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02" r:id="rId2"/>
    <p:sldId id="355" r:id="rId3"/>
    <p:sldId id="357" r:id="rId4"/>
    <p:sldId id="354" r:id="rId5"/>
    <p:sldId id="348" r:id="rId6"/>
    <p:sldId id="349" r:id="rId7"/>
    <p:sldId id="356" r:id="rId8"/>
    <p:sldId id="312" r:id="rId9"/>
    <p:sldId id="313" r:id="rId10"/>
    <p:sldId id="283" r:id="rId11"/>
    <p:sldId id="316" r:id="rId12"/>
    <p:sldId id="341" r:id="rId13"/>
    <p:sldId id="314" r:id="rId14"/>
    <p:sldId id="317" r:id="rId15"/>
    <p:sldId id="318" r:id="rId16"/>
    <p:sldId id="319" r:id="rId17"/>
    <p:sldId id="320" r:id="rId18"/>
    <p:sldId id="315" r:id="rId19"/>
    <p:sldId id="321" r:id="rId20"/>
    <p:sldId id="323" r:id="rId21"/>
    <p:sldId id="324" r:id="rId22"/>
    <p:sldId id="325" r:id="rId23"/>
    <p:sldId id="337" r:id="rId24"/>
    <p:sldId id="338" r:id="rId25"/>
    <p:sldId id="328" r:id="rId26"/>
    <p:sldId id="339" r:id="rId27"/>
    <p:sldId id="340" r:id="rId28"/>
    <p:sldId id="351" r:id="rId29"/>
    <p:sldId id="335" r:id="rId30"/>
    <p:sldId id="352" r:id="rId31"/>
    <p:sldId id="332" r:id="rId32"/>
    <p:sldId id="333" r:id="rId33"/>
    <p:sldId id="334" r:id="rId34"/>
    <p:sldId id="322" r:id="rId35"/>
    <p:sldId id="344" r:id="rId36"/>
    <p:sldId id="346" r:id="rId37"/>
  </p:sldIdLst>
  <p:sldSz cx="9144000" cy="6858000" type="screen4x3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itchFamily="-1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itchFamily="-1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itchFamily="-1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itchFamily="-1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itchFamily="-1" charset="0"/>
        <a:ea typeface="+mn-ea"/>
        <a:cs typeface="+mn-cs"/>
      </a:defRPr>
    </a:lvl5pPr>
    <a:lvl6pPr marL="2286000" algn="l" defTabSz="457200" rtl="0" eaLnBrk="1" latinLnBrk="0" hangingPunct="1">
      <a:defRPr sz="4400" kern="1200">
        <a:solidFill>
          <a:schemeClr val="tx2"/>
        </a:solidFill>
        <a:latin typeface="Arial" pitchFamily="-1" charset="0"/>
        <a:ea typeface="+mn-ea"/>
        <a:cs typeface="+mn-cs"/>
      </a:defRPr>
    </a:lvl6pPr>
    <a:lvl7pPr marL="2743200" algn="l" defTabSz="457200" rtl="0" eaLnBrk="1" latinLnBrk="0" hangingPunct="1">
      <a:defRPr sz="4400" kern="1200">
        <a:solidFill>
          <a:schemeClr val="tx2"/>
        </a:solidFill>
        <a:latin typeface="Arial" pitchFamily="-1" charset="0"/>
        <a:ea typeface="+mn-ea"/>
        <a:cs typeface="+mn-cs"/>
      </a:defRPr>
    </a:lvl7pPr>
    <a:lvl8pPr marL="3200400" algn="l" defTabSz="457200" rtl="0" eaLnBrk="1" latinLnBrk="0" hangingPunct="1">
      <a:defRPr sz="4400" kern="1200">
        <a:solidFill>
          <a:schemeClr val="tx2"/>
        </a:solidFill>
        <a:latin typeface="Arial" pitchFamily="-1" charset="0"/>
        <a:ea typeface="+mn-ea"/>
        <a:cs typeface="+mn-cs"/>
      </a:defRPr>
    </a:lvl8pPr>
    <a:lvl9pPr marL="3657600" algn="l" defTabSz="457200" rtl="0" eaLnBrk="1" latinLnBrk="0" hangingPunct="1">
      <a:defRPr sz="4400" kern="1200">
        <a:solidFill>
          <a:schemeClr val="tx2"/>
        </a:solidFill>
        <a:latin typeface="Arial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0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000000"/>
    <a:srgbClr val="710D67"/>
    <a:srgbClr val="00007D"/>
    <a:srgbClr val="0000CC"/>
    <a:srgbClr val="000066"/>
    <a:srgbClr val="E1F4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0" autoAdjust="0"/>
    <p:restoredTop sz="95385" autoAdjust="0"/>
  </p:normalViewPr>
  <p:slideViewPr>
    <p:cSldViewPr showGuides="1">
      <p:cViewPr varScale="1">
        <p:scale>
          <a:sx n="91" d="100"/>
          <a:sy n="91" d="100"/>
        </p:scale>
        <p:origin x="164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2" d="100"/>
          <a:sy n="72" d="100"/>
        </p:scale>
        <p:origin x="3496" y="224"/>
      </p:cViewPr>
      <p:guideLst>
        <p:guide orient="horz" pos="3020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5.xml"/><Relationship Id="rId3" Type="http://schemas.openxmlformats.org/officeDocument/2006/relationships/slide" Target="slides/slide9.xml"/><Relationship Id="rId7" Type="http://schemas.openxmlformats.org/officeDocument/2006/relationships/slide" Target="slides/slide23.xml"/><Relationship Id="rId2" Type="http://schemas.openxmlformats.org/officeDocument/2006/relationships/slide" Target="slides/slide8.xml"/><Relationship Id="rId1" Type="http://schemas.openxmlformats.org/officeDocument/2006/relationships/slide" Target="slides/slide1.xml"/><Relationship Id="rId6" Type="http://schemas.openxmlformats.org/officeDocument/2006/relationships/slide" Target="slides/slide13.xml"/><Relationship Id="rId5" Type="http://schemas.openxmlformats.org/officeDocument/2006/relationships/slide" Target="slides/slide12.xml"/><Relationship Id="rId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defTabSz="965200">
              <a:defRPr sz="1300">
                <a:solidFill>
                  <a:schemeClr val="tx1"/>
                </a:solidFill>
                <a:latin typeface="Times New Roman" pitchFamily="-1" charset="0"/>
              </a:defRPr>
            </a:lvl1pPr>
          </a:lstStyle>
          <a:p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solidFill>
                  <a:schemeClr val="tx1"/>
                </a:solidFill>
                <a:latin typeface="Times New Roman" pitchFamily="-1" charset="0"/>
              </a:defRPr>
            </a:lvl1pPr>
          </a:lstStyle>
          <a:p>
            <a:fld id="{2276B2DA-2046-C34F-8173-7A9D95FA3195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defTabSz="965200">
              <a:defRPr sz="1300">
                <a:solidFill>
                  <a:schemeClr val="tx1"/>
                </a:solidFill>
                <a:latin typeface="Times New Roman" pitchFamily="-1" charset="0"/>
              </a:defRPr>
            </a:lvl1pPr>
          </a:lstStyle>
          <a:p>
            <a:r>
              <a:rPr lang="en-US"/>
              <a:t>A Small Dose of Toxicology - Overview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solidFill>
                  <a:schemeClr val="tx1"/>
                </a:solidFill>
                <a:latin typeface="Times New Roman" pitchFamily="-1" charset="0"/>
              </a:defRPr>
            </a:lvl1pPr>
          </a:lstStyle>
          <a:p>
            <a:fld id="{90A01721-6F6A-6349-B363-2A6B847C5EB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defTabSz="965200">
              <a:defRPr sz="1300">
                <a:solidFill>
                  <a:schemeClr val="tx1"/>
                </a:solidFill>
                <a:latin typeface="Times New Roman" pitchFamily="-1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solidFill>
                  <a:schemeClr val="tx1"/>
                </a:solidFill>
                <a:latin typeface="Times New Roman" pitchFamily="-1" charset="0"/>
              </a:defRPr>
            </a:lvl1pPr>
          </a:lstStyle>
          <a:p>
            <a:fld id="{2A9A9EC2-9CAA-C842-B93C-EBDE3940E8E0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defTabSz="965200">
              <a:defRPr sz="1300">
                <a:solidFill>
                  <a:schemeClr val="tx1"/>
                </a:solidFill>
                <a:latin typeface="Times New Roman" pitchFamily="-1" charset="0"/>
              </a:defRPr>
            </a:lvl1pPr>
          </a:lstStyle>
          <a:p>
            <a:r>
              <a:rPr lang="en-US"/>
              <a:t>A Small Dose of Toxicology - Overview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solidFill>
                  <a:schemeClr val="tx1"/>
                </a:solidFill>
                <a:latin typeface="Times New Roman" pitchFamily="-1" charset="0"/>
              </a:defRPr>
            </a:lvl1pPr>
          </a:lstStyle>
          <a:p>
            <a:fld id="{C174255C-BA33-044E-9C6A-1C831FD5302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" charset="0"/>
        <a:ea typeface="ＭＳ Ｐゴシック" pitchFamily="-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" charset="0"/>
        <a:ea typeface="ＭＳ Ｐゴシック" pitchFamily="-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" charset="0"/>
        <a:ea typeface="ＭＳ Ｐゴシック" pitchFamily="-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" charset="0"/>
        <a:ea typeface="ＭＳ Ｐゴシック" pitchFamily="-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FFF7607-1D93-DB48-8AEF-17BD4A162848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16AE14-4D25-7249-8DB6-86AEE54A9890}" type="slidenum">
              <a:rPr lang="en-US"/>
              <a:pPr/>
              <a:t>1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82A0AF2-B85D-6C4E-864B-AE082C564890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6CD74C-BD53-304C-9C20-598608F651CB}" type="slidenum">
              <a:rPr lang="en-US"/>
              <a:pPr/>
              <a:t>11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72DA8EC-2199-E648-A8BD-165B07B09F2E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A20E30-E11F-444A-829F-33981F893CA3}" type="slidenum">
              <a:rPr lang="en-US"/>
              <a:pPr/>
              <a:t>12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0DE3714-F119-1647-BA3A-A9EC1C50FF75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1BEF49-EC1B-CC47-A530-CADD870F2D4F}" type="slidenum">
              <a:rPr lang="en-US"/>
              <a:pPr/>
              <a:t>13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9890176-2937-A341-B60E-15A5E49F264E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900D61-9798-AE4A-A7EF-CDDF276EA555}" type="slidenum">
              <a:rPr lang="en-US"/>
              <a:pPr/>
              <a:t>14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DB983BD-691B-0546-9B9E-6A5935947C57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CBC330-0F4E-0F4F-8EF2-64201BB376BB}" type="slidenum">
              <a:rPr lang="en-US"/>
              <a:pPr/>
              <a:t>15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6BA905F-77C0-5943-BF25-BC97A01233CA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7F99A-4206-FF4A-B76E-0ED83745109D}" type="slidenum">
              <a:rPr lang="en-US"/>
              <a:pPr/>
              <a:t>16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AFDBC9D-D620-9441-BD85-A89F02C55119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358781-E1BC-894B-95DC-F7F2952D7237}" type="slidenum">
              <a:rPr lang="en-US"/>
              <a:pPr/>
              <a:t>17</a:t>
            </a:fld>
            <a:endParaRPr lang="en-US"/>
          </a:p>
        </p:txBody>
      </p:sp>
      <p:sp>
        <p:nvSpPr>
          <p:cNvPr id="1597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98D134A-F481-9F47-A522-6407C4FE88A7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821C26-A503-EC43-AAEE-81A3F0D8EDEC}" type="slidenum">
              <a:rPr lang="en-US"/>
              <a:pPr/>
              <a:t>18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7146E53-2B63-7843-8238-F9A597E57479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9CF475-43A6-A545-9CF8-6C71024396E0}" type="slidenum">
              <a:rPr lang="en-US"/>
              <a:pPr/>
              <a:t>19</a:t>
            </a:fld>
            <a:endParaRPr lang="en-US"/>
          </a:p>
        </p:txBody>
      </p:sp>
      <p:sp>
        <p:nvSpPr>
          <p:cNvPr id="16179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010004B-6EF0-9242-AEEC-466F06B54DB4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F024E3-CF49-E64F-8E50-F85855B04FF1}" type="slidenum">
              <a:rPr lang="en-US"/>
              <a:pPr/>
              <a:t>23</a:t>
            </a:fld>
            <a:endParaRPr 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AECB751-122D-5A44-BECB-91DDAC6AD5B8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AEA794-36B1-F34A-88B7-F0EE3F5C3661}" type="slidenum">
              <a:rPr lang="en-US"/>
              <a:pPr/>
              <a:t>3</a:t>
            </a:fld>
            <a:endParaRPr lang="en-US"/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846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3CC5227-51EF-4040-B56F-AC821CCCC87E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0E02ED-ED4E-7B4A-99DE-86FFB89DB1E0}" type="slidenum">
              <a:rPr lang="en-US"/>
              <a:pPr/>
              <a:t>25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03" tIns="48251" rIns="96503" bIns="4825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949BF84-048C-DE4C-8D27-DBECBAEB507B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67DB53-267C-C44F-8B0F-E8E6B945ACBD}" type="slidenum">
              <a:rPr lang="en-US"/>
              <a:pPr/>
              <a:t>29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75EBBEA-9AB6-4545-A9DD-F246CEF8C804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10752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1075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FF8597-AADF-6042-9F3A-C5EFD6987C3B}" type="slidenum">
              <a:rPr lang="en-US"/>
              <a:pPr/>
              <a:t>30</a:t>
            </a:fld>
            <a:endParaRPr lang="en-US"/>
          </a:p>
        </p:txBody>
      </p:sp>
      <p:sp>
        <p:nvSpPr>
          <p:cNvPr id="10752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8DAECEF-9C9D-FF49-9789-D48B28B9838D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3F9BDB-1A10-314D-9538-A16A33806D8D}" type="slidenum">
              <a:rPr lang="en-US"/>
              <a:pPr/>
              <a:t>34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4E701E4-00CE-4144-9A24-A58A5497BD9E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B54DA7-E73E-7D45-8C9E-BF3374094C34}" type="slidenum">
              <a:rPr lang="en-US"/>
              <a:pPr/>
              <a:t>35</a:t>
            </a:fld>
            <a:endParaRPr lang="en-US"/>
          </a:p>
        </p:txBody>
      </p:sp>
      <p:sp>
        <p:nvSpPr>
          <p:cNvPr id="1996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E9DFD5C-4F22-0E43-AB03-D3ECE5266296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366F4C-A765-1F48-9C3E-DC47212FEA00}" type="slidenum">
              <a:rPr lang="en-US"/>
              <a:pPr/>
              <a:t>36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AECB751-122D-5A44-BECB-91DDAC6AD5B8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AEA794-36B1-F34A-88B7-F0EE3F5C3661}" type="slidenum">
              <a:rPr lang="en-US"/>
              <a:pPr/>
              <a:t>4</a:t>
            </a:fld>
            <a:endParaRPr lang="en-US"/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24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8BC88AA-4358-9D4B-9A50-DE37CBEA15DF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215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05D5CD-C517-9E42-B103-A386AC529545}" type="slidenum">
              <a:rPr lang="en-US"/>
              <a:pPr/>
              <a:t>5</a:t>
            </a:fld>
            <a:endParaRPr lang="en-US"/>
          </a:p>
        </p:txBody>
      </p:sp>
      <p:sp>
        <p:nvSpPr>
          <p:cNvPr id="215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4108D4E-4EEE-304D-9972-28A487E5FDCF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235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2925EB-9854-8A4B-8638-653A89826D2A}" type="slidenum">
              <a:rPr lang="en-US"/>
              <a:pPr/>
              <a:t>6</a:t>
            </a:fld>
            <a:endParaRPr lang="en-US"/>
          </a:p>
        </p:txBody>
      </p:sp>
      <p:sp>
        <p:nvSpPr>
          <p:cNvPr id="235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31544CA-EA53-144B-A784-C041D457C69C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2560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9693F7-DFEE-0547-834D-80ABDC4860D6}" type="slidenum">
              <a:rPr lang="en-US"/>
              <a:pPr/>
              <a:t>7</a:t>
            </a:fld>
            <a:endParaRPr lang="en-US"/>
          </a:p>
        </p:txBody>
      </p:sp>
      <p:sp>
        <p:nvSpPr>
          <p:cNvPr id="256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09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C2734B7-29D8-BB49-9707-308B1D0D69B3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F13CB0-DBF1-0647-839D-81595839FCA1}" type="slidenum">
              <a:rPr lang="en-US"/>
              <a:pPr/>
              <a:t>8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8066726-6234-874B-843B-8506B9F70A4D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E3E928-CE43-5244-892B-B8CD0AA5BB27}" type="slidenum">
              <a:rPr lang="en-US"/>
              <a:pPr/>
              <a:t>9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1D52AE3-E9A3-FD42-B16C-C21BAAB13C00}" type="datetime4">
              <a:rPr lang="en-US"/>
              <a:pPr/>
              <a:t>November 1, 2020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85AB3F-3650-8A45-9A72-FE7AA0100E04}" type="slidenum">
              <a:rPr lang="en-US"/>
              <a:pPr/>
              <a:t>10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515" tIns="48257" rIns="96515" bIns="48257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5" name="Rectangle 2055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416" name="Line 2056"/>
          <p:cNvSpPr>
            <a:spLocks noChangeShapeType="1"/>
          </p:cNvSpPr>
          <p:nvPr userDrawn="1"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Box 11"/>
          <p:cNvSpPr txBox="1">
            <a:spLocks noChangeArrowheads="1"/>
          </p:cNvSpPr>
          <p:nvPr userDrawn="1"/>
        </p:nvSpPr>
        <p:spPr bwMode="auto">
          <a:xfrm>
            <a:off x="7239000" y="6611779"/>
            <a:ext cx="1905000" cy="246221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000" b="1" dirty="0"/>
              <a:t>Toxicology &amp; You – 10/24/19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Text Box 11"/>
          <p:cNvSpPr txBox="1">
            <a:spLocks noChangeArrowheads="1"/>
          </p:cNvSpPr>
          <p:nvPr userDrawn="1"/>
        </p:nvSpPr>
        <p:spPr bwMode="auto">
          <a:xfrm>
            <a:off x="7239000" y="6611779"/>
            <a:ext cx="1905000" cy="246221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000" b="1" dirty="0"/>
              <a:t>Toxicology &amp; You – 10/24/19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0" y="6604000"/>
            <a:ext cx="2438400" cy="254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b="1"/>
              <a:t>              A Small Dose of Toxicology</a:t>
            </a:r>
          </a:p>
        </p:txBody>
      </p:sp>
      <p:pic>
        <p:nvPicPr>
          <p:cNvPr id="1038" name="Picture 14" descr="C:\Documents and Settings\steveg\My Documents\My Documents\A Small Dose of Tox\SmDose Tox Web Site\Devons web site smds\spoon01.wmf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6608763"/>
            <a:ext cx="533400" cy="24923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009" name="Group 57"/>
          <p:cNvGrpSpPr>
            <a:grpSpLocks/>
          </p:cNvGrpSpPr>
          <p:nvPr/>
        </p:nvGrpSpPr>
        <p:grpSpPr bwMode="auto">
          <a:xfrm>
            <a:off x="1114425" y="1676400"/>
            <a:ext cx="6913563" cy="3505200"/>
            <a:chOff x="702" y="1056"/>
            <a:chExt cx="4355" cy="2208"/>
          </a:xfrm>
        </p:grpSpPr>
        <p:sp>
          <p:nvSpPr>
            <p:cNvPr id="126007" name="Freeform 55"/>
            <p:cNvSpPr>
              <a:spLocks/>
            </p:cNvSpPr>
            <p:nvPr/>
          </p:nvSpPr>
          <p:spPr bwMode="auto">
            <a:xfrm>
              <a:off x="702" y="1056"/>
              <a:ext cx="4355" cy="2208"/>
            </a:xfrm>
            <a:custGeom>
              <a:avLst/>
              <a:gdLst/>
              <a:ahLst/>
              <a:cxnLst>
                <a:cxn ang="0">
                  <a:pos x="3680" y="1081"/>
                </a:cxn>
                <a:cxn ang="0">
                  <a:pos x="3731" y="1184"/>
                </a:cxn>
                <a:cxn ang="0">
                  <a:pos x="3808" y="1267"/>
                </a:cxn>
                <a:cxn ang="0">
                  <a:pos x="3821" y="1363"/>
                </a:cxn>
                <a:cxn ang="0">
                  <a:pos x="3782" y="1446"/>
                </a:cxn>
                <a:cxn ang="0">
                  <a:pos x="3680" y="1542"/>
                </a:cxn>
                <a:cxn ang="0">
                  <a:pos x="3539" y="1606"/>
                </a:cxn>
                <a:cxn ang="0">
                  <a:pos x="3193" y="1657"/>
                </a:cxn>
                <a:cxn ang="0">
                  <a:pos x="2963" y="1644"/>
                </a:cxn>
                <a:cxn ang="0">
                  <a:pos x="2758" y="1574"/>
                </a:cxn>
                <a:cxn ang="0">
                  <a:pos x="2502" y="1414"/>
                </a:cxn>
                <a:cxn ang="0">
                  <a:pos x="2349" y="1267"/>
                </a:cxn>
                <a:cxn ang="0">
                  <a:pos x="2297" y="1177"/>
                </a:cxn>
                <a:cxn ang="0">
                  <a:pos x="2291" y="1107"/>
                </a:cxn>
                <a:cxn ang="0">
                  <a:pos x="2310" y="1062"/>
                </a:cxn>
                <a:cxn ang="0">
                  <a:pos x="2381" y="1011"/>
                </a:cxn>
                <a:cxn ang="0">
                  <a:pos x="2528" y="992"/>
                </a:cxn>
                <a:cxn ang="0">
                  <a:pos x="2547" y="998"/>
                </a:cxn>
                <a:cxn ang="0">
                  <a:pos x="2521" y="870"/>
                </a:cxn>
                <a:cxn ang="0">
                  <a:pos x="2240" y="838"/>
                </a:cxn>
                <a:cxn ang="0">
                  <a:pos x="2137" y="800"/>
                </a:cxn>
                <a:cxn ang="0">
                  <a:pos x="1056" y="217"/>
                </a:cxn>
                <a:cxn ang="0">
                  <a:pos x="614" y="25"/>
                </a:cxn>
                <a:cxn ang="0">
                  <a:pos x="429" y="0"/>
                </a:cxn>
                <a:cxn ang="0">
                  <a:pos x="141" y="32"/>
                </a:cxn>
                <a:cxn ang="0">
                  <a:pos x="38" y="109"/>
                </a:cxn>
                <a:cxn ang="0">
                  <a:pos x="0" y="173"/>
                </a:cxn>
                <a:cxn ang="0">
                  <a:pos x="0" y="224"/>
                </a:cxn>
                <a:cxn ang="0">
                  <a:pos x="32" y="288"/>
                </a:cxn>
                <a:cxn ang="0">
                  <a:pos x="192" y="390"/>
                </a:cxn>
                <a:cxn ang="0">
                  <a:pos x="480" y="454"/>
                </a:cxn>
                <a:cxn ang="0">
                  <a:pos x="832" y="544"/>
                </a:cxn>
                <a:cxn ang="0">
                  <a:pos x="1459" y="768"/>
                </a:cxn>
                <a:cxn ang="0">
                  <a:pos x="1837" y="960"/>
                </a:cxn>
                <a:cxn ang="0">
                  <a:pos x="2137" y="1184"/>
                </a:cxn>
                <a:cxn ang="0">
                  <a:pos x="2297" y="1369"/>
                </a:cxn>
                <a:cxn ang="0">
                  <a:pos x="2528" y="1593"/>
                </a:cxn>
                <a:cxn ang="0">
                  <a:pos x="2777" y="1747"/>
                </a:cxn>
                <a:cxn ang="0">
                  <a:pos x="2982" y="1804"/>
                </a:cxn>
                <a:cxn ang="0">
                  <a:pos x="3315" y="1804"/>
                </a:cxn>
                <a:cxn ang="0">
                  <a:pos x="3629" y="1708"/>
                </a:cxn>
                <a:cxn ang="0">
                  <a:pos x="3782" y="1600"/>
                </a:cxn>
                <a:cxn ang="0">
                  <a:pos x="3891" y="1433"/>
                </a:cxn>
                <a:cxn ang="0">
                  <a:pos x="3910" y="1337"/>
                </a:cxn>
                <a:cxn ang="0">
                  <a:pos x="3878" y="1248"/>
                </a:cxn>
                <a:cxn ang="0">
                  <a:pos x="3808" y="1171"/>
                </a:cxn>
              </a:cxnLst>
              <a:rect l="0" t="0" r="r" b="b"/>
              <a:pathLst>
                <a:path w="3910" h="1817">
                  <a:moveTo>
                    <a:pt x="3808" y="1171"/>
                  </a:moveTo>
                  <a:lnTo>
                    <a:pt x="3808" y="1171"/>
                  </a:lnTo>
                  <a:lnTo>
                    <a:pt x="3680" y="1081"/>
                  </a:lnTo>
                  <a:lnTo>
                    <a:pt x="3680" y="1081"/>
                  </a:lnTo>
                  <a:lnTo>
                    <a:pt x="3731" y="1184"/>
                  </a:lnTo>
                  <a:lnTo>
                    <a:pt x="3731" y="1184"/>
                  </a:lnTo>
                  <a:lnTo>
                    <a:pt x="3763" y="1209"/>
                  </a:lnTo>
                  <a:lnTo>
                    <a:pt x="3789" y="1235"/>
                  </a:lnTo>
                  <a:lnTo>
                    <a:pt x="3808" y="1267"/>
                  </a:lnTo>
                  <a:lnTo>
                    <a:pt x="3821" y="1292"/>
                  </a:lnTo>
                  <a:lnTo>
                    <a:pt x="3827" y="1331"/>
                  </a:lnTo>
                  <a:lnTo>
                    <a:pt x="3821" y="1363"/>
                  </a:lnTo>
                  <a:lnTo>
                    <a:pt x="3808" y="1408"/>
                  </a:lnTo>
                  <a:lnTo>
                    <a:pt x="3782" y="1446"/>
                  </a:lnTo>
                  <a:lnTo>
                    <a:pt x="3782" y="1446"/>
                  </a:lnTo>
                  <a:lnTo>
                    <a:pt x="3757" y="1484"/>
                  </a:lnTo>
                  <a:lnTo>
                    <a:pt x="3725" y="1510"/>
                  </a:lnTo>
                  <a:lnTo>
                    <a:pt x="3680" y="1542"/>
                  </a:lnTo>
                  <a:lnTo>
                    <a:pt x="3641" y="1568"/>
                  </a:lnTo>
                  <a:lnTo>
                    <a:pt x="3590" y="1587"/>
                  </a:lnTo>
                  <a:lnTo>
                    <a:pt x="3539" y="1606"/>
                  </a:lnTo>
                  <a:lnTo>
                    <a:pt x="3430" y="1632"/>
                  </a:lnTo>
                  <a:lnTo>
                    <a:pt x="3309" y="1651"/>
                  </a:lnTo>
                  <a:lnTo>
                    <a:pt x="3193" y="1657"/>
                  </a:lnTo>
                  <a:lnTo>
                    <a:pt x="3072" y="1657"/>
                  </a:lnTo>
                  <a:lnTo>
                    <a:pt x="2963" y="1644"/>
                  </a:lnTo>
                  <a:lnTo>
                    <a:pt x="2963" y="1644"/>
                  </a:lnTo>
                  <a:lnTo>
                    <a:pt x="2912" y="1632"/>
                  </a:lnTo>
                  <a:lnTo>
                    <a:pt x="2861" y="1619"/>
                  </a:lnTo>
                  <a:lnTo>
                    <a:pt x="2758" y="1574"/>
                  </a:lnTo>
                  <a:lnTo>
                    <a:pt x="2662" y="1529"/>
                  </a:lnTo>
                  <a:lnTo>
                    <a:pt x="2579" y="1472"/>
                  </a:lnTo>
                  <a:lnTo>
                    <a:pt x="2502" y="1414"/>
                  </a:lnTo>
                  <a:lnTo>
                    <a:pt x="2432" y="1356"/>
                  </a:lnTo>
                  <a:lnTo>
                    <a:pt x="2381" y="1305"/>
                  </a:lnTo>
                  <a:lnTo>
                    <a:pt x="2349" y="1267"/>
                  </a:lnTo>
                  <a:lnTo>
                    <a:pt x="2349" y="1267"/>
                  </a:lnTo>
                  <a:lnTo>
                    <a:pt x="2310" y="1203"/>
                  </a:lnTo>
                  <a:lnTo>
                    <a:pt x="2297" y="1177"/>
                  </a:lnTo>
                  <a:lnTo>
                    <a:pt x="2291" y="1152"/>
                  </a:lnTo>
                  <a:lnTo>
                    <a:pt x="2291" y="1126"/>
                  </a:lnTo>
                  <a:lnTo>
                    <a:pt x="2291" y="1107"/>
                  </a:lnTo>
                  <a:lnTo>
                    <a:pt x="2297" y="1081"/>
                  </a:lnTo>
                  <a:lnTo>
                    <a:pt x="2310" y="1062"/>
                  </a:lnTo>
                  <a:lnTo>
                    <a:pt x="2310" y="1062"/>
                  </a:lnTo>
                  <a:lnTo>
                    <a:pt x="2329" y="1036"/>
                  </a:lnTo>
                  <a:lnTo>
                    <a:pt x="2355" y="1024"/>
                  </a:lnTo>
                  <a:lnTo>
                    <a:pt x="2381" y="1011"/>
                  </a:lnTo>
                  <a:lnTo>
                    <a:pt x="2413" y="998"/>
                  </a:lnTo>
                  <a:lnTo>
                    <a:pt x="2477" y="992"/>
                  </a:lnTo>
                  <a:lnTo>
                    <a:pt x="2528" y="992"/>
                  </a:lnTo>
                  <a:lnTo>
                    <a:pt x="2528" y="992"/>
                  </a:lnTo>
                  <a:lnTo>
                    <a:pt x="2547" y="998"/>
                  </a:lnTo>
                  <a:lnTo>
                    <a:pt x="2547" y="998"/>
                  </a:lnTo>
                  <a:lnTo>
                    <a:pt x="2681" y="870"/>
                  </a:lnTo>
                  <a:lnTo>
                    <a:pt x="2681" y="870"/>
                  </a:lnTo>
                  <a:lnTo>
                    <a:pt x="2521" y="870"/>
                  </a:lnTo>
                  <a:lnTo>
                    <a:pt x="2374" y="857"/>
                  </a:lnTo>
                  <a:lnTo>
                    <a:pt x="2304" y="851"/>
                  </a:lnTo>
                  <a:lnTo>
                    <a:pt x="2240" y="838"/>
                  </a:lnTo>
                  <a:lnTo>
                    <a:pt x="2182" y="825"/>
                  </a:lnTo>
                  <a:lnTo>
                    <a:pt x="2137" y="800"/>
                  </a:lnTo>
                  <a:lnTo>
                    <a:pt x="2137" y="800"/>
                  </a:lnTo>
                  <a:lnTo>
                    <a:pt x="1734" y="582"/>
                  </a:lnTo>
                  <a:lnTo>
                    <a:pt x="1280" y="333"/>
                  </a:lnTo>
                  <a:lnTo>
                    <a:pt x="1056" y="217"/>
                  </a:lnTo>
                  <a:lnTo>
                    <a:pt x="851" y="121"/>
                  </a:lnTo>
                  <a:lnTo>
                    <a:pt x="685" y="51"/>
                  </a:lnTo>
                  <a:lnTo>
                    <a:pt x="614" y="25"/>
                  </a:lnTo>
                  <a:lnTo>
                    <a:pt x="557" y="13"/>
                  </a:lnTo>
                  <a:lnTo>
                    <a:pt x="557" y="13"/>
                  </a:lnTo>
                  <a:lnTo>
                    <a:pt x="429" y="0"/>
                  </a:lnTo>
                  <a:lnTo>
                    <a:pt x="320" y="0"/>
                  </a:lnTo>
                  <a:lnTo>
                    <a:pt x="224" y="13"/>
                  </a:lnTo>
                  <a:lnTo>
                    <a:pt x="141" y="32"/>
                  </a:lnTo>
                  <a:lnTo>
                    <a:pt x="83" y="64"/>
                  </a:lnTo>
                  <a:lnTo>
                    <a:pt x="57" y="83"/>
                  </a:lnTo>
                  <a:lnTo>
                    <a:pt x="38" y="109"/>
                  </a:lnTo>
                  <a:lnTo>
                    <a:pt x="19" y="128"/>
                  </a:lnTo>
                  <a:lnTo>
                    <a:pt x="6" y="153"/>
                  </a:lnTo>
                  <a:lnTo>
                    <a:pt x="0" y="173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224"/>
                  </a:lnTo>
                  <a:lnTo>
                    <a:pt x="6" y="249"/>
                  </a:lnTo>
                  <a:lnTo>
                    <a:pt x="19" y="269"/>
                  </a:lnTo>
                  <a:lnTo>
                    <a:pt x="32" y="288"/>
                  </a:lnTo>
                  <a:lnTo>
                    <a:pt x="70" y="326"/>
                  </a:lnTo>
                  <a:lnTo>
                    <a:pt x="121" y="358"/>
                  </a:lnTo>
                  <a:lnTo>
                    <a:pt x="192" y="390"/>
                  </a:lnTo>
                  <a:lnTo>
                    <a:pt x="275" y="409"/>
                  </a:lnTo>
                  <a:lnTo>
                    <a:pt x="371" y="435"/>
                  </a:lnTo>
                  <a:lnTo>
                    <a:pt x="480" y="454"/>
                  </a:lnTo>
                  <a:lnTo>
                    <a:pt x="480" y="454"/>
                  </a:lnTo>
                  <a:lnTo>
                    <a:pt x="633" y="486"/>
                  </a:lnTo>
                  <a:lnTo>
                    <a:pt x="832" y="544"/>
                  </a:lnTo>
                  <a:lnTo>
                    <a:pt x="1069" y="614"/>
                  </a:lnTo>
                  <a:lnTo>
                    <a:pt x="1331" y="710"/>
                  </a:lnTo>
                  <a:lnTo>
                    <a:pt x="1459" y="768"/>
                  </a:lnTo>
                  <a:lnTo>
                    <a:pt x="1587" y="825"/>
                  </a:lnTo>
                  <a:lnTo>
                    <a:pt x="1715" y="889"/>
                  </a:lnTo>
                  <a:lnTo>
                    <a:pt x="1837" y="960"/>
                  </a:lnTo>
                  <a:lnTo>
                    <a:pt x="1945" y="1030"/>
                  </a:lnTo>
                  <a:lnTo>
                    <a:pt x="2048" y="1107"/>
                  </a:lnTo>
                  <a:lnTo>
                    <a:pt x="2137" y="1184"/>
                  </a:lnTo>
                  <a:lnTo>
                    <a:pt x="2214" y="1267"/>
                  </a:lnTo>
                  <a:lnTo>
                    <a:pt x="2214" y="1267"/>
                  </a:lnTo>
                  <a:lnTo>
                    <a:pt x="2297" y="1369"/>
                  </a:lnTo>
                  <a:lnTo>
                    <a:pt x="2374" y="1452"/>
                  </a:lnTo>
                  <a:lnTo>
                    <a:pt x="2451" y="1529"/>
                  </a:lnTo>
                  <a:lnTo>
                    <a:pt x="2528" y="1593"/>
                  </a:lnTo>
                  <a:lnTo>
                    <a:pt x="2605" y="1651"/>
                  </a:lnTo>
                  <a:lnTo>
                    <a:pt x="2688" y="1702"/>
                  </a:lnTo>
                  <a:lnTo>
                    <a:pt x="2777" y="1747"/>
                  </a:lnTo>
                  <a:lnTo>
                    <a:pt x="2873" y="1779"/>
                  </a:lnTo>
                  <a:lnTo>
                    <a:pt x="2873" y="1779"/>
                  </a:lnTo>
                  <a:lnTo>
                    <a:pt x="2982" y="1804"/>
                  </a:lnTo>
                  <a:lnTo>
                    <a:pt x="3091" y="1817"/>
                  </a:lnTo>
                  <a:lnTo>
                    <a:pt x="3206" y="1817"/>
                  </a:lnTo>
                  <a:lnTo>
                    <a:pt x="3315" y="1804"/>
                  </a:lnTo>
                  <a:lnTo>
                    <a:pt x="3424" y="1785"/>
                  </a:lnTo>
                  <a:lnTo>
                    <a:pt x="3533" y="1753"/>
                  </a:lnTo>
                  <a:lnTo>
                    <a:pt x="3629" y="1708"/>
                  </a:lnTo>
                  <a:lnTo>
                    <a:pt x="3712" y="1657"/>
                  </a:lnTo>
                  <a:lnTo>
                    <a:pt x="3712" y="1657"/>
                  </a:lnTo>
                  <a:lnTo>
                    <a:pt x="3782" y="1600"/>
                  </a:lnTo>
                  <a:lnTo>
                    <a:pt x="3840" y="1536"/>
                  </a:lnTo>
                  <a:lnTo>
                    <a:pt x="3878" y="1472"/>
                  </a:lnTo>
                  <a:lnTo>
                    <a:pt x="3891" y="1433"/>
                  </a:lnTo>
                  <a:lnTo>
                    <a:pt x="3904" y="1401"/>
                  </a:lnTo>
                  <a:lnTo>
                    <a:pt x="3910" y="1369"/>
                  </a:lnTo>
                  <a:lnTo>
                    <a:pt x="3910" y="1337"/>
                  </a:lnTo>
                  <a:lnTo>
                    <a:pt x="3904" y="1305"/>
                  </a:lnTo>
                  <a:lnTo>
                    <a:pt x="3891" y="1273"/>
                  </a:lnTo>
                  <a:lnTo>
                    <a:pt x="3878" y="1248"/>
                  </a:lnTo>
                  <a:lnTo>
                    <a:pt x="3859" y="1222"/>
                  </a:lnTo>
                  <a:lnTo>
                    <a:pt x="3833" y="1196"/>
                  </a:lnTo>
                  <a:lnTo>
                    <a:pt x="3808" y="1171"/>
                  </a:lnTo>
                  <a:lnTo>
                    <a:pt x="3808" y="1171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008" name="Freeform 56"/>
            <p:cNvSpPr>
              <a:spLocks/>
            </p:cNvSpPr>
            <p:nvPr/>
          </p:nvSpPr>
          <p:spPr bwMode="auto">
            <a:xfrm>
              <a:off x="3439" y="1909"/>
              <a:ext cx="1404" cy="1088"/>
            </a:xfrm>
            <a:custGeom>
              <a:avLst/>
              <a:gdLst/>
              <a:ahLst/>
              <a:cxnLst>
                <a:cxn ang="0">
                  <a:pos x="627" y="895"/>
                </a:cxn>
                <a:cxn ang="0">
                  <a:pos x="627" y="895"/>
                </a:cxn>
                <a:cxn ang="0">
                  <a:pos x="704" y="895"/>
                </a:cxn>
                <a:cxn ang="0">
                  <a:pos x="781" y="895"/>
                </a:cxn>
                <a:cxn ang="0">
                  <a:pos x="909" y="883"/>
                </a:cxn>
                <a:cxn ang="0">
                  <a:pos x="1018" y="857"/>
                </a:cxn>
                <a:cxn ang="0">
                  <a:pos x="1107" y="825"/>
                </a:cxn>
                <a:cxn ang="0">
                  <a:pos x="1178" y="787"/>
                </a:cxn>
                <a:cxn ang="0">
                  <a:pos x="1229" y="742"/>
                </a:cxn>
                <a:cxn ang="0">
                  <a:pos x="1242" y="723"/>
                </a:cxn>
                <a:cxn ang="0">
                  <a:pos x="1255" y="697"/>
                </a:cxn>
                <a:cxn ang="0">
                  <a:pos x="1261" y="678"/>
                </a:cxn>
                <a:cxn ang="0">
                  <a:pos x="1261" y="659"/>
                </a:cxn>
                <a:cxn ang="0">
                  <a:pos x="1261" y="659"/>
                </a:cxn>
                <a:cxn ang="0">
                  <a:pos x="1255" y="614"/>
                </a:cxn>
                <a:cxn ang="0">
                  <a:pos x="1242" y="569"/>
                </a:cxn>
                <a:cxn ang="0">
                  <a:pos x="1223" y="518"/>
                </a:cxn>
                <a:cxn ang="0">
                  <a:pos x="1191" y="467"/>
                </a:cxn>
                <a:cxn ang="0">
                  <a:pos x="1127" y="358"/>
                </a:cxn>
                <a:cxn ang="0">
                  <a:pos x="1037" y="255"/>
                </a:cxn>
                <a:cxn ang="0">
                  <a:pos x="947" y="160"/>
                </a:cxn>
                <a:cxn ang="0">
                  <a:pos x="896" y="115"/>
                </a:cxn>
                <a:cxn ang="0">
                  <a:pos x="845" y="76"/>
                </a:cxn>
                <a:cxn ang="0">
                  <a:pos x="800" y="44"/>
                </a:cxn>
                <a:cxn ang="0">
                  <a:pos x="755" y="25"/>
                </a:cxn>
                <a:cxn ang="0">
                  <a:pos x="711" y="6"/>
                </a:cxn>
                <a:cxn ang="0">
                  <a:pos x="666" y="0"/>
                </a:cxn>
                <a:cxn ang="0">
                  <a:pos x="666" y="0"/>
                </a:cxn>
                <a:cxn ang="0">
                  <a:pos x="627" y="0"/>
                </a:cxn>
                <a:cxn ang="0">
                  <a:pos x="583" y="12"/>
                </a:cxn>
                <a:cxn ang="0">
                  <a:pos x="531" y="32"/>
                </a:cxn>
                <a:cxn ang="0">
                  <a:pos x="480" y="51"/>
                </a:cxn>
                <a:cxn ang="0">
                  <a:pos x="384" y="115"/>
                </a:cxn>
                <a:cxn ang="0">
                  <a:pos x="282" y="192"/>
                </a:cxn>
                <a:cxn ang="0">
                  <a:pos x="192" y="275"/>
                </a:cxn>
                <a:cxn ang="0">
                  <a:pos x="109" y="351"/>
                </a:cxn>
                <a:cxn ang="0">
                  <a:pos x="51" y="415"/>
                </a:cxn>
                <a:cxn ang="0">
                  <a:pos x="13" y="460"/>
                </a:cxn>
                <a:cxn ang="0">
                  <a:pos x="13" y="460"/>
                </a:cxn>
                <a:cxn ang="0">
                  <a:pos x="0" y="492"/>
                </a:cxn>
                <a:cxn ang="0">
                  <a:pos x="0" y="524"/>
                </a:cxn>
                <a:cxn ang="0">
                  <a:pos x="0" y="556"/>
                </a:cxn>
                <a:cxn ang="0">
                  <a:pos x="13" y="588"/>
                </a:cxn>
                <a:cxn ang="0">
                  <a:pos x="32" y="627"/>
                </a:cxn>
                <a:cxn ang="0">
                  <a:pos x="64" y="659"/>
                </a:cxn>
                <a:cxn ang="0">
                  <a:pos x="96" y="691"/>
                </a:cxn>
                <a:cxn ang="0">
                  <a:pos x="135" y="729"/>
                </a:cxn>
                <a:cxn ang="0">
                  <a:pos x="186" y="761"/>
                </a:cxn>
                <a:cxn ang="0">
                  <a:pos x="237" y="787"/>
                </a:cxn>
                <a:cxn ang="0">
                  <a:pos x="288" y="819"/>
                </a:cxn>
                <a:cxn ang="0">
                  <a:pos x="352" y="838"/>
                </a:cxn>
                <a:cxn ang="0">
                  <a:pos x="416" y="863"/>
                </a:cxn>
                <a:cxn ang="0">
                  <a:pos x="487" y="876"/>
                </a:cxn>
                <a:cxn ang="0">
                  <a:pos x="557" y="889"/>
                </a:cxn>
                <a:cxn ang="0">
                  <a:pos x="627" y="895"/>
                </a:cxn>
                <a:cxn ang="0">
                  <a:pos x="627" y="895"/>
                </a:cxn>
              </a:cxnLst>
              <a:rect l="0" t="0" r="r" b="b"/>
              <a:pathLst>
                <a:path w="1261" h="895">
                  <a:moveTo>
                    <a:pt x="627" y="895"/>
                  </a:moveTo>
                  <a:lnTo>
                    <a:pt x="627" y="895"/>
                  </a:lnTo>
                  <a:lnTo>
                    <a:pt x="704" y="895"/>
                  </a:lnTo>
                  <a:lnTo>
                    <a:pt x="781" y="895"/>
                  </a:lnTo>
                  <a:lnTo>
                    <a:pt x="909" y="883"/>
                  </a:lnTo>
                  <a:lnTo>
                    <a:pt x="1018" y="857"/>
                  </a:lnTo>
                  <a:lnTo>
                    <a:pt x="1107" y="825"/>
                  </a:lnTo>
                  <a:lnTo>
                    <a:pt x="1178" y="787"/>
                  </a:lnTo>
                  <a:lnTo>
                    <a:pt x="1229" y="742"/>
                  </a:lnTo>
                  <a:lnTo>
                    <a:pt x="1242" y="723"/>
                  </a:lnTo>
                  <a:lnTo>
                    <a:pt x="1255" y="697"/>
                  </a:lnTo>
                  <a:lnTo>
                    <a:pt x="1261" y="678"/>
                  </a:lnTo>
                  <a:lnTo>
                    <a:pt x="1261" y="659"/>
                  </a:lnTo>
                  <a:lnTo>
                    <a:pt x="1261" y="659"/>
                  </a:lnTo>
                  <a:lnTo>
                    <a:pt x="1255" y="614"/>
                  </a:lnTo>
                  <a:lnTo>
                    <a:pt x="1242" y="569"/>
                  </a:lnTo>
                  <a:lnTo>
                    <a:pt x="1223" y="518"/>
                  </a:lnTo>
                  <a:lnTo>
                    <a:pt x="1191" y="467"/>
                  </a:lnTo>
                  <a:lnTo>
                    <a:pt x="1127" y="358"/>
                  </a:lnTo>
                  <a:lnTo>
                    <a:pt x="1037" y="255"/>
                  </a:lnTo>
                  <a:lnTo>
                    <a:pt x="947" y="160"/>
                  </a:lnTo>
                  <a:lnTo>
                    <a:pt x="896" y="115"/>
                  </a:lnTo>
                  <a:lnTo>
                    <a:pt x="845" y="76"/>
                  </a:lnTo>
                  <a:lnTo>
                    <a:pt x="800" y="44"/>
                  </a:lnTo>
                  <a:lnTo>
                    <a:pt x="755" y="25"/>
                  </a:lnTo>
                  <a:lnTo>
                    <a:pt x="711" y="6"/>
                  </a:lnTo>
                  <a:lnTo>
                    <a:pt x="666" y="0"/>
                  </a:lnTo>
                  <a:lnTo>
                    <a:pt x="666" y="0"/>
                  </a:lnTo>
                  <a:lnTo>
                    <a:pt x="627" y="0"/>
                  </a:lnTo>
                  <a:lnTo>
                    <a:pt x="583" y="12"/>
                  </a:lnTo>
                  <a:lnTo>
                    <a:pt x="531" y="32"/>
                  </a:lnTo>
                  <a:lnTo>
                    <a:pt x="480" y="51"/>
                  </a:lnTo>
                  <a:lnTo>
                    <a:pt x="384" y="115"/>
                  </a:lnTo>
                  <a:lnTo>
                    <a:pt x="282" y="192"/>
                  </a:lnTo>
                  <a:lnTo>
                    <a:pt x="192" y="275"/>
                  </a:lnTo>
                  <a:lnTo>
                    <a:pt x="109" y="351"/>
                  </a:lnTo>
                  <a:lnTo>
                    <a:pt x="51" y="415"/>
                  </a:lnTo>
                  <a:lnTo>
                    <a:pt x="13" y="460"/>
                  </a:lnTo>
                  <a:lnTo>
                    <a:pt x="13" y="460"/>
                  </a:lnTo>
                  <a:lnTo>
                    <a:pt x="0" y="492"/>
                  </a:lnTo>
                  <a:lnTo>
                    <a:pt x="0" y="524"/>
                  </a:lnTo>
                  <a:lnTo>
                    <a:pt x="0" y="556"/>
                  </a:lnTo>
                  <a:lnTo>
                    <a:pt x="13" y="588"/>
                  </a:lnTo>
                  <a:lnTo>
                    <a:pt x="32" y="627"/>
                  </a:lnTo>
                  <a:lnTo>
                    <a:pt x="64" y="659"/>
                  </a:lnTo>
                  <a:lnTo>
                    <a:pt x="96" y="691"/>
                  </a:lnTo>
                  <a:lnTo>
                    <a:pt x="135" y="729"/>
                  </a:lnTo>
                  <a:lnTo>
                    <a:pt x="186" y="761"/>
                  </a:lnTo>
                  <a:lnTo>
                    <a:pt x="237" y="787"/>
                  </a:lnTo>
                  <a:lnTo>
                    <a:pt x="288" y="819"/>
                  </a:lnTo>
                  <a:lnTo>
                    <a:pt x="352" y="838"/>
                  </a:lnTo>
                  <a:lnTo>
                    <a:pt x="416" y="863"/>
                  </a:lnTo>
                  <a:lnTo>
                    <a:pt x="487" y="876"/>
                  </a:lnTo>
                  <a:lnTo>
                    <a:pt x="557" y="889"/>
                  </a:lnTo>
                  <a:lnTo>
                    <a:pt x="627" y="895"/>
                  </a:lnTo>
                  <a:lnTo>
                    <a:pt x="627" y="895"/>
                  </a:lnTo>
                  <a:close/>
                </a:path>
              </a:pathLst>
            </a:custGeom>
            <a:solidFill>
              <a:srgbClr val="993300">
                <a:alpha val="50000"/>
              </a:srgbClr>
            </a:solidFill>
            <a:ln w="9525">
              <a:solidFill>
                <a:srgbClr val="00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5958" name="Rectangle 6"/>
          <p:cNvSpPr>
            <a:spLocks noGrp="1" noChangeArrowheads="1"/>
          </p:cNvSpPr>
          <p:nvPr>
            <p:ph type="ctrTitle"/>
          </p:nvPr>
        </p:nvSpPr>
        <p:spPr bwMode="auto">
          <a:xfrm>
            <a:off x="1066800" y="2276475"/>
            <a:ext cx="7010400" cy="14773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5400" b="1" dirty="0">
                <a:solidFill>
                  <a:schemeClr val="tx1"/>
                </a:solidFill>
              </a:rPr>
              <a:t>Toxicology &amp; You</a:t>
            </a:r>
            <a:br>
              <a:rPr lang="en-US" sz="54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(an introduction to toxicology)</a:t>
            </a:r>
          </a:p>
        </p:txBody>
      </p:sp>
      <p:sp>
        <p:nvSpPr>
          <p:cNvPr id="125959" name="Rectangle 7"/>
          <p:cNvSpPr>
            <a:spLocks noChangeArrowheads="1"/>
          </p:cNvSpPr>
          <p:nvPr/>
        </p:nvSpPr>
        <p:spPr bwMode="auto">
          <a:xfrm>
            <a:off x="762000" y="77788"/>
            <a:ext cx="755847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+mj-lt"/>
              </a:rPr>
              <a:t>A Small Dose of Toxicology</a:t>
            </a:r>
          </a:p>
        </p:txBody>
      </p:sp>
      <p:grpSp>
        <p:nvGrpSpPr>
          <p:cNvPr id="125961" name="Group 9"/>
          <p:cNvGrpSpPr>
            <a:grpSpLocks/>
          </p:cNvGrpSpPr>
          <p:nvPr/>
        </p:nvGrpSpPr>
        <p:grpSpPr bwMode="auto">
          <a:xfrm>
            <a:off x="304800" y="5105400"/>
            <a:ext cx="1066800" cy="1622425"/>
            <a:chOff x="1116" y="802"/>
            <a:chExt cx="834" cy="1358"/>
          </a:xfrm>
        </p:grpSpPr>
        <p:sp>
          <p:nvSpPr>
            <p:cNvPr id="125962" name="Oval 10"/>
            <p:cNvSpPr>
              <a:spLocks noChangeArrowheads="1"/>
            </p:cNvSpPr>
            <p:nvPr/>
          </p:nvSpPr>
          <p:spPr bwMode="auto">
            <a:xfrm>
              <a:off x="1818" y="1478"/>
              <a:ext cx="47" cy="100"/>
            </a:xfrm>
            <a:prstGeom prst="ellipse">
              <a:avLst/>
            </a:prstGeom>
            <a:solidFill>
              <a:srgbClr val="F60000"/>
            </a:solidFill>
            <a:ln w="12700">
              <a:solidFill>
                <a:srgbClr val="F6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25963" name="Group 11"/>
            <p:cNvGrpSpPr>
              <a:grpSpLocks/>
            </p:cNvGrpSpPr>
            <p:nvPr/>
          </p:nvGrpSpPr>
          <p:grpSpPr bwMode="auto">
            <a:xfrm>
              <a:off x="1129" y="1040"/>
              <a:ext cx="519" cy="548"/>
              <a:chOff x="922" y="1493"/>
              <a:chExt cx="1545" cy="1225"/>
            </a:xfrm>
          </p:grpSpPr>
          <p:sp>
            <p:nvSpPr>
              <p:cNvPr id="125964" name="Freeform 12"/>
              <p:cNvSpPr>
                <a:spLocks/>
              </p:cNvSpPr>
              <p:nvPr/>
            </p:nvSpPr>
            <p:spPr bwMode="auto">
              <a:xfrm>
                <a:off x="922" y="1493"/>
                <a:ext cx="1545" cy="1225"/>
              </a:xfrm>
              <a:custGeom>
                <a:avLst/>
                <a:gdLst/>
                <a:ahLst/>
                <a:cxnLst>
                  <a:cxn ang="0">
                    <a:pos x="223" y="79"/>
                  </a:cxn>
                  <a:cxn ang="0">
                    <a:pos x="175" y="167"/>
                  </a:cxn>
                  <a:cxn ang="0">
                    <a:pos x="119" y="302"/>
                  </a:cxn>
                  <a:cxn ang="0">
                    <a:pos x="56" y="453"/>
                  </a:cxn>
                  <a:cxn ang="0">
                    <a:pos x="16" y="580"/>
                  </a:cxn>
                  <a:cxn ang="0">
                    <a:pos x="8" y="707"/>
                  </a:cxn>
                  <a:cxn ang="0">
                    <a:pos x="32" y="842"/>
                  </a:cxn>
                  <a:cxn ang="0">
                    <a:pos x="96" y="962"/>
                  </a:cxn>
                  <a:cxn ang="0">
                    <a:pos x="191" y="1049"/>
                  </a:cxn>
                  <a:cxn ang="0">
                    <a:pos x="310" y="1121"/>
                  </a:cxn>
                  <a:cxn ang="0">
                    <a:pos x="454" y="1168"/>
                  </a:cxn>
                  <a:cxn ang="0">
                    <a:pos x="597" y="1200"/>
                  </a:cxn>
                  <a:cxn ang="0">
                    <a:pos x="684" y="1216"/>
                  </a:cxn>
                  <a:cxn ang="0">
                    <a:pos x="780" y="1224"/>
                  </a:cxn>
                  <a:cxn ang="0">
                    <a:pos x="883" y="1216"/>
                  </a:cxn>
                  <a:cxn ang="0">
                    <a:pos x="971" y="1200"/>
                  </a:cxn>
                  <a:cxn ang="0">
                    <a:pos x="1098" y="1168"/>
                  </a:cxn>
                  <a:cxn ang="0">
                    <a:pos x="1218" y="1129"/>
                  </a:cxn>
                  <a:cxn ang="0">
                    <a:pos x="1313" y="1081"/>
                  </a:cxn>
                  <a:cxn ang="0">
                    <a:pos x="1393" y="1017"/>
                  </a:cxn>
                  <a:cxn ang="0">
                    <a:pos x="1448" y="962"/>
                  </a:cxn>
                  <a:cxn ang="0">
                    <a:pos x="1488" y="906"/>
                  </a:cxn>
                  <a:cxn ang="0">
                    <a:pos x="1512" y="835"/>
                  </a:cxn>
                  <a:cxn ang="0">
                    <a:pos x="1528" y="771"/>
                  </a:cxn>
                  <a:cxn ang="0">
                    <a:pos x="1544" y="684"/>
                  </a:cxn>
                  <a:cxn ang="0">
                    <a:pos x="1536" y="612"/>
                  </a:cxn>
                  <a:cxn ang="0">
                    <a:pos x="1520" y="525"/>
                  </a:cxn>
                  <a:cxn ang="0">
                    <a:pos x="1488" y="445"/>
                  </a:cxn>
                  <a:cxn ang="0">
                    <a:pos x="1456" y="374"/>
                  </a:cxn>
                  <a:cxn ang="0">
                    <a:pos x="1425" y="286"/>
                  </a:cxn>
                  <a:cxn ang="0">
                    <a:pos x="1393" y="207"/>
                  </a:cxn>
                  <a:cxn ang="0">
                    <a:pos x="1361" y="127"/>
                  </a:cxn>
                  <a:cxn ang="0">
                    <a:pos x="1329" y="79"/>
                  </a:cxn>
                  <a:cxn ang="0">
                    <a:pos x="1321" y="56"/>
                  </a:cxn>
                  <a:cxn ang="0">
                    <a:pos x="1297" y="48"/>
                  </a:cxn>
                  <a:cxn ang="0">
                    <a:pos x="1273" y="40"/>
                  </a:cxn>
                  <a:cxn ang="0">
                    <a:pos x="1242" y="32"/>
                  </a:cxn>
                  <a:cxn ang="0">
                    <a:pos x="1202" y="24"/>
                  </a:cxn>
                  <a:cxn ang="0">
                    <a:pos x="1154" y="16"/>
                  </a:cxn>
                  <a:cxn ang="0">
                    <a:pos x="1114" y="16"/>
                  </a:cxn>
                  <a:cxn ang="0">
                    <a:pos x="1066" y="8"/>
                  </a:cxn>
                  <a:cxn ang="0">
                    <a:pos x="1019" y="8"/>
                  </a:cxn>
                  <a:cxn ang="0">
                    <a:pos x="963" y="0"/>
                  </a:cxn>
                  <a:cxn ang="0">
                    <a:pos x="907" y="0"/>
                  </a:cxn>
                  <a:cxn ang="0">
                    <a:pos x="860" y="0"/>
                  </a:cxn>
                  <a:cxn ang="0">
                    <a:pos x="812" y="0"/>
                  </a:cxn>
                  <a:cxn ang="0">
                    <a:pos x="772" y="0"/>
                  </a:cxn>
                  <a:cxn ang="0">
                    <a:pos x="732" y="0"/>
                  </a:cxn>
                  <a:cxn ang="0">
                    <a:pos x="684" y="0"/>
                  </a:cxn>
                  <a:cxn ang="0">
                    <a:pos x="629" y="0"/>
                  </a:cxn>
                  <a:cxn ang="0">
                    <a:pos x="581" y="0"/>
                  </a:cxn>
                  <a:cxn ang="0">
                    <a:pos x="525" y="8"/>
                  </a:cxn>
                  <a:cxn ang="0">
                    <a:pos x="485" y="8"/>
                  </a:cxn>
                  <a:cxn ang="0">
                    <a:pos x="430" y="16"/>
                  </a:cxn>
                  <a:cxn ang="0">
                    <a:pos x="382" y="24"/>
                  </a:cxn>
                  <a:cxn ang="0">
                    <a:pos x="342" y="24"/>
                  </a:cxn>
                  <a:cxn ang="0">
                    <a:pos x="302" y="32"/>
                  </a:cxn>
                  <a:cxn ang="0">
                    <a:pos x="271" y="40"/>
                  </a:cxn>
                  <a:cxn ang="0">
                    <a:pos x="247" y="48"/>
                  </a:cxn>
                </a:cxnLst>
                <a:rect l="0" t="0" r="r" b="b"/>
                <a:pathLst>
                  <a:path w="1545" h="1225">
                    <a:moveTo>
                      <a:pt x="231" y="64"/>
                    </a:moveTo>
                    <a:lnTo>
                      <a:pt x="223" y="72"/>
                    </a:lnTo>
                    <a:lnTo>
                      <a:pt x="223" y="79"/>
                    </a:lnTo>
                    <a:lnTo>
                      <a:pt x="215" y="95"/>
                    </a:lnTo>
                    <a:lnTo>
                      <a:pt x="199" y="127"/>
                    </a:lnTo>
                    <a:lnTo>
                      <a:pt x="175" y="167"/>
                    </a:lnTo>
                    <a:lnTo>
                      <a:pt x="159" y="207"/>
                    </a:lnTo>
                    <a:lnTo>
                      <a:pt x="135" y="262"/>
                    </a:lnTo>
                    <a:lnTo>
                      <a:pt x="119" y="302"/>
                    </a:lnTo>
                    <a:lnTo>
                      <a:pt x="96" y="350"/>
                    </a:lnTo>
                    <a:lnTo>
                      <a:pt x="80" y="405"/>
                    </a:lnTo>
                    <a:lnTo>
                      <a:pt x="56" y="453"/>
                    </a:lnTo>
                    <a:lnTo>
                      <a:pt x="40" y="501"/>
                    </a:lnTo>
                    <a:lnTo>
                      <a:pt x="24" y="533"/>
                    </a:lnTo>
                    <a:lnTo>
                      <a:pt x="16" y="580"/>
                    </a:lnTo>
                    <a:lnTo>
                      <a:pt x="8" y="612"/>
                    </a:lnTo>
                    <a:lnTo>
                      <a:pt x="0" y="660"/>
                    </a:lnTo>
                    <a:lnTo>
                      <a:pt x="8" y="707"/>
                    </a:lnTo>
                    <a:lnTo>
                      <a:pt x="16" y="747"/>
                    </a:lnTo>
                    <a:lnTo>
                      <a:pt x="24" y="803"/>
                    </a:lnTo>
                    <a:lnTo>
                      <a:pt x="32" y="842"/>
                    </a:lnTo>
                    <a:lnTo>
                      <a:pt x="56" y="890"/>
                    </a:lnTo>
                    <a:lnTo>
                      <a:pt x="72" y="922"/>
                    </a:lnTo>
                    <a:lnTo>
                      <a:pt x="96" y="962"/>
                    </a:lnTo>
                    <a:lnTo>
                      <a:pt x="127" y="994"/>
                    </a:lnTo>
                    <a:lnTo>
                      <a:pt x="159" y="1017"/>
                    </a:lnTo>
                    <a:lnTo>
                      <a:pt x="191" y="1049"/>
                    </a:lnTo>
                    <a:lnTo>
                      <a:pt x="231" y="1073"/>
                    </a:lnTo>
                    <a:lnTo>
                      <a:pt x="271" y="1105"/>
                    </a:lnTo>
                    <a:lnTo>
                      <a:pt x="310" y="1121"/>
                    </a:lnTo>
                    <a:lnTo>
                      <a:pt x="358" y="1137"/>
                    </a:lnTo>
                    <a:lnTo>
                      <a:pt x="406" y="1160"/>
                    </a:lnTo>
                    <a:lnTo>
                      <a:pt x="454" y="1168"/>
                    </a:lnTo>
                    <a:lnTo>
                      <a:pt x="493" y="1184"/>
                    </a:lnTo>
                    <a:lnTo>
                      <a:pt x="549" y="1192"/>
                    </a:lnTo>
                    <a:lnTo>
                      <a:pt x="597" y="1200"/>
                    </a:lnTo>
                    <a:lnTo>
                      <a:pt x="621" y="1200"/>
                    </a:lnTo>
                    <a:lnTo>
                      <a:pt x="653" y="1208"/>
                    </a:lnTo>
                    <a:lnTo>
                      <a:pt x="684" y="1216"/>
                    </a:lnTo>
                    <a:lnTo>
                      <a:pt x="708" y="1224"/>
                    </a:lnTo>
                    <a:lnTo>
                      <a:pt x="740" y="1224"/>
                    </a:lnTo>
                    <a:lnTo>
                      <a:pt x="780" y="1224"/>
                    </a:lnTo>
                    <a:lnTo>
                      <a:pt x="820" y="1224"/>
                    </a:lnTo>
                    <a:lnTo>
                      <a:pt x="860" y="1216"/>
                    </a:lnTo>
                    <a:lnTo>
                      <a:pt x="883" y="1216"/>
                    </a:lnTo>
                    <a:lnTo>
                      <a:pt x="899" y="1208"/>
                    </a:lnTo>
                    <a:lnTo>
                      <a:pt x="931" y="1200"/>
                    </a:lnTo>
                    <a:lnTo>
                      <a:pt x="971" y="1200"/>
                    </a:lnTo>
                    <a:lnTo>
                      <a:pt x="1019" y="1184"/>
                    </a:lnTo>
                    <a:lnTo>
                      <a:pt x="1059" y="1176"/>
                    </a:lnTo>
                    <a:lnTo>
                      <a:pt x="1098" y="1168"/>
                    </a:lnTo>
                    <a:lnTo>
                      <a:pt x="1138" y="1160"/>
                    </a:lnTo>
                    <a:lnTo>
                      <a:pt x="1178" y="1145"/>
                    </a:lnTo>
                    <a:lnTo>
                      <a:pt x="1218" y="1129"/>
                    </a:lnTo>
                    <a:lnTo>
                      <a:pt x="1250" y="1113"/>
                    </a:lnTo>
                    <a:lnTo>
                      <a:pt x="1281" y="1097"/>
                    </a:lnTo>
                    <a:lnTo>
                      <a:pt x="1313" y="1081"/>
                    </a:lnTo>
                    <a:lnTo>
                      <a:pt x="1337" y="1065"/>
                    </a:lnTo>
                    <a:lnTo>
                      <a:pt x="1361" y="1041"/>
                    </a:lnTo>
                    <a:lnTo>
                      <a:pt x="1393" y="1017"/>
                    </a:lnTo>
                    <a:lnTo>
                      <a:pt x="1417" y="1001"/>
                    </a:lnTo>
                    <a:lnTo>
                      <a:pt x="1433" y="978"/>
                    </a:lnTo>
                    <a:lnTo>
                      <a:pt x="1448" y="962"/>
                    </a:lnTo>
                    <a:lnTo>
                      <a:pt x="1464" y="946"/>
                    </a:lnTo>
                    <a:lnTo>
                      <a:pt x="1472" y="922"/>
                    </a:lnTo>
                    <a:lnTo>
                      <a:pt x="1488" y="906"/>
                    </a:lnTo>
                    <a:lnTo>
                      <a:pt x="1496" y="882"/>
                    </a:lnTo>
                    <a:lnTo>
                      <a:pt x="1504" y="858"/>
                    </a:lnTo>
                    <a:lnTo>
                      <a:pt x="1512" y="835"/>
                    </a:lnTo>
                    <a:lnTo>
                      <a:pt x="1520" y="819"/>
                    </a:lnTo>
                    <a:lnTo>
                      <a:pt x="1528" y="795"/>
                    </a:lnTo>
                    <a:lnTo>
                      <a:pt x="1528" y="771"/>
                    </a:lnTo>
                    <a:lnTo>
                      <a:pt x="1536" y="747"/>
                    </a:lnTo>
                    <a:lnTo>
                      <a:pt x="1536" y="723"/>
                    </a:lnTo>
                    <a:lnTo>
                      <a:pt x="1544" y="684"/>
                    </a:lnTo>
                    <a:lnTo>
                      <a:pt x="1544" y="660"/>
                    </a:lnTo>
                    <a:lnTo>
                      <a:pt x="1544" y="636"/>
                    </a:lnTo>
                    <a:lnTo>
                      <a:pt x="1536" y="612"/>
                    </a:lnTo>
                    <a:lnTo>
                      <a:pt x="1536" y="580"/>
                    </a:lnTo>
                    <a:lnTo>
                      <a:pt x="1528" y="556"/>
                    </a:lnTo>
                    <a:lnTo>
                      <a:pt x="1520" y="525"/>
                    </a:lnTo>
                    <a:lnTo>
                      <a:pt x="1512" y="501"/>
                    </a:lnTo>
                    <a:lnTo>
                      <a:pt x="1496" y="477"/>
                    </a:lnTo>
                    <a:lnTo>
                      <a:pt x="1488" y="445"/>
                    </a:lnTo>
                    <a:lnTo>
                      <a:pt x="1480" y="421"/>
                    </a:lnTo>
                    <a:lnTo>
                      <a:pt x="1464" y="397"/>
                    </a:lnTo>
                    <a:lnTo>
                      <a:pt x="1456" y="374"/>
                    </a:lnTo>
                    <a:lnTo>
                      <a:pt x="1448" y="350"/>
                    </a:lnTo>
                    <a:lnTo>
                      <a:pt x="1433" y="318"/>
                    </a:lnTo>
                    <a:lnTo>
                      <a:pt x="1425" y="286"/>
                    </a:lnTo>
                    <a:lnTo>
                      <a:pt x="1409" y="262"/>
                    </a:lnTo>
                    <a:lnTo>
                      <a:pt x="1401" y="238"/>
                    </a:lnTo>
                    <a:lnTo>
                      <a:pt x="1393" y="207"/>
                    </a:lnTo>
                    <a:lnTo>
                      <a:pt x="1377" y="183"/>
                    </a:lnTo>
                    <a:lnTo>
                      <a:pt x="1369" y="151"/>
                    </a:lnTo>
                    <a:lnTo>
                      <a:pt x="1361" y="127"/>
                    </a:lnTo>
                    <a:lnTo>
                      <a:pt x="1345" y="103"/>
                    </a:lnTo>
                    <a:lnTo>
                      <a:pt x="1337" y="87"/>
                    </a:lnTo>
                    <a:lnTo>
                      <a:pt x="1329" y="79"/>
                    </a:lnTo>
                    <a:lnTo>
                      <a:pt x="1329" y="72"/>
                    </a:lnTo>
                    <a:lnTo>
                      <a:pt x="1321" y="64"/>
                    </a:lnTo>
                    <a:lnTo>
                      <a:pt x="1321" y="56"/>
                    </a:lnTo>
                    <a:lnTo>
                      <a:pt x="1313" y="56"/>
                    </a:lnTo>
                    <a:lnTo>
                      <a:pt x="1305" y="48"/>
                    </a:lnTo>
                    <a:lnTo>
                      <a:pt x="1297" y="48"/>
                    </a:lnTo>
                    <a:lnTo>
                      <a:pt x="1289" y="40"/>
                    </a:lnTo>
                    <a:lnTo>
                      <a:pt x="1281" y="40"/>
                    </a:lnTo>
                    <a:lnTo>
                      <a:pt x="1273" y="40"/>
                    </a:lnTo>
                    <a:lnTo>
                      <a:pt x="1257" y="32"/>
                    </a:lnTo>
                    <a:lnTo>
                      <a:pt x="1250" y="32"/>
                    </a:lnTo>
                    <a:lnTo>
                      <a:pt x="1242" y="32"/>
                    </a:lnTo>
                    <a:lnTo>
                      <a:pt x="1226" y="24"/>
                    </a:lnTo>
                    <a:lnTo>
                      <a:pt x="1210" y="24"/>
                    </a:lnTo>
                    <a:lnTo>
                      <a:pt x="1202" y="24"/>
                    </a:lnTo>
                    <a:lnTo>
                      <a:pt x="1186" y="24"/>
                    </a:lnTo>
                    <a:lnTo>
                      <a:pt x="1170" y="16"/>
                    </a:lnTo>
                    <a:lnTo>
                      <a:pt x="1154" y="16"/>
                    </a:lnTo>
                    <a:lnTo>
                      <a:pt x="1146" y="16"/>
                    </a:lnTo>
                    <a:lnTo>
                      <a:pt x="1130" y="16"/>
                    </a:lnTo>
                    <a:lnTo>
                      <a:pt x="1114" y="16"/>
                    </a:lnTo>
                    <a:lnTo>
                      <a:pt x="1098" y="16"/>
                    </a:lnTo>
                    <a:lnTo>
                      <a:pt x="1082" y="8"/>
                    </a:lnTo>
                    <a:lnTo>
                      <a:pt x="1066" y="8"/>
                    </a:lnTo>
                    <a:lnTo>
                      <a:pt x="1051" y="8"/>
                    </a:lnTo>
                    <a:lnTo>
                      <a:pt x="1035" y="8"/>
                    </a:lnTo>
                    <a:lnTo>
                      <a:pt x="1019" y="8"/>
                    </a:lnTo>
                    <a:lnTo>
                      <a:pt x="1003" y="8"/>
                    </a:lnTo>
                    <a:lnTo>
                      <a:pt x="979" y="0"/>
                    </a:lnTo>
                    <a:lnTo>
                      <a:pt x="963" y="0"/>
                    </a:lnTo>
                    <a:lnTo>
                      <a:pt x="947" y="0"/>
                    </a:lnTo>
                    <a:lnTo>
                      <a:pt x="923" y="0"/>
                    </a:lnTo>
                    <a:lnTo>
                      <a:pt x="907" y="0"/>
                    </a:lnTo>
                    <a:lnTo>
                      <a:pt x="891" y="0"/>
                    </a:lnTo>
                    <a:lnTo>
                      <a:pt x="875" y="0"/>
                    </a:lnTo>
                    <a:lnTo>
                      <a:pt x="860" y="0"/>
                    </a:lnTo>
                    <a:lnTo>
                      <a:pt x="844" y="0"/>
                    </a:lnTo>
                    <a:lnTo>
                      <a:pt x="828" y="0"/>
                    </a:lnTo>
                    <a:lnTo>
                      <a:pt x="812" y="0"/>
                    </a:lnTo>
                    <a:lnTo>
                      <a:pt x="804" y="0"/>
                    </a:lnTo>
                    <a:lnTo>
                      <a:pt x="788" y="0"/>
                    </a:lnTo>
                    <a:lnTo>
                      <a:pt x="772" y="0"/>
                    </a:lnTo>
                    <a:lnTo>
                      <a:pt x="756" y="0"/>
                    </a:lnTo>
                    <a:lnTo>
                      <a:pt x="748" y="0"/>
                    </a:lnTo>
                    <a:lnTo>
                      <a:pt x="732" y="0"/>
                    </a:lnTo>
                    <a:lnTo>
                      <a:pt x="716" y="0"/>
                    </a:lnTo>
                    <a:lnTo>
                      <a:pt x="700" y="0"/>
                    </a:lnTo>
                    <a:lnTo>
                      <a:pt x="684" y="0"/>
                    </a:lnTo>
                    <a:lnTo>
                      <a:pt x="669" y="0"/>
                    </a:lnTo>
                    <a:lnTo>
                      <a:pt x="653" y="0"/>
                    </a:lnTo>
                    <a:lnTo>
                      <a:pt x="629" y="0"/>
                    </a:lnTo>
                    <a:lnTo>
                      <a:pt x="621" y="0"/>
                    </a:lnTo>
                    <a:lnTo>
                      <a:pt x="597" y="0"/>
                    </a:lnTo>
                    <a:lnTo>
                      <a:pt x="581" y="0"/>
                    </a:lnTo>
                    <a:lnTo>
                      <a:pt x="557" y="8"/>
                    </a:lnTo>
                    <a:lnTo>
                      <a:pt x="541" y="8"/>
                    </a:lnTo>
                    <a:lnTo>
                      <a:pt x="525" y="8"/>
                    </a:lnTo>
                    <a:lnTo>
                      <a:pt x="517" y="8"/>
                    </a:lnTo>
                    <a:lnTo>
                      <a:pt x="501" y="8"/>
                    </a:lnTo>
                    <a:lnTo>
                      <a:pt x="485" y="8"/>
                    </a:lnTo>
                    <a:lnTo>
                      <a:pt x="470" y="16"/>
                    </a:lnTo>
                    <a:lnTo>
                      <a:pt x="446" y="16"/>
                    </a:lnTo>
                    <a:lnTo>
                      <a:pt x="430" y="16"/>
                    </a:lnTo>
                    <a:lnTo>
                      <a:pt x="414" y="16"/>
                    </a:lnTo>
                    <a:lnTo>
                      <a:pt x="398" y="16"/>
                    </a:lnTo>
                    <a:lnTo>
                      <a:pt x="382" y="24"/>
                    </a:lnTo>
                    <a:lnTo>
                      <a:pt x="366" y="24"/>
                    </a:lnTo>
                    <a:lnTo>
                      <a:pt x="350" y="24"/>
                    </a:lnTo>
                    <a:lnTo>
                      <a:pt x="342" y="24"/>
                    </a:lnTo>
                    <a:lnTo>
                      <a:pt x="326" y="32"/>
                    </a:lnTo>
                    <a:lnTo>
                      <a:pt x="318" y="32"/>
                    </a:lnTo>
                    <a:lnTo>
                      <a:pt x="302" y="32"/>
                    </a:lnTo>
                    <a:lnTo>
                      <a:pt x="294" y="32"/>
                    </a:lnTo>
                    <a:lnTo>
                      <a:pt x="279" y="40"/>
                    </a:lnTo>
                    <a:lnTo>
                      <a:pt x="271" y="40"/>
                    </a:lnTo>
                    <a:lnTo>
                      <a:pt x="263" y="40"/>
                    </a:lnTo>
                    <a:lnTo>
                      <a:pt x="255" y="48"/>
                    </a:lnTo>
                    <a:lnTo>
                      <a:pt x="247" y="48"/>
                    </a:lnTo>
                    <a:lnTo>
                      <a:pt x="239" y="56"/>
                    </a:lnTo>
                    <a:lnTo>
                      <a:pt x="231" y="64"/>
                    </a:lnTo>
                  </a:path>
                </a:pathLst>
              </a:custGeom>
              <a:solidFill>
                <a:srgbClr val="4040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65" name="Oval 13"/>
              <p:cNvSpPr>
                <a:spLocks noChangeArrowheads="1"/>
              </p:cNvSpPr>
              <p:nvPr/>
            </p:nvSpPr>
            <p:spPr bwMode="auto">
              <a:xfrm>
                <a:off x="1154" y="1493"/>
                <a:ext cx="1096" cy="128"/>
              </a:xfrm>
              <a:prstGeom prst="ellipse">
                <a:avLst/>
              </a:prstGeom>
              <a:solidFill>
                <a:srgbClr val="C0C0FF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5966" name="Group 14"/>
            <p:cNvGrpSpPr>
              <a:grpSpLocks/>
            </p:cNvGrpSpPr>
            <p:nvPr/>
          </p:nvGrpSpPr>
          <p:grpSpPr bwMode="auto">
            <a:xfrm>
              <a:off x="1516" y="1051"/>
              <a:ext cx="129" cy="269"/>
              <a:chOff x="2074" y="1517"/>
              <a:chExt cx="385" cy="601"/>
            </a:xfrm>
          </p:grpSpPr>
          <p:sp>
            <p:nvSpPr>
              <p:cNvPr id="125967" name="Freeform 15"/>
              <p:cNvSpPr>
                <a:spLocks/>
              </p:cNvSpPr>
              <p:nvPr/>
            </p:nvSpPr>
            <p:spPr bwMode="auto">
              <a:xfrm>
                <a:off x="2074" y="1549"/>
                <a:ext cx="385" cy="569"/>
              </a:xfrm>
              <a:custGeom>
                <a:avLst/>
                <a:gdLst/>
                <a:ahLst/>
                <a:cxnLst>
                  <a:cxn ang="0">
                    <a:pos x="243" y="513"/>
                  </a:cxn>
                  <a:cxn ang="0">
                    <a:pos x="321" y="529"/>
                  </a:cxn>
                  <a:cxn ang="0">
                    <a:pos x="384" y="568"/>
                  </a:cxn>
                  <a:cxn ang="0">
                    <a:pos x="384" y="560"/>
                  </a:cxn>
                  <a:cxn ang="0">
                    <a:pos x="384" y="544"/>
                  </a:cxn>
                  <a:cxn ang="0">
                    <a:pos x="384" y="536"/>
                  </a:cxn>
                  <a:cxn ang="0">
                    <a:pos x="376" y="505"/>
                  </a:cxn>
                  <a:cxn ang="0">
                    <a:pos x="368" y="465"/>
                  </a:cxn>
                  <a:cxn ang="0">
                    <a:pos x="353" y="426"/>
                  </a:cxn>
                  <a:cxn ang="0">
                    <a:pos x="321" y="347"/>
                  </a:cxn>
                  <a:cxn ang="0">
                    <a:pos x="290" y="284"/>
                  </a:cxn>
                  <a:cxn ang="0">
                    <a:pos x="259" y="205"/>
                  </a:cxn>
                  <a:cxn ang="0">
                    <a:pos x="227" y="126"/>
                  </a:cxn>
                  <a:cxn ang="0">
                    <a:pos x="204" y="63"/>
                  </a:cxn>
                  <a:cxn ang="0">
                    <a:pos x="188" y="32"/>
                  </a:cxn>
                  <a:cxn ang="0">
                    <a:pos x="172" y="0"/>
                  </a:cxn>
                  <a:cxn ang="0">
                    <a:pos x="39" y="47"/>
                  </a:cxn>
                  <a:cxn ang="0">
                    <a:pos x="39" y="118"/>
                  </a:cxn>
                  <a:cxn ang="0">
                    <a:pos x="31" y="181"/>
                  </a:cxn>
                  <a:cxn ang="0">
                    <a:pos x="31" y="229"/>
                  </a:cxn>
                  <a:cxn ang="0">
                    <a:pos x="31" y="292"/>
                  </a:cxn>
                  <a:cxn ang="0">
                    <a:pos x="16" y="347"/>
                  </a:cxn>
                  <a:cxn ang="0">
                    <a:pos x="8" y="402"/>
                  </a:cxn>
                  <a:cxn ang="0">
                    <a:pos x="0" y="473"/>
                  </a:cxn>
                  <a:cxn ang="0">
                    <a:pos x="86" y="489"/>
                  </a:cxn>
                  <a:cxn ang="0">
                    <a:pos x="180" y="505"/>
                  </a:cxn>
                  <a:cxn ang="0">
                    <a:pos x="243" y="513"/>
                  </a:cxn>
                </a:cxnLst>
                <a:rect l="0" t="0" r="r" b="b"/>
                <a:pathLst>
                  <a:path w="385" h="569">
                    <a:moveTo>
                      <a:pt x="243" y="513"/>
                    </a:moveTo>
                    <a:lnTo>
                      <a:pt x="321" y="529"/>
                    </a:lnTo>
                    <a:lnTo>
                      <a:pt x="384" y="568"/>
                    </a:lnTo>
                    <a:lnTo>
                      <a:pt x="384" y="560"/>
                    </a:lnTo>
                    <a:lnTo>
                      <a:pt x="384" y="544"/>
                    </a:lnTo>
                    <a:lnTo>
                      <a:pt x="384" y="536"/>
                    </a:lnTo>
                    <a:lnTo>
                      <a:pt x="376" y="505"/>
                    </a:lnTo>
                    <a:lnTo>
                      <a:pt x="368" y="465"/>
                    </a:lnTo>
                    <a:lnTo>
                      <a:pt x="353" y="426"/>
                    </a:lnTo>
                    <a:lnTo>
                      <a:pt x="321" y="347"/>
                    </a:lnTo>
                    <a:lnTo>
                      <a:pt x="290" y="284"/>
                    </a:lnTo>
                    <a:lnTo>
                      <a:pt x="259" y="205"/>
                    </a:lnTo>
                    <a:lnTo>
                      <a:pt x="227" y="126"/>
                    </a:lnTo>
                    <a:lnTo>
                      <a:pt x="204" y="63"/>
                    </a:lnTo>
                    <a:lnTo>
                      <a:pt x="188" y="32"/>
                    </a:lnTo>
                    <a:lnTo>
                      <a:pt x="172" y="0"/>
                    </a:lnTo>
                    <a:lnTo>
                      <a:pt x="39" y="47"/>
                    </a:lnTo>
                    <a:lnTo>
                      <a:pt x="39" y="118"/>
                    </a:lnTo>
                    <a:lnTo>
                      <a:pt x="31" y="181"/>
                    </a:lnTo>
                    <a:lnTo>
                      <a:pt x="31" y="229"/>
                    </a:lnTo>
                    <a:lnTo>
                      <a:pt x="31" y="292"/>
                    </a:lnTo>
                    <a:lnTo>
                      <a:pt x="16" y="347"/>
                    </a:lnTo>
                    <a:lnTo>
                      <a:pt x="8" y="402"/>
                    </a:lnTo>
                    <a:lnTo>
                      <a:pt x="0" y="473"/>
                    </a:lnTo>
                    <a:lnTo>
                      <a:pt x="86" y="489"/>
                    </a:lnTo>
                    <a:lnTo>
                      <a:pt x="180" y="505"/>
                    </a:lnTo>
                    <a:lnTo>
                      <a:pt x="243" y="513"/>
                    </a:lnTo>
                  </a:path>
                </a:pathLst>
              </a:custGeom>
              <a:solidFill>
                <a:srgbClr val="0000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68" name="Freeform 16"/>
              <p:cNvSpPr>
                <a:spLocks/>
              </p:cNvSpPr>
              <p:nvPr/>
            </p:nvSpPr>
            <p:spPr bwMode="auto">
              <a:xfrm>
                <a:off x="2106" y="1517"/>
                <a:ext cx="153" cy="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48"/>
                  </a:cxn>
                  <a:cxn ang="0">
                    <a:pos x="16" y="64"/>
                  </a:cxn>
                  <a:cxn ang="0">
                    <a:pos x="8" y="80"/>
                  </a:cxn>
                  <a:cxn ang="0">
                    <a:pos x="48" y="80"/>
                  </a:cxn>
                  <a:cxn ang="0">
                    <a:pos x="96" y="72"/>
                  </a:cxn>
                  <a:cxn ang="0">
                    <a:pos x="136" y="56"/>
                  </a:cxn>
                  <a:cxn ang="0">
                    <a:pos x="152" y="32"/>
                  </a:cxn>
                  <a:cxn ang="0">
                    <a:pos x="120" y="16"/>
                  </a:cxn>
                  <a:cxn ang="0">
                    <a:pos x="88" y="0"/>
                  </a:cxn>
                  <a:cxn ang="0">
                    <a:pos x="0" y="0"/>
                  </a:cxn>
                </a:cxnLst>
                <a:rect l="0" t="0" r="r" b="b"/>
                <a:pathLst>
                  <a:path w="153" h="81">
                    <a:moveTo>
                      <a:pt x="0" y="0"/>
                    </a:moveTo>
                    <a:lnTo>
                      <a:pt x="8" y="48"/>
                    </a:lnTo>
                    <a:lnTo>
                      <a:pt x="16" y="64"/>
                    </a:lnTo>
                    <a:lnTo>
                      <a:pt x="8" y="80"/>
                    </a:lnTo>
                    <a:lnTo>
                      <a:pt x="48" y="80"/>
                    </a:lnTo>
                    <a:lnTo>
                      <a:pt x="96" y="72"/>
                    </a:lnTo>
                    <a:lnTo>
                      <a:pt x="136" y="56"/>
                    </a:lnTo>
                    <a:lnTo>
                      <a:pt x="152" y="32"/>
                    </a:lnTo>
                    <a:lnTo>
                      <a:pt x="120" y="16"/>
                    </a:lnTo>
                    <a:lnTo>
                      <a:pt x="88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5969" name="Freeform 17"/>
            <p:cNvSpPr>
              <a:spLocks/>
            </p:cNvSpPr>
            <p:nvPr/>
          </p:nvSpPr>
          <p:spPr bwMode="auto">
            <a:xfrm>
              <a:off x="1116" y="1587"/>
              <a:ext cx="543" cy="573"/>
            </a:xfrm>
            <a:custGeom>
              <a:avLst/>
              <a:gdLst/>
              <a:ahLst/>
              <a:cxnLst>
                <a:cxn ang="0">
                  <a:pos x="740" y="994"/>
                </a:cxn>
                <a:cxn ang="0">
                  <a:pos x="724" y="1010"/>
                </a:cxn>
                <a:cxn ang="0">
                  <a:pos x="708" y="1026"/>
                </a:cxn>
                <a:cxn ang="0">
                  <a:pos x="701" y="1049"/>
                </a:cxn>
                <a:cxn ang="0">
                  <a:pos x="693" y="1073"/>
                </a:cxn>
                <a:cxn ang="0">
                  <a:pos x="693" y="1097"/>
                </a:cxn>
                <a:cxn ang="0">
                  <a:pos x="0" y="1200"/>
                </a:cxn>
                <a:cxn ang="0">
                  <a:pos x="8" y="1216"/>
                </a:cxn>
                <a:cxn ang="0">
                  <a:pos x="24" y="1224"/>
                </a:cxn>
                <a:cxn ang="0">
                  <a:pos x="56" y="1240"/>
                </a:cxn>
                <a:cxn ang="0">
                  <a:pos x="88" y="1240"/>
                </a:cxn>
                <a:cxn ang="0">
                  <a:pos x="135" y="1248"/>
                </a:cxn>
                <a:cxn ang="0">
                  <a:pos x="199" y="1256"/>
                </a:cxn>
                <a:cxn ang="0">
                  <a:pos x="271" y="1264"/>
                </a:cxn>
                <a:cxn ang="0">
                  <a:pos x="334" y="1264"/>
                </a:cxn>
                <a:cxn ang="0">
                  <a:pos x="398" y="1272"/>
                </a:cxn>
                <a:cxn ang="0">
                  <a:pos x="470" y="1272"/>
                </a:cxn>
                <a:cxn ang="0">
                  <a:pos x="541" y="1272"/>
                </a:cxn>
                <a:cxn ang="0">
                  <a:pos x="605" y="1280"/>
                </a:cxn>
                <a:cxn ang="0">
                  <a:pos x="677" y="1280"/>
                </a:cxn>
                <a:cxn ang="0">
                  <a:pos x="748" y="1280"/>
                </a:cxn>
                <a:cxn ang="0">
                  <a:pos x="804" y="1280"/>
                </a:cxn>
                <a:cxn ang="0">
                  <a:pos x="868" y="1280"/>
                </a:cxn>
                <a:cxn ang="0">
                  <a:pos x="931" y="1272"/>
                </a:cxn>
                <a:cxn ang="0">
                  <a:pos x="987" y="1272"/>
                </a:cxn>
                <a:cxn ang="0">
                  <a:pos x="1043" y="1272"/>
                </a:cxn>
                <a:cxn ang="0">
                  <a:pos x="1099" y="1264"/>
                </a:cxn>
                <a:cxn ang="0">
                  <a:pos x="1162" y="1264"/>
                </a:cxn>
                <a:cxn ang="0">
                  <a:pos x="1226" y="1264"/>
                </a:cxn>
                <a:cxn ang="0">
                  <a:pos x="1313" y="1256"/>
                </a:cxn>
                <a:cxn ang="0">
                  <a:pos x="1377" y="1256"/>
                </a:cxn>
                <a:cxn ang="0">
                  <a:pos x="1425" y="1248"/>
                </a:cxn>
                <a:cxn ang="0">
                  <a:pos x="1481" y="1240"/>
                </a:cxn>
                <a:cxn ang="0">
                  <a:pos x="1536" y="1232"/>
                </a:cxn>
                <a:cxn ang="0">
                  <a:pos x="1576" y="1224"/>
                </a:cxn>
                <a:cxn ang="0">
                  <a:pos x="1600" y="1216"/>
                </a:cxn>
                <a:cxn ang="0">
                  <a:pos x="1616" y="1208"/>
                </a:cxn>
                <a:cxn ang="0">
                  <a:pos x="1616" y="1193"/>
                </a:cxn>
                <a:cxn ang="0">
                  <a:pos x="939" y="1097"/>
                </a:cxn>
                <a:cxn ang="0">
                  <a:pos x="931" y="1073"/>
                </a:cxn>
                <a:cxn ang="0">
                  <a:pos x="931" y="1057"/>
                </a:cxn>
                <a:cxn ang="0">
                  <a:pos x="923" y="1041"/>
                </a:cxn>
                <a:cxn ang="0">
                  <a:pos x="908" y="1018"/>
                </a:cxn>
                <a:cxn ang="0">
                  <a:pos x="900" y="1002"/>
                </a:cxn>
                <a:cxn ang="0">
                  <a:pos x="923" y="8"/>
                </a:cxn>
              </a:cxnLst>
              <a:rect l="0" t="0" r="r" b="b"/>
              <a:pathLst>
                <a:path w="1617" h="1281">
                  <a:moveTo>
                    <a:pt x="732" y="0"/>
                  </a:moveTo>
                  <a:lnTo>
                    <a:pt x="740" y="994"/>
                  </a:lnTo>
                  <a:lnTo>
                    <a:pt x="732" y="1002"/>
                  </a:lnTo>
                  <a:lnTo>
                    <a:pt x="724" y="1010"/>
                  </a:lnTo>
                  <a:lnTo>
                    <a:pt x="716" y="1018"/>
                  </a:lnTo>
                  <a:lnTo>
                    <a:pt x="708" y="1026"/>
                  </a:lnTo>
                  <a:lnTo>
                    <a:pt x="701" y="1034"/>
                  </a:lnTo>
                  <a:lnTo>
                    <a:pt x="701" y="1049"/>
                  </a:lnTo>
                  <a:lnTo>
                    <a:pt x="693" y="1057"/>
                  </a:lnTo>
                  <a:lnTo>
                    <a:pt x="693" y="1073"/>
                  </a:lnTo>
                  <a:lnTo>
                    <a:pt x="693" y="1081"/>
                  </a:lnTo>
                  <a:lnTo>
                    <a:pt x="693" y="1097"/>
                  </a:lnTo>
                  <a:lnTo>
                    <a:pt x="8" y="1193"/>
                  </a:lnTo>
                  <a:lnTo>
                    <a:pt x="0" y="1200"/>
                  </a:lnTo>
                  <a:lnTo>
                    <a:pt x="0" y="1208"/>
                  </a:lnTo>
                  <a:lnTo>
                    <a:pt x="8" y="1216"/>
                  </a:lnTo>
                  <a:lnTo>
                    <a:pt x="16" y="1224"/>
                  </a:lnTo>
                  <a:lnTo>
                    <a:pt x="24" y="1224"/>
                  </a:lnTo>
                  <a:lnTo>
                    <a:pt x="40" y="1232"/>
                  </a:lnTo>
                  <a:lnTo>
                    <a:pt x="56" y="1240"/>
                  </a:lnTo>
                  <a:lnTo>
                    <a:pt x="72" y="1240"/>
                  </a:lnTo>
                  <a:lnTo>
                    <a:pt x="88" y="1240"/>
                  </a:lnTo>
                  <a:lnTo>
                    <a:pt x="119" y="1248"/>
                  </a:lnTo>
                  <a:lnTo>
                    <a:pt x="135" y="1248"/>
                  </a:lnTo>
                  <a:lnTo>
                    <a:pt x="167" y="1256"/>
                  </a:lnTo>
                  <a:lnTo>
                    <a:pt x="199" y="1256"/>
                  </a:lnTo>
                  <a:lnTo>
                    <a:pt x="231" y="1264"/>
                  </a:lnTo>
                  <a:lnTo>
                    <a:pt x="271" y="1264"/>
                  </a:lnTo>
                  <a:lnTo>
                    <a:pt x="295" y="1264"/>
                  </a:lnTo>
                  <a:lnTo>
                    <a:pt x="334" y="1264"/>
                  </a:lnTo>
                  <a:lnTo>
                    <a:pt x="366" y="1272"/>
                  </a:lnTo>
                  <a:lnTo>
                    <a:pt x="398" y="1272"/>
                  </a:lnTo>
                  <a:lnTo>
                    <a:pt x="430" y="1272"/>
                  </a:lnTo>
                  <a:lnTo>
                    <a:pt x="470" y="1272"/>
                  </a:lnTo>
                  <a:lnTo>
                    <a:pt x="502" y="1272"/>
                  </a:lnTo>
                  <a:lnTo>
                    <a:pt x="541" y="1272"/>
                  </a:lnTo>
                  <a:lnTo>
                    <a:pt x="573" y="1272"/>
                  </a:lnTo>
                  <a:lnTo>
                    <a:pt x="605" y="1280"/>
                  </a:lnTo>
                  <a:lnTo>
                    <a:pt x="637" y="1280"/>
                  </a:lnTo>
                  <a:lnTo>
                    <a:pt x="677" y="1280"/>
                  </a:lnTo>
                  <a:lnTo>
                    <a:pt x="708" y="1280"/>
                  </a:lnTo>
                  <a:lnTo>
                    <a:pt x="748" y="1280"/>
                  </a:lnTo>
                  <a:lnTo>
                    <a:pt x="780" y="1280"/>
                  </a:lnTo>
                  <a:lnTo>
                    <a:pt x="804" y="1280"/>
                  </a:lnTo>
                  <a:lnTo>
                    <a:pt x="836" y="1280"/>
                  </a:lnTo>
                  <a:lnTo>
                    <a:pt x="868" y="1280"/>
                  </a:lnTo>
                  <a:lnTo>
                    <a:pt x="908" y="1272"/>
                  </a:lnTo>
                  <a:lnTo>
                    <a:pt x="931" y="1272"/>
                  </a:lnTo>
                  <a:lnTo>
                    <a:pt x="963" y="1272"/>
                  </a:lnTo>
                  <a:lnTo>
                    <a:pt x="987" y="1272"/>
                  </a:lnTo>
                  <a:lnTo>
                    <a:pt x="1011" y="1272"/>
                  </a:lnTo>
                  <a:lnTo>
                    <a:pt x="1043" y="1272"/>
                  </a:lnTo>
                  <a:lnTo>
                    <a:pt x="1067" y="1264"/>
                  </a:lnTo>
                  <a:lnTo>
                    <a:pt x="1099" y="1264"/>
                  </a:lnTo>
                  <a:lnTo>
                    <a:pt x="1130" y="1264"/>
                  </a:lnTo>
                  <a:lnTo>
                    <a:pt x="1162" y="1264"/>
                  </a:lnTo>
                  <a:lnTo>
                    <a:pt x="1186" y="1264"/>
                  </a:lnTo>
                  <a:lnTo>
                    <a:pt x="1226" y="1264"/>
                  </a:lnTo>
                  <a:lnTo>
                    <a:pt x="1266" y="1264"/>
                  </a:lnTo>
                  <a:lnTo>
                    <a:pt x="1313" y="1256"/>
                  </a:lnTo>
                  <a:lnTo>
                    <a:pt x="1345" y="1256"/>
                  </a:lnTo>
                  <a:lnTo>
                    <a:pt x="1377" y="1256"/>
                  </a:lnTo>
                  <a:lnTo>
                    <a:pt x="1401" y="1248"/>
                  </a:lnTo>
                  <a:lnTo>
                    <a:pt x="1425" y="1248"/>
                  </a:lnTo>
                  <a:lnTo>
                    <a:pt x="1449" y="1240"/>
                  </a:lnTo>
                  <a:lnTo>
                    <a:pt x="1481" y="1240"/>
                  </a:lnTo>
                  <a:lnTo>
                    <a:pt x="1513" y="1240"/>
                  </a:lnTo>
                  <a:lnTo>
                    <a:pt x="1536" y="1232"/>
                  </a:lnTo>
                  <a:lnTo>
                    <a:pt x="1552" y="1232"/>
                  </a:lnTo>
                  <a:lnTo>
                    <a:pt x="1576" y="1224"/>
                  </a:lnTo>
                  <a:lnTo>
                    <a:pt x="1584" y="1224"/>
                  </a:lnTo>
                  <a:lnTo>
                    <a:pt x="1600" y="1216"/>
                  </a:lnTo>
                  <a:lnTo>
                    <a:pt x="1608" y="1216"/>
                  </a:lnTo>
                  <a:lnTo>
                    <a:pt x="1616" y="1208"/>
                  </a:lnTo>
                  <a:lnTo>
                    <a:pt x="1616" y="1200"/>
                  </a:lnTo>
                  <a:lnTo>
                    <a:pt x="1616" y="1193"/>
                  </a:lnTo>
                  <a:lnTo>
                    <a:pt x="1608" y="1193"/>
                  </a:lnTo>
                  <a:lnTo>
                    <a:pt x="939" y="1097"/>
                  </a:lnTo>
                  <a:lnTo>
                    <a:pt x="931" y="1081"/>
                  </a:lnTo>
                  <a:lnTo>
                    <a:pt x="931" y="1073"/>
                  </a:lnTo>
                  <a:lnTo>
                    <a:pt x="931" y="1065"/>
                  </a:lnTo>
                  <a:lnTo>
                    <a:pt x="931" y="1057"/>
                  </a:lnTo>
                  <a:lnTo>
                    <a:pt x="923" y="1049"/>
                  </a:lnTo>
                  <a:lnTo>
                    <a:pt x="923" y="1041"/>
                  </a:lnTo>
                  <a:lnTo>
                    <a:pt x="915" y="1026"/>
                  </a:lnTo>
                  <a:lnTo>
                    <a:pt x="908" y="1018"/>
                  </a:lnTo>
                  <a:lnTo>
                    <a:pt x="908" y="1010"/>
                  </a:lnTo>
                  <a:lnTo>
                    <a:pt x="900" y="1002"/>
                  </a:lnTo>
                  <a:lnTo>
                    <a:pt x="884" y="994"/>
                  </a:lnTo>
                  <a:lnTo>
                    <a:pt x="923" y="8"/>
                  </a:lnTo>
                  <a:lnTo>
                    <a:pt x="732" y="0"/>
                  </a:lnTo>
                </a:path>
              </a:pathLst>
            </a:custGeom>
            <a:solidFill>
              <a:srgbClr val="4040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25970" name="Group 18"/>
            <p:cNvGrpSpPr>
              <a:grpSpLocks/>
            </p:cNvGrpSpPr>
            <p:nvPr/>
          </p:nvGrpSpPr>
          <p:grpSpPr bwMode="auto">
            <a:xfrm>
              <a:off x="1229" y="1594"/>
              <a:ext cx="417" cy="555"/>
              <a:chOff x="1218" y="2733"/>
              <a:chExt cx="1241" cy="1241"/>
            </a:xfrm>
          </p:grpSpPr>
          <p:sp>
            <p:nvSpPr>
              <p:cNvPr id="125971" name="Freeform 19"/>
              <p:cNvSpPr>
                <a:spLocks/>
              </p:cNvSpPr>
              <p:nvPr/>
            </p:nvSpPr>
            <p:spPr bwMode="auto">
              <a:xfrm>
                <a:off x="1730" y="2733"/>
                <a:ext cx="49" cy="977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976"/>
                  </a:cxn>
                  <a:cxn ang="0">
                    <a:pos x="7" y="976"/>
                  </a:cxn>
                  <a:cxn ang="0">
                    <a:pos x="21" y="976"/>
                  </a:cxn>
                  <a:cxn ang="0">
                    <a:pos x="48" y="8"/>
                  </a:cxn>
                  <a:cxn ang="0">
                    <a:pos x="14" y="0"/>
                  </a:cxn>
                </a:cxnLst>
                <a:rect l="0" t="0" r="r" b="b"/>
                <a:pathLst>
                  <a:path w="49" h="977">
                    <a:moveTo>
                      <a:pt x="14" y="0"/>
                    </a:moveTo>
                    <a:lnTo>
                      <a:pt x="0" y="976"/>
                    </a:lnTo>
                    <a:lnTo>
                      <a:pt x="7" y="976"/>
                    </a:lnTo>
                    <a:lnTo>
                      <a:pt x="21" y="976"/>
                    </a:lnTo>
                    <a:lnTo>
                      <a:pt x="48" y="8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8080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72" name="Freeform 20"/>
              <p:cNvSpPr>
                <a:spLocks/>
              </p:cNvSpPr>
              <p:nvPr/>
            </p:nvSpPr>
            <p:spPr bwMode="auto">
              <a:xfrm>
                <a:off x="1730" y="3717"/>
                <a:ext cx="73" cy="1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" y="0"/>
                  </a:cxn>
                  <a:cxn ang="0">
                    <a:pos x="36" y="15"/>
                  </a:cxn>
                  <a:cxn ang="0">
                    <a:pos x="50" y="23"/>
                  </a:cxn>
                  <a:cxn ang="0">
                    <a:pos x="58" y="45"/>
                  </a:cxn>
                  <a:cxn ang="0">
                    <a:pos x="65" y="60"/>
                  </a:cxn>
                  <a:cxn ang="0">
                    <a:pos x="72" y="83"/>
                  </a:cxn>
                  <a:cxn ang="0">
                    <a:pos x="72" y="105"/>
                  </a:cxn>
                  <a:cxn ang="0">
                    <a:pos x="65" y="113"/>
                  </a:cxn>
                  <a:cxn ang="0">
                    <a:pos x="50" y="120"/>
                  </a:cxn>
                  <a:cxn ang="0">
                    <a:pos x="29" y="128"/>
                  </a:cxn>
                  <a:cxn ang="0">
                    <a:pos x="14" y="128"/>
                  </a:cxn>
                  <a:cxn ang="0">
                    <a:pos x="14" y="105"/>
                  </a:cxn>
                  <a:cxn ang="0">
                    <a:pos x="14" y="75"/>
                  </a:cxn>
                  <a:cxn ang="0">
                    <a:pos x="14" y="60"/>
                  </a:cxn>
                  <a:cxn ang="0">
                    <a:pos x="14" y="38"/>
                  </a:cxn>
                  <a:cxn ang="0">
                    <a:pos x="7" y="23"/>
                  </a:cxn>
                  <a:cxn ang="0">
                    <a:pos x="0" y="0"/>
                  </a:cxn>
                </a:cxnLst>
                <a:rect l="0" t="0" r="r" b="b"/>
                <a:pathLst>
                  <a:path w="73" h="129">
                    <a:moveTo>
                      <a:pt x="0" y="0"/>
                    </a:moveTo>
                    <a:lnTo>
                      <a:pt x="29" y="0"/>
                    </a:lnTo>
                    <a:lnTo>
                      <a:pt x="36" y="15"/>
                    </a:lnTo>
                    <a:lnTo>
                      <a:pt x="50" y="23"/>
                    </a:lnTo>
                    <a:lnTo>
                      <a:pt x="58" y="45"/>
                    </a:lnTo>
                    <a:lnTo>
                      <a:pt x="65" y="60"/>
                    </a:lnTo>
                    <a:lnTo>
                      <a:pt x="72" y="83"/>
                    </a:lnTo>
                    <a:lnTo>
                      <a:pt x="72" y="105"/>
                    </a:lnTo>
                    <a:lnTo>
                      <a:pt x="65" y="113"/>
                    </a:lnTo>
                    <a:lnTo>
                      <a:pt x="50" y="120"/>
                    </a:lnTo>
                    <a:lnTo>
                      <a:pt x="29" y="128"/>
                    </a:lnTo>
                    <a:lnTo>
                      <a:pt x="14" y="128"/>
                    </a:lnTo>
                    <a:lnTo>
                      <a:pt x="14" y="105"/>
                    </a:lnTo>
                    <a:lnTo>
                      <a:pt x="14" y="75"/>
                    </a:lnTo>
                    <a:lnTo>
                      <a:pt x="14" y="60"/>
                    </a:lnTo>
                    <a:lnTo>
                      <a:pt x="14" y="38"/>
                    </a:lnTo>
                    <a:lnTo>
                      <a:pt x="7" y="2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73" name="Freeform 21"/>
              <p:cNvSpPr>
                <a:spLocks/>
              </p:cNvSpPr>
              <p:nvPr/>
            </p:nvSpPr>
            <p:spPr bwMode="auto">
              <a:xfrm>
                <a:off x="1762" y="3829"/>
                <a:ext cx="145" cy="145"/>
              </a:xfrm>
              <a:custGeom>
                <a:avLst/>
                <a:gdLst/>
                <a:ahLst/>
                <a:cxnLst>
                  <a:cxn ang="0">
                    <a:pos x="99" y="0"/>
                  </a:cxn>
                  <a:cxn ang="0">
                    <a:pos x="99" y="8"/>
                  </a:cxn>
                  <a:cxn ang="0">
                    <a:pos x="106" y="8"/>
                  </a:cxn>
                  <a:cxn ang="0">
                    <a:pos x="106" y="15"/>
                  </a:cxn>
                  <a:cxn ang="0">
                    <a:pos x="99" y="23"/>
                  </a:cxn>
                  <a:cxn ang="0">
                    <a:pos x="83" y="23"/>
                  </a:cxn>
                  <a:cxn ang="0">
                    <a:pos x="76" y="23"/>
                  </a:cxn>
                  <a:cxn ang="0">
                    <a:pos x="61" y="30"/>
                  </a:cxn>
                  <a:cxn ang="0">
                    <a:pos x="53" y="30"/>
                  </a:cxn>
                  <a:cxn ang="0">
                    <a:pos x="38" y="30"/>
                  </a:cxn>
                  <a:cxn ang="0">
                    <a:pos x="30" y="30"/>
                  </a:cxn>
                  <a:cxn ang="0">
                    <a:pos x="23" y="30"/>
                  </a:cxn>
                  <a:cxn ang="0">
                    <a:pos x="15" y="38"/>
                  </a:cxn>
                  <a:cxn ang="0">
                    <a:pos x="8" y="38"/>
                  </a:cxn>
                  <a:cxn ang="0">
                    <a:pos x="8" y="45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8" y="68"/>
                  </a:cxn>
                  <a:cxn ang="0">
                    <a:pos x="8" y="76"/>
                  </a:cxn>
                  <a:cxn ang="0">
                    <a:pos x="15" y="83"/>
                  </a:cxn>
                  <a:cxn ang="0">
                    <a:pos x="23" y="91"/>
                  </a:cxn>
                  <a:cxn ang="0">
                    <a:pos x="23" y="99"/>
                  </a:cxn>
                  <a:cxn ang="0">
                    <a:pos x="23" y="106"/>
                  </a:cxn>
                  <a:cxn ang="0">
                    <a:pos x="15" y="106"/>
                  </a:cxn>
                  <a:cxn ang="0">
                    <a:pos x="23" y="114"/>
                  </a:cxn>
                  <a:cxn ang="0">
                    <a:pos x="23" y="121"/>
                  </a:cxn>
                  <a:cxn ang="0">
                    <a:pos x="30" y="129"/>
                  </a:cxn>
                  <a:cxn ang="0">
                    <a:pos x="45" y="136"/>
                  </a:cxn>
                  <a:cxn ang="0">
                    <a:pos x="45" y="144"/>
                  </a:cxn>
                  <a:cxn ang="0">
                    <a:pos x="61" y="144"/>
                  </a:cxn>
                  <a:cxn ang="0">
                    <a:pos x="68" y="144"/>
                  </a:cxn>
                  <a:cxn ang="0">
                    <a:pos x="76" y="144"/>
                  </a:cxn>
                  <a:cxn ang="0">
                    <a:pos x="91" y="144"/>
                  </a:cxn>
                  <a:cxn ang="0">
                    <a:pos x="106" y="144"/>
                  </a:cxn>
                  <a:cxn ang="0">
                    <a:pos x="121" y="144"/>
                  </a:cxn>
                  <a:cxn ang="0">
                    <a:pos x="136" y="144"/>
                  </a:cxn>
                  <a:cxn ang="0">
                    <a:pos x="144" y="144"/>
                  </a:cxn>
                  <a:cxn ang="0">
                    <a:pos x="144" y="136"/>
                  </a:cxn>
                  <a:cxn ang="0">
                    <a:pos x="144" y="129"/>
                  </a:cxn>
                  <a:cxn ang="0">
                    <a:pos x="121" y="121"/>
                  </a:cxn>
                  <a:cxn ang="0">
                    <a:pos x="106" y="114"/>
                  </a:cxn>
                  <a:cxn ang="0">
                    <a:pos x="91" y="106"/>
                  </a:cxn>
                  <a:cxn ang="0">
                    <a:pos x="76" y="99"/>
                  </a:cxn>
                  <a:cxn ang="0">
                    <a:pos x="61" y="91"/>
                  </a:cxn>
                  <a:cxn ang="0">
                    <a:pos x="53" y="76"/>
                  </a:cxn>
                  <a:cxn ang="0">
                    <a:pos x="45" y="68"/>
                  </a:cxn>
                  <a:cxn ang="0">
                    <a:pos x="38" y="68"/>
                  </a:cxn>
                  <a:cxn ang="0">
                    <a:pos x="38" y="61"/>
                  </a:cxn>
                  <a:cxn ang="0">
                    <a:pos x="38" y="53"/>
                  </a:cxn>
                  <a:cxn ang="0">
                    <a:pos x="45" y="53"/>
                  </a:cxn>
                  <a:cxn ang="0">
                    <a:pos x="45" y="45"/>
                  </a:cxn>
                  <a:cxn ang="0">
                    <a:pos x="61" y="45"/>
                  </a:cxn>
                  <a:cxn ang="0">
                    <a:pos x="76" y="38"/>
                  </a:cxn>
                  <a:cxn ang="0">
                    <a:pos x="91" y="38"/>
                  </a:cxn>
                  <a:cxn ang="0">
                    <a:pos x="99" y="30"/>
                  </a:cxn>
                  <a:cxn ang="0">
                    <a:pos x="106" y="30"/>
                  </a:cxn>
                  <a:cxn ang="0">
                    <a:pos x="114" y="23"/>
                  </a:cxn>
                  <a:cxn ang="0">
                    <a:pos x="114" y="15"/>
                  </a:cxn>
                  <a:cxn ang="0">
                    <a:pos x="114" y="8"/>
                  </a:cxn>
                  <a:cxn ang="0">
                    <a:pos x="106" y="0"/>
                  </a:cxn>
                  <a:cxn ang="0">
                    <a:pos x="99" y="0"/>
                  </a:cxn>
                </a:cxnLst>
                <a:rect l="0" t="0" r="r" b="b"/>
                <a:pathLst>
                  <a:path w="145" h="145">
                    <a:moveTo>
                      <a:pt x="99" y="0"/>
                    </a:moveTo>
                    <a:lnTo>
                      <a:pt x="99" y="8"/>
                    </a:lnTo>
                    <a:lnTo>
                      <a:pt x="106" y="8"/>
                    </a:lnTo>
                    <a:lnTo>
                      <a:pt x="106" y="15"/>
                    </a:lnTo>
                    <a:lnTo>
                      <a:pt x="99" y="23"/>
                    </a:lnTo>
                    <a:lnTo>
                      <a:pt x="83" y="23"/>
                    </a:lnTo>
                    <a:lnTo>
                      <a:pt x="76" y="23"/>
                    </a:lnTo>
                    <a:lnTo>
                      <a:pt x="61" y="30"/>
                    </a:lnTo>
                    <a:lnTo>
                      <a:pt x="53" y="30"/>
                    </a:lnTo>
                    <a:lnTo>
                      <a:pt x="38" y="30"/>
                    </a:lnTo>
                    <a:lnTo>
                      <a:pt x="30" y="30"/>
                    </a:lnTo>
                    <a:lnTo>
                      <a:pt x="23" y="30"/>
                    </a:lnTo>
                    <a:lnTo>
                      <a:pt x="15" y="38"/>
                    </a:lnTo>
                    <a:lnTo>
                      <a:pt x="8" y="38"/>
                    </a:lnTo>
                    <a:lnTo>
                      <a:pt x="8" y="45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8" y="68"/>
                    </a:lnTo>
                    <a:lnTo>
                      <a:pt x="8" y="76"/>
                    </a:lnTo>
                    <a:lnTo>
                      <a:pt x="15" y="83"/>
                    </a:lnTo>
                    <a:lnTo>
                      <a:pt x="23" y="91"/>
                    </a:lnTo>
                    <a:lnTo>
                      <a:pt x="23" y="99"/>
                    </a:lnTo>
                    <a:lnTo>
                      <a:pt x="23" y="106"/>
                    </a:lnTo>
                    <a:lnTo>
                      <a:pt x="15" y="106"/>
                    </a:lnTo>
                    <a:lnTo>
                      <a:pt x="23" y="114"/>
                    </a:lnTo>
                    <a:lnTo>
                      <a:pt x="23" y="121"/>
                    </a:lnTo>
                    <a:lnTo>
                      <a:pt x="30" y="129"/>
                    </a:lnTo>
                    <a:lnTo>
                      <a:pt x="45" y="136"/>
                    </a:lnTo>
                    <a:lnTo>
                      <a:pt x="45" y="144"/>
                    </a:lnTo>
                    <a:lnTo>
                      <a:pt x="61" y="144"/>
                    </a:lnTo>
                    <a:lnTo>
                      <a:pt x="68" y="144"/>
                    </a:lnTo>
                    <a:lnTo>
                      <a:pt x="76" y="144"/>
                    </a:lnTo>
                    <a:lnTo>
                      <a:pt x="91" y="144"/>
                    </a:lnTo>
                    <a:lnTo>
                      <a:pt x="106" y="144"/>
                    </a:lnTo>
                    <a:lnTo>
                      <a:pt x="121" y="144"/>
                    </a:lnTo>
                    <a:lnTo>
                      <a:pt x="136" y="144"/>
                    </a:lnTo>
                    <a:lnTo>
                      <a:pt x="144" y="144"/>
                    </a:lnTo>
                    <a:lnTo>
                      <a:pt x="144" y="136"/>
                    </a:lnTo>
                    <a:lnTo>
                      <a:pt x="144" y="129"/>
                    </a:lnTo>
                    <a:lnTo>
                      <a:pt x="121" y="121"/>
                    </a:lnTo>
                    <a:lnTo>
                      <a:pt x="106" y="114"/>
                    </a:lnTo>
                    <a:lnTo>
                      <a:pt x="91" y="106"/>
                    </a:lnTo>
                    <a:lnTo>
                      <a:pt x="76" y="99"/>
                    </a:lnTo>
                    <a:lnTo>
                      <a:pt x="61" y="91"/>
                    </a:lnTo>
                    <a:lnTo>
                      <a:pt x="53" y="76"/>
                    </a:lnTo>
                    <a:lnTo>
                      <a:pt x="45" y="68"/>
                    </a:lnTo>
                    <a:lnTo>
                      <a:pt x="38" y="68"/>
                    </a:lnTo>
                    <a:lnTo>
                      <a:pt x="38" y="61"/>
                    </a:lnTo>
                    <a:lnTo>
                      <a:pt x="38" y="53"/>
                    </a:lnTo>
                    <a:lnTo>
                      <a:pt x="45" y="53"/>
                    </a:lnTo>
                    <a:lnTo>
                      <a:pt x="45" y="45"/>
                    </a:lnTo>
                    <a:lnTo>
                      <a:pt x="61" y="45"/>
                    </a:lnTo>
                    <a:lnTo>
                      <a:pt x="76" y="38"/>
                    </a:lnTo>
                    <a:lnTo>
                      <a:pt x="91" y="38"/>
                    </a:lnTo>
                    <a:lnTo>
                      <a:pt x="99" y="30"/>
                    </a:lnTo>
                    <a:lnTo>
                      <a:pt x="106" y="30"/>
                    </a:lnTo>
                    <a:lnTo>
                      <a:pt x="114" y="23"/>
                    </a:lnTo>
                    <a:lnTo>
                      <a:pt x="114" y="15"/>
                    </a:lnTo>
                    <a:lnTo>
                      <a:pt x="114" y="8"/>
                    </a:lnTo>
                    <a:lnTo>
                      <a:pt x="106" y="0"/>
                    </a:lnTo>
                    <a:lnTo>
                      <a:pt x="99" y="0"/>
                    </a:lnTo>
                  </a:path>
                </a:pathLst>
              </a:custGeom>
              <a:solidFill>
                <a:srgbClr val="8080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74" name="Freeform 22"/>
              <p:cNvSpPr>
                <a:spLocks/>
              </p:cNvSpPr>
              <p:nvPr/>
            </p:nvSpPr>
            <p:spPr bwMode="auto">
              <a:xfrm>
                <a:off x="1914" y="3845"/>
                <a:ext cx="545" cy="121"/>
              </a:xfrm>
              <a:custGeom>
                <a:avLst/>
                <a:gdLst/>
                <a:ahLst/>
                <a:cxnLst>
                  <a:cxn ang="0">
                    <a:pos x="544" y="75"/>
                  </a:cxn>
                  <a:cxn ang="0">
                    <a:pos x="536" y="68"/>
                  </a:cxn>
                  <a:cxn ang="0">
                    <a:pos x="63" y="0"/>
                  </a:cxn>
                  <a:cxn ang="0">
                    <a:pos x="39" y="0"/>
                  </a:cxn>
                  <a:cxn ang="0">
                    <a:pos x="24" y="0"/>
                  </a:cxn>
                  <a:cxn ang="0">
                    <a:pos x="8" y="8"/>
                  </a:cxn>
                  <a:cxn ang="0">
                    <a:pos x="0" y="15"/>
                  </a:cxn>
                  <a:cxn ang="0">
                    <a:pos x="8" y="23"/>
                  </a:cxn>
                  <a:cxn ang="0">
                    <a:pos x="24" y="30"/>
                  </a:cxn>
                  <a:cxn ang="0">
                    <a:pos x="32" y="30"/>
                  </a:cxn>
                  <a:cxn ang="0">
                    <a:pos x="39" y="38"/>
                  </a:cxn>
                  <a:cxn ang="0">
                    <a:pos x="47" y="53"/>
                  </a:cxn>
                  <a:cxn ang="0">
                    <a:pos x="47" y="60"/>
                  </a:cxn>
                  <a:cxn ang="0">
                    <a:pos x="47" y="75"/>
                  </a:cxn>
                  <a:cxn ang="0">
                    <a:pos x="47" y="83"/>
                  </a:cxn>
                  <a:cxn ang="0">
                    <a:pos x="47" y="98"/>
                  </a:cxn>
                  <a:cxn ang="0">
                    <a:pos x="55" y="113"/>
                  </a:cxn>
                  <a:cxn ang="0">
                    <a:pos x="63" y="113"/>
                  </a:cxn>
                  <a:cxn ang="0">
                    <a:pos x="79" y="120"/>
                  </a:cxn>
                  <a:cxn ang="0">
                    <a:pos x="134" y="120"/>
                  </a:cxn>
                  <a:cxn ang="0">
                    <a:pos x="181" y="120"/>
                  </a:cxn>
                  <a:cxn ang="0">
                    <a:pos x="221" y="120"/>
                  </a:cxn>
                  <a:cxn ang="0">
                    <a:pos x="268" y="120"/>
                  </a:cxn>
                  <a:cxn ang="0">
                    <a:pos x="323" y="113"/>
                  </a:cxn>
                  <a:cxn ang="0">
                    <a:pos x="363" y="113"/>
                  </a:cxn>
                  <a:cxn ang="0">
                    <a:pos x="402" y="105"/>
                  </a:cxn>
                  <a:cxn ang="0">
                    <a:pos x="434" y="98"/>
                  </a:cxn>
                  <a:cxn ang="0">
                    <a:pos x="473" y="98"/>
                  </a:cxn>
                  <a:cxn ang="0">
                    <a:pos x="505" y="90"/>
                  </a:cxn>
                  <a:cxn ang="0">
                    <a:pos x="520" y="90"/>
                  </a:cxn>
                  <a:cxn ang="0">
                    <a:pos x="536" y="83"/>
                  </a:cxn>
                  <a:cxn ang="0">
                    <a:pos x="544" y="75"/>
                  </a:cxn>
                </a:cxnLst>
                <a:rect l="0" t="0" r="r" b="b"/>
                <a:pathLst>
                  <a:path w="545" h="121">
                    <a:moveTo>
                      <a:pt x="544" y="75"/>
                    </a:moveTo>
                    <a:lnTo>
                      <a:pt x="536" y="68"/>
                    </a:lnTo>
                    <a:lnTo>
                      <a:pt x="63" y="0"/>
                    </a:lnTo>
                    <a:lnTo>
                      <a:pt x="39" y="0"/>
                    </a:lnTo>
                    <a:lnTo>
                      <a:pt x="24" y="0"/>
                    </a:lnTo>
                    <a:lnTo>
                      <a:pt x="8" y="8"/>
                    </a:lnTo>
                    <a:lnTo>
                      <a:pt x="0" y="15"/>
                    </a:lnTo>
                    <a:lnTo>
                      <a:pt x="8" y="23"/>
                    </a:lnTo>
                    <a:lnTo>
                      <a:pt x="24" y="30"/>
                    </a:lnTo>
                    <a:lnTo>
                      <a:pt x="32" y="30"/>
                    </a:lnTo>
                    <a:lnTo>
                      <a:pt x="39" y="38"/>
                    </a:lnTo>
                    <a:lnTo>
                      <a:pt x="47" y="53"/>
                    </a:lnTo>
                    <a:lnTo>
                      <a:pt x="47" y="60"/>
                    </a:lnTo>
                    <a:lnTo>
                      <a:pt x="47" y="75"/>
                    </a:lnTo>
                    <a:lnTo>
                      <a:pt x="47" y="83"/>
                    </a:lnTo>
                    <a:lnTo>
                      <a:pt x="47" y="98"/>
                    </a:lnTo>
                    <a:lnTo>
                      <a:pt x="55" y="113"/>
                    </a:lnTo>
                    <a:lnTo>
                      <a:pt x="63" y="113"/>
                    </a:lnTo>
                    <a:lnTo>
                      <a:pt x="79" y="120"/>
                    </a:lnTo>
                    <a:lnTo>
                      <a:pt x="134" y="120"/>
                    </a:lnTo>
                    <a:lnTo>
                      <a:pt x="181" y="120"/>
                    </a:lnTo>
                    <a:lnTo>
                      <a:pt x="221" y="120"/>
                    </a:lnTo>
                    <a:lnTo>
                      <a:pt x="268" y="120"/>
                    </a:lnTo>
                    <a:lnTo>
                      <a:pt x="323" y="113"/>
                    </a:lnTo>
                    <a:lnTo>
                      <a:pt x="363" y="113"/>
                    </a:lnTo>
                    <a:lnTo>
                      <a:pt x="402" y="105"/>
                    </a:lnTo>
                    <a:lnTo>
                      <a:pt x="434" y="98"/>
                    </a:lnTo>
                    <a:lnTo>
                      <a:pt x="473" y="98"/>
                    </a:lnTo>
                    <a:lnTo>
                      <a:pt x="505" y="90"/>
                    </a:lnTo>
                    <a:lnTo>
                      <a:pt x="520" y="90"/>
                    </a:lnTo>
                    <a:lnTo>
                      <a:pt x="536" y="83"/>
                    </a:lnTo>
                    <a:lnTo>
                      <a:pt x="544" y="75"/>
                    </a:lnTo>
                  </a:path>
                </a:pathLst>
              </a:custGeom>
              <a:solidFill>
                <a:srgbClr val="C0C0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75" name="Freeform 23"/>
              <p:cNvSpPr>
                <a:spLocks/>
              </p:cNvSpPr>
              <p:nvPr/>
            </p:nvSpPr>
            <p:spPr bwMode="auto">
              <a:xfrm>
                <a:off x="1218" y="3829"/>
                <a:ext cx="433" cy="137"/>
              </a:xfrm>
              <a:custGeom>
                <a:avLst/>
                <a:gdLst/>
                <a:ahLst/>
                <a:cxnLst>
                  <a:cxn ang="0">
                    <a:pos x="432" y="38"/>
                  </a:cxn>
                  <a:cxn ang="0">
                    <a:pos x="408" y="30"/>
                  </a:cxn>
                  <a:cxn ang="0">
                    <a:pos x="385" y="15"/>
                  </a:cxn>
                  <a:cxn ang="0">
                    <a:pos x="361" y="8"/>
                  </a:cxn>
                  <a:cxn ang="0">
                    <a:pos x="353" y="0"/>
                  </a:cxn>
                  <a:cxn ang="0">
                    <a:pos x="283" y="15"/>
                  </a:cxn>
                  <a:cxn ang="0">
                    <a:pos x="196" y="30"/>
                  </a:cxn>
                  <a:cxn ang="0">
                    <a:pos x="16" y="53"/>
                  </a:cxn>
                  <a:cxn ang="0">
                    <a:pos x="8" y="60"/>
                  </a:cxn>
                  <a:cxn ang="0">
                    <a:pos x="0" y="68"/>
                  </a:cxn>
                  <a:cxn ang="0">
                    <a:pos x="8" y="76"/>
                  </a:cxn>
                  <a:cxn ang="0">
                    <a:pos x="16" y="76"/>
                  </a:cxn>
                  <a:cxn ang="0">
                    <a:pos x="24" y="83"/>
                  </a:cxn>
                  <a:cxn ang="0">
                    <a:pos x="126" y="91"/>
                  </a:cxn>
                  <a:cxn ang="0">
                    <a:pos x="189" y="98"/>
                  </a:cxn>
                  <a:cxn ang="0">
                    <a:pos x="220" y="106"/>
                  </a:cxn>
                  <a:cxn ang="0">
                    <a:pos x="259" y="113"/>
                  </a:cxn>
                  <a:cxn ang="0">
                    <a:pos x="283" y="121"/>
                  </a:cxn>
                  <a:cxn ang="0">
                    <a:pos x="306" y="128"/>
                  </a:cxn>
                  <a:cxn ang="0">
                    <a:pos x="322" y="136"/>
                  </a:cxn>
                  <a:cxn ang="0">
                    <a:pos x="346" y="136"/>
                  </a:cxn>
                  <a:cxn ang="0">
                    <a:pos x="369" y="136"/>
                  </a:cxn>
                  <a:cxn ang="0">
                    <a:pos x="393" y="136"/>
                  </a:cxn>
                  <a:cxn ang="0">
                    <a:pos x="424" y="76"/>
                  </a:cxn>
                  <a:cxn ang="0">
                    <a:pos x="424" y="68"/>
                  </a:cxn>
                  <a:cxn ang="0">
                    <a:pos x="424" y="60"/>
                  </a:cxn>
                  <a:cxn ang="0">
                    <a:pos x="432" y="38"/>
                  </a:cxn>
                </a:cxnLst>
                <a:rect l="0" t="0" r="r" b="b"/>
                <a:pathLst>
                  <a:path w="433" h="137">
                    <a:moveTo>
                      <a:pt x="432" y="38"/>
                    </a:moveTo>
                    <a:lnTo>
                      <a:pt x="408" y="30"/>
                    </a:lnTo>
                    <a:lnTo>
                      <a:pt x="385" y="15"/>
                    </a:lnTo>
                    <a:lnTo>
                      <a:pt x="361" y="8"/>
                    </a:lnTo>
                    <a:lnTo>
                      <a:pt x="353" y="0"/>
                    </a:lnTo>
                    <a:lnTo>
                      <a:pt x="283" y="15"/>
                    </a:lnTo>
                    <a:lnTo>
                      <a:pt x="196" y="30"/>
                    </a:lnTo>
                    <a:lnTo>
                      <a:pt x="16" y="53"/>
                    </a:lnTo>
                    <a:lnTo>
                      <a:pt x="8" y="60"/>
                    </a:lnTo>
                    <a:lnTo>
                      <a:pt x="0" y="68"/>
                    </a:lnTo>
                    <a:lnTo>
                      <a:pt x="8" y="76"/>
                    </a:lnTo>
                    <a:lnTo>
                      <a:pt x="16" y="76"/>
                    </a:lnTo>
                    <a:lnTo>
                      <a:pt x="24" y="83"/>
                    </a:lnTo>
                    <a:lnTo>
                      <a:pt x="126" y="91"/>
                    </a:lnTo>
                    <a:lnTo>
                      <a:pt x="189" y="98"/>
                    </a:lnTo>
                    <a:lnTo>
                      <a:pt x="220" y="106"/>
                    </a:lnTo>
                    <a:lnTo>
                      <a:pt x="259" y="113"/>
                    </a:lnTo>
                    <a:lnTo>
                      <a:pt x="283" y="121"/>
                    </a:lnTo>
                    <a:lnTo>
                      <a:pt x="306" y="128"/>
                    </a:lnTo>
                    <a:lnTo>
                      <a:pt x="322" y="136"/>
                    </a:lnTo>
                    <a:lnTo>
                      <a:pt x="346" y="136"/>
                    </a:lnTo>
                    <a:lnTo>
                      <a:pt x="369" y="136"/>
                    </a:lnTo>
                    <a:lnTo>
                      <a:pt x="393" y="136"/>
                    </a:lnTo>
                    <a:lnTo>
                      <a:pt x="424" y="76"/>
                    </a:lnTo>
                    <a:lnTo>
                      <a:pt x="424" y="68"/>
                    </a:lnTo>
                    <a:lnTo>
                      <a:pt x="424" y="60"/>
                    </a:lnTo>
                    <a:lnTo>
                      <a:pt x="432" y="38"/>
                    </a:lnTo>
                  </a:path>
                </a:pathLst>
              </a:custGeom>
              <a:solidFill>
                <a:srgbClr val="0000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76" name="Freeform 24"/>
              <p:cNvSpPr>
                <a:spLocks/>
              </p:cNvSpPr>
              <p:nvPr/>
            </p:nvSpPr>
            <p:spPr bwMode="auto">
              <a:xfrm>
                <a:off x="1594" y="3725"/>
                <a:ext cx="65" cy="105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43" y="0"/>
                  </a:cxn>
                  <a:cxn ang="0">
                    <a:pos x="36" y="7"/>
                  </a:cxn>
                  <a:cxn ang="0">
                    <a:pos x="21" y="15"/>
                  </a:cxn>
                  <a:cxn ang="0">
                    <a:pos x="14" y="30"/>
                  </a:cxn>
                  <a:cxn ang="0">
                    <a:pos x="7" y="45"/>
                  </a:cxn>
                  <a:cxn ang="0">
                    <a:pos x="7" y="59"/>
                  </a:cxn>
                  <a:cxn ang="0">
                    <a:pos x="0" y="74"/>
                  </a:cxn>
                  <a:cxn ang="0">
                    <a:pos x="0" y="89"/>
                  </a:cxn>
                  <a:cxn ang="0">
                    <a:pos x="14" y="97"/>
                  </a:cxn>
                  <a:cxn ang="0">
                    <a:pos x="36" y="104"/>
                  </a:cxn>
                  <a:cxn ang="0">
                    <a:pos x="50" y="104"/>
                  </a:cxn>
                  <a:cxn ang="0">
                    <a:pos x="50" y="89"/>
                  </a:cxn>
                  <a:cxn ang="0">
                    <a:pos x="43" y="67"/>
                  </a:cxn>
                  <a:cxn ang="0">
                    <a:pos x="43" y="52"/>
                  </a:cxn>
                  <a:cxn ang="0">
                    <a:pos x="36" y="45"/>
                  </a:cxn>
                  <a:cxn ang="0">
                    <a:pos x="36" y="30"/>
                  </a:cxn>
                  <a:cxn ang="0">
                    <a:pos x="43" y="22"/>
                  </a:cxn>
                  <a:cxn ang="0">
                    <a:pos x="43" y="15"/>
                  </a:cxn>
                  <a:cxn ang="0">
                    <a:pos x="50" y="7"/>
                  </a:cxn>
                  <a:cxn ang="0">
                    <a:pos x="64" y="0"/>
                  </a:cxn>
                </a:cxnLst>
                <a:rect l="0" t="0" r="r" b="b"/>
                <a:pathLst>
                  <a:path w="65" h="105">
                    <a:moveTo>
                      <a:pt x="64" y="0"/>
                    </a:moveTo>
                    <a:lnTo>
                      <a:pt x="43" y="0"/>
                    </a:lnTo>
                    <a:lnTo>
                      <a:pt x="36" y="7"/>
                    </a:lnTo>
                    <a:lnTo>
                      <a:pt x="21" y="15"/>
                    </a:lnTo>
                    <a:lnTo>
                      <a:pt x="14" y="30"/>
                    </a:lnTo>
                    <a:lnTo>
                      <a:pt x="7" y="45"/>
                    </a:lnTo>
                    <a:lnTo>
                      <a:pt x="7" y="59"/>
                    </a:lnTo>
                    <a:lnTo>
                      <a:pt x="0" y="74"/>
                    </a:lnTo>
                    <a:lnTo>
                      <a:pt x="0" y="89"/>
                    </a:lnTo>
                    <a:lnTo>
                      <a:pt x="14" y="97"/>
                    </a:lnTo>
                    <a:lnTo>
                      <a:pt x="36" y="104"/>
                    </a:lnTo>
                    <a:lnTo>
                      <a:pt x="50" y="104"/>
                    </a:lnTo>
                    <a:lnTo>
                      <a:pt x="50" y="89"/>
                    </a:lnTo>
                    <a:lnTo>
                      <a:pt x="43" y="67"/>
                    </a:lnTo>
                    <a:lnTo>
                      <a:pt x="43" y="52"/>
                    </a:lnTo>
                    <a:lnTo>
                      <a:pt x="36" y="45"/>
                    </a:lnTo>
                    <a:lnTo>
                      <a:pt x="36" y="30"/>
                    </a:lnTo>
                    <a:lnTo>
                      <a:pt x="43" y="22"/>
                    </a:lnTo>
                    <a:lnTo>
                      <a:pt x="43" y="15"/>
                    </a:lnTo>
                    <a:lnTo>
                      <a:pt x="50" y="7"/>
                    </a:lnTo>
                    <a:lnTo>
                      <a:pt x="64" y="0"/>
                    </a:lnTo>
                  </a:path>
                </a:pathLst>
              </a:custGeom>
              <a:solidFill>
                <a:srgbClr val="0000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77" name="Freeform 25"/>
              <p:cNvSpPr>
                <a:spLocks/>
              </p:cNvSpPr>
              <p:nvPr/>
            </p:nvSpPr>
            <p:spPr bwMode="auto">
              <a:xfrm>
                <a:off x="1626" y="2733"/>
                <a:ext cx="33" cy="969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19" y="968"/>
                  </a:cxn>
                  <a:cxn ang="0">
                    <a:pos x="6" y="968"/>
                  </a:cxn>
                  <a:cxn ang="0">
                    <a:pos x="0" y="16"/>
                  </a:cxn>
                  <a:cxn ang="0">
                    <a:pos x="19" y="8"/>
                  </a:cxn>
                  <a:cxn ang="0">
                    <a:pos x="32" y="0"/>
                  </a:cxn>
                </a:cxnLst>
                <a:rect l="0" t="0" r="r" b="b"/>
                <a:pathLst>
                  <a:path w="33" h="969">
                    <a:moveTo>
                      <a:pt x="32" y="0"/>
                    </a:moveTo>
                    <a:lnTo>
                      <a:pt x="19" y="968"/>
                    </a:lnTo>
                    <a:lnTo>
                      <a:pt x="6" y="968"/>
                    </a:lnTo>
                    <a:lnTo>
                      <a:pt x="0" y="16"/>
                    </a:lnTo>
                    <a:lnTo>
                      <a:pt x="19" y="8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0000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5978" name="Freeform 26"/>
            <p:cNvSpPr>
              <a:spLocks/>
            </p:cNvSpPr>
            <p:nvPr/>
          </p:nvSpPr>
          <p:spPr bwMode="auto">
            <a:xfrm>
              <a:off x="1339" y="1580"/>
              <a:ext cx="9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3" y="0"/>
                </a:cxn>
                <a:cxn ang="0">
                  <a:pos x="31" y="0"/>
                </a:cxn>
                <a:cxn ang="0">
                  <a:pos x="39" y="7"/>
                </a:cxn>
                <a:cxn ang="0">
                  <a:pos x="54" y="7"/>
                </a:cxn>
                <a:cxn ang="0">
                  <a:pos x="62" y="14"/>
                </a:cxn>
                <a:cxn ang="0">
                  <a:pos x="78" y="14"/>
                </a:cxn>
                <a:cxn ang="0">
                  <a:pos x="86" y="14"/>
                </a:cxn>
                <a:cxn ang="0">
                  <a:pos x="101" y="21"/>
                </a:cxn>
                <a:cxn ang="0">
                  <a:pos x="125" y="21"/>
                </a:cxn>
                <a:cxn ang="0">
                  <a:pos x="148" y="21"/>
                </a:cxn>
                <a:cxn ang="0">
                  <a:pos x="163" y="21"/>
                </a:cxn>
                <a:cxn ang="0">
                  <a:pos x="179" y="21"/>
                </a:cxn>
                <a:cxn ang="0">
                  <a:pos x="202" y="21"/>
                </a:cxn>
                <a:cxn ang="0">
                  <a:pos x="226" y="14"/>
                </a:cxn>
                <a:cxn ang="0">
                  <a:pos x="241" y="14"/>
                </a:cxn>
                <a:cxn ang="0">
                  <a:pos x="257" y="14"/>
                </a:cxn>
                <a:cxn ang="0">
                  <a:pos x="272" y="7"/>
                </a:cxn>
                <a:cxn ang="0">
                  <a:pos x="288" y="7"/>
                </a:cxn>
                <a:cxn ang="0">
                  <a:pos x="280" y="14"/>
                </a:cxn>
                <a:cxn ang="0">
                  <a:pos x="272" y="21"/>
                </a:cxn>
                <a:cxn ang="0">
                  <a:pos x="265" y="36"/>
                </a:cxn>
                <a:cxn ang="0">
                  <a:pos x="265" y="43"/>
                </a:cxn>
                <a:cxn ang="0">
                  <a:pos x="257" y="50"/>
                </a:cxn>
                <a:cxn ang="0">
                  <a:pos x="257" y="64"/>
                </a:cxn>
                <a:cxn ang="0">
                  <a:pos x="249" y="57"/>
                </a:cxn>
                <a:cxn ang="0">
                  <a:pos x="249" y="50"/>
                </a:cxn>
                <a:cxn ang="0">
                  <a:pos x="241" y="43"/>
                </a:cxn>
                <a:cxn ang="0">
                  <a:pos x="234" y="36"/>
                </a:cxn>
                <a:cxn ang="0">
                  <a:pos x="226" y="36"/>
                </a:cxn>
                <a:cxn ang="0">
                  <a:pos x="218" y="28"/>
                </a:cxn>
                <a:cxn ang="0">
                  <a:pos x="210" y="28"/>
                </a:cxn>
                <a:cxn ang="0">
                  <a:pos x="195" y="28"/>
                </a:cxn>
                <a:cxn ang="0">
                  <a:pos x="179" y="28"/>
                </a:cxn>
                <a:cxn ang="0">
                  <a:pos x="163" y="28"/>
                </a:cxn>
                <a:cxn ang="0">
                  <a:pos x="140" y="28"/>
                </a:cxn>
                <a:cxn ang="0">
                  <a:pos x="125" y="28"/>
                </a:cxn>
                <a:cxn ang="0">
                  <a:pos x="109" y="28"/>
                </a:cxn>
                <a:cxn ang="0">
                  <a:pos x="93" y="36"/>
                </a:cxn>
                <a:cxn ang="0">
                  <a:pos x="86" y="36"/>
                </a:cxn>
                <a:cxn ang="0">
                  <a:pos x="78" y="43"/>
                </a:cxn>
                <a:cxn ang="0">
                  <a:pos x="70" y="57"/>
                </a:cxn>
                <a:cxn ang="0">
                  <a:pos x="62" y="43"/>
                </a:cxn>
                <a:cxn ang="0">
                  <a:pos x="62" y="36"/>
                </a:cxn>
                <a:cxn ang="0">
                  <a:pos x="54" y="28"/>
                </a:cxn>
                <a:cxn ang="0">
                  <a:pos x="47" y="21"/>
                </a:cxn>
                <a:cxn ang="0">
                  <a:pos x="39" y="14"/>
                </a:cxn>
                <a:cxn ang="0">
                  <a:pos x="31" y="7"/>
                </a:cxn>
                <a:cxn ang="0">
                  <a:pos x="16" y="7"/>
                </a:cxn>
                <a:cxn ang="0">
                  <a:pos x="0" y="0"/>
                </a:cxn>
              </a:cxnLst>
              <a:rect l="0" t="0" r="r" b="b"/>
              <a:pathLst>
                <a:path w="289" h="65">
                  <a:moveTo>
                    <a:pt x="0" y="0"/>
                  </a:moveTo>
                  <a:lnTo>
                    <a:pt x="16" y="0"/>
                  </a:lnTo>
                  <a:lnTo>
                    <a:pt x="23" y="0"/>
                  </a:lnTo>
                  <a:lnTo>
                    <a:pt x="31" y="0"/>
                  </a:lnTo>
                  <a:lnTo>
                    <a:pt x="39" y="7"/>
                  </a:lnTo>
                  <a:lnTo>
                    <a:pt x="54" y="7"/>
                  </a:lnTo>
                  <a:lnTo>
                    <a:pt x="62" y="14"/>
                  </a:lnTo>
                  <a:lnTo>
                    <a:pt x="78" y="14"/>
                  </a:lnTo>
                  <a:lnTo>
                    <a:pt x="86" y="14"/>
                  </a:lnTo>
                  <a:lnTo>
                    <a:pt x="101" y="21"/>
                  </a:lnTo>
                  <a:lnTo>
                    <a:pt x="125" y="21"/>
                  </a:lnTo>
                  <a:lnTo>
                    <a:pt x="148" y="21"/>
                  </a:lnTo>
                  <a:lnTo>
                    <a:pt x="163" y="21"/>
                  </a:lnTo>
                  <a:lnTo>
                    <a:pt x="179" y="21"/>
                  </a:lnTo>
                  <a:lnTo>
                    <a:pt x="202" y="21"/>
                  </a:lnTo>
                  <a:lnTo>
                    <a:pt x="226" y="14"/>
                  </a:lnTo>
                  <a:lnTo>
                    <a:pt x="241" y="14"/>
                  </a:lnTo>
                  <a:lnTo>
                    <a:pt x="257" y="14"/>
                  </a:lnTo>
                  <a:lnTo>
                    <a:pt x="272" y="7"/>
                  </a:lnTo>
                  <a:lnTo>
                    <a:pt x="288" y="7"/>
                  </a:lnTo>
                  <a:lnTo>
                    <a:pt x="280" y="14"/>
                  </a:lnTo>
                  <a:lnTo>
                    <a:pt x="272" y="21"/>
                  </a:lnTo>
                  <a:lnTo>
                    <a:pt x="265" y="36"/>
                  </a:lnTo>
                  <a:lnTo>
                    <a:pt x="265" y="43"/>
                  </a:lnTo>
                  <a:lnTo>
                    <a:pt x="257" y="50"/>
                  </a:lnTo>
                  <a:lnTo>
                    <a:pt x="257" y="64"/>
                  </a:lnTo>
                  <a:lnTo>
                    <a:pt x="249" y="57"/>
                  </a:lnTo>
                  <a:lnTo>
                    <a:pt x="249" y="50"/>
                  </a:lnTo>
                  <a:lnTo>
                    <a:pt x="241" y="43"/>
                  </a:lnTo>
                  <a:lnTo>
                    <a:pt x="234" y="36"/>
                  </a:lnTo>
                  <a:lnTo>
                    <a:pt x="226" y="36"/>
                  </a:lnTo>
                  <a:lnTo>
                    <a:pt x="218" y="28"/>
                  </a:lnTo>
                  <a:lnTo>
                    <a:pt x="210" y="28"/>
                  </a:lnTo>
                  <a:lnTo>
                    <a:pt x="195" y="28"/>
                  </a:lnTo>
                  <a:lnTo>
                    <a:pt x="179" y="28"/>
                  </a:lnTo>
                  <a:lnTo>
                    <a:pt x="163" y="28"/>
                  </a:lnTo>
                  <a:lnTo>
                    <a:pt x="140" y="28"/>
                  </a:lnTo>
                  <a:lnTo>
                    <a:pt x="125" y="28"/>
                  </a:lnTo>
                  <a:lnTo>
                    <a:pt x="109" y="28"/>
                  </a:lnTo>
                  <a:lnTo>
                    <a:pt x="93" y="36"/>
                  </a:lnTo>
                  <a:lnTo>
                    <a:pt x="86" y="36"/>
                  </a:lnTo>
                  <a:lnTo>
                    <a:pt x="78" y="43"/>
                  </a:lnTo>
                  <a:lnTo>
                    <a:pt x="70" y="57"/>
                  </a:lnTo>
                  <a:lnTo>
                    <a:pt x="62" y="43"/>
                  </a:lnTo>
                  <a:lnTo>
                    <a:pt x="62" y="36"/>
                  </a:lnTo>
                  <a:lnTo>
                    <a:pt x="54" y="28"/>
                  </a:lnTo>
                  <a:lnTo>
                    <a:pt x="47" y="21"/>
                  </a:lnTo>
                  <a:lnTo>
                    <a:pt x="39" y="14"/>
                  </a:lnTo>
                  <a:lnTo>
                    <a:pt x="31" y="7"/>
                  </a:lnTo>
                  <a:lnTo>
                    <a:pt x="16" y="7"/>
                  </a:lnTo>
                  <a:lnTo>
                    <a:pt x="0" y="0"/>
                  </a:lnTo>
                </a:path>
              </a:pathLst>
            </a:custGeom>
            <a:solidFill>
              <a:srgbClr val="6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79" name="Oval 27"/>
            <p:cNvSpPr>
              <a:spLocks noChangeArrowheads="1"/>
            </p:cNvSpPr>
            <p:nvPr/>
          </p:nvSpPr>
          <p:spPr bwMode="auto">
            <a:xfrm>
              <a:off x="1164" y="1169"/>
              <a:ext cx="467" cy="89"/>
            </a:xfrm>
            <a:prstGeom prst="ellipse">
              <a:avLst/>
            </a:prstGeom>
            <a:solidFill>
              <a:srgbClr val="F76681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80" name="Freeform 28"/>
            <p:cNvSpPr>
              <a:spLocks/>
            </p:cNvSpPr>
            <p:nvPr/>
          </p:nvSpPr>
          <p:spPr bwMode="auto">
            <a:xfrm>
              <a:off x="1507" y="1232"/>
              <a:ext cx="130" cy="151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16" y="94"/>
                </a:cxn>
                <a:cxn ang="0">
                  <a:pos x="24" y="133"/>
                </a:cxn>
                <a:cxn ang="0">
                  <a:pos x="39" y="180"/>
                </a:cxn>
                <a:cxn ang="0">
                  <a:pos x="55" y="211"/>
                </a:cxn>
                <a:cxn ang="0">
                  <a:pos x="71" y="250"/>
                </a:cxn>
                <a:cxn ang="0">
                  <a:pos x="94" y="273"/>
                </a:cxn>
                <a:cxn ang="0">
                  <a:pos x="110" y="297"/>
                </a:cxn>
                <a:cxn ang="0">
                  <a:pos x="149" y="320"/>
                </a:cxn>
                <a:cxn ang="0">
                  <a:pos x="172" y="328"/>
                </a:cxn>
                <a:cxn ang="0">
                  <a:pos x="196" y="336"/>
                </a:cxn>
                <a:cxn ang="0">
                  <a:pos x="212" y="336"/>
                </a:cxn>
                <a:cxn ang="0">
                  <a:pos x="227" y="328"/>
                </a:cxn>
                <a:cxn ang="0">
                  <a:pos x="243" y="320"/>
                </a:cxn>
                <a:cxn ang="0">
                  <a:pos x="259" y="313"/>
                </a:cxn>
                <a:cxn ang="0">
                  <a:pos x="282" y="289"/>
                </a:cxn>
                <a:cxn ang="0">
                  <a:pos x="298" y="273"/>
                </a:cxn>
                <a:cxn ang="0">
                  <a:pos x="313" y="242"/>
                </a:cxn>
                <a:cxn ang="0">
                  <a:pos x="337" y="219"/>
                </a:cxn>
                <a:cxn ang="0">
                  <a:pos x="345" y="188"/>
                </a:cxn>
                <a:cxn ang="0">
                  <a:pos x="360" y="148"/>
                </a:cxn>
                <a:cxn ang="0">
                  <a:pos x="368" y="109"/>
                </a:cxn>
                <a:cxn ang="0">
                  <a:pos x="376" y="78"/>
                </a:cxn>
                <a:cxn ang="0">
                  <a:pos x="384" y="39"/>
                </a:cxn>
                <a:cxn ang="0">
                  <a:pos x="384" y="0"/>
                </a:cxn>
                <a:cxn ang="0">
                  <a:pos x="360" y="16"/>
                </a:cxn>
                <a:cxn ang="0">
                  <a:pos x="329" y="16"/>
                </a:cxn>
                <a:cxn ang="0">
                  <a:pos x="306" y="23"/>
                </a:cxn>
                <a:cxn ang="0">
                  <a:pos x="259" y="31"/>
                </a:cxn>
                <a:cxn ang="0">
                  <a:pos x="227" y="39"/>
                </a:cxn>
                <a:cxn ang="0">
                  <a:pos x="172" y="47"/>
                </a:cxn>
                <a:cxn ang="0">
                  <a:pos x="125" y="55"/>
                </a:cxn>
                <a:cxn ang="0">
                  <a:pos x="78" y="55"/>
                </a:cxn>
                <a:cxn ang="0">
                  <a:pos x="39" y="55"/>
                </a:cxn>
                <a:cxn ang="0">
                  <a:pos x="0" y="63"/>
                </a:cxn>
              </a:cxnLst>
              <a:rect l="0" t="0" r="r" b="b"/>
              <a:pathLst>
                <a:path w="385" h="337">
                  <a:moveTo>
                    <a:pt x="0" y="63"/>
                  </a:moveTo>
                  <a:lnTo>
                    <a:pt x="16" y="94"/>
                  </a:lnTo>
                  <a:lnTo>
                    <a:pt x="24" y="133"/>
                  </a:lnTo>
                  <a:lnTo>
                    <a:pt x="39" y="180"/>
                  </a:lnTo>
                  <a:lnTo>
                    <a:pt x="55" y="211"/>
                  </a:lnTo>
                  <a:lnTo>
                    <a:pt x="71" y="250"/>
                  </a:lnTo>
                  <a:lnTo>
                    <a:pt x="94" y="273"/>
                  </a:lnTo>
                  <a:lnTo>
                    <a:pt x="110" y="297"/>
                  </a:lnTo>
                  <a:lnTo>
                    <a:pt x="149" y="320"/>
                  </a:lnTo>
                  <a:lnTo>
                    <a:pt x="172" y="328"/>
                  </a:lnTo>
                  <a:lnTo>
                    <a:pt x="196" y="336"/>
                  </a:lnTo>
                  <a:lnTo>
                    <a:pt x="212" y="336"/>
                  </a:lnTo>
                  <a:lnTo>
                    <a:pt x="227" y="328"/>
                  </a:lnTo>
                  <a:lnTo>
                    <a:pt x="243" y="320"/>
                  </a:lnTo>
                  <a:lnTo>
                    <a:pt x="259" y="313"/>
                  </a:lnTo>
                  <a:lnTo>
                    <a:pt x="282" y="289"/>
                  </a:lnTo>
                  <a:lnTo>
                    <a:pt x="298" y="273"/>
                  </a:lnTo>
                  <a:lnTo>
                    <a:pt x="313" y="242"/>
                  </a:lnTo>
                  <a:lnTo>
                    <a:pt x="337" y="219"/>
                  </a:lnTo>
                  <a:lnTo>
                    <a:pt x="345" y="188"/>
                  </a:lnTo>
                  <a:lnTo>
                    <a:pt x="360" y="148"/>
                  </a:lnTo>
                  <a:lnTo>
                    <a:pt x="368" y="109"/>
                  </a:lnTo>
                  <a:lnTo>
                    <a:pt x="376" y="78"/>
                  </a:lnTo>
                  <a:lnTo>
                    <a:pt x="384" y="39"/>
                  </a:lnTo>
                  <a:lnTo>
                    <a:pt x="384" y="0"/>
                  </a:lnTo>
                  <a:lnTo>
                    <a:pt x="360" y="16"/>
                  </a:lnTo>
                  <a:lnTo>
                    <a:pt x="329" y="16"/>
                  </a:lnTo>
                  <a:lnTo>
                    <a:pt x="306" y="23"/>
                  </a:lnTo>
                  <a:lnTo>
                    <a:pt x="259" y="31"/>
                  </a:lnTo>
                  <a:lnTo>
                    <a:pt x="227" y="39"/>
                  </a:lnTo>
                  <a:lnTo>
                    <a:pt x="172" y="47"/>
                  </a:lnTo>
                  <a:lnTo>
                    <a:pt x="125" y="55"/>
                  </a:lnTo>
                  <a:lnTo>
                    <a:pt x="78" y="55"/>
                  </a:lnTo>
                  <a:lnTo>
                    <a:pt x="39" y="55"/>
                  </a:lnTo>
                  <a:lnTo>
                    <a:pt x="0" y="63"/>
                  </a:lnTo>
                </a:path>
              </a:pathLst>
            </a:custGeom>
            <a:solidFill>
              <a:srgbClr val="A000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81" name="Freeform 29"/>
            <p:cNvSpPr>
              <a:spLocks/>
            </p:cNvSpPr>
            <p:nvPr/>
          </p:nvSpPr>
          <p:spPr bwMode="auto">
            <a:xfrm>
              <a:off x="1565" y="1087"/>
              <a:ext cx="73" cy="3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6"/>
                </a:cxn>
                <a:cxn ang="0">
                  <a:pos x="23" y="40"/>
                </a:cxn>
                <a:cxn ang="0">
                  <a:pos x="31" y="63"/>
                </a:cxn>
                <a:cxn ang="0">
                  <a:pos x="46" y="103"/>
                </a:cxn>
                <a:cxn ang="0">
                  <a:pos x="77" y="166"/>
                </a:cxn>
                <a:cxn ang="0">
                  <a:pos x="108" y="229"/>
                </a:cxn>
                <a:cxn ang="0">
                  <a:pos x="139" y="293"/>
                </a:cxn>
                <a:cxn ang="0">
                  <a:pos x="162" y="348"/>
                </a:cxn>
                <a:cxn ang="0">
                  <a:pos x="177" y="403"/>
                </a:cxn>
                <a:cxn ang="0">
                  <a:pos x="201" y="475"/>
                </a:cxn>
                <a:cxn ang="0">
                  <a:pos x="208" y="514"/>
                </a:cxn>
                <a:cxn ang="0">
                  <a:pos x="208" y="562"/>
                </a:cxn>
                <a:cxn ang="0">
                  <a:pos x="216" y="601"/>
                </a:cxn>
                <a:cxn ang="0">
                  <a:pos x="208" y="633"/>
                </a:cxn>
                <a:cxn ang="0">
                  <a:pos x="201" y="656"/>
                </a:cxn>
                <a:cxn ang="0">
                  <a:pos x="185" y="680"/>
                </a:cxn>
                <a:cxn ang="0">
                  <a:pos x="177" y="696"/>
                </a:cxn>
                <a:cxn ang="0">
                  <a:pos x="177" y="649"/>
                </a:cxn>
                <a:cxn ang="0">
                  <a:pos x="177" y="617"/>
                </a:cxn>
                <a:cxn ang="0">
                  <a:pos x="177" y="593"/>
                </a:cxn>
                <a:cxn ang="0">
                  <a:pos x="170" y="546"/>
                </a:cxn>
                <a:cxn ang="0">
                  <a:pos x="162" y="514"/>
                </a:cxn>
                <a:cxn ang="0">
                  <a:pos x="154" y="475"/>
                </a:cxn>
                <a:cxn ang="0">
                  <a:pos x="139" y="435"/>
                </a:cxn>
                <a:cxn ang="0">
                  <a:pos x="131" y="395"/>
                </a:cxn>
                <a:cxn ang="0">
                  <a:pos x="108" y="348"/>
                </a:cxn>
                <a:cxn ang="0">
                  <a:pos x="85" y="293"/>
                </a:cxn>
                <a:cxn ang="0">
                  <a:pos x="62" y="245"/>
                </a:cxn>
                <a:cxn ang="0">
                  <a:pos x="39" y="206"/>
                </a:cxn>
                <a:cxn ang="0">
                  <a:pos x="23" y="174"/>
                </a:cxn>
                <a:cxn ang="0">
                  <a:pos x="0" y="134"/>
                </a:cxn>
                <a:cxn ang="0">
                  <a:pos x="23" y="150"/>
                </a:cxn>
                <a:cxn ang="0">
                  <a:pos x="31" y="150"/>
                </a:cxn>
                <a:cxn ang="0">
                  <a:pos x="39" y="142"/>
                </a:cxn>
                <a:cxn ang="0">
                  <a:pos x="31" y="119"/>
                </a:cxn>
                <a:cxn ang="0">
                  <a:pos x="31" y="103"/>
                </a:cxn>
                <a:cxn ang="0">
                  <a:pos x="23" y="71"/>
                </a:cxn>
                <a:cxn ang="0">
                  <a:pos x="15" y="47"/>
                </a:cxn>
                <a:cxn ang="0">
                  <a:pos x="8" y="24"/>
                </a:cxn>
                <a:cxn ang="0">
                  <a:pos x="0" y="0"/>
                </a:cxn>
              </a:cxnLst>
              <a:rect l="0" t="0" r="r" b="b"/>
              <a:pathLst>
                <a:path w="217" h="697">
                  <a:moveTo>
                    <a:pt x="0" y="0"/>
                  </a:moveTo>
                  <a:lnTo>
                    <a:pt x="8" y="16"/>
                  </a:lnTo>
                  <a:lnTo>
                    <a:pt x="23" y="40"/>
                  </a:lnTo>
                  <a:lnTo>
                    <a:pt x="31" y="63"/>
                  </a:lnTo>
                  <a:lnTo>
                    <a:pt x="46" y="103"/>
                  </a:lnTo>
                  <a:lnTo>
                    <a:pt x="77" y="166"/>
                  </a:lnTo>
                  <a:lnTo>
                    <a:pt x="108" y="229"/>
                  </a:lnTo>
                  <a:lnTo>
                    <a:pt x="139" y="293"/>
                  </a:lnTo>
                  <a:lnTo>
                    <a:pt x="162" y="348"/>
                  </a:lnTo>
                  <a:lnTo>
                    <a:pt x="177" y="403"/>
                  </a:lnTo>
                  <a:lnTo>
                    <a:pt x="201" y="475"/>
                  </a:lnTo>
                  <a:lnTo>
                    <a:pt x="208" y="514"/>
                  </a:lnTo>
                  <a:lnTo>
                    <a:pt x="208" y="562"/>
                  </a:lnTo>
                  <a:lnTo>
                    <a:pt x="216" y="601"/>
                  </a:lnTo>
                  <a:lnTo>
                    <a:pt x="208" y="633"/>
                  </a:lnTo>
                  <a:lnTo>
                    <a:pt x="201" y="656"/>
                  </a:lnTo>
                  <a:lnTo>
                    <a:pt x="185" y="680"/>
                  </a:lnTo>
                  <a:lnTo>
                    <a:pt x="177" y="696"/>
                  </a:lnTo>
                  <a:lnTo>
                    <a:pt x="177" y="649"/>
                  </a:lnTo>
                  <a:lnTo>
                    <a:pt x="177" y="617"/>
                  </a:lnTo>
                  <a:lnTo>
                    <a:pt x="177" y="593"/>
                  </a:lnTo>
                  <a:lnTo>
                    <a:pt x="170" y="546"/>
                  </a:lnTo>
                  <a:lnTo>
                    <a:pt x="162" y="514"/>
                  </a:lnTo>
                  <a:lnTo>
                    <a:pt x="154" y="475"/>
                  </a:lnTo>
                  <a:lnTo>
                    <a:pt x="139" y="435"/>
                  </a:lnTo>
                  <a:lnTo>
                    <a:pt x="131" y="395"/>
                  </a:lnTo>
                  <a:lnTo>
                    <a:pt x="108" y="348"/>
                  </a:lnTo>
                  <a:lnTo>
                    <a:pt x="85" y="293"/>
                  </a:lnTo>
                  <a:lnTo>
                    <a:pt x="62" y="245"/>
                  </a:lnTo>
                  <a:lnTo>
                    <a:pt x="39" y="206"/>
                  </a:lnTo>
                  <a:lnTo>
                    <a:pt x="23" y="174"/>
                  </a:lnTo>
                  <a:lnTo>
                    <a:pt x="0" y="134"/>
                  </a:lnTo>
                  <a:lnTo>
                    <a:pt x="23" y="150"/>
                  </a:lnTo>
                  <a:lnTo>
                    <a:pt x="31" y="150"/>
                  </a:lnTo>
                  <a:lnTo>
                    <a:pt x="39" y="142"/>
                  </a:lnTo>
                  <a:lnTo>
                    <a:pt x="31" y="119"/>
                  </a:lnTo>
                  <a:lnTo>
                    <a:pt x="31" y="103"/>
                  </a:lnTo>
                  <a:lnTo>
                    <a:pt x="23" y="71"/>
                  </a:lnTo>
                  <a:lnTo>
                    <a:pt x="15" y="47"/>
                  </a:lnTo>
                  <a:lnTo>
                    <a:pt x="8" y="24"/>
                  </a:lnTo>
                  <a:lnTo>
                    <a:pt x="0" y="0"/>
                  </a:lnTo>
                </a:path>
              </a:pathLst>
            </a:custGeom>
            <a:solidFill>
              <a:srgbClr val="C0C0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82" name="Freeform 30"/>
            <p:cNvSpPr>
              <a:spLocks/>
            </p:cNvSpPr>
            <p:nvPr/>
          </p:nvSpPr>
          <p:spPr bwMode="auto">
            <a:xfrm>
              <a:off x="1154" y="1108"/>
              <a:ext cx="64" cy="212"/>
            </a:xfrm>
            <a:custGeom>
              <a:avLst/>
              <a:gdLst/>
              <a:ahLst/>
              <a:cxnLst>
                <a:cxn ang="0">
                  <a:pos x="192" y="63"/>
                </a:cxn>
                <a:cxn ang="0">
                  <a:pos x="192" y="31"/>
                </a:cxn>
                <a:cxn ang="0">
                  <a:pos x="192" y="0"/>
                </a:cxn>
                <a:cxn ang="0">
                  <a:pos x="177" y="39"/>
                </a:cxn>
                <a:cxn ang="0">
                  <a:pos x="146" y="94"/>
                </a:cxn>
                <a:cxn ang="0">
                  <a:pos x="115" y="157"/>
                </a:cxn>
                <a:cxn ang="0">
                  <a:pos x="84" y="228"/>
                </a:cxn>
                <a:cxn ang="0">
                  <a:pos x="54" y="299"/>
                </a:cxn>
                <a:cxn ang="0">
                  <a:pos x="31" y="354"/>
                </a:cxn>
                <a:cxn ang="0">
                  <a:pos x="15" y="417"/>
                </a:cxn>
                <a:cxn ang="0">
                  <a:pos x="0" y="464"/>
                </a:cxn>
                <a:cxn ang="0">
                  <a:pos x="15" y="472"/>
                </a:cxn>
                <a:cxn ang="0">
                  <a:pos x="31" y="464"/>
                </a:cxn>
                <a:cxn ang="0">
                  <a:pos x="46" y="441"/>
                </a:cxn>
                <a:cxn ang="0">
                  <a:pos x="61" y="393"/>
                </a:cxn>
                <a:cxn ang="0">
                  <a:pos x="84" y="338"/>
                </a:cxn>
                <a:cxn ang="0">
                  <a:pos x="100" y="291"/>
                </a:cxn>
                <a:cxn ang="0">
                  <a:pos x="123" y="244"/>
                </a:cxn>
                <a:cxn ang="0">
                  <a:pos x="146" y="197"/>
                </a:cxn>
                <a:cxn ang="0">
                  <a:pos x="169" y="142"/>
                </a:cxn>
                <a:cxn ang="0">
                  <a:pos x="184" y="94"/>
                </a:cxn>
                <a:cxn ang="0">
                  <a:pos x="192" y="63"/>
                </a:cxn>
              </a:cxnLst>
              <a:rect l="0" t="0" r="r" b="b"/>
              <a:pathLst>
                <a:path w="193" h="473">
                  <a:moveTo>
                    <a:pt x="192" y="63"/>
                  </a:moveTo>
                  <a:lnTo>
                    <a:pt x="192" y="31"/>
                  </a:lnTo>
                  <a:lnTo>
                    <a:pt x="192" y="0"/>
                  </a:lnTo>
                  <a:lnTo>
                    <a:pt x="177" y="39"/>
                  </a:lnTo>
                  <a:lnTo>
                    <a:pt x="146" y="94"/>
                  </a:lnTo>
                  <a:lnTo>
                    <a:pt x="115" y="157"/>
                  </a:lnTo>
                  <a:lnTo>
                    <a:pt x="84" y="228"/>
                  </a:lnTo>
                  <a:lnTo>
                    <a:pt x="54" y="299"/>
                  </a:lnTo>
                  <a:lnTo>
                    <a:pt x="31" y="354"/>
                  </a:lnTo>
                  <a:lnTo>
                    <a:pt x="15" y="417"/>
                  </a:lnTo>
                  <a:lnTo>
                    <a:pt x="0" y="464"/>
                  </a:lnTo>
                  <a:lnTo>
                    <a:pt x="15" y="472"/>
                  </a:lnTo>
                  <a:lnTo>
                    <a:pt x="31" y="464"/>
                  </a:lnTo>
                  <a:lnTo>
                    <a:pt x="46" y="441"/>
                  </a:lnTo>
                  <a:lnTo>
                    <a:pt x="61" y="393"/>
                  </a:lnTo>
                  <a:lnTo>
                    <a:pt x="84" y="338"/>
                  </a:lnTo>
                  <a:lnTo>
                    <a:pt x="100" y="291"/>
                  </a:lnTo>
                  <a:lnTo>
                    <a:pt x="123" y="244"/>
                  </a:lnTo>
                  <a:lnTo>
                    <a:pt x="146" y="197"/>
                  </a:lnTo>
                  <a:lnTo>
                    <a:pt x="169" y="142"/>
                  </a:lnTo>
                  <a:lnTo>
                    <a:pt x="184" y="94"/>
                  </a:lnTo>
                  <a:lnTo>
                    <a:pt x="192" y="63"/>
                  </a:lnTo>
                </a:path>
              </a:pathLst>
            </a:custGeom>
            <a:solidFill>
              <a:srgbClr val="8080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83" name="Freeform 31"/>
            <p:cNvSpPr>
              <a:spLocks/>
            </p:cNvSpPr>
            <p:nvPr/>
          </p:nvSpPr>
          <p:spPr bwMode="auto">
            <a:xfrm>
              <a:off x="1136" y="1213"/>
              <a:ext cx="514" cy="378"/>
            </a:xfrm>
            <a:custGeom>
              <a:avLst/>
              <a:gdLst/>
              <a:ahLst/>
              <a:cxnLst>
                <a:cxn ang="0">
                  <a:pos x="65" y="47"/>
                </a:cxn>
                <a:cxn ang="0">
                  <a:pos x="28" y="111"/>
                </a:cxn>
                <a:cxn ang="0">
                  <a:pos x="9" y="185"/>
                </a:cxn>
                <a:cxn ang="0">
                  <a:pos x="0" y="260"/>
                </a:cxn>
                <a:cxn ang="0">
                  <a:pos x="0" y="335"/>
                </a:cxn>
                <a:cxn ang="0">
                  <a:pos x="9" y="409"/>
                </a:cxn>
                <a:cxn ang="0">
                  <a:pos x="37" y="484"/>
                </a:cxn>
                <a:cxn ang="0">
                  <a:pos x="55" y="558"/>
                </a:cxn>
                <a:cxn ang="0">
                  <a:pos x="120" y="632"/>
                </a:cxn>
                <a:cxn ang="0">
                  <a:pos x="175" y="679"/>
                </a:cxn>
                <a:cxn ang="0">
                  <a:pos x="239" y="716"/>
                </a:cxn>
                <a:cxn ang="0">
                  <a:pos x="304" y="753"/>
                </a:cxn>
                <a:cxn ang="0">
                  <a:pos x="377" y="781"/>
                </a:cxn>
                <a:cxn ang="0">
                  <a:pos x="451" y="799"/>
                </a:cxn>
                <a:cxn ang="0">
                  <a:pos x="534" y="819"/>
                </a:cxn>
                <a:cxn ang="0">
                  <a:pos x="626" y="837"/>
                </a:cxn>
                <a:cxn ang="0">
                  <a:pos x="699" y="846"/>
                </a:cxn>
                <a:cxn ang="0">
                  <a:pos x="773" y="837"/>
                </a:cxn>
                <a:cxn ang="0">
                  <a:pos x="846" y="837"/>
                </a:cxn>
                <a:cxn ang="0">
                  <a:pos x="911" y="819"/>
                </a:cxn>
                <a:cxn ang="0">
                  <a:pos x="984" y="810"/>
                </a:cxn>
                <a:cxn ang="0">
                  <a:pos x="1058" y="790"/>
                </a:cxn>
                <a:cxn ang="0">
                  <a:pos x="1131" y="772"/>
                </a:cxn>
                <a:cxn ang="0">
                  <a:pos x="1205" y="753"/>
                </a:cxn>
                <a:cxn ang="0">
                  <a:pos x="1242" y="735"/>
                </a:cxn>
                <a:cxn ang="0">
                  <a:pos x="1269" y="716"/>
                </a:cxn>
                <a:cxn ang="0">
                  <a:pos x="1334" y="670"/>
                </a:cxn>
                <a:cxn ang="0">
                  <a:pos x="1398" y="623"/>
                </a:cxn>
                <a:cxn ang="0">
                  <a:pos x="1453" y="568"/>
                </a:cxn>
                <a:cxn ang="0">
                  <a:pos x="1490" y="493"/>
                </a:cxn>
                <a:cxn ang="0">
                  <a:pos x="1518" y="418"/>
                </a:cxn>
                <a:cxn ang="0">
                  <a:pos x="1527" y="344"/>
                </a:cxn>
                <a:cxn ang="0">
                  <a:pos x="1518" y="269"/>
                </a:cxn>
                <a:cxn ang="0">
                  <a:pos x="1508" y="195"/>
                </a:cxn>
                <a:cxn ang="0">
                  <a:pos x="1490" y="120"/>
                </a:cxn>
                <a:cxn ang="0">
                  <a:pos x="1462" y="36"/>
                </a:cxn>
                <a:cxn ang="0">
                  <a:pos x="1389" y="47"/>
                </a:cxn>
                <a:cxn ang="0">
                  <a:pos x="1315" y="56"/>
                </a:cxn>
                <a:cxn ang="0">
                  <a:pos x="1242" y="83"/>
                </a:cxn>
                <a:cxn ang="0">
                  <a:pos x="1168" y="83"/>
                </a:cxn>
                <a:cxn ang="0">
                  <a:pos x="1095" y="93"/>
                </a:cxn>
                <a:cxn ang="0">
                  <a:pos x="1021" y="93"/>
                </a:cxn>
                <a:cxn ang="0">
                  <a:pos x="938" y="111"/>
                </a:cxn>
                <a:cxn ang="0">
                  <a:pos x="865" y="111"/>
                </a:cxn>
                <a:cxn ang="0">
                  <a:pos x="791" y="93"/>
                </a:cxn>
                <a:cxn ang="0">
                  <a:pos x="718" y="74"/>
                </a:cxn>
                <a:cxn ang="0">
                  <a:pos x="644" y="93"/>
                </a:cxn>
                <a:cxn ang="0">
                  <a:pos x="561" y="93"/>
                </a:cxn>
                <a:cxn ang="0">
                  <a:pos x="488" y="83"/>
                </a:cxn>
                <a:cxn ang="0">
                  <a:pos x="414" y="83"/>
                </a:cxn>
                <a:cxn ang="0">
                  <a:pos x="341" y="74"/>
                </a:cxn>
                <a:cxn ang="0">
                  <a:pos x="267" y="74"/>
                </a:cxn>
                <a:cxn ang="0">
                  <a:pos x="193" y="47"/>
                </a:cxn>
                <a:cxn ang="0">
                  <a:pos x="111" y="27"/>
                </a:cxn>
              </a:cxnLst>
              <a:rect l="0" t="0" r="r" b="b"/>
              <a:pathLst>
                <a:path w="1528" h="847">
                  <a:moveTo>
                    <a:pt x="83" y="0"/>
                  </a:moveTo>
                  <a:lnTo>
                    <a:pt x="83" y="18"/>
                  </a:lnTo>
                  <a:lnTo>
                    <a:pt x="65" y="27"/>
                  </a:lnTo>
                  <a:lnTo>
                    <a:pt x="65" y="47"/>
                  </a:lnTo>
                  <a:lnTo>
                    <a:pt x="46" y="56"/>
                  </a:lnTo>
                  <a:lnTo>
                    <a:pt x="37" y="74"/>
                  </a:lnTo>
                  <a:lnTo>
                    <a:pt x="28" y="93"/>
                  </a:lnTo>
                  <a:lnTo>
                    <a:pt x="28" y="111"/>
                  </a:lnTo>
                  <a:lnTo>
                    <a:pt x="19" y="130"/>
                  </a:lnTo>
                  <a:lnTo>
                    <a:pt x="19" y="149"/>
                  </a:lnTo>
                  <a:lnTo>
                    <a:pt x="19" y="167"/>
                  </a:lnTo>
                  <a:lnTo>
                    <a:pt x="9" y="185"/>
                  </a:lnTo>
                  <a:lnTo>
                    <a:pt x="9" y="204"/>
                  </a:lnTo>
                  <a:lnTo>
                    <a:pt x="9" y="223"/>
                  </a:lnTo>
                  <a:lnTo>
                    <a:pt x="9" y="242"/>
                  </a:lnTo>
                  <a:lnTo>
                    <a:pt x="0" y="260"/>
                  </a:lnTo>
                  <a:lnTo>
                    <a:pt x="0" y="278"/>
                  </a:lnTo>
                  <a:lnTo>
                    <a:pt x="0" y="298"/>
                  </a:lnTo>
                  <a:lnTo>
                    <a:pt x="0" y="316"/>
                  </a:lnTo>
                  <a:lnTo>
                    <a:pt x="0" y="335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9" y="391"/>
                  </a:lnTo>
                  <a:lnTo>
                    <a:pt x="9" y="409"/>
                  </a:lnTo>
                  <a:lnTo>
                    <a:pt x="19" y="428"/>
                  </a:lnTo>
                  <a:lnTo>
                    <a:pt x="28" y="446"/>
                  </a:lnTo>
                  <a:lnTo>
                    <a:pt x="28" y="464"/>
                  </a:lnTo>
                  <a:lnTo>
                    <a:pt x="37" y="484"/>
                  </a:lnTo>
                  <a:lnTo>
                    <a:pt x="37" y="502"/>
                  </a:lnTo>
                  <a:lnTo>
                    <a:pt x="37" y="521"/>
                  </a:lnTo>
                  <a:lnTo>
                    <a:pt x="46" y="539"/>
                  </a:lnTo>
                  <a:lnTo>
                    <a:pt x="55" y="558"/>
                  </a:lnTo>
                  <a:lnTo>
                    <a:pt x="65" y="577"/>
                  </a:lnTo>
                  <a:lnTo>
                    <a:pt x="83" y="595"/>
                  </a:lnTo>
                  <a:lnTo>
                    <a:pt x="101" y="613"/>
                  </a:lnTo>
                  <a:lnTo>
                    <a:pt x="120" y="632"/>
                  </a:lnTo>
                  <a:lnTo>
                    <a:pt x="129" y="651"/>
                  </a:lnTo>
                  <a:lnTo>
                    <a:pt x="147" y="651"/>
                  </a:lnTo>
                  <a:lnTo>
                    <a:pt x="157" y="670"/>
                  </a:lnTo>
                  <a:lnTo>
                    <a:pt x="175" y="679"/>
                  </a:lnTo>
                  <a:lnTo>
                    <a:pt x="193" y="688"/>
                  </a:lnTo>
                  <a:lnTo>
                    <a:pt x="212" y="697"/>
                  </a:lnTo>
                  <a:lnTo>
                    <a:pt x="221" y="716"/>
                  </a:lnTo>
                  <a:lnTo>
                    <a:pt x="239" y="716"/>
                  </a:lnTo>
                  <a:lnTo>
                    <a:pt x="249" y="735"/>
                  </a:lnTo>
                  <a:lnTo>
                    <a:pt x="267" y="735"/>
                  </a:lnTo>
                  <a:lnTo>
                    <a:pt x="285" y="744"/>
                  </a:lnTo>
                  <a:lnTo>
                    <a:pt x="304" y="753"/>
                  </a:lnTo>
                  <a:lnTo>
                    <a:pt x="322" y="763"/>
                  </a:lnTo>
                  <a:lnTo>
                    <a:pt x="341" y="772"/>
                  </a:lnTo>
                  <a:lnTo>
                    <a:pt x="359" y="781"/>
                  </a:lnTo>
                  <a:lnTo>
                    <a:pt x="377" y="781"/>
                  </a:lnTo>
                  <a:lnTo>
                    <a:pt x="396" y="790"/>
                  </a:lnTo>
                  <a:lnTo>
                    <a:pt x="414" y="799"/>
                  </a:lnTo>
                  <a:lnTo>
                    <a:pt x="432" y="799"/>
                  </a:lnTo>
                  <a:lnTo>
                    <a:pt x="451" y="799"/>
                  </a:lnTo>
                  <a:lnTo>
                    <a:pt x="469" y="799"/>
                  </a:lnTo>
                  <a:lnTo>
                    <a:pt x="488" y="810"/>
                  </a:lnTo>
                  <a:lnTo>
                    <a:pt x="515" y="810"/>
                  </a:lnTo>
                  <a:lnTo>
                    <a:pt x="534" y="819"/>
                  </a:lnTo>
                  <a:lnTo>
                    <a:pt x="552" y="819"/>
                  </a:lnTo>
                  <a:lnTo>
                    <a:pt x="570" y="828"/>
                  </a:lnTo>
                  <a:lnTo>
                    <a:pt x="607" y="828"/>
                  </a:lnTo>
                  <a:lnTo>
                    <a:pt x="626" y="837"/>
                  </a:lnTo>
                  <a:lnTo>
                    <a:pt x="644" y="837"/>
                  </a:lnTo>
                  <a:lnTo>
                    <a:pt x="662" y="837"/>
                  </a:lnTo>
                  <a:lnTo>
                    <a:pt x="681" y="846"/>
                  </a:lnTo>
                  <a:lnTo>
                    <a:pt x="699" y="846"/>
                  </a:lnTo>
                  <a:lnTo>
                    <a:pt x="718" y="846"/>
                  </a:lnTo>
                  <a:lnTo>
                    <a:pt x="736" y="837"/>
                  </a:lnTo>
                  <a:lnTo>
                    <a:pt x="754" y="837"/>
                  </a:lnTo>
                  <a:lnTo>
                    <a:pt x="773" y="837"/>
                  </a:lnTo>
                  <a:lnTo>
                    <a:pt x="791" y="828"/>
                  </a:lnTo>
                  <a:lnTo>
                    <a:pt x="809" y="828"/>
                  </a:lnTo>
                  <a:lnTo>
                    <a:pt x="828" y="837"/>
                  </a:lnTo>
                  <a:lnTo>
                    <a:pt x="846" y="837"/>
                  </a:lnTo>
                  <a:lnTo>
                    <a:pt x="865" y="837"/>
                  </a:lnTo>
                  <a:lnTo>
                    <a:pt x="883" y="837"/>
                  </a:lnTo>
                  <a:lnTo>
                    <a:pt x="892" y="819"/>
                  </a:lnTo>
                  <a:lnTo>
                    <a:pt x="911" y="819"/>
                  </a:lnTo>
                  <a:lnTo>
                    <a:pt x="929" y="819"/>
                  </a:lnTo>
                  <a:lnTo>
                    <a:pt x="947" y="819"/>
                  </a:lnTo>
                  <a:lnTo>
                    <a:pt x="966" y="810"/>
                  </a:lnTo>
                  <a:lnTo>
                    <a:pt x="984" y="810"/>
                  </a:lnTo>
                  <a:lnTo>
                    <a:pt x="1003" y="799"/>
                  </a:lnTo>
                  <a:lnTo>
                    <a:pt x="1021" y="799"/>
                  </a:lnTo>
                  <a:lnTo>
                    <a:pt x="1039" y="799"/>
                  </a:lnTo>
                  <a:lnTo>
                    <a:pt x="1058" y="790"/>
                  </a:lnTo>
                  <a:lnTo>
                    <a:pt x="1076" y="790"/>
                  </a:lnTo>
                  <a:lnTo>
                    <a:pt x="1095" y="781"/>
                  </a:lnTo>
                  <a:lnTo>
                    <a:pt x="1113" y="772"/>
                  </a:lnTo>
                  <a:lnTo>
                    <a:pt x="1131" y="772"/>
                  </a:lnTo>
                  <a:lnTo>
                    <a:pt x="1150" y="772"/>
                  </a:lnTo>
                  <a:lnTo>
                    <a:pt x="1168" y="763"/>
                  </a:lnTo>
                  <a:lnTo>
                    <a:pt x="1186" y="763"/>
                  </a:lnTo>
                  <a:lnTo>
                    <a:pt x="1205" y="753"/>
                  </a:lnTo>
                  <a:lnTo>
                    <a:pt x="1223" y="744"/>
                  </a:lnTo>
                  <a:lnTo>
                    <a:pt x="1242" y="735"/>
                  </a:lnTo>
                  <a:lnTo>
                    <a:pt x="1260" y="726"/>
                  </a:lnTo>
                  <a:lnTo>
                    <a:pt x="1242" y="735"/>
                  </a:lnTo>
                  <a:lnTo>
                    <a:pt x="1251" y="716"/>
                  </a:lnTo>
                  <a:lnTo>
                    <a:pt x="1232" y="735"/>
                  </a:lnTo>
                  <a:lnTo>
                    <a:pt x="1251" y="726"/>
                  </a:lnTo>
                  <a:lnTo>
                    <a:pt x="1269" y="716"/>
                  </a:lnTo>
                  <a:lnTo>
                    <a:pt x="1288" y="706"/>
                  </a:lnTo>
                  <a:lnTo>
                    <a:pt x="1306" y="697"/>
                  </a:lnTo>
                  <a:lnTo>
                    <a:pt x="1324" y="688"/>
                  </a:lnTo>
                  <a:lnTo>
                    <a:pt x="1334" y="670"/>
                  </a:lnTo>
                  <a:lnTo>
                    <a:pt x="1352" y="660"/>
                  </a:lnTo>
                  <a:lnTo>
                    <a:pt x="1370" y="651"/>
                  </a:lnTo>
                  <a:lnTo>
                    <a:pt x="1389" y="642"/>
                  </a:lnTo>
                  <a:lnTo>
                    <a:pt x="1398" y="623"/>
                  </a:lnTo>
                  <a:lnTo>
                    <a:pt x="1416" y="613"/>
                  </a:lnTo>
                  <a:lnTo>
                    <a:pt x="1426" y="595"/>
                  </a:lnTo>
                  <a:lnTo>
                    <a:pt x="1435" y="577"/>
                  </a:lnTo>
                  <a:lnTo>
                    <a:pt x="1453" y="568"/>
                  </a:lnTo>
                  <a:lnTo>
                    <a:pt x="1462" y="548"/>
                  </a:lnTo>
                  <a:lnTo>
                    <a:pt x="1472" y="530"/>
                  </a:lnTo>
                  <a:lnTo>
                    <a:pt x="1481" y="511"/>
                  </a:lnTo>
                  <a:lnTo>
                    <a:pt x="1490" y="493"/>
                  </a:lnTo>
                  <a:lnTo>
                    <a:pt x="1499" y="475"/>
                  </a:lnTo>
                  <a:lnTo>
                    <a:pt x="1499" y="455"/>
                  </a:lnTo>
                  <a:lnTo>
                    <a:pt x="1508" y="437"/>
                  </a:lnTo>
                  <a:lnTo>
                    <a:pt x="1518" y="418"/>
                  </a:lnTo>
                  <a:lnTo>
                    <a:pt x="1518" y="400"/>
                  </a:lnTo>
                  <a:lnTo>
                    <a:pt x="1518" y="382"/>
                  </a:lnTo>
                  <a:lnTo>
                    <a:pt x="1518" y="362"/>
                  </a:lnTo>
                  <a:lnTo>
                    <a:pt x="1527" y="344"/>
                  </a:lnTo>
                  <a:lnTo>
                    <a:pt x="1527" y="325"/>
                  </a:lnTo>
                  <a:lnTo>
                    <a:pt x="1527" y="307"/>
                  </a:lnTo>
                  <a:lnTo>
                    <a:pt x="1518" y="288"/>
                  </a:lnTo>
                  <a:lnTo>
                    <a:pt x="1518" y="269"/>
                  </a:lnTo>
                  <a:lnTo>
                    <a:pt x="1518" y="251"/>
                  </a:lnTo>
                  <a:lnTo>
                    <a:pt x="1518" y="232"/>
                  </a:lnTo>
                  <a:lnTo>
                    <a:pt x="1508" y="214"/>
                  </a:lnTo>
                  <a:lnTo>
                    <a:pt x="1508" y="195"/>
                  </a:lnTo>
                  <a:lnTo>
                    <a:pt x="1499" y="176"/>
                  </a:lnTo>
                  <a:lnTo>
                    <a:pt x="1499" y="158"/>
                  </a:lnTo>
                  <a:lnTo>
                    <a:pt x="1490" y="140"/>
                  </a:lnTo>
                  <a:lnTo>
                    <a:pt x="1490" y="120"/>
                  </a:lnTo>
                  <a:lnTo>
                    <a:pt x="1481" y="102"/>
                  </a:lnTo>
                  <a:lnTo>
                    <a:pt x="1481" y="74"/>
                  </a:lnTo>
                  <a:lnTo>
                    <a:pt x="1472" y="56"/>
                  </a:lnTo>
                  <a:lnTo>
                    <a:pt x="1462" y="36"/>
                  </a:lnTo>
                  <a:lnTo>
                    <a:pt x="1444" y="36"/>
                  </a:lnTo>
                  <a:lnTo>
                    <a:pt x="1426" y="36"/>
                  </a:lnTo>
                  <a:lnTo>
                    <a:pt x="1407" y="47"/>
                  </a:lnTo>
                  <a:lnTo>
                    <a:pt x="1389" y="47"/>
                  </a:lnTo>
                  <a:lnTo>
                    <a:pt x="1370" y="47"/>
                  </a:lnTo>
                  <a:lnTo>
                    <a:pt x="1352" y="47"/>
                  </a:lnTo>
                  <a:lnTo>
                    <a:pt x="1334" y="56"/>
                  </a:lnTo>
                  <a:lnTo>
                    <a:pt x="1315" y="56"/>
                  </a:lnTo>
                  <a:lnTo>
                    <a:pt x="1297" y="56"/>
                  </a:lnTo>
                  <a:lnTo>
                    <a:pt x="1278" y="65"/>
                  </a:lnTo>
                  <a:lnTo>
                    <a:pt x="1260" y="74"/>
                  </a:lnTo>
                  <a:lnTo>
                    <a:pt x="1242" y="83"/>
                  </a:lnTo>
                  <a:lnTo>
                    <a:pt x="1223" y="83"/>
                  </a:lnTo>
                  <a:lnTo>
                    <a:pt x="1205" y="83"/>
                  </a:lnTo>
                  <a:lnTo>
                    <a:pt x="1186" y="83"/>
                  </a:lnTo>
                  <a:lnTo>
                    <a:pt x="1168" y="83"/>
                  </a:lnTo>
                  <a:lnTo>
                    <a:pt x="1150" y="83"/>
                  </a:lnTo>
                  <a:lnTo>
                    <a:pt x="1131" y="83"/>
                  </a:lnTo>
                  <a:lnTo>
                    <a:pt x="1113" y="93"/>
                  </a:lnTo>
                  <a:lnTo>
                    <a:pt x="1095" y="93"/>
                  </a:lnTo>
                  <a:lnTo>
                    <a:pt x="1076" y="93"/>
                  </a:lnTo>
                  <a:lnTo>
                    <a:pt x="1058" y="93"/>
                  </a:lnTo>
                  <a:lnTo>
                    <a:pt x="1039" y="93"/>
                  </a:lnTo>
                  <a:lnTo>
                    <a:pt x="1021" y="93"/>
                  </a:lnTo>
                  <a:lnTo>
                    <a:pt x="1003" y="102"/>
                  </a:lnTo>
                  <a:lnTo>
                    <a:pt x="984" y="102"/>
                  </a:lnTo>
                  <a:lnTo>
                    <a:pt x="966" y="111"/>
                  </a:lnTo>
                  <a:lnTo>
                    <a:pt x="938" y="111"/>
                  </a:lnTo>
                  <a:lnTo>
                    <a:pt x="920" y="111"/>
                  </a:lnTo>
                  <a:lnTo>
                    <a:pt x="901" y="111"/>
                  </a:lnTo>
                  <a:lnTo>
                    <a:pt x="883" y="111"/>
                  </a:lnTo>
                  <a:lnTo>
                    <a:pt x="865" y="111"/>
                  </a:lnTo>
                  <a:lnTo>
                    <a:pt x="846" y="111"/>
                  </a:lnTo>
                  <a:lnTo>
                    <a:pt x="828" y="102"/>
                  </a:lnTo>
                  <a:lnTo>
                    <a:pt x="809" y="102"/>
                  </a:lnTo>
                  <a:lnTo>
                    <a:pt x="791" y="93"/>
                  </a:lnTo>
                  <a:lnTo>
                    <a:pt x="773" y="93"/>
                  </a:lnTo>
                  <a:lnTo>
                    <a:pt x="754" y="83"/>
                  </a:lnTo>
                  <a:lnTo>
                    <a:pt x="736" y="74"/>
                  </a:lnTo>
                  <a:lnTo>
                    <a:pt x="718" y="74"/>
                  </a:lnTo>
                  <a:lnTo>
                    <a:pt x="699" y="74"/>
                  </a:lnTo>
                  <a:lnTo>
                    <a:pt x="681" y="83"/>
                  </a:lnTo>
                  <a:lnTo>
                    <a:pt x="662" y="83"/>
                  </a:lnTo>
                  <a:lnTo>
                    <a:pt x="644" y="93"/>
                  </a:lnTo>
                  <a:lnTo>
                    <a:pt x="626" y="93"/>
                  </a:lnTo>
                  <a:lnTo>
                    <a:pt x="598" y="93"/>
                  </a:lnTo>
                  <a:lnTo>
                    <a:pt x="580" y="93"/>
                  </a:lnTo>
                  <a:lnTo>
                    <a:pt x="561" y="93"/>
                  </a:lnTo>
                  <a:lnTo>
                    <a:pt x="543" y="93"/>
                  </a:lnTo>
                  <a:lnTo>
                    <a:pt x="524" y="93"/>
                  </a:lnTo>
                  <a:lnTo>
                    <a:pt x="506" y="93"/>
                  </a:lnTo>
                  <a:lnTo>
                    <a:pt x="488" y="83"/>
                  </a:lnTo>
                  <a:lnTo>
                    <a:pt x="469" y="83"/>
                  </a:lnTo>
                  <a:lnTo>
                    <a:pt x="451" y="83"/>
                  </a:lnTo>
                  <a:lnTo>
                    <a:pt x="432" y="83"/>
                  </a:lnTo>
                  <a:lnTo>
                    <a:pt x="414" y="83"/>
                  </a:lnTo>
                  <a:lnTo>
                    <a:pt x="396" y="74"/>
                  </a:lnTo>
                  <a:lnTo>
                    <a:pt x="377" y="74"/>
                  </a:lnTo>
                  <a:lnTo>
                    <a:pt x="359" y="74"/>
                  </a:lnTo>
                  <a:lnTo>
                    <a:pt x="341" y="74"/>
                  </a:lnTo>
                  <a:lnTo>
                    <a:pt x="322" y="74"/>
                  </a:lnTo>
                  <a:lnTo>
                    <a:pt x="304" y="74"/>
                  </a:lnTo>
                  <a:lnTo>
                    <a:pt x="285" y="74"/>
                  </a:lnTo>
                  <a:lnTo>
                    <a:pt x="267" y="74"/>
                  </a:lnTo>
                  <a:lnTo>
                    <a:pt x="249" y="65"/>
                  </a:lnTo>
                  <a:lnTo>
                    <a:pt x="230" y="56"/>
                  </a:lnTo>
                  <a:lnTo>
                    <a:pt x="212" y="56"/>
                  </a:lnTo>
                  <a:lnTo>
                    <a:pt x="193" y="47"/>
                  </a:lnTo>
                  <a:lnTo>
                    <a:pt x="175" y="47"/>
                  </a:lnTo>
                  <a:lnTo>
                    <a:pt x="157" y="36"/>
                  </a:lnTo>
                  <a:lnTo>
                    <a:pt x="138" y="36"/>
                  </a:lnTo>
                  <a:lnTo>
                    <a:pt x="111" y="27"/>
                  </a:lnTo>
                  <a:lnTo>
                    <a:pt x="92" y="18"/>
                  </a:lnTo>
                  <a:lnTo>
                    <a:pt x="74" y="18"/>
                  </a:lnTo>
                  <a:lnTo>
                    <a:pt x="83" y="0"/>
                  </a:lnTo>
                </a:path>
              </a:pathLst>
            </a:custGeom>
            <a:solidFill>
              <a:srgbClr val="FFBEBE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84" name="Oval 32"/>
            <p:cNvSpPr>
              <a:spLocks noChangeArrowheads="1"/>
            </p:cNvSpPr>
            <p:nvPr/>
          </p:nvSpPr>
          <p:spPr bwMode="auto">
            <a:xfrm>
              <a:off x="1356" y="802"/>
              <a:ext cx="47" cy="99"/>
            </a:xfrm>
            <a:prstGeom prst="ellipse">
              <a:avLst/>
            </a:prstGeom>
            <a:solidFill>
              <a:srgbClr val="F60000"/>
            </a:solidFill>
            <a:ln w="12700">
              <a:solidFill>
                <a:srgbClr val="F6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85" name="Freeform 33"/>
            <p:cNvSpPr>
              <a:spLocks/>
            </p:cNvSpPr>
            <p:nvPr/>
          </p:nvSpPr>
          <p:spPr bwMode="auto">
            <a:xfrm>
              <a:off x="1733" y="1688"/>
              <a:ext cx="213" cy="223"/>
            </a:xfrm>
            <a:custGeom>
              <a:avLst/>
              <a:gdLst/>
              <a:ahLst/>
              <a:cxnLst>
                <a:cxn ang="0">
                  <a:pos x="92" y="32"/>
                </a:cxn>
                <a:cxn ang="0">
                  <a:pos x="72" y="68"/>
                </a:cxn>
                <a:cxn ang="0">
                  <a:pos x="49" y="123"/>
                </a:cxn>
                <a:cxn ang="0">
                  <a:pos x="23" y="184"/>
                </a:cxn>
                <a:cxn ang="0">
                  <a:pos x="7" y="236"/>
                </a:cxn>
                <a:cxn ang="0">
                  <a:pos x="4" y="287"/>
                </a:cxn>
                <a:cxn ang="0">
                  <a:pos x="14" y="342"/>
                </a:cxn>
                <a:cxn ang="0">
                  <a:pos x="39" y="391"/>
                </a:cxn>
                <a:cxn ang="0">
                  <a:pos x="78" y="426"/>
                </a:cxn>
                <a:cxn ang="0">
                  <a:pos x="127" y="456"/>
                </a:cxn>
                <a:cxn ang="0">
                  <a:pos x="186" y="475"/>
                </a:cxn>
                <a:cxn ang="0">
                  <a:pos x="244" y="488"/>
                </a:cxn>
                <a:cxn ang="0">
                  <a:pos x="279" y="494"/>
                </a:cxn>
                <a:cxn ang="0">
                  <a:pos x="319" y="498"/>
                </a:cxn>
                <a:cxn ang="0">
                  <a:pos x="361" y="494"/>
                </a:cxn>
                <a:cxn ang="0">
                  <a:pos x="397" y="488"/>
                </a:cxn>
                <a:cxn ang="0">
                  <a:pos x="449" y="475"/>
                </a:cxn>
                <a:cxn ang="0">
                  <a:pos x="498" y="459"/>
                </a:cxn>
                <a:cxn ang="0">
                  <a:pos x="536" y="440"/>
                </a:cxn>
                <a:cxn ang="0">
                  <a:pos x="569" y="413"/>
                </a:cxn>
                <a:cxn ang="0">
                  <a:pos x="592" y="391"/>
                </a:cxn>
                <a:cxn ang="0">
                  <a:pos x="608" y="368"/>
                </a:cxn>
                <a:cxn ang="0">
                  <a:pos x="618" y="340"/>
                </a:cxn>
                <a:cxn ang="0">
                  <a:pos x="624" y="313"/>
                </a:cxn>
                <a:cxn ang="0">
                  <a:pos x="631" y="278"/>
                </a:cxn>
                <a:cxn ang="0">
                  <a:pos x="628" y="249"/>
                </a:cxn>
                <a:cxn ang="0">
                  <a:pos x="621" y="214"/>
                </a:cxn>
                <a:cxn ang="0">
                  <a:pos x="608" y="181"/>
                </a:cxn>
                <a:cxn ang="0">
                  <a:pos x="595" y="152"/>
                </a:cxn>
                <a:cxn ang="0">
                  <a:pos x="582" y="116"/>
                </a:cxn>
                <a:cxn ang="0">
                  <a:pos x="569" y="84"/>
                </a:cxn>
                <a:cxn ang="0">
                  <a:pos x="556" y="52"/>
                </a:cxn>
                <a:cxn ang="0">
                  <a:pos x="543" y="32"/>
                </a:cxn>
                <a:cxn ang="0">
                  <a:pos x="540" y="23"/>
                </a:cxn>
                <a:cxn ang="0">
                  <a:pos x="530" y="20"/>
                </a:cxn>
                <a:cxn ang="0">
                  <a:pos x="520" y="16"/>
                </a:cxn>
                <a:cxn ang="0">
                  <a:pos x="508" y="13"/>
                </a:cxn>
                <a:cxn ang="0">
                  <a:pos x="491" y="10"/>
                </a:cxn>
                <a:cxn ang="0">
                  <a:pos x="472" y="7"/>
                </a:cxn>
                <a:cxn ang="0">
                  <a:pos x="455" y="7"/>
                </a:cxn>
                <a:cxn ang="0">
                  <a:pos x="435" y="3"/>
                </a:cxn>
                <a:cxn ang="0">
                  <a:pos x="417" y="3"/>
                </a:cxn>
                <a:cxn ang="0">
                  <a:pos x="394" y="0"/>
                </a:cxn>
                <a:cxn ang="0">
                  <a:pos x="371" y="0"/>
                </a:cxn>
                <a:cxn ang="0">
                  <a:pos x="352" y="0"/>
                </a:cxn>
                <a:cxn ang="0">
                  <a:pos x="332" y="0"/>
                </a:cxn>
                <a:cxn ang="0">
                  <a:pos x="316" y="0"/>
                </a:cxn>
                <a:cxn ang="0">
                  <a:pos x="299" y="0"/>
                </a:cxn>
                <a:cxn ang="0">
                  <a:pos x="279" y="0"/>
                </a:cxn>
                <a:cxn ang="0">
                  <a:pos x="257" y="0"/>
                </a:cxn>
                <a:cxn ang="0">
                  <a:pos x="238" y="0"/>
                </a:cxn>
                <a:cxn ang="0">
                  <a:pos x="215" y="3"/>
                </a:cxn>
                <a:cxn ang="0">
                  <a:pos x="198" y="3"/>
                </a:cxn>
                <a:cxn ang="0">
                  <a:pos x="176" y="7"/>
                </a:cxn>
                <a:cxn ang="0">
                  <a:pos x="156" y="10"/>
                </a:cxn>
                <a:cxn ang="0">
                  <a:pos x="140" y="10"/>
                </a:cxn>
                <a:cxn ang="0">
                  <a:pos x="123" y="13"/>
                </a:cxn>
                <a:cxn ang="0">
                  <a:pos x="111" y="16"/>
                </a:cxn>
                <a:cxn ang="0">
                  <a:pos x="101" y="20"/>
                </a:cxn>
              </a:cxnLst>
              <a:rect l="0" t="0" r="r" b="b"/>
              <a:pathLst>
                <a:path w="632" h="499">
                  <a:moveTo>
                    <a:pt x="95" y="26"/>
                  </a:moveTo>
                  <a:lnTo>
                    <a:pt x="92" y="30"/>
                  </a:lnTo>
                  <a:lnTo>
                    <a:pt x="92" y="32"/>
                  </a:lnTo>
                  <a:lnTo>
                    <a:pt x="88" y="38"/>
                  </a:lnTo>
                  <a:lnTo>
                    <a:pt x="82" y="52"/>
                  </a:lnTo>
                  <a:lnTo>
                    <a:pt x="72" y="68"/>
                  </a:lnTo>
                  <a:lnTo>
                    <a:pt x="65" y="84"/>
                  </a:lnTo>
                  <a:lnTo>
                    <a:pt x="55" y="106"/>
                  </a:lnTo>
                  <a:lnTo>
                    <a:pt x="49" y="123"/>
                  </a:lnTo>
                  <a:lnTo>
                    <a:pt x="39" y="142"/>
                  </a:lnTo>
                  <a:lnTo>
                    <a:pt x="33" y="164"/>
                  </a:lnTo>
                  <a:lnTo>
                    <a:pt x="23" y="184"/>
                  </a:lnTo>
                  <a:lnTo>
                    <a:pt x="17" y="204"/>
                  </a:lnTo>
                  <a:lnTo>
                    <a:pt x="10" y="217"/>
                  </a:lnTo>
                  <a:lnTo>
                    <a:pt x="7" y="236"/>
                  </a:lnTo>
                  <a:lnTo>
                    <a:pt x="4" y="249"/>
                  </a:lnTo>
                  <a:lnTo>
                    <a:pt x="0" y="269"/>
                  </a:lnTo>
                  <a:lnTo>
                    <a:pt x="4" y="287"/>
                  </a:lnTo>
                  <a:lnTo>
                    <a:pt x="7" y="304"/>
                  </a:lnTo>
                  <a:lnTo>
                    <a:pt x="10" y="327"/>
                  </a:lnTo>
                  <a:lnTo>
                    <a:pt x="14" y="342"/>
                  </a:lnTo>
                  <a:lnTo>
                    <a:pt x="23" y="362"/>
                  </a:lnTo>
                  <a:lnTo>
                    <a:pt x="30" y="375"/>
                  </a:lnTo>
                  <a:lnTo>
                    <a:pt x="39" y="391"/>
                  </a:lnTo>
                  <a:lnTo>
                    <a:pt x="52" y="404"/>
                  </a:lnTo>
                  <a:lnTo>
                    <a:pt x="65" y="413"/>
                  </a:lnTo>
                  <a:lnTo>
                    <a:pt x="78" y="426"/>
                  </a:lnTo>
                  <a:lnTo>
                    <a:pt x="95" y="436"/>
                  </a:lnTo>
                  <a:lnTo>
                    <a:pt x="111" y="449"/>
                  </a:lnTo>
                  <a:lnTo>
                    <a:pt x="127" y="456"/>
                  </a:lnTo>
                  <a:lnTo>
                    <a:pt x="147" y="463"/>
                  </a:lnTo>
                  <a:lnTo>
                    <a:pt x="166" y="471"/>
                  </a:lnTo>
                  <a:lnTo>
                    <a:pt x="186" y="475"/>
                  </a:lnTo>
                  <a:lnTo>
                    <a:pt x="201" y="481"/>
                  </a:lnTo>
                  <a:lnTo>
                    <a:pt x="225" y="485"/>
                  </a:lnTo>
                  <a:lnTo>
                    <a:pt x="244" y="488"/>
                  </a:lnTo>
                  <a:lnTo>
                    <a:pt x="254" y="488"/>
                  </a:lnTo>
                  <a:lnTo>
                    <a:pt x="267" y="491"/>
                  </a:lnTo>
                  <a:lnTo>
                    <a:pt x="279" y="494"/>
                  </a:lnTo>
                  <a:lnTo>
                    <a:pt x="289" y="498"/>
                  </a:lnTo>
                  <a:lnTo>
                    <a:pt x="302" y="498"/>
                  </a:lnTo>
                  <a:lnTo>
                    <a:pt x="319" y="498"/>
                  </a:lnTo>
                  <a:lnTo>
                    <a:pt x="335" y="498"/>
                  </a:lnTo>
                  <a:lnTo>
                    <a:pt x="352" y="494"/>
                  </a:lnTo>
                  <a:lnTo>
                    <a:pt x="361" y="494"/>
                  </a:lnTo>
                  <a:lnTo>
                    <a:pt x="367" y="491"/>
                  </a:lnTo>
                  <a:lnTo>
                    <a:pt x="380" y="488"/>
                  </a:lnTo>
                  <a:lnTo>
                    <a:pt x="397" y="488"/>
                  </a:lnTo>
                  <a:lnTo>
                    <a:pt x="417" y="481"/>
                  </a:lnTo>
                  <a:lnTo>
                    <a:pt x="433" y="478"/>
                  </a:lnTo>
                  <a:lnTo>
                    <a:pt x="449" y="475"/>
                  </a:lnTo>
                  <a:lnTo>
                    <a:pt x="465" y="471"/>
                  </a:lnTo>
                  <a:lnTo>
                    <a:pt x="481" y="466"/>
                  </a:lnTo>
                  <a:lnTo>
                    <a:pt x="498" y="459"/>
                  </a:lnTo>
                  <a:lnTo>
                    <a:pt x="511" y="453"/>
                  </a:lnTo>
                  <a:lnTo>
                    <a:pt x="523" y="446"/>
                  </a:lnTo>
                  <a:lnTo>
                    <a:pt x="536" y="440"/>
                  </a:lnTo>
                  <a:lnTo>
                    <a:pt x="546" y="433"/>
                  </a:lnTo>
                  <a:lnTo>
                    <a:pt x="556" y="423"/>
                  </a:lnTo>
                  <a:lnTo>
                    <a:pt x="569" y="413"/>
                  </a:lnTo>
                  <a:lnTo>
                    <a:pt x="579" y="407"/>
                  </a:lnTo>
                  <a:lnTo>
                    <a:pt x="586" y="398"/>
                  </a:lnTo>
                  <a:lnTo>
                    <a:pt x="592" y="391"/>
                  </a:lnTo>
                  <a:lnTo>
                    <a:pt x="598" y="385"/>
                  </a:lnTo>
                  <a:lnTo>
                    <a:pt x="601" y="375"/>
                  </a:lnTo>
                  <a:lnTo>
                    <a:pt x="608" y="368"/>
                  </a:lnTo>
                  <a:lnTo>
                    <a:pt x="611" y="358"/>
                  </a:lnTo>
                  <a:lnTo>
                    <a:pt x="614" y="349"/>
                  </a:lnTo>
                  <a:lnTo>
                    <a:pt x="618" y="340"/>
                  </a:lnTo>
                  <a:lnTo>
                    <a:pt x="621" y="333"/>
                  </a:lnTo>
                  <a:lnTo>
                    <a:pt x="624" y="323"/>
                  </a:lnTo>
                  <a:lnTo>
                    <a:pt x="624" y="313"/>
                  </a:lnTo>
                  <a:lnTo>
                    <a:pt x="628" y="304"/>
                  </a:lnTo>
                  <a:lnTo>
                    <a:pt x="628" y="294"/>
                  </a:lnTo>
                  <a:lnTo>
                    <a:pt x="631" y="278"/>
                  </a:lnTo>
                  <a:lnTo>
                    <a:pt x="631" y="269"/>
                  </a:lnTo>
                  <a:lnTo>
                    <a:pt x="631" y="259"/>
                  </a:lnTo>
                  <a:lnTo>
                    <a:pt x="628" y="249"/>
                  </a:lnTo>
                  <a:lnTo>
                    <a:pt x="628" y="236"/>
                  </a:lnTo>
                  <a:lnTo>
                    <a:pt x="624" y="226"/>
                  </a:lnTo>
                  <a:lnTo>
                    <a:pt x="621" y="214"/>
                  </a:lnTo>
                  <a:lnTo>
                    <a:pt x="618" y="204"/>
                  </a:lnTo>
                  <a:lnTo>
                    <a:pt x="611" y="194"/>
                  </a:lnTo>
                  <a:lnTo>
                    <a:pt x="608" y="181"/>
                  </a:lnTo>
                  <a:lnTo>
                    <a:pt x="605" y="171"/>
                  </a:lnTo>
                  <a:lnTo>
                    <a:pt x="598" y="161"/>
                  </a:lnTo>
                  <a:lnTo>
                    <a:pt x="595" y="152"/>
                  </a:lnTo>
                  <a:lnTo>
                    <a:pt x="592" y="142"/>
                  </a:lnTo>
                  <a:lnTo>
                    <a:pt x="586" y="129"/>
                  </a:lnTo>
                  <a:lnTo>
                    <a:pt x="582" y="116"/>
                  </a:lnTo>
                  <a:lnTo>
                    <a:pt x="576" y="106"/>
                  </a:lnTo>
                  <a:lnTo>
                    <a:pt x="573" y="97"/>
                  </a:lnTo>
                  <a:lnTo>
                    <a:pt x="569" y="84"/>
                  </a:lnTo>
                  <a:lnTo>
                    <a:pt x="563" y="75"/>
                  </a:lnTo>
                  <a:lnTo>
                    <a:pt x="559" y="61"/>
                  </a:lnTo>
                  <a:lnTo>
                    <a:pt x="556" y="52"/>
                  </a:lnTo>
                  <a:lnTo>
                    <a:pt x="550" y="42"/>
                  </a:lnTo>
                  <a:lnTo>
                    <a:pt x="546" y="35"/>
                  </a:lnTo>
                  <a:lnTo>
                    <a:pt x="543" y="32"/>
                  </a:lnTo>
                  <a:lnTo>
                    <a:pt x="543" y="30"/>
                  </a:lnTo>
                  <a:lnTo>
                    <a:pt x="540" y="26"/>
                  </a:lnTo>
                  <a:lnTo>
                    <a:pt x="540" y="23"/>
                  </a:lnTo>
                  <a:lnTo>
                    <a:pt x="536" y="23"/>
                  </a:lnTo>
                  <a:lnTo>
                    <a:pt x="533" y="20"/>
                  </a:lnTo>
                  <a:lnTo>
                    <a:pt x="530" y="20"/>
                  </a:lnTo>
                  <a:lnTo>
                    <a:pt x="527" y="16"/>
                  </a:lnTo>
                  <a:lnTo>
                    <a:pt x="523" y="16"/>
                  </a:lnTo>
                  <a:lnTo>
                    <a:pt x="520" y="16"/>
                  </a:lnTo>
                  <a:lnTo>
                    <a:pt x="513" y="13"/>
                  </a:lnTo>
                  <a:lnTo>
                    <a:pt x="511" y="13"/>
                  </a:lnTo>
                  <a:lnTo>
                    <a:pt x="508" y="13"/>
                  </a:lnTo>
                  <a:lnTo>
                    <a:pt x="501" y="10"/>
                  </a:lnTo>
                  <a:lnTo>
                    <a:pt x="495" y="10"/>
                  </a:lnTo>
                  <a:lnTo>
                    <a:pt x="491" y="10"/>
                  </a:lnTo>
                  <a:lnTo>
                    <a:pt x="485" y="10"/>
                  </a:lnTo>
                  <a:lnTo>
                    <a:pt x="478" y="7"/>
                  </a:lnTo>
                  <a:lnTo>
                    <a:pt x="472" y="7"/>
                  </a:lnTo>
                  <a:lnTo>
                    <a:pt x="468" y="7"/>
                  </a:lnTo>
                  <a:lnTo>
                    <a:pt x="462" y="7"/>
                  </a:lnTo>
                  <a:lnTo>
                    <a:pt x="455" y="7"/>
                  </a:lnTo>
                  <a:lnTo>
                    <a:pt x="449" y="7"/>
                  </a:lnTo>
                  <a:lnTo>
                    <a:pt x="442" y="3"/>
                  </a:lnTo>
                  <a:lnTo>
                    <a:pt x="435" y="3"/>
                  </a:lnTo>
                  <a:lnTo>
                    <a:pt x="430" y="3"/>
                  </a:lnTo>
                  <a:lnTo>
                    <a:pt x="423" y="3"/>
                  </a:lnTo>
                  <a:lnTo>
                    <a:pt x="417" y="3"/>
                  </a:lnTo>
                  <a:lnTo>
                    <a:pt x="410" y="3"/>
                  </a:lnTo>
                  <a:lnTo>
                    <a:pt x="400" y="0"/>
                  </a:lnTo>
                  <a:lnTo>
                    <a:pt x="394" y="0"/>
                  </a:lnTo>
                  <a:lnTo>
                    <a:pt x="387" y="0"/>
                  </a:lnTo>
                  <a:lnTo>
                    <a:pt x="377" y="0"/>
                  </a:lnTo>
                  <a:lnTo>
                    <a:pt x="371" y="0"/>
                  </a:lnTo>
                  <a:lnTo>
                    <a:pt x="364" y="0"/>
                  </a:lnTo>
                  <a:lnTo>
                    <a:pt x="357" y="0"/>
                  </a:lnTo>
                  <a:lnTo>
                    <a:pt x="352" y="0"/>
                  </a:lnTo>
                  <a:lnTo>
                    <a:pt x="345" y="0"/>
                  </a:lnTo>
                  <a:lnTo>
                    <a:pt x="339" y="0"/>
                  </a:lnTo>
                  <a:lnTo>
                    <a:pt x="332" y="0"/>
                  </a:lnTo>
                  <a:lnTo>
                    <a:pt x="329" y="0"/>
                  </a:lnTo>
                  <a:lnTo>
                    <a:pt x="322" y="0"/>
                  </a:lnTo>
                  <a:lnTo>
                    <a:pt x="316" y="0"/>
                  </a:lnTo>
                  <a:lnTo>
                    <a:pt x="309" y="0"/>
                  </a:lnTo>
                  <a:lnTo>
                    <a:pt x="306" y="0"/>
                  </a:lnTo>
                  <a:lnTo>
                    <a:pt x="299" y="0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79" y="0"/>
                  </a:lnTo>
                  <a:lnTo>
                    <a:pt x="274" y="0"/>
                  </a:lnTo>
                  <a:lnTo>
                    <a:pt x="267" y="0"/>
                  </a:lnTo>
                  <a:lnTo>
                    <a:pt x="257" y="0"/>
                  </a:lnTo>
                  <a:lnTo>
                    <a:pt x="254" y="0"/>
                  </a:lnTo>
                  <a:lnTo>
                    <a:pt x="244" y="0"/>
                  </a:lnTo>
                  <a:lnTo>
                    <a:pt x="238" y="0"/>
                  </a:lnTo>
                  <a:lnTo>
                    <a:pt x="228" y="3"/>
                  </a:lnTo>
                  <a:lnTo>
                    <a:pt x="221" y="3"/>
                  </a:lnTo>
                  <a:lnTo>
                    <a:pt x="215" y="3"/>
                  </a:lnTo>
                  <a:lnTo>
                    <a:pt x="211" y="3"/>
                  </a:lnTo>
                  <a:lnTo>
                    <a:pt x="205" y="3"/>
                  </a:lnTo>
                  <a:lnTo>
                    <a:pt x="198" y="3"/>
                  </a:lnTo>
                  <a:lnTo>
                    <a:pt x="193" y="7"/>
                  </a:lnTo>
                  <a:lnTo>
                    <a:pt x="183" y="7"/>
                  </a:lnTo>
                  <a:lnTo>
                    <a:pt x="176" y="7"/>
                  </a:lnTo>
                  <a:lnTo>
                    <a:pt x="170" y="7"/>
                  </a:lnTo>
                  <a:lnTo>
                    <a:pt x="163" y="7"/>
                  </a:lnTo>
                  <a:lnTo>
                    <a:pt x="156" y="10"/>
                  </a:lnTo>
                  <a:lnTo>
                    <a:pt x="150" y="10"/>
                  </a:lnTo>
                  <a:lnTo>
                    <a:pt x="143" y="10"/>
                  </a:lnTo>
                  <a:lnTo>
                    <a:pt x="140" y="10"/>
                  </a:lnTo>
                  <a:lnTo>
                    <a:pt x="133" y="13"/>
                  </a:lnTo>
                  <a:lnTo>
                    <a:pt x="130" y="13"/>
                  </a:lnTo>
                  <a:lnTo>
                    <a:pt x="123" y="13"/>
                  </a:lnTo>
                  <a:lnTo>
                    <a:pt x="120" y="13"/>
                  </a:lnTo>
                  <a:lnTo>
                    <a:pt x="115" y="16"/>
                  </a:lnTo>
                  <a:lnTo>
                    <a:pt x="111" y="16"/>
                  </a:lnTo>
                  <a:lnTo>
                    <a:pt x="108" y="16"/>
                  </a:lnTo>
                  <a:lnTo>
                    <a:pt x="105" y="20"/>
                  </a:lnTo>
                  <a:lnTo>
                    <a:pt x="101" y="20"/>
                  </a:lnTo>
                  <a:lnTo>
                    <a:pt x="98" y="23"/>
                  </a:lnTo>
                  <a:lnTo>
                    <a:pt x="95" y="26"/>
                  </a:lnTo>
                </a:path>
              </a:pathLst>
            </a:custGeom>
            <a:solidFill>
              <a:srgbClr val="4040FF"/>
            </a:solidFill>
            <a:ln w="1270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86" name="Oval 34"/>
            <p:cNvSpPr>
              <a:spLocks noChangeArrowheads="1"/>
            </p:cNvSpPr>
            <p:nvPr/>
          </p:nvSpPr>
          <p:spPr bwMode="auto">
            <a:xfrm>
              <a:off x="1766" y="1688"/>
              <a:ext cx="149" cy="21"/>
            </a:xfrm>
            <a:prstGeom prst="ellipse">
              <a:avLst/>
            </a:prstGeom>
            <a:solidFill>
              <a:srgbClr val="C0C0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87" name="Freeform 35"/>
            <p:cNvSpPr>
              <a:spLocks/>
            </p:cNvSpPr>
            <p:nvPr/>
          </p:nvSpPr>
          <p:spPr bwMode="auto">
            <a:xfrm>
              <a:off x="1893" y="1698"/>
              <a:ext cx="52" cy="103"/>
            </a:xfrm>
            <a:custGeom>
              <a:avLst/>
              <a:gdLst/>
              <a:ahLst/>
              <a:cxnLst>
                <a:cxn ang="0">
                  <a:pos x="97" y="206"/>
                </a:cxn>
                <a:cxn ang="0">
                  <a:pos x="128" y="213"/>
                </a:cxn>
                <a:cxn ang="0">
                  <a:pos x="154" y="228"/>
                </a:cxn>
                <a:cxn ang="0">
                  <a:pos x="154" y="225"/>
                </a:cxn>
                <a:cxn ang="0">
                  <a:pos x="154" y="219"/>
                </a:cxn>
                <a:cxn ang="0">
                  <a:pos x="154" y="215"/>
                </a:cxn>
                <a:cxn ang="0">
                  <a:pos x="150" y="203"/>
                </a:cxn>
                <a:cxn ang="0">
                  <a:pos x="147" y="187"/>
                </a:cxn>
                <a:cxn ang="0">
                  <a:pos x="141" y="171"/>
                </a:cxn>
                <a:cxn ang="0">
                  <a:pos x="128" y="139"/>
                </a:cxn>
                <a:cxn ang="0">
                  <a:pos x="116" y="114"/>
                </a:cxn>
                <a:cxn ang="0">
                  <a:pos x="104" y="82"/>
                </a:cxn>
                <a:cxn ang="0">
                  <a:pos x="91" y="51"/>
                </a:cxn>
                <a:cxn ang="0">
                  <a:pos x="82" y="25"/>
                </a:cxn>
                <a:cxn ang="0">
                  <a:pos x="75" y="13"/>
                </a:cxn>
                <a:cxn ang="0">
                  <a:pos x="69" y="0"/>
                </a:cxn>
                <a:cxn ang="0">
                  <a:pos x="16" y="19"/>
                </a:cxn>
                <a:cxn ang="0">
                  <a:pos x="16" y="47"/>
                </a:cxn>
                <a:cxn ang="0">
                  <a:pos x="12" y="73"/>
                </a:cxn>
                <a:cxn ang="0">
                  <a:pos x="12" y="92"/>
                </a:cxn>
                <a:cxn ang="0">
                  <a:pos x="12" y="117"/>
                </a:cxn>
                <a:cxn ang="0">
                  <a:pos x="7" y="139"/>
                </a:cxn>
                <a:cxn ang="0">
                  <a:pos x="4" y="161"/>
                </a:cxn>
                <a:cxn ang="0">
                  <a:pos x="0" y="190"/>
                </a:cxn>
                <a:cxn ang="0">
                  <a:pos x="35" y="197"/>
                </a:cxn>
                <a:cxn ang="0">
                  <a:pos x="72" y="203"/>
                </a:cxn>
                <a:cxn ang="0">
                  <a:pos x="97" y="206"/>
                </a:cxn>
              </a:cxnLst>
              <a:rect l="0" t="0" r="r" b="b"/>
              <a:pathLst>
                <a:path w="155" h="229">
                  <a:moveTo>
                    <a:pt x="97" y="206"/>
                  </a:moveTo>
                  <a:lnTo>
                    <a:pt x="128" y="213"/>
                  </a:lnTo>
                  <a:lnTo>
                    <a:pt x="154" y="228"/>
                  </a:lnTo>
                  <a:lnTo>
                    <a:pt x="154" y="225"/>
                  </a:lnTo>
                  <a:lnTo>
                    <a:pt x="154" y="219"/>
                  </a:lnTo>
                  <a:lnTo>
                    <a:pt x="154" y="215"/>
                  </a:lnTo>
                  <a:lnTo>
                    <a:pt x="150" y="203"/>
                  </a:lnTo>
                  <a:lnTo>
                    <a:pt x="147" y="187"/>
                  </a:lnTo>
                  <a:lnTo>
                    <a:pt x="141" y="171"/>
                  </a:lnTo>
                  <a:lnTo>
                    <a:pt x="128" y="139"/>
                  </a:lnTo>
                  <a:lnTo>
                    <a:pt x="116" y="114"/>
                  </a:lnTo>
                  <a:lnTo>
                    <a:pt x="104" y="82"/>
                  </a:lnTo>
                  <a:lnTo>
                    <a:pt x="91" y="51"/>
                  </a:lnTo>
                  <a:lnTo>
                    <a:pt x="82" y="25"/>
                  </a:lnTo>
                  <a:lnTo>
                    <a:pt x="75" y="13"/>
                  </a:lnTo>
                  <a:lnTo>
                    <a:pt x="69" y="0"/>
                  </a:lnTo>
                  <a:lnTo>
                    <a:pt x="16" y="19"/>
                  </a:lnTo>
                  <a:lnTo>
                    <a:pt x="16" y="47"/>
                  </a:lnTo>
                  <a:lnTo>
                    <a:pt x="12" y="73"/>
                  </a:lnTo>
                  <a:lnTo>
                    <a:pt x="12" y="92"/>
                  </a:lnTo>
                  <a:lnTo>
                    <a:pt x="12" y="117"/>
                  </a:lnTo>
                  <a:lnTo>
                    <a:pt x="7" y="139"/>
                  </a:lnTo>
                  <a:lnTo>
                    <a:pt x="4" y="161"/>
                  </a:lnTo>
                  <a:lnTo>
                    <a:pt x="0" y="190"/>
                  </a:lnTo>
                  <a:lnTo>
                    <a:pt x="35" y="197"/>
                  </a:lnTo>
                  <a:lnTo>
                    <a:pt x="72" y="203"/>
                  </a:lnTo>
                  <a:lnTo>
                    <a:pt x="97" y="206"/>
                  </a:lnTo>
                </a:path>
              </a:pathLst>
            </a:custGeom>
            <a:solidFill>
              <a:srgbClr val="0000FF"/>
            </a:solidFill>
            <a:ln w="1016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88" name="Freeform 36"/>
            <p:cNvSpPr>
              <a:spLocks/>
            </p:cNvSpPr>
            <p:nvPr/>
          </p:nvSpPr>
          <p:spPr bwMode="auto">
            <a:xfrm>
              <a:off x="1897" y="1692"/>
              <a:ext cx="21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0"/>
                </a:cxn>
                <a:cxn ang="0">
                  <a:pos x="7" y="26"/>
                </a:cxn>
                <a:cxn ang="0">
                  <a:pos x="4" y="33"/>
                </a:cxn>
                <a:cxn ang="0">
                  <a:pos x="20" y="33"/>
                </a:cxn>
                <a:cxn ang="0">
                  <a:pos x="40" y="29"/>
                </a:cxn>
                <a:cxn ang="0">
                  <a:pos x="56" y="23"/>
                </a:cxn>
                <a:cxn ang="0">
                  <a:pos x="63" y="13"/>
                </a:cxn>
                <a:cxn ang="0">
                  <a:pos x="50" y="6"/>
                </a:cxn>
                <a:cxn ang="0">
                  <a:pos x="37" y="0"/>
                </a:cxn>
                <a:cxn ang="0">
                  <a:pos x="0" y="0"/>
                </a:cxn>
              </a:cxnLst>
              <a:rect l="0" t="0" r="r" b="b"/>
              <a:pathLst>
                <a:path w="64" h="34">
                  <a:moveTo>
                    <a:pt x="0" y="0"/>
                  </a:moveTo>
                  <a:lnTo>
                    <a:pt x="4" y="20"/>
                  </a:lnTo>
                  <a:lnTo>
                    <a:pt x="7" y="26"/>
                  </a:lnTo>
                  <a:lnTo>
                    <a:pt x="4" y="33"/>
                  </a:lnTo>
                  <a:lnTo>
                    <a:pt x="20" y="33"/>
                  </a:lnTo>
                  <a:lnTo>
                    <a:pt x="40" y="29"/>
                  </a:lnTo>
                  <a:lnTo>
                    <a:pt x="56" y="23"/>
                  </a:lnTo>
                  <a:lnTo>
                    <a:pt x="63" y="13"/>
                  </a:lnTo>
                  <a:lnTo>
                    <a:pt x="50" y="6"/>
                  </a:lnTo>
                  <a:lnTo>
                    <a:pt x="37" y="0"/>
                  </a:lnTo>
                  <a:lnTo>
                    <a:pt x="0" y="0"/>
                  </a:lnTo>
                </a:path>
              </a:pathLst>
            </a:custGeom>
            <a:solidFill>
              <a:srgbClr val="8080FF"/>
            </a:solidFill>
            <a:ln w="12700" cap="rnd" cmpd="sng">
              <a:solidFill>
                <a:srgbClr val="C0C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89" name="Freeform 37"/>
            <p:cNvSpPr>
              <a:spLocks/>
            </p:cNvSpPr>
            <p:nvPr/>
          </p:nvSpPr>
          <p:spPr bwMode="auto">
            <a:xfrm>
              <a:off x="1728" y="1913"/>
              <a:ext cx="222" cy="233"/>
            </a:xfrm>
            <a:custGeom>
              <a:avLst/>
              <a:gdLst/>
              <a:ahLst/>
              <a:cxnLst>
                <a:cxn ang="0">
                  <a:pos x="302" y="405"/>
                </a:cxn>
                <a:cxn ang="0">
                  <a:pos x="295" y="411"/>
                </a:cxn>
                <a:cxn ang="0">
                  <a:pos x="289" y="418"/>
                </a:cxn>
                <a:cxn ang="0">
                  <a:pos x="287" y="427"/>
                </a:cxn>
                <a:cxn ang="0">
                  <a:pos x="283" y="437"/>
                </a:cxn>
                <a:cxn ang="0">
                  <a:pos x="283" y="446"/>
                </a:cxn>
                <a:cxn ang="0">
                  <a:pos x="0" y="488"/>
                </a:cxn>
                <a:cxn ang="0">
                  <a:pos x="3" y="495"/>
                </a:cxn>
                <a:cxn ang="0">
                  <a:pos x="10" y="498"/>
                </a:cxn>
                <a:cxn ang="0">
                  <a:pos x="23" y="505"/>
                </a:cxn>
                <a:cxn ang="0">
                  <a:pos x="36" y="505"/>
                </a:cxn>
                <a:cxn ang="0">
                  <a:pos x="55" y="508"/>
                </a:cxn>
                <a:cxn ang="0">
                  <a:pos x="81" y="511"/>
                </a:cxn>
                <a:cxn ang="0">
                  <a:pos x="111" y="514"/>
                </a:cxn>
                <a:cxn ang="0">
                  <a:pos x="136" y="514"/>
                </a:cxn>
                <a:cxn ang="0">
                  <a:pos x="163" y="518"/>
                </a:cxn>
                <a:cxn ang="0">
                  <a:pos x="192" y="518"/>
                </a:cxn>
                <a:cxn ang="0">
                  <a:pos x="221" y="518"/>
                </a:cxn>
                <a:cxn ang="0">
                  <a:pos x="247" y="521"/>
                </a:cxn>
                <a:cxn ang="0">
                  <a:pos x="277" y="521"/>
                </a:cxn>
                <a:cxn ang="0">
                  <a:pos x="305" y="521"/>
                </a:cxn>
                <a:cxn ang="0">
                  <a:pos x="328" y="521"/>
                </a:cxn>
                <a:cxn ang="0">
                  <a:pos x="355" y="521"/>
                </a:cxn>
                <a:cxn ang="0">
                  <a:pos x="380" y="518"/>
                </a:cxn>
                <a:cxn ang="0">
                  <a:pos x="403" y="518"/>
                </a:cxn>
                <a:cxn ang="0">
                  <a:pos x="426" y="518"/>
                </a:cxn>
                <a:cxn ang="0">
                  <a:pos x="449" y="514"/>
                </a:cxn>
                <a:cxn ang="0">
                  <a:pos x="474" y="514"/>
                </a:cxn>
                <a:cxn ang="0">
                  <a:pos x="501" y="514"/>
                </a:cxn>
                <a:cxn ang="0">
                  <a:pos x="536" y="511"/>
                </a:cxn>
                <a:cxn ang="0">
                  <a:pos x="562" y="511"/>
                </a:cxn>
                <a:cxn ang="0">
                  <a:pos x="582" y="508"/>
                </a:cxn>
                <a:cxn ang="0">
                  <a:pos x="605" y="505"/>
                </a:cxn>
                <a:cxn ang="0">
                  <a:pos x="627" y="501"/>
                </a:cxn>
                <a:cxn ang="0">
                  <a:pos x="644" y="498"/>
                </a:cxn>
                <a:cxn ang="0">
                  <a:pos x="653" y="495"/>
                </a:cxn>
                <a:cxn ang="0">
                  <a:pos x="660" y="491"/>
                </a:cxn>
                <a:cxn ang="0">
                  <a:pos x="660" y="486"/>
                </a:cxn>
                <a:cxn ang="0">
                  <a:pos x="383" y="446"/>
                </a:cxn>
                <a:cxn ang="0">
                  <a:pos x="380" y="437"/>
                </a:cxn>
                <a:cxn ang="0">
                  <a:pos x="380" y="430"/>
                </a:cxn>
                <a:cxn ang="0">
                  <a:pos x="377" y="423"/>
                </a:cxn>
                <a:cxn ang="0">
                  <a:pos x="371" y="415"/>
                </a:cxn>
                <a:cxn ang="0">
                  <a:pos x="368" y="408"/>
                </a:cxn>
                <a:cxn ang="0">
                  <a:pos x="377" y="4"/>
                </a:cxn>
              </a:cxnLst>
              <a:rect l="0" t="0" r="r" b="b"/>
              <a:pathLst>
                <a:path w="661" h="522">
                  <a:moveTo>
                    <a:pt x="299" y="0"/>
                  </a:moveTo>
                  <a:lnTo>
                    <a:pt x="302" y="405"/>
                  </a:lnTo>
                  <a:lnTo>
                    <a:pt x="299" y="408"/>
                  </a:lnTo>
                  <a:lnTo>
                    <a:pt x="295" y="411"/>
                  </a:lnTo>
                  <a:lnTo>
                    <a:pt x="292" y="415"/>
                  </a:lnTo>
                  <a:lnTo>
                    <a:pt x="289" y="418"/>
                  </a:lnTo>
                  <a:lnTo>
                    <a:pt x="287" y="421"/>
                  </a:lnTo>
                  <a:lnTo>
                    <a:pt x="287" y="427"/>
                  </a:lnTo>
                  <a:lnTo>
                    <a:pt x="283" y="430"/>
                  </a:lnTo>
                  <a:lnTo>
                    <a:pt x="283" y="437"/>
                  </a:lnTo>
                  <a:lnTo>
                    <a:pt x="283" y="440"/>
                  </a:lnTo>
                  <a:lnTo>
                    <a:pt x="283" y="446"/>
                  </a:lnTo>
                  <a:lnTo>
                    <a:pt x="3" y="486"/>
                  </a:lnTo>
                  <a:lnTo>
                    <a:pt x="0" y="488"/>
                  </a:lnTo>
                  <a:lnTo>
                    <a:pt x="0" y="491"/>
                  </a:lnTo>
                  <a:lnTo>
                    <a:pt x="3" y="495"/>
                  </a:lnTo>
                  <a:lnTo>
                    <a:pt x="7" y="498"/>
                  </a:lnTo>
                  <a:lnTo>
                    <a:pt x="10" y="498"/>
                  </a:lnTo>
                  <a:lnTo>
                    <a:pt x="16" y="501"/>
                  </a:lnTo>
                  <a:lnTo>
                    <a:pt x="23" y="505"/>
                  </a:lnTo>
                  <a:lnTo>
                    <a:pt x="30" y="505"/>
                  </a:lnTo>
                  <a:lnTo>
                    <a:pt x="36" y="505"/>
                  </a:lnTo>
                  <a:lnTo>
                    <a:pt x="48" y="508"/>
                  </a:lnTo>
                  <a:lnTo>
                    <a:pt x="55" y="508"/>
                  </a:lnTo>
                  <a:lnTo>
                    <a:pt x="68" y="511"/>
                  </a:lnTo>
                  <a:lnTo>
                    <a:pt x="81" y="511"/>
                  </a:lnTo>
                  <a:lnTo>
                    <a:pt x="94" y="514"/>
                  </a:lnTo>
                  <a:lnTo>
                    <a:pt x="111" y="514"/>
                  </a:lnTo>
                  <a:lnTo>
                    <a:pt x="121" y="514"/>
                  </a:lnTo>
                  <a:lnTo>
                    <a:pt x="136" y="514"/>
                  </a:lnTo>
                  <a:lnTo>
                    <a:pt x="149" y="518"/>
                  </a:lnTo>
                  <a:lnTo>
                    <a:pt x="163" y="518"/>
                  </a:lnTo>
                  <a:lnTo>
                    <a:pt x="176" y="518"/>
                  </a:lnTo>
                  <a:lnTo>
                    <a:pt x="192" y="518"/>
                  </a:lnTo>
                  <a:lnTo>
                    <a:pt x="205" y="518"/>
                  </a:lnTo>
                  <a:lnTo>
                    <a:pt x="221" y="518"/>
                  </a:lnTo>
                  <a:lnTo>
                    <a:pt x="234" y="518"/>
                  </a:lnTo>
                  <a:lnTo>
                    <a:pt x="247" y="521"/>
                  </a:lnTo>
                  <a:lnTo>
                    <a:pt x="260" y="521"/>
                  </a:lnTo>
                  <a:lnTo>
                    <a:pt x="277" y="521"/>
                  </a:lnTo>
                  <a:lnTo>
                    <a:pt x="289" y="521"/>
                  </a:lnTo>
                  <a:lnTo>
                    <a:pt x="305" y="521"/>
                  </a:lnTo>
                  <a:lnTo>
                    <a:pt x="318" y="521"/>
                  </a:lnTo>
                  <a:lnTo>
                    <a:pt x="328" y="521"/>
                  </a:lnTo>
                  <a:lnTo>
                    <a:pt x="342" y="521"/>
                  </a:lnTo>
                  <a:lnTo>
                    <a:pt x="355" y="521"/>
                  </a:lnTo>
                  <a:lnTo>
                    <a:pt x="371" y="518"/>
                  </a:lnTo>
                  <a:lnTo>
                    <a:pt x="380" y="518"/>
                  </a:lnTo>
                  <a:lnTo>
                    <a:pt x="393" y="518"/>
                  </a:lnTo>
                  <a:lnTo>
                    <a:pt x="403" y="518"/>
                  </a:lnTo>
                  <a:lnTo>
                    <a:pt x="413" y="518"/>
                  </a:lnTo>
                  <a:lnTo>
                    <a:pt x="426" y="518"/>
                  </a:lnTo>
                  <a:lnTo>
                    <a:pt x="436" y="514"/>
                  </a:lnTo>
                  <a:lnTo>
                    <a:pt x="449" y="514"/>
                  </a:lnTo>
                  <a:lnTo>
                    <a:pt x="461" y="514"/>
                  </a:lnTo>
                  <a:lnTo>
                    <a:pt x="474" y="514"/>
                  </a:lnTo>
                  <a:lnTo>
                    <a:pt x="484" y="514"/>
                  </a:lnTo>
                  <a:lnTo>
                    <a:pt x="501" y="514"/>
                  </a:lnTo>
                  <a:lnTo>
                    <a:pt x="517" y="514"/>
                  </a:lnTo>
                  <a:lnTo>
                    <a:pt x="536" y="511"/>
                  </a:lnTo>
                  <a:lnTo>
                    <a:pt x="549" y="511"/>
                  </a:lnTo>
                  <a:lnTo>
                    <a:pt x="562" y="511"/>
                  </a:lnTo>
                  <a:lnTo>
                    <a:pt x="572" y="508"/>
                  </a:lnTo>
                  <a:lnTo>
                    <a:pt x="582" y="508"/>
                  </a:lnTo>
                  <a:lnTo>
                    <a:pt x="592" y="505"/>
                  </a:lnTo>
                  <a:lnTo>
                    <a:pt x="605" y="505"/>
                  </a:lnTo>
                  <a:lnTo>
                    <a:pt x="618" y="505"/>
                  </a:lnTo>
                  <a:lnTo>
                    <a:pt x="627" y="501"/>
                  </a:lnTo>
                  <a:lnTo>
                    <a:pt x="634" y="501"/>
                  </a:lnTo>
                  <a:lnTo>
                    <a:pt x="644" y="498"/>
                  </a:lnTo>
                  <a:lnTo>
                    <a:pt x="647" y="498"/>
                  </a:lnTo>
                  <a:lnTo>
                    <a:pt x="653" y="495"/>
                  </a:lnTo>
                  <a:lnTo>
                    <a:pt x="657" y="495"/>
                  </a:lnTo>
                  <a:lnTo>
                    <a:pt x="660" y="491"/>
                  </a:lnTo>
                  <a:lnTo>
                    <a:pt x="660" y="488"/>
                  </a:lnTo>
                  <a:lnTo>
                    <a:pt x="660" y="486"/>
                  </a:lnTo>
                  <a:lnTo>
                    <a:pt x="657" y="486"/>
                  </a:lnTo>
                  <a:lnTo>
                    <a:pt x="383" y="446"/>
                  </a:lnTo>
                  <a:lnTo>
                    <a:pt x="380" y="440"/>
                  </a:lnTo>
                  <a:lnTo>
                    <a:pt x="380" y="437"/>
                  </a:lnTo>
                  <a:lnTo>
                    <a:pt x="380" y="433"/>
                  </a:lnTo>
                  <a:lnTo>
                    <a:pt x="380" y="430"/>
                  </a:lnTo>
                  <a:lnTo>
                    <a:pt x="377" y="427"/>
                  </a:lnTo>
                  <a:lnTo>
                    <a:pt x="377" y="423"/>
                  </a:lnTo>
                  <a:lnTo>
                    <a:pt x="373" y="418"/>
                  </a:lnTo>
                  <a:lnTo>
                    <a:pt x="371" y="415"/>
                  </a:lnTo>
                  <a:lnTo>
                    <a:pt x="371" y="411"/>
                  </a:lnTo>
                  <a:lnTo>
                    <a:pt x="368" y="408"/>
                  </a:lnTo>
                  <a:lnTo>
                    <a:pt x="361" y="405"/>
                  </a:lnTo>
                  <a:lnTo>
                    <a:pt x="377" y="4"/>
                  </a:lnTo>
                  <a:lnTo>
                    <a:pt x="299" y="0"/>
                  </a:lnTo>
                </a:path>
              </a:pathLst>
            </a:custGeom>
            <a:solidFill>
              <a:srgbClr val="4040FF"/>
            </a:solidFill>
            <a:ln w="1270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90" name="Freeform 38"/>
            <p:cNvSpPr>
              <a:spLocks/>
            </p:cNvSpPr>
            <p:nvPr/>
          </p:nvSpPr>
          <p:spPr bwMode="auto">
            <a:xfrm>
              <a:off x="1845" y="1916"/>
              <a:ext cx="6" cy="17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396"/>
                </a:cxn>
                <a:cxn ang="0">
                  <a:pos x="2" y="396"/>
                </a:cxn>
                <a:cxn ang="0">
                  <a:pos x="7" y="396"/>
                </a:cxn>
                <a:cxn ang="0">
                  <a:pos x="15" y="3"/>
                </a:cxn>
                <a:cxn ang="0">
                  <a:pos x="4" y="0"/>
                </a:cxn>
              </a:cxnLst>
              <a:rect l="0" t="0" r="r" b="b"/>
              <a:pathLst>
                <a:path w="16" h="397">
                  <a:moveTo>
                    <a:pt x="4" y="0"/>
                  </a:moveTo>
                  <a:lnTo>
                    <a:pt x="0" y="396"/>
                  </a:lnTo>
                  <a:lnTo>
                    <a:pt x="2" y="396"/>
                  </a:lnTo>
                  <a:lnTo>
                    <a:pt x="7" y="396"/>
                  </a:lnTo>
                  <a:lnTo>
                    <a:pt x="15" y="3"/>
                  </a:lnTo>
                  <a:lnTo>
                    <a:pt x="4" y="0"/>
                  </a:lnTo>
                </a:path>
              </a:pathLst>
            </a:custGeom>
            <a:solidFill>
              <a:srgbClr val="8080FF"/>
            </a:solidFill>
            <a:ln w="508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91" name="Freeform 39"/>
            <p:cNvSpPr>
              <a:spLocks/>
            </p:cNvSpPr>
            <p:nvPr/>
          </p:nvSpPr>
          <p:spPr bwMode="auto">
            <a:xfrm>
              <a:off x="1845" y="2096"/>
              <a:ext cx="9" cy="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2" y="5"/>
                </a:cxn>
                <a:cxn ang="0">
                  <a:pos x="17" y="9"/>
                </a:cxn>
                <a:cxn ang="0">
                  <a:pos x="20" y="16"/>
                </a:cxn>
                <a:cxn ang="0">
                  <a:pos x="22" y="22"/>
                </a:cxn>
                <a:cxn ang="0">
                  <a:pos x="25" y="31"/>
                </a:cxn>
                <a:cxn ang="0">
                  <a:pos x="25" y="39"/>
                </a:cxn>
                <a:cxn ang="0">
                  <a:pos x="22" y="42"/>
                </a:cxn>
                <a:cxn ang="0">
                  <a:pos x="17" y="45"/>
                </a:cxn>
                <a:cxn ang="0">
                  <a:pos x="10" y="48"/>
                </a:cxn>
                <a:cxn ang="0">
                  <a:pos x="5" y="48"/>
                </a:cxn>
                <a:cxn ang="0">
                  <a:pos x="5" y="39"/>
                </a:cxn>
                <a:cxn ang="0">
                  <a:pos x="5" y="28"/>
                </a:cxn>
                <a:cxn ang="0">
                  <a:pos x="5" y="22"/>
                </a:cxn>
                <a:cxn ang="0">
                  <a:pos x="5" y="14"/>
                </a:cxn>
                <a:cxn ang="0">
                  <a:pos x="2" y="9"/>
                </a:cxn>
                <a:cxn ang="0">
                  <a:pos x="0" y="0"/>
                </a:cxn>
              </a:cxnLst>
              <a:rect l="0" t="0" r="r" b="b"/>
              <a:pathLst>
                <a:path w="26" h="49">
                  <a:moveTo>
                    <a:pt x="0" y="0"/>
                  </a:moveTo>
                  <a:lnTo>
                    <a:pt x="10" y="0"/>
                  </a:lnTo>
                  <a:lnTo>
                    <a:pt x="12" y="5"/>
                  </a:lnTo>
                  <a:lnTo>
                    <a:pt x="17" y="9"/>
                  </a:lnTo>
                  <a:lnTo>
                    <a:pt x="20" y="16"/>
                  </a:lnTo>
                  <a:lnTo>
                    <a:pt x="22" y="22"/>
                  </a:lnTo>
                  <a:lnTo>
                    <a:pt x="25" y="31"/>
                  </a:lnTo>
                  <a:lnTo>
                    <a:pt x="25" y="39"/>
                  </a:lnTo>
                  <a:lnTo>
                    <a:pt x="22" y="42"/>
                  </a:lnTo>
                  <a:lnTo>
                    <a:pt x="17" y="45"/>
                  </a:lnTo>
                  <a:lnTo>
                    <a:pt x="10" y="48"/>
                  </a:lnTo>
                  <a:lnTo>
                    <a:pt x="5" y="48"/>
                  </a:lnTo>
                  <a:lnTo>
                    <a:pt x="5" y="39"/>
                  </a:lnTo>
                  <a:lnTo>
                    <a:pt x="5" y="28"/>
                  </a:lnTo>
                  <a:lnTo>
                    <a:pt x="5" y="22"/>
                  </a:lnTo>
                  <a:lnTo>
                    <a:pt x="5" y="14"/>
                  </a:lnTo>
                  <a:lnTo>
                    <a:pt x="2" y="9"/>
                  </a:lnTo>
                  <a:lnTo>
                    <a:pt x="0" y="0"/>
                  </a:lnTo>
                </a:path>
              </a:pathLst>
            </a:custGeom>
            <a:solidFill>
              <a:srgbClr val="C0C0FF"/>
            </a:solidFill>
            <a:ln w="762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92" name="Freeform 40"/>
            <p:cNvSpPr>
              <a:spLocks/>
            </p:cNvSpPr>
            <p:nvPr/>
          </p:nvSpPr>
          <p:spPr bwMode="auto">
            <a:xfrm>
              <a:off x="1850" y="2117"/>
              <a:ext cx="18" cy="25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7" y="3"/>
                </a:cxn>
                <a:cxn ang="0">
                  <a:pos x="40" y="3"/>
                </a:cxn>
                <a:cxn ang="0">
                  <a:pos x="40" y="5"/>
                </a:cxn>
                <a:cxn ang="0">
                  <a:pos x="37" y="9"/>
                </a:cxn>
                <a:cxn ang="0">
                  <a:pos x="31" y="9"/>
                </a:cxn>
                <a:cxn ang="0">
                  <a:pos x="29" y="9"/>
                </a:cxn>
                <a:cxn ang="0">
                  <a:pos x="23" y="11"/>
                </a:cxn>
                <a:cxn ang="0">
                  <a:pos x="20" y="11"/>
                </a:cxn>
                <a:cxn ang="0">
                  <a:pos x="14" y="11"/>
                </a:cxn>
                <a:cxn ang="0">
                  <a:pos x="11" y="11"/>
                </a:cxn>
                <a:cxn ang="0">
                  <a:pos x="9" y="11"/>
                </a:cxn>
                <a:cxn ang="0">
                  <a:pos x="6" y="14"/>
                </a:cxn>
                <a:cxn ang="0">
                  <a:pos x="3" y="14"/>
                </a:cxn>
                <a:cxn ang="0">
                  <a:pos x="3" y="17"/>
                </a:cxn>
                <a:cxn ang="0">
                  <a:pos x="0" y="20"/>
                </a:cxn>
                <a:cxn ang="0">
                  <a:pos x="0" y="23"/>
                </a:cxn>
                <a:cxn ang="0">
                  <a:pos x="3" y="25"/>
                </a:cxn>
                <a:cxn ang="0">
                  <a:pos x="3" y="29"/>
                </a:cxn>
                <a:cxn ang="0">
                  <a:pos x="6" y="31"/>
                </a:cxn>
                <a:cxn ang="0">
                  <a:pos x="9" y="34"/>
                </a:cxn>
                <a:cxn ang="0">
                  <a:pos x="9" y="37"/>
                </a:cxn>
                <a:cxn ang="0">
                  <a:pos x="9" y="40"/>
                </a:cxn>
                <a:cxn ang="0">
                  <a:pos x="6" y="40"/>
                </a:cxn>
                <a:cxn ang="0">
                  <a:pos x="9" y="43"/>
                </a:cxn>
                <a:cxn ang="0">
                  <a:pos x="9" y="45"/>
                </a:cxn>
                <a:cxn ang="0">
                  <a:pos x="11" y="49"/>
                </a:cxn>
                <a:cxn ang="0">
                  <a:pos x="17" y="51"/>
                </a:cxn>
                <a:cxn ang="0">
                  <a:pos x="17" y="54"/>
                </a:cxn>
                <a:cxn ang="0">
                  <a:pos x="23" y="54"/>
                </a:cxn>
                <a:cxn ang="0">
                  <a:pos x="26" y="54"/>
                </a:cxn>
                <a:cxn ang="0">
                  <a:pos x="29" y="54"/>
                </a:cxn>
                <a:cxn ang="0">
                  <a:pos x="34" y="54"/>
                </a:cxn>
                <a:cxn ang="0">
                  <a:pos x="40" y="54"/>
                </a:cxn>
                <a:cxn ang="0">
                  <a:pos x="46" y="54"/>
                </a:cxn>
                <a:cxn ang="0">
                  <a:pos x="51" y="54"/>
                </a:cxn>
                <a:cxn ang="0">
                  <a:pos x="54" y="54"/>
                </a:cxn>
                <a:cxn ang="0">
                  <a:pos x="54" y="51"/>
                </a:cxn>
                <a:cxn ang="0">
                  <a:pos x="54" y="49"/>
                </a:cxn>
                <a:cxn ang="0">
                  <a:pos x="46" y="45"/>
                </a:cxn>
                <a:cxn ang="0">
                  <a:pos x="40" y="43"/>
                </a:cxn>
                <a:cxn ang="0">
                  <a:pos x="34" y="40"/>
                </a:cxn>
                <a:cxn ang="0">
                  <a:pos x="29" y="37"/>
                </a:cxn>
                <a:cxn ang="0">
                  <a:pos x="23" y="34"/>
                </a:cxn>
                <a:cxn ang="0">
                  <a:pos x="20" y="29"/>
                </a:cxn>
                <a:cxn ang="0">
                  <a:pos x="17" y="25"/>
                </a:cxn>
                <a:cxn ang="0">
                  <a:pos x="14" y="25"/>
                </a:cxn>
                <a:cxn ang="0">
                  <a:pos x="14" y="23"/>
                </a:cxn>
                <a:cxn ang="0">
                  <a:pos x="14" y="20"/>
                </a:cxn>
                <a:cxn ang="0">
                  <a:pos x="17" y="20"/>
                </a:cxn>
                <a:cxn ang="0">
                  <a:pos x="17" y="17"/>
                </a:cxn>
                <a:cxn ang="0">
                  <a:pos x="23" y="17"/>
                </a:cxn>
                <a:cxn ang="0">
                  <a:pos x="29" y="14"/>
                </a:cxn>
                <a:cxn ang="0">
                  <a:pos x="34" y="14"/>
                </a:cxn>
                <a:cxn ang="0">
                  <a:pos x="37" y="11"/>
                </a:cxn>
                <a:cxn ang="0">
                  <a:pos x="40" y="11"/>
                </a:cxn>
                <a:cxn ang="0">
                  <a:pos x="43" y="9"/>
                </a:cxn>
                <a:cxn ang="0">
                  <a:pos x="43" y="5"/>
                </a:cxn>
                <a:cxn ang="0">
                  <a:pos x="43" y="3"/>
                </a:cxn>
                <a:cxn ang="0">
                  <a:pos x="40" y="0"/>
                </a:cxn>
                <a:cxn ang="0">
                  <a:pos x="37" y="0"/>
                </a:cxn>
              </a:cxnLst>
              <a:rect l="0" t="0" r="r" b="b"/>
              <a:pathLst>
                <a:path w="55" h="55">
                  <a:moveTo>
                    <a:pt x="37" y="0"/>
                  </a:moveTo>
                  <a:lnTo>
                    <a:pt x="37" y="3"/>
                  </a:lnTo>
                  <a:lnTo>
                    <a:pt x="40" y="3"/>
                  </a:lnTo>
                  <a:lnTo>
                    <a:pt x="40" y="5"/>
                  </a:lnTo>
                  <a:lnTo>
                    <a:pt x="37" y="9"/>
                  </a:lnTo>
                  <a:lnTo>
                    <a:pt x="31" y="9"/>
                  </a:lnTo>
                  <a:lnTo>
                    <a:pt x="29" y="9"/>
                  </a:lnTo>
                  <a:lnTo>
                    <a:pt x="23" y="11"/>
                  </a:lnTo>
                  <a:lnTo>
                    <a:pt x="20" y="11"/>
                  </a:lnTo>
                  <a:lnTo>
                    <a:pt x="14" y="11"/>
                  </a:lnTo>
                  <a:lnTo>
                    <a:pt x="11" y="11"/>
                  </a:lnTo>
                  <a:lnTo>
                    <a:pt x="9" y="11"/>
                  </a:lnTo>
                  <a:lnTo>
                    <a:pt x="6" y="14"/>
                  </a:lnTo>
                  <a:lnTo>
                    <a:pt x="3" y="14"/>
                  </a:lnTo>
                  <a:lnTo>
                    <a:pt x="3" y="17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3" y="25"/>
                  </a:lnTo>
                  <a:lnTo>
                    <a:pt x="3" y="29"/>
                  </a:lnTo>
                  <a:lnTo>
                    <a:pt x="6" y="31"/>
                  </a:lnTo>
                  <a:lnTo>
                    <a:pt x="9" y="34"/>
                  </a:lnTo>
                  <a:lnTo>
                    <a:pt x="9" y="37"/>
                  </a:lnTo>
                  <a:lnTo>
                    <a:pt x="9" y="40"/>
                  </a:lnTo>
                  <a:lnTo>
                    <a:pt x="6" y="40"/>
                  </a:lnTo>
                  <a:lnTo>
                    <a:pt x="9" y="43"/>
                  </a:lnTo>
                  <a:lnTo>
                    <a:pt x="9" y="45"/>
                  </a:lnTo>
                  <a:lnTo>
                    <a:pt x="11" y="49"/>
                  </a:lnTo>
                  <a:lnTo>
                    <a:pt x="17" y="51"/>
                  </a:lnTo>
                  <a:lnTo>
                    <a:pt x="17" y="54"/>
                  </a:lnTo>
                  <a:lnTo>
                    <a:pt x="23" y="54"/>
                  </a:lnTo>
                  <a:lnTo>
                    <a:pt x="26" y="54"/>
                  </a:lnTo>
                  <a:lnTo>
                    <a:pt x="29" y="54"/>
                  </a:lnTo>
                  <a:lnTo>
                    <a:pt x="34" y="54"/>
                  </a:lnTo>
                  <a:lnTo>
                    <a:pt x="40" y="54"/>
                  </a:lnTo>
                  <a:lnTo>
                    <a:pt x="46" y="54"/>
                  </a:lnTo>
                  <a:lnTo>
                    <a:pt x="51" y="54"/>
                  </a:lnTo>
                  <a:lnTo>
                    <a:pt x="54" y="54"/>
                  </a:lnTo>
                  <a:lnTo>
                    <a:pt x="54" y="51"/>
                  </a:lnTo>
                  <a:lnTo>
                    <a:pt x="54" y="49"/>
                  </a:lnTo>
                  <a:lnTo>
                    <a:pt x="46" y="45"/>
                  </a:lnTo>
                  <a:lnTo>
                    <a:pt x="40" y="43"/>
                  </a:lnTo>
                  <a:lnTo>
                    <a:pt x="34" y="40"/>
                  </a:lnTo>
                  <a:lnTo>
                    <a:pt x="29" y="37"/>
                  </a:lnTo>
                  <a:lnTo>
                    <a:pt x="23" y="34"/>
                  </a:lnTo>
                  <a:lnTo>
                    <a:pt x="20" y="29"/>
                  </a:lnTo>
                  <a:lnTo>
                    <a:pt x="17" y="25"/>
                  </a:lnTo>
                  <a:lnTo>
                    <a:pt x="14" y="25"/>
                  </a:lnTo>
                  <a:lnTo>
                    <a:pt x="14" y="23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17" y="17"/>
                  </a:lnTo>
                  <a:lnTo>
                    <a:pt x="23" y="17"/>
                  </a:lnTo>
                  <a:lnTo>
                    <a:pt x="29" y="14"/>
                  </a:lnTo>
                  <a:lnTo>
                    <a:pt x="34" y="14"/>
                  </a:lnTo>
                  <a:lnTo>
                    <a:pt x="37" y="11"/>
                  </a:lnTo>
                  <a:lnTo>
                    <a:pt x="40" y="11"/>
                  </a:lnTo>
                  <a:lnTo>
                    <a:pt x="43" y="9"/>
                  </a:lnTo>
                  <a:lnTo>
                    <a:pt x="43" y="5"/>
                  </a:lnTo>
                  <a:lnTo>
                    <a:pt x="43" y="3"/>
                  </a:lnTo>
                  <a:lnTo>
                    <a:pt x="40" y="0"/>
                  </a:lnTo>
                  <a:lnTo>
                    <a:pt x="37" y="0"/>
                  </a:lnTo>
                </a:path>
              </a:pathLst>
            </a:custGeom>
            <a:solidFill>
              <a:srgbClr val="8080FF"/>
            </a:solidFill>
            <a:ln w="1270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93" name="Freeform 41"/>
            <p:cNvSpPr>
              <a:spLocks/>
            </p:cNvSpPr>
            <p:nvPr/>
          </p:nvSpPr>
          <p:spPr bwMode="auto">
            <a:xfrm>
              <a:off x="1870" y="2120"/>
              <a:ext cx="75" cy="20"/>
            </a:xfrm>
            <a:custGeom>
              <a:avLst/>
              <a:gdLst/>
              <a:ahLst/>
              <a:cxnLst>
                <a:cxn ang="0">
                  <a:pos x="220" y="28"/>
                </a:cxn>
                <a:cxn ang="0">
                  <a:pos x="216" y="25"/>
                </a:cxn>
                <a:cxn ang="0">
                  <a:pos x="26" y="0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4" y="3"/>
                </a:cxn>
                <a:cxn ang="0">
                  <a:pos x="0" y="6"/>
                </a:cxn>
                <a:cxn ang="0">
                  <a:pos x="4" y="8"/>
                </a:cxn>
                <a:cxn ang="0">
                  <a:pos x="10" y="11"/>
                </a:cxn>
                <a:cxn ang="0">
                  <a:pos x="14" y="11"/>
                </a:cxn>
                <a:cxn ang="0">
                  <a:pos x="16" y="14"/>
                </a:cxn>
                <a:cxn ang="0">
                  <a:pos x="19" y="20"/>
                </a:cxn>
                <a:cxn ang="0">
                  <a:pos x="19" y="23"/>
                </a:cxn>
                <a:cxn ang="0">
                  <a:pos x="19" y="28"/>
                </a:cxn>
                <a:cxn ang="0">
                  <a:pos x="19" y="31"/>
                </a:cxn>
                <a:cxn ang="0">
                  <a:pos x="19" y="37"/>
                </a:cxn>
                <a:cxn ang="0">
                  <a:pos x="23" y="42"/>
                </a:cxn>
                <a:cxn ang="0">
                  <a:pos x="26" y="42"/>
                </a:cxn>
                <a:cxn ang="0">
                  <a:pos x="32" y="45"/>
                </a:cxn>
                <a:cxn ang="0">
                  <a:pos x="54" y="45"/>
                </a:cxn>
                <a:cxn ang="0">
                  <a:pos x="73" y="45"/>
                </a:cxn>
                <a:cxn ang="0">
                  <a:pos x="90" y="45"/>
                </a:cxn>
                <a:cxn ang="0">
                  <a:pos x="108" y="45"/>
                </a:cxn>
                <a:cxn ang="0">
                  <a:pos x="130" y="42"/>
                </a:cxn>
                <a:cxn ang="0">
                  <a:pos x="147" y="42"/>
                </a:cxn>
                <a:cxn ang="0">
                  <a:pos x="162" y="39"/>
                </a:cxn>
                <a:cxn ang="0">
                  <a:pos x="175" y="37"/>
                </a:cxn>
                <a:cxn ang="0">
                  <a:pos x="191" y="37"/>
                </a:cxn>
                <a:cxn ang="0">
                  <a:pos x="204" y="34"/>
                </a:cxn>
                <a:cxn ang="0">
                  <a:pos x="210" y="34"/>
                </a:cxn>
                <a:cxn ang="0">
                  <a:pos x="216" y="31"/>
                </a:cxn>
                <a:cxn ang="0">
                  <a:pos x="220" y="28"/>
                </a:cxn>
              </a:cxnLst>
              <a:rect l="0" t="0" r="r" b="b"/>
              <a:pathLst>
                <a:path w="221" h="46">
                  <a:moveTo>
                    <a:pt x="220" y="28"/>
                  </a:moveTo>
                  <a:lnTo>
                    <a:pt x="216" y="25"/>
                  </a:lnTo>
                  <a:lnTo>
                    <a:pt x="26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4" y="3"/>
                  </a:lnTo>
                  <a:lnTo>
                    <a:pt x="0" y="6"/>
                  </a:lnTo>
                  <a:lnTo>
                    <a:pt x="4" y="8"/>
                  </a:lnTo>
                  <a:lnTo>
                    <a:pt x="10" y="11"/>
                  </a:lnTo>
                  <a:lnTo>
                    <a:pt x="14" y="11"/>
                  </a:lnTo>
                  <a:lnTo>
                    <a:pt x="16" y="14"/>
                  </a:lnTo>
                  <a:lnTo>
                    <a:pt x="19" y="20"/>
                  </a:lnTo>
                  <a:lnTo>
                    <a:pt x="19" y="23"/>
                  </a:lnTo>
                  <a:lnTo>
                    <a:pt x="19" y="28"/>
                  </a:lnTo>
                  <a:lnTo>
                    <a:pt x="19" y="31"/>
                  </a:lnTo>
                  <a:lnTo>
                    <a:pt x="19" y="37"/>
                  </a:lnTo>
                  <a:lnTo>
                    <a:pt x="23" y="42"/>
                  </a:lnTo>
                  <a:lnTo>
                    <a:pt x="26" y="42"/>
                  </a:lnTo>
                  <a:lnTo>
                    <a:pt x="32" y="45"/>
                  </a:lnTo>
                  <a:lnTo>
                    <a:pt x="54" y="45"/>
                  </a:lnTo>
                  <a:lnTo>
                    <a:pt x="73" y="45"/>
                  </a:lnTo>
                  <a:lnTo>
                    <a:pt x="90" y="45"/>
                  </a:lnTo>
                  <a:lnTo>
                    <a:pt x="108" y="45"/>
                  </a:lnTo>
                  <a:lnTo>
                    <a:pt x="130" y="42"/>
                  </a:lnTo>
                  <a:lnTo>
                    <a:pt x="147" y="42"/>
                  </a:lnTo>
                  <a:lnTo>
                    <a:pt x="162" y="39"/>
                  </a:lnTo>
                  <a:lnTo>
                    <a:pt x="175" y="37"/>
                  </a:lnTo>
                  <a:lnTo>
                    <a:pt x="191" y="37"/>
                  </a:lnTo>
                  <a:lnTo>
                    <a:pt x="204" y="34"/>
                  </a:lnTo>
                  <a:lnTo>
                    <a:pt x="210" y="34"/>
                  </a:lnTo>
                  <a:lnTo>
                    <a:pt x="216" y="31"/>
                  </a:lnTo>
                  <a:lnTo>
                    <a:pt x="220" y="28"/>
                  </a:lnTo>
                </a:path>
              </a:pathLst>
            </a:custGeom>
            <a:solidFill>
              <a:srgbClr val="C0C0FF"/>
            </a:solidFill>
            <a:ln w="1270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94" name="Freeform 42"/>
            <p:cNvSpPr>
              <a:spLocks/>
            </p:cNvSpPr>
            <p:nvPr/>
          </p:nvSpPr>
          <p:spPr bwMode="auto">
            <a:xfrm>
              <a:off x="1774" y="2117"/>
              <a:ext cx="59" cy="23"/>
            </a:xfrm>
            <a:custGeom>
              <a:avLst/>
              <a:gdLst/>
              <a:ahLst/>
              <a:cxnLst>
                <a:cxn ang="0">
                  <a:pos x="173" y="14"/>
                </a:cxn>
                <a:cxn ang="0">
                  <a:pos x="163" y="11"/>
                </a:cxn>
                <a:cxn ang="0">
                  <a:pos x="154" y="5"/>
                </a:cxn>
                <a:cxn ang="0">
                  <a:pos x="145" y="3"/>
                </a:cxn>
                <a:cxn ang="0">
                  <a:pos x="141" y="0"/>
                </a:cxn>
                <a:cxn ang="0">
                  <a:pos x="114" y="5"/>
                </a:cxn>
                <a:cxn ang="0">
                  <a:pos x="78" y="11"/>
                </a:cxn>
                <a:cxn ang="0">
                  <a:pos x="7" y="20"/>
                </a:cxn>
                <a:cxn ang="0">
                  <a:pos x="3" y="22"/>
                </a:cxn>
                <a:cxn ang="0">
                  <a:pos x="0" y="25"/>
                </a:cxn>
                <a:cxn ang="0">
                  <a:pos x="3" y="29"/>
                </a:cxn>
                <a:cxn ang="0">
                  <a:pos x="7" y="29"/>
                </a:cxn>
                <a:cxn ang="0">
                  <a:pos x="10" y="31"/>
                </a:cxn>
                <a:cxn ang="0">
                  <a:pos x="51" y="34"/>
                </a:cxn>
                <a:cxn ang="0">
                  <a:pos x="76" y="36"/>
                </a:cxn>
                <a:cxn ang="0">
                  <a:pos x="88" y="40"/>
                </a:cxn>
                <a:cxn ang="0">
                  <a:pos x="104" y="42"/>
                </a:cxn>
                <a:cxn ang="0">
                  <a:pos x="114" y="45"/>
                </a:cxn>
                <a:cxn ang="0">
                  <a:pos x="123" y="48"/>
                </a:cxn>
                <a:cxn ang="0">
                  <a:pos x="129" y="51"/>
                </a:cxn>
                <a:cxn ang="0">
                  <a:pos x="139" y="51"/>
                </a:cxn>
                <a:cxn ang="0">
                  <a:pos x="148" y="51"/>
                </a:cxn>
                <a:cxn ang="0">
                  <a:pos x="158" y="51"/>
                </a:cxn>
                <a:cxn ang="0">
                  <a:pos x="170" y="29"/>
                </a:cxn>
                <a:cxn ang="0">
                  <a:pos x="170" y="25"/>
                </a:cxn>
                <a:cxn ang="0">
                  <a:pos x="170" y="22"/>
                </a:cxn>
                <a:cxn ang="0">
                  <a:pos x="173" y="14"/>
                </a:cxn>
              </a:cxnLst>
              <a:rect l="0" t="0" r="r" b="b"/>
              <a:pathLst>
                <a:path w="174" h="52">
                  <a:moveTo>
                    <a:pt x="173" y="14"/>
                  </a:moveTo>
                  <a:lnTo>
                    <a:pt x="163" y="11"/>
                  </a:lnTo>
                  <a:lnTo>
                    <a:pt x="154" y="5"/>
                  </a:lnTo>
                  <a:lnTo>
                    <a:pt x="145" y="3"/>
                  </a:lnTo>
                  <a:lnTo>
                    <a:pt x="141" y="0"/>
                  </a:lnTo>
                  <a:lnTo>
                    <a:pt x="114" y="5"/>
                  </a:lnTo>
                  <a:lnTo>
                    <a:pt x="78" y="11"/>
                  </a:lnTo>
                  <a:lnTo>
                    <a:pt x="7" y="20"/>
                  </a:lnTo>
                  <a:lnTo>
                    <a:pt x="3" y="22"/>
                  </a:lnTo>
                  <a:lnTo>
                    <a:pt x="0" y="25"/>
                  </a:lnTo>
                  <a:lnTo>
                    <a:pt x="3" y="29"/>
                  </a:lnTo>
                  <a:lnTo>
                    <a:pt x="7" y="29"/>
                  </a:lnTo>
                  <a:lnTo>
                    <a:pt x="10" y="31"/>
                  </a:lnTo>
                  <a:lnTo>
                    <a:pt x="51" y="34"/>
                  </a:lnTo>
                  <a:lnTo>
                    <a:pt x="76" y="36"/>
                  </a:lnTo>
                  <a:lnTo>
                    <a:pt x="88" y="40"/>
                  </a:lnTo>
                  <a:lnTo>
                    <a:pt x="104" y="42"/>
                  </a:lnTo>
                  <a:lnTo>
                    <a:pt x="114" y="45"/>
                  </a:lnTo>
                  <a:lnTo>
                    <a:pt x="123" y="48"/>
                  </a:lnTo>
                  <a:lnTo>
                    <a:pt x="129" y="51"/>
                  </a:lnTo>
                  <a:lnTo>
                    <a:pt x="139" y="51"/>
                  </a:lnTo>
                  <a:lnTo>
                    <a:pt x="148" y="51"/>
                  </a:lnTo>
                  <a:lnTo>
                    <a:pt x="158" y="51"/>
                  </a:lnTo>
                  <a:lnTo>
                    <a:pt x="170" y="29"/>
                  </a:lnTo>
                  <a:lnTo>
                    <a:pt x="170" y="25"/>
                  </a:lnTo>
                  <a:lnTo>
                    <a:pt x="170" y="22"/>
                  </a:lnTo>
                  <a:lnTo>
                    <a:pt x="173" y="14"/>
                  </a:lnTo>
                </a:path>
              </a:pathLst>
            </a:custGeom>
            <a:solidFill>
              <a:srgbClr val="0000FF"/>
            </a:solidFill>
            <a:ln w="1016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95" name="Freeform 43"/>
            <p:cNvSpPr>
              <a:spLocks/>
            </p:cNvSpPr>
            <p:nvPr/>
          </p:nvSpPr>
          <p:spPr bwMode="auto">
            <a:xfrm>
              <a:off x="1826" y="2098"/>
              <a:ext cx="8" cy="17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14" y="0"/>
                </a:cxn>
                <a:cxn ang="0">
                  <a:pos x="12" y="2"/>
                </a:cxn>
                <a:cxn ang="0">
                  <a:pos x="7" y="6"/>
                </a:cxn>
                <a:cxn ang="0">
                  <a:pos x="4" y="11"/>
                </a:cxn>
                <a:cxn ang="0">
                  <a:pos x="2" y="17"/>
                </a:cxn>
                <a:cxn ang="0">
                  <a:pos x="2" y="21"/>
                </a:cxn>
                <a:cxn ang="0">
                  <a:pos x="0" y="27"/>
                </a:cxn>
                <a:cxn ang="0">
                  <a:pos x="0" y="32"/>
                </a:cxn>
                <a:cxn ang="0">
                  <a:pos x="4" y="36"/>
                </a:cxn>
                <a:cxn ang="0">
                  <a:pos x="12" y="38"/>
                </a:cxn>
                <a:cxn ang="0">
                  <a:pos x="17" y="38"/>
                </a:cxn>
                <a:cxn ang="0">
                  <a:pos x="17" y="32"/>
                </a:cxn>
                <a:cxn ang="0">
                  <a:pos x="14" y="25"/>
                </a:cxn>
                <a:cxn ang="0">
                  <a:pos x="14" y="19"/>
                </a:cxn>
                <a:cxn ang="0">
                  <a:pos x="12" y="17"/>
                </a:cxn>
                <a:cxn ang="0">
                  <a:pos x="12" y="11"/>
                </a:cxn>
                <a:cxn ang="0">
                  <a:pos x="14" y="8"/>
                </a:cxn>
                <a:cxn ang="0">
                  <a:pos x="14" y="6"/>
                </a:cxn>
                <a:cxn ang="0">
                  <a:pos x="17" y="2"/>
                </a:cxn>
                <a:cxn ang="0">
                  <a:pos x="21" y="0"/>
                </a:cxn>
              </a:cxnLst>
              <a:rect l="0" t="0" r="r" b="b"/>
              <a:pathLst>
                <a:path w="22" h="39">
                  <a:moveTo>
                    <a:pt x="21" y="0"/>
                  </a:moveTo>
                  <a:lnTo>
                    <a:pt x="14" y="0"/>
                  </a:lnTo>
                  <a:lnTo>
                    <a:pt x="12" y="2"/>
                  </a:lnTo>
                  <a:lnTo>
                    <a:pt x="7" y="6"/>
                  </a:lnTo>
                  <a:lnTo>
                    <a:pt x="4" y="11"/>
                  </a:lnTo>
                  <a:lnTo>
                    <a:pt x="2" y="17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4" y="36"/>
                  </a:lnTo>
                  <a:lnTo>
                    <a:pt x="12" y="38"/>
                  </a:lnTo>
                  <a:lnTo>
                    <a:pt x="17" y="38"/>
                  </a:lnTo>
                  <a:lnTo>
                    <a:pt x="17" y="32"/>
                  </a:lnTo>
                  <a:lnTo>
                    <a:pt x="14" y="25"/>
                  </a:lnTo>
                  <a:lnTo>
                    <a:pt x="14" y="19"/>
                  </a:lnTo>
                  <a:lnTo>
                    <a:pt x="12" y="17"/>
                  </a:lnTo>
                  <a:lnTo>
                    <a:pt x="12" y="11"/>
                  </a:lnTo>
                  <a:lnTo>
                    <a:pt x="14" y="8"/>
                  </a:lnTo>
                  <a:lnTo>
                    <a:pt x="14" y="6"/>
                  </a:lnTo>
                  <a:lnTo>
                    <a:pt x="17" y="2"/>
                  </a:lnTo>
                  <a:lnTo>
                    <a:pt x="21" y="0"/>
                  </a:lnTo>
                </a:path>
              </a:pathLst>
            </a:custGeom>
            <a:solidFill>
              <a:srgbClr val="0000FF"/>
            </a:solidFill>
            <a:ln w="762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96" name="Freeform 44"/>
            <p:cNvSpPr>
              <a:spLocks/>
            </p:cNvSpPr>
            <p:nvPr/>
          </p:nvSpPr>
          <p:spPr bwMode="auto">
            <a:xfrm>
              <a:off x="1831" y="1916"/>
              <a:ext cx="3" cy="17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5" y="393"/>
                </a:cxn>
                <a:cxn ang="0">
                  <a:pos x="2" y="393"/>
                </a:cxn>
                <a:cxn ang="0">
                  <a:pos x="0" y="7"/>
                </a:cxn>
                <a:cxn ang="0">
                  <a:pos x="5" y="3"/>
                </a:cxn>
                <a:cxn ang="0">
                  <a:pos x="8" y="0"/>
                </a:cxn>
              </a:cxnLst>
              <a:rect l="0" t="0" r="r" b="b"/>
              <a:pathLst>
                <a:path w="9" h="394">
                  <a:moveTo>
                    <a:pt x="8" y="0"/>
                  </a:moveTo>
                  <a:lnTo>
                    <a:pt x="5" y="393"/>
                  </a:lnTo>
                  <a:lnTo>
                    <a:pt x="2" y="393"/>
                  </a:lnTo>
                  <a:lnTo>
                    <a:pt x="0" y="7"/>
                  </a:lnTo>
                  <a:lnTo>
                    <a:pt x="5" y="3"/>
                  </a:lnTo>
                  <a:lnTo>
                    <a:pt x="8" y="0"/>
                  </a:lnTo>
                </a:path>
              </a:pathLst>
            </a:custGeom>
            <a:solidFill>
              <a:srgbClr val="0000FF"/>
            </a:solidFill>
            <a:ln w="508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97" name="Freeform 45"/>
            <p:cNvSpPr>
              <a:spLocks/>
            </p:cNvSpPr>
            <p:nvPr/>
          </p:nvSpPr>
          <p:spPr bwMode="auto">
            <a:xfrm>
              <a:off x="1820" y="1910"/>
              <a:ext cx="38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6" y="2"/>
                </a:cxn>
                <a:cxn ang="0">
                  <a:pos x="21" y="2"/>
                </a:cxn>
                <a:cxn ang="0">
                  <a:pos x="24" y="4"/>
                </a:cxn>
                <a:cxn ang="0">
                  <a:pos x="31" y="4"/>
                </a:cxn>
                <a:cxn ang="0">
                  <a:pos x="34" y="4"/>
                </a:cxn>
                <a:cxn ang="0">
                  <a:pos x="40" y="7"/>
                </a:cxn>
                <a:cxn ang="0">
                  <a:pos x="50" y="7"/>
                </a:cxn>
                <a:cxn ang="0">
                  <a:pos x="59" y="7"/>
                </a:cxn>
                <a:cxn ang="0">
                  <a:pos x="64" y="7"/>
                </a:cxn>
                <a:cxn ang="0">
                  <a:pos x="71" y="7"/>
                </a:cxn>
                <a:cxn ang="0">
                  <a:pos x="80" y="7"/>
                </a:cxn>
                <a:cxn ang="0">
                  <a:pos x="90" y="4"/>
                </a:cxn>
                <a:cxn ang="0">
                  <a:pos x="95" y="4"/>
                </a:cxn>
                <a:cxn ang="0">
                  <a:pos x="102" y="4"/>
                </a:cxn>
                <a:cxn ang="0">
                  <a:pos x="107" y="2"/>
                </a:cxn>
                <a:cxn ang="0">
                  <a:pos x="114" y="2"/>
                </a:cxn>
                <a:cxn ang="0">
                  <a:pos x="111" y="4"/>
                </a:cxn>
                <a:cxn ang="0">
                  <a:pos x="107" y="7"/>
                </a:cxn>
                <a:cxn ang="0">
                  <a:pos x="105" y="12"/>
                </a:cxn>
                <a:cxn ang="0">
                  <a:pos x="105" y="14"/>
                </a:cxn>
                <a:cxn ang="0">
                  <a:pos x="102" y="17"/>
                </a:cxn>
                <a:cxn ang="0">
                  <a:pos x="102" y="21"/>
                </a:cxn>
                <a:cxn ang="0">
                  <a:pos x="98" y="19"/>
                </a:cxn>
                <a:cxn ang="0">
                  <a:pos x="98" y="17"/>
                </a:cxn>
                <a:cxn ang="0">
                  <a:pos x="95" y="14"/>
                </a:cxn>
                <a:cxn ang="0">
                  <a:pos x="93" y="12"/>
                </a:cxn>
                <a:cxn ang="0">
                  <a:pos x="90" y="12"/>
                </a:cxn>
                <a:cxn ang="0">
                  <a:pos x="86" y="9"/>
                </a:cxn>
                <a:cxn ang="0">
                  <a:pos x="83" y="9"/>
                </a:cxn>
                <a:cxn ang="0">
                  <a:pos x="77" y="9"/>
                </a:cxn>
                <a:cxn ang="0">
                  <a:pos x="71" y="9"/>
                </a:cxn>
                <a:cxn ang="0">
                  <a:pos x="64" y="9"/>
                </a:cxn>
                <a:cxn ang="0">
                  <a:pos x="55" y="9"/>
                </a:cxn>
                <a:cxn ang="0">
                  <a:pos x="50" y="9"/>
                </a:cxn>
                <a:cxn ang="0">
                  <a:pos x="43" y="9"/>
                </a:cxn>
                <a:cxn ang="0">
                  <a:pos x="37" y="12"/>
                </a:cxn>
                <a:cxn ang="0">
                  <a:pos x="34" y="12"/>
                </a:cxn>
                <a:cxn ang="0">
                  <a:pos x="31" y="14"/>
                </a:cxn>
                <a:cxn ang="0">
                  <a:pos x="28" y="19"/>
                </a:cxn>
                <a:cxn ang="0">
                  <a:pos x="24" y="14"/>
                </a:cxn>
                <a:cxn ang="0">
                  <a:pos x="24" y="12"/>
                </a:cxn>
                <a:cxn ang="0">
                  <a:pos x="21" y="9"/>
                </a:cxn>
                <a:cxn ang="0">
                  <a:pos x="19" y="7"/>
                </a:cxn>
                <a:cxn ang="0">
                  <a:pos x="16" y="4"/>
                </a:cxn>
                <a:cxn ang="0">
                  <a:pos x="12" y="2"/>
                </a:cxn>
                <a:cxn ang="0">
                  <a:pos x="7" y="2"/>
                </a:cxn>
                <a:cxn ang="0">
                  <a:pos x="0" y="0"/>
                </a:cxn>
              </a:cxnLst>
              <a:rect l="0" t="0" r="r" b="b"/>
              <a:pathLst>
                <a:path w="115" h="22">
                  <a:moveTo>
                    <a:pt x="0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31" y="4"/>
                  </a:lnTo>
                  <a:lnTo>
                    <a:pt x="34" y="4"/>
                  </a:lnTo>
                  <a:lnTo>
                    <a:pt x="40" y="7"/>
                  </a:lnTo>
                  <a:lnTo>
                    <a:pt x="50" y="7"/>
                  </a:lnTo>
                  <a:lnTo>
                    <a:pt x="59" y="7"/>
                  </a:lnTo>
                  <a:lnTo>
                    <a:pt x="64" y="7"/>
                  </a:lnTo>
                  <a:lnTo>
                    <a:pt x="71" y="7"/>
                  </a:lnTo>
                  <a:lnTo>
                    <a:pt x="80" y="7"/>
                  </a:lnTo>
                  <a:lnTo>
                    <a:pt x="90" y="4"/>
                  </a:lnTo>
                  <a:lnTo>
                    <a:pt x="95" y="4"/>
                  </a:lnTo>
                  <a:lnTo>
                    <a:pt x="102" y="4"/>
                  </a:lnTo>
                  <a:lnTo>
                    <a:pt x="107" y="2"/>
                  </a:lnTo>
                  <a:lnTo>
                    <a:pt x="114" y="2"/>
                  </a:lnTo>
                  <a:lnTo>
                    <a:pt x="111" y="4"/>
                  </a:lnTo>
                  <a:lnTo>
                    <a:pt x="107" y="7"/>
                  </a:lnTo>
                  <a:lnTo>
                    <a:pt x="105" y="12"/>
                  </a:lnTo>
                  <a:lnTo>
                    <a:pt x="105" y="14"/>
                  </a:lnTo>
                  <a:lnTo>
                    <a:pt x="102" y="17"/>
                  </a:lnTo>
                  <a:lnTo>
                    <a:pt x="102" y="21"/>
                  </a:lnTo>
                  <a:lnTo>
                    <a:pt x="98" y="19"/>
                  </a:lnTo>
                  <a:lnTo>
                    <a:pt x="98" y="17"/>
                  </a:lnTo>
                  <a:lnTo>
                    <a:pt x="95" y="14"/>
                  </a:lnTo>
                  <a:lnTo>
                    <a:pt x="93" y="12"/>
                  </a:lnTo>
                  <a:lnTo>
                    <a:pt x="90" y="12"/>
                  </a:lnTo>
                  <a:lnTo>
                    <a:pt x="86" y="9"/>
                  </a:lnTo>
                  <a:lnTo>
                    <a:pt x="83" y="9"/>
                  </a:lnTo>
                  <a:lnTo>
                    <a:pt x="77" y="9"/>
                  </a:lnTo>
                  <a:lnTo>
                    <a:pt x="71" y="9"/>
                  </a:lnTo>
                  <a:lnTo>
                    <a:pt x="64" y="9"/>
                  </a:lnTo>
                  <a:lnTo>
                    <a:pt x="55" y="9"/>
                  </a:lnTo>
                  <a:lnTo>
                    <a:pt x="50" y="9"/>
                  </a:lnTo>
                  <a:lnTo>
                    <a:pt x="43" y="9"/>
                  </a:lnTo>
                  <a:lnTo>
                    <a:pt x="37" y="12"/>
                  </a:lnTo>
                  <a:lnTo>
                    <a:pt x="34" y="12"/>
                  </a:lnTo>
                  <a:lnTo>
                    <a:pt x="31" y="14"/>
                  </a:lnTo>
                  <a:lnTo>
                    <a:pt x="28" y="19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1" y="9"/>
                  </a:lnTo>
                  <a:lnTo>
                    <a:pt x="19" y="7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7" y="2"/>
                  </a:lnTo>
                  <a:lnTo>
                    <a:pt x="0" y="0"/>
                  </a:lnTo>
                </a:path>
              </a:pathLst>
            </a:custGeom>
            <a:solidFill>
              <a:srgbClr val="600000"/>
            </a:solidFill>
            <a:ln w="1270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98" name="Freeform 46"/>
            <p:cNvSpPr>
              <a:spLocks/>
            </p:cNvSpPr>
            <p:nvPr/>
          </p:nvSpPr>
          <p:spPr bwMode="auto">
            <a:xfrm>
              <a:off x="1736" y="1766"/>
              <a:ext cx="209" cy="145"/>
            </a:xfrm>
            <a:custGeom>
              <a:avLst/>
              <a:gdLst/>
              <a:ahLst/>
              <a:cxnLst>
                <a:cxn ang="0">
                  <a:pos x="7" y="40"/>
                </a:cxn>
                <a:cxn ang="0">
                  <a:pos x="4" y="47"/>
                </a:cxn>
                <a:cxn ang="0">
                  <a:pos x="0" y="63"/>
                </a:cxn>
                <a:cxn ang="0">
                  <a:pos x="7" y="103"/>
                </a:cxn>
                <a:cxn ang="0">
                  <a:pos x="14" y="147"/>
                </a:cxn>
                <a:cxn ang="0">
                  <a:pos x="29" y="184"/>
                </a:cxn>
                <a:cxn ang="0">
                  <a:pos x="51" y="216"/>
                </a:cxn>
                <a:cxn ang="0">
                  <a:pos x="77" y="242"/>
                </a:cxn>
                <a:cxn ang="0">
                  <a:pos x="109" y="268"/>
                </a:cxn>
                <a:cxn ang="0">
                  <a:pos x="145" y="284"/>
                </a:cxn>
                <a:cxn ang="0">
                  <a:pos x="182" y="298"/>
                </a:cxn>
                <a:cxn ang="0">
                  <a:pos x="221" y="309"/>
                </a:cxn>
                <a:cxn ang="0">
                  <a:pos x="249" y="313"/>
                </a:cxn>
                <a:cxn ang="0">
                  <a:pos x="275" y="320"/>
                </a:cxn>
                <a:cxn ang="0">
                  <a:pos x="297" y="324"/>
                </a:cxn>
                <a:cxn ang="0">
                  <a:pos x="329" y="324"/>
                </a:cxn>
                <a:cxn ang="0">
                  <a:pos x="355" y="320"/>
                </a:cxn>
                <a:cxn ang="0">
                  <a:pos x="374" y="313"/>
                </a:cxn>
                <a:cxn ang="0">
                  <a:pos x="409" y="305"/>
                </a:cxn>
                <a:cxn ang="0">
                  <a:pos x="441" y="298"/>
                </a:cxn>
                <a:cxn ang="0">
                  <a:pos x="473" y="287"/>
                </a:cxn>
                <a:cxn ang="0">
                  <a:pos x="502" y="272"/>
                </a:cxn>
                <a:cxn ang="0">
                  <a:pos x="527" y="258"/>
                </a:cxn>
                <a:cxn ang="0">
                  <a:pos x="546" y="239"/>
                </a:cxn>
                <a:cxn ang="0">
                  <a:pos x="569" y="221"/>
                </a:cxn>
                <a:cxn ang="0">
                  <a:pos x="581" y="202"/>
                </a:cxn>
                <a:cxn ang="0">
                  <a:pos x="591" y="184"/>
                </a:cxn>
                <a:cxn ang="0">
                  <a:pos x="601" y="165"/>
                </a:cxn>
                <a:cxn ang="0">
                  <a:pos x="607" y="144"/>
                </a:cxn>
                <a:cxn ang="0">
                  <a:pos x="613" y="124"/>
                </a:cxn>
                <a:cxn ang="0">
                  <a:pos x="617" y="103"/>
                </a:cxn>
                <a:cxn ang="0">
                  <a:pos x="620" y="73"/>
                </a:cxn>
                <a:cxn ang="0">
                  <a:pos x="620" y="52"/>
                </a:cxn>
                <a:cxn ang="0">
                  <a:pos x="613" y="40"/>
                </a:cxn>
                <a:cxn ang="0">
                  <a:pos x="607" y="33"/>
                </a:cxn>
                <a:cxn ang="0">
                  <a:pos x="598" y="29"/>
                </a:cxn>
                <a:cxn ang="0">
                  <a:pos x="588" y="26"/>
                </a:cxn>
                <a:cxn ang="0">
                  <a:pos x="575" y="26"/>
                </a:cxn>
                <a:cxn ang="0">
                  <a:pos x="563" y="21"/>
                </a:cxn>
                <a:cxn ang="0">
                  <a:pos x="546" y="18"/>
                </a:cxn>
                <a:cxn ang="0">
                  <a:pos x="524" y="15"/>
                </a:cxn>
                <a:cxn ang="0">
                  <a:pos x="505" y="11"/>
                </a:cxn>
                <a:cxn ang="0">
                  <a:pos x="489" y="11"/>
                </a:cxn>
                <a:cxn ang="0">
                  <a:pos x="473" y="7"/>
                </a:cxn>
                <a:cxn ang="0">
                  <a:pos x="457" y="7"/>
                </a:cxn>
                <a:cxn ang="0">
                  <a:pos x="441" y="3"/>
                </a:cxn>
                <a:cxn ang="0">
                  <a:pos x="428" y="3"/>
                </a:cxn>
                <a:cxn ang="0">
                  <a:pos x="403" y="3"/>
                </a:cxn>
                <a:cxn ang="0">
                  <a:pos x="377" y="3"/>
                </a:cxn>
                <a:cxn ang="0">
                  <a:pos x="361" y="0"/>
                </a:cxn>
                <a:cxn ang="0">
                  <a:pos x="339" y="0"/>
                </a:cxn>
                <a:cxn ang="0">
                  <a:pos x="316" y="0"/>
                </a:cxn>
                <a:cxn ang="0">
                  <a:pos x="291" y="0"/>
                </a:cxn>
                <a:cxn ang="0">
                  <a:pos x="259" y="0"/>
                </a:cxn>
                <a:cxn ang="0">
                  <a:pos x="230" y="3"/>
                </a:cxn>
                <a:cxn ang="0">
                  <a:pos x="198" y="3"/>
                </a:cxn>
                <a:cxn ang="0">
                  <a:pos x="173" y="7"/>
                </a:cxn>
                <a:cxn ang="0">
                  <a:pos x="145" y="7"/>
                </a:cxn>
                <a:cxn ang="0">
                  <a:pos x="115" y="11"/>
                </a:cxn>
                <a:cxn ang="0">
                  <a:pos x="86" y="15"/>
                </a:cxn>
                <a:cxn ang="0">
                  <a:pos x="58" y="21"/>
                </a:cxn>
                <a:cxn ang="0">
                  <a:pos x="36" y="26"/>
                </a:cxn>
                <a:cxn ang="0">
                  <a:pos x="14" y="37"/>
                </a:cxn>
              </a:cxnLst>
              <a:rect l="0" t="0" r="r" b="b"/>
              <a:pathLst>
                <a:path w="621" h="325">
                  <a:moveTo>
                    <a:pt x="14" y="37"/>
                  </a:moveTo>
                  <a:lnTo>
                    <a:pt x="7" y="40"/>
                  </a:lnTo>
                  <a:lnTo>
                    <a:pt x="7" y="44"/>
                  </a:lnTo>
                  <a:lnTo>
                    <a:pt x="4" y="47"/>
                  </a:lnTo>
                  <a:lnTo>
                    <a:pt x="4" y="55"/>
                  </a:lnTo>
                  <a:lnTo>
                    <a:pt x="0" y="63"/>
                  </a:lnTo>
                  <a:lnTo>
                    <a:pt x="4" y="84"/>
                  </a:lnTo>
                  <a:lnTo>
                    <a:pt x="7" y="103"/>
                  </a:lnTo>
                  <a:lnTo>
                    <a:pt x="10" y="129"/>
                  </a:lnTo>
                  <a:lnTo>
                    <a:pt x="14" y="147"/>
                  </a:lnTo>
                  <a:lnTo>
                    <a:pt x="22" y="169"/>
                  </a:lnTo>
                  <a:lnTo>
                    <a:pt x="29" y="184"/>
                  </a:lnTo>
                  <a:lnTo>
                    <a:pt x="39" y="202"/>
                  </a:lnTo>
                  <a:lnTo>
                    <a:pt x="51" y="216"/>
                  </a:lnTo>
                  <a:lnTo>
                    <a:pt x="64" y="228"/>
                  </a:lnTo>
                  <a:lnTo>
                    <a:pt x="77" y="242"/>
                  </a:lnTo>
                  <a:lnTo>
                    <a:pt x="93" y="253"/>
                  </a:lnTo>
                  <a:lnTo>
                    <a:pt x="109" y="268"/>
                  </a:lnTo>
                  <a:lnTo>
                    <a:pt x="125" y="276"/>
                  </a:lnTo>
                  <a:lnTo>
                    <a:pt x="145" y="284"/>
                  </a:lnTo>
                  <a:lnTo>
                    <a:pt x="163" y="294"/>
                  </a:lnTo>
                  <a:lnTo>
                    <a:pt x="182" y="298"/>
                  </a:lnTo>
                  <a:lnTo>
                    <a:pt x="198" y="305"/>
                  </a:lnTo>
                  <a:lnTo>
                    <a:pt x="221" y="309"/>
                  </a:lnTo>
                  <a:lnTo>
                    <a:pt x="240" y="313"/>
                  </a:lnTo>
                  <a:lnTo>
                    <a:pt x="249" y="313"/>
                  </a:lnTo>
                  <a:lnTo>
                    <a:pt x="262" y="316"/>
                  </a:lnTo>
                  <a:lnTo>
                    <a:pt x="275" y="320"/>
                  </a:lnTo>
                  <a:lnTo>
                    <a:pt x="284" y="324"/>
                  </a:lnTo>
                  <a:lnTo>
                    <a:pt x="297" y="324"/>
                  </a:lnTo>
                  <a:lnTo>
                    <a:pt x="313" y="324"/>
                  </a:lnTo>
                  <a:lnTo>
                    <a:pt x="329" y="324"/>
                  </a:lnTo>
                  <a:lnTo>
                    <a:pt x="345" y="320"/>
                  </a:lnTo>
                  <a:lnTo>
                    <a:pt x="355" y="320"/>
                  </a:lnTo>
                  <a:lnTo>
                    <a:pt x="361" y="316"/>
                  </a:lnTo>
                  <a:lnTo>
                    <a:pt x="374" y="313"/>
                  </a:lnTo>
                  <a:lnTo>
                    <a:pt x="390" y="313"/>
                  </a:lnTo>
                  <a:lnTo>
                    <a:pt x="409" y="305"/>
                  </a:lnTo>
                  <a:lnTo>
                    <a:pt x="425" y="302"/>
                  </a:lnTo>
                  <a:lnTo>
                    <a:pt x="441" y="298"/>
                  </a:lnTo>
                  <a:lnTo>
                    <a:pt x="457" y="294"/>
                  </a:lnTo>
                  <a:lnTo>
                    <a:pt x="473" y="287"/>
                  </a:lnTo>
                  <a:lnTo>
                    <a:pt x="489" y="279"/>
                  </a:lnTo>
                  <a:lnTo>
                    <a:pt x="502" y="272"/>
                  </a:lnTo>
                  <a:lnTo>
                    <a:pt x="514" y="265"/>
                  </a:lnTo>
                  <a:lnTo>
                    <a:pt x="527" y="258"/>
                  </a:lnTo>
                  <a:lnTo>
                    <a:pt x="537" y="250"/>
                  </a:lnTo>
                  <a:lnTo>
                    <a:pt x="546" y="239"/>
                  </a:lnTo>
                  <a:lnTo>
                    <a:pt x="559" y="232"/>
                  </a:lnTo>
                  <a:lnTo>
                    <a:pt x="569" y="221"/>
                  </a:lnTo>
                  <a:lnTo>
                    <a:pt x="575" y="210"/>
                  </a:lnTo>
                  <a:lnTo>
                    <a:pt x="581" y="202"/>
                  </a:lnTo>
                  <a:lnTo>
                    <a:pt x="588" y="195"/>
                  </a:lnTo>
                  <a:lnTo>
                    <a:pt x="591" y="184"/>
                  </a:lnTo>
                  <a:lnTo>
                    <a:pt x="598" y="176"/>
                  </a:lnTo>
                  <a:lnTo>
                    <a:pt x="601" y="165"/>
                  </a:lnTo>
                  <a:lnTo>
                    <a:pt x="604" y="155"/>
                  </a:lnTo>
                  <a:lnTo>
                    <a:pt x="607" y="144"/>
                  </a:lnTo>
                  <a:lnTo>
                    <a:pt x="610" y="136"/>
                  </a:lnTo>
                  <a:lnTo>
                    <a:pt x="613" y="124"/>
                  </a:lnTo>
                  <a:lnTo>
                    <a:pt x="613" y="113"/>
                  </a:lnTo>
                  <a:lnTo>
                    <a:pt x="617" y="103"/>
                  </a:lnTo>
                  <a:lnTo>
                    <a:pt x="617" y="92"/>
                  </a:lnTo>
                  <a:lnTo>
                    <a:pt x="620" y="73"/>
                  </a:lnTo>
                  <a:lnTo>
                    <a:pt x="620" y="63"/>
                  </a:lnTo>
                  <a:lnTo>
                    <a:pt x="620" y="52"/>
                  </a:lnTo>
                  <a:lnTo>
                    <a:pt x="617" y="44"/>
                  </a:lnTo>
                  <a:lnTo>
                    <a:pt x="613" y="40"/>
                  </a:lnTo>
                  <a:lnTo>
                    <a:pt x="613" y="37"/>
                  </a:lnTo>
                  <a:lnTo>
                    <a:pt x="607" y="33"/>
                  </a:lnTo>
                  <a:lnTo>
                    <a:pt x="604" y="33"/>
                  </a:lnTo>
                  <a:lnTo>
                    <a:pt x="598" y="29"/>
                  </a:lnTo>
                  <a:lnTo>
                    <a:pt x="591" y="29"/>
                  </a:lnTo>
                  <a:lnTo>
                    <a:pt x="588" y="26"/>
                  </a:lnTo>
                  <a:lnTo>
                    <a:pt x="581" y="26"/>
                  </a:lnTo>
                  <a:lnTo>
                    <a:pt x="575" y="26"/>
                  </a:lnTo>
                  <a:lnTo>
                    <a:pt x="569" y="21"/>
                  </a:lnTo>
                  <a:lnTo>
                    <a:pt x="563" y="21"/>
                  </a:lnTo>
                  <a:lnTo>
                    <a:pt x="553" y="18"/>
                  </a:lnTo>
                  <a:lnTo>
                    <a:pt x="546" y="18"/>
                  </a:lnTo>
                  <a:lnTo>
                    <a:pt x="534" y="15"/>
                  </a:lnTo>
                  <a:lnTo>
                    <a:pt x="524" y="15"/>
                  </a:lnTo>
                  <a:lnTo>
                    <a:pt x="514" y="11"/>
                  </a:lnTo>
                  <a:lnTo>
                    <a:pt x="505" y="11"/>
                  </a:lnTo>
                  <a:lnTo>
                    <a:pt x="496" y="11"/>
                  </a:lnTo>
                  <a:lnTo>
                    <a:pt x="489" y="11"/>
                  </a:lnTo>
                  <a:lnTo>
                    <a:pt x="479" y="7"/>
                  </a:lnTo>
                  <a:lnTo>
                    <a:pt x="473" y="7"/>
                  </a:lnTo>
                  <a:lnTo>
                    <a:pt x="467" y="7"/>
                  </a:lnTo>
                  <a:lnTo>
                    <a:pt x="457" y="7"/>
                  </a:lnTo>
                  <a:lnTo>
                    <a:pt x="450" y="7"/>
                  </a:lnTo>
                  <a:lnTo>
                    <a:pt x="441" y="3"/>
                  </a:lnTo>
                  <a:lnTo>
                    <a:pt x="435" y="3"/>
                  </a:lnTo>
                  <a:lnTo>
                    <a:pt x="428" y="3"/>
                  </a:lnTo>
                  <a:lnTo>
                    <a:pt x="419" y="3"/>
                  </a:lnTo>
                  <a:lnTo>
                    <a:pt x="403" y="3"/>
                  </a:lnTo>
                  <a:lnTo>
                    <a:pt x="390" y="3"/>
                  </a:lnTo>
                  <a:lnTo>
                    <a:pt x="377" y="3"/>
                  </a:lnTo>
                  <a:lnTo>
                    <a:pt x="371" y="0"/>
                  </a:lnTo>
                  <a:lnTo>
                    <a:pt x="361" y="0"/>
                  </a:lnTo>
                  <a:lnTo>
                    <a:pt x="351" y="0"/>
                  </a:lnTo>
                  <a:lnTo>
                    <a:pt x="339" y="0"/>
                  </a:lnTo>
                  <a:lnTo>
                    <a:pt x="326" y="0"/>
                  </a:lnTo>
                  <a:lnTo>
                    <a:pt x="316" y="0"/>
                  </a:lnTo>
                  <a:lnTo>
                    <a:pt x="304" y="0"/>
                  </a:lnTo>
                  <a:lnTo>
                    <a:pt x="291" y="0"/>
                  </a:lnTo>
                  <a:lnTo>
                    <a:pt x="272" y="0"/>
                  </a:lnTo>
                  <a:lnTo>
                    <a:pt x="259" y="0"/>
                  </a:lnTo>
                  <a:lnTo>
                    <a:pt x="246" y="3"/>
                  </a:lnTo>
                  <a:lnTo>
                    <a:pt x="230" y="3"/>
                  </a:lnTo>
                  <a:lnTo>
                    <a:pt x="214" y="3"/>
                  </a:lnTo>
                  <a:lnTo>
                    <a:pt x="198" y="3"/>
                  </a:lnTo>
                  <a:lnTo>
                    <a:pt x="185" y="3"/>
                  </a:lnTo>
                  <a:lnTo>
                    <a:pt x="173" y="7"/>
                  </a:lnTo>
                  <a:lnTo>
                    <a:pt x="157" y="7"/>
                  </a:lnTo>
                  <a:lnTo>
                    <a:pt x="145" y="7"/>
                  </a:lnTo>
                  <a:lnTo>
                    <a:pt x="128" y="11"/>
                  </a:lnTo>
                  <a:lnTo>
                    <a:pt x="115" y="11"/>
                  </a:lnTo>
                  <a:lnTo>
                    <a:pt x="103" y="15"/>
                  </a:lnTo>
                  <a:lnTo>
                    <a:pt x="86" y="15"/>
                  </a:lnTo>
                  <a:lnTo>
                    <a:pt x="71" y="18"/>
                  </a:lnTo>
                  <a:lnTo>
                    <a:pt x="58" y="21"/>
                  </a:lnTo>
                  <a:lnTo>
                    <a:pt x="46" y="26"/>
                  </a:lnTo>
                  <a:lnTo>
                    <a:pt x="36" y="26"/>
                  </a:lnTo>
                  <a:lnTo>
                    <a:pt x="22" y="33"/>
                  </a:lnTo>
                  <a:lnTo>
                    <a:pt x="14" y="37"/>
                  </a:lnTo>
                </a:path>
              </a:pathLst>
            </a:custGeom>
            <a:solidFill>
              <a:srgbClr val="C00000"/>
            </a:solidFill>
            <a:ln w="1270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999" name="Freeform 47"/>
            <p:cNvSpPr>
              <a:spLocks/>
            </p:cNvSpPr>
            <p:nvPr/>
          </p:nvSpPr>
          <p:spPr bwMode="auto">
            <a:xfrm>
              <a:off x="1739" y="1813"/>
              <a:ext cx="149" cy="92"/>
            </a:xfrm>
            <a:custGeom>
              <a:avLst/>
              <a:gdLst/>
              <a:ahLst/>
              <a:cxnLst>
                <a:cxn ang="0">
                  <a:pos x="10" y="47"/>
                </a:cxn>
                <a:cxn ang="0">
                  <a:pos x="16" y="66"/>
                </a:cxn>
                <a:cxn ang="0">
                  <a:pos x="26" y="89"/>
                </a:cxn>
                <a:cxn ang="0">
                  <a:pos x="32" y="101"/>
                </a:cxn>
                <a:cxn ang="0">
                  <a:pos x="48" y="117"/>
                </a:cxn>
                <a:cxn ang="0">
                  <a:pos x="61" y="133"/>
                </a:cxn>
                <a:cxn ang="0">
                  <a:pos x="78" y="145"/>
                </a:cxn>
                <a:cxn ang="0">
                  <a:pos x="93" y="155"/>
                </a:cxn>
                <a:cxn ang="0">
                  <a:pos x="113" y="165"/>
                </a:cxn>
                <a:cxn ang="0">
                  <a:pos x="130" y="174"/>
                </a:cxn>
                <a:cxn ang="0">
                  <a:pos x="148" y="177"/>
                </a:cxn>
                <a:cxn ang="0">
                  <a:pos x="168" y="184"/>
                </a:cxn>
                <a:cxn ang="0">
                  <a:pos x="188" y="190"/>
                </a:cxn>
                <a:cxn ang="0">
                  <a:pos x="203" y="196"/>
                </a:cxn>
                <a:cxn ang="0">
                  <a:pos x="220" y="199"/>
                </a:cxn>
                <a:cxn ang="0">
                  <a:pos x="249" y="202"/>
                </a:cxn>
                <a:cxn ang="0">
                  <a:pos x="291" y="206"/>
                </a:cxn>
                <a:cxn ang="0">
                  <a:pos x="320" y="206"/>
                </a:cxn>
                <a:cxn ang="0">
                  <a:pos x="365" y="202"/>
                </a:cxn>
                <a:cxn ang="0">
                  <a:pos x="398" y="196"/>
                </a:cxn>
                <a:cxn ang="0">
                  <a:pos x="426" y="187"/>
                </a:cxn>
                <a:cxn ang="0">
                  <a:pos x="443" y="177"/>
                </a:cxn>
                <a:cxn ang="0">
                  <a:pos x="443" y="167"/>
                </a:cxn>
                <a:cxn ang="0">
                  <a:pos x="414" y="177"/>
                </a:cxn>
                <a:cxn ang="0">
                  <a:pos x="381" y="184"/>
                </a:cxn>
                <a:cxn ang="0">
                  <a:pos x="356" y="187"/>
                </a:cxn>
                <a:cxn ang="0">
                  <a:pos x="333" y="187"/>
                </a:cxn>
                <a:cxn ang="0">
                  <a:pos x="307" y="187"/>
                </a:cxn>
                <a:cxn ang="0">
                  <a:pos x="284" y="184"/>
                </a:cxn>
                <a:cxn ang="0">
                  <a:pos x="249" y="180"/>
                </a:cxn>
                <a:cxn ang="0">
                  <a:pos x="226" y="177"/>
                </a:cxn>
                <a:cxn ang="0">
                  <a:pos x="207" y="170"/>
                </a:cxn>
                <a:cxn ang="0">
                  <a:pos x="191" y="167"/>
                </a:cxn>
                <a:cxn ang="0">
                  <a:pos x="171" y="158"/>
                </a:cxn>
                <a:cxn ang="0">
                  <a:pos x="155" y="152"/>
                </a:cxn>
                <a:cxn ang="0">
                  <a:pos x="136" y="140"/>
                </a:cxn>
                <a:cxn ang="0">
                  <a:pos x="116" y="126"/>
                </a:cxn>
                <a:cxn ang="0">
                  <a:pos x="100" y="114"/>
                </a:cxn>
                <a:cxn ang="0">
                  <a:pos x="87" y="98"/>
                </a:cxn>
                <a:cxn ang="0">
                  <a:pos x="75" y="82"/>
                </a:cxn>
                <a:cxn ang="0">
                  <a:pos x="65" y="60"/>
                </a:cxn>
                <a:cxn ang="0">
                  <a:pos x="61" y="38"/>
                </a:cxn>
                <a:cxn ang="0">
                  <a:pos x="58" y="13"/>
                </a:cxn>
                <a:cxn ang="0">
                  <a:pos x="42" y="13"/>
                </a:cxn>
                <a:cxn ang="0">
                  <a:pos x="32" y="10"/>
                </a:cxn>
                <a:cxn ang="0">
                  <a:pos x="23" y="7"/>
                </a:cxn>
                <a:cxn ang="0">
                  <a:pos x="10" y="3"/>
                </a:cxn>
                <a:cxn ang="0">
                  <a:pos x="0" y="0"/>
                </a:cxn>
                <a:cxn ang="0">
                  <a:pos x="3" y="25"/>
                </a:cxn>
                <a:cxn ang="0">
                  <a:pos x="10" y="47"/>
                </a:cxn>
              </a:cxnLst>
              <a:rect l="0" t="0" r="r" b="b"/>
              <a:pathLst>
                <a:path w="444" h="207">
                  <a:moveTo>
                    <a:pt x="10" y="47"/>
                  </a:moveTo>
                  <a:lnTo>
                    <a:pt x="16" y="66"/>
                  </a:lnTo>
                  <a:lnTo>
                    <a:pt x="26" y="89"/>
                  </a:lnTo>
                  <a:lnTo>
                    <a:pt x="32" y="101"/>
                  </a:lnTo>
                  <a:lnTo>
                    <a:pt x="48" y="117"/>
                  </a:lnTo>
                  <a:lnTo>
                    <a:pt x="61" y="133"/>
                  </a:lnTo>
                  <a:lnTo>
                    <a:pt x="78" y="145"/>
                  </a:lnTo>
                  <a:lnTo>
                    <a:pt x="93" y="155"/>
                  </a:lnTo>
                  <a:lnTo>
                    <a:pt x="113" y="165"/>
                  </a:lnTo>
                  <a:lnTo>
                    <a:pt x="130" y="174"/>
                  </a:lnTo>
                  <a:lnTo>
                    <a:pt x="148" y="177"/>
                  </a:lnTo>
                  <a:lnTo>
                    <a:pt x="168" y="184"/>
                  </a:lnTo>
                  <a:lnTo>
                    <a:pt x="188" y="190"/>
                  </a:lnTo>
                  <a:lnTo>
                    <a:pt x="203" y="196"/>
                  </a:lnTo>
                  <a:lnTo>
                    <a:pt x="220" y="199"/>
                  </a:lnTo>
                  <a:lnTo>
                    <a:pt x="249" y="202"/>
                  </a:lnTo>
                  <a:lnTo>
                    <a:pt x="291" y="206"/>
                  </a:lnTo>
                  <a:lnTo>
                    <a:pt x="320" y="206"/>
                  </a:lnTo>
                  <a:lnTo>
                    <a:pt x="365" y="202"/>
                  </a:lnTo>
                  <a:lnTo>
                    <a:pt x="398" y="196"/>
                  </a:lnTo>
                  <a:lnTo>
                    <a:pt x="426" y="187"/>
                  </a:lnTo>
                  <a:lnTo>
                    <a:pt x="443" y="177"/>
                  </a:lnTo>
                  <a:lnTo>
                    <a:pt x="443" y="167"/>
                  </a:lnTo>
                  <a:lnTo>
                    <a:pt x="414" y="177"/>
                  </a:lnTo>
                  <a:lnTo>
                    <a:pt x="381" y="184"/>
                  </a:lnTo>
                  <a:lnTo>
                    <a:pt x="356" y="187"/>
                  </a:lnTo>
                  <a:lnTo>
                    <a:pt x="333" y="187"/>
                  </a:lnTo>
                  <a:lnTo>
                    <a:pt x="307" y="187"/>
                  </a:lnTo>
                  <a:lnTo>
                    <a:pt x="284" y="184"/>
                  </a:lnTo>
                  <a:lnTo>
                    <a:pt x="249" y="180"/>
                  </a:lnTo>
                  <a:lnTo>
                    <a:pt x="226" y="177"/>
                  </a:lnTo>
                  <a:lnTo>
                    <a:pt x="207" y="170"/>
                  </a:lnTo>
                  <a:lnTo>
                    <a:pt x="191" y="167"/>
                  </a:lnTo>
                  <a:lnTo>
                    <a:pt x="171" y="158"/>
                  </a:lnTo>
                  <a:lnTo>
                    <a:pt x="155" y="152"/>
                  </a:lnTo>
                  <a:lnTo>
                    <a:pt x="136" y="140"/>
                  </a:lnTo>
                  <a:lnTo>
                    <a:pt x="116" y="126"/>
                  </a:lnTo>
                  <a:lnTo>
                    <a:pt x="100" y="114"/>
                  </a:lnTo>
                  <a:lnTo>
                    <a:pt x="87" y="98"/>
                  </a:lnTo>
                  <a:lnTo>
                    <a:pt x="75" y="82"/>
                  </a:lnTo>
                  <a:lnTo>
                    <a:pt x="65" y="60"/>
                  </a:lnTo>
                  <a:lnTo>
                    <a:pt x="61" y="38"/>
                  </a:lnTo>
                  <a:lnTo>
                    <a:pt x="58" y="13"/>
                  </a:lnTo>
                  <a:lnTo>
                    <a:pt x="42" y="13"/>
                  </a:lnTo>
                  <a:lnTo>
                    <a:pt x="32" y="10"/>
                  </a:lnTo>
                  <a:lnTo>
                    <a:pt x="23" y="7"/>
                  </a:lnTo>
                  <a:lnTo>
                    <a:pt x="10" y="3"/>
                  </a:lnTo>
                  <a:lnTo>
                    <a:pt x="0" y="0"/>
                  </a:lnTo>
                  <a:lnTo>
                    <a:pt x="3" y="25"/>
                  </a:lnTo>
                  <a:lnTo>
                    <a:pt x="10" y="47"/>
                  </a:lnTo>
                </a:path>
              </a:pathLst>
            </a:custGeom>
            <a:solidFill>
              <a:srgbClr val="800000"/>
            </a:solidFill>
            <a:ln w="1270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000" name="Oval 48"/>
            <p:cNvSpPr>
              <a:spLocks noChangeArrowheads="1"/>
            </p:cNvSpPr>
            <p:nvPr/>
          </p:nvSpPr>
          <p:spPr bwMode="auto">
            <a:xfrm>
              <a:off x="1741" y="1762"/>
              <a:ext cx="198" cy="25"/>
            </a:xfrm>
            <a:prstGeom prst="ellipse">
              <a:avLst/>
            </a:prstGeom>
            <a:solidFill>
              <a:srgbClr val="FF0000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001" name="Freeform 49"/>
            <p:cNvSpPr>
              <a:spLocks/>
            </p:cNvSpPr>
            <p:nvPr/>
          </p:nvSpPr>
          <p:spPr bwMode="auto">
            <a:xfrm>
              <a:off x="1891" y="1788"/>
              <a:ext cx="55" cy="2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2" y="4"/>
                </a:cxn>
                <a:cxn ang="0">
                  <a:pos x="31" y="9"/>
                </a:cxn>
                <a:cxn ang="0">
                  <a:pos x="41" y="15"/>
                </a:cxn>
                <a:cxn ang="0">
                  <a:pos x="44" y="24"/>
                </a:cxn>
                <a:cxn ang="0">
                  <a:pos x="44" y="32"/>
                </a:cxn>
                <a:cxn ang="0">
                  <a:pos x="44" y="36"/>
                </a:cxn>
                <a:cxn ang="0">
                  <a:pos x="37" y="45"/>
                </a:cxn>
                <a:cxn ang="0">
                  <a:pos x="34" y="47"/>
                </a:cxn>
                <a:cxn ang="0">
                  <a:pos x="28" y="53"/>
                </a:cxn>
                <a:cxn ang="0">
                  <a:pos x="22" y="56"/>
                </a:cxn>
                <a:cxn ang="0">
                  <a:pos x="12" y="59"/>
                </a:cxn>
                <a:cxn ang="0">
                  <a:pos x="0" y="65"/>
                </a:cxn>
                <a:cxn ang="0">
                  <a:pos x="25" y="61"/>
                </a:cxn>
                <a:cxn ang="0">
                  <a:pos x="44" y="61"/>
                </a:cxn>
                <a:cxn ang="0">
                  <a:pos x="63" y="59"/>
                </a:cxn>
                <a:cxn ang="0">
                  <a:pos x="85" y="56"/>
                </a:cxn>
                <a:cxn ang="0">
                  <a:pos x="107" y="53"/>
                </a:cxn>
                <a:cxn ang="0">
                  <a:pos x="122" y="50"/>
                </a:cxn>
                <a:cxn ang="0">
                  <a:pos x="134" y="47"/>
                </a:cxn>
                <a:cxn ang="0">
                  <a:pos x="147" y="45"/>
                </a:cxn>
                <a:cxn ang="0">
                  <a:pos x="153" y="41"/>
                </a:cxn>
                <a:cxn ang="0">
                  <a:pos x="156" y="38"/>
                </a:cxn>
                <a:cxn ang="0">
                  <a:pos x="160" y="36"/>
                </a:cxn>
                <a:cxn ang="0">
                  <a:pos x="163" y="29"/>
                </a:cxn>
                <a:cxn ang="0">
                  <a:pos x="160" y="27"/>
                </a:cxn>
                <a:cxn ang="0">
                  <a:pos x="153" y="24"/>
                </a:cxn>
                <a:cxn ang="0">
                  <a:pos x="141" y="18"/>
                </a:cxn>
                <a:cxn ang="0">
                  <a:pos x="129" y="15"/>
                </a:cxn>
                <a:cxn ang="0">
                  <a:pos x="115" y="12"/>
                </a:cxn>
                <a:cxn ang="0">
                  <a:pos x="97" y="9"/>
                </a:cxn>
                <a:cxn ang="0">
                  <a:pos x="85" y="6"/>
                </a:cxn>
                <a:cxn ang="0">
                  <a:pos x="66" y="6"/>
                </a:cxn>
                <a:cxn ang="0">
                  <a:pos x="50" y="4"/>
                </a:cxn>
                <a:cxn ang="0">
                  <a:pos x="34" y="4"/>
                </a:cxn>
                <a:cxn ang="0">
                  <a:pos x="22" y="0"/>
                </a:cxn>
                <a:cxn ang="0">
                  <a:pos x="3" y="0"/>
                </a:cxn>
              </a:cxnLst>
              <a:rect l="0" t="0" r="r" b="b"/>
              <a:pathLst>
                <a:path w="164" h="66">
                  <a:moveTo>
                    <a:pt x="3" y="0"/>
                  </a:moveTo>
                  <a:lnTo>
                    <a:pt x="22" y="4"/>
                  </a:lnTo>
                  <a:lnTo>
                    <a:pt x="31" y="9"/>
                  </a:lnTo>
                  <a:lnTo>
                    <a:pt x="41" y="15"/>
                  </a:lnTo>
                  <a:lnTo>
                    <a:pt x="44" y="24"/>
                  </a:lnTo>
                  <a:lnTo>
                    <a:pt x="44" y="32"/>
                  </a:lnTo>
                  <a:lnTo>
                    <a:pt x="44" y="36"/>
                  </a:lnTo>
                  <a:lnTo>
                    <a:pt x="37" y="45"/>
                  </a:lnTo>
                  <a:lnTo>
                    <a:pt x="34" y="47"/>
                  </a:lnTo>
                  <a:lnTo>
                    <a:pt x="28" y="53"/>
                  </a:lnTo>
                  <a:lnTo>
                    <a:pt x="22" y="56"/>
                  </a:lnTo>
                  <a:lnTo>
                    <a:pt x="12" y="59"/>
                  </a:lnTo>
                  <a:lnTo>
                    <a:pt x="0" y="65"/>
                  </a:lnTo>
                  <a:lnTo>
                    <a:pt x="25" y="61"/>
                  </a:lnTo>
                  <a:lnTo>
                    <a:pt x="44" y="61"/>
                  </a:lnTo>
                  <a:lnTo>
                    <a:pt x="63" y="59"/>
                  </a:lnTo>
                  <a:lnTo>
                    <a:pt x="85" y="56"/>
                  </a:lnTo>
                  <a:lnTo>
                    <a:pt x="107" y="53"/>
                  </a:lnTo>
                  <a:lnTo>
                    <a:pt x="122" y="50"/>
                  </a:lnTo>
                  <a:lnTo>
                    <a:pt x="134" y="47"/>
                  </a:lnTo>
                  <a:lnTo>
                    <a:pt x="147" y="45"/>
                  </a:lnTo>
                  <a:lnTo>
                    <a:pt x="153" y="41"/>
                  </a:lnTo>
                  <a:lnTo>
                    <a:pt x="156" y="38"/>
                  </a:lnTo>
                  <a:lnTo>
                    <a:pt x="160" y="36"/>
                  </a:lnTo>
                  <a:lnTo>
                    <a:pt x="163" y="29"/>
                  </a:lnTo>
                  <a:lnTo>
                    <a:pt x="160" y="27"/>
                  </a:lnTo>
                  <a:lnTo>
                    <a:pt x="153" y="24"/>
                  </a:lnTo>
                  <a:lnTo>
                    <a:pt x="141" y="18"/>
                  </a:lnTo>
                  <a:lnTo>
                    <a:pt x="129" y="15"/>
                  </a:lnTo>
                  <a:lnTo>
                    <a:pt x="115" y="12"/>
                  </a:lnTo>
                  <a:lnTo>
                    <a:pt x="97" y="9"/>
                  </a:lnTo>
                  <a:lnTo>
                    <a:pt x="85" y="6"/>
                  </a:lnTo>
                  <a:lnTo>
                    <a:pt x="66" y="6"/>
                  </a:lnTo>
                  <a:lnTo>
                    <a:pt x="50" y="4"/>
                  </a:lnTo>
                  <a:lnTo>
                    <a:pt x="34" y="4"/>
                  </a:lnTo>
                  <a:lnTo>
                    <a:pt x="22" y="0"/>
                  </a:lnTo>
                  <a:lnTo>
                    <a:pt x="3" y="0"/>
                  </a:lnTo>
                </a:path>
              </a:pathLst>
            </a:custGeom>
            <a:solidFill>
              <a:srgbClr val="E00000"/>
            </a:solidFill>
            <a:ln w="1270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002" name="Freeform 50"/>
            <p:cNvSpPr>
              <a:spLocks/>
            </p:cNvSpPr>
            <p:nvPr/>
          </p:nvSpPr>
          <p:spPr bwMode="auto">
            <a:xfrm>
              <a:off x="1894" y="1784"/>
              <a:ext cx="51" cy="60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6" y="38"/>
                </a:cxn>
                <a:cxn ang="0">
                  <a:pos x="10" y="53"/>
                </a:cxn>
                <a:cxn ang="0">
                  <a:pos x="15" y="72"/>
                </a:cxn>
                <a:cxn ang="0">
                  <a:pos x="22" y="84"/>
                </a:cxn>
                <a:cxn ang="0">
                  <a:pos x="28" y="99"/>
                </a:cxn>
                <a:cxn ang="0">
                  <a:pos x="37" y="108"/>
                </a:cxn>
                <a:cxn ang="0">
                  <a:pos x="44" y="118"/>
                </a:cxn>
                <a:cxn ang="0">
                  <a:pos x="59" y="127"/>
                </a:cxn>
                <a:cxn ang="0">
                  <a:pos x="68" y="130"/>
                </a:cxn>
                <a:cxn ang="0">
                  <a:pos x="78" y="133"/>
                </a:cxn>
                <a:cxn ang="0">
                  <a:pos x="85" y="133"/>
                </a:cxn>
                <a:cxn ang="0">
                  <a:pos x="90" y="130"/>
                </a:cxn>
                <a:cxn ang="0">
                  <a:pos x="97" y="127"/>
                </a:cxn>
                <a:cxn ang="0">
                  <a:pos x="103" y="125"/>
                </a:cxn>
                <a:cxn ang="0">
                  <a:pos x="112" y="115"/>
                </a:cxn>
                <a:cxn ang="0">
                  <a:pos x="119" y="108"/>
                </a:cxn>
                <a:cxn ang="0">
                  <a:pos x="124" y="96"/>
                </a:cxn>
                <a:cxn ang="0">
                  <a:pos x="134" y="87"/>
                </a:cxn>
                <a:cxn ang="0">
                  <a:pos x="138" y="75"/>
                </a:cxn>
                <a:cxn ang="0">
                  <a:pos x="143" y="59"/>
                </a:cxn>
                <a:cxn ang="0">
                  <a:pos x="146" y="43"/>
                </a:cxn>
                <a:cxn ang="0">
                  <a:pos x="150" y="31"/>
                </a:cxn>
                <a:cxn ang="0">
                  <a:pos x="153" y="16"/>
                </a:cxn>
                <a:cxn ang="0">
                  <a:pos x="153" y="0"/>
                </a:cxn>
                <a:cxn ang="0">
                  <a:pos x="143" y="7"/>
                </a:cxn>
                <a:cxn ang="0">
                  <a:pos x="131" y="7"/>
                </a:cxn>
                <a:cxn ang="0">
                  <a:pos x="122" y="9"/>
                </a:cxn>
                <a:cxn ang="0">
                  <a:pos x="103" y="12"/>
                </a:cxn>
                <a:cxn ang="0">
                  <a:pos x="90" y="16"/>
                </a:cxn>
                <a:cxn ang="0">
                  <a:pos x="68" y="19"/>
                </a:cxn>
                <a:cxn ang="0">
                  <a:pos x="49" y="22"/>
                </a:cxn>
                <a:cxn ang="0">
                  <a:pos x="31" y="22"/>
                </a:cxn>
                <a:cxn ang="0">
                  <a:pos x="15" y="22"/>
                </a:cxn>
                <a:cxn ang="0">
                  <a:pos x="0" y="25"/>
                </a:cxn>
              </a:cxnLst>
              <a:rect l="0" t="0" r="r" b="b"/>
              <a:pathLst>
                <a:path w="154" h="134">
                  <a:moveTo>
                    <a:pt x="0" y="25"/>
                  </a:moveTo>
                  <a:lnTo>
                    <a:pt x="6" y="38"/>
                  </a:lnTo>
                  <a:lnTo>
                    <a:pt x="10" y="53"/>
                  </a:lnTo>
                  <a:lnTo>
                    <a:pt x="15" y="72"/>
                  </a:lnTo>
                  <a:lnTo>
                    <a:pt x="22" y="84"/>
                  </a:lnTo>
                  <a:lnTo>
                    <a:pt x="28" y="99"/>
                  </a:lnTo>
                  <a:lnTo>
                    <a:pt x="37" y="108"/>
                  </a:lnTo>
                  <a:lnTo>
                    <a:pt x="44" y="118"/>
                  </a:lnTo>
                  <a:lnTo>
                    <a:pt x="59" y="127"/>
                  </a:lnTo>
                  <a:lnTo>
                    <a:pt x="68" y="130"/>
                  </a:lnTo>
                  <a:lnTo>
                    <a:pt x="78" y="133"/>
                  </a:lnTo>
                  <a:lnTo>
                    <a:pt x="85" y="133"/>
                  </a:lnTo>
                  <a:lnTo>
                    <a:pt x="90" y="130"/>
                  </a:lnTo>
                  <a:lnTo>
                    <a:pt x="97" y="127"/>
                  </a:lnTo>
                  <a:lnTo>
                    <a:pt x="103" y="125"/>
                  </a:lnTo>
                  <a:lnTo>
                    <a:pt x="112" y="115"/>
                  </a:lnTo>
                  <a:lnTo>
                    <a:pt x="119" y="108"/>
                  </a:lnTo>
                  <a:lnTo>
                    <a:pt x="124" y="96"/>
                  </a:lnTo>
                  <a:lnTo>
                    <a:pt x="134" y="87"/>
                  </a:lnTo>
                  <a:lnTo>
                    <a:pt x="138" y="75"/>
                  </a:lnTo>
                  <a:lnTo>
                    <a:pt x="143" y="59"/>
                  </a:lnTo>
                  <a:lnTo>
                    <a:pt x="146" y="43"/>
                  </a:lnTo>
                  <a:lnTo>
                    <a:pt x="150" y="31"/>
                  </a:lnTo>
                  <a:lnTo>
                    <a:pt x="153" y="16"/>
                  </a:lnTo>
                  <a:lnTo>
                    <a:pt x="153" y="0"/>
                  </a:lnTo>
                  <a:lnTo>
                    <a:pt x="143" y="7"/>
                  </a:lnTo>
                  <a:lnTo>
                    <a:pt x="131" y="7"/>
                  </a:lnTo>
                  <a:lnTo>
                    <a:pt x="122" y="9"/>
                  </a:lnTo>
                  <a:lnTo>
                    <a:pt x="103" y="12"/>
                  </a:lnTo>
                  <a:lnTo>
                    <a:pt x="90" y="16"/>
                  </a:lnTo>
                  <a:lnTo>
                    <a:pt x="68" y="19"/>
                  </a:lnTo>
                  <a:lnTo>
                    <a:pt x="49" y="22"/>
                  </a:lnTo>
                  <a:lnTo>
                    <a:pt x="31" y="22"/>
                  </a:lnTo>
                  <a:lnTo>
                    <a:pt x="15" y="22"/>
                  </a:lnTo>
                  <a:lnTo>
                    <a:pt x="0" y="25"/>
                  </a:lnTo>
                </a:path>
              </a:pathLst>
            </a:custGeom>
            <a:solidFill>
              <a:srgbClr val="A00000"/>
            </a:solidFill>
            <a:ln w="1270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003" name="Freeform 51"/>
            <p:cNvSpPr>
              <a:spLocks/>
            </p:cNvSpPr>
            <p:nvPr/>
          </p:nvSpPr>
          <p:spPr bwMode="auto">
            <a:xfrm>
              <a:off x="1913" y="1707"/>
              <a:ext cx="28" cy="1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6"/>
                </a:cxn>
                <a:cxn ang="0">
                  <a:pos x="8" y="16"/>
                </a:cxn>
                <a:cxn ang="0">
                  <a:pos x="12" y="25"/>
                </a:cxn>
                <a:cxn ang="0">
                  <a:pos x="17" y="41"/>
                </a:cxn>
                <a:cxn ang="0">
                  <a:pos x="29" y="67"/>
                </a:cxn>
                <a:cxn ang="0">
                  <a:pos x="42" y="92"/>
                </a:cxn>
                <a:cxn ang="0">
                  <a:pos x="54" y="118"/>
                </a:cxn>
                <a:cxn ang="0">
                  <a:pos x="63" y="140"/>
                </a:cxn>
                <a:cxn ang="0">
                  <a:pos x="68" y="162"/>
                </a:cxn>
                <a:cxn ang="0">
                  <a:pos x="78" y="192"/>
                </a:cxn>
                <a:cxn ang="0">
                  <a:pos x="80" y="207"/>
                </a:cxn>
                <a:cxn ang="0">
                  <a:pos x="80" y="227"/>
                </a:cxn>
                <a:cxn ang="0">
                  <a:pos x="84" y="242"/>
                </a:cxn>
                <a:cxn ang="0">
                  <a:pos x="80" y="255"/>
                </a:cxn>
                <a:cxn ang="0">
                  <a:pos x="78" y="264"/>
                </a:cxn>
                <a:cxn ang="0">
                  <a:pos x="72" y="274"/>
                </a:cxn>
                <a:cxn ang="0">
                  <a:pos x="68" y="281"/>
                </a:cxn>
                <a:cxn ang="0">
                  <a:pos x="68" y="262"/>
                </a:cxn>
                <a:cxn ang="0">
                  <a:pos x="68" y="249"/>
                </a:cxn>
                <a:cxn ang="0">
                  <a:pos x="68" y="239"/>
                </a:cxn>
                <a:cxn ang="0">
                  <a:pos x="66" y="220"/>
                </a:cxn>
                <a:cxn ang="0">
                  <a:pos x="63" y="207"/>
                </a:cxn>
                <a:cxn ang="0">
                  <a:pos x="59" y="192"/>
                </a:cxn>
                <a:cxn ang="0">
                  <a:pos x="54" y="175"/>
                </a:cxn>
                <a:cxn ang="0">
                  <a:pos x="50" y="159"/>
                </a:cxn>
                <a:cxn ang="0">
                  <a:pos x="42" y="140"/>
                </a:cxn>
                <a:cxn ang="0">
                  <a:pos x="33" y="118"/>
                </a:cxn>
                <a:cxn ang="0">
                  <a:pos x="24" y="98"/>
                </a:cxn>
                <a:cxn ang="0">
                  <a:pos x="15" y="83"/>
                </a:cxn>
                <a:cxn ang="0">
                  <a:pos x="8" y="70"/>
                </a:cxn>
                <a:cxn ang="0">
                  <a:pos x="0" y="54"/>
                </a:cxn>
                <a:cxn ang="0">
                  <a:pos x="8" y="60"/>
                </a:cxn>
                <a:cxn ang="0">
                  <a:pos x="12" y="60"/>
                </a:cxn>
                <a:cxn ang="0">
                  <a:pos x="15" y="57"/>
                </a:cxn>
                <a:cxn ang="0">
                  <a:pos x="12" y="48"/>
                </a:cxn>
                <a:cxn ang="0">
                  <a:pos x="12" y="41"/>
                </a:cxn>
                <a:cxn ang="0">
                  <a:pos x="8" y="28"/>
                </a:cxn>
                <a:cxn ang="0">
                  <a:pos x="5" y="18"/>
                </a:cxn>
                <a:cxn ang="0">
                  <a:pos x="3" y="10"/>
                </a:cxn>
                <a:cxn ang="0">
                  <a:pos x="0" y="0"/>
                </a:cxn>
              </a:cxnLst>
              <a:rect l="0" t="0" r="r" b="b"/>
              <a:pathLst>
                <a:path w="85" h="282">
                  <a:moveTo>
                    <a:pt x="0" y="0"/>
                  </a:moveTo>
                  <a:lnTo>
                    <a:pt x="3" y="6"/>
                  </a:lnTo>
                  <a:lnTo>
                    <a:pt x="8" y="16"/>
                  </a:lnTo>
                  <a:lnTo>
                    <a:pt x="12" y="25"/>
                  </a:lnTo>
                  <a:lnTo>
                    <a:pt x="17" y="41"/>
                  </a:lnTo>
                  <a:lnTo>
                    <a:pt x="29" y="67"/>
                  </a:lnTo>
                  <a:lnTo>
                    <a:pt x="42" y="92"/>
                  </a:lnTo>
                  <a:lnTo>
                    <a:pt x="54" y="118"/>
                  </a:lnTo>
                  <a:lnTo>
                    <a:pt x="63" y="140"/>
                  </a:lnTo>
                  <a:lnTo>
                    <a:pt x="68" y="162"/>
                  </a:lnTo>
                  <a:lnTo>
                    <a:pt x="78" y="192"/>
                  </a:lnTo>
                  <a:lnTo>
                    <a:pt x="80" y="207"/>
                  </a:lnTo>
                  <a:lnTo>
                    <a:pt x="80" y="227"/>
                  </a:lnTo>
                  <a:lnTo>
                    <a:pt x="84" y="242"/>
                  </a:lnTo>
                  <a:lnTo>
                    <a:pt x="80" y="255"/>
                  </a:lnTo>
                  <a:lnTo>
                    <a:pt x="78" y="264"/>
                  </a:lnTo>
                  <a:lnTo>
                    <a:pt x="72" y="274"/>
                  </a:lnTo>
                  <a:lnTo>
                    <a:pt x="68" y="281"/>
                  </a:lnTo>
                  <a:lnTo>
                    <a:pt x="68" y="262"/>
                  </a:lnTo>
                  <a:lnTo>
                    <a:pt x="68" y="249"/>
                  </a:lnTo>
                  <a:lnTo>
                    <a:pt x="68" y="239"/>
                  </a:lnTo>
                  <a:lnTo>
                    <a:pt x="66" y="220"/>
                  </a:lnTo>
                  <a:lnTo>
                    <a:pt x="63" y="207"/>
                  </a:lnTo>
                  <a:lnTo>
                    <a:pt x="59" y="192"/>
                  </a:lnTo>
                  <a:lnTo>
                    <a:pt x="54" y="175"/>
                  </a:lnTo>
                  <a:lnTo>
                    <a:pt x="50" y="159"/>
                  </a:lnTo>
                  <a:lnTo>
                    <a:pt x="42" y="140"/>
                  </a:lnTo>
                  <a:lnTo>
                    <a:pt x="33" y="118"/>
                  </a:lnTo>
                  <a:lnTo>
                    <a:pt x="24" y="98"/>
                  </a:lnTo>
                  <a:lnTo>
                    <a:pt x="15" y="83"/>
                  </a:lnTo>
                  <a:lnTo>
                    <a:pt x="8" y="70"/>
                  </a:lnTo>
                  <a:lnTo>
                    <a:pt x="0" y="54"/>
                  </a:lnTo>
                  <a:lnTo>
                    <a:pt x="8" y="60"/>
                  </a:lnTo>
                  <a:lnTo>
                    <a:pt x="12" y="60"/>
                  </a:lnTo>
                  <a:lnTo>
                    <a:pt x="15" y="57"/>
                  </a:lnTo>
                  <a:lnTo>
                    <a:pt x="12" y="48"/>
                  </a:lnTo>
                  <a:lnTo>
                    <a:pt x="12" y="41"/>
                  </a:lnTo>
                  <a:lnTo>
                    <a:pt x="8" y="28"/>
                  </a:lnTo>
                  <a:lnTo>
                    <a:pt x="5" y="18"/>
                  </a:lnTo>
                  <a:lnTo>
                    <a:pt x="3" y="10"/>
                  </a:lnTo>
                  <a:lnTo>
                    <a:pt x="0" y="0"/>
                  </a:lnTo>
                </a:path>
              </a:pathLst>
            </a:custGeom>
            <a:solidFill>
              <a:srgbClr val="C0C0FF"/>
            </a:solidFill>
            <a:ln w="1270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004" name="Freeform 52"/>
            <p:cNvSpPr>
              <a:spLocks/>
            </p:cNvSpPr>
            <p:nvPr/>
          </p:nvSpPr>
          <p:spPr bwMode="auto">
            <a:xfrm>
              <a:off x="1743" y="1716"/>
              <a:ext cx="26" cy="85"/>
            </a:xfrm>
            <a:custGeom>
              <a:avLst/>
              <a:gdLst/>
              <a:ahLst/>
              <a:cxnLst>
                <a:cxn ang="0">
                  <a:pos x="74" y="26"/>
                </a:cxn>
                <a:cxn ang="0">
                  <a:pos x="74" y="13"/>
                </a:cxn>
                <a:cxn ang="0">
                  <a:pos x="74" y="0"/>
                </a:cxn>
                <a:cxn ang="0">
                  <a:pos x="69" y="16"/>
                </a:cxn>
                <a:cxn ang="0">
                  <a:pos x="57" y="38"/>
                </a:cxn>
                <a:cxn ang="0">
                  <a:pos x="44" y="63"/>
                </a:cxn>
                <a:cxn ang="0">
                  <a:pos x="32" y="92"/>
                </a:cxn>
                <a:cxn ang="0">
                  <a:pos x="21" y="120"/>
                </a:cxn>
                <a:cxn ang="0">
                  <a:pos x="12" y="142"/>
                </a:cxn>
                <a:cxn ang="0">
                  <a:pos x="6" y="167"/>
                </a:cxn>
                <a:cxn ang="0">
                  <a:pos x="0" y="186"/>
                </a:cxn>
                <a:cxn ang="0">
                  <a:pos x="6" y="189"/>
                </a:cxn>
                <a:cxn ang="0">
                  <a:pos x="12" y="186"/>
                </a:cxn>
                <a:cxn ang="0">
                  <a:pos x="18" y="177"/>
                </a:cxn>
                <a:cxn ang="0">
                  <a:pos x="23" y="158"/>
                </a:cxn>
                <a:cxn ang="0">
                  <a:pos x="32" y="136"/>
                </a:cxn>
                <a:cxn ang="0">
                  <a:pos x="39" y="117"/>
                </a:cxn>
                <a:cxn ang="0">
                  <a:pos x="48" y="98"/>
                </a:cxn>
                <a:cxn ang="0">
                  <a:pos x="57" y="79"/>
                </a:cxn>
                <a:cxn ang="0">
                  <a:pos x="65" y="57"/>
                </a:cxn>
                <a:cxn ang="0">
                  <a:pos x="71" y="38"/>
                </a:cxn>
                <a:cxn ang="0">
                  <a:pos x="74" y="26"/>
                </a:cxn>
              </a:cxnLst>
              <a:rect l="0" t="0" r="r" b="b"/>
              <a:pathLst>
                <a:path w="75" h="190">
                  <a:moveTo>
                    <a:pt x="74" y="26"/>
                  </a:moveTo>
                  <a:lnTo>
                    <a:pt x="74" y="13"/>
                  </a:lnTo>
                  <a:lnTo>
                    <a:pt x="74" y="0"/>
                  </a:lnTo>
                  <a:lnTo>
                    <a:pt x="69" y="16"/>
                  </a:lnTo>
                  <a:lnTo>
                    <a:pt x="57" y="38"/>
                  </a:lnTo>
                  <a:lnTo>
                    <a:pt x="44" y="63"/>
                  </a:lnTo>
                  <a:lnTo>
                    <a:pt x="32" y="92"/>
                  </a:lnTo>
                  <a:lnTo>
                    <a:pt x="21" y="120"/>
                  </a:lnTo>
                  <a:lnTo>
                    <a:pt x="12" y="142"/>
                  </a:lnTo>
                  <a:lnTo>
                    <a:pt x="6" y="167"/>
                  </a:lnTo>
                  <a:lnTo>
                    <a:pt x="0" y="186"/>
                  </a:lnTo>
                  <a:lnTo>
                    <a:pt x="6" y="189"/>
                  </a:lnTo>
                  <a:lnTo>
                    <a:pt x="12" y="186"/>
                  </a:lnTo>
                  <a:lnTo>
                    <a:pt x="18" y="177"/>
                  </a:lnTo>
                  <a:lnTo>
                    <a:pt x="23" y="158"/>
                  </a:lnTo>
                  <a:lnTo>
                    <a:pt x="32" y="136"/>
                  </a:lnTo>
                  <a:lnTo>
                    <a:pt x="39" y="117"/>
                  </a:lnTo>
                  <a:lnTo>
                    <a:pt x="48" y="98"/>
                  </a:lnTo>
                  <a:lnTo>
                    <a:pt x="57" y="79"/>
                  </a:lnTo>
                  <a:lnTo>
                    <a:pt x="65" y="57"/>
                  </a:lnTo>
                  <a:lnTo>
                    <a:pt x="71" y="38"/>
                  </a:lnTo>
                  <a:lnTo>
                    <a:pt x="74" y="26"/>
                  </a:lnTo>
                </a:path>
              </a:pathLst>
            </a:custGeom>
            <a:solidFill>
              <a:srgbClr val="8080FF"/>
            </a:solidFill>
            <a:ln w="1016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005" name="Freeform 53"/>
            <p:cNvSpPr>
              <a:spLocks/>
            </p:cNvSpPr>
            <p:nvPr/>
          </p:nvSpPr>
          <p:spPr bwMode="auto">
            <a:xfrm>
              <a:off x="1128" y="1360"/>
              <a:ext cx="366" cy="230"/>
            </a:xfrm>
            <a:custGeom>
              <a:avLst/>
              <a:gdLst/>
              <a:ahLst/>
              <a:cxnLst>
                <a:cxn ang="0">
                  <a:pos x="24" y="118"/>
                </a:cxn>
                <a:cxn ang="0">
                  <a:pos x="40" y="165"/>
                </a:cxn>
                <a:cxn ang="0">
                  <a:pos x="64" y="221"/>
                </a:cxn>
                <a:cxn ang="0">
                  <a:pos x="79" y="252"/>
                </a:cxn>
                <a:cxn ang="0">
                  <a:pos x="119" y="291"/>
                </a:cxn>
                <a:cxn ang="0">
                  <a:pos x="151" y="331"/>
                </a:cxn>
                <a:cxn ang="0">
                  <a:pos x="191" y="362"/>
                </a:cxn>
                <a:cxn ang="0">
                  <a:pos x="230" y="386"/>
                </a:cxn>
                <a:cxn ang="0">
                  <a:pos x="278" y="410"/>
                </a:cxn>
                <a:cxn ang="0">
                  <a:pos x="318" y="433"/>
                </a:cxn>
                <a:cxn ang="0">
                  <a:pos x="365" y="441"/>
                </a:cxn>
                <a:cxn ang="0">
                  <a:pos x="413" y="457"/>
                </a:cxn>
                <a:cxn ang="0">
                  <a:pos x="461" y="473"/>
                </a:cxn>
                <a:cxn ang="0">
                  <a:pos x="500" y="488"/>
                </a:cxn>
                <a:cxn ang="0">
                  <a:pos x="540" y="496"/>
                </a:cxn>
                <a:cxn ang="0">
                  <a:pos x="612" y="504"/>
                </a:cxn>
                <a:cxn ang="0">
                  <a:pos x="715" y="512"/>
                </a:cxn>
                <a:cxn ang="0">
                  <a:pos x="786" y="512"/>
                </a:cxn>
                <a:cxn ang="0">
                  <a:pos x="897" y="504"/>
                </a:cxn>
                <a:cxn ang="0">
                  <a:pos x="977" y="488"/>
                </a:cxn>
                <a:cxn ang="0">
                  <a:pos x="1048" y="465"/>
                </a:cxn>
                <a:cxn ang="0">
                  <a:pos x="1088" y="441"/>
                </a:cxn>
                <a:cxn ang="0">
                  <a:pos x="1088" y="417"/>
                </a:cxn>
                <a:cxn ang="0">
                  <a:pos x="1017" y="441"/>
                </a:cxn>
                <a:cxn ang="0">
                  <a:pos x="937" y="457"/>
                </a:cxn>
                <a:cxn ang="0">
                  <a:pos x="874" y="465"/>
                </a:cxn>
                <a:cxn ang="0">
                  <a:pos x="818" y="465"/>
                </a:cxn>
                <a:cxn ang="0">
                  <a:pos x="754" y="465"/>
                </a:cxn>
                <a:cxn ang="0">
                  <a:pos x="699" y="457"/>
                </a:cxn>
                <a:cxn ang="0">
                  <a:pos x="612" y="449"/>
                </a:cxn>
                <a:cxn ang="0">
                  <a:pos x="556" y="441"/>
                </a:cxn>
                <a:cxn ang="0">
                  <a:pos x="508" y="425"/>
                </a:cxn>
                <a:cxn ang="0">
                  <a:pos x="469" y="417"/>
                </a:cxn>
                <a:cxn ang="0">
                  <a:pos x="421" y="394"/>
                </a:cxn>
                <a:cxn ang="0">
                  <a:pos x="381" y="378"/>
                </a:cxn>
                <a:cxn ang="0">
                  <a:pos x="334" y="347"/>
                </a:cxn>
                <a:cxn ang="0">
                  <a:pos x="286" y="315"/>
                </a:cxn>
                <a:cxn ang="0">
                  <a:pos x="246" y="284"/>
                </a:cxn>
                <a:cxn ang="0">
                  <a:pos x="214" y="244"/>
                </a:cxn>
                <a:cxn ang="0">
                  <a:pos x="183" y="205"/>
                </a:cxn>
                <a:cxn ang="0">
                  <a:pos x="159" y="150"/>
                </a:cxn>
                <a:cxn ang="0">
                  <a:pos x="151" y="95"/>
                </a:cxn>
                <a:cxn ang="0">
                  <a:pos x="143" y="32"/>
                </a:cxn>
                <a:cxn ang="0">
                  <a:pos x="103" y="32"/>
                </a:cxn>
                <a:cxn ang="0">
                  <a:pos x="79" y="24"/>
                </a:cxn>
                <a:cxn ang="0">
                  <a:pos x="56" y="16"/>
                </a:cxn>
                <a:cxn ang="0">
                  <a:pos x="24" y="8"/>
                </a:cxn>
                <a:cxn ang="0">
                  <a:pos x="0" y="0"/>
                </a:cxn>
                <a:cxn ang="0">
                  <a:pos x="8" y="63"/>
                </a:cxn>
                <a:cxn ang="0">
                  <a:pos x="24" y="118"/>
                </a:cxn>
              </a:cxnLst>
              <a:rect l="0" t="0" r="r" b="b"/>
              <a:pathLst>
                <a:path w="1089" h="513">
                  <a:moveTo>
                    <a:pt x="24" y="118"/>
                  </a:moveTo>
                  <a:lnTo>
                    <a:pt x="40" y="165"/>
                  </a:lnTo>
                  <a:lnTo>
                    <a:pt x="64" y="221"/>
                  </a:lnTo>
                  <a:lnTo>
                    <a:pt x="79" y="252"/>
                  </a:lnTo>
                  <a:lnTo>
                    <a:pt x="119" y="291"/>
                  </a:lnTo>
                  <a:lnTo>
                    <a:pt x="151" y="331"/>
                  </a:lnTo>
                  <a:lnTo>
                    <a:pt x="191" y="362"/>
                  </a:lnTo>
                  <a:lnTo>
                    <a:pt x="230" y="386"/>
                  </a:lnTo>
                  <a:lnTo>
                    <a:pt x="278" y="410"/>
                  </a:lnTo>
                  <a:lnTo>
                    <a:pt x="318" y="433"/>
                  </a:lnTo>
                  <a:lnTo>
                    <a:pt x="365" y="441"/>
                  </a:lnTo>
                  <a:lnTo>
                    <a:pt x="413" y="457"/>
                  </a:lnTo>
                  <a:lnTo>
                    <a:pt x="461" y="473"/>
                  </a:lnTo>
                  <a:lnTo>
                    <a:pt x="500" y="488"/>
                  </a:lnTo>
                  <a:lnTo>
                    <a:pt x="540" y="496"/>
                  </a:lnTo>
                  <a:lnTo>
                    <a:pt x="612" y="504"/>
                  </a:lnTo>
                  <a:lnTo>
                    <a:pt x="715" y="512"/>
                  </a:lnTo>
                  <a:lnTo>
                    <a:pt x="786" y="512"/>
                  </a:lnTo>
                  <a:lnTo>
                    <a:pt x="897" y="504"/>
                  </a:lnTo>
                  <a:lnTo>
                    <a:pt x="977" y="488"/>
                  </a:lnTo>
                  <a:lnTo>
                    <a:pt x="1048" y="465"/>
                  </a:lnTo>
                  <a:lnTo>
                    <a:pt x="1088" y="441"/>
                  </a:lnTo>
                  <a:lnTo>
                    <a:pt x="1088" y="417"/>
                  </a:lnTo>
                  <a:lnTo>
                    <a:pt x="1017" y="441"/>
                  </a:lnTo>
                  <a:lnTo>
                    <a:pt x="937" y="457"/>
                  </a:lnTo>
                  <a:lnTo>
                    <a:pt x="874" y="465"/>
                  </a:lnTo>
                  <a:lnTo>
                    <a:pt x="818" y="465"/>
                  </a:lnTo>
                  <a:lnTo>
                    <a:pt x="754" y="465"/>
                  </a:lnTo>
                  <a:lnTo>
                    <a:pt x="699" y="457"/>
                  </a:lnTo>
                  <a:lnTo>
                    <a:pt x="612" y="449"/>
                  </a:lnTo>
                  <a:lnTo>
                    <a:pt x="556" y="441"/>
                  </a:lnTo>
                  <a:lnTo>
                    <a:pt x="508" y="425"/>
                  </a:lnTo>
                  <a:lnTo>
                    <a:pt x="469" y="417"/>
                  </a:lnTo>
                  <a:lnTo>
                    <a:pt x="421" y="394"/>
                  </a:lnTo>
                  <a:lnTo>
                    <a:pt x="381" y="378"/>
                  </a:lnTo>
                  <a:lnTo>
                    <a:pt x="334" y="347"/>
                  </a:lnTo>
                  <a:lnTo>
                    <a:pt x="286" y="315"/>
                  </a:lnTo>
                  <a:lnTo>
                    <a:pt x="246" y="284"/>
                  </a:lnTo>
                  <a:lnTo>
                    <a:pt x="214" y="244"/>
                  </a:lnTo>
                  <a:lnTo>
                    <a:pt x="183" y="205"/>
                  </a:lnTo>
                  <a:lnTo>
                    <a:pt x="159" y="150"/>
                  </a:lnTo>
                  <a:lnTo>
                    <a:pt x="151" y="95"/>
                  </a:lnTo>
                  <a:lnTo>
                    <a:pt x="143" y="32"/>
                  </a:lnTo>
                  <a:lnTo>
                    <a:pt x="103" y="32"/>
                  </a:lnTo>
                  <a:lnTo>
                    <a:pt x="79" y="24"/>
                  </a:lnTo>
                  <a:lnTo>
                    <a:pt x="56" y="16"/>
                  </a:lnTo>
                  <a:lnTo>
                    <a:pt x="24" y="8"/>
                  </a:lnTo>
                  <a:lnTo>
                    <a:pt x="0" y="0"/>
                  </a:lnTo>
                  <a:lnTo>
                    <a:pt x="8" y="63"/>
                  </a:lnTo>
                  <a:lnTo>
                    <a:pt x="24" y="118"/>
                  </a:lnTo>
                </a:path>
              </a:pathLst>
            </a:custGeom>
            <a:solidFill>
              <a:srgbClr val="F7668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3021012" y="5045095"/>
            <a:ext cx="6046788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 algn="ctr" eaLnBrk="1" hangingPunct="1">
              <a:buFont typeface="Wingdings" pitchFamily="-1" charset="2"/>
              <a:buNone/>
            </a:pPr>
            <a:r>
              <a:rPr lang="en-US" sz="3600" b="1" dirty="0">
                <a:latin typeface="Arial" pitchFamily="-1" charset="0"/>
              </a:rPr>
              <a:t>Chapter 1 </a:t>
            </a:r>
            <a:r>
              <a:rPr lang="mr-IN" sz="3600" b="1" dirty="0">
                <a:latin typeface="Arial" pitchFamily="-1" charset="0"/>
              </a:rPr>
              <a:t>–</a:t>
            </a:r>
            <a:r>
              <a:rPr lang="en-US" sz="3600" b="1" dirty="0">
                <a:latin typeface="Arial" pitchFamily="-1" charset="0"/>
              </a:rPr>
              <a:t> 3</a:t>
            </a:r>
            <a:r>
              <a:rPr lang="en-US" sz="3600" b="1" baseline="30000" dirty="0">
                <a:latin typeface="Arial" pitchFamily="-1" charset="0"/>
              </a:rPr>
              <a:t>rd</a:t>
            </a:r>
            <a:r>
              <a:rPr lang="en-US" sz="3600" b="1" dirty="0">
                <a:latin typeface="Arial" pitchFamily="-1" charset="0"/>
              </a:rPr>
              <a:t> Edition</a:t>
            </a:r>
          </a:p>
          <a:p>
            <a:pPr marL="457200" indent="-457200" algn="ctr" eaLnBrk="1" hangingPunct="1">
              <a:buFont typeface="Wingdings" pitchFamily="-1" charset="2"/>
              <a:buNone/>
            </a:pPr>
            <a:r>
              <a:rPr lang="en-US" sz="2800" b="1" dirty="0">
                <a:latin typeface="Arial" pitchFamily="-1" charset="0"/>
              </a:rPr>
              <a:t>Steven G. Gilbert, PhD, DABT</a:t>
            </a:r>
          </a:p>
          <a:p>
            <a:pPr marL="457200" indent="-457200" algn="ctr" eaLnBrk="1" hangingPunct="1">
              <a:buFont typeface="Wingdings" pitchFamily="-1" charset="2"/>
              <a:buNone/>
            </a:pPr>
            <a:r>
              <a:rPr lang="en-US" sz="2800" b="1" dirty="0" err="1">
                <a:latin typeface="Arial" pitchFamily="-1" charset="0"/>
              </a:rPr>
              <a:t>www.asmalldoseoftoxicology.org</a:t>
            </a:r>
            <a:endParaRPr lang="en-US" sz="2800" b="1" dirty="0">
              <a:latin typeface="Arial" pitchFamily="-1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533400" y="1905000"/>
            <a:ext cx="8153400" cy="283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3600" b="1">
                <a:solidFill>
                  <a:schemeClr val="tx1"/>
                </a:solidFill>
              </a:rPr>
              <a:t>The study of poisons</a:t>
            </a:r>
          </a:p>
          <a:p>
            <a:pPr algn="ctr" eaLnBrk="0" hangingPunct="0"/>
            <a:r>
              <a:rPr lang="en-US" sz="3600" b="1">
                <a:solidFill>
                  <a:schemeClr val="tx1"/>
                </a:solidFill>
              </a:rPr>
              <a:t>or</a:t>
            </a:r>
          </a:p>
          <a:p>
            <a:pPr algn="ctr" eaLnBrk="0" hangingPunct="0"/>
            <a:r>
              <a:rPr lang="en-US" sz="3600" b="1">
                <a:solidFill>
                  <a:schemeClr val="tx1"/>
                </a:solidFill>
              </a:rPr>
              <a:t>the adverse effects of chemical and physical agents on living organisms.</a:t>
            </a:r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Toxicology Definitions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050"/>
          <p:cNvSpPr>
            <a:spLocks noChangeArrowheads="1"/>
          </p:cNvSpPr>
          <p:nvPr/>
        </p:nvSpPr>
        <p:spPr bwMode="auto">
          <a:xfrm>
            <a:off x="1066800" y="1905000"/>
            <a:ext cx="7162800" cy="3384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marL="457200" indent="-457200" eaLnBrk="0" hangingPunct="0">
              <a:buFontTx/>
              <a:buChar char="•"/>
            </a:pPr>
            <a:r>
              <a:rPr lang="en-US" sz="3600" b="1">
                <a:solidFill>
                  <a:schemeClr val="tx1"/>
                </a:solidFill>
              </a:rPr>
              <a:t>Home environment</a:t>
            </a:r>
          </a:p>
          <a:p>
            <a:pPr marL="457200" indent="-457200" eaLnBrk="0" hangingPunct="0">
              <a:buFontTx/>
              <a:buChar char="•"/>
            </a:pPr>
            <a:r>
              <a:rPr lang="en-US" sz="3600" b="1">
                <a:solidFill>
                  <a:schemeClr val="tx1"/>
                </a:solidFill>
              </a:rPr>
              <a:t>Current events</a:t>
            </a:r>
          </a:p>
          <a:p>
            <a:pPr marL="457200" indent="-457200" eaLnBrk="0" hangingPunct="0">
              <a:buFontTx/>
              <a:buChar char="•"/>
            </a:pPr>
            <a:r>
              <a:rPr lang="en-US" sz="3600" b="1">
                <a:solidFill>
                  <a:schemeClr val="tx1"/>
                </a:solidFill>
              </a:rPr>
              <a:t>Workplace</a:t>
            </a:r>
          </a:p>
          <a:p>
            <a:pPr marL="457200" indent="-457200" eaLnBrk="0" hangingPunct="0">
              <a:buFontTx/>
              <a:buChar char="•"/>
            </a:pPr>
            <a:r>
              <a:rPr lang="en-US" sz="3600" b="1">
                <a:solidFill>
                  <a:schemeClr val="tx1"/>
                </a:solidFill>
              </a:rPr>
              <a:t>School</a:t>
            </a:r>
          </a:p>
          <a:p>
            <a:pPr marL="457200" indent="-457200" eaLnBrk="0" hangingPunct="0">
              <a:buFontTx/>
              <a:buChar char="•"/>
            </a:pPr>
            <a:r>
              <a:rPr lang="en-US" sz="3600" b="1">
                <a:solidFill>
                  <a:schemeClr val="tx1"/>
                </a:solidFill>
              </a:rPr>
              <a:t>Government Decisions</a:t>
            </a:r>
          </a:p>
          <a:p>
            <a:pPr marL="457200" indent="-457200" eaLnBrk="0" hangingPunct="0">
              <a:buFontTx/>
              <a:buChar char="•"/>
            </a:pPr>
            <a:r>
              <a:rPr lang="en-US" sz="3600" b="1">
                <a:solidFill>
                  <a:schemeClr val="tx1"/>
                </a:solidFill>
              </a:rPr>
              <a:t>Global and local environment</a:t>
            </a:r>
          </a:p>
        </p:txBody>
      </p:sp>
      <p:sp>
        <p:nvSpPr>
          <p:cNvPr id="150531" name="Rectangle 2051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Toxicology Effects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58825"/>
          </a:xfrm>
          <a:noFill/>
          <a:ln/>
        </p:spPr>
        <p:txBody>
          <a:bodyPr lIns="90488" tIns="44450" rIns="90488" bIns="44450"/>
          <a:lstStyle/>
          <a:p>
            <a:r>
              <a:rPr lang="en-US" b="1">
                <a:solidFill>
                  <a:schemeClr val="tx1"/>
                </a:solidFill>
              </a:rPr>
              <a:t>Key Words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2514600"/>
            <a:ext cx="7848600" cy="1898650"/>
          </a:xfrm>
          <a:noFill/>
          <a:ln w="12700">
            <a:miter lim="800000"/>
            <a:headEnd/>
            <a:tailEnd/>
          </a:ln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FontTx/>
              <a:buNone/>
            </a:pPr>
            <a:r>
              <a:rPr lang="en-US" sz="5400" b="1">
                <a:latin typeface="Arial" pitchFamily="-1" charset="0"/>
              </a:rPr>
              <a:t>Risk =</a:t>
            </a:r>
          </a:p>
          <a:p>
            <a:pPr algn="ctr">
              <a:buFontTx/>
              <a:buNone/>
            </a:pPr>
            <a:r>
              <a:rPr lang="en-US" sz="5400" b="1">
                <a:latin typeface="Arial" pitchFamily="-1" charset="0"/>
              </a:rPr>
              <a:t>Hazard X Exposure</a:t>
            </a:r>
          </a:p>
        </p:txBody>
      </p:sp>
      <p:sp>
        <p:nvSpPr>
          <p:cNvPr id="188420" name="Line 4"/>
          <p:cNvSpPr>
            <a:spLocks noChangeShapeType="1"/>
          </p:cNvSpPr>
          <p:nvPr/>
        </p:nvSpPr>
        <p:spPr bwMode="auto">
          <a:xfrm>
            <a:off x="542925" y="2438400"/>
            <a:ext cx="8102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8421" name="Rectangle 5"/>
          <p:cNvSpPr>
            <a:spLocks noChangeArrowheads="1"/>
          </p:cNvSpPr>
          <p:nvPr/>
        </p:nvSpPr>
        <p:spPr bwMode="auto">
          <a:xfrm>
            <a:off x="685800" y="1371600"/>
            <a:ext cx="7772400" cy="911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>
                <a:solidFill>
                  <a:schemeClr val="tx1"/>
                </a:solidFill>
              </a:rPr>
              <a:t>Dose / Response</a:t>
            </a:r>
          </a:p>
        </p:txBody>
      </p:sp>
      <p:sp>
        <p:nvSpPr>
          <p:cNvPr id="188422" name="Line 6"/>
          <p:cNvSpPr>
            <a:spLocks noChangeShapeType="1"/>
          </p:cNvSpPr>
          <p:nvPr/>
        </p:nvSpPr>
        <p:spPr bwMode="auto">
          <a:xfrm>
            <a:off x="609600" y="4495800"/>
            <a:ext cx="8102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8423" name="Rectangle 7"/>
          <p:cNvSpPr>
            <a:spLocks noChangeArrowheads="1"/>
          </p:cNvSpPr>
          <p:nvPr/>
        </p:nvSpPr>
        <p:spPr bwMode="auto">
          <a:xfrm>
            <a:off x="685800" y="4727575"/>
            <a:ext cx="7772400" cy="911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>
                <a:solidFill>
                  <a:srgbClr val="800000"/>
                </a:solidFill>
              </a:rPr>
              <a:t>Individual Sensitivity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457200" y="1981200"/>
            <a:ext cx="8153400" cy="294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3200" b="1" u="sng">
                <a:solidFill>
                  <a:schemeClr val="tx1"/>
                </a:solidFill>
              </a:rPr>
              <a:t>399 BC Death of Socrates by Hemlock</a:t>
            </a:r>
          </a:p>
          <a:p>
            <a:pPr eaLnBrk="0" hangingPunct="0">
              <a:spcBef>
                <a:spcPct val="20000"/>
              </a:spcBef>
            </a:pPr>
            <a:r>
              <a:rPr lang="en-US" sz="2800" b="1">
                <a:solidFill>
                  <a:schemeClr val="tx1"/>
                </a:solidFill>
              </a:rPr>
              <a:t>Socrates was charged with religious heresy and corrupting the morals of local youth.</a:t>
            </a:r>
          </a:p>
          <a:p>
            <a:pPr eaLnBrk="0" hangingPunct="0">
              <a:spcBef>
                <a:spcPct val="35000"/>
              </a:spcBef>
            </a:pPr>
            <a:r>
              <a:rPr lang="en-US" sz="2800" b="1">
                <a:solidFill>
                  <a:schemeClr val="tx1"/>
                </a:solidFill>
              </a:rPr>
              <a:t>The active chemical used was the alkaloid coniine which, when ingested causes paralysis, convulsions and potentially death. 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Ancient Awareness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ChangeArrowheads="1"/>
          </p:cNvSpPr>
          <p:nvPr/>
        </p:nvSpPr>
        <p:spPr bwMode="auto">
          <a:xfrm>
            <a:off x="533400" y="2157413"/>
            <a:ext cx="8153400" cy="3652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3200" b="1" u="sng">
                <a:solidFill>
                  <a:schemeClr val="tx1"/>
                </a:solidFill>
              </a:rPr>
              <a:t>From Romeo and Juliet - act 5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2800" b="1">
                <a:solidFill>
                  <a:schemeClr val="tx1"/>
                </a:solidFill>
              </a:rPr>
              <a:t>	Come bitter pilot, now at once run on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2800" b="1">
                <a:solidFill>
                  <a:schemeClr val="tx1"/>
                </a:solidFill>
              </a:rPr>
              <a:t>	The dashing rocks thy seasick weary bark!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2800" b="1">
                <a:solidFill>
                  <a:schemeClr val="tx1"/>
                </a:solidFill>
              </a:rPr>
              <a:t>	Here’s to my love! O true apothecary!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2800" b="1">
                <a:solidFill>
                  <a:schemeClr val="tx1"/>
                </a:solidFill>
              </a:rPr>
              <a:t>	Thy drugs are quick. Thus with a kiss I die.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en-US" sz="2800" b="1">
              <a:solidFill>
                <a:schemeClr val="tx1"/>
              </a:solidFill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2800" b="1">
                <a:solidFill>
                  <a:schemeClr val="tx1"/>
                </a:solidFill>
              </a:rPr>
              <a:t>Shakespeare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Historical Awareness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ChangeArrowheads="1"/>
          </p:cNvSpPr>
          <p:nvPr/>
        </p:nvSpPr>
        <p:spPr bwMode="auto">
          <a:xfrm>
            <a:off x="533400" y="1752600"/>
            <a:ext cx="8153400" cy="4249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3200" b="1" u="sng">
                <a:solidFill>
                  <a:schemeClr val="tx1"/>
                </a:solidFill>
              </a:rPr>
              <a:t>Opium War of 1839-42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2800" b="1">
                <a:solidFill>
                  <a:schemeClr val="tx1"/>
                </a:solidFill>
              </a:rPr>
              <a:t>	Great Britain had a monopoly on the sale of opium and wanted China to increase their purchase.  A war was fought over opium sale with England getting control of Hong Kong.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en-US" sz="2800" b="1">
              <a:solidFill>
                <a:schemeClr val="tx1"/>
              </a:solidFill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2800" b="1">
                <a:solidFill>
                  <a:schemeClr val="tx1"/>
                </a:solidFill>
              </a:rPr>
              <a:t>Consider our societies current “wars on drugs”.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Historical Events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ChangeArrowheads="1"/>
          </p:cNvSpPr>
          <p:nvPr/>
        </p:nvSpPr>
        <p:spPr bwMode="auto">
          <a:xfrm>
            <a:off x="838200" y="1912938"/>
            <a:ext cx="7620000" cy="3040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3200" b="1" u="sng">
                <a:solidFill>
                  <a:schemeClr val="tx1"/>
                </a:solidFill>
              </a:rPr>
              <a:t>Obvious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2800" b="1">
                <a:solidFill>
                  <a:schemeClr val="tx1"/>
                </a:solidFill>
              </a:rPr>
              <a:t>	Death, Cancer, Acid burn, Caffeine jitters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3200" b="1" u="sng">
                <a:solidFill>
                  <a:schemeClr val="tx1"/>
                </a:solidFill>
              </a:rPr>
              <a:t>Subtle or Delayed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2800" b="1">
                <a:solidFill>
                  <a:schemeClr val="tx1"/>
                </a:solidFill>
              </a:rPr>
              <a:t>	Decreases in learning and memory (lead), Increased likelihood of cancer associated with aging.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Adverse Effects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762000" y="1447800"/>
            <a:ext cx="7620000" cy="4664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3200" b="1" u="sng">
                <a:solidFill>
                  <a:schemeClr val="tx1"/>
                </a:solidFill>
              </a:rPr>
              <a:t>Chemical agents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2800" b="1">
                <a:solidFill>
                  <a:schemeClr val="tx1"/>
                </a:solidFill>
              </a:rPr>
              <a:t>	Natural or manufactured</a:t>
            </a:r>
          </a:p>
          <a:p>
            <a:pPr marL="1143000" lvl="2" indent="-228600" eaLnBrk="0" hangingPunct="0">
              <a:spcBef>
                <a:spcPct val="20000"/>
              </a:spcBef>
            </a:pPr>
            <a:r>
              <a:rPr lang="en-US" sz="2800" b="1">
                <a:solidFill>
                  <a:schemeClr val="tx1"/>
                </a:solidFill>
              </a:rPr>
              <a:t>Bacteria, plants and animals produce toxins (caffeine)</a:t>
            </a:r>
          </a:p>
          <a:p>
            <a:pPr marL="1143000" lvl="2" indent="-228600" eaLnBrk="0" hangingPunct="0">
              <a:spcBef>
                <a:spcPct val="20000"/>
              </a:spcBef>
            </a:pPr>
            <a:r>
              <a:rPr lang="en-US" sz="2800" b="1">
                <a:solidFill>
                  <a:schemeClr val="tx1"/>
                </a:solidFill>
              </a:rPr>
              <a:t>Manufactured chemicals (pesticides)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3200" b="1" u="sng">
                <a:solidFill>
                  <a:schemeClr val="tx1"/>
                </a:solidFill>
              </a:rPr>
              <a:t>Physical agents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2800" b="1">
                <a:solidFill>
                  <a:schemeClr val="tx1"/>
                </a:solidFill>
              </a:rPr>
              <a:t>	Temperature (damage fish)</a:t>
            </a:r>
          </a:p>
          <a:p>
            <a:pPr marL="742950" lvl="1" indent="-285750" eaLnBrk="0" hangingPunct="0">
              <a:spcBef>
                <a:spcPct val="20000"/>
              </a:spcBef>
            </a:pPr>
            <a:r>
              <a:rPr lang="en-US" sz="2800" b="1">
                <a:solidFill>
                  <a:schemeClr val="tx1"/>
                </a:solidFill>
              </a:rPr>
              <a:t>Sound (damage hearing)</a:t>
            </a:r>
          </a:p>
          <a:p>
            <a:pPr marL="742950" lvl="1" indent="-285750" eaLnBrk="0" hangingPunct="0">
              <a:spcBef>
                <a:spcPct val="20000"/>
              </a:spcBef>
            </a:pP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Chemical or Physical Agents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381000" y="1905000"/>
            <a:ext cx="8382000" cy="290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3600" b="1">
                <a:solidFill>
                  <a:schemeClr val="tx1"/>
                </a:solidFill>
                <a:ea typeface="Times New Roman" pitchFamily="-1" charset="0"/>
                <a:cs typeface="Times New Roman" pitchFamily="-1" charset="0"/>
              </a:rPr>
              <a:t>“Conditions that ensure that all living things have the best opportunity to reach and maintain their full genetic potential.</a:t>
            </a:r>
            <a:r>
              <a:rPr lang="en-US" sz="3600" b="1">
                <a:solidFill>
                  <a:schemeClr val="tx1"/>
                </a:solidFill>
              </a:rPr>
              <a:t>”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en-US" sz="1400" b="1">
              <a:solidFill>
                <a:schemeClr val="tx1"/>
              </a:solidFill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2000" b="1">
                <a:solidFill>
                  <a:schemeClr val="tx1"/>
                </a:solidFill>
              </a:rPr>
              <a:t>Steven G. Gilbert, 1999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Environmental Health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ChangeArrowheads="1"/>
          </p:cNvSpPr>
          <p:nvPr/>
        </p:nvSpPr>
        <p:spPr bwMode="auto">
          <a:xfrm>
            <a:off x="914400" y="1676400"/>
            <a:ext cx="7391400" cy="3567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3600" b="1">
                <a:solidFill>
                  <a:schemeClr val="tx1"/>
                </a:solidFill>
                <a:ea typeface="Times New Roman" pitchFamily="-1" charset="0"/>
                <a:cs typeface="Times New Roman" pitchFamily="-1" charset="0"/>
              </a:rPr>
              <a:t>Childhood lead exposure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3600" b="1">
                <a:solidFill>
                  <a:schemeClr val="tx1"/>
                </a:solidFill>
                <a:ea typeface="Times New Roman" pitchFamily="-1" charset="0"/>
                <a:cs typeface="Times New Roman" pitchFamily="-1" charset="0"/>
              </a:rPr>
              <a:t>Prenatal alcohol exposure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3600" b="1">
                <a:solidFill>
                  <a:schemeClr val="tx1"/>
                </a:solidFill>
                <a:ea typeface="Times New Roman" pitchFamily="-1" charset="0"/>
                <a:cs typeface="Times New Roman" pitchFamily="-1" charset="0"/>
              </a:rPr>
              <a:t>Mercury in gold mining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3600" b="1">
                <a:solidFill>
                  <a:schemeClr val="tx1"/>
                </a:solidFill>
                <a:ea typeface="Times New Roman" pitchFamily="-1" charset="0"/>
                <a:cs typeface="Times New Roman" pitchFamily="-1" charset="0"/>
              </a:rPr>
              <a:t>Methyl mercury in food supply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3600" b="1">
                <a:solidFill>
                  <a:schemeClr val="tx1"/>
                </a:solidFill>
                <a:ea typeface="Times New Roman" pitchFamily="-1" charset="0"/>
                <a:cs typeface="Times New Roman" pitchFamily="-1" charset="0"/>
              </a:rPr>
              <a:t>DDT use</a:t>
            </a:r>
          </a:p>
          <a:p>
            <a:pPr marL="342900" indent="-342900" eaLnBrk="0" hangingPunct="0">
              <a:spcBef>
                <a:spcPct val="20000"/>
              </a:spcBef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Examples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9800" y="152400"/>
            <a:ext cx="46753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Inheriting The Future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219200"/>
            <a:ext cx="3581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Font typeface="Arial"/>
              <a:buChar char="•"/>
            </a:pPr>
            <a:r>
              <a:rPr lang="en-US" sz="2800" b="1" dirty="0"/>
              <a:t>Global Warming</a:t>
            </a:r>
          </a:p>
          <a:p>
            <a:pPr marL="347663" indent="-347663">
              <a:buFont typeface="Arial"/>
              <a:buChar char="•"/>
            </a:pPr>
            <a:r>
              <a:rPr lang="en-US" sz="2800" b="1" dirty="0"/>
              <a:t>Burning Coal</a:t>
            </a:r>
          </a:p>
          <a:p>
            <a:pPr marL="347663" indent="-347663">
              <a:buFont typeface="Arial"/>
              <a:buChar char="•"/>
            </a:pPr>
            <a:r>
              <a:rPr lang="en-US" sz="2800" b="1" dirty="0"/>
              <a:t>Coal Waste</a:t>
            </a:r>
          </a:p>
          <a:p>
            <a:pPr marL="347663" indent="-347663">
              <a:buFont typeface="Arial"/>
              <a:buChar char="•"/>
            </a:pPr>
            <a:r>
              <a:rPr lang="en-US" sz="2800" b="1" dirty="0"/>
              <a:t>Mercury from Coal to Fish</a:t>
            </a:r>
          </a:p>
          <a:p>
            <a:pPr marL="347663" indent="-347663">
              <a:buFont typeface="Arial"/>
              <a:buChar char="•"/>
            </a:pPr>
            <a:r>
              <a:rPr lang="en-US" sz="2800" b="1" dirty="0"/>
              <a:t>Nuclear waste</a:t>
            </a:r>
          </a:p>
          <a:p>
            <a:pPr marL="347663" indent="-347663">
              <a:buFont typeface="Arial"/>
              <a:buChar char="•"/>
            </a:pPr>
            <a:r>
              <a:rPr lang="en-US" sz="2800" b="1" dirty="0"/>
              <a:t>Chemical body burden</a:t>
            </a:r>
          </a:p>
          <a:p>
            <a:pPr marL="347663" indent="-347663">
              <a:buFont typeface="Arial"/>
              <a:buChar char="•"/>
            </a:pPr>
            <a:r>
              <a:rPr lang="en-US" sz="2800" b="1" dirty="0"/>
              <a:t>Chemical use</a:t>
            </a:r>
          </a:p>
          <a:p>
            <a:pPr marL="347663" indent="-347663">
              <a:buFont typeface="Arial"/>
              <a:buChar char="•"/>
            </a:pPr>
            <a:r>
              <a:rPr lang="en-US" sz="2800" b="1" dirty="0"/>
              <a:t>Sustainability</a:t>
            </a:r>
          </a:p>
          <a:p>
            <a:pPr marL="347663" indent="-347663">
              <a:buFont typeface="Arial"/>
              <a:buChar char="•"/>
            </a:pPr>
            <a:r>
              <a:rPr lang="en-US" sz="2800" b="1" dirty="0"/>
              <a:t>LEAD !! (2017)</a:t>
            </a:r>
          </a:p>
          <a:p>
            <a:pPr marL="347663" indent="-347663">
              <a:buFont typeface="Arial"/>
              <a:buChar char="•"/>
            </a:pPr>
            <a:endParaRPr lang="en-US" sz="2800" b="1" dirty="0"/>
          </a:p>
        </p:txBody>
      </p:sp>
      <p:pic>
        <p:nvPicPr>
          <p:cNvPr id="7" name="Picture 6" descr="HMS.LJ.solar.b.07.01.1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1219200"/>
            <a:ext cx="394335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078627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untitled01.jpg                                                 0009E274Vlad-Scan 2                    B36AB893:"/>
          <p:cNvPicPr>
            <a:picLocks noChangeAspect="1" noChangeArrowheads="1"/>
          </p:cNvPicPr>
          <p:nvPr/>
        </p:nvPicPr>
        <p:blipFill>
          <a:blip r:embed="rId2"/>
          <a:srcRect b="20000"/>
          <a:stretch>
            <a:fillRect/>
          </a:stretch>
        </p:blipFill>
        <p:spPr bwMode="auto">
          <a:xfrm>
            <a:off x="2592388" y="990600"/>
            <a:ext cx="3867150" cy="5867400"/>
          </a:xfrm>
          <a:prstGeom prst="rect">
            <a:avLst/>
          </a:prstGeom>
          <a:noFill/>
        </p:spPr>
      </p:pic>
      <p:sp>
        <p:nvSpPr>
          <p:cNvPr id="164867" name="Rectangle 3"/>
          <p:cNvSpPr>
            <a:spLocks noGrp="1" noChangeArrowheads="1"/>
          </p:cNvSpPr>
          <p:nvPr>
            <p:ph type="title" idx="4294967295"/>
          </p:nvPr>
        </p:nvSpPr>
        <p:spPr>
          <a:xfrm rot="375">
            <a:off x="609600" y="76200"/>
            <a:ext cx="8001000" cy="762000"/>
          </a:xfrm>
          <a:noFill/>
          <a:ln/>
        </p:spPr>
        <p:txBody>
          <a:bodyPr/>
          <a:lstStyle/>
          <a:p>
            <a:r>
              <a:rPr lang="en-US" b="1"/>
              <a:t>Effects of Prenatal Alcohol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848600" y="6623050"/>
            <a:ext cx="1295400" cy="244475"/>
          </a:xfrm>
        </p:spPr>
        <p:txBody>
          <a:bodyPr/>
          <a:lstStyle/>
          <a:p>
            <a:r>
              <a:rPr lang="en-US" sz="900">
                <a:solidFill>
                  <a:srgbClr val="D2DBDC"/>
                </a:solidFill>
              </a:rPr>
              <a:t>FAS Child</a:t>
            </a:r>
          </a:p>
        </p:txBody>
      </p:sp>
      <p:sp>
        <p:nvSpPr>
          <p:cNvPr id="165891" name="Rectangle 3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E1F4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5892" name="Picture 4" descr="untitled26.jpg                                                 0009E274Vlad-Scan 2                    B36AB893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00" y="76200"/>
            <a:ext cx="4376738" cy="6629400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untitled08.jpg                                                 0009E274Vlad-Scan 2                    B36AB893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914400"/>
            <a:ext cx="9144000" cy="5943600"/>
          </a:xfrm>
          <a:prstGeom prst="rect">
            <a:avLst/>
          </a:prstGeom>
          <a:noFill/>
        </p:spPr>
      </p:pic>
      <p:sp>
        <p:nvSpPr>
          <p:cNvPr id="166915" name="Rectangle 3"/>
          <p:cNvSpPr>
            <a:spLocks noGrp="1" noChangeArrowheads="1"/>
          </p:cNvSpPr>
          <p:nvPr>
            <p:ph type="title" idx="4294967295"/>
          </p:nvPr>
        </p:nvSpPr>
        <p:spPr>
          <a:noFill/>
          <a:ln/>
        </p:spPr>
        <p:txBody>
          <a:bodyPr/>
          <a:lstStyle/>
          <a:p>
            <a:r>
              <a:rPr lang="en-US" b="1"/>
              <a:t>Mouse – Scanning EM</a:t>
            </a:r>
            <a:endParaRPr lang="en-US"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300" name="Picture 4" descr="C:\Documents and Settings\steveg\Application Data\Microsoft\Media Catalog\Downloaded Clips\cl5a\j022653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662113"/>
            <a:ext cx="5791200" cy="4129087"/>
          </a:xfrm>
          <a:prstGeom prst="rect">
            <a:avLst/>
          </a:prstGeom>
          <a:noFill/>
        </p:spPr>
      </p:pic>
      <p:sp>
        <p:nvSpPr>
          <p:cNvPr id="183301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76200"/>
            <a:ext cx="77724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tx1"/>
                </a:solidFill>
              </a:rPr>
              <a:t>Lead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 descr="untitled09.jpg                                                 0009E274Vlad-Scan 2                    B36AB893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3325" y="914400"/>
            <a:ext cx="4251325" cy="5943600"/>
          </a:xfrm>
          <a:prstGeom prst="rect">
            <a:avLst/>
          </a:prstGeom>
          <a:noFill/>
        </p:spPr>
      </p:pic>
      <p:sp>
        <p:nvSpPr>
          <p:cNvPr id="1853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76200"/>
            <a:ext cx="6934200" cy="7620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Lead In Homes</a:t>
            </a:r>
            <a:endParaRPr lang="en-US" sz="800">
              <a:solidFill>
                <a:srgbClr val="D2DBDC"/>
              </a:solidFill>
            </a:endParaRP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58825"/>
          </a:xfrm>
          <a:noFill/>
          <a:ln/>
        </p:spPr>
        <p:txBody>
          <a:bodyPr lIns="90488" tIns="44450" rIns="90488" bIns="44450"/>
          <a:lstStyle/>
          <a:p>
            <a:r>
              <a:rPr lang="en-US" b="1"/>
              <a:t>Lead History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4422775"/>
            <a:ext cx="7848600" cy="911225"/>
          </a:xfrm>
          <a:noFill/>
          <a:ln w="12700">
            <a:miter lim="800000"/>
            <a:headEnd/>
            <a:tailEnd/>
          </a:ln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FontTx/>
              <a:buNone/>
            </a:pPr>
            <a:r>
              <a:rPr lang="en-US" sz="5400" b="1">
                <a:latin typeface="Arial" pitchFamily="-1" charset="0"/>
              </a:rPr>
              <a:t>Greek 2</a:t>
            </a:r>
            <a:r>
              <a:rPr lang="en-US" sz="5400" b="1" baseline="30000">
                <a:latin typeface="Arial" pitchFamily="-1" charset="0"/>
              </a:rPr>
              <a:t>nd</a:t>
            </a:r>
            <a:r>
              <a:rPr lang="en-US" sz="5400" b="1">
                <a:latin typeface="Arial" pitchFamily="-1" charset="0"/>
              </a:rPr>
              <a:t> BC</a:t>
            </a:r>
          </a:p>
        </p:txBody>
      </p:sp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685800" y="2152650"/>
            <a:ext cx="7772400" cy="173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>
                <a:solidFill>
                  <a:schemeClr val="tx1"/>
                </a:solidFill>
              </a:rPr>
              <a:t>Lead Makes the Mind Give Way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 descr="untitled10.jpg                                                 0009E274Vlad-Scan 2                    B36AB893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14400"/>
            <a:ext cx="8323263" cy="5927725"/>
          </a:xfrm>
          <a:prstGeom prst="rect">
            <a:avLst/>
          </a:prstGeom>
          <a:noFill/>
        </p:spPr>
      </p:pic>
      <p:sp>
        <p:nvSpPr>
          <p:cNvPr id="1863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76200"/>
            <a:ext cx="6781800" cy="7620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Lead in Families</a:t>
            </a:r>
            <a:endParaRPr lang="en-US" sz="800">
              <a:solidFill>
                <a:srgbClr val="D2DBDC"/>
              </a:solidFill>
            </a:endParaRP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5300" y="76200"/>
            <a:ext cx="8153400" cy="7620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Recycling Lead</a:t>
            </a:r>
            <a:endParaRPr lang="en-US" sz="4800">
              <a:solidFill>
                <a:schemeClr val="tx1"/>
              </a:solidFill>
            </a:endParaRPr>
          </a:p>
        </p:txBody>
      </p:sp>
      <p:pic>
        <p:nvPicPr>
          <p:cNvPr id="187395" name="Picture 3" descr="C:\Documents and Settings\steveg\My Documents\My Documents\A Small Dose of Tox\Lead k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90600"/>
            <a:ext cx="7467600" cy="5638800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46038"/>
            <a:ext cx="8153400" cy="762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Agency Blood Lead Levels</a:t>
            </a:r>
            <a:endParaRPr lang="en-US" sz="4800">
              <a:solidFill>
                <a:schemeClr val="tx1"/>
              </a:solidFill>
            </a:endParaRPr>
          </a:p>
        </p:txBody>
      </p:sp>
      <p:graphicFrame>
        <p:nvGraphicFramePr>
          <p:cNvPr id="98306" name="Object 2"/>
          <p:cNvGraphicFramePr>
            <a:graphicFrameLocks noChangeAspect="1"/>
          </p:cNvGraphicFramePr>
          <p:nvPr/>
        </p:nvGraphicFramePr>
        <p:xfrm>
          <a:off x="457200" y="1143000"/>
          <a:ext cx="8229600" cy="536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29" name="Worksheet" r:id="rId3" imgW="5943600" imgH="3810000" progId="Excel.Sheet.8">
                  <p:embed/>
                </p:oleObj>
              </mc:Choice>
              <mc:Fallback>
                <p:oleObj name="Worksheet" r:id="rId3" imgW="5943600" imgH="3810000" progId="Excel.Sheet.8">
                  <p:embed/>
                  <p:pic>
                    <p:nvPicPr>
                      <p:cNvPr id="0" name="Picture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143000"/>
                        <a:ext cx="8229600" cy="536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38175" y="76200"/>
            <a:ext cx="7772400" cy="820738"/>
          </a:xfrm>
          <a:noFill/>
          <a:ln/>
        </p:spPr>
        <p:txBody>
          <a:bodyPr lIns="90488" tIns="44450" rIns="90488" bIns="44450"/>
          <a:lstStyle/>
          <a:p>
            <a:r>
              <a:rPr lang="en-US" sz="4800" b="1"/>
              <a:t>Mercury</a:t>
            </a:r>
          </a:p>
        </p:txBody>
      </p:sp>
      <p:pic>
        <p:nvPicPr>
          <p:cNvPr id="1792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482725"/>
            <a:ext cx="6553200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Small Dose of Toxicology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" y="1365514"/>
            <a:ext cx="2114550" cy="2819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723" y="1323785"/>
            <a:ext cx="2235200" cy="29028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273" y="1365515"/>
            <a:ext cx="2211021" cy="28611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294" y="1323785"/>
            <a:ext cx="2239264" cy="289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891" y="4268372"/>
            <a:ext cx="1491424" cy="22848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85723" y="4269544"/>
            <a:ext cx="56058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FREE</a:t>
            </a:r>
            <a:endParaRPr lang="en-US" sz="3600" b="1" dirty="0"/>
          </a:p>
          <a:p>
            <a:pPr algn="ctr"/>
            <a:r>
              <a:rPr lang="en-US" sz="2800" dirty="0" err="1"/>
              <a:t>www.asmalldoseoftoxicology.org</a:t>
            </a:r>
            <a:endParaRPr lang="en-US" sz="3600" dirty="0"/>
          </a:p>
          <a:p>
            <a:pPr algn="ctr"/>
            <a:r>
              <a:rPr lang="en-US" sz="3600" dirty="0"/>
              <a:t>English, Spanish, Arabic, German, Chinese</a:t>
            </a:r>
          </a:p>
        </p:txBody>
      </p:sp>
    </p:spTree>
    <p:extLst>
      <p:ext uri="{BB962C8B-B14F-4D97-AF65-F5344CB8AC3E}">
        <p14:creationId xmlns:p14="http://schemas.microsoft.com/office/powerpoint/2010/main" val="51354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58825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The Mercury Cycle</a:t>
            </a:r>
          </a:p>
        </p:txBody>
      </p:sp>
      <p:pic>
        <p:nvPicPr>
          <p:cNvPr id="106499" name="Picture 1027" descr="USGS mercury cycle"/>
          <p:cNvPicPr>
            <a:picLocks noChangeAspect="1" noChangeArrowheads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268288" y="1066800"/>
            <a:ext cx="8607425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467600" y="6338888"/>
            <a:ext cx="1676400" cy="244475"/>
          </a:xfrm>
        </p:spPr>
        <p:txBody>
          <a:bodyPr/>
          <a:lstStyle/>
          <a:p>
            <a:pPr algn="r"/>
            <a:r>
              <a:rPr lang="en-US" sz="1000" b="1">
                <a:solidFill>
                  <a:schemeClr val="hlink"/>
                </a:solidFill>
              </a:rPr>
              <a:t>Polluting with HG</a:t>
            </a:r>
            <a:endParaRPr lang="en-US" sz="4000"/>
          </a:p>
        </p:txBody>
      </p:sp>
      <p:sp>
        <p:nvSpPr>
          <p:cNvPr id="176131" name="Rectangle 3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E1F4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6132" name="Picture 4" descr="untitled11.jpg                                                 0009E274Vlad-Scan 2                    B36AB893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2675" y="0"/>
            <a:ext cx="4429125" cy="6926263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ln/>
        </p:spPr>
        <p:txBody>
          <a:bodyPr/>
          <a:lstStyle/>
          <a:p>
            <a:r>
              <a:rPr lang="en-US"/>
              <a:t>MeHg kid</a:t>
            </a:r>
          </a:p>
        </p:txBody>
      </p:sp>
      <p:pic>
        <p:nvPicPr>
          <p:cNvPr id="177155" name="Picture 3" descr="untitled18.jpg                                                 0009E274Vlad-Scan 2                    B36AB893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0" y="6262688"/>
            <a:ext cx="1524000" cy="274637"/>
          </a:xfrm>
        </p:spPr>
        <p:txBody>
          <a:bodyPr/>
          <a:lstStyle/>
          <a:p>
            <a:pPr algn="r"/>
            <a:r>
              <a:rPr lang="en-US" sz="1200" b="1">
                <a:solidFill>
                  <a:schemeClr val="hlink"/>
                </a:solidFill>
              </a:rPr>
              <a:t>Adult MeHg</a:t>
            </a:r>
            <a:endParaRPr lang="en-US"/>
          </a:p>
        </p:txBody>
      </p:sp>
      <p:sp>
        <p:nvSpPr>
          <p:cNvPr id="178179" name="Rectangle 3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E1F4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8180" name="Picture 4" descr="untitled17.jpg                                                 0009E274Vlad-Scan 2                    B36AB893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7050" y="0"/>
            <a:ext cx="55499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ChangeArrowheads="1"/>
          </p:cNvSpPr>
          <p:nvPr/>
        </p:nvSpPr>
        <p:spPr bwMode="auto">
          <a:xfrm>
            <a:off x="990600" y="1295400"/>
            <a:ext cx="7239000" cy="5386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800" b="1" dirty="0">
                <a:solidFill>
                  <a:schemeClr val="tx1"/>
                </a:solidFill>
                <a:ea typeface="Times New Roman" pitchFamily="-1" charset="0"/>
                <a:cs typeface="Times New Roman" pitchFamily="-1" charset="0"/>
              </a:rPr>
              <a:t>FDA – Food and Drug Administration -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2800" b="1" dirty="0">
                <a:solidFill>
                  <a:schemeClr val="tx1"/>
                </a:solidFill>
                <a:ea typeface="Times New Roman" pitchFamily="-1" charset="0"/>
                <a:cs typeface="Times New Roman" pitchFamily="-1" charset="0"/>
              </a:rPr>
              <a:t>		(</a:t>
            </a:r>
            <a:r>
              <a:rPr lang="en-US" sz="2800" b="1" dirty="0" err="1">
                <a:solidFill>
                  <a:schemeClr val="tx1"/>
                </a:solidFill>
                <a:ea typeface="Times New Roman" pitchFamily="-1" charset="0"/>
                <a:cs typeface="Times New Roman" pitchFamily="-1" charset="0"/>
              </a:rPr>
              <a:t>www.fda.gov</a:t>
            </a:r>
            <a:r>
              <a:rPr lang="en-US" sz="2800" b="1" dirty="0">
                <a:solidFill>
                  <a:schemeClr val="tx1"/>
                </a:solidFill>
                <a:ea typeface="Times New Roman" pitchFamily="-1" charset="0"/>
                <a:cs typeface="Times New Roman" pitchFamily="-1" charset="0"/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2800" b="1" dirty="0">
                <a:solidFill>
                  <a:schemeClr val="tx1"/>
                </a:solidFill>
                <a:ea typeface="Times New Roman" pitchFamily="-1" charset="0"/>
                <a:cs typeface="Times New Roman" pitchFamily="-1" charset="0"/>
              </a:rPr>
              <a:t>EPA – Environmental Protection Agency-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2800" b="1" dirty="0">
                <a:solidFill>
                  <a:schemeClr val="tx1"/>
                </a:solidFill>
                <a:ea typeface="Times New Roman" pitchFamily="-1" charset="0"/>
                <a:cs typeface="Times New Roman" pitchFamily="-1" charset="0"/>
              </a:rPr>
              <a:t>		(</a:t>
            </a:r>
            <a:r>
              <a:rPr lang="en-US" sz="2800" b="1" dirty="0" err="1">
                <a:solidFill>
                  <a:schemeClr val="tx1"/>
                </a:solidFill>
                <a:ea typeface="Times New Roman" pitchFamily="-1" charset="0"/>
                <a:cs typeface="Times New Roman" pitchFamily="-1" charset="0"/>
              </a:rPr>
              <a:t>www.epa.gov</a:t>
            </a:r>
            <a:r>
              <a:rPr lang="en-US" sz="2800" b="1" dirty="0">
                <a:solidFill>
                  <a:schemeClr val="tx1"/>
                </a:solidFill>
                <a:ea typeface="Times New Roman" pitchFamily="-1" charset="0"/>
                <a:cs typeface="Times New Roman" pitchFamily="-1" charset="0"/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2800" b="1" dirty="0">
                <a:solidFill>
                  <a:schemeClr val="tx1"/>
                </a:solidFill>
                <a:ea typeface="Arial" pitchFamily="-1" charset="0"/>
                <a:cs typeface="Arial" pitchFamily="-1" charset="0"/>
              </a:rPr>
              <a:t>OSHA - Occupational Safety and Health Administration – (</a:t>
            </a:r>
            <a:r>
              <a:rPr lang="en-US" sz="2800" b="1" dirty="0" err="1">
                <a:solidFill>
                  <a:schemeClr val="tx1"/>
                </a:solidFill>
                <a:ea typeface="Arial" pitchFamily="-1" charset="0"/>
                <a:cs typeface="Arial" pitchFamily="-1" charset="0"/>
              </a:rPr>
              <a:t>www.osha.gov</a:t>
            </a:r>
            <a:r>
              <a:rPr lang="en-US" sz="2800" b="1" dirty="0">
                <a:solidFill>
                  <a:schemeClr val="tx1"/>
                </a:solidFill>
                <a:ea typeface="Arial" pitchFamily="-1" charset="0"/>
                <a:cs typeface="Arial" pitchFamily="-1" charset="0"/>
              </a:rPr>
              <a:t>)</a:t>
            </a:r>
            <a:endParaRPr lang="en-US" sz="2800" b="1" dirty="0">
              <a:solidFill>
                <a:schemeClr val="tx1"/>
              </a:solidFill>
              <a:ea typeface="Times New Roman" pitchFamily="-1" charset="0"/>
              <a:cs typeface="Times New Roman" pitchFamily="-1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2800" b="1" dirty="0">
                <a:solidFill>
                  <a:schemeClr val="tx1"/>
                </a:solidFill>
                <a:ea typeface="Times New Roman" pitchFamily="-1" charset="0"/>
                <a:cs typeface="Times New Roman" pitchFamily="-1" charset="0"/>
              </a:rPr>
              <a:t>CDC - Centers for Disease Control and Prevention – (</a:t>
            </a:r>
            <a:r>
              <a:rPr lang="en-US" sz="2800" b="1" dirty="0" err="1">
                <a:solidFill>
                  <a:schemeClr val="tx1"/>
                </a:solidFill>
                <a:ea typeface="Times New Roman" pitchFamily="-1" charset="0"/>
                <a:cs typeface="Times New Roman" pitchFamily="-1" charset="0"/>
              </a:rPr>
              <a:t>www.cdc.gov</a:t>
            </a:r>
            <a:r>
              <a:rPr lang="en-US" sz="2800" b="1" dirty="0">
                <a:solidFill>
                  <a:schemeClr val="tx1"/>
                </a:solidFill>
                <a:ea typeface="Times New Roman" pitchFamily="-1" charset="0"/>
                <a:cs typeface="Times New Roman" pitchFamily="-1" charset="0"/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2800" b="1" dirty="0">
                <a:solidFill>
                  <a:schemeClr val="tx1"/>
                </a:solidFill>
                <a:ea typeface="Arial" pitchFamily="-1" charset="0"/>
                <a:cs typeface="Arial" pitchFamily="-1" charset="0"/>
              </a:rPr>
              <a:t>CPSC - Consumer Product Safety Commission - (</a:t>
            </a:r>
            <a:r>
              <a:rPr lang="en-US" sz="2800" b="1" dirty="0" err="1">
                <a:solidFill>
                  <a:schemeClr val="tx1"/>
                </a:solidFill>
                <a:ea typeface="Arial" pitchFamily="-1" charset="0"/>
                <a:cs typeface="Arial" pitchFamily="-1" charset="0"/>
              </a:rPr>
              <a:t>www.cpsc.gov</a:t>
            </a:r>
            <a:r>
              <a:rPr lang="en-US" sz="2800" b="1" dirty="0">
                <a:solidFill>
                  <a:schemeClr val="tx1"/>
                </a:solidFill>
                <a:ea typeface="Arial" pitchFamily="-1" charset="0"/>
                <a:cs typeface="Arial" pitchFamily="-1" charset="0"/>
              </a:rPr>
              <a:t>)</a:t>
            </a:r>
            <a:endParaRPr lang="en-US" sz="2800" b="1" dirty="0">
              <a:solidFill>
                <a:schemeClr val="tx1"/>
              </a:solidFill>
              <a:ea typeface="Times New Roman" pitchFamily="-1" charset="0"/>
              <a:cs typeface="Times New Roman" pitchFamily="-1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en-US" sz="2800" b="1" dirty="0">
              <a:solidFill>
                <a:schemeClr val="tx1"/>
              </a:solidFill>
              <a:ea typeface="Times New Roman" pitchFamily="-1" charset="0"/>
              <a:cs typeface="Times New Roman" pitchFamily="-1" charset="0"/>
            </a:endParaRP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Toxicology and Government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663" name="Group 7"/>
          <p:cNvGrpSpPr>
            <a:grpSpLocks/>
          </p:cNvGrpSpPr>
          <p:nvPr/>
        </p:nvGrpSpPr>
        <p:grpSpPr bwMode="auto">
          <a:xfrm>
            <a:off x="1114425" y="1676400"/>
            <a:ext cx="6913563" cy="3505200"/>
            <a:chOff x="702" y="1056"/>
            <a:chExt cx="4355" cy="2208"/>
          </a:xfrm>
        </p:grpSpPr>
        <p:sp>
          <p:nvSpPr>
            <p:cNvPr id="198664" name="Freeform 8"/>
            <p:cNvSpPr>
              <a:spLocks/>
            </p:cNvSpPr>
            <p:nvPr/>
          </p:nvSpPr>
          <p:spPr bwMode="auto">
            <a:xfrm>
              <a:off x="702" y="1056"/>
              <a:ext cx="4355" cy="2208"/>
            </a:xfrm>
            <a:custGeom>
              <a:avLst/>
              <a:gdLst/>
              <a:ahLst/>
              <a:cxnLst>
                <a:cxn ang="0">
                  <a:pos x="3680" y="1081"/>
                </a:cxn>
                <a:cxn ang="0">
                  <a:pos x="3731" y="1184"/>
                </a:cxn>
                <a:cxn ang="0">
                  <a:pos x="3808" y="1267"/>
                </a:cxn>
                <a:cxn ang="0">
                  <a:pos x="3821" y="1363"/>
                </a:cxn>
                <a:cxn ang="0">
                  <a:pos x="3782" y="1446"/>
                </a:cxn>
                <a:cxn ang="0">
                  <a:pos x="3680" y="1542"/>
                </a:cxn>
                <a:cxn ang="0">
                  <a:pos x="3539" y="1606"/>
                </a:cxn>
                <a:cxn ang="0">
                  <a:pos x="3193" y="1657"/>
                </a:cxn>
                <a:cxn ang="0">
                  <a:pos x="2963" y="1644"/>
                </a:cxn>
                <a:cxn ang="0">
                  <a:pos x="2758" y="1574"/>
                </a:cxn>
                <a:cxn ang="0">
                  <a:pos x="2502" y="1414"/>
                </a:cxn>
                <a:cxn ang="0">
                  <a:pos x="2349" y="1267"/>
                </a:cxn>
                <a:cxn ang="0">
                  <a:pos x="2297" y="1177"/>
                </a:cxn>
                <a:cxn ang="0">
                  <a:pos x="2291" y="1107"/>
                </a:cxn>
                <a:cxn ang="0">
                  <a:pos x="2310" y="1062"/>
                </a:cxn>
                <a:cxn ang="0">
                  <a:pos x="2381" y="1011"/>
                </a:cxn>
                <a:cxn ang="0">
                  <a:pos x="2528" y="992"/>
                </a:cxn>
                <a:cxn ang="0">
                  <a:pos x="2547" y="998"/>
                </a:cxn>
                <a:cxn ang="0">
                  <a:pos x="2521" y="870"/>
                </a:cxn>
                <a:cxn ang="0">
                  <a:pos x="2240" y="838"/>
                </a:cxn>
                <a:cxn ang="0">
                  <a:pos x="2137" y="800"/>
                </a:cxn>
                <a:cxn ang="0">
                  <a:pos x="1056" y="217"/>
                </a:cxn>
                <a:cxn ang="0">
                  <a:pos x="614" y="25"/>
                </a:cxn>
                <a:cxn ang="0">
                  <a:pos x="429" y="0"/>
                </a:cxn>
                <a:cxn ang="0">
                  <a:pos x="141" y="32"/>
                </a:cxn>
                <a:cxn ang="0">
                  <a:pos x="38" y="109"/>
                </a:cxn>
                <a:cxn ang="0">
                  <a:pos x="0" y="173"/>
                </a:cxn>
                <a:cxn ang="0">
                  <a:pos x="0" y="224"/>
                </a:cxn>
                <a:cxn ang="0">
                  <a:pos x="32" y="288"/>
                </a:cxn>
                <a:cxn ang="0">
                  <a:pos x="192" y="390"/>
                </a:cxn>
                <a:cxn ang="0">
                  <a:pos x="480" y="454"/>
                </a:cxn>
                <a:cxn ang="0">
                  <a:pos x="832" y="544"/>
                </a:cxn>
                <a:cxn ang="0">
                  <a:pos x="1459" y="768"/>
                </a:cxn>
                <a:cxn ang="0">
                  <a:pos x="1837" y="960"/>
                </a:cxn>
                <a:cxn ang="0">
                  <a:pos x="2137" y="1184"/>
                </a:cxn>
                <a:cxn ang="0">
                  <a:pos x="2297" y="1369"/>
                </a:cxn>
                <a:cxn ang="0">
                  <a:pos x="2528" y="1593"/>
                </a:cxn>
                <a:cxn ang="0">
                  <a:pos x="2777" y="1747"/>
                </a:cxn>
                <a:cxn ang="0">
                  <a:pos x="2982" y="1804"/>
                </a:cxn>
                <a:cxn ang="0">
                  <a:pos x="3315" y="1804"/>
                </a:cxn>
                <a:cxn ang="0">
                  <a:pos x="3629" y="1708"/>
                </a:cxn>
                <a:cxn ang="0">
                  <a:pos x="3782" y="1600"/>
                </a:cxn>
                <a:cxn ang="0">
                  <a:pos x="3891" y="1433"/>
                </a:cxn>
                <a:cxn ang="0">
                  <a:pos x="3910" y="1337"/>
                </a:cxn>
                <a:cxn ang="0">
                  <a:pos x="3878" y="1248"/>
                </a:cxn>
                <a:cxn ang="0">
                  <a:pos x="3808" y="1171"/>
                </a:cxn>
              </a:cxnLst>
              <a:rect l="0" t="0" r="r" b="b"/>
              <a:pathLst>
                <a:path w="3910" h="1817">
                  <a:moveTo>
                    <a:pt x="3808" y="1171"/>
                  </a:moveTo>
                  <a:lnTo>
                    <a:pt x="3808" y="1171"/>
                  </a:lnTo>
                  <a:lnTo>
                    <a:pt x="3680" y="1081"/>
                  </a:lnTo>
                  <a:lnTo>
                    <a:pt x="3680" y="1081"/>
                  </a:lnTo>
                  <a:lnTo>
                    <a:pt x="3731" y="1184"/>
                  </a:lnTo>
                  <a:lnTo>
                    <a:pt x="3731" y="1184"/>
                  </a:lnTo>
                  <a:lnTo>
                    <a:pt x="3763" y="1209"/>
                  </a:lnTo>
                  <a:lnTo>
                    <a:pt x="3789" y="1235"/>
                  </a:lnTo>
                  <a:lnTo>
                    <a:pt x="3808" y="1267"/>
                  </a:lnTo>
                  <a:lnTo>
                    <a:pt x="3821" y="1292"/>
                  </a:lnTo>
                  <a:lnTo>
                    <a:pt x="3827" y="1331"/>
                  </a:lnTo>
                  <a:lnTo>
                    <a:pt x="3821" y="1363"/>
                  </a:lnTo>
                  <a:lnTo>
                    <a:pt x="3808" y="1408"/>
                  </a:lnTo>
                  <a:lnTo>
                    <a:pt x="3782" y="1446"/>
                  </a:lnTo>
                  <a:lnTo>
                    <a:pt x="3782" y="1446"/>
                  </a:lnTo>
                  <a:lnTo>
                    <a:pt x="3757" y="1484"/>
                  </a:lnTo>
                  <a:lnTo>
                    <a:pt x="3725" y="1510"/>
                  </a:lnTo>
                  <a:lnTo>
                    <a:pt x="3680" y="1542"/>
                  </a:lnTo>
                  <a:lnTo>
                    <a:pt x="3641" y="1568"/>
                  </a:lnTo>
                  <a:lnTo>
                    <a:pt x="3590" y="1587"/>
                  </a:lnTo>
                  <a:lnTo>
                    <a:pt x="3539" y="1606"/>
                  </a:lnTo>
                  <a:lnTo>
                    <a:pt x="3430" y="1632"/>
                  </a:lnTo>
                  <a:lnTo>
                    <a:pt x="3309" y="1651"/>
                  </a:lnTo>
                  <a:lnTo>
                    <a:pt x="3193" y="1657"/>
                  </a:lnTo>
                  <a:lnTo>
                    <a:pt x="3072" y="1657"/>
                  </a:lnTo>
                  <a:lnTo>
                    <a:pt x="2963" y="1644"/>
                  </a:lnTo>
                  <a:lnTo>
                    <a:pt x="2963" y="1644"/>
                  </a:lnTo>
                  <a:lnTo>
                    <a:pt x="2912" y="1632"/>
                  </a:lnTo>
                  <a:lnTo>
                    <a:pt x="2861" y="1619"/>
                  </a:lnTo>
                  <a:lnTo>
                    <a:pt x="2758" y="1574"/>
                  </a:lnTo>
                  <a:lnTo>
                    <a:pt x="2662" y="1529"/>
                  </a:lnTo>
                  <a:lnTo>
                    <a:pt x="2579" y="1472"/>
                  </a:lnTo>
                  <a:lnTo>
                    <a:pt x="2502" y="1414"/>
                  </a:lnTo>
                  <a:lnTo>
                    <a:pt x="2432" y="1356"/>
                  </a:lnTo>
                  <a:lnTo>
                    <a:pt x="2381" y="1305"/>
                  </a:lnTo>
                  <a:lnTo>
                    <a:pt x="2349" y="1267"/>
                  </a:lnTo>
                  <a:lnTo>
                    <a:pt x="2349" y="1267"/>
                  </a:lnTo>
                  <a:lnTo>
                    <a:pt x="2310" y="1203"/>
                  </a:lnTo>
                  <a:lnTo>
                    <a:pt x="2297" y="1177"/>
                  </a:lnTo>
                  <a:lnTo>
                    <a:pt x="2291" y="1152"/>
                  </a:lnTo>
                  <a:lnTo>
                    <a:pt x="2291" y="1126"/>
                  </a:lnTo>
                  <a:lnTo>
                    <a:pt x="2291" y="1107"/>
                  </a:lnTo>
                  <a:lnTo>
                    <a:pt x="2297" y="1081"/>
                  </a:lnTo>
                  <a:lnTo>
                    <a:pt x="2310" y="1062"/>
                  </a:lnTo>
                  <a:lnTo>
                    <a:pt x="2310" y="1062"/>
                  </a:lnTo>
                  <a:lnTo>
                    <a:pt x="2329" y="1036"/>
                  </a:lnTo>
                  <a:lnTo>
                    <a:pt x="2355" y="1024"/>
                  </a:lnTo>
                  <a:lnTo>
                    <a:pt x="2381" y="1011"/>
                  </a:lnTo>
                  <a:lnTo>
                    <a:pt x="2413" y="998"/>
                  </a:lnTo>
                  <a:lnTo>
                    <a:pt x="2477" y="992"/>
                  </a:lnTo>
                  <a:lnTo>
                    <a:pt x="2528" y="992"/>
                  </a:lnTo>
                  <a:lnTo>
                    <a:pt x="2528" y="992"/>
                  </a:lnTo>
                  <a:lnTo>
                    <a:pt x="2547" y="998"/>
                  </a:lnTo>
                  <a:lnTo>
                    <a:pt x="2547" y="998"/>
                  </a:lnTo>
                  <a:lnTo>
                    <a:pt x="2681" y="870"/>
                  </a:lnTo>
                  <a:lnTo>
                    <a:pt x="2681" y="870"/>
                  </a:lnTo>
                  <a:lnTo>
                    <a:pt x="2521" y="870"/>
                  </a:lnTo>
                  <a:lnTo>
                    <a:pt x="2374" y="857"/>
                  </a:lnTo>
                  <a:lnTo>
                    <a:pt x="2304" y="851"/>
                  </a:lnTo>
                  <a:lnTo>
                    <a:pt x="2240" y="838"/>
                  </a:lnTo>
                  <a:lnTo>
                    <a:pt x="2182" y="825"/>
                  </a:lnTo>
                  <a:lnTo>
                    <a:pt x="2137" y="800"/>
                  </a:lnTo>
                  <a:lnTo>
                    <a:pt x="2137" y="800"/>
                  </a:lnTo>
                  <a:lnTo>
                    <a:pt x="1734" y="582"/>
                  </a:lnTo>
                  <a:lnTo>
                    <a:pt x="1280" y="333"/>
                  </a:lnTo>
                  <a:lnTo>
                    <a:pt x="1056" y="217"/>
                  </a:lnTo>
                  <a:lnTo>
                    <a:pt x="851" y="121"/>
                  </a:lnTo>
                  <a:lnTo>
                    <a:pt x="685" y="51"/>
                  </a:lnTo>
                  <a:lnTo>
                    <a:pt x="614" y="25"/>
                  </a:lnTo>
                  <a:lnTo>
                    <a:pt x="557" y="13"/>
                  </a:lnTo>
                  <a:lnTo>
                    <a:pt x="557" y="13"/>
                  </a:lnTo>
                  <a:lnTo>
                    <a:pt x="429" y="0"/>
                  </a:lnTo>
                  <a:lnTo>
                    <a:pt x="320" y="0"/>
                  </a:lnTo>
                  <a:lnTo>
                    <a:pt x="224" y="13"/>
                  </a:lnTo>
                  <a:lnTo>
                    <a:pt x="141" y="32"/>
                  </a:lnTo>
                  <a:lnTo>
                    <a:pt x="83" y="64"/>
                  </a:lnTo>
                  <a:lnTo>
                    <a:pt x="57" y="83"/>
                  </a:lnTo>
                  <a:lnTo>
                    <a:pt x="38" y="109"/>
                  </a:lnTo>
                  <a:lnTo>
                    <a:pt x="19" y="128"/>
                  </a:lnTo>
                  <a:lnTo>
                    <a:pt x="6" y="153"/>
                  </a:lnTo>
                  <a:lnTo>
                    <a:pt x="0" y="173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224"/>
                  </a:lnTo>
                  <a:lnTo>
                    <a:pt x="6" y="249"/>
                  </a:lnTo>
                  <a:lnTo>
                    <a:pt x="19" y="269"/>
                  </a:lnTo>
                  <a:lnTo>
                    <a:pt x="32" y="288"/>
                  </a:lnTo>
                  <a:lnTo>
                    <a:pt x="70" y="326"/>
                  </a:lnTo>
                  <a:lnTo>
                    <a:pt x="121" y="358"/>
                  </a:lnTo>
                  <a:lnTo>
                    <a:pt x="192" y="390"/>
                  </a:lnTo>
                  <a:lnTo>
                    <a:pt x="275" y="409"/>
                  </a:lnTo>
                  <a:lnTo>
                    <a:pt x="371" y="435"/>
                  </a:lnTo>
                  <a:lnTo>
                    <a:pt x="480" y="454"/>
                  </a:lnTo>
                  <a:lnTo>
                    <a:pt x="480" y="454"/>
                  </a:lnTo>
                  <a:lnTo>
                    <a:pt x="633" y="486"/>
                  </a:lnTo>
                  <a:lnTo>
                    <a:pt x="832" y="544"/>
                  </a:lnTo>
                  <a:lnTo>
                    <a:pt x="1069" y="614"/>
                  </a:lnTo>
                  <a:lnTo>
                    <a:pt x="1331" y="710"/>
                  </a:lnTo>
                  <a:lnTo>
                    <a:pt x="1459" y="768"/>
                  </a:lnTo>
                  <a:lnTo>
                    <a:pt x="1587" y="825"/>
                  </a:lnTo>
                  <a:lnTo>
                    <a:pt x="1715" y="889"/>
                  </a:lnTo>
                  <a:lnTo>
                    <a:pt x="1837" y="960"/>
                  </a:lnTo>
                  <a:lnTo>
                    <a:pt x="1945" y="1030"/>
                  </a:lnTo>
                  <a:lnTo>
                    <a:pt x="2048" y="1107"/>
                  </a:lnTo>
                  <a:lnTo>
                    <a:pt x="2137" y="1184"/>
                  </a:lnTo>
                  <a:lnTo>
                    <a:pt x="2214" y="1267"/>
                  </a:lnTo>
                  <a:lnTo>
                    <a:pt x="2214" y="1267"/>
                  </a:lnTo>
                  <a:lnTo>
                    <a:pt x="2297" y="1369"/>
                  </a:lnTo>
                  <a:lnTo>
                    <a:pt x="2374" y="1452"/>
                  </a:lnTo>
                  <a:lnTo>
                    <a:pt x="2451" y="1529"/>
                  </a:lnTo>
                  <a:lnTo>
                    <a:pt x="2528" y="1593"/>
                  </a:lnTo>
                  <a:lnTo>
                    <a:pt x="2605" y="1651"/>
                  </a:lnTo>
                  <a:lnTo>
                    <a:pt x="2688" y="1702"/>
                  </a:lnTo>
                  <a:lnTo>
                    <a:pt x="2777" y="1747"/>
                  </a:lnTo>
                  <a:lnTo>
                    <a:pt x="2873" y="1779"/>
                  </a:lnTo>
                  <a:lnTo>
                    <a:pt x="2873" y="1779"/>
                  </a:lnTo>
                  <a:lnTo>
                    <a:pt x="2982" y="1804"/>
                  </a:lnTo>
                  <a:lnTo>
                    <a:pt x="3091" y="1817"/>
                  </a:lnTo>
                  <a:lnTo>
                    <a:pt x="3206" y="1817"/>
                  </a:lnTo>
                  <a:lnTo>
                    <a:pt x="3315" y="1804"/>
                  </a:lnTo>
                  <a:lnTo>
                    <a:pt x="3424" y="1785"/>
                  </a:lnTo>
                  <a:lnTo>
                    <a:pt x="3533" y="1753"/>
                  </a:lnTo>
                  <a:lnTo>
                    <a:pt x="3629" y="1708"/>
                  </a:lnTo>
                  <a:lnTo>
                    <a:pt x="3712" y="1657"/>
                  </a:lnTo>
                  <a:lnTo>
                    <a:pt x="3712" y="1657"/>
                  </a:lnTo>
                  <a:lnTo>
                    <a:pt x="3782" y="1600"/>
                  </a:lnTo>
                  <a:lnTo>
                    <a:pt x="3840" y="1536"/>
                  </a:lnTo>
                  <a:lnTo>
                    <a:pt x="3878" y="1472"/>
                  </a:lnTo>
                  <a:lnTo>
                    <a:pt x="3891" y="1433"/>
                  </a:lnTo>
                  <a:lnTo>
                    <a:pt x="3904" y="1401"/>
                  </a:lnTo>
                  <a:lnTo>
                    <a:pt x="3910" y="1369"/>
                  </a:lnTo>
                  <a:lnTo>
                    <a:pt x="3910" y="1337"/>
                  </a:lnTo>
                  <a:lnTo>
                    <a:pt x="3904" y="1305"/>
                  </a:lnTo>
                  <a:lnTo>
                    <a:pt x="3891" y="1273"/>
                  </a:lnTo>
                  <a:lnTo>
                    <a:pt x="3878" y="1248"/>
                  </a:lnTo>
                  <a:lnTo>
                    <a:pt x="3859" y="1222"/>
                  </a:lnTo>
                  <a:lnTo>
                    <a:pt x="3833" y="1196"/>
                  </a:lnTo>
                  <a:lnTo>
                    <a:pt x="3808" y="1171"/>
                  </a:lnTo>
                  <a:lnTo>
                    <a:pt x="3808" y="1171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665" name="Freeform 9"/>
            <p:cNvSpPr>
              <a:spLocks/>
            </p:cNvSpPr>
            <p:nvPr/>
          </p:nvSpPr>
          <p:spPr bwMode="auto">
            <a:xfrm>
              <a:off x="3439" y="1909"/>
              <a:ext cx="1404" cy="1088"/>
            </a:xfrm>
            <a:custGeom>
              <a:avLst/>
              <a:gdLst/>
              <a:ahLst/>
              <a:cxnLst>
                <a:cxn ang="0">
                  <a:pos x="627" y="895"/>
                </a:cxn>
                <a:cxn ang="0">
                  <a:pos x="627" y="895"/>
                </a:cxn>
                <a:cxn ang="0">
                  <a:pos x="704" y="895"/>
                </a:cxn>
                <a:cxn ang="0">
                  <a:pos x="781" y="895"/>
                </a:cxn>
                <a:cxn ang="0">
                  <a:pos x="909" y="883"/>
                </a:cxn>
                <a:cxn ang="0">
                  <a:pos x="1018" y="857"/>
                </a:cxn>
                <a:cxn ang="0">
                  <a:pos x="1107" y="825"/>
                </a:cxn>
                <a:cxn ang="0">
                  <a:pos x="1178" y="787"/>
                </a:cxn>
                <a:cxn ang="0">
                  <a:pos x="1229" y="742"/>
                </a:cxn>
                <a:cxn ang="0">
                  <a:pos x="1242" y="723"/>
                </a:cxn>
                <a:cxn ang="0">
                  <a:pos x="1255" y="697"/>
                </a:cxn>
                <a:cxn ang="0">
                  <a:pos x="1261" y="678"/>
                </a:cxn>
                <a:cxn ang="0">
                  <a:pos x="1261" y="659"/>
                </a:cxn>
                <a:cxn ang="0">
                  <a:pos x="1261" y="659"/>
                </a:cxn>
                <a:cxn ang="0">
                  <a:pos x="1255" y="614"/>
                </a:cxn>
                <a:cxn ang="0">
                  <a:pos x="1242" y="569"/>
                </a:cxn>
                <a:cxn ang="0">
                  <a:pos x="1223" y="518"/>
                </a:cxn>
                <a:cxn ang="0">
                  <a:pos x="1191" y="467"/>
                </a:cxn>
                <a:cxn ang="0">
                  <a:pos x="1127" y="358"/>
                </a:cxn>
                <a:cxn ang="0">
                  <a:pos x="1037" y="255"/>
                </a:cxn>
                <a:cxn ang="0">
                  <a:pos x="947" y="160"/>
                </a:cxn>
                <a:cxn ang="0">
                  <a:pos x="896" y="115"/>
                </a:cxn>
                <a:cxn ang="0">
                  <a:pos x="845" y="76"/>
                </a:cxn>
                <a:cxn ang="0">
                  <a:pos x="800" y="44"/>
                </a:cxn>
                <a:cxn ang="0">
                  <a:pos x="755" y="25"/>
                </a:cxn>
                <a:cxn ang="0">
                  <a:pos x="711" y="6"/>
                </a:cxn>
                <a:cxn ang="0">
                  <a:pos x="666" y="0"/>
                </a:cxn>
                <a:cxn ang="0">
                  <a:pos x="666" y="0"/>
                </a:cxn>
                <a:cxn ang="0">
                  <a:pos x="627" y="0"/>
                </a:cxn>
                <a:cxn ang="0">
                  <a:pos x="583" y="12"/>
                </a:cxn>
                <a:cxn ang="0">
                  <a:pos x="531" y="32"/>
                </a:cxn>
                <a:cxn ang="0">
                  <a:pos x="480" y="51"/>
                </a:cxn>
                <a:cxn ang="0">
                  <a:pos x="384" y="115"/>
                </a:cxn>
                <a:cxn ang="0">
                  <a:pos x="282" y="192"/>
                </a:cxn>
                <a:cxn ang="0">
                  <a:pos x="192" y="275"/>
                </a:cxn>
                <a:cxn ang="0">
                  <a:pos x="109" y="351"/>
                </a:cxn>
                <a:cxn ang="0">
                  <a:pos x="51" y="415"/>
                </a:cxn>
                <a:cxn ang="0">
                  <a:pos x="13" y="460"/>
                </a:cxn>
                <a:cxn ang="0">
                  <a:pos x="13" y="460"/>
                </a:cxn>
                <a:cxn ang="0">
                  <a:pos x="0" y="492"/>
                </a:cxn>
                <a:cxn ang="0">
                  <a:pos x="0" y="524"/>
                </a:cxn>
                <a:cxn ang="0">
                  <a:pos x="0" y="556"/>
                </a:cxn>
                <a:cxn ang="0">
                  <a:pos x="13" y="588"/>
                </a:cxn>
                <a:cxn ang="0">
                  <a:pos x="32" y="627"/>
                </a:cxn>
                <a:cxn ang="0">
                  <a:pos x="64" y="659"/>
                </a:cxn>
                <a:cxn ang="0">
                  <a:pos x="96" y="691"/>
                </a:cxn>
                <a:cxn ang="0">
                  <a:pos x="135" y="729"/>
                </a:cxn>
                <a:cxn ang="0">
                  <a:pos x="186" y="761"/>
                </a:cxn>
                <a:cxn ang="0">
                  <a:pos x="237" y="787"/>
                </a:cxn>
                <a:cxn ang="0">
                  <a:pos x="288" y="819"/>
                </a:cxn>
                <a:cxn ang="0">
                  <a:pos x="352" y="838"/>
                </a:cxn>
                <a:cxn ang="0">
                  <a:pos x="416" y="863"/>
                </a:cxn>
                <a:cxn ang="0">
                  <a:pos x="487" y="876"/>
                </a:cxn>
                <a:cxn ang="0">
                  <a:pos x="557" y="889"/>
                </a:cxn>
                <a:cxn ang="0">
                  <a:pos x="627" y="895"/>
                </a:cxn>
                <a:cxn ang="0">
                  <a:pos x="627" y="895"/>
                </a:cxn>
              </a:cxnLst>
              <a:rect l="0" t="0" r="r" b="b"/>
              <a:pathLst>
                <a:path w="1261" h="895">
                  <a:moveTo>
                    <a:pt x="627" y="895"/>
                  </a:moveTo>
                  <a:lnTo>
                    <a:pt x="627" y="895"/>
                  </a:lnTo>
                  <a:lnTo>
                    <a:pt x="704" y="895"/>
                  </a:lnTo>
                  <a:lnTo>
                    <a:pt x="781" y="895"/>
                  </a:lnTo>
                  <a:lnTo>
                    <a:pt x="909" y="883"/>
                  </a:lnTo>
                  <a:lnTo>
                    <a:pt x="1018" y="857"/>
                  </a:lnTo>
                  <a:lnTo>
                    <a:pt x="1107" y="825"/>
                  </a:lnTo>
                  <a:lnTo>
                    <a:pt x="1178" y="787"/>
                  </a:lnTo>
                  <a:lnTo>
                    <a:pt x="1229" y="742"/>
                  </a:lnTo>
                  <a:lnTo>
                    <a:pt x="1242" y="723"/>
                  </a:lnTo>
                  <a:lnTo>
                    <a:pt x="1255" y="697"/>
                  </a:lnTo>
                  <a:lnTo>
                    <a:pt x="1261" y="678"/>
                  </a:lnTo>
                  <a:lnTo>
                    <a:pt x="1261" y="659"/>
                  </a:lnTo>
                  <a:lnTo>
                    <a:pt x="1261" y="659"/>
                  </a:lnTo>
                  <a:lnTo>
                    <a:pt x="1255" y="614"/>
                  </a:lnTo>
                  <a:lnTo>
                    <a:pt x="1242" y="569"/>
                  </a:lnTo>
                  <a:lnTo>
                    <a:pt x="1223" y="518"/>
                  </a:lnTo>
                  <a:lnTo>
                    <a:pt x="1191" y="467"/>
                  </a:lnTo>
                  <a:lnTo>
                    <a:pt x="1127" y="358"/>
                  </a:lnTo>
                  <a:lnTo>
                    <a:pt x="1037" y="255"/>
                  </a:lnTo>
                  <a:lnTo>
                    <a:pt x="947" y="160"/>
                  </a:lnTo>
                  <a:lnTo>
                    <a:pt x="896" y="115"/>
                  </a:lnTo>
                  <a:lnTo>
                    <a:pt x="845" y="76"/>
                  </a:lnTo>
                  <a:lnTo>
                    <a:pt x="800" y="44"/>
                  </a:lnTo>
                  <a:lnTo>
                    <a:pt x="755" y="25"/>
                  </a:lnTo>
                  <a:lnTo>
                    <a:pt x="711" y="6"/>
                  </a:lnTo>
                  <a:lnTo>
                    <a:pt x="666" y="0"/>
                  </a:lnTo>
                  <a:lnTo>
                    <a:pt x="666" y="0"/>
                  </a:lnTo>
                  <a:lnTo>
                    <a:pt x="627" y="0"/>
                  </a:lnTo>
                  <a:lnTo>
                    <a:pt x="583" y="12"/>
                  </a:lnTo>
                  <a:lnTo>
                    <a:pt x="531" y="32"/>
                  </a:lnTo>
                  <a:lnTo>
                    <a:pt x="480" y="51"/>
                  </a:lnTo>
                  <a:lnTo>
                    <a:pt x="384" y="115"/>
                  </a:lnTo>
                  <a:lnTo>
                    <a:pt x="282" y="192"/>
                  </a:lnTo>
                  <a:lnTo>
                    <a:pt x="192" y="275"/>
                  </a:lnTo>
                  <a:lnTo>
                    <a:pt x="109" y="351"/>
                  </a:lnTo>
                  <a:lnTo>
                    <a:pt x="51" y="415"/>
                  </a:lnTo>
                  <a:lnTo>
                    <a:pt x="13" y="460"/>
                  </a:lnTo>
                  <a:lnTo>
                    <a:pt x="13" y="460"/>
                  </a:lnTo>
                  <a:lnTo>
                    <a:pt x="0" y="492"/>
                  </a:lnTo>
                  <a:lnTo>
                    <a:pt x="0" y="524"/>
                  </a:lnTo>
                  <a:lnTo>
                    <a:pt x="0" y="556"/>
                  </a:lnTo>
                  <a:lnTo>
                    <a:pt x="13" y="588"/>
                  </a:lnTo>
                  <a:lnTo>
                    <a:pt x="32" y="627"/>
                  </a:lnTo>
                  <a:lnTo>
                    <a:pt x="64" y="659"/>
                  </a:lnTo>
                  <a:lnTo>
                    <a:pt x="96" y="691"/>
                  </a:lnTo>
                  <a:lnTo>
                    <a:pt x="135" y="729"/>
                  </a:lnTo>
                  <a:lnTo>
                    <a:pt x="186" y="761"/>
                  </a:lnTo>
                  <a:lnTo>
                    <a:pt x="237" y="787"/>
                  </a:lnTo>
                  <a:lnTo>
                    <a:pt x="288" y="819"/>
                  </a:lnTo>
                  <a:lnTo>
                    <a:pt x="352" y="838"/>
                  </a:lnTo>
                  <a:lnTo>
                    <a:pt x="416" y="863"/>
                  </a:lnTo>
                  <a:lnTo>
                    <a:pt x="487" y="876"/>
                  </a:lnTo>
                  <a:lnTo>
                    <a:pt x="557" y="889"/>
                  </a:lnTo>
                  <a:lnTo>
                    <a:pt x="627" y="895"/>
                  </a:lnTo>
                  <a:lnTo>
                    <a:pt x="627" y="895"/>
                  </a:lnTo>
                  <a:close/>
                </a:path>
              </a:pathLst>
            </a:custGeom>
            <a:solidFill>
              <a:srgbClr val="993300">
                <a:alpha val="50000"/>
              </a:srgbClr>
            </a:solidFill>
            <a:ln w="9525">
              <a:solidFill>
                <a:srgbClr val="00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98662" name="Picture 6" descr="C:\Program Files\Common Files\Microsoft Shared\Clipart\cagcat50\bd00028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7900" y="1509713"/>
            <a:ext cx="4610100" cy="4516437"/>
          </a:xfrm>
          <a:prstGeom prst="rect">
            <a:avLst/>
          </a:prstGeom>
          <a:noFill/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823521" y="77788"/>
            <a:ext cx="755847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+mj-lt"/>
              </a:rPr>
              <a:t>A Small Dose of Toxicology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760" name="Group 8"/>
          <p:cNvGrpSpPr>
            <a:grpSpLocks/>
          </p:cNvGrpSpPr>
          <p:nvPr/>
        </p:nvGrpSpPr>
        <p:grpSpPr bwMode="auto">
          <a:xfrm>
            <a:off x="1114425" y="1676400"/>
            <a:ext cx="6913563" cy="3505200"/>
            <a:chOff x="702" y="1056"/>
            <a:chExt cx="4355" cy="2208"/>
          </a:xfrm>
        </p:grpSpPr>
        <p:sp>
          <p:nvSpPr>
            <p:cNvPr id="202761" name="Freeform 9"/>
            <p:cNvSpPr>
              <a:spLocks/>
            </p:cNvSpPr>
            <p:nvPr/>
          </p:nvSpPr>
          <p:spPr bwMode="auto">
            <a:xfrm>
              <a:off x="702" y="1056"/>
              <a:ext cx="4355" cy="2208"/>
            </a:xfrm>
            <a:custGeom>
              <a:avLst/>
              <a:gdLst/>
              <a:ahLst/>
              <a:cxnLst>
                <a:cxn ang="0">
                  <a:pos x="3680" y="1081"/>
                </a:cxn>
                <a:cxn ang="0">
                  <a:pos x="3731" y="1184"/>
                </a:cxn>
                <a:cxn ang="0">
                  <a:pos x="3808" y="1267"/>
                </a:cxn>
                <a:cxn ang="0">
                  <a:pos x="3821" y="1363"/>
                </a:cxn>
                <a:cxn ang="0">
                  <a:pos x="3782" y="1446"/>
                </a:cxn>
                <a:cxn ang="0">
                  <a:pos x="3680" y="1542"/>
                </a:cxn>
                <a:cxn ang="0">
                  <a:pos x="3539" y="1606"/>
                </a:cxn>
                <a:cxn ang="0">
                  <a:pos x="3193" y="1657"/>
                </a:cxn>
                <a:cxn ang="0">
                  <a:pos x="2963" y="1644"/>
                </a:cxn>
                <a:cxn ang="0">
                  <a:pos x="2758" y="1574"/>
                </a:cxn>
                <a:cxn ang="0">
                  <a:pos x="2502" y="1414"/>
                </a:cxn>
                <a:cxn ang="0">
                  <a:pos x="2349" y="1267"/>
                </a:cxn>
                <a:cxn ang="0">
                  <a:pos x="2297" y="1177"/>
                </a:cxn>
                <a:cxn ang="0">
                  <a:pos x="2291" y="1107"/>
                </a:cxn>
                <a:cxn ang="0">
                  <a:pos x="2310" y="1062"/>
                </a:cxn>
                <a:cxn ang="0">
                  <a:pos x="2381" y="1011"/>
                </a:cxn>
                <a:cxn ang="0">
                  <a:pos x="2528" y="992"/>
                </a:cxn>
                <a:cxn ang="0">
                  <a:pos x="2547" y="998"/>
                </a:cxn>
                <a:cxn ang="0">
                  <a:pos x="2521" y="870"/>
                </a:cxn>
                <a:cxn ang="0">
                  <a:pos x="2240" y="838"/>
                </a:cxn>
                <a:cxn ang="0">
                  <a:pos x="2137" y="800"/>
                </a:cxn>
                <a:cxn ang="0">
                  <a:pos x="1056" y="217"/>
                </a:cxn>
                <a:cxn ang="0">
                  <a:pos x="614" y="25"/>
                </a:cxn>
                <a:cxn ang="0">
                  <a:pos x="429" y="0"/>
                </a:cxn>
                <a:cxn ang="0">
                  <a:pos x="141" y="32"/>
                </a:cxn>
                <a:cxn ang="0">
                  <a:pos x="38" y="109"/>
                </a:cxn>
                <a:cxn ang="0">
                  <a:pos x="0" y="173"/>
                </a:cxn>
                <a:cxn ang="0">
                  <a:pos x="0" y="224"/>
                </a:cxn>
                <a:cxn ang="0">
                  <a:pos x="32" y="288"/>
                </a:cxn>
                <a:cxn ang="0">
                  <a:pos x="192" y="390"/>
                </a:cxn>
                <a:cxn ang="0">
                  <a:pos x="480" y="454"/>
                </a:cxn>
                <a:cxn ang="0">
                  <a:pos x="832" y="544"/>
                </a:cxn>
                <a:cxn ang="0">
                  <a:pos x="1459" y="768"/>
                </a:cxn>
                <a:cxn ang="0">
                  <a:pos x="1837" y="960"/>
                </a:cxn>
                <a:cxn ang="0">
                  <a:pos x="2137" y="1184"/>
                </a:cxn>
                <a:cxn ang="0">
                  <a:pos x="2297" y="1369"/>
                </a:cxn>
                <a:cxn ang="0">
                  <a:pos x="2528" y="1593"/>
                </a:cxn>
                <a:cxn ang="0">
                  <a:pos x="2777" y="1747"/>
                </a:cxn>
                <a:cxn ang="0">
                  <a:pos x="2982" y="1804"/>
                </a:cxn>
                <a:cxn ang="0">
                  <a:pos x="3315" y="1804"/>
                </a:cxn>
                <a:cxn ang="0">
                  <a:pos x="3629" y="1708"/>
                </a:cxn>
                <a:cxn ang="0">
                  <a:pos x="3782" y="1600"/>
                </a:cxn>
                <a:cxn ang="0">
                  <a:pos x="3891" y="1433"/>
                </a:cxn>
                <a:cxn ang="0">
                  <a:pos x="3910" y="1337"/>
                </a:cxn>
                <a:cxn ang="0">
                  <a:pos x="3878" y="1248"/>
                </a:cxn>
                <a:cxn ang="0">
                  <a:pos x="3808" y="1171"/>
                </a:cxn>
              </a:cxnLst>
              <a:rect l="0" t="0" r="r" b="b"/>
              <a:pathLst>
                <a:path w="3910" h="1817">
                  <a:moveTo>
                    <a:pt x="3808" y="1171"/>
                  </a:moveTo>
                  <a:lnTo>
                    <a:pt x="3808" y="1171"/>
                  </a:lnTo>
                  <a:lnTo>
                    <a:pt x="3680" y="1081"/>
                  </a:lnTo>
                  <a:lnTo>
                    <a:pt x="3680" y="1081"/>
                  </a:lnTo>
                  <a:lnTo>
                    <a:pt x="3731" y="1184"/>
                  </a:lnTo>
                  <a:lnTo>
                    <a:pt x="3731" y="1184"/>
                  </a:lnTo>
                  <a:lnTo>
                    <a:pt x="3763" y="1209"/>
                  </a:lnTo>
                  <a:lnTo>
                    <a:pt x="3789" y="1235"/>
                  </a:lnTo>
                  <a:lnTo>
                    <a:pt x="3808" y="1267"/>
                  </a:lnTo>
                  <a:lnTo>
                    <a:pt x="3821" y="1292"/>
                  </a:lnTo>
                  <a:lnTo>
                    <a:pt x="3827" y="1331"/>
                  </a:lnTo>
                  <a:lnTo>
                    <a:pt x="3821" y="1363"/>
                  </a:lnTo>
                  <a:lnTo>
                    <a:pt x="3808" y="1408"/>
                  </a:lnTo>
                  <a:lnTo>
                    <a:pt x="3782" y="1446"/>
                  </a:lnTo>
                  <a:lnTo>
                    <a:pt x="3782" y="1446"/>
                  </a:lnTo>
                  <a:lnTo>
                    <a:pt x="3757" y="1484"/>
                  </a:lnTo>
                  <a:lnTo>
                    <a:pt x="3725" y="1510"/>
                  </a:lnTo>
                  <a:lnTo>
                    <a:pt x="3680" y="1542"/>
                  </a:lnTo>
                  <a:lnTo>
                    <a:pt x="3641" y="1568"/>
                  </a:lnTo>
                  <a:lnTo>
                    <a:pt x="3590" y="1587"/>
                  </a:lnTo>
                  <a:lnTo>
                    <a:pt x="3539" y="1606"/>
                  </a:lnTo>
                  <a:lnTo>
                    <a:pt x="3430" y="1632"/>
                  </a:lnTo>
                  <a:lnTo>
                    <a:pt x="3309" y="1651"/>
                  </a:lnTo>
                  <a:lnTo>
                    <a:pt x="3193" y="1657"/>
                  </a:lnTo>
                  <a:lnTo>
                    <a:pt x="3072" y="1657"/>
                  </a:lnTo>
                  <a:lnTo>
                    <a:pt x="2963" y="1644"/>
                  </a:lnTo>
                  <a:lnTo>
                    <a:pt x="2963" y="1644"/>
                  </a:lnTo>
                  <a:lnTo>
                    <a:pt x="2912" y="1632"/>
                  </a:lnTo>
                  <a:lnTo>
                    <a:pt x="2861" y="1619"/>
                  </a:lnTo>
                  <a:lnTo>
                    <a:pt x="2758" y="1574"/>
                  </a:lnTo>
                  <a:lnTo>
                    <a:pt x="2662" y="1529"/>
                  </a:lnTo>
                  <a:lnTo>
                    <a:pt x="2579" y="1472"/>
                  </a:lnTo>
                  <a:lnTo>
                    <a:pt x="2502" y="1414"/>
                  </a:lnTo>
                  <a:lnTo>
                    <a:pt x="2432" y="1356"/>
                  </a:lnTo>
                  <a:lnTo>
                    <a:pt x="2381" y="1305"/>
                  </a:lnTo>
                  <a:lnTo>
                    <a:pt x="2349" y="1267"/>
                  </a:lnTo>
                  <a:lnTo>
                    <a:pt x="2349" y="1267"/>
                  </a:lnTo>
                  <a:lnTo>
                    <a:pt x="2310" y="1203"/>
                  </a:lnTo>
                  <a:lnTo>
                    <a:pt x="2297" y="1177"/>
                  </a:lnTo>
                  <a:lnTo>
                    <a:pt x="2291" y="1152"/>
                  </a:lnTo>
                  <a:lnTo>
                    <a:pt x="2291" y="1126"/>
                  </a:lnTo>
                  <a:lnTo>
                    <a:pt x="2291" y="1107"/>
                  </a:lnTo>
                  <a:lnTo>
                    <a:pt x="2297" y="1081"/>
                  </a:lnTo>
                  <a:lnTo>
                    <a:pt x="2310" y="1062"/>
                  </a:lnTo>
                  <a:lnTo>
                    <a:pt x="2310" y="1062"/>
                  </a:lnTo>
                  <a:lnTo>
                    <a:pt x="2329" y="1036"/>
                  </a:lnTo>
                  <a:lnTo>
                    <a:pt x="2355" y="1024"/>
                  </a:lnTo>
                  <a:lnTo>
                    <a:pt x="2381" y="1011"/>
                  </a:lnTo>
                  <a:lnTo>
                    <a:pt x="2413" y="998"/>
                  </a:lnTo>
                  <a:lnTo>
                    <a:pt x="2477" y="992"/>
                  </a:lnTo>
                  <a:lnTo>
                    <a:pt x="2528" y="992"/>
                  </a:lnTo>
                  <a:lnTo>
                    <a:pt x="2528" y="992"/>
                  </a:lnTo>
                  <a:lnTo>
                    <a:pt x="2547" y="998"/>
                  </a:lnTo>
                  <a:lnTo>
                    <a:pt x="2547" y="998"/>
                  </a:lnTo>
                  <a:lnTo>
                    <a:pt x="2681" y="870"/>
                  </a:lnTo>
                  <a:lnTo>
                    <a:pt x="2681" y="870"/>
                  </a:lnTo>
                  <a:lnTo>
                    <a:pt x="2521" y="870"/>
                  </a:lnTo>
                  <a:lnTo>
                    <a:pt x="2374" y="857"/>
                  </a:lnTo>
                  <a:lnTo>
                    <a:pt x="2304" y="851"/>
                  </a:lnTo>
                  <a:lnTo>
                    <a:pt x="2240" y="838"/>
                  </a:lnTo>
                  <a:lnTo>
                    <a:pt x="2182" y="825"/>
                  </a:lnTo>
                  <a:lnTo>
                    <a:pt x="2137" y="800"/>
                  </a:lnTo>
                  <a:lnTo>
                    <a:pt x="2137" y="800"/>
                  </a:lnTo>
                  <a:lnTo>
                    <a:pt x="1734" y="582"/>
                  </a:lnTo>
                  <a:lnTo>
                    <a:pt x="1280" y="333"/>
                  </a:lnTo>
                  <a:lnTo>
                    <a:pt x="1056" y="217"/>
                  </a:lnTo>
                  <a:lnTo>
                    <a:pt x="851" y="121"/>
                  </a:lnTo>
                  <a:lnTo>
                    <a:pt x="685" y="51"/>
                  </a:lnTo>
                  <a:lnTo>
                    <a:pt x="614" y="25"/>
                  </a:lnTo>
                  <a:lnTo>
                    <a:pt x="557" y="13"/>
                  </a:lnTo>
                  <a:lnTo>
                    <a:pt x="557" y="13"/>
                  </a:lnTo>
                  <a:lnTo>
                    <a:pt x="429" y="0"/>
                  </a:lnTo>
                  <a:lnTo>
                    <a:pt x="320" y="0"/>
                  </a:lnTo>
                  <a:lnTo>
                    <a:pt x="224" y="13"/>
                  </a:lnTo>
                  <a:lnTo>
                    <a:pt x="141" y="32"/>
                  </a:lnTo>
                  <a:lnTo>
                    <a:pt x="83" y="64"/>
                  </a:lnTo>
                  <a:lnTo>
                    <a:pt x="57" y="83"/>
                  </a:lnTo>
                  <a:lnTo>
                    <a:pt x="38" y="109"/>
                  </a:lnTo>
                  <a:lnTo>
                    <a:pt x="19" y="128"/>
                  </a:lnTo>
                  <a:lnTo>
                    <a:pt x="6" y="153"/>
                  </a:lnTo>
                  <a:lnTo>
                    <a:pt x="0" y="173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224"/>
                  </a:lnTo>
                  <a:lnTo>
                    <a:pt x="6" y="249"/>
                  </a:lnTo>
                  <a:lnTo>
                    <a:pt x="19" y="269"/>
                  </a:lnTo>
                  <a:lnTo>
                    <a:pt x="32" y="288"/>
                  </a:lnTo>
                  <a:lnTo>
                    <a:pt x="70" y="326"/>
                  </a:lnTo>
                  <a:lnTo>
                    <a:pt x="121" y="358"/>
                  </a:lnTo>
                  <a:lnTo>
                    <a:pt x="192" y="390"/>
                  </a:lnTo>
                  <a:lnTo>
                    <a:pt x="275" y="409"/>
                  </a:lnTo>
                  <a:lnTo>
                    <a:pt x="371" y="435"/>
                  </a:lnTo>
                  <a:lnTo>
                    <a:pt x="480" y="454"/>
                  </a:lnTo>
                  <a:lnTo>
                    <a:pt x="480" y="454"/>
                  </a:lnTo>
                  <a:lnTo>
                    <a:pt x="633" y="486"/>
                  </a:lnTo>
                  <a:lnTo>
                    <a:pt x="832" y="544"/>
                  </a:lnTo>
                  <a:lnTo>
                    <a:pt x="1069" y="614"/>
                  </a:lnTo>
                  <a:lnTo>
                    <a:pt x="1331" y="710"/>
                  </a:lnTo>
                  <a:lnTo>
                    <a:pt x="1459" y="768"/>
                  </a:lnTo>
                  <a:lnTo>
                    <a:pt x="1587" y="825"/>
                  </a:lnTo>
                  <a:lnTo>
                    <a:pt x="1715" y="889"/>
                  </a:lnTo>
                  <a:lnTo>
                    <a:pt x="1837" y="960"/>
                  </a:lnTo>
                  <a:lnTo>
                    <a:pt x="1945" y="1030"/>
                  </a:lnTo>
                  <a:lnTo>
                    <a:pt x="2048" y="1107"/>
                  </a:lnTo>
                  <a:lnTo>
                    <a:pt x="2137" y="1184"/>
                  </a:lnTo>
                  <a:lnTo>
                    <a:pt x="2214" y="1267"/>
                  </a:lnTo>
                  <a:lnTo>
                    <a:pt x="2214" y="1267"/>
                  </a:lnTo>
                  <a:lnTo>
                    <a:pt x="2297" y="1369"/>
                  </a:lnTo>
                  <a:lnTo>
                    <a:pt x="2374" y="1452"/>
                  </a:lnTo>
                  <a:lnTo>
                    <a:pt x="2451" y="1529"/>
                  </a:lnTo>
                  <a:lnTo>
                    <a:pt x="2528" y="1593"/>
                  </a:lnTo>
                  <a:lnTo>
                    <a:pt x="2605" y="1651"/>
                  </a:lnTo>
                  <a:lnTo>
                    <a:pt x="2688" y="1702"/>
                  </a:lnTo>
                  <a:lnTo>
                    <a:pt x="2777" y="1747"/>
                  </a:lnTo>
                  <a:lnTo>
                    <a:pt x="2873" y="1779"/>
                  </a:lnTo>
                  <a:lnTo>
                    <a:pt x="2873" y="1779"/>
                  </a:lnTo>
                  <a:lnTo>
                    <a:pt x="2982" y="1804"/>
                  </a:lnTo>
                  <a:lnTo>
                    <a:pt x="3091" y="1817"/>
                  </a:lnTo>
                  <a:lnTo>
                    <a:pt x="3206" y="1817"/>
                  </a:lnTo>
                  <a:lnTo>
                    <a:pt x="3315" y="1804"/>
                  </a:lnTo>
                  <a:lnTo>
                    <a:pt x="3424" y="1785"/>
                  </a:lnTo>
                  <a:lnTo>
                    <a:pt x="3533" y="1753"/>
                  </a:lnTo>
                  <a:lnTo>
                    <a:pt x="3629" y="1708"/>
                  </a:lnTo>
                  <a:lnTo>
                    <a:pt x="3712" y="1657"/>
                  </a:lnTo>
                  <a:lnTo>
                    <a:pt x="3712" y="1657"/>
                  </a:lnTo>
                  <a:lnTo>
                    <a:pt x="3782" y="1600"/>
                  </a:lnTo>
                  <a:lnTo>
                    <a:pt x="3840" y="1536"/>
                  </a:lnTo>
                  <a:lnTo>
                    <a:pt x="3878" y="1472"/>
                  </a:lnTo>
                  <a:lnTo>
                    <a:pt x="3891" y="1433"/>
                  </a:lnTo>
                  <a:lnTo>
                    <a:pt x="3904" y="1401"/>
                  </a:lnTo>
                  <a:lnTo>
                    <a:pt x="3910" y="1369"/>
                  </a:lnTo>
                  <a:lnTo>
                    <a:pt x="3910" y="1337"/>
                  </a:lnTo>
                  <a:lnTo>
                    <a:pt x="3904" y="1305"/>
                  </a:lnTo>
                  <a:lnTo>
                    <a:pt x="3891" y="1273"/>
                  </a:lnTo>
                  <a:lnTo>
                    <a:pt x="3878" y="1248"/>
                  </a:lnTo>
                  <a:lnTo>
                    <a:pt x="3859" y="1222"/>
                  </a:lnTo>
                  <a:lnTo>
                    <a:pt x="3833" y="1196"/>
                  </a:lnTo>
                  <a:lnTo>
                    <a:pt x="3808" y="1171"/>
                  </a:lnTo>
                  <a:lnTo>
                    <a:pt x="3808" y="1171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762" name="Freeform 10"/>
            <p:cNvSpPr>
              <a:spLocks/>
            </p:cNvSpPr>
            <p:nvPr/>
          </p:nvSpPr>
          <p:spPr bwMode="auto">
            <a:xfrm>
              <a:off x="3439" y="1909"/>
              <a:ext cx="1404" cy="1088"/>
            </a:xfrm>
            <a:custGeom>
              <a:avLst/>
              <a:gdLst/>
              <a:ahLst/>
              <a:cxnLst>
                <a:cxn ang="0">
                  <a:pos x="627" y="895"/>
                </a:cxn>
                <a:cxn ang="0">
                  <a:pos x="627" y="895"/>
                </a:cxn>
                <a:cxn ang="0">
                  <a:pos x="704" y="895"/>
                </a:cxn>
                <a:cxn ang="0">
                  <a:pos x="781" y="895"/>
                </a:cxn>
                <a:cxn ang="0">
                  <a:pos x="909" y="883"/>
                </a:cxn>
                <a:cxn ang="0">
                  <a:pos x="1018" y="857"/>
                </a:cxn>
                <a:cxn ang="0">
                  <a:pos x="1107" y="825"/>
                </a:cxn>
                <a:cxn ang="0">
                  <a:pos x="1178" y="787"/>
                </a:cxn>
                <a:cxn ang="0">
                  <a:pos x="1229" y="742"/>
                </a:cxn>
                <a:cxn ang="0">
                  <a:pos x="1242" y="723"/>
                </a:cxn>
                <a:cxn ang="0">
                  <a:pos x="1255" y="697"/>
                </a:cxn>
                <a:cxn ang="0">
                  <a:pos x="1261" y="678"/>
                </a:cxn>
                <a:cxn ang="0">
                  <a:pos x="1261" y="659"/>
                </a:cxn>
                <a:cxn ang="0">
                  <a:pos x="1261" y="659"/>
                </a:cxn>
                <a:cxn ang="0">
                  <a:pos x="1255" y="614"/>
                </a:cxn>
                <a:cxn ang="0">
                  <a:pos x="1242" y="569"/>
                </a:cxn>
                <a:cxn ang="0">
                  <a:pos x="1223" y="518"/>
                </a:cxn>
                <a:cxn ang="0">
                  <a:pos x="1191" y="467"/>
                </a:cxn>
                <a:cxn ang="0">
                  <a:pos x="1127" y="358"/>
                </a:cxn>
                <a:cxn ang="0">
                  <a:pos x="1037" y="255"/>
                </a:cxn>
                <a:cxn ang="0">
                  <a:pos x="947" y="160"/>
                </a:cxn>
                <a:cxn ang="0">
                  <a:pos x="896" y="115"/>
                </a:cxn>
                <a:cxn ang="0">
                  <a:pos x="845" y="76"/>
                </a:cxn>
                <a:cxn ang="0">
                  <a:pos x="800" y="44"/>
                </a:cxn>
                <a:cxn ang="0">
                  <a:pos x="755" y="25"/>
                </a:cxn>
                <a:cxn ang="0">
                  <a:pos x="711" y="6"/>
                </a:cxn>
                <a:cxn ang="0">
                  <a:pos x="666" y="0"/>
                </a:cxn>
                <a:cxn ang="0">
                  <a:pos x="666" y="0"/>
                </a:cxn>
                <a:cxn ang="0">
                  <a:pos x="627" y="0"/>
                </a:cxn>
                <a:cxn ang="0">
                  <a:pos x="583" y="12"/>
                </a:cxn>
                <a:cxn ang="0">
                  <a:pos x="531" y="32"/>
                </a:cxn>
                <a:cxn ang="0">
                  <a:pos x="480" y="51"/>
                </a:cxn>
                <a:cxn ang="0">
                  <a:pos x="384" y="115"/>
                </a:cxn>
                <a:cxn ang="0">
                  <a:pos x="282" y="192"/>
                </a:cxn>
                <a:cxn ang="0">
                  <a:pos x="192" y="275"/>
                </a:cxn>
                <a:cxn ang="0">
                  <a:pos x="109" y="351"/>
                </a:cxn>
                <a:cxn ang="0">
                  <a:pos x="51" y="415"/>
                </a:cxn>
                <a:cxn ang="0">
                  <a:pos x="13" y="460"/>
                </a:cxn>
                <a:cxn ang="0">
                  <a:pos x="13" y="460"/>
                </a:cxn>
                <a:cxn ang="0">
                  <a:pos x="0" y="492"/>
                </a:cxn>
                <a:cxn ang="0">
                  <a:pos x="0" y="524"/>
                </a:cxn>
                <a:cxn ang="0">
                  <a:pos x="0" y="556"/>
                </a:cxn>
                <a:cxn ang="0">
                  <a:pos x="13" y="588"/>
                </a:cxn>
                <a:cxn ang="0">
                  <a:pos x="32" y="627"/>
                </a:cxn>
                <a:cxn ang="0">
                  <a:pos x="64" y="659"/>
                </a:cxn>
                <a:cxn ang="0">
                  <a:pos x="96" y="691"/>
                </a:cxn>
                <a:cxn ang="0">
                  <a:pos x="135" y="729"/>
                </a:cxn>
                <a:cxn ang="0">
                  <a:pos x="186" y="761"/>
                </a:cxn>
                <a:cxn ang="0">
                  <a:pos x="237" y="787"/>
                </a:cxn>
                <a:cxn ang="0">
                  <a:pos x="288" y="819"/>
                </a:cxn>
                <a:cxn ang="0">
                  <a:pos x="352" y="838"/>
                </a:cxn>
                <a:cxn ang="0">
                  <a:pos x="416" y="863"/>
                </a:cxn>
                <a:cxn ang="0">
                  <a:pos x="487" y="876"/>
                </a:cxn>
                <a:cxn ang="0">
                  <a:pos x="557" y="889"/>
                </a:cxn>
                <a:cxn ang="0">
                  <a:pos x="627" y="895"/>
                </a:cxn>
                <a:cxn ang="0">
                  <a:pos x="627" y="895"/>
                </a:cxn>
              </a:cxnLst>
              <a:rect l="0" t="0" r="r" b="b"/>
              <a:pathLst>
                <a:path w="1261" h="895">
                  <a:moveTo>
                    <a:pt x="627" y="895"/>
                  </a:moveTo>
                  <a:lnTo>
                    <a:pt x="627" y="895"/>
                  </a:lnTo>
                  <a:lnTo>
                    <a:pt x="704" y="895"/>
                  </a:lnTo>
                  <a:lnTo>
                    <a:pt x="781" y="895"/>
                  </a:lnTo>
                  <a:lnTo>
                    <a:pt x="909" y="883"/>
                  </a:lnTo>
                  <a:lnTo>
                    <a:pt x="1018" y="857"/>
                  </a:lnTo>
                  <a:lnTo>
                    <a:pt x="1107" y="825"/>
                  </a:lnTo>
                  <a:lnTo>
                    <a:pt x="1178" y="787"/>
                  </a:lnTo>
                  <a:lnTo>
                    <a:pt x="1229" y="742"/>
                  </a:lnTo>
                  <a:lnTo>
                    <a:pt x="1242" y="723"/>
                  </a:lnTo>
                  <a:lnTo>
                    <a:pt x="1255" y="697"/>
                  </a:lnTo>
                  <a:lnTo>
                    <a:pt x="1261" y="678"/>
                  </a:lnTo>
                  <a:lnTo>
                    <a:pt x="1261" y="659"/>
                  </a:lnTo>
                  <a:lnTo>
                    <a:pt x="1261" y="659"/>
                  </a:lnTo>
                  <a:lnTo>
                    <a:pt x="1255" y="614"/>
                  </a:lnTo>
                  <a:lnTo>
                    <a:pt x="1242" y="569"/>
                  </a:lnTo>
                  <a:lnTo>
                    <a:pt x="1223" y="518"/>
                  </a:lnTo>
                  <a:lnTo>
                    <a:pt x="1191" y="467"/>
                  </a:lnTo>
                  <a:lnTo>
                    <a:pt x="1127" y="358"/>
                  </a:lnTo>
                  <a:lnTo>
                    <a:pt x="1037" y="255"/>
                  </a:lnTo>
                  <a:lnTo>
                    <a:pt x="947" y="160"/>
                  </a:lnTo>
                  <a:lnTo>
                    <a:pt x="896" y="115"/>
                  </a:lnTo>
                  <a:lnTo>
                    <a:pt x="845" y="76"/>
                  </a:lnTo>
                  <a:lnTo>
                    <a:pt x="800" y="44"/>
                  </a:lnTo>
                  <a:lnTo>
                    <a:pt x="755" y="25"/>
                  </a:lnTo>
                  <a:lnTo>
                    <a:pt x="711" y="6"/>
                  </a:lnTo>
                  <a:lnTo>
                    <a:pt x="666" y="0"/>
                  </a:lnTo>
                  <a:lnTo>
                    <a:pt x="666" y="0"/>
                  </a:lnTo>
                  <a:lnTo>
                    <a:pt x="627" y="0"/>
                  </a:lnTo>
                  <a:lnTo>
                    <a:pt x="583" y="12"/>
                  </a:lnTo>
                  <a:lnTo>
                    <a:pt x="531" y="32"/>
                  </a:lnTo>
                  <a:lnTo>
                    <a:pt x="480" y="51"/>
                  </a:lnTo>
                  <a:lnTo>
                    <a:pt x="384" y="115"/>
                  </a:lnTo>
                  <a:lnTo>
                    <a:pt x="282" y="192"/>
                  </a:lnTo>
                  <a:lnTo>
                    <a:pt x="192" y="275"/>
                  </a:lnTo>
                  <a:lnTo>
                    <a:pt x="109" y="351"/>
                  </a:lnTo>
                  <a:lnTo>
                    <a:pt x="51" y="415"/>
                  </a:lnTo>
                  <a:lnTo>
                    <a:pt x="13" y="460"/>
                  </a:lnTo>
                  <a:lnTo>
                    <a:pt x="13" y="460"/>
                  </a:lnTo>
                  <a:lnTo>
                    <a:pt x="0" y="492"/>
                  </a:lnTo>
                  <a:lnTo>
                    <a:pt x="0" y="524"/>
                  </a:lnTo>
                  <a:lnTo>
                    <a:pt x="0" y="556"/>
                  </a:lnTo>
                  <a:lnTo>
                    <a:pt x="13" y="588"/>
                  </a:lnTo>
                  <a:lnTo>
                    <a:pt x="32" y="627"/>
                  </a:lnTo>
                  <a:lnTo>
                    <a:pt x="64" y="659"/>
                  </a:lnTo>
                  <a:lnTo>
                    <a:pt x="96" y="691"/>
                  </a:lnTo>
                  <a:lnTo>
                    <a:pt x="135" y="729"/>
                  </a:lnTo>
                  <a:lnTo>
                    <a:pt x="186" y="761"/>
                  </a:lnTo>
                  <a:lnTo>
                    <a:pt x="237" y="787"/>
                  </a:lnTo>
                  <a:lnTo>
                    <a:pt x="288" y="819"/>
                  </a:lnTo>
                  <a:lnTo>
                    <a:pt x="352" y="838"/>
                  </a:lnTo>
                  <a:lnTo>
                    <a:pt x="416" y="863"/>
                  </a:lnTo>
                  <a:lnTo>
                    <a:pt x="487" y="876"/>
                  </a:lnTo>
                  <a:lnTo>
                    <a:pt x="557" y="889"/>
                  </a:lnTo>
                  <a:lnTo>
                    <a:pt x="627" y="895"/>
                  </a:lnTo>
                  <a:lnTo>
                    <a:pt x="627" y="895"/>
                  </a:lnTo>
                  <a:close/>
                </a:path>
              </a:pathLst>
            </a:custGeom>
            <a:solidFill>
              <a:srgbClr val="993300">
                <a:alpha val="50000"/>
              </a:srgbClr>
            </a:solidFill>
            <a:ln w="9525">
              <a:solidFill>
                <a:srgbClr val="00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2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Authorship Information</a:t>
            </a:r>
          </a:p>
        </p:txBody>
      </p:sp>
      <p:sp>
        <p:nvSpPr>
          <p:cNvPr id="202758" name="Rectangle 6"/>
          <p:cNvSpPr>
            <a:spLocks noChangeArrowheads="1"/>
          </p:cNvSpPr>
          <p:nvPr/>
        </p:nvSpPr>
        <p:spPr bwMode="auto">
          <a:xfrm>
            <a:off x="1066800" y="3962400"/>
            <a:ext cx="7010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For Additional Information Contact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Steven G. Gilbert, PhD, DABT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E-mail: </a:t>
            </a:r>
            <a:r>
              <a:rPr lang="en-US" sz="2800" b="1" dirty="0" err="1">
                <a:solidFill>
                  <a:schemeClr val="tx1"/>
                </a:solidFill>
              </a:rPr>
              <a:t>sgilbert@innd.org</a:t>
            </a:r>
            <a:endParaRPr lang="en-US" sz="2800" b="1" dirty="0">
              <a:solidFill>
                <a:schemeClr val="tx1"/>
              </a:solidFill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Web: </a:t>
            </a:r>
            <a:r>
              <a:rPr lang="en-US" sz="2800" b="1" dirty="0" err="1">
                <a:solidFill>
                  <a:schemeClr val="tx1"/>
                </a:solidFill>
              </a:rPr>
              <a:t>www.asmalldoseoftoxicology.org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02759" name="Rectangle 7"/>
          <p:cNvSpPr>
            <a:spLocks noChangeArrowheads="1"/>
          </p:cNvSpPr>
          <p:nvPr/>
        </p:nvSpPr>
        <p:spPr bwMode="auto">
          <a:xfrm>
            <a:off x="609600" y="2009775"/>
            <a:ext cx="78867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This presentation is supplement to </a:t>
            </a:r>
          </a:p>
          <a:p>
            <a:pPr algn="ctr"/>
            <a:r>
              <a:rPr lang="en-US" sz="3600" b="1">
                <a:solidFill>
                  <a:schemeClr val="tx1"/>
                </a:solidFill>
              </a:rPr>
              <a:t> “A Small Dose of Toxicology”</a:t>
            </a:r>
            <a:endParaRPr lang="en-US" sz="20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A Small </a:t>
            </a:r>
            <a:r>
              <a:rPr lang="en-US" b="1" dirty="0">
                <a:solidFill>
                  <a:schemeClr val="tx1"/>
                </a:solidFill>
              </a:rPr>
              <a:t>Dose of Toxicology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" y="1365514"/>
            <a:ext cx="2114550" cy="2819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723" y="1323785"/>
            <a:ext cx="2235200" cy="29028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273" y="1365515"/>
            <a:ext cx="2211021" cy="28611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294" y="1323785"/>
            <a:ext cx="2239264" cy="289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891" y="4268372"/>
            <a:ext cx="1491424" cy="22848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85723" y="4269544"/>
            <a:ext cx="56058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FREE</a:t>
            </a:r>
            <a:endParaRPr lang="en-US" sz="3600" b="1" dirty="0"/>
          </a:p>
          <a:p>
            <a:pPr algn="ctr"/>
            <a:r>
              <a:rPr lang="en-US" sz="2800" dirty="0" err="1"/>
              <a:t>www.asmalldoseoftoxicology.org</a:t>
            </a:r>
            <a:endParaRPr lang="en-US" sz="3600" dirty="0"/>
          </a:p>
          <a:p>
            <a:pPr algn="ctr"/>
            <a:r>
              <a:rPr lang="en-US" sz="3600" dirty="0"/>
              <a:t>English, Spanish, Arabic, German, Chinese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200E19-481B-2F4A-B5DB-053732EC7C45}"/>
              </a:ext>
            </a:extLst>
          </p:cNvPr>
          <p:cNvSpPr txBox="1"/>
          <p:nvPr/>
        </p:nvSpPr>
        <p:spPr>
          <a:xfrm>
            <a:off x="379828" y="1153551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B7A213-A3D5-4F4E-ACA6-B0F648423EAA}"/>
              </a:ext>
            </a:extLst>
          </p:cNvPr>
          <p:cNvSpPr txBox="1"/>
          <p:nvPr/>
        </p:nvSpPr>
        <p:spPr>
          <a:xfrm>
            <a:off x="2504049" y="1153551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58660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Small Dose of Toxicology</a:t>
            </a:r>
          </a:p>
        </p:txBody>
      </p:sp>
      <p:pic>
        <p:nvPicPr>
          <p:cNvPr id="20483" name="Picture 3" descr="SmD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3" y="1033463"/>
            <a:ext cx="8301037" cy="551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Milestones of Toxicology</a:t>
            </a:r>
          </a:p>
        </p:txBody>
      </p:sp>
      <p:pic>
        <p:nvPicPr>
          <p:cNvPr id="22531" name="Picture 3" descr="Mileston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5175" y="1143000"/>
            <a:ext cx="7613650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65100"/>
            <a:ext cx="8839200" cy="584200"/>
          </a:xfrm>
        </p:spPr>
        <p:txBody>
          <a:bodyPr/>
          <a:lstStyle/>
          <a:p>
            <a:pPr eaLnBrk="1" hangingPunct="1"/>
            <a:r>
              <a:rPr lang="en-US" sz="3200" b="1">
                <a:solidFill>
                  <a:schemeClr val="tx1"/>
                </a:solidFill>
              </a:rPr>
              <a:t>Milestones of Toxicology - Translations</a:t>
            </a:r>
          </a:p>
        </p:txBody>
      </p:sp>
      <p:pic>
        <p:nvPicPr>
          <p:cNvPr id="24579" name="Picture 5" descr="Milestones.poster.arabic translation.03.10.1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524000"/>
            <a:ext cx="29575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 descr="Milestones.poster.06.01.10 Russian.vsmp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267200"/>
            <a:ext cx="30797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Box 8"/>
          <p:cNvSpPr txBox="1">
            <a:spLocks noChangeArrowheads="1"/>
          </p:cNvSpPr>
          <p:nvPr/>
        </p:nvSpPr>
        <p:spPr bwMode="auto">
          <a:xfrm>
            <a:off x="1219200" y="990600"/>
            <a:ext cx="14620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/>
              <a:t>Arabic</a:t>
            </a:r>
            <a:endParaRPr lang="en-US" b="1"/>
          </a:p>
        </p:txBody>
      </p:sp>
      <p:sp>
        <p:nvSpPr>
          <p:cNvPr id="24583" name="TextBox 9"/>
          <p:cNvSpPr txBox="1">
            <a:spLocks noChangeArrowheads="1"/>
          </p:cNvSpPr>
          <p:nvPr/>
        </p:nvSpPr>
        <p:spPr bwMode="auto">
          <a:xfrm>
            <a:off x="1038225" y="3759200"/>
            <a:ext cx="1781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/>
              <a:t>Russian</a:t>
            </a:r>
            <a:endParaRPr lang="en-US" b="1"/>
          </a:p>
        </p:txBody>
      </p:sp>
      <p:sp>
        <p:nvSpPr>
          <p:cNvPr id="24585" name="TextBox 11"/>
          <p:cNvSpPr txBox="1">
            <a:spLocks noChangeArrowheads="1"/>
          </p:cNvSpPr>
          <p:nvPr/>
        </p:nvSpPr>
        <p:spPr bwMode="auto">
          <a:xfrm>
            <a:off x="4724400" y="1371600"/>
            <a:ext cx="3811587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Also in:</a:t>
            </a:r>
          </a:p>
          <a:p>
            <a:r>
              <a:rPr lang="en-US" sz="2000" b="1" dirty="0"/>
              <a:t>Amharic</a:t>
            </a:r>
          </a:p>
          <a:p>
            <a:r>
              <a:rPr lang="en-US" sz="2000" b="1" dirty="0"/>
              <a:t>Arabic</a:t>
            </a:r>
          </a:p>
          <a:p>
            <a:r>
              <a:rPr lang="en-US" sz="2000" b="1" dirty="0"/>
              <a:t>Chinese (simple &amp; traditional)</a:t>
            </a:r>
          </a:p>
          <a:p>
            <a:r>
              <a:rPr lang="en-US" sz="2000" b="1" dirty="0"/>
              <a:t>English (clickable)</a:t>
            </a:r>
          </a:p>
          <a:p>
            <a:r>
              <a:rPr lang="en-US" sz="2000" b="1" dirty="0"/>
              <a:t>French</a:t>
            </a:r>
          </a:p>
          <a:p>
            <a:r>
              <a:rPr lang="en-US" sz="2000" b="1" dirty="0"/>
              <a:t>German</a:t>
            </a:r>
          </a:p>
          <a:p>
            <a:r>
              <a:rPr lang="en-US" sz="2000" b="1" dirty="0"/>
              <a:t>Italian</a:t>
            </a:r>
          </a:p>
          <a:p>
            <a:r>
              <a:rPr lang="en-US" sz="2000" b="1" dirty="0"/>
              <a:t>Japanese</a:t>
            </a:r>
          </a:p>
          <a:p>
            <a:r>
              <a:rPr lang="en-US" sz="2000" b="1" dirty="0"/>
              <a:t>Korean</a:t>
            </a:r>
          </a:p>
          <a:p>
            <a:r>
              <a:rPr lang="en-US" sz="2000" b="1" dirty="0"/>
              <a:t>Portuguese</a:t>
            </a:r>
          </a:p>
          <a:p>
            <a:r>
              <a:rPr lang="en-US" sz="2000" b="1" dirty="0"/>
              <a:t>Russian</a:t>
            </a:r>
          </a:p>
          <a:p>
            <a:r>
              <a:rPr lang="en-US" sz="2000" b="1" dirty="0"/>
              <a:t>Spanish (clickable)</a:t>
            </a:r>
          </a:p>
          <a:p>
            <a:r>
              <a:rPr lang="en-US" sz="2000" b="1" dirty="0"/>
              <a:t>Turkish</a:t>
            </a:r>
          </a:p>
          <a:p>
            <a:r>
              <a:rPr lang="en-US" sz="2000" b="1" dirty="0"/>
              <a:t>Vietnamese</a:t>
            </a:r>
          </a:p>
        </p:txBody>
      </p:sp>
    </p:spTree>
    <p:extLst>
      <p:ext uri="{BB962C8B-B14F-4D97-AF65-F5344CB8AC3E}">
        <p14:creationId xmlns:p14="http://schemas.microsoft.com/office/powerpoint/2010/main" val="391899676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457200" y="1524000"/>
            <a:ext cx="8153400" cy="4005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3600" b="1">
                <a:solidFill>
                  <a:schemeClr val="tx1"/>
                </a:solidFill>
              </a:rPr>
              <a:t>“It is not the </a:t>
            </a:r>
            <a:r>
              <a:rPr lang="en-US" sz="3600" b="1" u="sng">
                <a:solidFill>
                  <a:schemeClr val="tx1"/>
                </a:solidFill>
              </a:rPr>
              <a:t>truth</a:t>
            </a:r>
            <a:r>
              <a:rPr lang="en-US" sz="3600" b="1">
                <a:solidFill>
                  <a:schemeClr val="tx1"/>
                </a:solidFill>
              </a:rPr>
              <a:t> that makes you free. It is your possession of the power to discover the truth. Our dilemma is that we do not know how to provide that power.”</a:t>
            </a:r>
          </a:p>
          <a:p>
            <a:pPr marL="342900" indent="-342900" eaLnBrk="0" hangingPunct="0">
              <a:spcBef>
                <a:spcPct val="50000"/>
              </a:spcBef>
            </a:pPr>
            <a:r>
              <a:rPr lang="en-US" sz="3200" b="1">
                <a:solidFill>
                  <a:schemeClr val="tx1"/>
                </a:solidFill>
              </a:rPr>
              <a:t>Richard Lewontin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sz="2400">
                <a:solidFill>
                  <a:schemeClr val="tx1"/>
                </a:solidFill>
              </a:rPr>
              <a:t> (New York Review of Books, Jan 7, 1997)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8839200" cy="701675"/>
          </a:xfrm>
        </p:spPr>
        <p:txBody>
          <a:bodyPr/>
          <a:lstStyle/>
          <a:p>
            <a:r>
              <a:rPr lang="en-US" sz="4000" b="1">
                <a:solidFill>
                  <a:schemeClr val="tx1"/>
                </a:solidFill>
              </a:rPr>
              <a:t>Power To Discover The Truth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1981200" y="1371600"/>
            <a:ext cx="5181600" cy="4618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marL="457200" indent="-457200" eaLnBrk="0" hangingPunct="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tx1"/>
                </a:solidFill>
              </a:rPr>
              <a:t>Hong Kong</a:t>
            </a:r>
          </a:p>
          <a:p>
            <a:pPr marL="457200" indent="-457200" eaLnBrk="0" hangingPunct="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tx1"/>
                </a:solidFill>
              </a:rPr>
              <a:t>Princess Diana</a:t>
            </a:r>
          </a:p>
          <a:p>
            <a:pPr marL="457200" indent="-457200" eaLnBrk="0" hangingPunct="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tx1"/>
                </a:solidFill>
              </a:rPr>
              <a:t>Ambassador to Mexico</a:t>
            </a:r>
          </a:p>
          <a:p>
            <a:pPr marL="457200" indent="-457200" eaLnBrk="0" hangingPunct="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tx1"/>
                </a:solidFill>
              </a:rPr>
              <a:t>$100 Billion - $65 Billion</a:t>
            </a:r>
          </a:p>
          <a:p>
            <a:pPr marL="457200" indent="-457200" eaLnBrk="0" hangingPunct="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tx1"/>
                </a:solidFill>
              </a:rPr>
              <a:t>Food, noise</a:t>
            </a:r>
          </a:p>
          <a:p>
            <a:pPr marL="457200" indent="-457200" eaLnBrk="0" hangingPunct="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tx1"/>
                </a:solidFill>
              </a:rPr>
              <a:t>Dust</a:t>
            </a:r>
          </a:p>
          <a:p>
            <a:pPr marL="457200" indent="-457200" eaLnBrk="0" hangingPunct="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tx1"/>
                </a:solidFill>
              </a:rPr>
              <a:t>Lack of Sleep</a:t>
            </a:r>
          </a:p>
          <a:p>
            <a:pPr marL="457200" indent="-457200" eaLnBrk="0" hangingPunct="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tx1"/>
                </a:solidFill>
              </a:rPr>
              <a:t>11,000 Children</a:t>
            </a:r>
          </a:p>
          <a:p>
            <a:pPr marL="457200" indent="-457200" eaLnBrk="0" hangingPunct="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tx1"/>
                </a:solidFill>
              </a:rPr>
              <a:t>689,000 Children</a:t>
            </a:r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8839200" cy="701675"/>
          </a:xfrm>
        </p:spPr>
        <p:txBody>
          <a:bodyPr/>
          <a:lstStyle/>
          <a:p>
            <a:r>
              <a:rPr lang="en-US" sz="4000" b="1">
                <a:solidFill>
                  <a:schemeClr val="tx1"/>
                </a:solidFill>
              </a:rPr>
              <a:t>What do these have in common?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7D"/>
      </a:dk1>
      <a:lt1>
        <a:srgbClr val="FFFFFF"/>
      </a:lt1>
      <a:dk2>
        <a:srgbClr val="00007D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6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pitchFamily="-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pitchFamily="-1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7D"/>
        </a:dk1>
        <a:lt1>
          <a:srgbClr val="FFFFFF"/>
        </a:lt1>
        <a:dk2>
          <a:srgbClr val="00007D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6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2985</TotalTime>
  <Words>931</Words>
  <Application>Microsoft Macintosh PowerPoint</Application>
  <PresentationFormat>On-screen Show (4:3)</PresentationFormat>
  <Paragraphs>220</Paragraphs>
  <Slides>36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ＭＳ Ｐゴシック</vt:lpstr>
      <vt:lpstr>Arial</vt:lpstr>
      <vt:lpstr>Times New Roman</vt:lpstr>
      <vt:lpstr>Wingdings</vt:lpstr>
      <vt:lpstr>Default Design</vt:lpstr>
      <vt:lpstr>Worksheet</vt:lpstr>
      <vt:lpstr>Toxicology &amp; You (an introduction to toxicology)</vt:lpstr>
      <vt:lpstr>PowerPoint Presentation</vt:lpstr>
      <vt:lpstr>Small Dose of Toxicology</vt:lpstr>
      <vt:lpstr>A Small Dose of Toxicology</vt:lpstr>
      <vt:lpstr>Small Dose of Toxicology</vt:lpstr>
      <vt:lpstr>Milestones of Toxicology</vt:lpstr>
      <vt:lpstr>Milestones of Toxicology - Translations</vt:lpstr>
      <vt:lpstr>Power To Discover The Truth</vt:lpstr>
      <vt:lpstr>What do these have in common?</vt:lpstr>
      <vt:lpstr>Toxicology Definitions</vt:lpstr>
      <vt:lpstr>Toxicology Effects</vt:lpstr>
      <vt:lpstr>Key Words</vt:lpstr>
      <vt:lpstr>Ancient Awareness</vt:lpstr>
      <vt:lpstr>Historical Awareness</vt:lpstr>
      <vt:lpstr>Historical Events</vt:lpstr>
      <vt:lpstr>Adverse Effects</vt:lpstr>
      <vt:lpstr>Chemical or Physical Agents</vt:lpstr>
      <vt:lpstr>Environmental Health</vt:lpstr>
      <vt:lpstr>Examples</vt:lpstr>
      <vt:lpstr>Effects of Prenatal Alcohol</vt:lpstr>
      <vt:lpstr>FAS Child</vt:lpstr>
      <vt:lpstr>Mouse – Scanning EM</vt:lpstr>
      <vt:lpstr>Lead</vt:lpstr>
      <vt:lpstr>Lead In Homes</vt:lpstr>
      <vt:lpstr>Lead History</vt:lpstr>
      <vt:lpstr>Lead in Families</vt:lpstr>
      <vt:lpstr>Recycling Lead</vt:lpstr>
      <vt:lpstr>Agency Blood Lead Levels</vt:lpstr>
      <vt:lpstr>Mercury</vt:lpstr>
      <vt:lpstr>The Mercury Cycle</vt:lpstr>
      <vt:lpstr>Polluting with HG</vt:lpstr>
      <vt:lpstr>MeHg kid</vt:lpstr>
      <vt:lpstr>Adult MeHg</vt:lpstr>
      <vt:lpstr>Toxicology and Government</vt:lpstr>
      <vt:lpstr>PowerPoint Presentation</vt:lpstr>
      <vt:lpstr>Authorship Information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G. Gilbert</dc:creator>
  <cp:lastModifiedBy>Steven Gilbert</cp:lastModifiedBy>
  <cp:revision>168</cp:revision>
  <cp:lastPrinted>2000-09-13T16:44:54Z</cp:lastPrinted>
  <dcterms:created xsi:type="dcterms:W3CDTF">2011-12-28T19:00:09Z</dcterms:created>
  <dcterms:modified xsi:type="dcterms:W3CDTF">2020-11-01T18:15:35Z</dcterms:modified>
</cp:coreProperties>
</file>