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302" r:id="rId2"/>
    <p:sldId id="496" r:id="rId3"/>
    <p:sldId id="354" r:id="rId4"/>
    <p:sldId id="468" r:id="rId5"/>
    <p:sldId id="490" r:id="rId6"/>
    <p:sldId id="488" r:id="rId7"/>
    <p:sldId id="473" r:id="rId8"/>
    <p:sldId id="489" r:id="rId9"/>
    <p:sldId id="469" r:id="rId10"/>
    <p:sldId id="470" r:id="rId11"/>
    <p:sldId id="471" r:id="rId12"/>
    <p:sldId id="472" r:id="rId13"/>
    <p:sldId id="478" r:id="rId14"/>
    <p:sldId id="435" r:id="rId15"/>
    <p:sldId id="474" r:id="rId16"/>
    <p:sldId id="475" r:id="rId17"/>
    <p:sldId id="436" r:id="rId18"/>
    <p:sldId id="442" r:id="rId19"/>
    <p:sldId id="476" r:id="rId20"/>
    <p:sldId id="477" r:id="rId21"/>
    <p:sldId id="492" r:id="rId22"/>
    <p:sldId id="485" r:id="rId23"/>
    <p:sldId id="438" r:id="rId24"/>
    <p:sldId id="493" r:id="rId25"/>
    <p:sldId id="494" r:id="rId26"/>
    <p:sldId id="439" r:id="rId27"/>
    <p:sldId id="440" r:id="rId28"/>
    <p:sldId id="375" r:id="rId29"/>
    <p:sldId id="428" r:id="rId30"/>
    <p:sldId id="326" r:id="rId31"/>
    <p:sldId id="317" r:id="rId32"/>
    <p:sldId id="462" r:id="rId33"/>
    <p:sldId id="419" r:id="rId34"/>
    <p:sldId id="461" r:id="rId35"/>
    <p:sldId id="441" r:id="rId36"/>
    <p:sldId id="421" r:id="rId37"/>
    <p:sldId id="347" r:id="rId38"/>
    <p:sldId id="348" r:id="rId39"/>
    <p:sldId id="385" r:id="rId40"/>
    <p:sldId id="370" r:id="rId41"/>
    <p:sldId id="369" r:id="rId42"/>
    <p:sldId id="371" r:id="rId43"/>
    <p:sldId id="416" r:id="rId44"/>
    <p:sldId id="411" r:id="rId45"/>
    <p:sldId id="412" r:id="rId46"/>
    <p:sldId id="413" r:id="rId47"/>
    <p:sldId id="414" r:id="rId48"/>
    <p:sldId id="415" r:id="rId49"/>
    <p:sldId id="410" r:id="rId50"/>
    <p:sldId id="417" r:id="rId51"/>
    <p:sldId id="481" r:id="rId52"/>
    <p:sldId id="480" r:id="rId53"/>
    <p:sldId id="479" r:id="rId54"/>
    <p:sldId id="372" r:id="rId55"/>
    <p:sldId id="343" r:id="rId56"/>
    <p:sldId id="373" r:id="rId57"/>
    <p:sldId id="395" r:id="rId58"/>
    <p:sldId id="387" r:id="rId59"/>
    <p:sldId id="418" r:id="rId60"/>
    <p:sldId id="420" r:id="rId61"/>
    <p:sldId id="463" r:id="rId62"/>
    <p:sldId id="486" r:id="rId63"/>
    <p:sldId id="487" r:id="rId64"/>
    <p:sldId id="396" r:id="rId65"/>
    <p:sldId id="460" r:id="rId66"/>
    <p:sldId id="397" r:id="rId67"/>
    <p:sldId id="408" r:id="rId68"/>
    <p:sldId id="409" r:id="rId69"/>
    <p:sldId id="483" r:id="rId70"/>
    <p:sldId id="495" r:id="rId71"/>
    <p:sldId id="484" r:id="rId72"/>
    <p:sldId id="325" r:id="rId73"/>
    <p:sldId id="429" r:id="rId74"/>
    <p:sldId id="430" r:id="rId75"/>
    <p:sldId id="431" r:id="rId76"/>
    <p:sldId id="432" r:id="rId77"/>
    <p:sldId id="433" r:id="rId78"/>
    <p:sldId id="434" r:id="rId79"/>
    <p:sldId id="482" r:id="rId80"/>
    <p:sldId id="443" r:id="rId81"/>
    <p:sldId id="444" r:id="rId82"/>
    <p:sldId id="445" r:id="rId83"/>
    <p:sldId id="446" r:id="rId84"/>
    <p:sldId id="447" r:id="rId85"/>
    <p:sldId id="448" r:id="rId86"/>
    <p:sldId id="449" r:id="rId87"/>
    <p:sldId id="450" r:id="rId88"/>
    <p:sldId id="451" r:id="rId89"/>
    <p:sldId id="452" r:id="rId90"/>
    <p:sldId id="453" r:id="rId91"/>
    <p:sldId id="454" r:id="rId92"/>
    <p:sldId id="455" r:id="rId93"/>
    <p:sldId id="456" r:id="rId94"/>
    <p:sldId id="457" r:id="rId95"/>
    <p:sldId id="458" r:id="rId96"/>
    <p:sldId id="459" r:id="rId97"/>
    <p:sldId id="464" r:id="rId98"/>
    <p:sldId id="466" r:id="rId99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CFE"/>
    <a:srgbClr val="000000"/>
    <a:srgbClr val="710D67"/>
    <a:srgbClr val="00007D"/>
    <a:srgbClr val="0000CC"/>
    <a:srgbClr val="000066"/>
    <a:srgbClr val="3399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6" autoAdjust="0"/>
    <p:restoredTop sz="95385" autoAdjust="0"/>
  </p:normalViewPr>
  <p:slideViewPr>
    <p:cSldViewPr showGuides="1">
      <p:cViewPr varScale="1">
        <p:scale>
          <a:sx n="91" d="100"/>
          <a:sy n="91" d="100"/>
        </p:scale>
        <p:origin x="1528" y="184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632"/>
    </p:cViewPr>
  </p:sorterViewPr>
  <p:notesViewPr>
    <p:cSldViewPr showGuides="1">
      <p:cViewPr varScale="1">
        <p:scale>
          <a:sx n="72" d="100"/>
          <a:sy n="72" d="100"/>
        </p:scale>
        <p:origin x="3496" y="224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2" Type="http://schemas.openxmlformats.org/officeDocument/2006/relationships/slide" Target="slides/slide22.xml"/><Relationship Id="rId1" Type="http://schemas.openxmlformats.org/officeDocument/2006/relationships/slide" Target="slides/slide1.xml"/><Relationship Id="rId5" Type="http://schemas.openxmlformats.org/officeDocument/2006/relationships/slide" Target="slides/slide58.xml"/><Relationship Id="rId4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84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84" charset="0"/>
              </a:defRPr>
            </a:lvl1pPr>
          </a:lstStyle>
          <a:p>
            <a:fld id="{E69EFB5C-0EA4-C346-A662-3125E31E3897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84" charset="0"/>
              </a:defRPr>
            </a:lvl1pPr>
          </a:lstStyle>
          <a:p>
            <a:r>
              <a:rPr lang="en-US"/>
              <a:t>A Small Dose of Toxicology - Overview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84" charset="0"/>
              </a:defRPr>
            </a:lvl1pPr>
          </a:lstStyle>
          <a:p>
            <a:fld id="{D30DCB9D-193A-E244-BEFC-4A8970D8A1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8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84" charset="0"/>
              </a:defRPr>
            </a:lvl1pPr>
          </a:lstStyle>
          <a:p>
            <a:fld id="{DFE199F2-87A3-8141-B2A0-81A529C7EC1A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84" charset="0"/>
              </a:defRPr>
            </a:lvl1pPr>
          </a:lstStyle>
          <a:p>
            <a:r>
              <a:rPr lang="en-US"/>
              <a:t>A Small Dose of Toxicology - Overview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84" charset="0"/>
              </a:defRPr>
            </a:lvl1pPr>
          </a:lstStyle>
          <a:p>
            <a:fld id="{B8E2F377-1B92-9746-9118-164FC5C8EB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223473F-EBA6-8A4C-8A00-9547F5547A1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18497-5620-D645-AD97-9F0166FBAD0E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E77AA15-2504-124B-B51C-962926932EDA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4DBE5-EAAF-1943-A9EF-1852EAC74D15}" type="slidenum">
              <a:rPr lang="en-US"/>
              <a:pPr/>
              <a:t>10</a:t>
            </a:fld>
            <a:endParaRPr lang="en-US"/>
          </a:p>
        </p:txBody>
      </p:sp>
      <p:sp>
        <p:nvSpPr>
          <p:cNvPr id="44032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5CDFBEB-7438-C542-856A-E17B1F2D4725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872086-0B39-6E4B-B6A7-AFF8ECFDF1E5}" type="slidenum">
              <a:rPr lang="en-US"/>
              <a:pPr/>
              <a:t>11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071FFDF-0C47-0F48-AB16-54C1AD970CEE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2868D-3CDA-9644-AC2D-621AA512410D}" type="slidenum">
              <a:rPr lang="en-US"/>
              <a:pPr/>
              <a:t>12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3ED70AD-3544-894B-AFF1-5D8991899C47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6DF3A-1B2C-0742-BD41-0D4BAF898051}" type="slidenum">
              <a:rPr lang="en-US"/>
              <a:pPr/>
              <a:t>13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53CD04-5C50-0B42-8C2B-757869578F4C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38E73-BEAA-794F-A30C-5DA0F217DA8A}" type="slidenum">
              <a:rPr lang="en-US"/>
              <a:pPr/>
              <a:t>14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E4B7647-298B-9548-BBC4-72B8C54CC20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3C9CF-2C21-5B48-9460-BF8F26C70713}" type="slidenum">
              <a:rPr lang="en-US"/>
              <a:pPr/>
              <a:t>15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A6A618E-8333-9D4F-909B-DC835CFAA20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1086F-BB14-544C-A289-59D6484A274E}" type="slidenum">
              <a:rPr lang="en-US"/>
              <a:pPr/>
              <a:t>16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16D0679-01C1-5448-8C74-2C45F8CCF0B5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3E38C-D750-4446-ABC2-C715EAE4EBDA}" type="slidenum">
              <a:rPr lang="en-US"/>
              <a:pPr/>
              <a:t>19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9A0ACF9-FDA6-7A4F-9290-971E03143781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5C273-C62B-5F48-A2AA-BE56E20B4189}" type="slidenum">
              <a:rPr lang="en-US"/>
              <a:pPr/>
              <a:t>20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8DC52EC-8ECE-8B44-8F65-8456B33A807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EDF82-2987-A14A-8FD6-D14420241B02}" type="slidenum">
              <a:rPr lang="en-US"/>
              <a:pPr/>
              <a:t>22</a:t>
            </a:fld>
            <a:endParaRPr lang="en-US"/>
          </a:p>
        </p:txBody>
      </p:sp>
      <p:sp>
        <p:nvSpPr>
          <p:cNvPr id="4710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E808DE-4A90-7A47-96CA-430D2503094B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A052F-ED47-4541-88C7-F16F29E1BF74}" type="slidenum">
              <a:rPr lang="en-US"/>
              <a:pPr/>
              <a:t>2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505" tIns="48251" rIns="96505" bIns="48251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1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ED6C7D0-2AC0-9547-B65F-93A96BDEA2F1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DF74F-9CC2-C34A-B4D8-AB42C87B8B00}" type="slidenum">
              <a:rPr lang="en-US"/>
              <a:pPr/>
              <a:t>24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99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76B686A-8BCF-4E4E-8B3B-5E8364D5996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7EA07-03BA-3A48-A351-365DF70447D9}" type="slidenum">
              <a:rPr lang="en-US"/>
              <a:pPr/>
              <a:t>25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58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71FF7E-FCF4-AE42-A20F-977EC3E4605B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160F5-F968-4247-91E3-41DAE8E8D760}" type="slidenum">
              <a:rPr lang="en-US"/>
              <a:pPr/>
              <a:t>28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DB28EBD-0C9A-B84A-8167-8E14573E3B10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81644-697B-C84B-9025-83CA768AA946}" type="slidenum">
              <a:rPr lang="en-US"/>
              <a:pPr/>
              <a:t>29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5BE717-09F8-B048-8D96-01755530AD85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1E723-CC6A-DB43-8483-F7E832B66E49}" type="slidenum">
              <a:rPr lang="en-US"/>
              <a:pPr/>
              <a:t>30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06A6A3-8101-034E-BB30-03EDCC36425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F252C-BB68-EA49-9151-EAAC9E544602}" type="slidenum">
              <a:rPr lang="en-US"/>
              <a:pPr/>
              <a:t>31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4704BE9-F0F8-904A-88C7-2A3D1FCD7122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879BE-D684-FA4C-A356-87C4D4FABADC}" type="slidenum">
              <a:rPr lang="en-US"/>
              <a:pPr/>
              <a:t>32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66CD628-7307-FA40-9559-A7EEE9C41122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C362E-B525-C542-87B1-96E76B3043CE}" type="slidenum">
              <a:rPr lang="en-US"/>
              <a:pPr/>
              <a:t>33</a:t>
            </a:fld>
            <a:endParaRPr lang="en-US"/>
          </a:p>
        </p:txBody>
      </p:sp>
      <p:sp>
        <p:nvSpPr>
          <p:cNvPr id="36454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D7EC845-0062-FB47-9C44-2B9366738E4A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0B50A-399C-DC48-86B8-9391400FC1AF}" type="slidenum">
              <a:rPr lang="en-US"/>
              <a:pPr/>
              <a:t>34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F000FE8-62BE-9945-B077-F0F13684BE16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B4FB2-1392-6145-BC6B-213705BB38ED}" type="slidenum">
              <a:rPr lang="en-US"/>
              <a:pPr/>
              <a:t>36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AECB751-122D-5A44-BECB-91DDAC6AD5B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EA794-36B1-F34A-88B7-F0EE3F5C3661}" type="slidenum">
              <a:rPr lang="en-US"/>
              <a:pPr/>
              <a:t>3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48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53ABBEC-D063-B849-A5D9-1386C450F620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2C6F0-BFB9-6E46-8DD7-293C3DD43EA2}" type="slidenum">
              <a:rPr lang="en-US"/>
              <a:pPr/>
              <a:t>37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37530D6-8C8C-734D-B26E-554B28DC5755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49195-BF91-374B-A325-98D98B9AF10C}" type="slidenum">
              <a:rPr lang="en-US"/>
              <a:pPr/>
              <a:t>38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E0304F-DD52-C841-B3C8-6549DF32528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FBBAC-3D9B-0D45-9850-0035EB0F9854}" type="slidenum">
              <a:rPr lang="en-US"/>
              <a:pPr/>
              <a:t>39</a:t>
            </a:fld>
            <a:endParaRPr lang="en-US"/>
          </a:p>
        </p:txBody>
      </p:sp>
      <p:sp>
        <p:nvSpPr>
          <p:cNvPr id="2928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69191A-CA57-A046-A17B-221DA45D2C4C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BD27C-A2E6-B644-9CEC-52862D4A0081}" type="slidenum">
              <a:rPr lang="en-US"/>
              <a:pPr/>
              <a:t>40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C01FB0C-CDBC-F745-A022-DEBA342463F7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C5BB9-C0D6-0B4C-83A2-D7D7FE6BE1DD}" type="slidenum">
              <a:rPr lang="en-US"/>
              <a:pPr/>
              <a:t>41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5CE802-B2A5-344E-A0E3-6D33661B22A9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7B1D4-928E-C546-B91F-F260B48C4D84}" type="slidenum">
              <a:rPr lang="en-US"/>
              <a:pPr/>
              <a:t>42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E87BE0F-0DC3-004B-9936-88CB4917D98B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F4F67-0E0C-3C48-9AA3-A56E72BEDAD8}" type="slidenum">
              <a:rPr lang="en-US"/>
              <a:pPr/>
              <a:t>43</a:t>
            </a:fld>
            <a:endParaRPr lang="en-US"/>
          </a:p>
        </p:txBody>
      </p:sp>
      <p:sp>
        <p:nvSpPr>
          <p:cNvPr id="35840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EBF8D23-0F6E-B34E-9AA3-69B900D83330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C9583-5F0C-C044-8DAD-BEC8B2EC5C53}" type="slidenum">
              <a:rPr lang="en-US"/>
              <a:pPr/>
              <a:t>44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8DD98CD-B2F6-D249-9B18-F2EB719FBE7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B9338-7D76-194F-980A-1E897F7FD8BD}" type="slidenum">
              <a:rPr lang="en-US"/>
              <a:pPr/>
              <a:t>45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AA88525-86CA-BD4C-AAC2-1107556E46D4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F1CAD-3899-7844-B472-051B37BFEC36}" type="slidenum">
              <a:rPr lang="en-US"/>
              <a:pPr/>
              <a:t>46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DA4D720-C642-4047-88D6-A2743E475041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82A8F-CDB2-1C45-8273-9B322C3E0CBC}" type="slidenum">
              <a:rPr lang="en-US"/>
              <a:pPr/>
              <a:t>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699A138-803E-7F42-B482-C28481550999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CE4F6-546F-124C-BAED-83B0ABBAC404}" type="slidenum">
              <a:rPr lang="en-US"/>
              <a:pPr/>
              <a:t>47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81365CA-879C-0D47-8420-7DC31614B3A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259B5-1F2D-9145-B53D-52BDC9F87E4E}" type="slidenum">
              <a:rPr lang="en-US"/>
              <a:pPr/>
              <a:t>48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5BE5ED6-8D7E-DD4E-9E7F-EA32996A7F1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33D2C-B16C-E443-A12E-67CA04DAAAA0}" type="slidenum">
              <a:rPr lang="en-US"/>
              <a:pPr/>
              <a:t>49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2C6D67-A784-804D-A0CE-F2004F2375C7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102CD-FA29-9A45-89A1-C7E07836137E}" type="slidenum">
              <a:rPr lang="en-US"/>
              <a:pPr/>
              <a:t>50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5F5202-56F3-5B4E-8CEC-9173216B5B7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3EEA0-0702-2D42-9126-4CC3E2207F70}" type="slidenum">
              <a:rPr lang="en-US"/>
              <a:pPr/>
              <a:t>51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F587937-C34D-7C42-AF7E-350CE801D7EE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1E296-DD2D-E24A-B35A-31F5F3862779}" type="slidenum">
              <a:rPr lang="en-US"/>
              <a:pPr/>
              <a:t>52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0AFD1C-8E80-F943-8808-3988B8E31F96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C085E-AD26-2F4A-BBF2-4A309FEDE9AE}" type="slidenum">
              <a:rPr lang="en-US"/>
              <a:pPr/>
              <a:t>53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8F53651-B742-7749-BF20-C6CB7A310B03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BBE8-FA1B-8646-80E4-0338673F877B}" type="slidenum">
              <a:rPr lang="en-US"/>
              <a:pPr/>
              <a:t>54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DC9A76-D5D5-8642-96A7-E798E66E59DB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29F3B-66FE-0D4C-BF9F-5549B5E939FA}" type="slidenum">
              <a:rPr lang="en-US"/>
              <a:pPr/>
              <a:t>55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450A48B-E9B5-2749-8071-CD8E80858375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C6894-30DC-B744-8769-0C88A3DF6199}" type="slidenum">
              <a:rPr lang="en-US"/>
              <a:pPr/>
              <a:t>56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52C10DF-13F2-7C45-AB8C-AA149B853F5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E2F63-2EC6-4845-9A5C-227E431491B2}" type="slidenum">
              <a:rPr lang="en-US"/>
              <a:pPr/>
              <a:t>5</a:t>
            </a:fld>
            <a:endParaRPr lang="en-US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505" tIns="48251" rIns="96505" bIns="48251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323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543695D-9914-0744-93C9-072BE483E2C4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D857C-EBC0-964E-A5DC-3EEC20DD214F}" type="slidenum">
              <a:rPr lang="en-US"/>
              <a:pPr/>
              <a:t>57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6787DE-6D62-6048-9441-F99FF9CDB8E2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65597-7994-984E-9A0D-8E7B3E815AE9}" type="slidenum">
              <a:rPr lang="en-US"/>
              <a:pPr/>
              <a:t>58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562D34E-AEC1-7E47-A688-981544BDF31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4264F-126A-B044-98B5-EDEB7220BFED}" type="slidenum">
              <a:rPr lang="en-US"/>
              <a:pPr/>
              <a:t>59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3EEF744-B486-C14F-849E-4ACD1AFA9EC9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37EED-D111-D444-ADFD-386F74B7A551}" type="slidenum">
              <a:rPr lang="en-US"/>
              <a:pPr/>
              <a:t>60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D9D7EC6-60E0-8C41-8B68-CF582C068B15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9983C-FFEC-A94E-B4DF-4076BC7B7B32}" type="slidenum">
              <a:rPr lang="en-US"/>
              <a:pPr/>
              <a:t>61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90480B-D9CE-FB4E-AE16-65715D45331E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09AB1-17AE-AD49-A5B0-C4BF57ADB2F2}" type="slidenum">
              <a:rPr lang="en-US"/>
              <a:pPr/>
              <a:t>62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029D283-BA7E-1648-BA0F-CD759482B39A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CE794-88A6-DB4A-AE24-A22AD189DA65}" type="slidenum">
              <a:rPr lang="en-US"/>
              <a:pPr/>
              <a:t>63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DBD69EF-1496-0043-A73D-271C238B95F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6DEEA-D624-4447-95BF-6A7796053CE7}" type="slidenum">
              <a:rPr lang="en-US"/>
              <a:pPr/>
              <a:t>64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247D01A-ADEA-6844-90A6-3E463C92499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917AA-B860-E246-8F5B-1057027948BB}" type="slidenum">
              <a:rPr lang="en-US"/>
              <a:pPr/>
              <a:t>65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F1B4CA3-152B-1B4E-9384-0BA3895CB04E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7821A-C627-9040-B99F-F1EE51A7E7DE}" type="slidenum">
              <a:rPr lang="en-US"/>
              <a:pPr/>
              <a:t>66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040E30A-71BA-8A4D-AF3F-FCC8ED43BABF}" type="datetime4">
              <a:rPr lang="en-US">
                <a:latin typeface="Times New Roman" pitchFamily="-84" charset="0"/>
              </a:rPr>
              <a:pPr/>
              <a:t>November 1, 2020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-84" charset="0"/>
              </a:rPr>
              <a:t>A Small Dose of Toxicology - Overview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F1E87-5215-A44C-803F-D213CD68E82C}" type="slidenum">
              <a:rPr lang="en-US">
                <a:latin typeface="Times New Roman" pitchFamily="-84" charset="0"/>
              </a:rPr>
              <a:pPr/>
              <a:t>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505" tIns="48251" rIns="96505" bIns="48251"/>
          <a:lstStyle/>
          <a:p>
            <a:pPr eaLnBrk="1" hangingPunct="1"/>
            <a:endParaRPr lang="en-US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E1AAD79-ABF3-4B44-B1FE-C06D18C88725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DBE92-5DF3-434C-8AC6-56F3913432C0}" type="slidenum">
              <a:rPr lang="en-US"/>
              <a:pPr/>
              <a:t>67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9B9D0A-A10B-3E4F-8F3D-E9A7E7AD18DA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7F525-AB6C-BD4E-A0FD-91E435D96C86}" type="slidenum">
              <a:rPr lang="en-US"/>
              <a:pPr/>
              <a:t>68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A3F055F-06FE-A14A-B76F-858820A7B7C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916F2-6D4A-A94D-95F4-1CB498BDA118}" type="slidenum">
              <a:rPr lang="en-US"/>
              <a:pPr/>
              <a:t>69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5488"/>
            <a:ext cx="4776788" cy="3582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99352D-78D8-4B4D-93E3-DDF729D5F7F9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22E46-D686-CE42-A2C1-407656A58F44}" type="slidenum">
              <a:rPr lang="en-US"/>
              <a:pPr/>
              <a:t>70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793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2F6839-8717-6642-B164-55296DFF4816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9D208-7BA0-BE41-96D4-D0C95DFDA4AE}" type="slidenum">
              <a:rPr lang="en-US"/>
              <a:pPr/>
              <a:t>71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41AD81-F7BD-4A49-B0D4-90C392D14E4E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4B99A-038D-334B-B3C4-A52DB8E5434B}" type="slidenum">
              <a:rPr lang="en-US"/>
              <a:pPr/>
              <a:t>72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6D7A363-28DE-DC43-8709-A1F4425543B5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7ADB2-9BDE-5F43-A097-FC40D7E4004E}" type="slidenum">
              <a:rPr lang="en-US"/>
              <a:pPr/>
              <a:t>79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9AC93C6-90E0-6644-8A95-ACE12F0CB7B7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1CA30-076D-954F-B3F4-EE85AF4C2833}" type="slidenum">
              <a:rPr lang="en-US"/>
              <a:pPr/>
              <a:t>82</a:t>
            </a:fld>
            <a:endParaRPr lang="en-US"/>
          </a:p>
        </p:txBody>
      </p:sp>
      <p:sp>
        <p:nvSpPr>
          <p:cNvPr id="4024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EEFB669-3F22-C347-8B93-626F5B958C22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6A8F4-0A1D-C145-BFCB-1A7DD55B7B00}" type="slidenum">
              <a:rPr lang="en-US"/>
              <a:pPr/>
              <a:t>86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99352D-78D8-4B4D-93E3-DDF729D5F7F9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22E46-D686-CE42-A2C1-407656A58F44}" type="slidenum">
              <a:rPr lang="en-US"/>
              <a:pPr/>
              <a:t>97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9A680C-2862-174A-9F56-86D27EA144E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B8B23-2AE7-1047-8C99-17C582DEE602}" type="slidenum">
              <a:rPr lang="en-US"/>
              <a:pPr/>
              <a:t>7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3BCB9C4-5B25-464F-96C2-B91E17F4D5DA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082A6-F91B-4042-B88C-38B40E15427E}" type="slidenum">
              <a:rPr lang="en-US"/>
              <a:pPr/>
              <a:t>98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3DF936-A951-7945-A3D0-9507C562EC49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7214C-AF4D-ED42-B1D1-13F6846BED54}" type="slidenum">
              <a:rPr lang="en-US"/>
              <a:pPr/>
              <a:t>8</a:t>
            </a:fld>
            <a:endParaRPr lang="en-US"/>
          </a:p>
        </p:txBody>
      </p:sp>
      <p:sp>
        <p:nvSpPr>
          <p:cNvPr id="553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505" tIns="48251" rIns="96505" bIns="48251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3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3B0C607-889B-C04F-85EB-EF7356C4F7D0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1F5A7-5FA4-F44A-A59A-DC9DDA1F9FA9}" type="slidenum">
              <a:rPr lang="en-US"/>
              <a:pPr/>
              <a:t>9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5" tIns="48251" rIns="96505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6" name="Line 8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6248400" y="6629400"/>
            <a:ext cx="2895600" cy="24622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/>
              <a:t>A Small Dose of Risk Assessment – 11/03/19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248400" y="6629400"/>
            <a:ext cx="2895600" cy="24622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A Small Dose of Risk Assessment – 11/03/19</a:t>
            </a: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0" y="6604000"/>
            <a:ext cx="24384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              A Small Dose of Toxicology</a:t>
            </a:r>
          </a:p>
        </p:txBody>
      </p:sp>
      <p:pic>
        <p:nvPicPr>
          <p:cNvPr id="1039" name="Picture 15" descr="C:\Documents and Settings\steveg\My Documents\My Documents\A Small Dose of Tox\SmDose Tox Web Site\Devons web site smds\spoon01.wm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608763"/>
            <a:ext cx="533400" cy="2492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66" name="Group 14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125964" name="Freeform 12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5" name="Freeform 13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8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958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1952625"/>
            <a:ext cx="7010400" cy="28007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An Introduction To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Risk Assessment –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Risk Management </a:t>
            </a:r>
            <a:r>
              <a:rPr lang="en-US" b="1">
                <a:solidFill>
                  <a:schemeClr val="tx1"/>
                </a:solidFill>
              </a:rPr>
              <a:t>and Precautionary Principle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273875" y="75615"/>
            <a:ext cx="8443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</a:rPr>
              <a:t>A Small Dose of Risk </a:t>
            </a:r>
            <a:r>
              <a:rPr lang="en-US" sz="4000" b="1" dirty="0">
                <a:solidFill>
                  <a:schemeClr val="tx1"/>
                </a:solidFill>
              </a:rPr>
              <a:t>Assessment</a:t>
            </a:r>
          </a:p>
        </p:txBody>
      </p:sp>
      <p:pic>
        <p:nvPicPr>
          <p:cNvPr id="125962" name="Picture 10" descr="C:\Documents and Settings\steveg\Application Data\Microsoft\Media Catalog\Downloaded Clips\cl0\SL0028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53987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No Technical Solutions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838200" y="2057400"/>
            <a:ext cx="731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Wingdings" pitchFamily="-84" charset="2"/>
              <a:buNone/>
            </a:pPr>
            <a:r>
              <a:rPr lang="en-US" sz="4000" b="1"/>
              <a:t>“It is our considered professional judgment that this dilemma has no technical solution.”</a:t>
            </a:r>
          </a:p>
          <a:p>
            <a:pPr>
              <a:buFont typeface="Wingdings" pitchFamily="-84" charset="2"/>
              <a:buNone/>
            </a:pPr>
            <a:endParaRPr lang="en-US" sz="2400" b="1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Problems – Solutions?</a:t>
            </a:r>
          </a:p>
        </p:txBody>
      </p:sp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1905000" y="1647825"/>
            <a:ext cx="533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Tick-tack-toe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Nuclear disarmament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Bioterrorism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Fish from the sea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Cancer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Lead and kids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Fetal alcohol syndrome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Commons ….</a:t>
            </a:r>
            <a:endParaRPr lang="en-US" sz="1800" b="1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Toxicology Issues / Solutions?</a:t>
            </a: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1371600" y="1600200"/>
            <a:ext cx="64008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Cancer (soot &amp; benzene ….)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Radiation exposure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Plant and animal toxins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Pesticides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Drugs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Lead and Mercury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Fetal alcohol syndrome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….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88"/>
            <a:ext cx="8839200" cy="914400"/>
          </a:xfrm>
        </p:spPr>
        <p:txBody>
          <a:bodyPr/>
          <a:lstStyle/>
          <a:p>
            <a:r>
              <a:rPr lang="en-US" sz="5400" b="1">
                <a:solidFill>
                  <a:schemeClr val="tx1"/>
                </a:solidFill>
              </a:rPr>
              <a:t>Freedom?</a:t>
            </a: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838200" y="4038600"/>
            <a:ext cx="75057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Wingdings" pitchFamily="-84" charset="2"/>
              <a:buNone/>
            </a:pPr>
            <a:r>
              <a:rPr lang="en-US" b="1"/>
              <a:t>Restriction of Freedom?</a:t>
            </a:r>
          </a:p>
          <a:p>
            <a:pPr algn="ctr">
              <a:buFont typeface="Wingdings" pitchFamily="-84" charset="2"/>
              <a:buNone/>
            </a:pPr>
            <a:r>
              <a:rPr lang="en-US" b="1"/>
              <a:t>Responsibility knowing the problem?</a:t>
            </a:r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819150" y="1524000"/>
            <a:ext cx="75057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Wingdings" pitchFamily="-84" charset="2"/>
              <a:buNone/>
            </a:pPr>
            <a:r>
              <a:rPr lang="en-US" b="1">
                <a:solidFill>
                  <a:schemeClr val="tx1"/>
                </a:solidFill>
              </a:rPr>
              <a:t>What does toxicology say about managing the commons?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228600" y="1371600"/>
            <a:ext cx="8686800" cy="4846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600" b="1">
                <a:solidFill>
                  <a:schemeClr val="tx1"/>
                </a:solidFill>
                <a:ea typeface="Times New Roman" pitchFamily="-84" charset="0"/>
                <a:cs typeface="Times New Roman" pitchFamily="-84" charset="0"/>
              </a:rPr>
              <a:t>What is the goal of risk management?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3600" b="1">
              <a:solidFill>
                <a:schemeClr val="tx1"/>
              </a:solidFill>
              <a:ea typeface="Times New Roman" pitchFamily="-84" charset="0"/>
              <a:cs typeface="Times New Roman" pitchFamily="-8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3600" b="1">
                <a:solidFill>
                  <a:schemeClr val="tx1"/>
                </a:solidFill>
                <a:ea typeface="Times New Roman" pitchFamily="-84" charset="0"/>
                <a:cs typeface="Times New Roman" pitchFamily="-84" charset="0"/>
              </a:rPr>
              <a:t>“Conditions that ensure that all living things have the best opportunity to reach and maintain their full genetic potential.</a:t>
            </a:r>
            <a:r>
              <a:rPr lang="en-US" sz="3600" b="1">
                <a:solidFill>
                  <a:schemeClr val="tx1"/>
                </a:solidFill>
              </a:rPr>
              <a:t>”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3600" b="1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3200" b="1">
                <a:solidFill>
                  <a:schemeClr val="tx1"/>
                </a:solidFill>
              </a:rPr>
              <a:t>Steven G. Gilbert, 1999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Environmental Health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4770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Examples of Risk</a:t>
            </a:r>
          </a:p>
        </p:txBody>
      </p:sp>
      <p:sp>
        <p:nvSpPr>
          <p:cNvPr id="447506" name="Text Box 1042"/>
          <p:cNvSpPr txBox="1">
            <a:spLocks noChangeArrowheads="1"/>
          </p:cNvSpPr>
          <p:nvPr/>
        </p:nvSpPr>
        <p:spPr bwMode="auto">
          <a:xfrm>
            <a:off x="685800" y="1752600"/>
            <a:ext cx="770413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Risk Management Examples</a:t>
            </a:r>
          </a:p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Alcohol</a:t>
            </a:r>
          </a:p>
          <a:p>
            <a:pPr algn="ctr"/>
            <a:r>
              <a:rPr lang="en-US" sz="4800" b="1" dirty="0"/>
              <a:t>Lead</a:t>
            </a:r>
          </a:p>
          <a:p>
            <a:pPr algn="ctr"/>
            <a:r>
              <a:rPr lang="en-US" sz="4800" b="1" dirty="0"/>
              <a:t>Mercury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4770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Ethyl Alcohol</a:t>
            </a:r>
          </a:p>
        </p:txBody>
      </p:sp>
      <p:sp>
        <p:nvSpPr>
          <p:cNvPr id="449539" name="Rectangle 1027"/>
          <p:cNvSpPr>
            <a:spLocks noChangeArrowheads="1"/>
          </p:cNvSpPr>
          <p:nvPr/>
        </p:nvSpPr>
        <p:spPr bwMode="auto">
          <a:xfrm>
            <a:off x="3200400" y="2971800"/>
            <a:ext cx="731838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9540" name="Rectangle 1028"/>
          <p:cNvSpPr>
            <a:spLocks noChangeArrowheads="1"/>
          </p:cNvSpPr>
          <p:nvPr/>
        </p:nvSpPr>
        <p:spPr bwMode="auto">
          <a:xfrm>
            <a:off x="1905000" y="2973388"/>
            <a:ext cx="6858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9541" name="Line 1029"/>
          <p:cNvSpPr>
            <a:spLocks noChangeShapeType="1"/>
          </p:cNvSpPr>
          <p:nvPr/>
        </p:nvSpPr>
        <p:spPr bwMode="auto">
          <a:xfrm>
            <a:off x="5257800" y="3429000"/>
            <a:ext cx="609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542" name="Line 1030"/>
          <p:cNvSpPr>
            <a:spLocks noChangeShapeType="1"/>
          </p:cNvSpPr>
          <p:nvPr/>
        </p:nvSpPr>
        <p:spPr bwMode="auto">
          <a:xfrm>
            <a:off x="2590800" y="3429000"/>
            <a:ext cx="609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543" name="Line 1031"/>
          <p:cNvSpPr>
            <a:spLocks noChangeShapeType="1"/>
          </p:cNvSpPr>
          <p:nvPr/>
        </p:nvSpPr>
        <p:spPr bwMode="auto">
          <a:xfrm flipV="1">
            <a:off x="3581400" y="2438400"/>
            <a:ext cx="0" cy="609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544" name="Line 1032"/>
          <p:cNvSpPr>
            <a:spLocks noChangeShapeType="1"/>
          </p:cNvSpPr>
          <p:nvPr/>
        </p:nvSpPr>
        <p:spPr bwMode="auto">
          <a:xfrm flipV="1">
            <a:off x="3581400" y="3810000"/>
            <a:ext cx="0" cy="609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545" name="Rectangle 1033"/>
          <p:cNvSpPr>
            <a:spLocks noChangeArrowheads="1"/>
          </p:cNvSpPr>
          <p:nvPr/>
        </p:nvSpPr>
        <p:spPr bwMode="auto">
          <a:xfrm>
            <a:off x="3276600" y="4346575"/>
            <a:ext cx="6858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9546" name="Rectangle 1034"/>
          <p:cNvSpPr>
            <a:spLocks noChangeArrowheads="1"/>
          </p:cNvSpPr>
          <p:nvPr/>
        </p:nvSpPr>
        <p:spPr bwMode="auto">
          <a:xfrm>
            <a:off x="3276600" y="1600200"/>
            <a:ext cx="6858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9547" name="Rectangle 1035"/>
          <p:cNvSpPr>
            <a:spLocks noChangeArrowheads="1"/>
          </p:cNvSpPr>
          <p:nvPr/>
        </p:nvSpPr>
        <p:spPr bwMode="auto">
          <a:xfrm>
            <a:off x="5867400" y="2971800"/>
            <a:ext cx="12192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OH</a:t>
            </a:r>
          </a:p>
        </p:txBody>
      </p:sp>
      <p:sp>
        <p:nvSpPr>
          <p:cNvPr id="449548" name="Rectangle 1036"/>
          <p:cNvSpPr>
            <a:spLocks noChangeArrowheads="1"/>
          </p:cNvSpPr>
          <p:nvPr/>
        </p:nvSpPr>
        <p:spPr bwMode="auto">
          <a:xfrm>
            <a:off x="4495800" y="2971800"/>
            <a:ext cx="731838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9549" name="Line 1037"/>
          <p:cNvSpPr>
            <a:spLocks noChangeShapeType="1"/>
          </p:cNvSpPr>
          <p:nvPr/>
        </p:nvSpPr>
        <p:spPr bwMode="auto">
          <a:xfrm>
            <a:off x="3886200" y="3429000"/>
            <a:ext cx="609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550" name="Line 1038"/>
          <p:cNvSpPr>
            <a:spLocks noChangeShapeType="1"/>
          </p:cNvSpPr>
          <p:nvPr/>
        </p:nvSpPr>
        <p:spPr bwMode="auto">
          <a:xfrm flipV="1">
            <a:off x="4876800" y="2438400"/>
            <a:ext cx="0" cy="609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551" name="Line 1039"/>
          <p:cNvSpPr>
            <a:spLocks noChangeShapeType="1"/>
          </p:cNvSpPr>
          <p:nvPr/>
        </p:nvSpPr>
        <p:spPr bwMode="auto">
          <a:xfrm flipV="1">
            <a:off x="4876800" y="3810000"/>
            <a:ext cx="0" cy="609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552" name="Rectangle 1040"/>
          <p:cNvSpPr>
            <a:spLocks noChangeArrowheads="1"/>
          </p:cNvSpPr>
          <p:nvPr/>
        </p:nvSpPr>
        <p:spPr bwMode="auto">
          <a:xfrm>
            <a:off x="4572000" y="4346575"/>
            <a:ext cx="6858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9553" name="Rectangle 1041"/>
          <p:cNvSpPr>
            <a:spLocks noChangeArrowheads="1"/>
          </p:cNvSpPr>
          <p:nvPr/>
        </p:nvSpPr>
        <p:spPr bwMode="auto">
          <a:xfrm>
            <a:off x="4572000" y="1600200"/>
            <a:ext cx="6858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H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29400"/>
            <a:ext cx="1295400" cy="228600"/>
          </a:xfrm>
        </p:spPr>
        <p:txBody>
          <a:bodyPr/>
          <a:lstStyle/>
          <a:p>
            <a:r>
              <a:rPr lang="en-US" sz="900">
                <a:solidFill>
                  <a:srgbClr val="D2DBDC"/>
                </a:solidFill>
              </a:rPr>
              <a:t>FAS Child</a:t>
            </a: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1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1172" name="Picture 4" descr="untitled26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76200"/>
            <a:ext cx="4376738" cy="66294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untitled01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 b="20000"/>
          <a:stretch>
            <a:fillRect/>
          </a:stretch>
        </p:blipFill>
        <p:spPr bwMode="auto">
          <a:xfrm>
            <a:off x="2592388" y="990600"/>
            <a:ext cx="3867150" cy="5867400"/>
          </a:xfrm>
          <a:prstGeom prst="rect">
            <a:avLst/>
          </a:prstGeom>
          <a:noFill/>
        </p:spPr>
      </p:pic>
      <p:sp>
        <p:nvSpPr>
          <p:cNvPr id="397315" name="Rectangle 3"/>
          <p:cNvSpPr>
            <a:spLocks noGrp="1" noChangeArrowheads="1"/>
          </p:cNvSpPr>
          <p:nvPr>
            <p:ph type="title" idx="4294967295"/>
          </p:nvPr>
        </p:nvSpPr>
        <p:spPr>
          <a:xfrm rot="375">
            <a:off x="609600" y="76200"/>
            <a:ext cx="8001000" cy="762000"/>
          </a:xfrm>
          <a:noFill/>
          <a:ln/>
        </p:spPr>
        <p:txBody>
          <a:bodyPr/>
          <a:lstStyle/>
          <a:p>
            <a:r>
              <a:rPr lang="en-US" b="1"/>
              <a:t>Effects of Prenatal Alcohol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Fetal Alcohol Syndrome (FAS)</a:t>
            </a:r>
          </a:p>
        </p:txBody>
      </p:sp>
      <p:sp>
        <p:nvSpPr>
          <p:cNvPr id="451587" name="Text Box 2051"/>
          <p:cNvSpPr txBox="1">
            <a:spLocks noChangeArrowheads="1"/>
          </p:cNvSpPr>
          <p:nvPr/>
        </p:nvSpPr>
        <p:spPr bwMode="auto">
          <a:xfrm>
            <a:off x="381000" y="1676400"/>
            <a:ext cx="8382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/>
              <a:t>1968 - Researchers at the Univ. of Nantes</a:t>
            </a:r>
          </a:p>
          <a:p>
            <a:pPr algn="ctr"/>
            <a:r>
              <a:rPr lang="en-US" sz="3200" b="1"/>
              <a:t>Early 1970’s FAS – Univ. of Washington</a:t>
            </a:r>
          </a:p>
          <a:p>
            <a:pPr algn="ctr"/>
            <a:endParaRPr lang="en-US" sz="3200" b="1"/>
          </a:p>
          <a:p>
            <a:pPr algn="ctr"/>
            <a:r>
              <a:rPr lang="en-US" sz="3200" b="1"/>
              <a:t>4,000-12,000 infants per year in US</a:t>
            </a:r>
          </a:p>
          <a:p>
            <a:pPr algn="ctr"/>
            <a:r>
              <a:rPr lang="en-US" sz="3200" b="1"/>
              <a:t>1 to 3 births per 1,000 world wide??</a:t>
            </a:r>
          </a:p>
          <a:p>
            <a:pPr algn="ctr"/>
            <a:endParaRPr lang="en-US" sz="3200" b="1"/>
          </a:p>
          <a:p>
            <a:pPr algn="ctr"/>
            <a:r>
              <a:rPr lang="en-US" sz="3200" b="1"/>
              <a:t>Most common preventable cause of adverse CNS development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4034"/>
            <a:ext cx="8839200" cy="646331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</a:rPr>
              <a:t>A Small Dose of Toxicology 3rd Edition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57150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None/>
            </a:pPr>
            <a:r>
              <a:rPr lang="en-US" sz="2800" b="1" dirty="0"/>
              <a:t>See: </a:t>
            </a:r>
            <a:r>
              <a:rPr lang="en-US" sz="2800" b="1" dirty="0" err="1"/>
              <a:t>www.asmalldoseoftoxicology.org</a:t>
            </a:r>
            <a:endParaRPr lang="en-US" sz="2800" b="1" dirty="0"/>
          </a:p>
        </p:txBody>
      </p:sp>
      <p:pic>
        <p:nvPicPr>
          <p:cNvPr id="5" name="Picture 4" descr="SD new 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19200"/>
            <a:ext cx="32004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14478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Free e-book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Healthy World Press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3263205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PDF and </a:t>
            </a:r>
            <a:r>
              <a:rPr lang="en-US" sz="2800" b="1">
                <a:solidFill>
                  <a:srgbClr val="000000"/>
                </a:solidFill>
              </a:rPr>
              <a:t>Power- power slides </a:t>
            </a:r>
            <a:r>
              <a:rPr lang="en-US" sz="2800" b="1" dirty="0">
                <a:solidFill>
                  <a:srgbClr val="000000"/>
                </a:solidFill>
              </a:rPr>
              <a:t>for each </a:t>
            </a:r>
            <a:r>
              <a:rPr lang="en-US" sz="2800" b="1">
                <a:solidFill>
                  <a:srgbClr val="000000"/>
                </a:solidFill>
              </a:rPr>
              <a:t>of   </a:t>
            </a:r>
          </a:p>
          <a:p>
            <a:r>
              <a:rPr lang="en-US" sz="2800" b="1">
                <a:solidFill>
                  <a:srgbClr val="000000"/>
                </a:solidFill>
              </a:rPr>
              <a:t>29 </a:t>
            </a:r>
            <a:r>
              <a:rPr lang="en-US" sz="2800" b="1" dirty="0">
                <a:solidFill>
                  <a:srgbClr val="000000"/>
                </a:solidFill>
              </a:rPr>
              <a:t>Chapters</a:t>
            </a:r>
          </a:p>
        </p:txBody>
      </p:sp>
    </p:spTree>
    <p:extLst>
      <p:ext uri="{BB962C8B-B14F-4D97-AF65-F5344CB8AC3E}">
        <p14:creationId xmlns:p14="http://schemas.microsoft.com/office/powerpoint/2010/main" val="33880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Fetal Alcohol Effect (FAE)</a:t>
            </a:r>
          </a:p>
        </p:txBody>
      </p:sp>
      <p:sp>
        <p:nvSpPr>
          <p:cNvPr id="453635" name="Text Box 2051"/>
          <p:cNvSpPr txBox="1">
            <a:spLocks noChangeArrowheads="1"/>
          </p:cNvSpPr>
          <p:nvPr/>
        </p:nvSpPr>
        <p:spPr bwMode="auto">
          <a:xfrm>
            <a:off x="381000" y="1447800"/>
            <a:ext cx="8382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/>
              <a:t>Milder form of FAS</a:t>
            </a:r>
          </a:p>
          <a:p>
            <a:pPr algn="ctr"/>
            <a:endParaRPr lang="en-US" sz="3200" b="1"/>
          </a:p>
          <a:p>
            <a:pPr algn="ctr"/>
            <a:r>
              <a:rPr lang="en-US" sz="3200" b="1"/>
              <a:t>7,000-36,000 infants per year in US</a:t>
            </a:r>
          </a:p>
          <a:p>
            <a:pPr algn="ctr"/>
            <a:r>
              <a:rPr lang="en-US" sz="3200" b="1"/>
              <a:t>World wide?</a:t>
            </a:r>
          </a:p>
          <a:p>
            <a:pPr algn="ctr"/>
            <a:endParaRPr lang="en-US" sz="3200" b="1"/>
          </a:p>
          <a:p>
            <a:pPr algn="ctr"/>
            <a:r>
              <a:rPr lang="en-US" sz="3200" b="1" u="sng"/>
              <a:t>Characteristics</a:t>
            </a:r>
          </a:p>
          <a:p>
            <a:pPr algn="ctr"/>
            <a:r>
              <a:rPr lang="en-US" sz="3200" b="1"/>
              <a:t>Growth deficiency</a:t>
            </a:r>
          </a:p>
          <a:p>
            <a:pPr algn="ctr"/>
            <a:r>
              <a:rPr lang="en-US" sz="3200" b="1"/>
              <a:t>Learning dysfunction</a:t>
            </a:r>
          </a:p>
          <a:p>
            <a:pPr algn="ctr"/>
            <a:r>
              <a:rPr lang="en-US" sz="3200" b="1"/>
              <a:t>Nervous systems disabilities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1"/>
            <a:ext cx="8153400" cy="914401"/>
          </a:xfrm>
        </p:spPr>
        <p:txBody>
          <a:bodyPr/>
          <a:lstStyle/>
          <a:p>
            <a:r>
              <a:rPr lang="en-US" b="1"/>
              <a:t>Risking a Small Does of Lead</a:t>
            </a:r>
            <a:endParaRPr lang="en-US" b="1" dirty="0"/>
          </a:p>
        </p:txBody>
      </p:sp>
      <p:pic>
        <p:nvPicPr>
          <p:cNvPr id="23554" name="Picture 3" descr="lead_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7912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0435" y="5562600"/>
            <a:ext cx="5362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Pesticide and Paint</a:t>
            </a:r>
          </a:p>
        </p:txBody>
      </p:sp>
    </p:spTree>
    <p:extLst>
      <p:ext uri="{BB962C8B-B14F-4D97-AF65-F5344CB8AC3E}">
        <p14:creationId xmlns:p14="http://schemas.microsoft.com/office/powerpoint/2010/main" val="59841795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838200" y="1997075"/>
            <a:ext cx="7467600" cy="3503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61963" indent="-461963">
              <a:spcBef>
                <a:spcPct val="25000"/>
              </a:spcBef>
              <a:buFont typeface="Wingdings" pitchFamily="-84" charset="2"/>
              <a:buChar char="Ø"/>
            </a:pPr>
            <a:r>
              <a:rPr lang="en-US" sz="2800" b="1"/>
              <a:t>6500 BC. - Lead discovered in Turkey</a:t>
            </a:r>
          </a:p>
          <a:p>
            <a:pPr marL="461963" indent="-461963">
              <a:spcBef>
                <a:spcPct val="25000"/>
              </a:spcBef>
              <a:buFont typeface="Wingdings" pitchFamily="-84" charset="2"/>
              <a:buChar char="Ø"/>
            </a:pPr>
            <a:r>
              <a:rPr lang="en-US" sz="2800" b="1"/>
              <a:t>500 BC-300 AD.- Roman lead smelting   produces dangerous emissions (wine)</a:t>
            </a:r>
          </a:p>
          <a:p>
            <a:pPr marL="461963" indent="-461963">
              <a:spcBef>
                <a:spcPct val="25000"/>
              </a:spcBef>
              <a:buFont typeface="Wingdings" pitchFamily="-84" charset="2"/>
              <a:buChar char="Ø"/>
            </a:pPr>
            <a:r>
              <a:rPr lang="en-US" sz="2800" b="1"/>
              <a:t>100 BC. - Greek physicians give clinical description of lead poisoning</a:t>
            </a:r>
          </a:p>
          <a:p>
            <a:pPr marL="461963" indent="-461963">
              <a:spcBef>
                <a:spcPct val="25000"/>
              </a:spcBef>
              <a:buFont typeface="Wingdings" pitchFamily="-84" charset="2"/>
              <a:buChar char="Ø"/>
            </a:pPr>
            <a:r>
              <a:rPr lang="en-US" sz="2800" b="1"/>
              <a:t>2 BC "Lead makes the mind give way.“ </a:t>
            </a:r>
          </a:p>
          <a:p>
            <a:pPr marL="461963" indent="-461963">
              <a:spcBef>
                <a:spcPct val="25000"/>
              </a:spcBef>
              <a:buFont typeface="Wingdings" pitchFamily="-84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1920’s  - Lead in gasoline, lead in paint</a:t>
            </a:r>
            <a:r>
              <a:rPr lang="en-US" sz="2400" b="1"/>
              <a:t> 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Awareness of Lead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76200"/>
            <a:ext cx="81534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Recycling Lead</a:t>
            </a:r>
            <a:endParaRPr lang="en-US" sz="4800">
              <a:solidFill>
                <a:schemeClr val="tx1"/>
              </a:solidFill>
            </a:endParaRPr>
          </a:p>
        </p:txBody>
      </p:sp>
      <p:pic>
        <p:nvPicPr>
          <p:cNvPr id="393219" name="Picture 3" descr="C:\Documents and Settings\steveg\My Documents\My Documents\A Small Dose of Tox\Lead k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467600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What Is This?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740150" y="1998663"/>
            <a:ext cx="1670050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800" b="1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 flipV="1">
            <a:off x="4572000" y="3429000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465513" y="4191000"/>
            <a:ext cx="2211387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8800" b="1">
                <a:solidFill>
                  <a:schemeClr val="tx1"/>
                </a:solidFill>
              </a:rPr>
              <a:t>CH</a:t>
            </a:r>
            <a:r>
              <a:rPr lang="en-US" sz="8800" b="1" baseline="-2500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475934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The Mercury Cycle</a:t>
            </a:r>
          </a:p>
        </p:txBody>
      </p:sp>
      <p:pic>
        <p:nvPicPr>
          <p:cNvPr id="246790" name="Picture 6" descr="USGS mercury cycle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268288" y="1066800"/>
            <a:ext cx="86074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81857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untitled18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81075"/>
            <a:ext cx="8686800" cy="5800725"/>
          </a:xfrm>
          <a:prstGeom prst="rect">
            <a:avLst/>
          </a:prstGeom>
          <a:noFill/>
        </p:spPr>
      </p:pic>
      <p:sp>
        <p:nvSpPr>
          <p:cNvPr id="394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5867400" cy="762000"/>
          </a:xfrm>
        </p:spPr>
        <p:txBody>
          <a:bodyPr/>
          <a:lstStyle/>
          <a:p>
            <a:pPr algn="r"/>
            <a:r>
              <a:rPr lang="en-US" b="1"/>
              <a:t>Fetal Effects of MeHg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untitled17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914400"/>
            <a:ext cx="4810125" cy="5943600"/>
          </a:xfrm>
          <a:prstGeom prst="rect">
            <a:avLst/>
          </a:prstGeom>
          <a:noFill/>
        </p:spPr>
      </p:pic>
      <p:sp>
        <p:nvSpPr>
          <p:cNvPr id="395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7467600" cy="762000"/>
          </a:xfrm>
        </p:spPr>
        <p:txBody>
          <a:bodyPr/>
          <a:lstStyle/>
          <a:p>
            <a:pPr algn="r"/>
            <a:r>
              <a:rPr lang="en-US" b="1">
                <a:solidFill>
                  <a:schemeClr val="tx1"/>
                </a:solidFill>
              </a:rPr>
              <a:t>Life-Long Effects of MeHg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Precautionary Principle</a:t>
            </a: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1066800" y="1460500"/>
            <a:ext cx="73152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/>
              <a:t>"When an activity raises threats of harm to the environment or human health, </a:t>
            </a:r>
            <a:r>
              <a:rPr lang="en-US" sz="3200" b="1" u="sng"/>
              <a:t>precautionary measures</a:t>
            </a:r>
            <a:r>
              <a:rPr lang="en-US" sz="3200" b="1"/>
              <a:t> should be taken even if some cause and effect relationships are not fully established scientifically."</a:t>
            </a:r>
            <a:r>
              <a:rPr lang="en-US" sz="2800" b="1"/>
              <a:t> </a:t>
            </a:r>
          </a:p>
          <a:p>
            <a:endParaRPr lang="en-US" sz="2800" b="1"/>
          </a:p>
          <a:p>
            <a:r>
              <a:rPr lang="en-US" sz="2800" b="1"/>
              <a:t>- Wingspread Statement on the Precautionary Principle,  Jan. 1998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9375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Key Words of Toxicology</a:t>
            </a:r>
          </a:p>
        </p:txBody>
      </p:sp>
      <p:sp>
        <p:nvSpPr>
          <p:cNvPr id="3768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2989263"/>
            <a:ext cx="7848600" cy="820737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4800" b="1">
                <a:latin typeface="Arial" pitchFamily="-84" charset="0"/>
              </a:rPr>
              <a:t>Hazard X Exposure = Risk</a:t>
            </a:r>
          </a:p>
        </p:txBody>
      </p:sp>
      <p:sp>
        <p:nvSpPr>
          <p:cNvPr id="376836" name="Line 1028"/>
          <p:cNvSpPr>
            <a:spLocks noChangeShapeType="1"/>
          </p:cNvSpPr>
          <p:nvPr/>
        </p:nvSpPr>
        <p:spPr bwMode="auto">
          <a:xfrm>
            <a:off x="542925" y="2590800"/>
            <a:ext cx="810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37" name="Line 1029"/>
          <p:cNvSpPr>
            <a:spLocks noChangeShapeType="1"/>
          </p:cNvSpPr>
          <p:nvPr/>
        </p:nvSpPr>
        <p:spPr bwMode="auto">
          <a:xfrm>
            <a:off x="533400" y="4191000"/>
            <a:ext cx="810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38" name="Rectangle 1030"/>
          <p:cNvSpPr>
            <a:spLocks noChangeArrowheads="1"/>
          </p:cNvSpPr>
          <p:nvPr/>
        </p:nvSpPr>
        <p:spPr bwMode="auto">
          <a:xfrm>
            <a:off x="457200" y="4724400"/>
            <a:ext cx="81534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Individual Susceptibility</a:t>
            </a:r>
          </a:p>
        </p:txBody>
      </p:sp>
      <p:sp>
        <p:nvSpPr>
          <p:cNvPr id="376839" name="Rectangle 1031"/>
          <p:cNvSpPr>
            <a:spLocks noChangeArrowheads="1"/>
          </p:cNvSpPr>
          <p:nvPr/>
        </p:nvSpPr>
        <p:spPr bwMode="auto">
          <a:xfrm>
            <a:off x="1449388" y="1249363"/>
            <a:ext cx="6323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chemeClr val="tx1"/>
                </a:solidFill>
              </a:rPr>
              <a:t>Dose / Response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Small Dose of Toxicology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" y="1365514"/>
            <a:ext cx="211455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23" y="1323785"/>
            <a:ext cx="2235200" cy="290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73" y="1365515"/>
            <a:ext cx="2211021" cy="2861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94" y="1323785"/>
            <a:ext cx="223926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91" y="4268372"/>
            <a:ext cx="1491424" cy="2284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5723" y="4269544"/>
            <a:ext cx="5605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FREE</a:t>
            </a:r>
            <a:endParaRPr lang="en-US" sz="3600" b="1" dirty="0"/>
          </a:p>
          <a:p>
            <a:pPr algn="ctr"/>
            <a:r>
              <a:rPr lang="en-US" sz="2800" dirty="0" err="1"/>
              <a:t>www.asmalldoseoftoxicology.org</a:t>
            </a:r>
            <a:endParaRPr lang="en-US" sz="3600" dirty="0"/>
          </a:p>
          <a:p>
            <a:pPr algn="ctr"/>
            <a:r>
              <a:rPr lang="en-US" sz="3600" dirty="0"/>
              <a:t>English, Spanish, Arabic, German, Chinese</a:t>
            </a:r>
          </a:p>
        </p:txBody>
      </p:sp>
    </p:spTree>
    <p:extLst>
      <p:ext uri="{BB962C8B-B14F-4D97-AF65-F5344CB8AC3E}">
        <p14:creationId xmlns:p14="http://schemas.microsoft.com/office/powerpoint/2010/main" val="20739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613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Early Risk Assessment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105025"/>
            <a:ext cx="7848600" cy="2771775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4000" b="1">
                <a:latin typeface="Arial" pitchFamily="-84" charset="0"/>
              </a:rPr>
              <a:t>“What is food to one man may be fierce poison to others.”</a:t>
            </a:r>
          </a:p>
          <a:p>
            <a:pPr>
              <a:buFontTx/>
              <a:buNone/>
            </a:pPr>
            <a:endParaRPr lang="en-US" sz="4000" b="1">
              <a:latin typeface="Arial" pitchFamily="-84" charset="0"/>
            </a:endParaRPr>
          </a:p>
          <a:p>
            <a:pPr>
              <a:buFontTx/>
              <a:buNone/>
            </a:pPr>
            <a:r>
              <a:rPr lang="en-US" sz="4000" b="1">
                <a:latin typeface="Arial" pitchFamily="-84" charset="0"/>
              </a:rPr>
              <a:t>Lucretius (c. 99 B.C.–c. 55 B.C.)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533400" y="2157413"/>
            <a:ext cx="8153400" cy="282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"If someone had evaluated the risk of fire right after it was invented, they may well have decided to eat their food raw."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 b="1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Julian Morris of the Institute of Economic Affairs in London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Perspective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533400" y="2157413"/>
            <a:ext cx="8153400" cy="282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4000" b="1">
                <a:solidFill>
                  <a:schemeClr val="tx1"/>
                </a:solidFill>
              </a:rPr>
              <a:t>“One death is a tragedy.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4000" b="1">
                <a:solidFill>
                  <a:schemeClr val="tx1"/>
                </a:solidFill>
              </a:rPr>
              <a:t>A million deaths is a statistic.”</a:t>
            </a:r>
          </a:p>
          <a:p>
            <a:pPr eaLnBrk="0" hangingPunct="0">
              <a:spcBef>
                <a:spcPct val="20000"/>
              </a:spcBef>
            </a:pPr>
            <a:endParaRPr lang="en-US" sz="4000" b="1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3600" b="1">
                <a:solidFill>
                  <a:schemeClr val="tx1"/>
                </a:solidFill>
              </a:rPr>
              <a:t>Joseph Stalin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Perspective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533400" y="2157413"/>
            <a:ext cx="8153400" cy="2233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-84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1775 – Percivall Pott – Occupational – cancer of scrotum in chimney sweeps</a:t>
            </a:r>
          </a:p>
          <a:p>
            <a:pPr marL="342900" indent="-342900" eaLnBrk="0" hangingPunct="0">
              <a:spcBef>
                <a:spcPct val="40000"/>
              </a:spcBef>
              <a:buFont typeface="Wingdings" pitchFamily="-84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1895 – Bladder cancer in workers in aniline dye industry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Historical Awareness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533400" y="1371600"/>
            <a:ext cx="8153400" cy="466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-84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1938 - Founding of American Conference of Governmental Industrial Hygienists (ACGIH). 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-84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1941 - Chemical Substances Committee established to investigate and recommend exposure limits for chemical substances. 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-84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Threshold Limit Values (TLVs) for 148 chemicals (exposure limits)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Recent Awareness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1026" descr="untitled21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6291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7848600" y="6534150"/>
            <a:ext cx="1295400" cy="198438"/>
          </a:xfrm>
        </p:spPr>
        <p:txBody>
          <a:bodyPr/>
          <a:lstStyle/>
          <a:p>
            <a:r>
              <a:rPr lang="en-US" sz="700">
                <a:solidFill>
                  <a:schemeClr val="tx1"/>
                </a:solidFill>
              </a:rPr>
              <a:t>Superman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Risk of What?</a:t>
            </a:r>
          </a:p>
        </p:txBody>
      </p:sp>
      <p:sp>
        <p:nvSpPr>
          <p:cNvPr id="367620" name="Rectangle 1028"/>
          <p:cNvSpPr>
            <a:spLocks noChangeArrowheads="1"/>
          </p:cNvSpPr>
          <p:nvPr/>
        </p:nvSpPr>
        <p:spPr bwMode="auto">
          <a:xfrm>
            <a:off x="762000" y="1912938"/>
            <a:ext cx="7620000" cy="3040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 u="sng">
                <a:solidFill>
                  <a:schemeClr val="tx1"/>
                </a:solidFill>
              </a:rPr>
              <a:t>Obvious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Death, Cancer, Acid burn, Birth defect, asthma, 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3200" b="1" u="sng">
                <a:solidFill>
                  <a:schemeClr val="tx1"/>
                </a:solidFill>
              </a:rPr>
              <a:t>Subtle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Decreases in learning and memory (lead), Sensitivity of the individual (child)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Risk Assessment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1066800" y="1752600"/>
            <a:ext cx="7010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/>
              <a:t>Process of estimating association between an exposure to a chemical or physical agent and the incidence of some adverse outcome.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1406525" y="1844675"/>
            <a:ext cx="65944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tx1"/>
                </a:solidFill>
              </a:rPr>
              <a:t>Policy developed to deal with hazards identified through risk assessment</a:t>
            </a:r>
          </a:p>
          <a:p>
            <a:pPr algn="ctr" eaLnBrk="0" hangingPunct="0"/>
            <a:endParaRPr lang="en-US" sz="3200" b="1">
              <a:solidFill>
                <a:schemeClr val="tx1"/>
              </a:solidFill>
            </a:endParaRPr>
          </a:p>
          <a:p>
            <a:pPr algn="ctr" eaLnBrk="0" hangingPunct="0"/>
            <a:r>
              <a:rPr lang="en-US" sz="3200" b="1">
                <a:solidFill>
                  <a:schemeClr val="tx1"/>
                </a:solidFill>
              </a:rPr>
              <a:t>Process of evaluating alternative regulatory options and selecting among them</a:t>
            </a:r>
            <a:endParaRPr lang="en-US" sz="3200" b="1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Risk Management</a:t>
            </a:r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Framework for RA and RM</a:t>
            </a: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1295400" y="2133600"/>
            <a:ext cx="32004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Identify hazards</a:t>
            </a:r>
          </a:p>
          <a:p>
            <a:pPr>
              <a:spcBef>
                <a:spcPct val="5000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 sz="28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Characterize risks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 sz="24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Control risks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4724400" y="1676400"/>
            <a:ext cx="3505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Epidemiology</a:t>
            </a:r>
          </a:p>
          <a:p>
            <a:r>
              <a:rPr lang="en-US" sz="2000" b="1">
                <a:solidFill>
                  <a:schemeClr val="tx1"/>
                </a:solidFill>
              </a:rPr>
              <a:t>Toxicology</a:t>
            </a:r>
          </a:p>
          <a:p>
            <a:r>
              <a:rPr lang="en-US" sz="2000" b="1">
                <a:solidFill>
                  <a:schemeClr val="tx1"/>
                </a:solidFill>
              </a:rPr>
              <a:t>In vitro tests</a:t>
            </a:r>
          </a:p>
          <a:p>
            <a:r>
              <a:rPr lang="en-US" sz="2000" b="1">
                <a:solidFill>
                  <a:schemeClr val="tx1"/>
                </a:solidFill>
              </a:rPr>
              <a:t>Structure/Activity Analysis</a:t>
            </a:r>
          </a:p>
          <a:p>
            <a:endParaRPr lang="en-US" sz="2000" b="1">
              <a:solidFill>
                <a:schemeClr val="tx1"/>
              </a:solidFill>
            </a:endParaRPr>
          </a:p>
          <a:p>
            <a:endParaRPr lang="en-US" sz="2000" b="1">
              <a:solidFill>
                <a:schemeClr val="tx1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</a:rPr>
              <a:t>Potency</a:t>
            </a:r>
          </a:p>
          <a:p>
            <a:r>
              <a:rPr lang="en-US" sz="2000" b="1">
                <a:solidFill>
                  <a:schemeClr val="tx1"/>
                </a:solidFill>
              </a:rPr>
              <a:t>Exposure</a:t>
            </a:r>
          </a:p>
          <a:p>
            <a:r>
              <a:rPr lang="en-US" sz="2000" b="1">
                <a:solidFill>
                  <a:schemeClr val="tx1"/>
                </a:solidFill>
              </a:rPr>
              <a:t>Susceptibility</a:t>
            </a:r>
          </a:p>
          <a:p>
            <a:endParaRPr lang="en-US" sz="2000" b="1">
              <a:solidFill>
                <a:schemeClr val="tx1"/>
              </a:solidFill>
            </a:endParaRPr>
          </a:p>
          <a:p>
            <a:endParaRPr lang="en-US" sz="2000" b="1">
              <a:solidFill>
                <a:schemeClr val="tx1"/>
              </a:solidFill>
            </a:endParaRPr>
          </a:p>
          <a:p>
            <a:r>
              <a:rPr lang="en-US" sz="2000" b="1">
                <a:solidFill>
                  <a:schemeClr val="tx1"/>
                </a:solidFill>
              </a:rPr>
              <a:t>Information</a:t>
            </a:r>
          </a:p>
          <a:p>
            <a:r>
              <a:rPr lang="en-US" sz="2000" b="1">
                <a:solidFill>
                  <a:schemeClr val="tx1"/>
                </a:solidFill>
              </a:rPr>
              <a:t>Regulation</a:t>
            </a:r>
          </a:p>
          <a:p>
            <a:r>
              <a:rPr lang="en-US" sz="2000" b="1">
                <a:solidFill>
                  <a:schemeClr val="tx1"/>
                </a:solidFill>
              </a:rPr>
              <a:t>Substitution</a:t>
            </a:r>
          </a:p>
        </p:txBody>
      </p:sp>
      <p:sp>
        <p:nvSpPr>
          <p:cNvPr id="291845" name="Line 5"/>
          <p:cNvSpPr>
            <a:spLocks noChangeShapeType="1"/>
          </p:cNvSpPr>
          <p:nvPr/>
        </p:nvSpPr>
        <p:spPr bwMode="auto">
          <a:xfrm flipV="1">
            <a:off x="3884613" y="1900238"/>
            <a:ext cx="914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846" name="Line 6"/>
          <p:cNvSpPr>
            <a:spLocks noChangeShapeType="1"/>
          </p:cNvSpPr>
          <p:nvPr/>
        </p:nvSpPr>
        <p:spPr bwMode="auto">
          <a:xfrm>
            <a:off x="3962400" y="2362200"/>
            <a:ext cx="838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 flipV="1">
            <a:off x="3962400" y="2209800"/>
            <a:ext cx="838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3886200" y="2362200"/>
            <a:ext cx="914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849" name="Line 9"/>
          <p:cNvSpPr>
            <a:spLocks noChangeShapeType="1"/>
          </p:cNvSpPr>
          <p:nvPr/>
        </p:nvSpPr>
        <p:spPr bwMode="auto">
          <a:xfrm flipV="1">
            <a:off x="4114800" y="3733800"/>
            <a:ext cx="685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850" name="Line 10"/>
          <p:cNvSpPr>
            <a:spLocks noChangeShapeType="1"/>
          </p:cNvSpPr>
          <p:nvPr/>
        </p:nvSpPr>
        <p:spPr bwMode="auto">
          <a:xfrm>
            <a:off x="4114800" y="39624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851" name="Line 11"/>
          <p:cNvSpPr>
            <a:spLocks noChangeShapeType="1"/>
          </p:cNvSpPr>
          <p:nvPr/>
        </p:nvSpPr>
        <p:spPr bwMode="auto">
          <a:xfrm>
            <a:off x="4191000" y="3962400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 flipV="1">
            <a:off x="3352800" y="5257800"/>
            <a:ext cx="1371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853" name="Line 13"/>
          <p:cNvSpPr>
            <a:spLocks noChangeShapeType="1"/>
          </p:cNvSpPr>
          <p:nvPr/>
        </p:nvSpPr>
        <p:spPr bwMode="auto">
          <a:xfrm>
            <a:off x="3429000" y="556260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854" name="Line 14"/>
          <p:cNvSpPr>
            <a:spLocks noChangeShapeType="1"/>
          </p:cNvSpPr>
          <p:nvPr/>
        </p:nvSpPr>
        <p:spPr bwMode="auto">
          <a:xfrm>
            <a:off x="3352800" y="55626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Decision Making</a:t>
            </a: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828675" y="2057400"/>
            <a:ext cx="74866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Risk Assessment and Risk Management in Context of Societal Issues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  <a:noFill/>
          <a:ln/>
        </p:spPr>
        <p:txBody>
          <a:bodyPr/>
          <a:lstStyle/>
          <a:p>
            <a:r>
              <a:rPr lang="en-US" b="1"/>
              <a:t>Objective of Risk Assessment</a:t>
            </a: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1143000" y="1770063"/>
            <a:ext cx="701040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84" charset="2"/>
              <a:buChar char="Ø"/>
            </a:pPr>
            <a:r>
              <a:rPr lang="en-US" sz="2800" b="1"/>
              <a:t>Evaluate the risks</a:t>
            </a:r>
          </a:p>
          <a:p>
            <a:pPr marL="914400" lvl="1" indent="-457200">
              <a:buFont typeface="Wingdings" pitchFamily="-84" charset="2"/>
              <a:buChar char="§"/>
            </a:pPr>
            <a:r>
              <a:rPr lang="en-US" sz="2400" b="1"/>
              <a:t>Environmental contaminant, drugs, pesticides, industrial chemical</a:t>
            </a:r>
          </a:p>
          <a:p>
            <a:pPr marL="457200" indent="-457200">
              <a:spcBef>
                <a:spcPct val="25000"/>
              </a:spcBef>
              <a:buFont typeface="Wingdings" pitchFamily="-84" charset="2"/>
              <a:buChar char="Ø"/>
            </a:pPr>
            <a:r>
              <a:rPr lang="en-US" sz="2800" b="1"/>
              <a:t>Evaluate uncertainty of data</a:t>
            </a:r>
          </a:p>
          <a:p>
            <a:pPr marL="457200" indent="-457200">
              <a:spcBef>
                <a:spcPct val="25000"/>
              </a:spcBef>
              <a:buFont typeface="Wingdings" pitchFamily="-84" charset="2"/>
              <a:buChar char="Ø"/>
            </a:pPr>
            <a:r>
              <a:rPr lang="en-US" sz="2800" b="1"/>
              <a:t>Set target levels of exposure</a:t>
            </a:r>
          </a:p>
          <a:p>
            <a:pPr marL="914400" lvl="1" indent="-457200">
              <a:buFont typeface="Wingdings" pitchFamily="-84" charset="2"/>
              <a:buChar char="§"/>
            </a:pPr>
            <a:r>
              <a:rPr lang="en-US" sz="2400" b="1"/>
              <a:t>Food, air, water, work place</a:t>
            </a:r>
          </a:p>
          <a:p>
            <a:pPr marL="457200" indent="-457200">
              <a:spcBef>
                <a:spcPct val="25000"/>
              </a:spcBef>
              <a:buFont typeface="Wingdings" pitchFamily="-84" charset="2"/>
              <a:buChar char="Ø"/>
            </a:pPr>
            <a:r>
              <a:rPr lang="en-US" sz="2800" b="1"/>
              <a:t>Provide information to agencies</a:t>
            </a:r>
          </a:p>
          <a:p>
            <a:pPr marL="914400" lvl="1" indent="-457200">
              <a:buFont typeface="Wingdings" pitchFamily="-84" charset="2"/>
              <a:buChar char="§"/>
            </a:pPr>
            <a:r>
              <a:rPr lang="en-US" sz="2400" b="1"/>
              <a:t>Regulatory agencies, Manufacturers,  Environmental/Consumer Agencies</a:t>
            </a:r>
            <a:endParaRPr lang="en-US" sz="2800" b="1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Steps in Risk Assessment</a:t>
            </a: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685800" y="2193925"/>
            <a:ext cx="7772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84" charset="2"/>
              <a:buChar char="Ø"/>
            </a:pPr>
            <a:r>
              <a:rPr lang="en-US" sz="4000" b="1"/>
              <a:t>Hazard Identification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4000" b="1"/>
              <a:t>Exposure Assessment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4000" b="1"/>
              <a:t>Dose-Response Assessment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4000" b="1"/>
              <a:t>Risk Characterization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Hazard Identification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685800" y="2193925"/>
            <a:ext cx="777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84" charset="2"/>
              <a:buNone/>
            </a:pPr>
            <a:r>
              <a:rPr lang="en-US" sz="4000" b="1"/>
              <a:t>Review human and animal data to determine if a chemical or agent has biological effects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Hazard Identification</a:t>
            </a: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8153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84" charset="2"/>
              <a:buChar char="Ø"/>
            </a:pPr>
            <a:r>
              <a:rPr lang="en-US" sz="4000" b="1"/>
              <a:t> Research</a:t>
            </a:r>
          </a:p>
          <a:p>
            <a:pPr marL="917575" lvl="1" indent="-457200">
              <a:buFont typeface="Wingdings" pitchFamily="-84" charset="2"/>
              <a:buChar char="§"/>
            </a:pPr>
            <a:r>
              <a:rPr lang="en-US" sz="4000" b="1"/>
              <a:t>Structure-Activity Analysis</a:t>
            </a:r>
          </a:p>
          <a:p>
            <a:pPr marL="917575" lvl="1" indent="-457200">
              <a:buFont typeface="Wingdings" pitchFamily="-84" charset="2"/>
              <a:buChar char="§"/>
            </a:pPr>
            <a:r>
              <a:rPr lang="en-US" sz="4000" b="1"/>
              <a:t>Short-term Screening Tests </a:t>
            </a:r>
          </a:p>
          <a:p>
            <a:pPr marL="917575" lvl="1" indent="-457200">
              <a:buFont typeface="Wingdings" pitchFamily="-84" charset="2"/>
              <a:buChar char="§"/>
            </a:pPr>
            <a:r>
              <a:rPr lang="en-US" sz="4000" b="1"/>
              <a:t>Animal Bioassays</a:t>
            </a:r>
          </a:p>
          <a:p>
            <a:pPr marL="917575" lvl="1" indent="-457200">
              <a:buFont typeface="Wingdings" pitchFamily="-84" charset="2"/>
              <a:buChar char="§"/>
            </a:pPr>
            <a:r>
              <a:rPr lang="en-US" sz="4000" b="1"/>
              <a:t>Human Epidemiological Data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Structure-Activity Analysis</a:t>
            </a:r>
          </a:p>
        </p:txBody>
      </p:sp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457200" y="2117725"/>
            <a:ext cx="8153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Wingdings" pitchFamily="-84" charset="2"/>
              <a:buNone/>
            </a:pPr>
            <a:r>
              <a:rPr lang="en-US" sz="4000" b="1"/>
              <a:t>Does structure resemble that of a known toxic agent?</a:t>
            </a:r>
          </a:p>
          <a:p>
            <a:pPr algn="ctr">
              <a:buFont typeface="Wingdings" pitchFamily="-84" charset="2"/>
              <a:buNone/>
            </a:pPr>
            <a:endParaRPr lang="en-US" sz="4000" b="1"/>
          </a:p>
          <a:p>
            <a:pPr algn="ctr">
              <a:buFont typeface="Wingdings" pitchFamily="-84" charset="2"/>
              <a:buNone/>
            </a:pPr>
            <a:r>
              <a:rPr lang="en-US" sz="4000" b="1"/>
              <a:t>Computer modeling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05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Short-term Screening Tests</a:t>
            </a:r>
          </a:p>
        </p:txBody>
      </p:sp>
      <p:sp>
        <p:nvSpPr>
          <p:cNvPr id="349187" name="Text Box 2051"/>
          <p:cNvSpPr txBox="1">
            <a:spLocks noChangeArrowheads="1"/>
          </p:cNvSpPr>
          <p:nvPr/>
        </p:nvSpPr>
        <p:spPr bwMode="auto">
          <a:xfrm>
            <a:off x="533400" y="2178050"/>
            <a:ext cx="8153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Wingdings" pitchFamily="-84" charset="2"/>
              <a:buNone/>
            </a:pPr>
            <a:r>
              <a:rPr lang="en-US" sz="4000" b="1"/>
              <a:t>Cell Culture, Tissue Culture</a:t>
            </a:r>
          </a:p>
          <a:p>
            <a:pPr marL="457200" indent="-457200" algn="ctr">
              <a:buFont typeface="Wingdings" pitchFamily="-84" charset="2"/>
              <a:buNone/>
            </a:pPr>
            <a:endParaRPr lang="en-US" sz="3600" b="1"/>
          </a:p>
          <a:p>
            <a:pPr marL="457200" indent="-457200" algn="ctr">
              <a:buFont typeface="Wingdings" pitchFamily="-84" charset="2"/>
              <a:buNone/>
            </a:pPr>
            <a:r>
              <a:rPr lang="en-US" sz="4000" b="1"/>
              <a:t>Does the chemical or agent adversely effects cells?</a:t>
            </a:r>
            <a:endParaRPr lang="en-US" sz="2400" b="1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Animal Bioassays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8153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Wingdings" pitchFamily="-84" charset="2"/>
              <a:buNone/>
            </a:pPr>
            <a:r>
              <a:rPr lang="en-US" sz="3200" b="1"/>
              <a:t>Animal Studies</a:t>
            </a:r>
          </a:p>
          <a:p>
            <a:pPr marL="457200" indent="-457200" algn="ctr">
              <a:buFont typeface="Wingdings" pitchFamily="-84" charset="2"/>
              <a:buNone/>
            </a:pPr>
            <a:endParaRPr lang="en-US" sz="3200" b="1"/>
          </a:p>
          <a:p>
            <a:pPr marL="457200" indent="-457200" algn="ctr">
              <a:buFont typeface="Wingdings" pitchFamily="-84" charset="2"/>
              <a:buNone/>
            </a:pPr>
            <a:r>
              <a:rPr lang="en-US" sz="3200" b="1"/>
              <a:t>Does the chemical or agent causes effect animals?</a:t>
            </a:r>
          </a:p>
          <a:p>
            <a:pPr marL="457200" indent="-457200" algn="ctr">
              <a:buFont typeface="Wingdings" pitchFamily="-84" charset="2"/>
              <a:buNone/>
            </a:pPr>
            <a:endParaRPr lang="en-US" sz="3200" b="1"/>
          </a:p>
          <a:p>
            <a:pPr marL="457200" indent="-457200" algn="ctr">
              <a:buFont typeface="Wingdings" pitchFamily="-84" charset="2"/>
              <a:buNone/>
            </a:pPr>
            <a:r>
              <a:rPr lang="en-US" sz="3200" b="1"/>
              <a:t>What is the potentially for human toxicity?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Toxicity Endpoints</a:t>
            </a:r>
          </a:p>
        </p:txBody>
      </p:sp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1447800" y="1524000"/>
            <a:ext cx="64008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Carcinogenicity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Mutations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Altered immune function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Teratogenicity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Altered reproductive function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Neuro-behavioral toxicity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Organ-specific effects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3200" b="1"/>
              <a:t>Ecological effects (wildlife, environmental persistence)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Pros and Cons - Animals</a:t>
            </a:r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1600200" y="1447800"/>
            <a:ext cx="69342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 typeface="Wingdings" pitchFamily="-84" charset="2"/>
              <a:buNone/>
            </a:pPr>
            <a:r>
              <a:rPr lang="en-US" sz="3200" b="1" u="sng"/>
              <a:t>Advantages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2800" b="1"/>
              <a:t>Monitor progress of toxicity/carcinogenicity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2800" b="1"/>
              <a:t>Can directly link with exposure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2800" b="1"/>
              <a:t>Can be used to predict human risks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1676400" y="4184650"/>
            <a:ext cx="6477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 typeface="Wingdings" pitchFamily="-84" charset="2"/>
              <a:buNone/>
            </a:pPr>
            <a:r>
              <a:rPr lang="en-US" sz="3200" b="1" u="sng"/>
              <a:t>Disadvantages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2800" b="1"/>
              <a:t>Can be very expensive (&gt;$1 M)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2800" b="1"/>
              <a:t>Can take many years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Human Epidemiological</a:t>
            </a:r>
          </a:p>
        </p:txBody>
      </p:sp>
      <p:sp>
        <p:nvSpPr>
          <p:cNvPr id="343043" name="Text Box 1027"/>
          <p:cNvSpPr txBox="1">
            <a:spLocks noChangeArrowheads="1"/>
          </p:cNvSpPr>
          <p:nvPr/>
        </p:nvSpPr>
        <p:spPr bwMode="auto">
          <a:xfrm>
            <a:off x="457200" y="2038350"/>
            <a:ext cx="815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Wingdings" pitchFamily="-84" charset="2"/>
              <a:buNone/>
            </a:pPr>
            <a:r>
              <a:rPr lang="en-US" sz="3600" b="1"/>
              <a:t>Human Studies</a:t>
            </a:r>
          </a:p>
          <a:p>
            <a:pPr algn="ctr">
              <a:buFont typeface="Wingdings" pitchFamily="-84" charset="2"/>
              <a:buNone/>
            </a:pPr>
            <a:endParaRPr lang="en-US" sz="3600" b="1"/>
          </a:p>
          <a:p>
            <a:pPr algn="ctr">
              <a:buFont typeface="Wingdings" pitchFamily="-84" charset="2"/>
              <a:buNone/>
            </a:pPr>
            <a:r>
              <a:rPr lang="en-US" sz="3600" b="1"/>
              <a:t>Does the chemical or agent causes adverse effect in human populations?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505200" y="2444750"/>
            <a:ext cx="5486400" cy="227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tx1"/>
                </a:solidFill>
              </a:rPr>
              <a:t>"A thing is right when it tends to preserve the integrity, stability, and beauty of the biotic community. It is wrong when it tends otherwise." - Aldo Leopold, 1949, A Sand County Almanac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76200"/>
            <a:ext cx="8401050" cy="762000"/>
          </a:xfrm>
          <a:noFill/>
        </p:spPr>
        <p:txBody>
          <a:bodyPr/>
          <a:lstStyle/>
          <a:p>
            <a:pPr eaLnBrk="1" hangingPunct="1"/>
            <a:r>
              <a:rPr lang="en-US" b="1"/>
              <a:t>The First Bioethicist</a:t>
            </a:r>
            <a:endParaRPr lang="en-US" sz="4800"/>
          </a:p>
        </p:txBody>
      </p:sp>
      <p:pic>
        <p:nvPicPr>
          <p:cNvPr id="50180" name="Picture 4" descr="al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3375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52400" y="6003925"/>
            <a:ext cx="336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---------- 1887 - 1948 ----------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267200" y="1233488"/>
            <a:ext cx="40846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chemeClr val="tx1"/>
                </a:solidFill>
              </a:rPr>
              <a:t>Aldo Leopold</a:t>
            </a:r>
          </a:p>
        </p:txBody>
      </p:sp>
    </p:spTree>
    <p:extLst>
      <p:ext uri="{BB962C8B-B14F-4D97-AF65-F5344CB8AC3E}">
        <p14:creationId xmlns:p14="http://schemas.microsoft.com/office/powerpoint/2010/main" val="13875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Pros and Cons - Humans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69342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 typeface="Wingdings" pitchFamily="-84" charset="2"/>
              <a:buNone/>
            </a:pPr>
            <a:r>
              <a:rPr lang="en-US" sz="3200" b="1" u="sng"/>
              <a:t>Advantages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2800" b="1"/>
              <a:t>Yields information in humans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2800" b="1"/>
              <a:t>Yields associations relevant to “real world” exposures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1066800" y="3352800"/>
            <a:ext cx="7239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 typeface="Wingdings" pitchFamily="-84" charset="2"/>
              <a:buNone/>
            </a:pPr>
            <a:r>
              <a:rPr lang="en-US" sz="3200" b="1" u="sng"/>
              <a:t>Disadvantages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2800" b="1"/>
              <a:t>Can be very expensive (large N, many years)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2800" b="1"/>
              <a:t>Lack control relative to lab</a:t>
            </a:r>
          </a:p>
          <a:p>
            <a:pPr marL="457200" indent="-457200">
              <a:buFont typeface="Wingdings" pitchFamily="-84" charset="2"/>
              <a:buChar char="Ø"/>
            </a:pPr>
            <a:r>
              <a:rPr lang="en-US" sz="2800" b="1"/>
              <a:t>Many confounding variables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Human Variability</a:t>
            </a: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381000" y="1566863"/>
            <a:ext cx="8305800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4000" b="1" u="sng"/>
              <a:t>Human Subject Variability</a:t>
            </a:r>
          </a:p>
          <a:p>
            <a:pPr marL="457200" indent="-457200">
              <a:buFontTx/>
              <a:buChar char="•"/>
            </a:pPr>
            <a:endParaRPr lang="en-US" sz="2800" b="1"/>
          </a:p>
          <a:p>
            <a:pPr marL="457200" indent="-457200">
              <a:buFontTx/>
              <a:buChar char="•"/>
            </a:pPr>
            <a:r>
              <a:rPr lang="en-US" sz="2800" b="1"/>
              <a:t>Lifestyle  – risk of exposure to ….</a:t>
            </a:r>
          </a:p>
          <a:p>
            <a:pPr marL="457200" indent="-457200">
              <a:buFontTx/>
              <a:buChar char="•"/>
            </a:pPr>
            <a:r>
              <a:rPr lang="en-US" sz="2800" b="1"/>
              <a:t>Occupation – risk of exposure to ….</a:t>
            </a:r>
          </a:p>
          <a:p>
            <a:pPr marL="457200" indent="-457200">
              <a:buFontTx/>
              <a:buChar char="•"/>
            </a:pPr>
            <a:r>
              <a:rPr lang="en-US" sz="2800" b="1"/>
              <a:t>Breathing &amp; digestion – uptake of chemicals</a:t>
            </a:r>
          </a:p>
          <a:p>
            <a:pPr marL="457200" indent="-457200">
              <a:buFontTx/>
              <a:buChar char="•"/>
            </a:pPr>
            <a:r>
              <a:rPr lang="en-US" sz="2800" b="1"/>
              <a:t>Metabolism &amp; kidney function – elimination</a:t>
            </a:r>
          </a:p>
          <a:p>
            <a:pPr marL="457200" indent="-457200">
              <a:buFontTx/>
              <a:buChar char="•"/>
            </a:pPr>
            <a:r>
              <a:rPr lang="en-US" sz="2800" b="1"/>
              <a:t>Age, gender &amp; disease – susceptibility to toxicity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762000"/>
          </a:xfrm>
          <a:noFill/>
          <a:ln/>
        </p:spPr>
        <p:txBody>
          <a:bodyPr/>
          <a:lstStyle/>
          <a:p>
            <a:r>
              <a:rPr lang="en-US" b="1"/>
              <a:t>Examples of Variability</a:t>
            </a:r>
          </a:p>
        </p:txBody>
      </p:sp>
      <p:sp>
        <p:nvSpPr>
          <p:cNvPr id="459779" name="Text Box 1027"/>
          <p:cNvSpPr txBox="1">
            <a:spLocks noChangeArrowheads="1"/>
          </p:cNvSpPr>
          <p:nvPr/>
        </p:nvSpPr>
        <p:spPr bwMode="auto">
          <a:xfrm>
            <a:off x="419100" y="1219200"/>
            <a:ext cx="8305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800" b="1"/>
              <a:t>Children spend more time on floor – more hand to mouth behavior than adults</a:t>
            </a:r>
          </a:p>
          <a:p>
            <a:pPr marL="457200" indent="-457200">
              <a:buFontTx/>
              <a:buChar char="•"/>
            </a:pPr>
            <a:r>
              <a:rPr lang="en-US" sz="2800" b="1"/>
              <a:t>Occupation – exposure to other chemicals</a:t>
            </a:r>
          </a:p>
          <a:p>
            <a:pPr marL="457200" indent="-457200">
              <a:buFontTx/>
              <a:buChar char="•"/>
            </a:pPr>
            <a:r>
              <a:rPr lang="en-US" sz="2800" b="1"/>
              <a:t>Rate of breathing higher in children than adults</a:t>
            </a:r>
          </a:p>
          <a:p>
            <a:pPr marL="457200" indent="-457200">
              <a:buFontTx/>
              <a:buChar char="•"/>
            </a:pPr>
            <a:r>
              <a:rPr lang="en-US" sz="2800" b="1"/>
              <a:t>Lung function and susceptibility are altered by smoking or asthma</a:t>
            </a:r>
          </a:p>
          <a:p>
            <a:pPr marL="457200" indent="-457200">
              <a:buFontTx/>
              <a:buChar char="•"/>
            </a:pPr>
            <a:r>
              <a:rPr lang="en-US" sz="2800" b="1"/>
              <a:t>Disease effects liver function</a:t>
            </a:r>
          </a:p>
          <a:p>
            <a:pPr marL="457200" indent="-457200">
              <a:buFontTx/>
              <a:buChar char="•"/>
            </a:pPr>
            <a:endParaRPr lang="en-US" sz="2800" b="1"/>
          </a:p>
          <a:p>
            <a:pPr marL="457200" indent="-457200" algn="ctr"/>
            <a:r>
              <a:rPr lang="en-US" sz="2800" b="1">
                <a:solidFill>
                  <a:srgbClr val="710D67"/>
                </a:solidFill>
              </a:rPr>
              <a:t>The overall dose-response behavior is subject to both intra-individual and inter-individual variability.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Uncertainty</a:t>
            </a:r>
          </a:p>
        </p:txBody>
      </p:sp>
      <p:sp>
        <p:nvSpPr>
          <p:cNvPr id="457731" name="Text Box 1027"/>
          <p:cNvSpPr txBox="1">
            <a:spLocks noChangeArrowheads="1"/>
          </p:cNvSpPr>
          <p:nvPr/>
        </p:nvSpPr>
        <p:spPr bwMode="auto">
          <a:xfrm>
            <a:off x="419100" y="1676400"/>
            <a:ext cx="83058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3200" b="1"/>
              <a:t>Measurements error in experiments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Extrapolation from animal studies to human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Sample sizes for animal and human studies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Selection of endpoint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Intra and inter subject variability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Exposure Assessment</a:t>
            </a: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7724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5000"/>
              </a:spcAft>
              <a:buFont typeface="Wingdings" pitchFamily="-84" charset="2"/>
              <a:buChar char="Ø"/>
            </a:pPr>
            <a:r>
              <a:rPr lang="en-US" sz="4000" b="1"/>
              <a:t>Route of exposure </a:t>
            </a:r>
            <a:r>
              <a:rPr lang="en-US" sz="3200" b="1"/>
              <a:t>(skin, oral, inhalation)</a:t>
            </a:r>
          </a:p>
          <a:p>
            <a:pPr marL="457200" indent="-457200">
              <a:spcAft>
                <a:spcPct val="25000"/>
              </a:spcAft>
              <a:buFont typeface="Wingdings" pitchFamily="-84" charset="2"/>
              <a:buChar char="Ø"/>
            </a:pPr>
            <a:r>
              <a:rPr lang="en-US" sz="4000" b="1"/>
              <a:t>Amount of exposure (dose)</a:t>
            </a:r>
          </a:p>
          <a:p>
            <a:pPr marL="457200" indent="-457200">
              <a:spcAft>
                <a:spcPct val="25000"/>
              </a:spcAft>
              <a:buFont typeface="Wingdings" pitchFamily="-84" charset="2"/>
              <a:buChar char="Ø"/>
            </a:pPr>
            <a:r>
              <a:rPr lang="en-US" sz="4000" b="1"/>
              <a:t>Duration of exposure</a:t>
            </a:r>
          </a:p>
          <a:p>
            <a:pPr marL="457200" indent="-457200">
              <a:spcAft>
                <a:spcPct val="25000"/>
              </a:spcAft>
              <a:buFont typeface="Wingdings" pitchFamily="-84" charset="2"/>
              <a:buChar char="Ø"/>
            </a:pPr>
            <a:r>
              <a:rPr lang="en-US" sz="4000" b="1"/>
              <a:t>To whom </a:t>
            </a:r>
            <a:r>
              <a:rPr lang="en-US" sz="3200" b="1"/>
              <a:t>(animals, humans, environment)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1066800" y="1905000"/>
            <a:ext cx="7162800" cy="338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Home environment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Current events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Workplace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School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Government Decisions (war)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Global and local environment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Exposure Issues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762000"/>
          </a:xfrm>
          <a:noFill/>
          <a:ln/>
        </p:spPr>
        <p:txBody>
          <a:bodyPr/>
          <a:lstStyle/>
          <a:p>
            <a:r>
              <a:rPr lang="en-US" b="1"/>
              <a:t>Dose-Response Assessment</a:t>
            </a: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685800" y="2847975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84" charset="2"/>
              <a:buNone/>
            </a:pPr>
            <a:r>
              <a:rPr lang="en-US" sz="3600" b="1"/>
              <a:t>How much exposure to a chemical or agent will cause what effect?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2133600" y="1917700"/>
            <a:ext cx="5562600" cy="3276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grpSp>
        <p:nvGrpSpPr>
          <p:cNvPr id="312323" name="Group 3"/>
          <p:cNvGrpSpPr>
            <a:grpSpLocks/>
          </p:cNvGrpSpPr>
          <p:nvPr/>
        </p:nvGrpSpPr>
        <p:grpSpPr bwMode="auto">
          <a:xfrm>
            <a:off x="3316288" y="2147888"/>
            <a:ext cx="3771900" cy="2803525"/>
            <a:chOff x="1753" y="1585"/>
            <a:chExt cx="2376" cy="1766"/>
          </a:xfrm>
        </p:grpSpPr>
        <p:sp>
          <p:nvSpPr>
            <p:cNvPr id="312324" name="Arc 4"/>
            <p:cNvSpPr>
              <a:spLocks/>
            </p:cNvSpPr>
            <p:nvPr/>
          </p:nvSpPr>
          <p:spPr bwMode="auto">
            <a:xfrm>
              <a:off x="2941" y="1585"/>
              <a:ext cx="1188" cy="8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6 h 21600"/>
                <a:gd name="T2" fmla="*/ 21582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6"/>
                  </a:moveTo>
                  <a:cubicBezTo>
                    <a:pt x="13" y="9663"/>
                    <a:pt x="9669" y="9"/>
                    <a:pt x="21582" y="0"/>
                  </a:cubicBezTo>
                </a:path>
                <a:path w="21600" h="21600" stroke="0" extrusionOk="0">
                  <a:moveTo>
                    <a:pt x="0" y="21576"/>
                  </a:moveTo>
                  <a:cubicBezTo>
                    <a:pt x="13" y="9663"/>
                    <a:pt x="9669" y="9"/>
                    <a:pt x="21582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E5405D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25" name="Arc 5"/>
            <p:cNvSpPr>
              <a:spLocks/>
            </p:cNvSpPr>
            <p:nvPr/>
          </p:nvSpPr>
          <p:spPr bwMode="auto">
            <a:xfrm rot="10800000">
              <a:off x="1753" y="2462"/>
              <a:ext cx="1188" cy="88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76 h 21600"/>
                <a:gd name="T2" fmla="*/ 21582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76"/>
                  </a:moveTo>
                  <a:cubicBezTo>
                    <a:pt x="13" y="9663"/>
                    <a:pt x="9669" y="9"/>
                    <a:pt x="21582" y="0"/>
                  </a:cubicBezTo>
                </a:path>
                <a:path w="21600" h="21600" stroke="0" extrusionOk="0">
                  <a:moveTo>
                    <a:pt x="0" y="21576"/>
                  </a:moveTo>
                  <a:cubicBezTo>
                    <a:pt x="13" y="9663"/>
                    <a:pt x="9669" y="9"/>
                    <a:pt x="21582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E5405D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2711450" y="1905000"/>
            <a:ext cx="4978400" cy="30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2327" name="Group 7"/>
          <p:cNvGrpSpPr>
            <a:grpSpLocks/>
          </p:cNvGrpSpPr>
          <p:nvPr/>
        </p:nvGrpSpPr>
        <p:grpSpPr bwMode="auto">
          <a:xfrm>
            <a:off x="4730750" y="4108450"/>
            <a:ext cx="120650" cy="590550"/>
            <a:chOff x="2644" y="2820"/>
            <a:chExt cx="76" cy="372"/>
          </a:xfrm>
        </p:grpSpPr>
        <p:sp>
          <p:nvSpPr>
            <p:cNvPr id="312328" name="Line 8"/>
            <p:cNvSpPr>
              <a:spLocks noChangeShapeType="1"/>
            </p:cNvSpPr>
            <p:nvPr/>
          </p:nvSpPr>
          <p:spPr bwMode="auto">
            <a:xfrm>
              <a:off x="2682" y="2820"/>
              <a:ext cx="0" cy="3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2644" y="2962"/>
              <a:ext cx="76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330" name="Line 10"/>
          <p:cNvSpPr>
            <a:spLocks noChangeShapeType="1"/>
          </p:cNvSpPr>
          <p:nvPr/>
        </p:nvSpPr>
        <p:spPr bwMode="auto">
          <a:xfrm>
            <a:off x="4029075" y="44704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3968750" y="4610100"/>
            <a:ext cx="12065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32" name="Line 12"/>
          <p:cNvSpPr>
            <a:spLocks noChangeShapeType="1"/>
          </p:cNvSpPr>
          <p:nvPr/>
        </p:nvSpPr>
        <p:spPr bwMode="auto">
          <a:xfrm>
            <a:off x="6657975" y="1993900"/>
            <a:ext cx="95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6597650" y="2247900"/>
            <a:ext cx="12065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2334" name="Group 14"/>
          <p:cNvGrpSpPr>
            <a:grpSpLocks/>
          </p:cNvGrpSpPr>
          <p:nvPr/>
        </p:nvGrpSpPr>
        <p:grpSpPr bwMode="auto">
          <a:xfrm>
            <a:off x="5207000" y="2584450"/>
            <a:ext cx="120650" cy="419100"/>
            <a:chOff x="2944" y="1860"/>
            <a:chExt cx="76" cy="264"/>
          </a:xfrm>
        </p:grpSpPr>
        <p:sp>
          <p:nvSpPr>
            <p:cNvPr id="312335" name="Line 15"/>
            <p:cNvSpPr>
              <a:spLocks noChangeShapeType="1"/>
            </p:cNvSpPr>
            <p:nvPr/>
          </p:nvSpPr>
          <p:spPr bwMode="auto">
            <a:xfrm>
              <a:off x="2982" y="1860"/>
              <a:ext cx="0" cy="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36" name="Rectangle 16"/>
            <p:cNvSpPr>
              <a:spLocks noChangeArrowheads="1"/>
            </p:cNvSpPr>
            <p:nvPr/>
          </p:nvSpPr>
          <p:spPr bwMode="auto">
            <a:xfrm>
              <a:off x="2944" y="1948"/>
              <a:ext cx="76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2962275" y="4908550"/>
            <a:ext cx="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2901950" y="4933950"/>
            <a:ext cx="12065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39" name="Line 19"/>
          <p:cNvSpPr>
            <a:spLocks noChangeShapeType="1"/>
          </p:cNvSpPr>
          <p:nvPr/>
        </p:nvSpPr>
        <p:spPr bwMode="auto">
          <a:xfrm>
            <a:off x="3400425" y="485140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40" name="Rectangle 20"/>
          <p:cNvSpPr>
            <a:spLocks noChangeArrowheads="1"/>
          </p:cNvSpPr>
          <p:nvPr/>
        </p:nvSpPr>
        <p:spPr bwMode="auto">
          <a:xfrm>
            <a:off x="3340100" y="4914900"/>
            <a:ext cx="12065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4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Chemical Potency</a:t>
            </a:r>
          </a:p>
        </p:txBody>
      </p:sp>
      <p:sp>
        <p:nvSpPr>
          <p:cNvPr id="312342" name="Rectangle 22"/>
          <p:cNvSpPr>
            <a:spLocks noChangeArrowheads="1"/>
          </p:cNvSpPr>
          <p:nvPr/>
        </p:nvSpPr>
        <p:spPr bwMode="auto">
          <a:xfrm>
            <a:off x="4114800" y="5378450"/>
            <a:ext cx="13017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Dose</a:t>
            </a:r>
          </a:p>
        </p:txBody>
      </p:sp>
      <p:sp>
        <p:nvSpPr>
          <p:cNvPr id="312343" name="Rectangle 23"/>
          <p:cNvSpPr>
            <a:spLocks noChangeArrowheads="1"/>
          </p:cNvSpPr>
          <p:nvPr/>
        </p:nvSpPr>
        <p:spPr bwMode="auto">
          <a:xfrm rot="-5400000">
            <a:off x="188913" y="3024187"/>
            <a:ext cx="260985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312344" name="Rectangle 24"/>
          <p:cNvSpPr>
            <a:spLocks noChangeArrowheads="1"/>
          </p:cNvSpPr>
          <p:nvPr/>
        </p:nvSpPr>
        <p:spPr bwMode="auto">
          <a:xfrm>
            <a:off x="2419350" y="3578225"/>
            <a:ext cx="24574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Threshold (NOAEL</a:t>
            </a:r>
          </a:p>
        </p:txBody>
      </p:sp>
      <p:sp>
        <p:nvSpPr>
          <p:cNvPr id="312345" name="Line 25"/>
          <p:cNvSpPr>
            <a:spLocks noChangeShapeType="1"/>
          </p:cNvSpPr>
          <p:nvPr/>
        </p:nvSpPr>
        <p:spPr bwMode="auto">
          <a:xfrm>
            <a:off x="3352800" y="39751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46" name="Rectangle 26"/>
          <p:cNvSpPr>
            <a:spLocks noChangeArrowheads="1"/>
          </p:cNvSpPr>
          <p:nvPr/>
        </p:nvSpPr>
        <p:spPr bwMode="auto">
          <a:xfrm>
            <a:off x="3746500" y="3013075"/>
            <a:ext cx="94773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ED50</a:t>
            </a:r>
          </a:p>
        </p:txBody>
      </p:sp>
      <p:sp>
        <p:nvSpPr>
          <p:cNvPr id="312347" name="Line 27"/>
          <p:cNvSpPr>
            <a:spLocks noChangeShapeType="1"/>
          </p:cNvSpPr>
          <p:nvPr/>
        </p:nvSpPr>
        <p:spPr bwMode="auto">
          <a:xfrm>
            <a:off x="3733800" y="34417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48" name="Line 28"/>
          <p:cNvSpPr>
            <a:spLocks noChangeShapeType="1"/>
          </p:cNvSpPr>
          <p:nvPr/>
        </p:nvSpPr>
        <p:spPr bwMode="auto">
          <a:xfrm>
            <a:off x="2895600" y="54102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 flipV="1">
            <a:off x="1905000" y="20955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990850"/>
            <a:ext cx="7791450" cy="2724150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>
                <a:latin typeface="Arial" pitchFamily="-84" charset="0"/>
              </a:rPr>
              <a:t>Hazard (including sensitive populations)</a:t>
            </a:r>
          </a:p>
          <a:p>
            <a:pPr lvl="1"/>
            <a:r>
              <a:rPr lang="en-US" sz="2400" b="1">
                <a:latin typeface="Arial" pitchFamily="-84" charset="0"/>
              </a:rPr>
              <a:t>May require low dose extrapolation</a:t>
            </a:r>
          </a:p>
          <a:p>
            <a:r>
              <a:rPr lang="en-US" sz="2800" b="1">
                <a:latin typeface="Arial" pitchFamily="-84" charset="0"/>
              </a:rPr>
              <a:t>Exposure</a:t>
            </a:r>
          </a:p>
          <a:p>
            <a:pPr lvl="1"/>
            <a:r>
              <a:rPr lang="en-US" sz="2400" b="1">
                <a:latin typeface="Arial" pitchFamily="-84" charset="0"/>
              </a:rPr>
              <a:t>Route of exposure, amount, duration</a:t>
            </a:r>
          </a:p>
          <a:p>
            <a:pPr lvl="2"/>
            <a:r>
              <a:rPr lang="en-US" sz="2000" b="1">
                <a:latin typeface="Arial" pitchFamily="-84" charset="0"/>
              </a:rPr>
              <a:t>dermal, oral, inhalation, injection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Risk Characterization</a:t>
            </a: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1009650" y="1651000"/>
            <a:ext cx="7124700" cy="78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Risk = Hazard X Exposure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1026"/>
          <p:cNvSpPr txBox="1">
            <a:spLocks noChangeArrowheads="1"/>
          </p:cNvSpPr>
          <p:nvPr/>
        </p:nvSpPr>
        <p:spPr bwMode="auto">
          <a:xfrm>
            <a:off x="2438400" y="1752600"/>
            <a:ext cx="42322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 typeface="Wingdings" pitchFamily="-84" charset="2"/>
              <a:buChar char="Ø"/>
            </a:pPr>
            <a:r>
              <a:rPr lang="en-US" b="1">
                <a:solidFill>
                  <a:schemeClr val="tx1"/>
                </a:solidFill>
              </a:rPr>
              <a:t> Uncertainty</a:t>
            </a:r>
          </a:p>
          <a:p>
            <a:pPr marL="457200" indent="-457200" eaLnBrk="0" hangingPunct="0">
              <a:buFont typeface="Wingdings" pitchFamily="-84" charset="2"/>
              <a:buChar char="Ø"/>
            </a:pPr>
            <a:r>
              <a:rPr lang="en-US" b="1">
                <a:solidFill>
                  <a:schemeClr val="tx1"/>
                </a:solidFill>
              </a:rPr>
              <a:t> Perception</a:t>
            </a:r>
          </a:p>
          <a:p>
            <a:pPr marL="457200" indent="-457200" eaLnBrk="0" hangingPunct="0">
              <a:buFont typeface="Wingdings" pitchFamily="-84" charset="2"/>
              <a:buChar char="Ø"/>
            </a:pPr>
            <a:r>
              <a:rPr lang="en-US" b="1">
                <a:solidFill>
                  <a:schemeClr val="tx1"/>
                </a:solidFill>
              </a:rPr>
              <a:t> Comparison</a:t>
            </a:r>
          </a:p>
          <a:p>
            <a:pPr marL="457200" indent="-457200" eaLnBrk="0" hangingPunct="0">
              <a:buFont typeface="Wingdings" pitchFamily="-84" charset="2"/>
              <a:buChar char="Ø"/>
            </a:pPr>
            <a:r>
              <a:rPr lang="en-US" b="1">
                <a:solidFill>
                  <a:schemeClr val="tx1"/>
                </a:solidFill>
              </a:rPr>
              <a:t> Education</a:t>
            </a:r>
          </a:p>
          <a:p>
            <a:pPr marL="457200" indent="-457200" eaLnBrk="0" hangingPunct="0">
              <a:buFont typeface="Wingdings" pitchFamily="-84" charset="2"/>
              <a:buChar char="Ø"/>
            </a:pPr>
            <a:r>
              <a:rPr lang="en-US" b="1">
                <a:solidFill>
                  <a:schemeClr val="tx1"/>
                </a:solidFill>
              </a:rPr>
              <a:t> Regulation</a:t>
            </a:r>
            <a:endParaRPr lang="en-US" b="1"/>
          </a:p>
        </p:txBody>
      </p:sp>
      <p:sp>
        <p:nvSpPr>
          <p:cNvPr id="361475" name="Rectangle 10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Risk Management</a:t>
            </a:r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Risk Assessment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73914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-84" charset="2"/>
              <a:buNone/>
            </a:pPr>
            <a:r>
              <a:rPr lang="en-US" sz="4000" b="1"/>
              <a:t>"We should remember that risk assessment data can be like the captured spy: If you torture it long enough, it will tell you anything you want to know." </a:t>
            </a:r>
          </a:p>
          <a:p>
            <a:pPr marL="457200" indent="-457200">
              <a:spcBef>
                <a:spcPct val="20000"/>
              </a:spcBef>
              <a:buFont typeface="Wingdings" pitchFamily="-84" charset="2"/>
              <a:buNone/>
            </a:pPr>
            <a:r>
              <a:rPr lang="en-US" sz="2800" b="1"/>
              <a:t>(William Ruckelshaus -1st administrator of U.S. EPA 1984.) 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1219200" y="2606675"/>
            <a:ext cx="6629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 typeface="Wingdings" pitchFamily="-84" charset="2"/>
              <a:buNone/>
            </a:pPr>
            <a:r>
              <a:rPr lang="en-US" b="1"/>
              <a:t>How do you know?</a:t>
            </a:r>
          </a:p>
          <a:p>
            <a:pPr marL="457200" indent="-457200" eaLnBrk="0" hangingPunct="0">
              <a:buFont typeface="Wingdings" pitchFamily="-84" charset="2"/>
              <a:buNone/>
            </a:pPr>
            <a:r>
              <a:rPr lang="en-US" b="1"/>
              <a:t>How good is the data?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Uncertainty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 of Uncertainty Factors</a:t>
            </a: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1524000" y="1219200"/>
            <a:ext cx="6172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700088" y="1676400"/>
            <a:ext cx="760571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 b="1" u="sng"/>
              <a:t>Divide Dose by Power of 10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Human variability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Interspecies extrapolation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Children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Subchronic to chronic extrapolation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Absence of a NOAEL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Database uncertainty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 of Uncertainty Factors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524000" y="1219200"/>
            <a:ext cx="6172200" cy="5319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r>
              <a:rPr lang="en-US" sz="1800" b="1">
                <a:solidFill>
                  <a:schemeClr val="tx1"/>
                </a:solidFill>
              </a:rPr>
              <a:t>Animal Dose Response Data</a:t>
            </a: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r>
              <a:rPr lang="en-US" sz="1800" b="1">
                <a:solidFill>
                  <a:schemeClr val="tx1"/>
                </a:solidFill>
              </a:rPr>
              <a:t>NOAEL (No Observed Adverse Effect Level)</a:t>
            </a: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endParaRPr lang="en-US" sz="1800" b="1">
              <a:solidFill>
                <a:schemeClr val="tx1"/>
              </a:solidFill>
            </a:endParaRP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r>
              <a:rPr lang="en-US" sz="1800" b="1">
                <a:solidFill>
                  <a:schemeClr val="tx1"/>
                </a:solidFill>
              </a:rPr>
              <a:t>Divide by 10</a:t>
            </a: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r>
              <a:rPr lang="en-US" sz="1800" b="1">
                <a:solidFill>
                  <a:schemeClr val="tx1"/>
                </a:solidFill>
              </a:rPr>
              <a:t>(Account for inadequate animal data)</a:t>
            </a: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endParaRPr lang="en-US" sz="1800" b="1">
              <a:solidFill>
                <a:schemeClr val="tx1"/>
              </a:solidFill>
            </a:endParaRP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r>
              <a:rPr lang="en-US" sz="1800" b="1">
                <a:solidFill>
                  <a:schemeClr val="tx1"/>
                </a:solidFill>
              </a:rPr>
              <a:t>Divide by 10</a:t>
            </a: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r>
              <a:rPr lang="en-US" sz="1800" b="1">
                <a:solidFill>
                  <a:schemeClr val="tx1"/>
                </a:solidFill>
              </a:rPr>
              <a:t>(Animal to Human Extrapolation)</a:t>
            </a: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endParaRPr lang="en-US" sz="1800" b="1">
              <a:solidFill>
                <a:schemeClr val="tx1"/>
              </a:solidFill>
            </a:endParaRP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r>
              <a:rPr lang="en-US" sz="1800" b="1">
                <a:solidFill>
                  <a:schemeClr val="tx1"/>
                </a:solidFill>
              </a:rPr>
              <a:t>Divide by 10</a:t>
            </a: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r>
              <a:rPr lang="en-US" sz="1800" b="1">
                <a:solidFill>
                  <a:schemeClr val="tx1"/>
                </a:solidFill>
              </a:rPr>
              <a:t>(Human Variability or Individual Sensitivity)</a:t>
            </a: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endParaRPr lang="en-US" sz="1800" b="1">
              <a:solidFill>
                <a:schemeClr val="tx1"/>
              </a:solidFill>
            </a:endParaRPr>
          </a:p>
          <a:p>
            <a:pPr marL="461963" indent="-461963" algn="ctr">
              <a:spcBef>
                <a:spcPct val="50000"/>
              </a:spcBef>
              <a:buFont typeface="Wingdings" pitchFamily="-84" charset="2"/>
              <a:buNone/>
            </a:pPr>
            <a:r>
              <a:rPr lang="en-US" sz="1800" b="1">
                <a:solidFill>
                  <a:schemeClr val="tx1"/>
                </a:solidFill>
              </a:rPr>
              <a:t>Reference Dose (RfD) Or Acceptable Daily Intake (ADI)</a:t>
            </a:r>
          </a:p>
        </p:txBody>
      </p:sp>
      <p:sp>
        <p:nvSpPr>
          <p:cNvPr id="472068" name="Line 4"/>
          <p:cNvSpPr>
            <a:spLocks noChangeShapeType="1"/>
          </p:cNvSpPr>
          <p:nvPr/>
        </p:nvSpPr>
        <p:spPr bwMode="auto">
          <a:xfrm>
            <a:off x="4572000" y="1981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69" name="Line 5"/>
          <p:cNvSpPr>
            <a:spLocks noChangeShapeType="1"/>
          </p:cNvSpPr>
          <p:nvPr/>
        </p:nvSpPr>
        <p:spPr bwMode="auto">
          <a:xfrm>
            <a:off x="4572000" y="3276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70" name="Line 6"/>
          <p:cNvSpPr>
            <a:spLocks noChangeShapeType="1"/>
          </p:cNvSpPr>
          <p:nvPr/>
        </p:nvSpPr>
        <p:spPr bwMode="auto">
          <a:xfrm>
            <a:off x="4572000" y="4419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71" name="Line 7"/>
          <p:cNvSpPr>
            <a:spLocks noChangeShapeType="1"/>
          </p:cNvSpPr>
          <p:nvPr/>
        </p:nvSpPr>
        <p:spPr bwMode="auto">
          <a:xfrm>
            <a:off x="4572000" y="5715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Reducing Uncertainty</a:t>
            </a:r>
          </a:p>
        </p:txBody>
      </p:sp>
      <p:sp>
        <p:nvSpPr>
          <p:cNvPr id="474120" name="Text Box 8"/>
          <p:cNvSpPr txBox="1">
            <a:spLocks noChangeArrowheads="1"/>
          </p:cNvSpPr>
          <p:nvPr/>
        </p:nvSpPr>
        <p:spPr bwMode="auto">
          <a:xfrm>
            <a:off x="914400" y="2163763"/>
            <a:ext cx="72009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3200" b="1"/>
              <a:t>Upstanding mechanism of action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Physiologically based pharmacokinetic models (distribution and metabolism)</a:t>
            </a:r>
          </a:p>
          <a:p>
            <a:pPr marL="457200" indent="-457200">
              <a:buFontTx/>
              <a:buChar char="•"/>
            </a:pPr>
            <a:r>
              <a:rPr lang="en-US" sz="3200" b="1"/>
              <a:t>Sample size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Comparing Risks</a:t>
            </a:r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2133600" y="1778000"/>
            <a:ext cx="5181600" cy="3937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61963" indent="-461963">
              <a:spcBef>
                <a:spcPct val="50000"/>
              </a:spcBef>
              <a:buFont typeface="Wingdings" pitchFamily="-84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By probability</a:t>
            </a:r>
          </a:p>
          <a:p>
            <a:pPr marL="461963" indent="-461963">
              <a:spcBef>
                <a:spcPct val="50000"/>
              </a:spcBef>
              <a:buFont typeface="Wingdings" pitchFamily="-84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By expected value</a:t>
            </a:r>
          </a:p>
          <a:p>
            <a:pPr marL="461963" indent="-461963">
              <a:spcBef>
                <a:spcPct val="50000"/>
              </a:spcBef>
              <a:buFont typeface="Wingdings" pitchFamily="-84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By outrage</a:t>
            </a:r>
          </a:p>
          <a:p>
            <a:pPr marL="461963" indent="-461963">
              <a:spcBef>
                <a:spcPct val="50000"/>
              </a:spcBef>
              <a:buFont typeface="Wingdings" pitchFamily="-84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By exposure</a:t>
            </a:r>
          </a:p>
          <a:p>
            <a:pPr marL="461963" indent="-461963">
              <a:spcBef>
                <a:spcPct val="50000"/>
              </a:spcBef>
              <a:buFont typeface="Wingdings" pitchFamily="-84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By experts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701675"/>
          </a:xfrm>
        </p:spPr>
        <p:txBody>
          <a:bodyPr/>
          <a:lstStyle/>
          <a:p>
            <a:r>
              <a:rPr lang="en-US" sz="4000" b="1"/>
              <a:t>Annual Risk Of Death In The U.S.</a:t>
            </a:r>
          </a:p>
        </p:txBody>
      </p:sp>
      <p:sp>
        <p:nvSpPr>
          <p:cNvPr id="418820" name="Text Box 1028"/>
          <p:cNvSpPr txBox="1">
            <a:spLocks noChangeArrowheads="1"/>
          </p:cNvSpPr>
          <p:nvPr/>
        </p:nvSpPr>
        <p:spPr bwMode="auto">
          <a:xfrm>
            <a:off x="1231900" y="1447800"/>
            <a:ext cx="6616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u="sng"/>
              <a:t>HAZARD			RISK PER MILLION</a:t>
            </a:r>
          </a:p>
          <a:p>
            <a:r>
              <a:rPr lang="en-US" sz="2400" b="1"/>
              <a:t>All causes				9,000.0</a:t>
            </a:r>
          </a:p>
          <a:p>
            <a:r>
              <a:rPr lang="en-US" sz="2400" b="1"/>
              <a:t>Motor vehicle accidents		210.0</a:t>
            </a:r>
          </a:p>
          <a:p>
            <a:r>
              <a:rPr lang="en-US" sz="2400" b="1"/>
              <a:t>Work accidents			150.0</a:t>
            </a:r>
          </a:p>
          <a:p>
            <a:r>
              <a:rPr lang="en-US" sz="2400" b="1"/>
              <a:t>Homicides				93.0</a:t>
            </a:r>
          </a:p>
          <a:p>
            <a:r>
              <a:rPr lang="en-US" sz="2400" b="1"/>
              <a:t>Drowning				37.0</a:t>
            </a:r>
          </a:p>
          <a:p>
            <a:r>
              <a:rPr lang="en-US" sz="2400" b="1"/>
              <a:t>Poisoning, Solids/liquids		17.0</a:t>
            </a:r>
          </a:p>
          <a:p>
            <a:r>
              <a:rPr lang="en-US" sz="2400" b="1"/>
              <a:t>Railroads				0.9</a:t>
            </a:r>
          </a:p>
          <a:p>
            <a:r>
              <a:rPr lang="en-US" sz="2400" b="1"/>
              <a:t>Civil aviation			0.8</a:t>
            </a:r>
          </a:p>
          <a:p>
            <a:r>
              <a:rPr lang="en-US" sz="2400" b="1"/>
              <a:t>Bits and stings			0.2</a:t>
            </a:r>
            <a:endParaRPr lang="en-US" sz="2400"/>
          </a:p>
        </p:txBody>
      </p:sp>
      <p:sp>
        <p:nvSpPr>
          <p:cNvPr id="418821" name="Text Box 1029"/>
          <p:cNvSpPr txBox="1">
            <a:spLocks noChangeArrowheads="1"/>
          </p:cNvSpPr>
          <p:nvPr/>
        </p:nvSpPr>
        <p:spPr bwMode="auto">
          <a:xfrm>
            <a:off x="1263650" y="5453063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“TO LIVE, IS TO RISK DYING”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77" name="Rectangle 1385"/>
          <p:cNvSpPr>
            <a:spLocks noChangeArrowheads="1"/>
          </p:cNvSpPr>
          <p:nvPr/>
        </p:nvSpPr>
        <p:spPr bwMode="auto">
          <a:xfrm>
            <a:off x="0" y="6418263"/>
            <a:ext cx="56959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Adapted from Kraus and Slovic (1988), Risk Anal., 8: 435.</a:t>
            </a:r>
          </a:p>
        </p:txBody>
      </p:sp>
      <p:sp>
        <p:nvSpPr>
          <p:cNvPr id="316778" name="Rectangle 13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Characteristics of Risk</a:t>
            </a:r>
          </a:p>
        </p:txBody>
      </p:sp>
      <p:sp>
        <p:nvSpPr>
          <p:cNvPr id="316780" name="Line 1388"/>
          <p:cNvSpPr>
            <a:spLocks noChangeShapeType="1"/>
          </p:cNvSpPr>
          <p:nvPr/>
        </p:nvSpPr>
        <p:spPr bwMode="auto">
          <a:xfrm>
            <a:off x="457200" y="1600200"/>
            <a:ext cx="792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781" name="Text Box 1389"/>
          <p:cNvSpPr txBox="1">
            <a:spLocks noChangeArrowheads="1"/>
          </p:cNvSpPr>
          <p:nvPr/>
        </p:nvSpPr>
        <p:spPr bwMode="auto">
          <a:xfrm>
            <a:off x="533400" y="1117600"/>
            <a:ext cx="75438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Characteristic		   Level			  Examples</a:t>
            </a:r>
          </a:p>
        </p:txBody>
      </p:sp>
      <p:sp>
        <p:nvSpPr>
          <p:cNvPr id="316783" name="Text Box 1391"/>
          <p:cNvSpPr txBox="1">
            <a:spLocks noChangeArrowheads="1"/>
          </p:cNvSpPr>
          <p:nvPr/>
        </p:nvSpPr>
        <p:spPr bwMode="auto">
          <a:xfrm>
            <a:off x="609600" y="1676400"/>
            <a:ext cx="77327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Knowledge</a:t>
            </a:r>
            <a:r>
              <a:rPr lang="en-US" sz="2000"/>
              <a:t>		</a:t>
            </a:r>
            <a:r>
              <a:rPr lang="en-US" sz="2000" b="1"/>
              <a:t>Little known		Food additives</a:t>
            </a:r>
          </a:p>
          <a:p>
            <a:r>
              <a:rPr lang="en-US" sz="2000" b="1"/>
              <a:t>			Much known		Alcoholic drinks</a:t>
            </a:r>
          </a:p>
          <a:p>
            <a:r>
              <a:rPr lang="en-US" sz="2000" b="1"/>
              <a:t>Newness		Old			Guns</a:t>
            </a:r>
          </a:p>
          <a:p>
            <a:r>
              <a:rPr lang="en-US" sz="2000" b="1"/>
              <a:t>			New			Space travel</a:t>
            </a:r>
          </a:p>
          <a:p>
            <a:r>
              <a:rPr lang="en-US" sz="2000" b="1"/>
              <a:t>Voluntariness		Not voluntary		Crime</a:t>
            </a:r>
          </a:p>
          <a:p>
            <a:r>
              <a:rPr lang="en-US" sz="2000" b="1"/>
              <a:t>			Voluntary		Rock climbing</a:t>
            </a:r>
          </a:p>
          <a:p>
            <a:r>
              <a:rPr lang="en-US" sz="2000" b="1"/>
              <a:t>Control			Not controllable	Natural disasters</a:t>
            </a:r>
          </a:p>
          <a:p>
            <a:r>
              <a:rPr lang="en-US" sz="2000" b="1"/>
              <a:t>			Controllable		Smoking</a:t>
            </a:r>
          </a:p>
          <a:p>
            <a:r>
              <a:rPr lang="en-US" sz="2000" b="1"/>
              <a:t>Dreadedness		Little dread		Vaccination</a:t>
            </a:r>
          </a:p>
          <a:p>
            <a:r>
              <a:rPr lang="en-US" sz="2000" b="1"/>
              <a:t>			Great dread		Nerve gas</a:t>
            </a:r>
          </a:p>
          <a:p>
            <a:r>
              <a:rPr lang="en-US" sz="2000" b="1"/>
              <a:t>Catastrophic		Not likely		Sunbathing</a:t>
            </a:r>
          </a:p>
          <a:p>
            <a:r>
              <a:rPr lang="en-US" sz="2000" b="1"/>
              <a:t>potential		Likely			War</a:t>
            </a:r>
          </a:p>
          <a:p>
            <a:r>
              <a:rPr lang="en-US" sz="2000" b="1"/>
              <a:t>Equity			Distributed		Skiing</a:t>
            </a:r>
          </a:p>
          <a:p>
            <a:r>
              <a:rPr lang="en-US" sz="2000" b="1"/>
              <a:t>			Undistributed		Hazardous dump</a:t>
            </a:r>
          </a:p>
        </p:txBody>
      </p:sp>
      <p:sp>
        <p:nvSpPr>
          <p:cNvPr id="316784" name="Line 1392"/>
          <p:cNvSpPr>
            <a:spLocks noChangeShapeType="1"/>
          </p:cNvSpPr>
          <p:nvPr/>
        </p:nvSpPr>
        <p:spPr bwMode="auto">
          <a:xfrm>
            <a:off x="609600" y="6172200"/>
            <a:ext cx="792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5638800" y="1524000"/>
            <a:ext cx="3429000" cy="3733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8947" name="Group 3"/>
          <p:cNvGrpSpPr>
            <a:grpSpLocks/>
          </p:cNvGrpSpPr>
          <p:nvPr/>
        </p:nvGrpSpPr>
        <p:grpSpPr bwMode="auto">
          <a:xfrm>
            <a:off x="828675" y="1847850"/>
            <a:ext cx="4552950" cy="4552950"/>
            <a:chOff x="522" y="1164"/>
            <a:chExt cx="2868" cy="2868"/>
          </a:xfrm>
        </p:grpSpPr>
        <p:sp>
          <p:nvSpPr>
            <p:cNvPr id="338948" name="Line 4"/>
            <p:cNvSpPr>
              <a:spLocks noChangeShapeType="1"/>
            </p:cNvSpPr>
            <p:nvPr/>
          </p:nvSpPr>
          <p:spPr bwMode="auto">
            <a:xfrm>
              <a:off x="1956" y="1164"/>
              <a:ext cx="0" cy="2868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49" name="Line 5"/>
            <p:cNvSpPr>
              <a:spLocks noChangeShapeType="1"/>
            </p:cNvSpPr>
            <p:nvPr/>
          </p:nvSpPr>
          <p:spPr bwMode="auto">
            <a:xfrm>
              <a:off x="522" y="2598"/>
              <a:ext cx="2868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1447800" y="17526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1651000" y="1795463"/>
            <a:ext cx="15382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Food coloring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 flipV="1">
            <a:off x="4467225" y="32004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1524000" y="29718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1828800" y="25146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1905000" y="21336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3581400" y="47244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2362200" y="55626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58" name="Rectangle 14"/>
          <p:cNvSpPr>
            <a:spLocks noChangeArrowheads="1"/>
          </p:cNvSpPr>
          <p:nvPr/>
        </p:nvSpPr>
        <p:spPr bwMode="auto">
          <a:xfrm>
            <a:off x="1447800" y="52578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59" name="Rectangle 15"/>
          <p:cNvSpPr>
            <a:spLocks noChangeArrowheads="1"/>
          </p:cNvSpPr>
          <p:nvPr/>
        </p:nvSpPr>
        <p:spPr bwMode="auto">
          <a:xfrm>
            <a:off x="838200" y="46482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60" name="Rectangle 16"/>
          <p:cNvSpPr>
            <a:spLocks noChangeArrowheads="1"/>
          </p:cNvSpPr>
          <p:nvPr/>
        </p:nvSpPr>
        <p:spPr bwMode="auto">
          <a:xfrm>
            <a:off x="1447800" y="41910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61" name="Rectangle 17"/>
          <p:cNvSpPr>
            <a:spLocks noChangeArrowheads="1"/>
          </p:cNvSpPr>
          <p:nvPr/>
        </p:nvSpPr>
        <p:spPr bwMode="auto">
          <a:xfrm>
            <a:off x="3657600" y="59436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62" name="Rectangle 18"/>
          <p:cNvSpPr>
            <a:spLocks noChangeArrowheads="1"/>
          </p:cNvSpPr>
          <p:nvPr/>
        </p:nvSpPr>
        <p:spPr bwMode="auto">
          <a:xfrm>
            <a:off x="5029200" y="55626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63" name="Rectangle 19"/>
          <p:cNvSpPr>
            <a:spLocks noChangeArrowheads="1"/>
          </p:cNvSpPr>
          <p:nvPr/>
        </p:nvSpPr>
        <p:spPr bwMode="auto">
          <a:xfrm>
            <a:off x="4364038" y="5181600"/>
            <a:ext cx="360362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64" name="Rectangle 20"/>
          <p:cNvSpPr>
            <a:spLocks noChangeArrowheads="1"/>
          </p:cNvSpPr>
          <p:nvPr/>
        </p:nvSpPr>
        <p:spPr bwMode="auto">
          <a:xfrm>
            <a:off x="3810000" y="26670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65" name="Rectangle 21"/>
          <p:cNvSpPr>
            <a:spLocks noChangeArrowheads="1"/>
          </p:cNvSpPr>
          <p:nvPr/>
        </p:nvSpPr>
        <p:spPr bwMode="auto">
          <a:xfrm>
            <a:off x="5105400" y="21336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66" name="Rectangle 22"/>
          <p:cNvSpPr>
            <a:spLocks noChangeArrowheads="1"/>
          </p:cNvSpPr>
          <p:nvPr/>
        </p:nvSpPr>
        <p:spPr bwMode="auto">
          <a:xfrm>
            <a:off x="3581400" y="17526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67" name="Rectangle 23"/>
          <p:cNvSpPr>
            <a:spLocks noChangeArrowheads="1"/>
          </p:cNvSpPr>
          <p:nvPr/>
        </p:nvSpPr>
        <p:spPr bwMode="auto">
          <a:xfrm>
            <a:off x="4267200" y="3429000"/>
            <a:ext cx="360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51DC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68" name="Line 24"/>
          <p:cNvSpPr>
            <a:spLocks noChangeShapeType="1"/>
          </p:cNvSpPr>
          <p:nvPr/>
        </p:nvSpPr>
        <p:spPr bwMode="auto">
          <a:xfrm>
            <a:off x="152400" y="4191000"/>
            <a:ext cx="541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69" name="Line 25"/>
          <p:cNvSpPr>
            <a:spLocks noChangeShapeType="1"/>
          </p:cNvSpPr>
          <p:nvPr/>
        </p:nvSpPr>
        <p:spPr bwMode="auto">
          <a:xfrm>
            <a:off x="3124200" y="1371600"/>
            <a:ext cx="0" cy="510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70" name="Rectangle 26"/>
          <p:cNvSpPr>
            <a:spLocks noChangeArrowheads="1"/>
          </p:cNvSpPr>
          <p:nvPr/>
        </p:nvSpPr>
        <p:spPr bwMode="auto">
          <a:xfrm>
            <a:off x="908050" y="2208213"/>
            <a:ext cx="11541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Saccharin</a:t>
            </a:r>
          </a:p>
        </p:txBody>
      </p:sp>
      <p:sp>
        <p:nvSpPr>
          <p:cNvPr id="338971" name="Rectangle 27"/>
          <p:cNvSpPr>
            <a:spLocks noChangeArrowheads="1"/>
          </p:cNvSpPr>
          <p:nvPr/>
        </p:nvSpPr>
        <p:spPr bwMode="auto">
          <a:xfrm>
            <a:off x="76200" y="2559050"/>
            <a:ext cx="18669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Microwave ovens</a:t>
            </a:r>
          </a:p>
        </p:txBody>
      </p:sp>
      <p:sp>
        <p:nvSpPr>
          <p:cNvPr id="338972" name="Rectangle 28"/>
          <p:cNvSpPr>
            <a:spLocks noChangeArrowheads="1"/>
          </p:cNvSpPr>
          <p:nvPr/>
        </p:nvSpPr>
        <p:spPr bwMode="auto">
          <a:xfrm>
            <a:off x="1784350" y="3014663"/>
            <a:ext cx="884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Aspirin</a:t>
            </a:r>
          </a:p>
        </p:txBody>
      </p:sp>
      <p:sp>
        <p:nvSpPr>
          <p:cNvPr id="338973" name="Rectangle 29"/>
          <p:cNvSpPr>
            <a:spLocks noChangeArrowheads="1"/>
          </p:cNvSpPr>
          <p:nvPr/>
        </p:nvSpPr>
        <p:spPr bwMode="auto">
          <a:xfrm>
            <a:off x="1712913" y="4235450"/>
            <a:ext cx="133508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Anesthetics</a:t>
            </a:r>
          </a:p>
        </p:txBody>
      </p:sp>
      <p:sp>
        <p:nvSpPr>
          <p:cNvPr id="338974" name="Rectangle 30"/>
          <p:cNvSpPr>
            <a:spLocks noChangeArrowheads="1"/>
          </p:cNvSpPr>
          <p:nvPr/>
        </p:nvSpPr>
        <p:spPr bwMode="auto">
          <a:xfrm>
            <a:off x="1122363" y="4691063"/>
            <a:ext cx="13922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Power Tools</a:t>
            </a:r>
          </a:p>
        </p:txBody>
      </p:sp>
      <p:sp>
        <p:nvSpPr>
          <p:cNvPr id="338975" name="Rectangle 31"/>
          <p:cNvSpPr>
            <a:spLocks noChangeArrowheads="1"/>
          </p:cNvSpPr>
          <p:nvPr/>
        </p:nvSpPr>
        <p:spPr bwMode="auto">
          <a:xfrm>
            <a:off x="609600" y="5302250"/>
            <a:ext cx="9286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Alcohol</a:t>
            </a:r>
          </a:p>
        </p:txBody>
      </p:sp>
      <p:sp>
        <p:nvSpPr>
          <p:cNvPr id="338976" name="Rectangle 32"/>
          <p:cNvSpPr>
            <a:spLocks noChangeArrowheads="1"/>
          </p:cNvSpPr>
          <p:nvPr/>
        </p:nvSpPr>
        <p:spPr bwMode="auto">
          <a:xfrm>
            <a:off x="1538288" y="5789613"/>
            <a:ext cx="16081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Motor vehicles</a:t>
            </a:r>
          </a:p>
        </p:txBody>
      </p:sp>
      <p:sp>
        <p:nvSpPr>
          <p:cNvPr id="338977" name="Rectangle 33"/>
          <p:cNvSpPr>
            <a:spLocks noChangeArrowheads="1"/>
          </p:cNvSpPr>
          <p:nvPr/>
        </p:nvSpPr>
        <p:spPr bwMode="auto">
          <a:xfrm>
            <a:off x="3817938" y="1795463"/>
            <a:ext cx="1592262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DNA Research</a:t>
            </a:r>
          </a:p>
        </p:txBody>
      </p:sp>
      <p:sp>
        <p:nvSpPr>
          <p:cNvPr id="338978" name="Rectangle 34"/>
          <p:cNvSpPr>
            <a:spLocks noChangeArrowheads="1"/>
          </p:cNvSpPr>
          <p:nvPr/>
        </p:nvSpPr>
        <p:spPr bwMode="auto">
          <a:xfrm>
            <a:off x="3657600" y="2178050"/>
            <a:ext cx="15954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Nuclear Power</a:t>
            </a:r>
          </a:p>
        </p:txBody>
      </p:sp>
      <p:sp>
        <p:nvSpPr>
          <p:cNvPr id="338979" name="Rectangle 35"/>
          <p:cNvSpPr>
            <a:spLocks noChangeArrowheads="1"/>
          </p:cNvSpPr>
          <p:nvPr/>
        </p:nvSpPr>
        <p:spPr bwMode="auto">
          <a:xfrm>
            <a:off x="4084638" y="2711450"/>
            <a:ext cx="1096962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Asbestos</a:t>
            </a:r>
          </a:p>
        </p:txBody>
      </p:sp>
      <p:sp>
        <p:nvSpPr>
          <p:cNvPr id="338980" name="Rectangle 36"/>
          <p:cNvSpPr>
            <a:spLocks noChangeArrowheads="1"/>
          </p:cNvSpPr>
          <p:nvPr/>
        </p:nvSpPr>
        <p:spPr bwMode="auto">
          <a:xfrm>
            <a:off x="3276600" y="3200400"/>
            <a:ext cx="12223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Herbicides</a:t>
            </a:r>
          </a:p>
        </p:txBody>
      </p:sp>
      <p:sp>
        <p:nvSpPr>
          <p:cNvPr id="338981" name="Rectangle 37"/>
          <p:cNvSpPr>
            <a:spLocks noChangeArrowheads="1"/>
          </p:cNvSpPr>
          <p:nvPr/>
        </p:nvSpPr>
        <p:spPr bwMode="auto">
          <a:xfrm>
            <a:off x="3200400" y="3471863"/>
            <a:ext cx="11890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Pesticides</a:t>
            </a:r>
          </a:p>
        </p:txBody>
      </p:sp>
      <p:sp>
        <p:nvSpPr>
          <p:cNvPr id="338982" name="Rectangle 38"/>
          <p:cNvSpPr>
            <a:spLocks noChangeArrowheads="1"/>
          </p:cNvSpPr>
          <p:nvPr/>
        </p:nvSpPr>
        <p:spPr bwMode="auto">
          <a:xfrm>
            <a:off x="3835400" y="4768850"/>
            <a:ext cx="10414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Smoking</a:t>
            </a:r>
          </a:p>
        </p:txBody>
      </p:sp>
      <p:sp>
        <p:nvSpPr>
          <p:cNvPr id="338983" name="Rectangle 39"/>
          <p:cNvSpPr>
            <a:spLocks noChangeArrowheads="1"/>
          </p:cNvSpPr>
          <p:nvPr/>
        </p:nvSpPr>
        <p:spPr bwMode="auto">
          <a:xfrm>
            <a:off x="4616450" y="5226050"/>
            <a:ext cx="10985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Dynamite</a:t>
            </a:r>
          </a:p>
        </p:txBody>
      </p:sp>
      <p:sp>
        <p:nvSpPr>
          <p:cNvPr id="338984" name="Rectangle 40"/>
          <p:cNvSpPr>
            <a:spLocks noChangeArrowheads="1"/>
          </p:cNvSpPr>
          <p:nvPr/>
        </p:nvSpPr>
        <p:spPr bwMode="auto">
          <a:xfrm>
            <a:off x="5230813" y="5605463"/>
            <a:ext cx="94138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Warfare</a:t>
            </a:r>
          </a:p>
        </p:txBody>
      </p:sp>
      <p:sp>
        <p:nvSpPr>
          <p:cNvPr id="338985" name="Rectangle 41"/>
          <p:cNvSpPr>
            <a:spLocks noChangeArrowheads="1"/>
          </p:cNvSpPr>
          <p:nvPr/>
        </p:nvSpPr>
        <p:spPr bwMode="auto">
          <a:xfrm>
            <a:off x="3854450" y="5988050"/>
            <a:ext cx="11747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Handguns</a:t>
            </a:r>
          </a:p>
        </p:txBody>
      </p:sp>
      <p:sp>
        <p:nvSpPr>
          <p:cNvPr id="338986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Risk Perceptions</a:t>
            </a:r>
            <a:endParaRPr lang="en-US" sz="4800" b="1"/>
          </a:p>
        </p:txBody>
      </p:sp>
      <p:sp>
        <p:nvSpPr>
          <p:cNvPr id="338987" name="Rectangle 43"/>
          <p:cNvSpPr>
            <a:spLocks noChangeArrowheads="1"/>
          </p:cNvSpPr>
          <p:nvPr/>
        </p:nvSpPr>
        <p:spPr bwMode="auto">
          <a:xfrm>
            <a:off x="5943600" y="3962400"/>
            <a:ext cx="2819400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</a:rPr>
              <a:t>Catastrophic potential</a:t>
            </a:r>
          </a:p>
          <a:p>
            <a:pPr algn="ctr" eaLnBrk="0" hangingPunct="0"/>
            <a:r>
              <a:rPr lang="en-US" sz="1800" b="1">
                <a:solidFill>
                  <a:schemeClr val="tx1"/>
                </a:solidFill>
              </a:rPr>
              <a:t>Involuntariness</a:t>
            </a:r>
          </a:p>
          <a:p>
            <a:pPr algn="ctr" eaLnBrk="0" hangingPunct="0"/>
            <a:r>
              <a:rPr lang="en-US" sz="1800" b="1">
                <a:solidFill>
                  <a:schemeClr val="tx1"/>
                </a:solidFill>
              </a:rPr>
              <a:t>Personal risk</a:t>
            </a:r>
          </a:p>
          <a:p>
            <a:pPr algn="ctr" eaLnBrk="0" hangingPunct="0"/>
            <a:r>
              <a:rPr lang="en-US" sz="1800" b="1">
                <a:solidFill>
                  <a:schemeClr val="tx1"/>
                </a:solidFill>
              </a:rPr>
              <a:t>Inequity</a:t>
            </a:r>
          </a:p>
        </p:txBody>
      </p:sp>
      <p:sp>
        <p:nvSpPr>
          <p:cNvPr id="338988" name="Line 44"/>
          <p:cNvSpPr>
            <a:spLocks noChangeShapeType="1"/>
          </p:cNvSpPr>
          <p:nvPr/>
        </p:nvSpPr>
        <p:spPr bwMode="auto">
          <a:xfrm>
            <a:off x="6019800" y="38862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89" name="Rectangle 45"/>
          <p:cNvSpPr>
            <a:spLocks noChangeArrowheads="1"/>
          </p:cNvSpPr>
          <p:nvPr/>
        </p:nvSpPr>
        <p:spPr bwMode="auto">
          <a:xfrm>
            <a:off x="6875463" y="3429000"/>
            <a:ext cx="104933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C00"/>
                </a:solidFill>
              </a:rPr>
              <a:t>Dread</a:t>
            </a:r>
          </a:p>
        </p:txBody>
      </p:sp>
      <p:sp>
        <p:nvSpPr>
          <p:cNvPr id="338990" name="Line 46"/>
          <p:cNvSpPr>
            <a:spLocks noChangeShapeType="1"/>
          </p:cNvSpPr>
          <p:nvPr/>
        </p:nvSpPr>
        <p:spPr bwMode="auto">
          <a:xfrm>
            <a:off x="6248400" y="3657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91" name="Rectangle 47"/>
          <p:cNvSpPr>
            <a:spLocks noChangeArrowheads="1"/>
          </p:cNvSpPr>
          <p:nvPr/>
        </p:nvSpPr>
        <p:spPr bwMode="auto">
          <a:xfrm>
            <a:off x="5257800" y="2360613"/>
            <a:ext cx="41910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</a:rPr>
              <a:t>Newness</a:t>
            </a:r>
          </a:p>
          <a:p>
            <a:pPr algn="ctr" eaLnBrk="0" hangingPunct="0"/>
            <a:r>
              <a:rPr lang="en-US" sz="1600" b="1">
                <a:solidFill>
                  <a:schemeClr val="tx1"/>
                </a:solidFill>
              </a:rPr>
              <a:t>Lack of scientific knowledge</a:t>
            </a:r>
          </a:p>
          <a:p>
            <a:pPr algn="ctr" eaLnBrk="0" hangingPunct="0"/>
            <a:r>
              <a:rPr lang="en-US" sz="1600" b="1">
                <a:solidFill>
                  <a:schemeClr val="tx1"/>
                </a:solidFill>
              </a:rPr>
              <a:t>Exposure is unknown/unknowable</a:t>
            </a:r>
          </a:p>
        </p:txBody>
      </p:sp>
      <p:sp>
        <p:nvSpPr>
          <p:cNvPr id="338992" name="Rectangle 48"/>
          <p:cNvSpPr>
            <a:spLocks noChangeArrowheads="1"/>
          </p:cNvSpPr>
          <p:nvPr/>
        </p:nvSpPr>
        <p:spPr bwMode="auto">
          <a:xfrm>
            <a:off x="6532563" y="1905000"/>
            <a:ext cx="162242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C00"/>
                </a:solidFill>
              </a:rPr>
              <a:t>Knowable</a:t>
            </a:r>
          </a:p>
        </p:txBody>
      </p:sp>
      <p:sp>
        <p:nvSpPr>
          <p:cNvPr id="338993" name="Line 49"/>
          <p:cNvSpPr>
            <a:spLocks noChangeShapeType="1"/>
          </p:cNvSpPr>
          <p:nvPr/>
        </p:nvSpPr>
        <p:spPr bwMode="auto">
          <a:xfrm>
            <a:off x="6019800" y="23622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94" name="Line 50"/>
          <p:cNvSpPr>
            <a:spLocks noChangeShapeType="1"/>
          </p:cNvSpPr>
          <p:nvPr/>
        </p:nvSpPr>
        <p:spPr bwMode="auto">
          <a:xfrm flipV="1">
            <a:off x="5867400" y="2286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95" name="Rectangle 51"/>
          <p:cNvSpPr>
            <a:spLocks noChangeArrowheads="1"/>
          </p:cNvSpPr>
          <p:nvPr/>
        </p:nvSpPr>
        <p:spPr bwMode="auto">
          <a:xfrm>
            <a:off x="4953000" y="1143000"/>
            <a:ext cx="477838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Wingdings" pitchFamily="-84" charset="2"/>
              </a:rPr>
              <a:t>w</a:t>
            </a:r>
          </a:p>
        </p:txBody>
      </p:sp>
      <p:sp>
        <p:nvSpPr>
          <p:cNvPr id="338996" name="Rectangle 52"/>
          <p:cNvSpPr>
            <a:spLocks noChangeArrowheads="1"/>
          </p:cNvSpPr>
          <p:nvPr/>
        </p:nvSpPr>
        <p:spPr bwMode="auto">
          <a:xfrm>
            <a:off x="4259263" y="1295400"/>
            <a:ext cx="7778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990000"/>
                </a:solidFill>
              </a:rPr>
              <a:t>Lead</a:t>
            </a:r>
          </a:p>
        </p:txBody>
      </p:sp>
      <p:sp>
        <p:nvSpPr>
          <p:cNvPr id="338997" name="Rectangle 53"/>
          <p:cNvSpPr>
            <a:spLocks noChangeArrowheads="1"/>
          </p:cNvSpPr>
          <p:nvPr/>
        </p:nvSpPr>
        <p:spPr bwMode="auto">
          <a:xfrm>
            <a:off x="2362200" y="914400"/>
            <a:ext cx="15541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>
                <a:solidFill>
                  <a:srgbClr val="00CC00"/>
                </a:solidFill>
              </a:rPr>
              <a:t>Unknown</a:t>
            </a:r>
          </a:p>
        </p:txBody>
      </p:sp>
      <p:sp>
        <p:nvSpPr>
          <p:cNvPr id="338998" name="Rectangle 54"/>
          <p:cNvSpPr>
            <a:spLocks noChangeArrowheads="1"/>
          </p:cNvSpPr>
          <p:nvPr/>
        </p:nvSpPr>
        <p:spPr bwMode="auto">
          <a:xfrm>
            <a:off x="2514600" y="6400800"/>
            <a:ext cx="11985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>
                <a:solidFill>
                  <a:srgbClr val="00CC00"/>
                </a:solidFill>
              </a:rPr>
              <a:t>Known</a:t>
            </a:r>
          </a:p>
        </p:txBody>
      </p:sp>
      <p:sp>
        <p:nvSpPr>
          <p:cNvPr id="338999" name="Rectangle 55"/>
          <p:cNvSpPr>
            <a:spLocks noChangeArrowheads="1"/>
          </p:cNvSpPr>
          <p:nvPr/>
        </p:nvSpPr>
        <p:spPr bwMode="auto">
          <a:xfrm>
            <a:off x="4191000" y="3810000"/>
            <a:ext cx="140493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C00"/>
                </a:solidFill>
              </a:rPr>
              <a:t>Dreaded</a:t>
            </a:r>
          </a:p>
        </p:txBody>
      </p:sp>
      <p:sp>
        <p:nvSpPr>
          <p:cNvPr id="339000" name="Rectangle 56"/>
          <p:cNvSpPr>
            <a:spLocks noChangeArrowheads="1"/>
          </p:cNvSpPr>
          <p:nvPr/>
        </p:nvSpPr>
        <p:spPr bwMode="auto">
          <a:xfrm>
            <a:off x="0" y="3810000"/>
            <a:ext cx="18605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C00"/>
                </a:solidFill>
              </a:rPr>
              <a:t>Little Dread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8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8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95" grpId="0" autoUpdateAnimBg="0"/>
      <p:bldP spid="338996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0" y="6448425"/>
            <a:ext cx="49990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Adapted from Slovic et al. (1979), Environ., 21: 14.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06363"/>
            <a:ext cx="7772400" cy="701675"/>
          </a:xfrm>
        </p:spPr>
        <p:txBody>
          <a:bodyPr/>
          <a:lstStyle/>
          <a:p>
            <a:r>
              <a:rPr lang="en-US" sz="4000" b="1"/>
              <a:t>Differences in Risk Perception</a:t>
            </a:r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1143000" y="2133600"/>
            <a:ext cx="662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97" name="Line 5"/>
          <p:cNvSpPr>
            <a:spLocks noChangeShapeType="1"/>
          </p:cNvSpPr>
          <p:nvPr/>
        </p:nvSpPr>
        <p:spPr bwMode="auto">
          <a:xfrm>
            <a:off x="1143000" y="1295400"/>
            <a:ext cx="662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998" name="Text Box 6"/>
          <p:cNvSpPr txBox="1">
            <a:spLocks noChangeArrowheads="1"/>
          </p:cNvSpPr>
          <p:nvPr/>
        </p:nvSpPr>
        <p:spPr bwMode="auto">
          <a:xfrm>
            <a:off x="1270000" y="1584325"/>
            <a:ext cx="2159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Activity/Agent</a:t>
            </a:r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3276600" y="1371600"/>
            <a:ext cx="21590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Rank by Risk Analyst</a:t>
            </a:r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5257800" y="1355725"/>
            <a:ext cx="21590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Rank by non-Risk Analyst</a:t>
            </a: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1439863" y="2209800"/>
            <a:ext cx="5646737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Motor Vehicles		1		2</a:t>
            </a:r>
          </a:p>
          <a:p>
            <a:r>
              <a:rPr lang="en-US" sz="2000" b="1">
                <a:solidFill>
                  <a:schemeClr val="tx1"/>
                </a:solidFill>
              </a:rPr>
              <a:t>Smoking		2		4</a:t>
            </a:r>
          </a:p>
          <a:p>
            <a:r>
              <a:rPr lang="en-US" sz="2000" b="1">
                <a:solidFill>
                  <a:schemeClr val="tx1"/>
                </a:solidFill>
              </a:rPr>
              <a:t>Alcohol		3		6</a:t>
            </a: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1447800" y="3276600"/>
            <a:ext cx="5646738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Handguns		4		3</a:t>
            </a:r>
          </a:p>
          <a:p>
            <a:r>
              <a:rPr lang="en-US" sz="2000" b="1">
                <a:solidFill>
                  <a:schemeClr val="tx1"/>
                </a:solidFill>
              </a:rPr>
              <a:t>Surgery		5		10</a:t>
            </a:r>
          </a:p>
          <a:p>
            <a:r>
              <a:rPr lang="en-US" sz="2000" b="1">
                <a:solidFill>
                  <a:schemeClr val="tx1"/>
                </a:solidFill>
              </a:rPr>
              <a:t>Motorcycles		6		5</a:t>
            </a: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1447800" y="4327525"/>
            <a:ext cx="5646738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X-rays			7		22</a:t>
            </a:r>
          </a:p>
          <a:p>
            <a:r>
              <a:rPr lang="en-US" sz="2000" b="1">
                <a:solidFill>
                  <a:schemeClr val="tx1"/>
                </a:solidFill>
              </a:rPr>
              <a:t>Pesticides		8		9</a:t>
            </a:r>
          </a:p>
          <a:p>
            <a:r>
              <a:rPr lang="en-US" sz="2000" b="1">
                <a:solidFill>
                  <a:schemeClr val="tx1"/>
                </a:solidFill>
              </a:rPr>
              <a:t>Electric Power		9		18</a:t>
            </a: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1447800" y="5410200"/>
            <a:ext cx="5646738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Swimming		10		19</a:t>
            </a:r>
          </a:p>
          <a:p>
            <a:r>
              <a:rPr lang="en-US" sz="2000" b="1">
                <a:solidFill>
                  <a:schemeClr val="tx1"/>
                </a:solidFill>
              </a:rPr>
              <a:t>Nuclear Power		20		1</a:t>
            </a:r>
          </a:p>
        </p:txBody>
      </p:sp>
      <p:sp>
        <p:nvSpPr>
          <p:cNvPr id="341005" name="Line 13"/>
          <p:cNvSpPr>
            <a:spLocks noChangeShapeType="1"/>
          </p:cNvSpPr>
          <p:nvPr/>
        </p:nvSpPr>
        <p:spPr bwMode="auto">
          <a:xfrm>
            <a:off x="1143000" y="6172200"/>
            <a:ext cx="662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Precautionary Principle</a:t>
            </a:r>
          </a:p>
        </p:txBody>
      </p:sp>
      <p:sp>
        <p:nvSpPr>
          <p:cNvPr id="465923" name="Text Box 1027"/>
          <p:cNvSpPr txBox="1">
            <a:spLocks noChangeArrowheads="1"/>
          </p:cNvSpPr>
          <p:nvPr/>
        </p:nvSpPr>
        <p:spPr bwMode="auto">
          <a:xfrm>
            <a:off x="1066800" y="1460500"/>
            <a:ext cx="73152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/>
              <a:t>"When an activity raises threats of harm to the environment or human health, </a:t>
            </a:r>
            <a:r>
              <a:rPr lang="en-US" sz="3200" b="1" u="sng"/>
              <a:t>precautionary measures</a:t>
            </a:r>
            <a:r>
              <a:rPr lang="en-US" sz="3200" b="1"/>
              <a:t> should be taken even if some cause and effect relationships are not fully established scientifically."</a:t>
            </a:r>
            <a:r>
              <a:rPr lang="en-US" sz="2800" b="1"/>
              <a:t> </a:t>
            </a:r>
          </a:p>
          <a:p>
            <a:endParaRPr lang="en-US" sz="2800" b="1"/>
          </a:p>
          <a:p>
            <a:r>
              <a:rPr lang="en-US" sz="2800" b="1"/>
              <a:t>- Wingspread Statement on the Precautionary Principle,  Jan. 1998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Managing the Commons</a:t>
            </a:r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609600" y="1674813"/>
            <a:ext cx="80010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84" charset="2"/>
              <a:buNone/>
            </a:pPr>
            <a:r>
              <a:rPr lang="en-US" sz="3600" b="1"/>
              <a:t>Garrett Hardin</a:t>
            </a:r>
            <a:r>
              <a:rPr lang="en-US" sz="2800" b="1"/>
              <a:t> </a:t>
            </a:r>
          </a:p>
          <a:p>
            <a:pPr>
              <a:buFont typeface="Wingdings" pitchFamily="-84" charset="2"/>
              <a:buNone/>
            </a:pPr>
            <a:r>
              <a:rPr lang="en-US" sz="2800" b="1"/>
              <a:t>The Tragedy of the Commons (Science, 1968)</a:t>
            </a:r>
          </a:p>
          <a:p>
            <a:pPr>
              <a:buFont typeface="Wingdings" pitchFamily="-84" charset="2"/>
              <a:buNone/>
            </a:pPr>
            <a:r>
              <a:rPr lang="en-US" sz="2800" b="1"/>
              <a:t>Extensions of  “The Tragedy of the Commons“ (Science, 1998)</a:t>
            </a:r>
          </a:p>
          <a:p>
            <a:pPr>
              <a:buFont typeface="Wingdings" pitchFamily="-84" charset="2"/>
              <a:buNone/>
            </a:pPr>
            <a:endParaRPr lang="en-US" sz="2800" b="1"/>
          </a:p>
          <a:p>
            <a:pPr>
              <a:buFont typeface="Wingdings" pitchFamily="-84" charset="2"/>
              <a:buNone/>
            </a:pPr>
            <a:r>
              <a:rPr lang="en-US" sz="2800" b="1"/>
              <a:t>Elinor Ostrom –</a:t>
            </a:r>
          </a:p>
          <a:p>
            <a:pPr>
              <a:buFont typeface="Wingdings" pitchFamily="-84" charset="2"/>
              <a:buNone/>
            </a:pPr>
            <a:r>
              <a:rPr lang="en-US" sz="2400" b="1"/>
              <a:t>Revisiting the Commons: Local Lessons, Global Challenges (Science, 1999)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015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427016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17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8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70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7806" y="76200"/>
            <a:ext cx="8686800" cy="828406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A Small Dose of Risk Assessment</a:t>
            </a:r>
          </a:p>
        </p:txBody>
      </p:sp>
      <p:pic>
        <p:nvPicPr>
          <p:cNvPr id="427014" name="Picture 6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509713"/>
            <a:ext cx="4610100" cy="4516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55810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70" name="Group 2050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467971" name="Freeform 2051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72" name="Freeform 2052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8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7973" name="Rectangle 205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Authorship Information</a:t>
            </a:r>
          </a:p>
        </p:txBody>
      </p:sp>
      <p:sp>
        <p:nvSpPr>
          <p:cNvPr id="467974" name="Rectangle 2054"/>
          <p:cNvSpPr>
            <a:spLocks noChangeArrowheads="1"/>
          </p:cNvSpPr>
          <p:nvPr/>
        </p:nvSpPr>
        <p:spPr bwMode="auto">
          <a:xfrm>
            <a:off x="990600" y="4267200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For Additional Information Contact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Steven G. Gilbert, PhD, DABT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Web: </a:t>
            </a:r>
            <a:r>
              <a:rPr lang="en-US" sz="2800" b="1" dirty="0" err="1">
                <a:solidFill>
                  <a:schemeClr val="tx1"/>
                </a:solidFill>
              </a:rPr>
              <a:t>www.asmalldoseoftoxicology.org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7975" name="Rectangle 2055"/>
          <p:cNvSpPr>
            <a:spLocks noChangeArrowheads="1"/>
          </p:cNvSpPr>
          <p:nvPr/>
        </p:nvSpPr>
        <p:spPr bwMode="auto">
          <a:xfrm>
            <a:off x="609600" y="2009775"/>
            <a:ext cx="7886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This presentation is supplement to </a:t>
            </a:r>
          </a:p>
          <a:p>
            <a:pPr algn="ctr"/>
            <a:r>
              <a:rPr lang="en-US" sz="3600" b="1">
                <a:solidFill>
                  <a:schemeClr val="tx1"/>
                </a:solidFill>
              </a:rPr>
              <a:t> “A Small Dose of Toxicology”</a:t>
            </a:r>
            <a:endParaRPr 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Case Study</a:t>
            </a:r>
          </a:p>
        </p:txBody>
      </p:sp>
      <p:sp>
        <p:nvSpPr>
          <p:cNvPr id="168995" name="Text Box 35"/>
          <p:cNvSpPr txBox="1">
            <a:spLocks noChangeArrowheads="1"/>
          </p:cNvSpPr>
          <p:nvPr/>
        </p:nvSpPr>
        <p:spPr bwMode="auto">
          <a:xfrm>
            <a:off x="3325813" y="2863850"/>
            <a:ext cx="24653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 b="1"/>
              <a:t>LEAD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1085850" y="1981200"/>
            <a:ext cx="69723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6000" b="1">
                <a:solidFill>
                  <a:schemeClr val="tx1"/>
                </a:solidFill>
              </a:rPr>
              <a:t>"Lead makes the mind give way."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Ancient Awareness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1668463" y="4495800"/>
            <a:ext cx="58070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Greek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Dioscerides - 2nd BC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8763"/>
            <a:ext cx="74676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9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23913"/>
          </a:xfrm>
          <a:noFill/>
          <a:ln/>
        </p:spPr>
        <p:txBody>
          <a:bodyPr/>
          <a:lstStyle/>
          <a:p>
            <a:r>
              <a:rPr lang="en-US" b="1"/>
              <a:t>CDC Blood Lead Levels</a:t>
            </a:r>
            <a:endParaRPr lang="en-US"/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35925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Lead - Absorption</a:t>
            </a: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533400" y="1828800"/>
            <a:ext cx="7994650" cy="384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3200" b="1">
                <a:solidFill>
                  <a:schemeClr val="tx1"/>
                </a:solidFill>
              </a:rPr>
              <a:t>ORALLY CONSUMED LEAD ABSORBED</a:t>
            </a:r>
          </a:p>
          <a:p>
            <a:pPr algn="ctr" eaLnBrk="0" hangingPunct="0">
              <a:lnSpc>
                <a:spcPct val="110000"/>
              </a:lnSpc>
            </a:pPr>
            <a:endParaRPr lang="en-US" sz="3200" b="1">
              <a:solidFill>
                <a:schemeClr val="tx1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sz="4000" b="1">
                <a:solidFill>
                  <a:schemeClr val="tx1"/>
                </a:solidFill>
              </a:rPr>
              <a:t>CHILDREN – 30-50% OF LEAD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4000" b="1">
                <a:solidFill>
                  <a:schemeClr val="tx1"/>
                </a:solidFill>
              </a:rPr>
              <a:t>ADULTS – 5-10% OF LEAD</a:t>
            </a:r>
          </a:p>
          <a:p>
            <a:pPr algn="ctr" eaLnBrk="0" hangingPunct="0">
              <a:lnSpc>
                <a:spcPct val="110000"/>
              </a:lnSpc>
            </a:pPr>
            <a:endParaRPr lang="en-US" sz="4000" b="1">
              <a:solidFill>
                <a:schemeClr val="tx1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sz="4000" b="1">
                <a:solidFill>
                  <a:schemeClr val="tx1"/>
                </a:solidFill>
              </a:rPr>
              <a:t>Increased During Pregnancy 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762000" y="2286000"/>
            <a:ext cx="7608888" cy="229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b="1">
                <a:solidFill>
                  <a:schemeClr val="tx1"/>
                </a:solidFill>
              </a:rPr>
              <a:t>• 25 DAYS -- BLOOD</a:t>
            </a:r>
          </a:p>
          <a:p>
            <a:pPr eaLnBrk="0" hangingPunct="0">
              <a:lnSpc>
                <a:spcPct val="110000"/>
              </a:lnSpc>
            </a:pPr>
            <a:r>
              <a:rPr lang="en-US" b="1">
                <a:solidFill>
                  <a:schemeClr val="tx1"/>
                </a:solidFill>
              </a:rPr>
              <a:t>• 40 DAYS -- SOFT TISSUE </a:t>
            </a:r>
          </a:p>
          <a:p>
            <a:pPr eaLnBrk="0" hangingPunct="0">
              <a:lnSpc>
                <a:spcPct val="110000"/>
              </a:lnSpc>
            </a:pPr>
            <a:r>
              <a:rPr lang="en-US" b="1">
                <a:solidFill>
                  <a:schemeClr val="tx1"/>
                </a:solidFill>
              </a:rPr>
              <a:t>• 20 YEARS -- BONE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823913"/>
          </a:xfrm>
        </p:spPr>
        <p:txBody>
          <a:bodyPr/>
          <a:lstStyle/>
          <a:p>
            <a:r>
              <a:rPr lang="en-US" sz="4800" b="1">
                <a:solidFill>
                  <a:schemeClr val="tx1"/>
                </a:solidFill>
              </a:rPr>
              <a:t>Half-life Of Lead</a:t>
            </a:r>
            <a:endParaRPr lang="en-US" sz="4800"/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Children Vulnerability</a:t>
            </a:r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844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3200" b="1">
                <a:solidFill>
                  <a:schemeClr val="tx1"/>
                </a:solidFill>
              </a:rPr>
              <a:t>CHILDREN are  more vulnerable exposure than ADULTS </a:t>
            </a:r>
          </a:p>
          <a:p>
            <a:pPr algn="ctr" eaLnBrk="0" hangingPunct="0">
              <a:lnSpc>
                <a:spcPct val="110000"/>
              </a:lnSpc>
            </a:pPr>
            <a:endParaRPr lang="en-US" sz="3200" b="1">
              <a:solidFill>
                <a:schemeClr val="tx1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sz="3200" b="1">
                <a:solidFill>
                  <a:schemeClr val="tx1"/>
                </a:solidFill>
              </a:rPr>
              <a:t>SIZE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3200" b="1">
                <a:solidFill>
                  <a:schemeClr val="tx1"/>
                </a:solidFill>
              </a:rPr>
              <a:t>CONSUME MORE FOOD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3200" b="1">
                <a:solidFill>
                  <a:schemeClr val="tx1"/>
                </a:solidFill>
              </a:rPr>
              <a:t>INHALE MORE AIR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3200" b="1">
                <a:solidFill>
                  <a:schemeClr val="tx1"/>
                </a:solidFill>
              </a:rPr>
              <a:t>DEVELOPING NERVOUS SYSTEM</a:t>
            </a:r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untitled19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69400" cy="5226050"/>
          </a:xfrm>
          <a:prstGeom prst="rect">
            <a:avLst/>
          </a:prstGeom>
          <a:noFill/>
        </p:spPr>
      </p:pic>
      <p:sp>
        <p:nvSpPr>
          <p:cNvPr id="38400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Needleman, NEJM, 1979</a:t>
            </a:r>
            <a:endParaRPr lang="en-US"/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Case Study</a:t>
            </a:r>
          </a:p>
        </p:txBody>
      </p:sp>
      <p:sp>
        <p:nvSpPr>
          <p:cNvPr id="463875" name="Text Box 1027"/>
          <p:cNvSpPr txBox="1">
            <a:spLocks noChangeArrowheads="1"/>
          </p:cNvSpPr>
          <p:nvPr/>
        </p:nvSpPr>
        <p:spPr bwMode="auto">
          <a:xfrm>
            <a:off x="2819400" y="2863850"/>
            <a:ext cx="34464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 b="1"/>
              <a:t>Mercury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“The Commons”</a:t>
            </a:r>
          </a:p>
        </p:txBody>
      </p:sp>
      <p:pic>
        <p:nvPicPr>
          <p:cNvPr id="54275" name="Picture 3" descr="pas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783013"/>
            <a:ext cx="41910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jjessup-wv-pasture-in-spr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47244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0" y="5029200"/>
            <a:ext cx="4894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r>
              <a:rPr lang="en-US" sz="2400" b="1"/>
              <a:t>The Tragedy of the Commons</a:t>
            </a:r>
          </a:p>
          <a:p>
            <a:pPr>
              <a:buFont typeface="Wingdings" charset="2"/>
              <a:buNone/>
            </a:pPr>
            <a:r>
              <a:rPr lang="en-US" sz="2400" b="1"/>
              <a:t>By Garrett Hardin, Science, 1968</a:t>
            </a:r>
          </a:p>
        </p:txBody>
      </p:sp>
      <p:pic>
        <p:nvPicPr>
          <p:cNvPr id="54278" name="Picture 6" descr="Garrett Hardin &amp; wif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914400"/>
            <a:ext cx="4267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4748835"/>
      </p:ext>
    </p:extLst>
  </p:cSld>
  <p:clrMapOvr>
    <a:masterClrMapping/>
  </p:clrMapOvr>
  <p:transition spd="med">
    <p:pull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untitled03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75" y="914400"/>
            <a:ext cx="4556125" cy="5943600"/>
          </a:xfrm>
          <a:prstGeom prst="rect">
            <a:avLst/>
          </a:prstGeom>
          <a:noFill/>
        </p:spPr>
      </p:pic>
      <p:sp>
        <p:nvSpPr>
          <p:cNvPr id="399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7625"/>
            <a:ext cx="5562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Hg – Like Water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untitled04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990600"/>
            <a:ext cx="4570412" cy="5791200"/>
          </a:xfrm>
          <a:prstGeom prst="rect">
            <a:avLst/>
          </a:prstGeom>
          <a:noFill/>
        </p:spPr>
      </p:pic>
      <p:sp>
        <p:nvSpPr>
          <p:cNvPr id="400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Hg – Solid Enough to Sit On</a:t>
            </a:r>
            <a:endParaRPr lang="en-US" sz="1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139700"/>
            <a:ext cx="7772400" cy="698500"/>
          </a:xfrm>
          <a:noFill/>
          <a:ln/>
        </p:spPr>
        <p:txBody>
          <a:bodyPr lIns="90488" tIns="44450" rIns="90488" bIns="44450"/>
          <a:lstStyle/>
          <a:p>
            <a:r>
              <a:rPr lang="en-US" sz="4000" b="1"/>
              <a:t>Outbreaks of MeHg Poisoning</a:t>
            </a:r>
          </a:p>
        </p:txBody>
      </p:sp>
      <p:graphicFrame>
        <p:nvGraphicFramePr>
          <p:cNvPr id="401411" name="Group 3"/>
          <p:cNvGraphicFramePr>
            <a:graphicFrameLocks noGrp="1"/>
          </p:cNvGraphicFramePr>
          <p:nvPr/>
        </p:nvGraphicFramePr>
        <p:xfrm>
          <a:off x="1524000" y="1143000"/>
          <a:ext cx="6096000" cy="5419724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710D67"/>
                          </a:solidFill>
                          <a:effectLst/>
                          <a:latin typeface="Arial" pitchFamily="-84" charset="0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710D67"/>
                          </a:solidFill>
                          <a:effectLst/>
                          <a:latin typeface="Arial" pitchFamily="-8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710D67"/>
                          </a:solidFill>
                          <a:effectLst/>
                          <a:latin typeface="Arial" pitchFamily="-84" charset="0"/>
                        </a:rPr>
                        <a:t>Cases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Minamata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1953-60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Nigata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1964-65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646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Guatemala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1963-65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Ghana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Pakistan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Iraq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1956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Iraq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Iraq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On-going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</a:rPr>
                        <a:t>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untitled13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400" cy="5557838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1913"/>
            <a:ext cx="85344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Iraq Infant - Effects of Mercury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444500" y="1524000"/>
            <a:ext cx="8255000" cy="124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000" b="1">
                <a:solidFill>
                  <a:schemeClr val="tx1"/>
                </a:solidFill>
              </a:rPr>
              <a:t>Inorganic - </a:t>
            </a:r>
            <a:r>
              <a:rPr lang="en-US" sz="3600" b="1">
                <a:solidFill>
                  <a:schemeClr val="tx1"/>
                </a:solidFill>
              </a:rPr>
              <a:t>elemental mercury vapor Hg</a:t>
            </a:r>
            <a:r>
              <a:rPr lang="en-US" sz="3600" b="1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1849438" y="2913063"/>
            <a:ext cx="5468937" cy="82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b="1" u="sng">
                <a:solidFill>
                  <a:schemeClr val="tx1"/>
                </a:solidFill>
              </a:rPr>
              <a:t>Biotransformation</a:t>
            </a: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941388" y="3873500"/>
            <a:ext cx="80105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000" b="1">
                <a:solidFill>
                  <a:schemeClr val="tx1"/>
                </a:solidFill>
              </a:rPr>
              <a:t>Organic - </a:t>
            </a:r>
            <a:r>
              <a:rPr lang="en-US" sz="3600" b="1">
                <a:solidFill>
                  <a:schemeClr val="tx1"/>
                </a:solidFill>
              </a:rPr>
              <a:t>Methylmercury - </a:t>
            </a:r>
            <a:r>
              <a:rPr lang="en-US" sz="4000" b="1">
                <a:solidFill>
                  <a:schemeClr val="tx1"/>
                </a:solidFill>
              </a:rPr>
              <a:t>CH</a:t>
            </a:r>
            <a:r>
              <a:rPr lang="en-US" sz="4000" b="1" baseline="-25000">
                <a:solidFill>
                  <a:schemeClr val="tx1"/>
                </a:solidFill>
              </a:rPr>
              <a:t>3</a:t>
            </a:r>
            <a:r>
              <a:rPr lang="en-US" sz="4000" b="1">
                <a:solidFill>
                  <a:schemeClr val="tx1"/>
                </a:solidFill>
              </a:rPr>
              <a:t>Hg</a:t>
            </a:r>
            <a:r>
              <a:rPr lang="en-US" sz="4000" b="1" baseline="300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1849438" y="4740275"/>
            <a:ext cx="5099050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b="1" u="sng">
                <a:solidFill>
                  <a:schemeClr val="tx1"/>
                </a:solidFill>
              </a:rPr>
              <a:t>Bioaccumulation</a:t>
            </a: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823913"/>
          </a:xfrm>
        </p:spPr>
        <p:txBody>
          <a:bodyPr/>
          <a:lstStyle/>
          <a:p>
            <a:r>
              <a:rPr lang="en-US" sz="4800" b="1">
                <a:solidFill>
                  <a:schemeClr val="tx1"/>
                </a:solidFill>
              </a:rPr>
              <a:t>Mercury to Methyl Mercury</a:t>
            </a:r>
            <a:endParaRPr lang="en-US"/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35925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Mercury Release</a:t>
            </a:r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1524000" y="1905000"/>
            <a:ext cx="6019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b="1">
                <a:solidFill>
                  <a:schemeClr val="tx1"/>
                </a:solidFill>
              </a:rPr>
              <a:t>50-75% mercury of released in the environment related to human activities</a:t>
            </a: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Atmospheric Hg</a:t>
            </a:r>
          </a:p>
        </p:txBody>
      </p:sp>
      <p:pic>
        <p:nvPicPr>
          <p:cNvPr id="406531" name="Picture 3" descr="C:\Documents and Settings\steveg\My Documents\My Documents\A Small Dose of Tox\SD P3 Agents\Mercury\hg_deposition map 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1014413"/>
            <a:ext cx="5962650" cy="57673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Line 2"/>
          <p:cNvSpPr>
            <a:spLocks noChangeShapeType="1"/>
          </p:cNvSpPr>
          <p:nvPr/>
        </p:nvSpPr>
        <p:spPr bwMode="auto">
          <a:xfrm>
            <a:off x="2794000" y="1784350"/>
            <a:ext cx="2763838" cy="847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5708650" y="2328863"/>
            <a:ext cx="2978150" cy="95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Ambient Water</a:t>
            </a:r>
          </a:p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Sediments</a:t>
            </a:r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5859463" y="4573588"/>
            <a:ext cx="2217737" cy="528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Edible Fish</a:t>
            </a:r>
          </a:p>
        </p:txBody>
      </p:sp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533400" y="1339850"/>
            <a:ext cx="2097088" cy="95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Inorganic </a:t>
            </a:r>
          </a:p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Mercury</a:t>
            </a:r>
          </a:p>
        </p:txBody>
      </p:sp>
      <p:sp>
        <p:nvSpPr>
          <p:cNvPr id="408582" name="Rectangle 6"/>
          <p:cNvSpPr>
            <a:spLocks noChangeArrowheads="1"/>
          </p:cNvSpPr>
          <p:nvPr/>
        </p:nvSpPr>
        <p:spPr bwMode="auto">
          <a:xfrm>
            <a:off x="768350" y="3714750"/>
            <a:ext cx="2514600" cy="95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Methyl-Mercury</a:t>
            </a:r>
          </a:p>
        </p:txBody>
      </p:sp>
      <p:sp>
        <p:nvSpPr>
          <p:cNvPr id="408583" name="Rectangle 7"/>
          <p:cNvSpPr>
            <a:spLocks noChangeArrowheads="1"/>
          </p:cNvSpPr>
          <p:nvPr/>
        </p:nvSpPr>
        <p:spPr bwMode="auto">
          <a:xfrm>
            <a:off x="381000" y="5597525"/>
            <a:ext cx="2967038" cy="95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Methyl-Mercury</a:t>
            </a:r>
          </a:p>
          <a:p>
            <a:pPr algn="ctr" eaLnBrk="0" hangingPunct="0"/>
            <a:r>
              <a:rPr lang="en-US" sz="2800" b="1">
                <a:solidFill>
                  <a:schemeClr val="tx1"/>
                </a:solidFill>
              </a:rPr>
              <a:t>In Humans</a:t>
            </a:r>
          </a:p>
        </p:txBody>
      </p:sp>
      <p:sp>
        <p:nvSpPr>
          <p:cNvPr id="408584" name="Rectangle 8"/>
          <p:cNvSpPr>
            <a:spLocks noChangeArrowheads="1"/>
          </p:cNvSpPr>
          <p:nvPr/>
        </p:nvSpPr>
        <p:spPr bwMode="auto">
          <a:xfrm>
            <a:off x="1752600" y="2854325"/>
            <a:ext cx="28956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000000"/>
                </a:solidFill>
              </a:rPr>
              <a:t>Biomethylation</a:t>
            </a:r>
          </a:p>
        </p:txBody>
      </p:sp>
      <p:sp>
        <p:nvSpPr>
          <p:cNvPr id="408585" name="Rectangle 9"/>
          <p:cNvSpPr>
            <a:spLocks noChangeArrowheads="1"/>
          </p:cNvSpPr>
          <p:nvPr/>
        </p:nvSpPr>
        <p:spPr bwMode="auto">
          <a:xfrm>
            <a:off x="4322763" y="3811588"/>
            <a:ext cx="322103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000000"/>
                </a:solidFill>
              </a:rPr>
              <a:t>Bioaccumulation</a:t>
            </a:r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4321175" y="5562600"/>
            <a:ext cx="19272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000000"/>
                </a:solidFill>
              </a:rPr>
              <a:t>Exposure</a:t>
            </a:r>
          </a:p>
        </p:txBody>
      </p:sp>
      <p:sp>
        <p:nvSpPr>
          <p:cNvPr id="408587" name="Rectangle 11"/>
          <p:cNvSpPr>
            <a:spLocks noChangeArrowheads="1"/>
          </p:cNvSpPr>
          <p:nvPr/>
        </p:nvSpPr>
        <p:spPr bwMode="auto">
          <a:xfrm>
            <a:off x="3492500" y="1492250"/>
            <a:ext cx="21463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000000"/>
                </a:solidFill>
              </a:rPr>
              <a:t>Discharge</a:t>
            </a:r>
          </a:p>
        </p:txBody>
      </p:sp>
      <p:sp>
        <p:nvSpPr>
          <p:cNvPr id="408588" name="Line 12"/>
          <p:cNvSpPr>
            <a:spLocks noChangeShapeType="1"/>
          </p:cNvSpPr>
          <p:nvPr/>
        </p:nvSpPr>
        <p:spPr bwMode="auto">
          <a:xfrm flipH="1">
            <a:off x="3417888" y="3098800"/>
            <a:ext cx="2217737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589" name="Line 13"/>
          <p:cNvSpPr>
            <a:spLocks noChangeShapeType="1"/>
          </p:cNvSpPr>
          <p:nvPr/>
        </p:nvSpPr>
        <p:spPr bwMode="auto">
          <a:xfrm>
            <a:off x="3443288" y="4090988"/>
            <a:ext cx="2232025" cy="612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590" name="Line 14"/>
          <p:cNvSpPr>
            <a:spLocks noChangeShapeType="1"/>
          </p:cNvSpPr>
          <p:nvPr/>
        </p:nvSpPr>
        <p:spPr bwMode="auto">
          <a:xfrm flipH="1">
            <a:off x="3495675" y="5084763"/>
            <a:ext cx="2127250" cy="714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59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382000" cy="762000"/>
          </a:xfrm>
        </p:spPr>
        <p:txBody>
          <a:bodyPr/>
          <a:lstStyle/>
          <a:p>
            <a:pPr algn="r"/>
            <a:r>
              <a:rPr lang="en-US" b="1">
                <a:solidFill>
                  <a:schemeClr val="tx1"/>
                </a:solidFill>
              </a:rPr>
              <a:t>Biotransformation of Mercury</a:t>
            </a:r>
            <a:endParaRPr lang="en-US" sz="1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708025" y="1462088"/>
            <a:ext cx="7726363" cy="393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Blindness - Deafness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Cerebral Palsy - Seizures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Abnormal reflexes &amp; muscle tone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Retarded motor development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Visual and Auditory Deficits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Delayed motor development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Altered DRH performance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Neurobehavioral Effects</a:t>
            </a:r>
            <a:endParaRPr lang="en-US" sz="4000"/>
          </a:p>
        </p:txBody>
      </p:sp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1524000" y="2286000"/>
            <a:ext cx="6065838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Decrease in Brain Size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Cell loss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Disorganization of cells</a:t>
            </a:r>
          </a:p>
          <a:p>
            <a:pPr eaLnBrk="0" hangingPunct="0">
              <a:buSzPct val="100000"/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 Cell migration failures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Effects On The Brain</a:t>
            </a:r>
            <a:endParaRPr lang="en-US" sz="400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88"/>
            <a:ext cx="8839200" cy="914400"/>
          </a:xfrm>
        </p:spPr>
        <p:txBody>
          <a:bodyPr/>
          <a:lstStyle/>
          <a:p>
            <a:r>
              <a:rPr lang="en-US" sz="5400" b="1">
                <a:solidFill>
                  <a:schemeClr val="tx1"/>
                </a:solidFill>
              </a:rPr>
              <a:t>The Tragedy</a:t>
            </a: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819150" y="1524000"/>
            <a:ext cx="75057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Wingdings" pitchFamily="-84" charset="2"/>
              <a:buNone/>
            </a:pPr>
            <a:r>
              <a:rPr lang="en-US" sz="4000" b="1"/>
              <a:t>Cattle</a:t>
            </a:r>
          </a:p>
          <a:p>
            <a:pPr algn="ctr">
              <a:buFont typeface="Wingdings" pitchFamily="-84" charset="2"/>
              <a:buNone/>
            </a:pPr>
            <a:r>
              <a:rPr lang="en-US" sz="4000" b="1"/>
              <a:t>Farmers</a:t>
            </a:r>
          </a:p>
          <a:p>
            <a:pPr algn="ctr">
              <a:buFont typeface="Wingdings" pitchFamily="-84" charset="2"/>
              <a:buNone/>
            </a:pPr>
            <a:r>
              <a:rPr lang="en-US" sz="4000" b="1"/>
              <a:t>Return on Investment</a:t>
            </a:r>
          </a:p>
          <a:p>
            <a:pPr algn="ctr">
              <a:buFont typeface="Wingdings" pitchFamily="-84" charset="2"/>
              <a:buNone/>
            </a:pPr>
            <a:r>
              <a:rPr lang="en-US" sz="4000" b="1"/>
              <a:t>Return for me</a:t>
            </a:r>
          </a:p>
          <a:p>
            <a:pPr algn="ctr">
              <a:buFont typeface="Wingdings" pitchFamily="-84" charset="2"/>
              <a:buNone/>
            </a:pPr>
            <a:r>
              <a:rPr lang="en-US" sz="4000" b="1"/>
              <a:t>Not the commons</a:t>
            </a:r>
          </a:p>
          <a:p>
            <a:pPr algn="ctr">
              <a:buFont typeface="Wingdings" pitchFamily="-84" charset="2"/>
              <a:buNone/>
            </a:pPr>
            <a:r>
              <a:rPr lang="en-US" sz="4000" b="1"/>
              <a:t>Society suffers</a:t>
            </a:r>
            <a:endParaRPr lang="en-US" sz="2400" b="1"/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685800" y="2273300"/>
            <a:ext cx="77724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25000"/>
              </a:spcBef>
              <a:buFont typeface="Wingdings" pitchFamily="-84" charset="2"/>
              <a:buChar char="Ø"/>
            </a:pPr>
            <a:r>
              <a:rPr lang="en-US" sz="4000" b="1">
                <a:solidFill>
                  <a:schemeClr val="tx1"/>
                </a:solidFill>
              </a:rPr>
              <a:t>MONKEY - 25 µg/kg - LOAEL</a:t>
            </a:r>
          </a:p>
          <a:p>
            <a:pPr marL="457200" indent="-457200" eaLnBrk="0" hangingPunct="0">
              <a:spcBef>
                <a:spcPct val="25000"/>
              </a:spcBef>
              <a:buFont typeface="Wingdings" pitchFamily="-84" charset="2"/>
              <a:buChar char="Ø"/>
            </a:pPr>
            <a:r>
              <a:rPr lang="en-US" sz="4000" b="1">
                <a:solidFill>
                  <a:schemeClr val="tx1"/>
                </a:solidFill>
              </a:rPr>
              <a:t>RAT - 10 µg/kg - LOAEL</a:t>
            </a:r>
          </a:p>
          <a:p>
            <a:pPr marL="457200" indent="-457200" eaLnBrk="0" hangingPunct="0">
              <a:spcBef>
                <a:spcPct val="25000"/>
              </a:spcBef>
              <a:buFont typeface="Wingdings" pitchFamily="-84" charset="2"/>
              <a:buChar char="Ø"/>
            </a:pPr>
            <a:r>
              <a:rPr lang="en-US" sz="4000" b="1">
                <a:solidFill>
                  <a:schemeClr val="tx1"/>
                </a:solidFill>
              </a:rPr>
              <a:t>RAT - 50 µg/kg - replicated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76200"/>
            <a:ext cx="8458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Animal - Risk Assessment</a:t>
            </a:r>
            <a:endParaRPr lang="en-US"/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457200" y="2057400"/>
            <a:ext cx="8242300" cy="206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lnSpc>
                <a:spcPct val="120000"/>
              </a:lnSpc>
              <a:buFont typeface="Wingdings" pitchFamily="-84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2.5 µg/kg     - NOAEL (animals)</a:t>
            </a:r>
          </a:p>
          <a:p>
            <a:pPr marL="457200" indent="-457200" eaLnBrk="0" hangingPunct="0">
              <a:lnSpc>
                <a:spcPct val="120000"/>
              </a:lnSpc>
              <a:buFont typeface="Wingdings" pitchFamily="-84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0.25 µg/kg   - Human</a:t>
            </a:r>
          </a:p>
          <a:p>
            <a:pPr marL="457200" indent="-457200" eaLnBrk="0" hangingPunct="0">
              <a:lnSpc>
                <a:spcPct val="120000"/>
              </a:lnSpc>
              <a:buFont typeface="Wingdings" pitchFamily="-84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0.025 µg/kg - Sensitive populations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Animal - Risk Assessment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2243138" y="4460875"/>
            <a:ext cx="461486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  <a:buFont typeface="Wingdings" pitchFamily="-84" charset="2"/>
              <a:buNone/>
            </a:pPr>
            <a:r>
              <a:rPr lang="en-US" sz="2800" b="1">
                <a:solidFill>
                  <a:schemeClr val="tx1"/>
                </a:solidFill>
              </a:rPr>
              <a:t>(the rule of dividing by 10)</a:t>
            </a:r>
            <a:endParaRPr lang="en-US" sz="3600"/>
          </a:p>
        </p:txBody>
      </p:sp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650875" y="1816100"/>
            <a:ext cx="7559675" cy="316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5000"/>
              </a:lnSpc>
            </a:pPr>
            <a:r>
              <a:rPr lang="en-US" b="1">
                <a:solidFill>
                  <a:schemeClr val="tx1"/>
                </a:solidFill>
              </a:rPr>
              <a:t>• 10-20 ppm hair - LOAEL •</a:t>
            </a:r>
          </a:p>
          <a:p>
            <a:pPr algn="ctr" eaLnBrk="0" hangingPunct="0">
              <a:lnSpc>
                <a:spcPct val="115000"/>
              </a:lnSpc>
            </a:pPr>
            <a:r>
              <a:rPr lang="en-US" b="1">
                <a:solidFill>
                  <a:schemeClr val="tx1"/>
                </a:solidFill>
              </a:rPr>
              <a:t>• 40-80 ppb blood - LOAEL •</a:t>
            </a:r>
          </a:p>
          <a:p>
            <a:pPr algn="ctr" eaLnBrk="0" hangingPunct="0">
              <a:lnSpc>
                <a:spcPct val="115000"/>
              </a:lnSpc>
            </a:pPr>
            <a:r>
              <a:rPr lang="en-US" b="1">
                <a:solidFill>
                  <a:schemeClr val="tx1"/>
                </a:solidFill>
              </a:rPr>
              <a:t>• 0.645 µg/kg •</a:t>
            </a:r>
          </a:p>
          <a:p>
            <a:pPr algn="ctr" eaLnBrk="0" hangingPunct="0">
              <a:lnSpc>
                <a:spcPct val="115000"/>
              </a:lnSpc>
            </a:pPr>
            <a:r>
              <a:rPr lang="en-US" b="1">
                <a:solidFill>
                  <a:schemeClr val="tx1"/>
                </a:solidFill>
              </a:rPr>
              <a:t>• 0.06 µg/kg - RfD •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6038"/>
            <a:ext cx="77724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Human - Risk Assessment</a:t>
            </a:r>
            <a:endParaRPr lang="en-US"/>
          </a:p>
        </p:txBody>
      </p: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35925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Mercury Fishing Advisories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1066800" y="1676400"/>
            <a:ext cx="71628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 typeface="Wingdings" pitchFamily="-84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In 2000, 41 States have over 2000 fish consumption advisories</a:t>
            </a:r>
          </a:p>
          <a:p>
            <a:pPr marL="457200" indent="-457200" eaLnBrk="0" hangingPunct="0">
              <a:buFont typeface="Wingdings" pitchFamily="-84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An increase form 27 in 1993</a:t>
            </a:r>
          </a:p>
          <a:p>
            <a:pPr marL="457200" indent="-457200" eaLnBrk="0" hangingPunct="0">
              <a:buFont typeface="Wingdings" pitchFamily="-84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Pregnant women, nursing mothers, women who intend to have children, and children under 15</a:t>
            </a:r>
            <a:endParaRPr 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685800" y="1676400"/>
            <a:ext cx="7789863" cy="313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lnSpc>
                <a:spcPct val="125000"/>
              </a:lnSpc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Reduce environmental release</a:t>
            </a:r>
          </a:p>
          <a:p>
            <a:pPr marL="457200" indent="-457200" eaLnBrk="0" hangingPunct="0">
              <a:lnSpc>
                <a:spcPct val="125000"/>
              </a:lnSpc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Restrict global production and sale</a:t>
            </a:r>
          </a:p>
          <a:p>
            <a:pPr marL="457200" indent="-457200" eaLnBrk="0" hangingPunct="0">
              <a:lnSpc>
                <a:spcPct val="125000"/>
              </a:lnSpc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Advise women of child bearing age</a:t>
            </a:r>
          </a:p>
          <a:p>
            <a:pPr marL="457200" indent="-457200" eaLnBrk="0" hangingPunct="0">
              <a:lnSpc>
                <a:spcPct val="125000"/>
              </a:lnSpc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Research mechanisms of action</a:t>
            </a:r>
          </a:p>
          <a:p>
            <a:pPr marL="457200" indent="-457200" eaLnBrk="0" hangingPunct="0">
              <a:lnSpc>
                <a:spcPct val="125000"/>
              </a:lnSpc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Assess neurodegenerative effects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Recommendations</a:t>
            </a:r>
            <a:endParaRPr lang="en-US"/>
          </a:p>
        </p:txBody>
      </p:sp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35925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MeHg Consumption Limits</a:t>
            </a:r>
          </a:p>
        </p:txBody>
      </p:sp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990600" y="1849438"/>
            <a:ext cx="70707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US EPA – 0.1 ug/kg-day</a:t>
            </a:r>
          </a:p>
          <a:p>
            <a:endParaRPr lang="en-US" b="1"/>
          </a:p>
          <a:p>
            <a:r>
              <a:rPr lang="en-US" b="1"/>
              <a:t>US FDA – 1 ppm (mg/kg) in tuna</a:t>
            </a:r>
          </a:p>
        </p:txBody>
      </p:sp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35925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Mercury A Global Issue</a:t>
            </a:r>
          </a:p>
        </p:txBody>
      </p:sp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3152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b="1">
                <a:solidFill>
                  <a:schemeClr val="tx1"/>
                </a:solidFill>
              </a:rPr>
              <a:t>Mercury distribution and exposure is a global problem</a:t>
            </a:r>
          </a:p>
        </p:txBody>
      </p:sp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124200"/>
            <a:ext cx="3733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015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427016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17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8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70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7806" y="76200"/>
            <a:ext cx="8686800" cy="828406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A Small Dose of Risk Assessment</a:t>
            </a:r>
          </a:p>
        </p:txBody>
      </p:sp>
      <p:pic>
        <p:nvPicPr>
          <p:cNvPr id="427014" name="Picture 6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509713"/>
            <a:ext cx="4610100" cy="45164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112" name="Group 8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431113" name="Freeform 9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14" name="Freeform 10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8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1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Authorship Information</a:t>
            </a:r>
          </a:p>
        </p:txBody>
      </p:sp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1066800" y="3962400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For Additional Information Contact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Steven G. Gilbert, PhD, DABT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Web: </a:t>
            </a:r>
            <a:r>
              <a:rPr lang="en-US" sz="2800" b="1" dirty="0" err="1">
                <a:solidFill>
                  <a:schemeClr val="tx1"/>
                </a:solidFill>
              </a:rPr>
              <a:t>www.asmalldoseoftoxicology.org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609600" y="2009775"/>
            <a:ext cx="7886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This presentation is supplement to </a:t>
            </a:r>
          </a:p>
          <a:p>
            <a:pPr algn="ctr"/>
            <a:r>
              <a:rPr lang="en-US" sz="3600" b="1">
                <a:solidFill>
                  <a:schemeClr val="tx1"/>
                </a:solidFill>
              </a:rPr>
              <a:t> “A Small Dose of Toxicology”</a:t>
            </a:r>
            <a:endParaRPr 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7D"/>
      </a:dk1>
      <a:lt1>
        <a:srgbClr val="FFFFFF"/>
      </a:lt1>
      <a:dk2>
        <a:srgbClr val="00007D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6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8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7D"/>
        </a:dk1>
        <a:lt1>
          <a:srgbClr val="FFFFFF"/>
        </a:lt1>
        <a:dk2>
          <a:srgbClr val="00007D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6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4265</TotalTime>
  <Words>3097</Words>
  <Application>Microsoft Macintosh PowerPoint</Application>
  <PresentationFormat>On-screen Show (4:3)</PresentationFormat>
  <Paragraphs>782</Paragraphs>
  <Slides>98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ＭＳ Ｐゴシック</vt:lpstr>
      <vt:lpstr>Arial</vt:lpstr>
      <vt:lpstr>Times New Roman</vt:lpstr>
      <vt:lpstr>Wingdings</vt:lpstr>
      <vt:lpstr>Default Design</vt:lpstr>
      <vt:lpstr>An Introduction To  Risk Assessment –  Risk Management and Precautionary Principle</vt:lpstr>
      <vt:lpstr>A Small Dose of Toxicology 3rd Edition</vt:lpstr>
      <vt:lpstr>Small Dose of Toxicology</vt:lpstr>
      <vt:lpstr>Decision Making</vt:lpstr>
      <vt:lpstr>The First Bioethicist</vt:lpstr>
      <vt:lpstr>Risk Assessment</vt:lpstr>
      <vt:lpstr>Managing the Commons</vt:lpstr>
      <vt:lpstr>“The Commons”</vt:lpstr>
      <vt:lpstr>The Tragedy</vt:lpstr>
      <vt:lpstr>No Technical Solutions</vt:lpstr>
      <vt:lpstr>Problems – Solutions?</vt:lpstr>
      <vt:lpstr>Toxicology Issues / Solutions?</vt:lpstr>
      <vt:lpstr>Freedom?</vt:lpstr>
      <vt:lpstr>Environmental Health</vt:lpstr>
      <vt:lpstr>Examples of Risk</vt:lpstr>
      <vt:lpstr>Ethyl Alcohol</vt:lpstr>
      <vt:lpstr>FAS Child</vt:lpstr>
      <vt:lpstr>Effects of Prenatal Alcohol</vt:lpstr>
      <vt:lpstr>Fetal Alcohol Syndrome (FAS)</vt:lpstr>
      <vt:lpstr>Fetal Alcohol Effect (FAE)</vt:lpstr>
      <vt:lpstr>Risking a Small Does of Lead</vt:lpstr>
      <vt:lpstr>Awareness of Lead</vt:lpstr>
      <vt:lpstr>Recycling Lead</vt:lpstr>
      <vt:lpstr>What Is This?</vt:lpstr>
      <vt:lpstr>The Mercury Cycle</vt:lpstr>
      <vt:lpstr>Fetal Effects of MeHg</vt:lpstr>
      <vt:lpstr>Life-Long Effects of MeHg</vt:lpstr>
      <vt:lpstr>Precautionary Principle</vt:lpstr>
      <vt:lpstr>Key Words of Toxicology</vt:lpstr>
      <vt:lpstr>Early Risk Assessment</vt:lpstr>
      <vt:lpstr>Perspective</vt:lpstr>
      <vt:lpstr>Perspective</vt:lpstr>
      <vt:lpstr>Historical Awareness</vt:lpstr>
      <vt:lpstr>Recent Awareness</vt:lpstr>
      <vt:lpstr>Superman</vt:lpstr>
      <vt:lpstr>Risk of What?</vt:lpstr>
      <vt:lpstr>Risk Assessment</vt:lpstr>
      <vt:lpstr>Risk Management</vt:lpstr>
      <vt:lpstr>Framework for RA and RM</vt:lpstr>
      <vt:lpstr>Objective of Risk Assessment</vt:lpstr>
      <vt:lpstr>Steps in Risk Assessment</vt:lpstr>
      <vt:lpstr>Hazard Identification</vt:lpstr>
      <vt:lpstr>Hazard Identification</vt:lpstr>
      <vt:lpstr>Structure-Activity Analysis</vt:lpstr>
      <vt:lpstr>Short-term Screening Tests</vt:lpstr>
      <vt:lpstr>Animal Bioassays</vt:lpstr>
      <vt:lpstr>Toxicity Endpoints</vt:lpstr>
      <vt:lpstr>Pros and Cons - Animals</vt:lpstr>
      <vt:lpstr>Human Epidemiological</vt:lpstr>
      <vt:lpstr>Pros and Cons - Humans</vt:lpstr>
      <vt:lpstr>Human Variability</vt:lpstr>
      <vt:lpstr>Examples of Variability</vt:lpstr>
      <vt:lpstr>Uncertainty</vt:lpstr>
      <vt:lpstr>Exposure Assessment</vt:lpstr>
      <vt:lpstr>Exposure Issues</vt:lpstr>
      <vt:lpstr>Dose-Response Assessment</vt:lpstr>
      <vt:lpstr>Chemical Potency</vt:lpstr>
      <vt:lpstr>Risk Characterization</vt:lpstr>
      <vt:lpstr>Risk Management</vt:lpstr>
      <vt:lpstr>Uncertainty</vt:lpstr>
      <vt:lpstr>Use of Uncertainty Factors</vt:lpstr>
      <vt:lpstr>Use of Uncertainty Factors</vt:lpstr>
      <vt:lpstr>Reducing Uncertainty</vt:lpstr>
      <vt:lpstr>Comparing Risks</vt:lpstr>
      <vt:lpstr>Annual Risk Of Death In The U.S.</vt:lpstr>
      <vt:lpstr>Characteristics of Risk</vt:lpstr>
      <vt:lpstr>Risk Perceptions</vt:lpstr>
      <vt:lpstr>Differences in Risk Perception</vt:lpstr>
      <vt:lpstr>Precautionary Principle</vt:lpstr>
      <vt:lpstr>A Small Dose of Risk Assessment</vt:lpstr>
      <vt:lpstr>Authorship Information</vt:lpstr>
      <vt:lpstr>Case Study</vt:lpstr>
      <vt:lpstr>Ancient Awareness</vt:lpstr>
      <vt:lpstr>CDC Blood Lead Levels</vt:lpstr>
      <vt:lpstr>Lead - Absorption</vt:lpstr>
      <vt:lpstr>Half-life Of Lead</vt:lpstr>
      <vt:lpstr>Children Vulnerability</vt:lpstr>
      <vt:lpstr>Needleman, NEJM, 1979</vt:lpstr>
      <vt:lpstr>Case Study</vt:lpstr>
      <vt:lpstr>Hg – Like Water</vt:lpstr>
      <vt:lpstr>Hg – Solid Enough to Sit On</vt:lpstr>
      <vt:lpstr>Outbreaks of MeHg Poisoning</vt:lpstr>
      <vt:lpstr>Iraq Infant - Effects of Mercury</vt:lpstr>
      <vt:lpstr>Mercury to Methyl Mercury</vt:lpstr>
      <vt:lpstr>Mercury Release</vt:lpstr>
      <vt:lpstr>Atmospheric Hg</vt:lpstr>
      <vt:lpstr>Biotransformation of Mercury</vt:lpstr>
      <vt:lpstr>Neurobehavioral Effects</vt:lpstr>
      <vt:lpstr>Effects On The Brain</vt:lpstr>
      <vt:lpstr>Animal - Risk Assessment</vt:lpstr>
      <vt:lpstr>Animal - Risk Assessment</vt:lpstr>
      <vt:lpstr>Human - Risk Assessment</vt:lpstr>
      <vt:lpstr>Mercury Fishing Advisories</vt:lpstr>
      <vt:lpstr>Recommendations</vt:lpstr>
      <vt:lpstr>MeHg Consumption Limits</vt:lpstr>
      <vt:lpstr>Mercury A Global Issue</vt:lpstr>
      <vt:lpstr>A Small Dose of Risk Assessment</vt:lpstr>
      <vt:lpstr>Authorship Information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Gilbert</dc:creator>
  <cp:lastModifiedBy>Steven Gilbert</cp:lastModifiedBy>
  <cp:revision>192</cp:revision>
  <cp:lastPrinted>2000-09-13T16:44:54Z</cp:lastPrinted>
  <dcterms:created xsi:type="dcterms:W3CDTF">2011-12-16T20:01:01Z</dcterms:created>
  <dcterms:modified xsi:type="dcterms:W3CDTF">2020-11-01T18:18:30Z</dcterms:modified>
</cp:coreProperties>
</file>