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02" r:id="rId2"/>
    <p:sldId id="353" r:id="rId3"/>
    <p:sldId id="354" r:id="rId4"/>
    <p:sldId id="355" r:id="rId5"/>
    <p:sldId id="349" r:id="rId6"/>
    <p:sldId id="356" r:id="rId7"/>
    <p:sldId id="312" r:id="rId8"/>
    <p:sldId id="357" r:id="rId9"/>
    <p:sldId id="358" r:id="rId10"/>
    <p:sldId id="314" r:id="rId11"/>
    <p:sldId id="317" r:id="rId12"/>
    <p:sldId id="318" r:id="rId13"/>
    <p:sldId id="359" r:id="rId14"/>
    <p:sldId id="360" r:id="rId15"/>
    <p:sldId id="361" r:id="rId16"/>
    <p:sldId id="362" r:id="rId17"/>
    <p:sldId id="363" r:id="rId18"/>
    <p:sldId id="364" r:id="rId19"/>
    <p:sldId id="365" r:id="rId20"/>
    <p:sldId id="367" r:id="rId21"/>
    <p:sldId id="366" r:id="rId22"/>
    <p:sldId id="344" r:id="rId23"/>
    <p:sldId id="346" r:id="rId24"/>
  </p:sldIdLst>
  <p:sldSz cx="9144000" cy="6858000" type="screen4x3"/>
  <p:notesSz cx="7302500" cy="9588500"/>
  <p:defaultTextStyle>
    <a:defPPr>
      <a:defRPr lang="en-US"/>
    </a:defPPr>
    <a:lvl1pPr algn="l" rtl="0" fontAlgn="base">
      <a:spcBef>
        <a:spcPct val="0"/>
      </a:spcBef>
      <a:spcAft>
        <a:spcPct val="0"/>
      </a:spcAft>
      <a:defRPr sz="4400" kern="1200">
        <a:solidFill>
          <a:schemeClr val="tx2"/>
        </a:solidFill>
        <a:latin typeface="Arial" pitchFamily="-1" charset="0"/>
        <a:ea typeface="+mn-ea"/>
        <a:cs typeface="+mn-cs"/>
      </a:defRPr>
    </a:lvl1pPr>
    <a:lvl2pPr marL="457200" algn="l" rtl="0" fontAlgn="base">
      <a:spcBef>
        <a:spcPct val="0"/>
      </a:spcBef>
      <a:spcAft>
        <a:spcPct val="0"/>
      </a:spcAft>
      <a:defRPr sz="4400" kern="1200">
        <a:solidFill>
          <a:schemeClr val="tx2"/>
        </a:solidFill>
        <a:latin typeface="Arial" pitchFamily="-1" charset="0"/>
        <a:ea typeface="+mn-ea"/>
        <a:cs typeface="+mn-cs"/>
      </a:defRPr>
    </a:lvl2pPr>
    <a:lvl3pPr marL="914400" algn="l" rtl="0" fontAlgn="base">
      <a:spcBef>
        <a:spcPct val="0"/>
      </a:spcBef>
      <a:spcAft>
        <a:spcPct val="0"/>
      </a:spcAft>
      <a:defRPr sz="4400" kern="1200">
        <a:solidFill>
          <a:schemeClr val="tx2"/>
        </a:solidFill>
        <a:latin typeface="Arial" pitchFamily="-1" charset="0"/>
        <a:ea typeface="+mn-ea"/>
        <a:cs typeface="+mn-cs"/>
      </a:defRPr>
    </a:lvl3pPr>
    <a:lvl4pPr marL="1371600" algn="l" rtl="0" fontAlgn="base">
      <a:spcBef>
        <a:spcPct val="0"/>
      </a:spcBef>
      <a:spcAft>
        <a:spcPct val="0"/>
      </a:spcAft>
      <a:defRPr sz="4400" kern="1200">
        <a:solidFill>
          <a:schemeClr val="tx2"/>
        </a:solidFill>
        <a:latin typeface="Arial" pitchFamily="-1" charset="0"/>
        <a:ea typeface="+mn-ea"/>
        <a:cs typeface="+mn-cs"/>
      </a:defRPr>
    </a:lvl4pPr>
    <a:lvl5pPr marL="1828800" algn="l" rtl="0" fontAlgn="base">
      <a:spcBef>
        <a:spcPct val="0"/>
      </a:spcBef>
      <a:spcAft>
        <a:spcPct val="0"/>
      </a:spcAft>
      <a:defRPr sz="4400" kern="1200">
        <a:solidFill>
          <a:schemeClr val="tx2"/>
        </a:solidFill>
        <a:latin typeface="Arial" pitchFamily="-1" charset="0"/>
        <a:ea typeface="+mn-ea"/>
        <a:cs typeface="+mn-cs"/>
      </a:defRPr>
    </a:lvl5pPr>
    <a:lvl6pPr marL="2286000" algn="l" defTabSz="457200" rtl="0" eaLnBrk="1" latinLnBrk="0" hangingPunct="1">
      <a:defRPr sz="4400" kern="1200">
        <a:solidFill>
          <a:schemeClr val="tx2"/>
        </a:solidFill>
        <a:latin typeface="Arial" pitchFamily="-1" charset="0"/>
        <a:ea typeface="+mn-ea"/>
        <a:cs typeface="+mn-cs"/>
      </a:defRPr>
    </a:lvl6pPr>
    <a:lvl7pPr marL="2743200" algn="l" defTabSz="457200" rtl="0" eaLnBrk="1" latinLnBrk="0" hangingPunct="1">
      <a:defRPr sz="4400" kern="1200">
        <a:solidFill>
          <a:schemeClr val="tx2"/>
        </a:solidFill>
        <a:latin typeface="Arial" pitchFamily="-1" charset="0"/>
        <a:ea typeface="+mn-ea"/>
        <a:cs typeface="+mn-cs"/>
      </a:defRPr>
    </a:lvl7pPr>
    <a:lvl8pPr marL="3200400" algn="l" defTabSz="457200" rtl="0" eaLnBrk="1" latinLnBrk="0" hangingPunct="1">
      <a:defRPr sz="4400" kern="1200">
        <a:solidFill>
          <a:schemeClr val="tx2"/>
        </a:solidFill>
        <a:latin typeface="Arial" pitchFamily="-1" charset="0"/>
        <a:ea typeface="+mn-ea"/>
        <a:cs typeface="+mn-cs"/>
      </a:defRPr>
    </a:lvl8pPr>
    <a:lvl9pPr marL="3657600" algn="l" defTabSz="457200" rtl="0" eaLnBrk="1" latinLnBrk="0" hangingPunct="1">
      <a:defRPr sz="4400" kern="1200">
        <a:solidFill>
          <a:schemeClr val="tx2"/>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FFFF"/>
    <a:srgbClr val="000000"/>
    <a:srgbClr val="710D67"/>
    <a:srgbClr val="00007D"/>
    <a:srgbClr val="0000CC"/>
    <a:srgbClr val="000066"/>
    <a:srgbClr val="E1F4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5385" autoAdjust="0"/>
  </p:normalViewPr>
  <p:slideViewPr>
    <p:cSldViewPr showGuides="1">
      <p:cViewPr varScale="1">
        <p:scale>
          <a:sx n="91" d="100"/>
          <a:sy n="91" d="100"/>
        </p:scale>
        <p:origin x="1640" y="1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2" d="100"/>
          <a:sy n="72" d="100"/>
        </p:scale>
        <p:origin x="3496" y="224"/>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7.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solidFill>
                  <a:schemeClr val="tx1"/>
                </a:solidFill>
                <a:latin typeface="Times New Roman" pitchFamily="-1" charset="0"/>
              </a:defRPr>
            </a:lvl1pPr>
          </a:lstStyle>
          <a:p>
            <a:endParaRPr lang="en-US"/>
          </a:p>
        </p:txBody>
      </p:sp>
      <p:sp>
        <p:nvSpPr>
          <p:cNvPr id="67587"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solidFill>
                  <a:schemeClr val="tx1"/>
                </a:solidFill>
                <a:latin typeface="Times New Roman" pitchFamily="-1" charset="0"/>
              </a:defRPr>
            </a:lvl1pPr>
          </a:lstStyle>
          <a:p>
            <a:fld id="{2276B2DA-2046-C34F-8173-7A9D95FA3195}" type="datetime4">
              <a:rPr lang="en-US"/>
              <a:pPr/>
              <a:t>November 1, 2020</a:t>
            </a:fld>
            <a:endParaRPr lang="en-US"/>
          </a:p>
        </p:txBody>
      </p:sp>
      <p:sp>
        <p:nvSpPr>
          <p:cNvPr id="67588"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solidFill>
                  <a:schemeClr val="tx1"/>
                </a:solidFill>
                <a:latin typeface="Times New Roman" pitchFamily="-1" charset="0"/>
              </a:defRPr>
            </a:lvl1pPr>
          </a:lstStyle>
          <a:p>
            <a:r>
              <a:rPr lang="en-US"/>
              <a:t>A Small Dose of Toxicology - Overview</a:t>
            </a:r>
          </a:p>
        </p:txBody>
      </p:sp>
      <p:sp>
        <p:nvSpPr>
          <p:cNvPr id="67589"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solidFill>
                  <a:schemeClr val="tx1"/>
                </a:solidFill>
                <a:latin typeface="Times New Roman" pitchFamily="-1" charset="0"/>
              </a:defRPr>
            </a:lvl1pPr>
          </a:lstStyle>
          <a:p>
            <a:fld id="{90A01721-6F6A-6349-B363-2A6B847C5EB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solidFill>
                  <a:schemeClr val="tx1"/>
                </a:solidFill>
                <a:latin typeface="Times New Roman" pitchFamily="-1" charset="0"/>
              </a:defRPr>
            </a:lvl1pPr>
          </a:lstStyle>
          <a:p>
            <a:endParaRPr lang="en-US"/>
          </a:p>
        </p:txBody>
      </p:sp>
      <p:sp>
        <p:nvSpPr>
          <p:cNvPr id="3075"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solidFill>
                  <a:schemeClr val="tx1"/>
                </a:solidFill>
                <a:latin typeface="Times New Roman" pitchFamily="-1" charset="0"/>
              </a:defRPr>
            </a:lvl1pPr>
          </a:lstStyle>
          <a:p>
            <a:fld id="{2A9A9EC2-9CAA-C842-B93C-EBDE3940E8E0}" type="datetime4">
              <a:rPr lang="en-US"/>
              <a:pPr/>
              <a:t>November 1, 2020</a:t>
            </a:fld>
            <a:endParaRPr lang="en-US"/>
          </a:p>
        </p:txBody>
      </p:sp>
      <p:sp>
        <p:nvSpPr>
          <p:cNvPr id="3076"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solidFill>
                  <a:schemeClr val="tx1"/>
                </a:solidFill>
                <a:latin typeface="Times New Roman" pitchFamily="-1" charset="0"/>
              </a:defRPr>
            </a:lvl1pPr>
          </a:lstStyle>
          <a:p>
            <a:r>
              <a:rPr lang="en-US"/>
              <a:t>A Small Dose of Toxicology - Overview</a:t>
            </a:r>
          </a:p>
        </p:txBody>
      </p:sp>
      <p:sp>
        <p:nvSpPr>
          <p:cNvPr id="3079"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solidFill>
                  <a:schemeClr val="tx1"/>
                </a:solidFill>
                <a:latin typeface="Times New Roman" pitchFamily="-1" charset="0"/>
              </a:defRPr>
            </a:lvl1pPr>
          </a:lstStyle>
          <a:p>
            <a:fld id="{C174255C-BA33-044E-9C6A-1C831FD5302E}"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 charset="0"/>
        <a:ea typeface="+mn-ea"/>
        <a:cs typeface="+mn-cs"/>
      </a:defRPr>
    </a:lvl1pPr>
    <a:lvl2pPr marL="457200" algn="l" rtl="0" fontAlgn="base">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FFF7607-1D93-DB48-8AEF-17BD4A162848}"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9D16AE14-4D25-7249-8DB6-86AEE54A9890}" type="slidenum">
              <a:rPr lang="en-US"/>
              <a:pPr/>
              <a:t>1</a:t>
            </a:fld>
            <a:endParaRPr lang="en-US"/>
          </a:p>
        </p:txBody>
      </p:sp>
      <p:sp>
        <p:nvSpPr>
          <p:cNvPr id="126978" name="Rectangle 2"/>
          <p:cNvSpPr>
            <a:spLocks noGrp="1" noRot="1" noChangeAspect="1" noChangeArrowheads="1" noTextEdit="1"/>
          </p:cNvSpPr>
          <p:nvPr>
            <p:ph type="sldImg"/>
          </p:nvPr>
        </p:nvSpPr>
        <p:spPr bwMode="auto">
          <a:xfrm>
            <a:off x="1254125" y="719138"/>
            <a:ext cx="4794250" cy="3595687"/>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73138" y="4554538"/>
            <a:ext cx="5356225" cy="431482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AEF48FA0-6596-8449-8918-0F7446EA0F37}" type="datetime4">
              <a:rPr lang="en-US" altLang="x-none" sz="1300">
                <a:solidFill>
                  <a:schemeClr val="tx1"/>
                </a:solidFill>
                <a:latin typeface="Times New Roman" charset="0"/>
              </a:rPr>
              <a:pPr eaLnBrk="1" hangingPunct="1"/>
              <a:t>November 1, 2020</a:t>
            </a:fld>
            <a:endParaRPr lang="en-US" altLang="x-none" sz="1300">
              <a:solidFill>
                <a:schemeClr val="tx1"/>
              </a:solidFill>
              <a:latin typeface="Times New Roman" charset="0"/>
            </a:endParaRPr>
          </a:p>
        </p:txBody>
      </p:sp>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r>
              <a:rPr lang="en-US" altLang="x-none" sz="1300">
                <a:solidFill>
                  <a:schemeClr val="tx1"/>
                </a:solidFill>
                <a:latin typeface="Times New Roman" charset="0"/>
              </a:rPr>
              <a:t>A Small Dose of Toxicology - Overview</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F63230ED-2A24-5945-991C-CBEED8CF2820}" type="slidenum">
              <a:rPr lang="en-US" altLang="x-none" sz="1300">
                <a:solidFill>
                  <a:schemeClr val="tx1"/>
                </a:solidFill>
                <a:latin typeface="Times New Roman" charset="0"/>
              </a:rPr>
              <a:pPr eaLnBrk="1" hangingPunct="1"/>
              <a:t>13</a:t>
            </a:fld>
            <a:endParaRPr lang="en-US" altLang="x-none" sz="1300">
              <a:solidFill>
                <a:schemeClr val="tx1"/>
              </a:solidFill>
              <a:latin typeface="Times New Roman" charset="0"/>
            </a:endParaRPr>
          </a:p>
        </p:txBody>
      </p:sp>
      <p:sp>
        <p:nvSpPr>
          <p:cNvPr id="19460" name="Rectangle 2"/>
          <p:cNvSpPr>
            <a:spLocks noGrp="1" noRot="1" noChangeAspect="1" noChangeArrowheads="1"/>
          </p:cNvSpPr>
          <p:nvPr>
            <p:ph type="sldImg"/>
          </p:nvPr>
        </p:nvSpPr>
        <p:spPr>
          <a:solidFill>
            <a:srgbClr val="FFFFFF"/>
          </a:solidFill>
          <a:ln/>
        </p:spPr>
      </p:sp>
      <p:sp>
        <p:nvSpPr>
          <p:cNvPr id="194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6342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AEF48FA0-6596-8449-8918-0F7446EA0F37}" type="datetime4">
              <a:rPr lang="en-US" altLang="x-none" sz="1300">
                <a:solidFill>
                  <a:schemeClr val="tx1"/>
                </a:solidFill>
                <a:latin typeface="Times New Roman" charset="0"/>
              </a:rPr>
              <a:pPr eaLnBrk="1" hangingPunct="1"/>
              <a:t>November 1, 2020</a:t>
            </a:fld>
            <a:endParaRPr lang="en-US" altLang="x-none" sz="1300">
              <a:solidFill>
                <a:schemeClr val="tx1"/>
              </a:solidFill>
              <a:latin typeface="Times New Roman" charset="0"/>
            </a:endParaRPr>
          </a:p>
        </p:txBody>
      </p:sp>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r>
              <a:rPr lang="en-US" altLang="x-none" sz="1300">
                <a:solidFill>
                  <a:schemeClr val="tx1"/>
                </a:solidFill>
                <a:latin typeface="Times New Roman" charset="0"/>
              </a:rPr>
              <a:t>A Small Dose of Toxicology - Overview</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F63230ED-2A24-5945-991C-CBEED8CF2820}" type="slidenum">
              <a:rPr lang="en-US" altLang="x-none" sz="1300">
                <a:solidFill>
                  <a:schemeClr val="tx1"/>
                </a:solidFill>
                <a:latin typeface="Times New Roman" charset="0"/>
              </a:rPr>
              <a:pPr eaLnBrk="1" hangingPunct="1"/>
              <a:t>14</a:t>
            </a:fld>
            <a:endParaRPr lang="en-US" altLang="x-none" sz="1300">
              <a:solidFill>
                <a:schemeClr val="tx1"/>
              </a:solidFill>
              <a:latin typeface="Times New Roman" charset="0"/>
            </a:endParaRPr>
          </a:p>
        </p:txBody>
      </p:sp>
      <p:sp>
        <p:nvSpPr>
          <p:cNvPr id="19460" name="Rectangle 2"/>
          <p:cNvSpPr>
            <a:spLocks noGrp="1" noRot="1" noChangeAspect="1" noChangeArrowheads="1"/>
          </p:cNvSpPr>
          <p:nvPr>
            <p:ph type="sldImg"/>
          </p:nvPr>
        </p:nvSpPr>
        <p:spPr>
          <a:solidFill>
            <a:srgbClr val="FFFFFF"/>
          </a:solidFill>
          <a:ln/>
        </p:spPr>
      </p:sp>
      <p:sp>
        <p:nvSpPr>
          <p:cNvPr id="194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13836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AEF48FA0-6596-8449-8918-0F7446EA0F37}" type="datetime4">
              <a:rPr lang="en-US" altLang="x-none" sz="1300">
                <a:solidFill>
                  <a:schemeClr val="tx1"/>
                </a:solidFill>
                <a:latin typeface="Times New Roman" charset="0"/>
              </a:rPr>
              <a:pPr eaLnBrk="1" hangingPunct="1"/>
              <a:t>November 1, 2020</a:t>
            </a:fld>
            <a:endParaRPr lang="en-US" altLang="x-none" sz="1300">
              <a:solidFill>
                <a:schemeClr val="tx1"/>
              </a:solidFill>
              <a:latin typeface="Times New Roman" charset="0"/>
            </a:endParaRPr>
          </a:p>
        </p:txBody>
      </p:sp>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r>
              <a:rPr lang="en-US" altLang="x-none" sz="1300">
                <a:solidFill>
                  <a:schemeClr val="tx1"/>
                </a:solidFill>
                <a:latin typeface="Times New Roman" charset="0"/>
              </a:rPr>
              <a:t>A Small Dose of Toxicology - Overview</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F63230ED-2A24-5945-991C-CBEED8CF2820}" type="slidenum">
              <a:rPr lang="en-US" altLang="x-none" sz="1300">
                <a:solidFill>
                  <a:schemeClr val="tx1"/>
                </a:solidFill>
                <a:latin typeface="Times New Roman" charset="0"/>
              </a:rPr>
              <a:pPr eaLnBrk="1" hangingPunct="1"/>
              <a:t>15</a:t>
            </a:fld>
            <a:endParaRPr lang="en-US" altLang="x-none" sz="1300">
              <a:solidFill>
                <a:schemeClr val="tx1"/>
              </a:solidFill>
              <a:latin typeface="Times New Roman" charset="0"/>
            </a:endParaRPr>
          </a:p>
        </p:txBody>
      </p:sp>
      <p:sp>
        <p:nvSpPr>
          <p:cNvPr id="19460" name="Rectangle 2"/>
          <p:cNvSpPr>
            <a:spLocks noGrp="1" noRot="1" noChangeAspect="1" noChangeArrowheads="1"/>
          </p:cNvSpPr>
          <p:nvPr>
            <p:ph type="sldImg"/>
          </p:nvPr>
        </p:nvSpPr>
        <p:spPr>
          <a:solidFill>
            <a:srgbClr val="FFFFFF"/>
          </a:solidFill>
          <a:ln/>
        </p:spPr>
      </p:sp>
      <p:sp>
        <p:nvSpPr>
          <p:cNvPr id="194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08743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AEF48FA0-6596-8449-8918-0F7446EA0F37}" type="datetime4">
              <a:rPr lang="en-US" altLang="x-none" sz="1300">
                <a:solidFill>
                  <a:schemeClr val="tx1"/>
                </a:solidFill>
                <a:latin typeface="Times New Roman" charset="0"/>
              </a:rPr>
              <a:pPr eaLnBrk="1" hangingPunct="1"/>
              <a:t>November 1, 2020</a:t>
            </a:fld>
            <a:endParaRPr lang="en-US" altLang="x-none" sz="1300">
              <a:solidFill>
                <a:schemeClr val="tx1"/>
              </a:solidFill>
              <a:latin typeface="Times New Roman" charset="0"/>
            </a:endParaRPr>
          </a:p>
        </p:txBody>
      </p:sp>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r>
              <a:rPr lang="en-US" altLang="x-none" sz="1300">
                <a:solidFill>
                  <a:schemeClr val="tx1"/>
                </a:solidFill>
                <a:latin typeface="Times New Roman" charset="0"/>
              </a:rPr>
              <a:t>A Small Dose of Toxicology - Overview</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F63230ED-2A24-5945-991C-CBEED8CF2820}" type="slidenum">
              <a:rPr lang="en-US" altLang="x-none" sz="1300">
                <a:solidFill>
                  <a:schemeClr val="tx1"/>
                </a:solidFill>
                <a:latin typeface="Times New Roman" charset="0"/>
              </a:rPr>
              <a:pPr eaLnBrk="1" hangingPunct="1"/>
              <a:t>16</a:t>
            </a:fld>
            <a:endParaRPr lang="en-US" altLang="x-none" sz="1300">
              <a:solidFill>
                <a:schemeClr val="tx1"/>
              </a:solidFill>
              <a:latin typeface="Times New Roman" charset="0"/>
            </a:endParaRPr>
          </a:p>
        </p:txBody>
      </p:sp>
      <p:sp>
        <p:nvSpPr>
          <p:cNvPr id="19460" name="Rectangle 2"/>
          <p:cNvSpPr>
            <a:spLocks noGrp="1" noRot="1" noChangeAspect="1" noChangeArrowheads="1"/>
          </p:cNvSpPr>
          <p:nvPr>
            <p:ph type="sldImg"/>
          </p:nvPr>
        </p:nvSpPr>
        <p:spPr>
          <a:solidFill>
            <a:srgbClr val="FFFFFF"/>
          </a:solidFill>
          <a:ln/>
        </p:spPr>
      </p:sp>
      <p:sp>
        <p:nvSpPr>
          <p:cNvPr id="194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145800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AEF48FA0-6596-8449-8918-0F7446EA0F37}" type="datetime4">
              <a:rPr lang="en-US" altLang="x-none" sz="1300">
                <a:solidFill>
                  <a:schemeClr val="tx1"/>
                </a:solidFill>
                <a:latin typeface="Times New Roman" charset="0"/>
              </a:rPr>
              <a:pPr eaLnBrk="1" hangingPunct="1"/>
              <a:t>November 1, 2020</a:t>
            </a:fld>
            <a:endParaRPr lang="en-US" altLang="x-none" sz="1300">
              <a:solidFill>
                <a:schemeClr val="tx1"/>
              </a:solidFill>
              <a:latin typeface="Times New Roman" charset="0"/>
            </a:endParaRPr>
          </a:p>
        </p:txBody>
      </p:sp>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r>
              <a:rPr lang="en-US" altLang="x-none" sz="1300">
                <a:solidFill>
                  <a:schemeClr val="tx1"/>
                </a:solidFill>
                <a:latin typeface="Times New Roman" charset="0"/>
              </a:rPr>
              <a:t>A Small Dose of Toxicology - Overview</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F63230ED-2A24-5945-991C-CBEED8CF2820}" type="slidenum">
              <a:rPr lang="en-US" altLang="x-none" sz="1300">
                <a:solidFill>
                  <a:schemeClr val="tx1"/>
                </a:solidFill>
                <a:latin typeface="Times New Roman" charset="0"/>
              </a:rPr>
              <a:pPr eaLnBrk="1" hangingPunct="1"/>
              <a:t>17</a:t>
            </a:fld>
            <a:endParaRPr lang="en-US" altLang="x-none" sz="1300">
              <a:solidFill>
                <a:schemeClr val="tx1"/>
              </a:solidFill>
              <a:latin typeface="Times New Roman" charset="0"/>
            </a:endParaRPr>
          </a:p>
        </p:txBody>
      </p:sp>
      <p:sp>
        <p:nvSpPr>
          <p:cNvPr id="19460" name="Rectangle 2"/>
          <p:cNvSpPr>
            <a:spLocks noGrp="1" noRot="1" noChangeAspect="1" noChangeArrowheads="1"/>
          </p:cNvSpPr>
          <p:nvPr>
            <p:ph type="sldImg"/>
          </p:nvPr>
        </p:nvSpPr>
        <p:spPr>
          <a:solidFill>
            <a:srgbClr val="FFFFFF"/>
          </a:solidFill>
          <a:ln/>
        </p:spPr>
      </p:sp>
      <p:sp>
        <p:nvSpPr>
          <p:cNvPr id="194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7822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AEF48FA0-6596-8449-8918-0F7446EA0F37}" type="datetime4">
              <a:rPr lang="en-US" altLang="x-none" sz="1300">
                <a:solidFill>
                  <a:schemeClr val="tx1"/>
                </a:solidFill>
                <a:latin typeface="Times New Roman" charset="0"/>
              </a:rPr>
              <a:pPr eaLnBrk="1" hangingPunct="1"/>
              <a:t>November 1, 2020</a:t>
            </a:fld>
            <a:endParaRPr lang="en-US" altLang="x-none" sz="1300">
              <a:solidFill>
                <a:schemeClr val="tx1"/>
              </a:solidFill>
              <a:latin typeface="Times New Roman" charset="0"/>
            </a:endParaRPr>
          </a:p>
        </p:txBody>
      </p:sp>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r>
              <a:rPr lang="en-US" altLang="x-none" sz="1300">
                <a:solidFill>
                  <a:schemeClr val="tx1"/>
                </a:solidFill>
                <a:latin typeface="Times New Roman" charset="0"/>
              </a:rPr>
              <a:t>A Small Dose of Toxicology - Overview</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F63230ED-2A24-5945-991C-CBEED8CF2820}" type="slidenum">
              <a:rPr lang="en-US" altLang="x-none" sz="1300">
                <a:solidFill>
                  <a:schemeClr val="tx1"/>
                </a:solidFill>
                <a:latin typeface="Times New Roman" charset="0"/>
              </a:rPr>
              <a:pPr eaLnBrk="1" hangingPunct="1"/>
              <a:t>18</a:t>
            </a:fld>
            <a:endParaRPr lang="en-US" altLang="x-none" sz="1300">
              <a:solidFill>
                <a:schemeClr val="tx1"/>
              </a:solidFill>
              <a:latin typeface="Times New Roman" charset="0"/>
            </a:endParaRPr>
          </a:p>
        </p:txBody>
      </p:sp>
      <p:sp>
        <p:nvSpPr>
          <p:cNvPr id="19460" name="Rectangle 2"/>
          <p:cNvSpPr>
            <a:spLocks noGrp="1" noRot="1" noChangeAspect="1" noChangeArrowheads="1"/>
          </p:cNvSpPr>
          <p:nvPr>
            <p:ph type="sldImg"/>
          </p:nvPr>
        </p:nvSpPr>
        <p:spPr>
          <a:solidFill>
            <a:srgbClr val="FFFFFF"/>
          </a:solidFill>
          <a:ln/>
        </p:spPr>
      </p:sp>
      <p:sp>
        <p:nvSpPr>
          <p:cNvPr id="194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673263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AEF48FA0-6596-8449-8918-0F7446EA0F37}" type="datetime4">
              <a:rPr lang="en-US" altLang="x-none" sz="1300">
                <a:solidFill>
                  <a:schemeClr val="tx1"/>
                </a:solidFill>
                <a:latin typeface="Times New Roman" charset="0"/>
              </a:rPr>
              <a:pPr eaLnBrk="1" hangingPunct="1"/>
              <a:t>November 1, 2020</a:t>
            </a:fld>
            <a:endParaRPr lang="en-US" altLang="x-none" sz="1300">
              <a:solidFill>
                <a:schemeClr val="tx1"/>
              </a:solidFill>
              <a:latin typeface="Times New Roman" charset="0"/>
            </a:endParaRPr>
          </a:p>
        </p:txBody>
      </p:sp>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r>
              <a:rPr lang="en-US" altLang="x-none" sz="1300">
                <a:solidFill>
                  <a:schemeClr val="tx1"/>
                </a:solidFill>
                <a:latin typeface="Times New Roman" charset="0"/>
              </a:rPr>
              <a:t>A Small Dose of Toxicology - Overview</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charset="0"/>
                <a:ea typeface="ＭＳ Ｐゴシック" charset="-128"/>
              </a:defRPr>
            </a:lvl1pPr>
            <a:lvl2pPr marL="742950" indent="-285750" defTabSz="965200" eaLnBrk="0" hangingPunct="0">
              <a:defRPr sz="4400">
                <a:solidFill>
                  <a:schemeClr val="tx2"/>
                </a:solidFill>
                <a:latin typeface="Arial" charset="0"/>
                <a:ea typeface="ＭＳ Ｐゴシック" charset="-128"/>
              </a:defRPr>
            </a:lvl2pPr>
            <a:lvl3pPr marL="1143000" indent="-228600" defTabSz="965200" eaLnBrk="0" hangingPunct="0">
              <a:defRPr sz="4400">
                <a:solidFill>
                  <a:schemeClr val="tx2"/>
                </a:solidFill>
                <a:latin typeface="Arial" charset="0"/>
                <a:ea typeface="ＭＳ Ｐゴシック" charset="-128"/>
              </a:defRPr>
            </a:lvl3pPr>
            <a:lvl4pPr marL="1600200" indent="-228600" defTabSz="965200" eaLnBrk="0" hangingPunct="0">
              <a:defRPr sz="4400">
                <a:solidFill>
                  <a:schemeClr val="tx2"/>
                </a:solidFill>
                <a:latin typeface="Arial" charset="0"/>
                <a:ea typeface="ＭＳ Ｐゴシック" charset="-128"/>
              </a:defRPr>
            </a:lvl4pPr>
            <a:lvl5pPr marL="2057400" indent="-228600" defTabSz="965200" eaLnBrk="0" hangingPunct="0">
              <a:defRPr sz="4400">
                <a:solidFill>
                  <a:schemeClr val="tx2"/>
                </a:solidFill>
                <a:latin typeface="Arial" charset="0"/>
                <a:ea typeface="ＭＳ Ｐゴシック" charset="-128"/>
              </a:defRPr>
            </a:lvl5pPr>
            <a:lvl6pPr marL="2514600" indent="-228600" defTabSz="965200" eaLnBrk="0" fontAlgn="base" hangingPunct="0">
              <a:spcBef>
                <a:spcPct val="0"/>
              </a:spcBef>
              <a:spcAft>
                <a:spcPct val="0"/>
              </a:spcAft>
              <a:defRPr sz="4400">
                <a:solidFill>
                  <a:schemeClr val="tx2"/>
                </a:solidFill>
                <a:latin typeface="Arial" charset="0"/>
                <a:ea typeface="ＭＳ Ｐゴシック" charset="-128"/>
              </a:defRPr>
            </a:lvl6pPr>
            <a:lvl7pPr marL="2971800" indent="-228600" defTabSz="965200" eaLnBrk="0" fontAlgn="base" hangingPunct="0">
              <a:spcBef>
                <a:spcPct val="0"/>
              </a:spcBef>
              <a:spcAft>
                <a:spcPct val="0"/>
              </a:spcAft>
              <a:defRPr sz="4400">
                <a:solidFill>
                  <a:schemeClr val="tx2"/>
                </a:solidFill>
                <a:latin typeface="Arial" charset="0"/>
                <a:ea typeface="ＭＳ Ｐゴシック" charset="-128"/>
              </a:defRPr>
            </a:lvl7pPr>
            <a:lvl8pPr marL="3429000" indent="-228600" defTabSz="965200" eaLnBrk="0" fontAlgn="base" hangingPunct="0">
              <a:spcBef>
                <a:spcPct val="0"/>
              </a:spcBef>
              <a:spcAft>
                <a:spcPct val="0"/>
              </a:spcAft>
              <a:defRPr sz="4400">
                <a:solidFill>
                  <a:schemeClr val="tx2"/>
                </a:solidFill>
                <a:latin typeface="Arial" charset="0"/>
                <a:ea typeface="ＭＳ Ｐゴシック" charset="-128"/>
              </a:defRPr>
            </a:lvl8pPr>
            <a:lvl9pPr marL="3886200" indent="-228600" defTabSz="9652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fld id="{F63230ED-2A24-5945-991C-CBEED8CF2820}" type="slidenum">
              <a:rPr lang="en-US" altLang="x-none" sz="1300">
                <a:solidFill>
                  <a:schemeClr val="tx1"/>
                </a:solidFill>
                <a:latin typeface="Times New Roman" charset="0"/>
              </a:rPr>
              <a:pPr eaLnBrk="1" hangingPunct="1"/>
              <a:t>19</a:t>
            </a:fld>
            <a:endParaRPr lang="en-US" altLang="x-none" sz="1300">
              <a:solidFill>
                <a:schemeClr val="tx1"/>
              </a:solidFill>
              <a:latin typeface="Times New Roman" charset="0"/>
            </a:endParaRPr>
          </a:p>
        </p:txBody>
      </p:sp>
      <p:sp>
        <p:nvSpPr>
          <p:cNvPr id="19460" name="Rectangle 2"/>
          <p:cNvSpPr>
            <a:spLocks noGrp="1" noRot="1" noChangeAspect="1" noChangeArrowheads="1"/>
          </p:cNvSpPr>
          <p:nvPr>
            <p:ph type="sldImg"/>
          </p:nvPr>
        </p:nvSpPr>
        <p:spPr>
          <a:solidFill>
            <a:srgbClr val="FFFFFF"/>
          </a:solidFill>
          <a:ln/>
        </p:spPr>
      </p:sp>
      <p:sp>
        <p:nvSpPr>
          <p:cNvPr id="194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117932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54108D4E-4EEE-304D-9972-28A487E5FDCF}" type="datetime4">
              <a:rPr lang="en-US"/>
              <a:pPr/>
              <a:t>November 1, 2020</a:t>
            </a:fld>
            <a:endParaRPr lang="en-US"/>
          </a:p>
        </p:txBody>
      </p:sp>
      <p:sp>
        <p:nvSpPr>
          <p:cNvPr id="23555" name="Rectangle 6"/>
          <p:cNvSpPr>
            <a:spLocks noGrp="1" noChangeArrowheads="1"/>
          </p:cNvSpPr>
          <p:nvPr>
            <p:ph type="ftr" sz="quarter" idx="4"/>
          </p:nvPr>
        </p:nvSpPr>
        <p:spPr>
          <a:noFill/>
        </p:spPr>
        <p:txBody>
          <a:bodyPr/>
          <a:lstStyle/>
          <a:p>
            <a:r>
              <a:rPr lang="en-US"/>
              <a:t>A Small Dose of Toxicology - Overview</a:t>
            </a:r>
          </a:p>
        </p:txBody>
      </p:sp>
      <p:sp>
        <p:nvSpPr>
          <p:cNvPr id="23556" name="Rectangle 7"/>
          <p:cNvSpPr>
            <a:spLocks noGrp="1" noChangeArrowheads="1"/>
          </p:cNvSpPr>
          <p:nvPr>
            <p:ph type="sldNum" sz="quarter" idx="5"/>
          </p:nvPr>
        </p:nvSpPr>
        <p:spPr>
          <a:noFill/>
        </p:spPr>
        <p:txBody>
          <a:bodyPr/>
          <a:lstStyle/>
          <a:p>
            <a:fld id="{762925EB-9854-8A4B-8638-653A89826D2A}" type="slidenum">
              <a:rPr lang="en-US"/>
              <a:pPr/>
              <a:t>20</a:t>
            </a:fld>
            <a:endParaRPr lang="en-US"/>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4021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54108D4E-4EEE-304D-9972-28A487E5FDCF}" type="datetime4">
              <a:rPr lang="en-US"/>
              <a:pPr/>
              <a:t>November 1, 2020</a:t>
            </a:fld>
            <a:endParaRPr lang="en-US"/>
          </a:p>
        </p:txBody>
      </p:sp>
      <p:sp>
        <p:nvSpPr>
          <p:cNvPr id="23555" name="Rectangle 6"/>
          <p:cNvSpPr>
            <a:spLocks noGrp="1" noChangeArrowheads="1"/>
          </p:cNvSpPr>
          <p:nvPr>
            <p:ph type="ftr" sz="quarter" idx="4"/>
          </p:nvPr>
        </p:nvSpPr>
        <p:spPr>
          <a:noFill/>
        </p:spPr>
        <p:txBody>
          <a:bodyPr/>
          <a:lstStyle/>
          <a:p>
            <a:r>
              <a:rPr lang="en-US"/>
              <a:t>A Small Dose of Toxicology - Overview</a:t>
            </a:r>
          </a:p>
        </p:txBody>
      </p:sp>
      <p:sp>
        <p:nvSpPr>
          <p:cNvPr id="23556" name="Rectangle 7"/>
          <p:cNvSpPr>
            <a:spLocks noGrp="1" noChangeArrowheads="1"/>
          </p:cNvSpPr>
          <p:nvPr>
            <p:ph type="sldNum" sz="quarter" idx="5"/>
          </p:nvPr>
        </p:nvSpPr>
        <p:spPr>
          <a:noFill/>
        </p:spPr>
        <p:txBody>
          <a:bodyPr/>
          <a:lstStyle/>
          <a:p>
            <a:fld id="{762925EB-9854-8A4B-8638-653A89826D2A}" type="slidenum">
              <a:rPr lang="en-US"/>
              <a:pPr/>
              <a:t>21</a:t>
            </a:fld>
            <a:endParaRPr lang="en-US"/>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2845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4E701E4-00CE-4144-9A24-A58A5497BD9E}"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18B54DA7-E73E-7D45-8C9E-BF3374094C34}" type="slidenum">
              <a:rPr lang="en-US"/>
              <a:pPr/>
              <a:t>22</a:t>
            </a:fld>
            <a:endParaRPr lang="en-US"/>
          </a:p>
        </p:txBody>
      </p:sp>
      <p:sp>
        <p:nvSpPr>
          <p:cNvPr id="199682" name="Rectangle 2"/>
          <p:cNvSpPr>
            <a:spLocks noGrp="1" noRot="1" noChangeAspect="1" noChangeArrowheads="1"/>
          </p:cNvSpPr>
          <p:nvPr>
            <p:ph type="sldImg"/>
          </p:nvPr>
        </p:nvSpPr>
        <p:spPr bwMode="auto">
          <a:xfrm>
            <a:off x="1254125" y="719138"/>
            <a:ext cx="4794250" cy="3595687"/>
          </a:xfrm>
          <a:prstGeom prst="rect">
            <a:avLst/>
          </a:prstGeom>
          <a:solidFill>
            <a:srgbClr val="FFFFFF"/>
          </a:solidFill>
          <a:ln>
            <a:solidFill>
              <a:srgbClr val="000000"/>
            </a:solidFill>
            <a:miter lim="800000"/>
            <a:headEnd/>
            <a:tailEnd/>
          </a:ln>
        </p:spPr>
      </p:sp>
      <p:sp>
        <p:nvSpPr>
          <p:cNvPr id="199683" name="Rectangle 3"/>
          <p:cNvSpPr>
            <a:spLocks noGrp="1" noChangeArrowheads="1"/>
          </p:cNvSpPr>
          <p:nvPr>
            <p:ph type="body" idx="1"/>
          </p:nvPr>
        </p:nvSpPr>
        <p:spPr bwMode="auto">
          <a:xfrm>
            <a:off x="973138" y="4554538"/>
            <a:ext cx="5356225" cy="4314825"/>
          </a:xfrm>
          <a:prstGeom prst="rect">
            <a:avLst/>
          </a:prstGeom>
          <a:solidFill>
            <a:srgbClr val="FFFFFF"/>
          </a:solidFill>
          <a:ln>
            <a:solidFill>
              <a:srgbClr val="000000"/>
            </a:solidFill>
            <a:miter lim="800000"/>
            <a:headEnd/>
            <a:tailEnd/>
          </a:ln>
        </p:spPr>
        <p:txBody>
          <a:bodyPr lIns="96515" tIns="48257" rIns="96515" bIns="48257">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2BE808DE-4A90-7A47-96CA-430D2503094B}" type="datetime4">
              <a:rPr lang="en-US"/>
              <a:pPr/>
              <a:t>November 1, 2020</a:t>
            </a:fld>
            <a:endParaRPr lang="en-US"/>
          </a:p>
        </p:txBody>
      </p:sp>
      <p:sp>
        <p:nvSpPr>
          <p:cNvPr id="19459" name="Rectangle 6"/>
          <p:cNvSpPr>
            <a:spLocks noGrp="1" noChangeArrowheads="1"/>
          </p:cNvSpPr>
          <p:nvPr>
            <p:ph type="ftr" sz="quarter" idx="4"/>
          </p:nvPr>
        </p:nvSpPr>
        <p:spPr>
          <a:noFill/>
        </p:spPr>
        <p:txBody>
          <a:bodyPr/>
          <a:lstStyle/>
          <a:p>
            <a:r>
              <a:rPr lang="en-US"/>
              <a:t>A Small Dose of Toxicology - Overview</a:t>
            </a:r>
          </a:p>
        </p:txBody>
      </p:sp>
      <p:sp>
        <p:nvSpPr>
          <p:cNvPr id="19460" name="Rectangle 7"/>
          <p:cNvSpPr>
            <a:spLocks noGrp="1" noChangeArrowheads="1"/>
          </p:cNvSpPr>
          <p:nvPr>
            <p:ph type="sldNum" sz="quarter" idx="5"/>
          </p:nvPr>
        </p:nvSpPr>
        <p:spPr>
          <a:noFill/>
        </p:spPr>
        <p:txBody>
          <a:bodyPr/>
          <a:lstStyle/>
          <a:p>
            <a:fld id="{E2FA052F-ED47-4541-88C7-F16F29E1BF74}" type="slidenum">
              <a:rPr lang="en-US"/>
              <a:pPr/>
              <a:t>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p:spPr>
        <p:txBody>
          <a:bodyPr lIns="96505" tIns="48251" rIns="96505" bIns="48251"/>
          <a:lstStyle/>
          <a:p>
            <a:pPr eaLnBrk="1" hangingPunct="1"/>
            <a:endParaRPr lang="en-US"/>
          </a:p>
        </p:txBody>
      </p:sp>
    </p:spTree>
    <p:extLst>
      <p:ext uri="{BB962C8B-B14F-4D97-AF65-F5344CB8AC3E}">
        <p14:creationId xmlns:p14="http://schemas.microsoft.com/office/powerpoint/2010/main" val="2598709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E9DFD5C-4F22-0E43-AB03-D3ECE5266296}"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C6366F4C-A765-1F48-9C3E-DC47212FEA00}" type="slidenum">
              <a:rPr lang="en-US"/>
              <a:pPr/>
              <a:t>23</a:t>
            </a:fld>
            <a:endParaRPr lang="en-US"/>
          </a:p>
        </p:txBody>
      </p:sp>
      <p:sp>
        <p:nvSpPr>
          <p:cNvPr id="203778" name="Rectangle 2"/>
          <p:cNvSpPr>
            <a:spLocks noGrp="1" noRot="1" noChangeAspect="1" noChangeArrowheads="1"/>
          </p:cNvSpPr>
          <p:nvPr>
            <p:ph type="sldImg"/>
          </p:nvPr>
        </p:nvSpPr>
        <p:spPr bwMode="auto">
          <a:xfrm>
            <a:off x="1254125" y="719138"/>
            <a:ext cx="4794250" cy="3595687"/>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73138" y="4554538"/>
            <a:ext cx="5356225" cy="4314825"/>
          </a:xfrm>
          <a:prstGeom prst="rect">
            <a:avLst/>
          </a:prstGeom>
          <a:solidFill>
            <a:srgbClr val="FFFFFF"/>
          </a:solidFill>
          <a:ln>
            <a:solidFill>
              <a:srgbClr val="000000"/>
            </a:solidFill>
            <a:miter lim="800000"/>
            <a:headEnd/>
            <a:tailEnd/>
          </a:ln>
        </p:spPr>
        <p:txBody>
          <a:bodyPr lIns="96515" tIns="48257" rIns="96515" bIns="48257">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AECB751-122D-5A44-BECB-91DDAC6AD5B8}"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1FAEA794-36B1-F34A-88B7-F0EE3F5C3661}" type="slidenum">
              <a:rPr lang="en-US"/>
              <a:pPr/>
              <a:t>3</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344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54108D4E-4EEE-304D-9972-28A487E5FDCF}" type="datetime4">
              <a:rPr lang="en-US"/>
              <a:pPr/>
              <a:t>November 1, 2020</a:t>
            </a:fld>
            <a:endParaRPr lang="en-US"/>
          </a:p>
        </p:txBody>
      </p:sp>
      <p:sp>
        <p:nvSpPr>
          <p:cNvPr id="23555" name="Rectangle 6"/>
          <p:cNvSpPr>
            <a:spLocks noGrp="1" noChangeArrowheads="1"/>
          </p:cNvSpPr>
          <p:nvPr>
            <p:ph type="ftr" sz="quarter" idx="4"/>
          </p:nvPr>
        </p:nvSpPr>
        <p:spPr>
          <a:noFill/>
        </p:spPr>
        <p:txBody>
          <a:bodyPr/>
          <a:lstStyle/>
          <a:p>
            <a:r>
              <a:rPr lang="en-US"/>
              <a:t>A Small Dose of Toxicology - Overview</a:t>
            </a:r>
          </a:p>
        </p:txBody>
      </p:sp>
      <p:sp>
        <p:nvSpPr>
          <p:cNvPr id="23556" name="Rectangle 7"/>
          <p:cNvSpPr>
            <a:spLocks noGrp="1" noChangeArrowheads="1"/>
          </p:cNvSpPr>
          <p:nvPr>
            <p:ph type="sldNum" sz="quarter" idx="5"/>
          </p:nvPr>
        </p:nvSpPr>
        <p:spPr>
          <a:noFill/>
        </p:spPr>
        <p:txBody>
          <a:bodyPr/>
          <a:lstStyle/>
          <a:p>
            <a:fld id="{762925EB-9854-8A4B-8638-653A89826D2A}" type="slidenum">
              <a:rPr lang="en-US"/>
              <a:pPr/>
              <a:t>5</a:t>
            </a:fld>
            <a:endParaRPr lang="en-US"/>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F31544CA-EA53-144B-A784-C041D457C69C}" type="datetime4">
              <a:rPr lang="en-US"/>
              <a:pPr/>
              <a:t>November 1, 2020</a:t>
            </a:fld>
            <a:endParaRPr lang="en-US"/>
          </a:p>
        </p:txBody>
      </p:sp>
      <p:sp>
        <p:nvSpPr>
          <p:cNvPr id="25603" name="Rectangle 6"/>
          <p:cNvSpPr>
            <a:spLocks noGrp="1" noChangeArrowheads="1"/>
          </p:cNvSpPr>
          <p:nvPr>
            <p:ph type="ftr" sz="quarter" idx="4"/>
          </p:nvPr>
        </p:nvSpPr>
        <p:spPr>
          <a:noFill/>
        </p:spPr>
        <p:txBody>
          <a:bodyPr/>
          <a:lstStyle/>
          <a:p>
            <a:r>
              <a:rPr lang="en-US"/>
              <a:t>A Small Dose of Toxicology - Overview</a:t>
            </a:r>
          </a:p>
        </p:txBody>
      </p:sp>
      <p:sp>
        <p:nvSpPr>
          <p:cNvPr id="25604" name="Rectangle 7"/>
          <p:cNvSpPr>
            <a:spLocks noGrp="1" noChangeArrowheads="1"/>
          </p:cNvSpPr>
          <p:nvPr>
            <p:ph type="sldNum" sz="quarter" idx="5"/>
          </p:nvPr>
        </p:nvSpPr>
        <p:spPr>
          <a:noFill/>
        </p:spPr>
        <p:txBody>
          <a:bodyPr/>
          <a:lstStyle/>
          <a:p>
            <a:fld id="{179693F7-DFEE-0547-834D-80ABDC4860D6}" type="slidenum">
              <a:rPr lang="en-US"/>
              <a:pPr/>
              <a:t>6</a:t>
            </a:fld>
            <a:endParaRPr lang="en-US"/>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550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C2734B7-29D8-BB49-9707-308B1D0D69B3}"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1AF13CB0-DBF1-0647-839D-81595839FCA1}" type="slidenum">
              <a:rPr lang="en-US"/>
              <a:pPr/>
              <a:t>7</a:t>
            </a:fld>
            <a:endParaRPr lang="en-US"/>
          </a:p>
        </p:txBody>
      </p:sp>
      <p:sp>
        <p:nvSpPr>
          <p:cNvPr id="142338" name="Rectangle 2"/>
          <p:cNvSpPr>
            <a:spLocks noGrp="1" noRot="1" noChangeAspect="1" noChangeArrowheads="1"/>
          </p:cNvSpPr>
          <p:nvPr>
            <p:ph type="sldImg"/>
          </p:nvPr>
        </p:nvSpPr>
        <p:spPr bwMode="auto">
          <a:xfrm>
            <a:off x="1254125" y="719138"/>
            <a:ext cx="4794250" cy="3595687"/>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73138" y="4554538"/>
            <a:ext cx="5356225" cy="4314825"/>
          </a:xfrm>
          <a:prstGeom prst="rect">
            <a:avLst/>
          </a:prstGeom>
          <a:solidFill>
            <a:srgbClr val="FFFFFF"/>
          </a:solidFill>
          <a:ln>
            <a:solidFill>
              <a:srgbClr val="000000"/>
            </a:solidFill>
            <a:miter lim="800000"/>
            <a:headEnd/>
            <a:tailEnd/>
          </a:ln>
        </p:spPr>
        <p:txBody>
          <a:bodyPr lIns="96515" tIns="48257" rIns="96515" bIns="48257">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0DE3714-F119-1647-BA3A-A9EC1C50FF75}"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D11BEF49-EC1B-CC47-A530-CADD870F2D4F}" type="slidenum">
              <a:rPr lang="en-US"/>
              <a:pPr/>
              <a:t>10</a:t>
            </a:fld>
            <a:endParaRPr lang="en-US"/>
          </a:p>
        </p:txBody>
      </p:sp>
      <p:sp>
        <p:nvSpPr>
          <p:cNvPr id="147458" name="Rectangle 2"/>
          <p:cNvSpPr>
            <a:spLocks noGrp="1" noRot="1" noChangeAspect="1" noChangeArrowheads="1"/>
          </p:cNvSpPr>
          <p:nvPr>
            <p:ph type="sldImg"/>
          </p:nvPr>
        </p:nvSpPr>
        <p:spPr bwMode="auto">
          <a:xfrm>
            <a:off x="1254125" y="719138"/>
            <a:ext cx="4794250" cy="3595687"/>
          </a:xfrm>
          <a:prstGeom prst="rect">
            <a:avLst/>
          </a:prstGeom>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xfrm>
            <a:off x="973138" y="4554538"/>
            <a:ext cx="5356225" cy="4314825"/>
          </a:xfrm>
          <a:prstGeom prst="rect">
            <a:avLst/>
          </a:prstGeom>
          <a:solidFill>
            <a:srgbClr val="FFFFFF"/>
          </a:solidFill>
          <a:ln>
            <a:solidFill>
              <a:srgbClr val="000000"/>
            </a:solidFill>
            <a:miter lim="800000"/>
            <a:headEnd/>
            <a:tailEnd/>
          </a:ln>
        </p:spPr>
        <p:txBody>
          <a:bodyPr lIns="96515" tIns="48257" rIns="96515" bIns="48257">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9890176-2937-A341-B60E-15A5E49F264E}"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4E900D61-9798-AE4A-A7EF-CDDF276EA555}" type="slidenum">
              <a:rPr lang="en-US"/>
              <a:pPr/>
              <a:t>11</a:t>
            </a:fld>
            <a:endParaRPr lang="en-US"/>
          </a:p>
        </p:txBody>
      </p:sp>
      <p:sp>
        <p:nvSpPr>
          <p:cNvPr id="153602" name="Rectangle 2"/>
          <p:cNvSpPr>
            <a:spLocks noGrp="1" noRot="1" noChangeAspect="1" noChangeArrowheads="1"/>
          </p:cNvSpPr>
          <p:nvPr>
            <p:ph type="sldImg"/>
          </p:nvPr>
        </p:nvSpPr>
        <p:spPr bwMode="auto">
          <a:xfrm>
            <a:off x="1254125" y="719138"/>
            <a:ext cx="4794250" cy="3595687"/>
          </a:xfrm>
          <a:prstGeom prst="rect">
            <a:avLst/>
          </a:prstGeom>
          <a:solidFill>
            <a:srgbClr val="FFFFFF"/>
          </a:solidFill>
          <a:ln>
            <a:solidFill>
              <a:srgbClr val="000000"/>
            </a:solidFill>
            <a:miter lim="800000"/>
            <a:headEnd/>
            <a:tailEnd/>
          </a:ln>
        </p:spPr>
      </p:sp>
      <p:sp>
        <p:nvSpPr>
          <p:cNvPr id="153603" name="Rectangle 3"/>
          <p:cNvSpPr>
            <a:spLocks noGrp="1" noChangeArrowheads="1"/>
          </p:cNvSpPr>
          <p:nvPr>
            <p:ph type="body" idx="1"/>
          </p:nvPr>
        </p:nvSpPr>
        <p:spPr bwMode="auto">
          <a:xfrm>
            <a:off x="973138" y="4554538"/>
            <a:ext cx="5356225" cy="4314825"/>
          </a:xfrm>
          <a:prstGeom prst="rect">
            <a:avLst/>
          </a:prstGeom>
          <a:solidFill>
            <a:srgbClr val="FFFFFF"/>
          </a:solidFill>
          <a:ln>
            <a:solidFill>
              <a:srgbClr val="000000"/>
            </a:solidFill>
            <a:miter lim="800000"/>
            <a:headEnd/>
            <a:tailEnd/>
          </a:ln>
        </p:spPr>
        <p:txBody>
          <a:bodyPr lIns="96515" tIns="48257" rIns="96515" bIns="48257">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DB983BD-691B-0546-9B9E-6A5935947C57}" type="datetime4">
              <a:rPr lang="en-US"/>
              <a:pPr/>
              <a:t>November 1, 2020</a:t>
            </a:fld>
            <a:endParaRPr lang="en-US"/>
          </a:p>
        </p:txBody>
      </p:sp>
      <p:sp>
        <p:nvSpPr>
          <p:cNvPr id="5" name="Rectangle 6"/>
          <p:cNvSpPr>
            <a:spLocks noGrp="1" noChangeArrowheads="1"/>
          </p:cNvSpPr>
          <p:nvPr>
            <p:ph type="ftr" sz="quarter" idx="4"/>
          </p:nvPr>
        </p:nvSpPr>
        <p:spPr>
          <a:ln/>
        </p:spPr>
        <p:txBody>
          <a:bodyPr/>
          <a:lstStyle/>
          <a:p>
            <a:r>
              <a:rPr lang="en-US"/>
              <a:t>A Small Dose of Toxicology - Overview</a:t>
            </a:r>
          </a:p>
        </p:txBody>
      </p:sp>
      <p:sp>
        <p:nvSpPr>
          <p:cNvPr id="6" name="Rectangle 7"/>
          <p:cNvSpPr>
            <a:spLocks noGrp="1" noChangeArrowheads="1"/>
          </p:cNvSpPr>
          <p:nvPr>
            <p:ph type="sldNum" sz="quarter" idx="5"/>
          </p:nvPr>
        </p:nvSpPr>
        <p:spPr>
          <a:ln/>
        </p:spPr>
        <p:txBody>
          <a:bodyPr/>
          <a:lstStyle/>
          <a:p>
            <a:fld id="{CBCBC330-0F4E-0F4F-8EF2-64201BB376BB}" type="slidenum">
              <a:rPr lang="en-US"/>
              <a:pPr/>
              <a:t>12</a:t>
            </a:fld>
            <a:endParaRPr lang="en-US"/>
          </a:p>
        </p:txBody>
      </p:sp>
      <p:sp>
        <p:nvSpPr>
          <p:cNvPr id="155650" name="Rectangle 2"/>
          <p:cNvSpPr>
            <a:spLocks noGrp="1" noRot="1" noChangeAspect="1" noChangeArrowheads="1"/>
          </p:cNvSpPr>
          <p:nvPr>
            <p:ph type="sldImg"/>
          </p:nvPr>
        </p:nvSpPr>
        <p:spPr bwMode="auto">
          <a:xfrm>
            <a:off x="1254125" y="719138"/>
            <a:ext cx="4794250" cy="3595687"/>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73138" y="4554538"/>
            <a:ext cx="5356225" cy="4314825"/>
          </a:xfrm>
          <a:prstGeom prst="rect">
            <a:avLst/>
          </a:prstGeom>
          <a:solidFill>
            <a:srgbClr val="FFFFFF"/>
          </a:solidFill>
          <a:ln>
            <a:solidFill>
              <a:srgbClr val="000000"/>
            </a:solidFill>
            <a:miter lim="800000"/>
            <a:headEnd/>
            <a:tailEnd/>
          </a:ln>
        </p:spPr>
        <p:txBody>
          <a:bodyPr lIns="96515" tIns="48257" rIns="96515" bIns="48257">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5415" name="Rectangle 2055"/>
          <p:cNvSpPr>
            <a:spLocks noChangeArrowheads="1"/>
          </p:cNvSpPr>
          <p:nvPr userDrawn="1"/>
        </p:nvSpPr>
        <p:spPr bwMode="auto">
          <a:xfrm>
            <a:off x="0" y="0"/>
            <a:ext cx="9144000" cy="914400"/>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5416" name="Line 2056"/>
          <p:cNvSpPr>
            <a:spLocks noChangeShapeType="1"/>
          </p:cNvSpPr>
          <p:nvPr userDrawn="1"/>
        </p:nvSpPr>
        <p:spPr bwMode="auto">
          <a:xfrm>
            <a:off x="0" y="914400"/>
            <a:ext cx="9144000" cy="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5" name="Text Box 11"/>
          <p:cNvSpPr txBox="1">
            <a:spLocks noChangeArrowheads="1"/>
          </p:cNvSpPr>
          <p:nvPr userDrawn="1"/>
        </p:nvSpPr>
        <p:spPr bwMode="auto">
          <a:xfrm>
            <a:off x="7086600" y="6611779"/>
            <a:ext cx="2057400" cy="246221"/>
          </a:xfrm>
          <a:prstGeom prst="rect">
            <a:avLst/>
          </a:prstGeom>
          <a:solidFill>
            <a:schemeClr val="hlink"/>
          </a:solidFill>
          <a:ln w="9525">
            <a:solidFill>
              <a:schemeClr val="tx1"/>
            </a:solidFill>
            <a:miter lim="800000"/>
            <a:headEnd/>
            <a:tailEnd/>
          </a:ln>
          <a:effectLst/>
        </p:spPr>
        <p:txBody>
          <a:bodyPr wrap="square">
            <a:prstTxWarp prst="textNoShape">
              <a:avLst/>
            </a:prstTxWarp>
            <a:spAutoFit/>
          </a:bodyPr>
          <a:lstStyle/>
          <a:p>
            <a:r>
              <a:rPr lang="en-US" sz="1000" b="1"/>
              <a:t>Toxicology History– </a:t>
            </a:r>
            <a:r>
              <a:rPr lang="en-US" sz="1000" b="1" dirty="0"/>
              <a:t>11/16/19</a:t>
            </a:r>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6049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4FF"/>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914400"/>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032" name="Rectangle 8"/>
          <p:cNvSpPr>
            <a:spLocks noChangeArrowheads="1"/>
          </p:cNvSpPr>
          <p:nvPr userDrawn="1"/>
        </p:nvSpPr>
        <p:spPr bwMode="auto">
          <a:xfrm>
            <a:off x="0" y="0"/>
            <a:ext cx="9144000" cy="914400"/>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033" name="Line 9"/>
          <p:cNvSpPr>
            <a:spLocks noChangeShapeType="1"/>
          </p:cNvSpPr>
          <p:nvPr userDrawn="1"/>
        </p:nvSpPr>
        <p:spPr bwMode="auto">
          <a:xfrm>
            <a:off x="0" y="914400"/>
            <a:ext cx="9144000" cy="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036" name="Rectangle 12"/>
          <p:cNvSpPr>
            <a:spLocks noGrp="1" noChangeArrowheads="1"/>
          </p:cNvSpPr>
          <p:nvPr>
            <p:ph type="title"/>
          </p:nvPr>
        </p:nvSpPr>
        <p:spPr bwMode="auto">
          <a:xfrm>
            <a:off x="685800" y="762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7" name="Text Box 13"/>
          <p:cNvSpPr txBox="1">
            <a:spLocks noChangeArrowheads="1"/>
          </p:cNvSpPr>
          <p:nvPr userDrawn="1"/>
        </p:nvSpPr>
        <p:spPr bwMode="auto">
          <a:xfrm>
            <a:off x="0" y="6604000"/>
            <a:ext cx="2438400" cy="254000"/>
          </a:xfrm>
          <a:prstGeom prst="rect">
            <a:avLst/>
          </a:prstGeom>
          <a:solidFill>
            <a:schemeClr val="hlink"/>
          </a:solidFill>
          <a:ln w="9525">
            <a:solidFill>
              <a:schemeClr val="tx1"/>
            </a:solidFill>
            <a:miter lim="800000"/>
            <a:headEnd/>
            <a:tailEnd/>
          </a:ln>
          <a:effectLst/>
        </p:spPr>
        <p:txBody>
          <a:bodyPr>
            <a:prstTxWarp prst="textNoShape">
              <a:avLst/>
            </a:prstTxWarp>
            <a:spAutoFit/>
          </a:bodyPr>
          <a:lstStyle/>
          <a:p>
            <a:r>
              <a:rPr lang="en-US" sz="1000" b="1"/>
              <a:t>              A Small Dose of Toxicology</a:t>
            </a:r>
          </a:p>
        </p:txBody>
      </p:sp>
      <p:pic>
        <p:nvPicPr>
          <p:cNvPr id="1038" name="Picture 14" descr="C:\Documents and Settings\steveg\My Documents\My Documents\A Small Dose of Tox\SmDose Tox Web Site\Devons web site smds\spoon01.wmf"/>
          <p:cNvPicPr>
            <a:picLocks noChangeAspect="1" noChangeArrowheads="1"/>
          </p:cNvPicPr>
          <p:nvPr userDrawn="1"/>
        </p:nvPicPr>
        <p:blipFill>
          <a:blip r:embed="rId13"/>
          <a:srcRect/>
          <a:stretch>
            <a:fillRect/>
          </a:stretch>
        </p:blipFill>
        <p:spPr bwMode="auto">
          <a:xfrm>
            <a:off x="0" y="6608763"/>
            <a:ext cx="533400" cy="249237"/>
          </a:xfrm>
          <a:prstGeom prst="rect">
            <a:avLst/>
          </a:prstGeom>
          <a:noFill/>
        </p:spPr>
      </p:pic>
      <p:sp>
        <p:nvSpPr>
          <p:cNvPr id="9" name="Text Box 11"/>
          <p:cNvSpPr txBox="1">
            <a:spLocks noChangeArrowheads="1"/>
          </p:cNvSpPr>
          <p:nvPr userDrawn="1"/>
        </p:nvSpPr>
        <p:spPr bwMode="auto">
          <a:xfrm>
            <a:off x="7086600" y="6611779"/>
            <a:ext cx="2057400" cy="246221"/>
          </a:xfrm>
          <a:prstGeom prst="rect">
            <a:avLst/>
          </a:prstGeom>
          <a:solidFill>
            <a:schemeClr val="hlink"/>
          </a:solidFill>
          <a:ln w="9525">
            <a:solidFill>
              <a:schemeClr val="tx1"/>
            </a:solidFill>
            <a:miter lim="800000"/>
            <a:headEnd/>
            <a:tailEnd/>
          </a:ln>
          <a:effectLst/>
        </p:spPr>
        <p:txBody>
          <a:bodyPr wrap="square">
            <a:prstTxWarp prst="textNoShape">
              <a:avLst/>
            </a:prstTxWarp>
            <a:spAutoFit/>
          </a:bodyPr>
          <a:lstStyle/>
          <a:p>
            <a:r>
              <a:rPr lang="en-US" sz="1000" b="1"/>
              <a:t>Toxicology History– </a:t>
            </a:r>
            <a:r>
              <a:rPr lang="en-US" sz="1000" b="1" dirty="0"/>
              <a:t>11/16/19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tif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tif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tif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tif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tif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009" name="Group 57"/>
          <p:cNvGrpSpPr>
            <a:grpSpLocks/>
          </p:cNvGrpSpPr>
          <p:nvPr/>
        </p:nvGrpSpPr>
        <p:grpSpPr bwMode="auto">
          <a:xfrm>
            <a:off x="1114425" y="1676400"/>
            <a:ext cx="6913563" cy="3505200"/>
            <a:chOff x="702" y="1056"/>
            <a:chExt cx="4355" cy="2208"/>
          </a:xfrm>
        </p:grpSpPr>
        <p:sp>
          <p:nvSpPr>
            <p:cNvPr id="126007" name="Freeform 55"/>
            <p:cNvSpPr>
              <a:spLocks/>
            </p:cNvSpPr>
            <p:nvPr/>
          </p:nvSpPr>
          <p:spPr bwMode="auto">
            <a:xfrm>
              <a:off x="702" y="1056"/>
              <a:ext cx="4355" cy="2208"/>
            </a:xfrm>
            <a:custGeom>
              <a:avLst/>
              <a:gdLst/>
              <a:ahLst/>
              <a:cxnLst>
                <a:cxn ang="0">
                  <a:pos x="3680" y="1081"/>
                </a:cxn>
                <a:cxn ang="0">
                  <a:pos x="3731" y="1184"/>
                </a:cxn>
                <a:cxn ang="0">
                  <a:pos x="3808" y="1267"/>
                </a:cxn>
                <a:cxn ang="0">
                  <a:pos x="3821" y="1363"/>
                </a:cxn>
                <a:cxn ang="0">
                  <a:pos x="3782" y="1446"/>
                </a:cxn>
                <a:cxn ang="0">
                  <a:pos x="3680" y="1542"/>
                </a:cxn>
                <a:cxn ang="0">
                  <a:pos x="3539" y="1606"/>
                </a:cxn>
                <a:cxn ang="0">
                  <a:pos x="3193" y="1657"/>
                </a:cxn>
                <a:cxn ang="0">
                  <a:pos x="2963" y="1644"/>
                </a:cxn>
                <a:cxn ang="0">
                  <a:pos x="2758" y="1574"/>
                </a:cxn>
                <a:cxn ang="0">
                  <a:pos x="2502" y="1414"/>
                </a:cxn>
                <a:cxn ang="0">
                  <a:pos x="2349" y="1267"/>
                </a:cxn>
                <a:cxn ang="0">
                  <a:pos x="2297" y="1177"/>
                </a:cxn>
                <a:cxn ang="0">
                  <a:pos x="2291" y="1107"/>
                </a:cxn>
                <a:cxn ang="0">
                  <a:pos x="2310" y="1062"/>
                </a:cxn>
                <a:cxn ang="0">
                  <a:pos x="2381" y="1011"/>
                </a:cxn>
                <a:cxn ang="0">
                  <a:pos x="2528" y="992"/>
                </a:cxn>
                <a:cxn ang="0">
                  <a:pos x="2547" y="998"/>
                </a:cxn>
                <a:cxn ang="0">
                  <a:pos x="2521" y="870"/>
                </a:cxn>
                <a:cxn ang="0">
                  <a:pos x="2240" y="838"/>
                </a:cxn>
                <a:cxn ang="0">
                  <a:pos x="2137" y="800"/>
                </a:cxn>
                <a:cxn ang="0">
                  <a:pos x="1056" y="217"/>
                </a:cxn>
                <a:cxn ang="0">
                  <a:pos x="614" y="25"/>
                </a:cxn>
                <a:cxn ang="0">
                  <a:pos x="429" y="0"/>
                </a:cxn>
                <a:cxn ang="0">
                  <a:pos x="141" y="32"/>
                </a:cxn>
                <a:cxn ang="0">
                  <a:pos x="38" y="109"/>
                </a:cxn>
                <a:cxn ang="0">
                  <a:pos x="0" y="173"/>
                </a:cxn>
                <a:cxn ang="0">
                  <a:pos x="0" y="224"/>
                </a:cxn>
                <a:cxn ang="0">
                  <a:pos x="32" y="288"/>
                </a:cxn>
                <a:cxn ang="0">
                  <a:pos x="192" y="390"/>
                </a:cxn>
                <a:cxn ang="0">
                  <a:pos x="480" y="454"/>
                </a:cxn>
                <a:cxn ang="0">
                  <a:pos x="832" y="544"/>
                </a:cxn>
                <a:cxn ang="0">
                  <a:pos x="1459" y="768"/>
                </a:cxn>
                <a:cxn ang="0">
                  <a:pos x="1837" y="960"/>
                </a:cxn>
                <a:cxn ang="0">
                  <a:pos x="2137" y="1184"/>
                </a:cxn>
                <a:cxn ang="0">
                  <a:pos x="2297" y="1369"/>
                </a:cxn>
                <a:cxn ang="0">
                  <a:pos x="2528" y="1593"/>
                </a:cxn>
                <a:cxn ang="0">
                  <a:pos x="2777" y="1747"/>
                </a:cxn>
                <a:cxn ang="0">
                  <a:pos x="2982" y="1804"/>
                </a:cxn>
                <a:cxn ang="0">
                  <a:pos x="3315" y="1804"/>
                </a:cxn>
                <a:cxn ang="0">
                  <a:pos x="3629" y="1708"/>
                </a:cxn>
                <a:cxn ang="0">
                  <a:pos x="3782" y="1600"/>
                </a:cxn>
                <a:cxn ang="0">
                  <a:pos x="3891" y="1433"/>
                </a:cxn>
                <a:cxn ang="0">
                  <a:pos x="3910" y="1337"/>
                </a:cxn>
                <a:cxn ang="0">
                  <a:pos x="3878" y="1248"/>
                </a:cxn>
                <a:cxn ang="0">
                  <a:pos x="3808" y="1171"/>
                </a:cxn>
              </a:cxnLst>
              <a:rect l="0" t="0" r="r" b="b"/>
              <a:pathLst>
                <a:path w="3910" h="1817">
                  <a:moveTo>
                    <a:pt x="3808" y="1171"/>
                  </a:moveTo>
                  <a:lnTo>
                    <a:pt x="3808" y="1171"/>
                  </a:lnTo>
                  <a:lnTo>
                    <a:pt x="3680" y="1081"/>
                  </a:lnTo>
                  <a:lnTo>
                    <a:pt x="3680" y="1081"/>
                  </a:lnTo>
                  <a:lnTo>
                    <a:pt x="3731" y="1184"/>
                  </a:lnTo>
                  <a:lnTo>
                    <a:pt x="3731" y="1184"/>
                  </a:lnTo>
                  <a:lnTo>
                    <a:pt x="3763" y="1209"/>
                  </a:lnTo>
                  <a:lnTo>
                    <a:pt x="3789" y="1235"/>
                  </a:lnTo>
                  <a:lnTo>
                    <a:pt x="3808" y="1267"/>
                  </a:lnTo>
                  <a:lnTo>
                    <a:pt x="3821" y="1292"/>
                  </a:lnTo>
                  <a:lnTo>
                    <a:pt x="3827" y="1331"/>
                  </a:lnTo>
                  <a:lnTo>
                    <a:pt x="3821" y="1363"/>
                  </a:lnTo>
                  <a:lnTo>
                    <a:pt x="3808" y="1408"/>
                  </a:lnTo>
                  <a:lnTo>
                    <a:pt x="3782" y="1446"/>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49" y="1267"/>
                  </a:lnTo>
                  <a:lnTo>
                    <a:pt x="2310" y="1203"/>
                  </a:lnTo>
                  <a:lnTo>
                    <a:pt x="2297" y="1177"/>
                  </a:lnTo>
                  <a:lnTo>
                    <a:pt x="2291" y="1152"/>
                  </a:lnTo>
                  <a:lnTo>
                    <a:pt x="2291" y="1126"/>
                  </a:lnTo>
                  <a:lnTo>
                    <a:pt x="2291" y="1107"/>
                  </a:lnTo>
                  <a:lnTo>
                    <a:pt x="2297" y="1081"/>
                  </a:lnTo>
                  <a:lnTo>
                    <a:pt x="2310" y="1062"/>
                  </a:lnTo>
                  <a:lnTo>
                    <a:pt x="2310" y="1062"/>
                  </a:lnTo>
                  <a:lnTo>
                    <a:pt x="2329" y="1036"/>
                  </a:lnTo>
                  <a:lnTo>
                    <a:pt x="2355" y="1024"/>
                  </a:lnTo>
                  <a:lnTo>
                    <a:pt x="2381" y="1011"/>
                  </a:lnTo>
                  <a:lnTo>
                    <a:pt x="2413" y="998"/>
                  </a:lnTo>
                  <a:lnTo>
                    <a:pt x="2477" y="992"/>
                  </a:lnTo>
                  <a:lnTo>
                    <a:pt x="2528" y="992"/>
                  </a:lnTo>
                  <a:lnTo>
                    <a:pt x="2528" y="992"/>
                  </a:lnTo>
                  <a:lnTo>
                    <a:pt x="2547" y="998"/>
                  </a:lnTo>
                  <a:lnTo>
                    <a:pt x="2547" y="998"/>
                  </a:lnTo>
                  <a:lnTo>
                    <a:pt x="2681" y="870"/>
                  </a:lnTo>
                  <a:lnTo>
                    <a:pt x="2681" y="870"/>
                  </a:lnTo>
                  <a:lnTo>
                    <a:pt x="2521" y="870"/>
                  </a:lnTo>
                  <a:lnTo>
                    <a:pt x="2374" y="857"/>
                  </a:lnTo>
                  <a:lnTo>
                    <a:pt x="2304" y="851"/>
                  </a:lnTo>
                  <a:lnTo>
                    <a:pt x="2240" y="838"/>
                  </a:lnTo>
                  <a:lnTo>
                    <a:pt x="2182" y="825"/>
                  </a:lnTo>
                  <a:lnTo>
                    <a:pt x="2137" y="800"/>
                  </a:lnTo>
                  <a:lnTo>
                    <a:pt x="2137" y="800"/>
                  </a:lnTo>
                  <a:lnTo>
                    <a:pt x="1734" y="582"/>
                  </a:lnTo>
                  <a:lnTo>
                    <a:pt x="1280" y="333"/>
                  </a:lnTo>
                  <a:lnTo>
                    <a:pt x="1056" y="217"/>
                  </a:lnTo>
                  <a:lnTo>
                    <a:pt x="851" y="121"/>
                  </a:lnTo>
                  <a:lnTo>
                    <a:pt x="685" y="51"/>
                  </a:lnTo>
                  <a:lnTo>
                    <a:pt x="614" y="25"/>
                  </a:lnTo>
                  <a:lnTo>
                    <a:pt x="557" y="13"/>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14" y="1267"/>
                  </a:lnTo>
                  <a:lnTo>
                    <a:pt x="2297" y="1369"/>
                  </a:lnTo>
                  <a:lnTo>
                    <a:pt x="2374" y="1452"/>
                  </a:lnTo>
                  <a:lnTo>
                    <a:pt x="2451" y="1529"/>
                  </a:lnTo>
                  <a:lnTo>
                    <a:pt x="2528" y="1593"/>
                  </a:lnTo>
                  <a:lnTo>
                    <a:pt x="2605" y="1651"/>
                  </a:lnTo>
                  <a:lnTo>
                    <a:pt x="2688" y="1702"/>
                  </a:lnTo>
                  <a:lnTo>
                    <a:pt x="2777" y="1747"/>
                  </a:lnTo>
                  <a:lnTo>
                    <a:pt x="2873" y="1779"/>
                  </a:lnTo>
                  <a:lnTo>
                    <a:pt x="2873" y="1779"/>
                  </a:lnTo>
                  <a:lnTo>
                    <a:pt x="2982" y="1804"/>
                  </a:lnTo>
                  <a:lnTo>
                    <a:pt x="3091" y="1817"/>
                  </a:lnTo>
                  <a:lnTo>
                    <a:pt x="3206" y="1817"/>
                  </a:lnTo>
                  <a:lnTo>
                    <a:pt x="3315" y="1804"/>
                  </a:lnTo>
                  <a:lnTo>
                    <a:pt x="3424" y="1785"/>
                  </a:lnTo>
                  <a:lnTo>
                    <a:pt x="3533" y="1753"/>
                  </a:lnTo>
                  <a:lnTo>
                    <a:pt x="3629" y="1708"/>
                  </a:lnTo>
                  <a:lnTo>
                    <a:pt x="3712" y="1657"/>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lnTo>
                    <a:pt x="3808" y="1171"/>
                  </a:lnTo>
                  <a:close/>
                </a:path>
              </a:pathLst>
            </a:custGeom>
            <a:solidFill>
              <a:srgbClr val="000000">
                <a:alpha val="50000"/>
              </a:srgbClr>
            </a:solidFill>
            <a:ln w="9525">
              <a:noFill/>
              <a:round/>
              <a:headEnd/>
              <a:tailEnd/>
            </a:ln>
          </p:spPr>
          <p:txBody>
            <a:bodyPr>
              <a:prstTxWarp prst="textNoShape">
                <a:avLst/>
              </a:prstTxWarp>
            </a:bodyPr>
            <a:lstStyle/>
            <a:p>
              <a:endParaRPr lang="en-US"/>
            </a:p>
          </p:txBody>
        </p:sp>
        <p:sp>
          <p:nvSpPr>
            <p:cNvPr id="126008" name="Freeform 56"/>
            <p:cNvSpPr>
              <a:spLocks/>
            </p:cNvSpPr>
            <p:nvPr/>
          </p:nvSpPr>
          <p:spPr bwMode="auto">
            <a:xfrm>
              <a:off x="3439" y="1909"/>
              <a:ext cx="1404" cy="1088"/>
            </a:xfrm>
            <a:custGeom>
              <a:avLst/>
              <a:gdLst/>
              <a:ahLst/>
              <a:cxnLst>
                <a:cxn ang="0">
                  <a:pos x="627" y="895"/>
                </a:cxn>
                <a:cxn ang="0">
                  <a:pos x="627" y="895"/>
                </a:cxn>
                <a:cxn ang="0">
                  <a:pos x="704" y="895"/>
                </a:cxn>
                <a:cxn ang="0">
                  <a:pos x="781" y="895"/>
                </a:cxn>
                <a:cxn ang="0">
                  <a:pos x="909" y="883"/>
                </a:cxn>
                <a:cxn ang="0">
                  <a:pos x="1018" y="857"/>
                </a:cxn>
                <a:cxn ang="0">
                  <a:pos x="1107" y="825"/>
                </a:cxn>
                <a:cxn ang="0">
                  <a:pos x="1178" y="787"/>
                </a:cxn>
                <a:cxn ang="0">
                  <a:pos x="1229" y="742"/>
                </a:cxn>
                <a:cxn ang="0">
                  <a:pos x="1242" y="723"/>
                </a:cxn>
                <a:cxn ang="0">
                  <a:pos x="1255" y="697"/>
                </a:cxn>
                <a:cxn ang="0">
                  <a:pos x="1261" y="678"/>
                </a:cxn>
                <a:cxn ang="0">
                  <a:pos x="1261" y="659"/>
                </a:cxn>
                <a:cxn ang="0">
                  <a:pos x="1261" y="659"/>
                </a:cxn>
                <a:cxn ang="0">
                  <a:pos x="1255" y="614"/>
                </a:cxn>
                <a:cxn ang="0">
                  <a:pos x="1242" y="569"/>
                </a:cxn>
                <a:cxn ang="0">
                  <a:pos x="1223" y="518"/>
                </a:cxn>
                <a:cxn ang="0">
                  <a:pos x="1191" y="467"/>
                </a:cxn>
                <a:cxn ang="0">
                  <a:pos x="1127" y="358"/>
                </a:cxn>
                <a:cxn ang="0">
                  <a:pos x="1037" y="255"/>
                </a:cxn>
                <a:cxn ang="0">
                  <a:pos x="947" y="160"/>
                </a:cxn>
                <a:cxn ang="0">
                  <a:pos x="896" y="115"/>
                </a:cxn>
                <a:cxn ang="0">
                  <a:pos x="845" y="76"/>
                </a:cxn>
                <a:cxn ang="0">
                  <a:pos x="800" y="44"/>
                </a:cxn>
                <a:cxn ang="0">
                  <a:pos x="755" y="25"/>
                </a:cxn>
                <a:cxn ang="0">
                  <a:pos x="711" y="6"/>
                </a:cxn>
                <a:cxn ang="0">
                  <a:pos x="666" y="0"/>
                </a:cxn>
                <a:cxn ang="0">
                  <a:pos x="666" y="0"/>
                </a:cxn>
                <a:cxn ang="0">
                  <a:pos x="627" y="0"/>
                </a:cxn>
                <a:cxn ang="0">
                  <a:pos x="583" y="12"/>
                </a:cxn>
                <a:cxn ang="0">
                  <a:pos x="531" y="32"/>
                </a:cxn>
                <a:cxn ang="0">
                  <a:pos x="480" y="51"/>
                </a:cxn>
                <a:cxn ang="0">
                  <a:pos x="384" y="115"/>
                </a:cxn>
                <a:cxn ang="0">
                  <a:pos x="282" y="192"/>
                </a:cxn>
                <a:cxn ang="0">
                  <a:pos x="192" y="275"/>
                </a:cxn>
                <a:cxn ang="0">
                  <a:pos x="109" y="351"/>
                </a:cxn>
                <a:cxn ang="0">
                  <a:pos x="51" y="415"/>
                </a:cxn>
                <a:cxn ang="0">
                  <a:pos x="13" y="460"/>
                </a:cxn>
                <a:cxn ang="0">
                  <a:pos x="13" y="460"/>
                </a:cxn>
                <a:cxn ang="0">
                  <a:pos x="0" y="492"/>
                </a:cxn>
                <a:cxn ang="0">
                  <a:pos x="0" y="524"/>
                </a:cxn>
                <a:cxn ang="0">
                  <a:pos x="0" y="556"/>
                </a:cxn>
                <a:cxn ang="0">
                  <a:pos x="13" y="588"/>
                </a:cxn>
                <a:cxn ang="0">
                  <a:pos x="32" y="627"/>
                </a:cxn>
                <a:cxn ang="0">
                  <a:pos x="64" y="659"/>
                </a:cxn>
                <a:cxn ang="0">
                  <a:pos x="96" y="691"/>
                </a:cxn>
                <a:cxn ang="0">
                  <a:pos x="135" y="729"/>
                </a:cxn>
                <a:cxn ang="0">
                  <a:pos x="186" y="761"/>
                </a:cxn>
                <a:cxn ang="0">
                  <a:pos x="237" y="787"/>
                </a:cxn>
                <a:cxn ang="0">
                  <a:pos x="288" y="819"/>
                </a:cxn>
                <a:cxn ang="0">
                  <a:pos x="352" y="838"/>
                </a:cxn>
                <a:cxn ang="0">
                  <a:pos x="416" y="863"/>
                </a:cxn>
                <a:cxn ang="0">
                  <a:pos x="487" y="876"/>
                </a:cxn>
                <a:cxn ang="0">
                  <a:pos x="557" y="889"/>
                </a:cxn>
                <a:cxn ang="0">
                  <a:pos x="627" y="895"/>
                </a:cxn>
                <a:cxn ang="0">
                  <a:pos x="627" y="895"/>
                </a:cxn>
              </a:cxnLst>
              <a:rect l="0" t="0" r="r" b="b"/>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lnTo>
                    <a:pt x="627" y="895"/>
                  </a:lnTo>
                  <a:close/>
                </a:path>
              </a:pathLst>
            </a:custGeom>
            <a:solidFill>
              <a:srgbClr val="993300">
                <a:alpha val="50000"/>
              </a:srgbClr>
            </a:solidFill>
            <a:ln w="9525">
              <a:solidFill>
                <a:srgbClr val="003300"/>
              </a:solidFill>
              <a:round/>
              <a:headEnd/>
              <a:tailEnd/>
            </a:ln>
          </p:spPr>
          <p:txBody>
            <a:bodyPr>
              <a:prstTxWarp prst="textNoShape">
                <a:avLst/>
              </a:prstTxWarp>
            </a:bodyPr>
            <a:lstStyle/>
            <a:p>
              <a:endParaRPr lang="en-US"/>
            </a:p>
          </p:txBody>
        </p:sp>
      </p:grpSp>
      <p:sp>
        <p:nvSpPr>
          <p:cNvPr id="125958" name="Rectangle 6"/>
          <p:cNvSpPr>
            <a:spLocks noGrp="1" noChangeArrowheads="1"/>
          </p:cNvSpPr>
          <p:nvPr>
            <p:ph type="ctrTitle"/>
          </p:nvPr>
        </p:nvSpPr>
        <p:spPr bwMode="auto">
          <a:xfrm>
            <a:off x="1066800" y="1752600"/>
            <a:ext cx="7010400" cy="2308324"/>
          </a:xfrm>
          <a:prstGeom prst="rect">
            <a:avLst/>
          </a:prstGeom>
          <a:noFill/>
          <a:ln>
            <a:miter lim="800000"/>
            <a:headEnd/>
            <a:tailEnd/>
          </a:ln>
        </p:spPr>
        <p:txBody>
          <a:bodyPr>
            <a:prstTxWarp prst="textNoShape">
              <a:avLst/>
            </a:prstTxWarp>
            <a:spAutoFit/>
          </a:bodyPr>
          <a:lstStyle/>
          <a:p>
            <a:r>
              <a:rPr lang="en-US" sz="4800" b="1" dirty="0"/>
              <a:t>An Introduction to the History of Toxicology and Lessons Learned</a:t>
            </a:r>
            <a:endParaRPr lang="en-US" sz="3200" b="1" dirty="0">
              <a:solidFill>
                <a:schemeClr val="tx1"/>
              </a:solidFill>
            </a:endParaRPr>
          </a:p>
        </p:txBody>
      </p:sp>
      <p:sp>
        <p:nvSpPr>
          <p:cNvPr id="125959" name="Rectangle 7"/>
          <p:cNvSpPr>
            <a:spLocks noChangeArrowheads="1"/>
          </p:cNvSpPr>
          <p:nvPr/>
        </p:nvSpPr>
        <p:spPr bwMode="auto">
          <a:xfrm>
            <a:off x="762000" y="77788"/>
            <a:ext cx="7524689" cy="769441"/>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tx1"/>
                </a:solidFill>
                <a:latin typeface="+mj-lt"/>
              </a:rPr>
              <a:t>A Small Dose of </a:t>
            </a:r>
            <a:r>
              <a:rPr lang="en-US" b="1" dirty="0" err="1">
                <a:solidFill>
                  <a:schemeClr val="tx1"/>
                </a:solidFill>
                <a:latin typeface="+mj-lt"/>
              </a:rPr>
              <a:t>ToxHistory</a:t>
            </a:r>
            <a:endParaRPr lang="en-US" b="1" dirty="0">
              <a:solidFill>
                <a:schemeClr val="tx1"/>
              </a:solidFill>
              <a:latin typeface="+mj-lt"/>
            </a:endParaRPr>
          </a:p>
        </p:txBody>
      </p:sp>
      <p:sp>
        <p:nvSpPr>
          <p:cNvPr id="52" name="Text Box 6"/>
          <p:cNvSpPr txBox="1">
            <a:spLocks noChangeArrowheads="1"/>
          </p:cNvSpPr>
          <p:nvPr/>
        </p:nvSpPr>
        <p:spPr bwMode="auto">
          <a:xfrm>
            <a:off x="3200400" y="5121295"/>
            <a:ext cx="6046788" cy="1508105"/>
          </a:xfrm>
          <a:prstGeom prst="rect">
            <a:avLst/>
          </a:prstGeom>
          <a:noFill/>
          <a:ln w="9525">
            <a:noFill/>
            <a:miter lim="800000"/>
            <a:headEnd/>
            <a:tailEnd/>
          </a:ln>
        </p:spPr>
        <p:txBody>
          <a:bodyPr wrap="square">
            <a:prstTxWarp prst="textNoShape">
              <a:avLst/>
            </a:prstTxWarp>
            <a:spAutoFit/>
          </a:bodyPr>
          <a:lstStyle/>
          <a:p>
            <a:pPr marL="457200" indent="-457200" algn="ctr" eaLnBrk="1" hangingPunct="1">
              <a:buFont typeface="Wingdings" pitchFamily="-1" charset="2"/>
              <a:buNone/>
            </a:pPr>
            <a:r>
              <a:rPr lang="en-US" sz="3600" b="1" dirty="0">
                <a:latin typeface="Arial" pitchFamily="-1" charset="0"/>
              </a:rPr>
              <a:t>Chapter 5 </a:t>
            </a:r>
            <a:r>
              <a:rPr lang="mr-IN" sz="3600" b="1" dirty="0">
                <a:latin typeface="Arial" pitchFamily="-1" charset="0"/>
              </a:rPr>
              <a:t>–</a:t>
            </a:r>
            <a:r>
              <a:rPr lang="en-US" sz="3600" b="1" dirty="0">
                <a:latin typeface="Arial" pitchFamily="-1" charset="0"/>
              </a:rPr>
              <a:t> 3</a:t>
            </a:r>
            <a:r>
              <a:rPr lang="en-US" sz="3600" b="1" baseline="30000" dirty="0">
                <a:latin typeface="Arial" pitchFamily="-1" charset="0"/>
              </a:rPr>
              <a:t>rd</a:t>
            </a:r>
            <a:r>
              <a:rPr lang="en-US" sz="3600" b="1" dirty="0">
                <a:latin typeface="Arial" pitchFamily="-1" charset="0"/>
              </a:rPr>
              <a:t> Edition</a:t>
            </a:r>
          </a:p>
          <a:p>
            <a:pPr marL="457200" indent="-457200" algn="ctr" eaLnBrk="1" hangingPunct="1">
              <a:buFont typeface="Wingdings" pitchFamily="-1" charset="2"/>
              <a:buNone/>
            </a:pPr>
            <a:r>
              <a:rPr lang="en-US" sz="2800" b="1" dirty="0">
                <a:latin typeface="Arial" pitchFamily="-1" charset="0"/>
              </a:rPr>
              <a:t>Steven G. Gilbert, PhD, DABT</a:t>
            </a:r>
          </a:p>
          <a:p>
            <a:pPr marL="457200" indent="-457200" algn="ctr" eaLnBrk="1" hangingPunct="1">
              <a:buFont typeface="Wingdings" pitchFamily="-1" charset="2"/>
              <a:buNone/>
            </a:pPr>
            <a:r>
              <a:rPr lang="en-US" sz="2800" b="1" dirty="0" err="1">
                <a:latin typeface="Arial" pitchFamily="-1" charset="0"/>
              </a:rPr>
              <a:t>www.asmalldoseoftoxicology.org</a:t>
            </a:r>
            <a:endParaRPr lang="en-US" sz="2800" b="1" dirty="0">
              <a:latin typeface="Arial" pitchFamily="-1"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390887" y="1310152"/>
            <a:ext cx="8153400" cy="3896964"/>
          </a:xfrm>
          <a:prstGeom prst="rect">
            <a:avLst/>
          </a:prstGeom>
          <a:noFill/>
          <a:ln w="12700">
            <a:noFill/>
            <a:miter lim="800000"/>
            <a:headEnd/>
            <a:tailEnd/>
          </a:ln>
          <a:effectLst/>
        </p:spPr>
        <p:txBody>
          <a:bodyPr lIns="90488" tIns="44450" rIns="90488" bIns="44450">
            <a:prstTxWarp prst="textNoShape">
              <a:avLst/>
            </a:prstTxWarp>
            <a:spAutoFit/>
          </a:bodyPr>
          <a:lstStyle/>
          <a:p>
            <a:pPr eaLnBrk="0" hangingPunct="0">
              <a:spcBef>
                <a:spcPct val="20000"/>
              </a:spcBef>
            </a:pPr>
            <a:r>
              <a:rPr lang="en-US" sz="3200" b="1" u="sng" dirty="0">
                <a:solidFill>
                  <a:schemeClr val="tx1"/>
                </a:solidFill>
              </a:rPr>
              <a:t>399 BC Death of Socrates by        Hemlock</a:t>
            </a:r>
          </a:p>
          <a:p>
            <a:pPr eaLnBrk="0" hangingPunct="0">
              <a:spcBef>
                <a:spcPct val="20000"/>
              </a:spcBef>
            </a:pPr>
            <a:r>
              <a:rPr lang="en-US" sz="2800" b="1" dirty="0">
                <a:solidFill>
                  <a:schemeClr val="tx1"/>
                </a:solidFill>
              </a:rPr>
              <a:t>Socrates was charged with religious        heresy and corrupting the morals of           local youth.</a:t>
            </a:r>
          </a:p>
          <a:p>
            <a:pPr eaLnBrk="0" hangingPunct="0">
              <a:spcBef>
                <a:spcPct val="35000"/>
              </a:spcBef>
            </a:pPr>
            <a:r>
              <a:rPr lang="en-US" sz="2800" b="1" dirty="0">
                <a:solidFill>
                  <a:schemeClr val="tx1"/>
                </a:solidFill>
              </a:rPr>
              <a:t>The active chemical used was the alkaloid coniine which, when ingested causes paralysis, convulsions and potentially death. </a:t>
            </a:r>
          </a:p>
        </p:txBody>
      </p:sp>
      <p:sp>
        <p:nvSpPr>
          <p:cNvPr id="146435" name="Rectangle 3"/>
          <p:cNvSpPr>
            <a:spLocks noGrp="1" noChangeArrowheads="1"/>
          </p:cNvSpPr>
          <p:nvPr>
            <p:ph type="title" idx="4294967295"/>
          </p:nvPr>
        </p:nvSpPr>
        <p:spPr>
          <a:xfrm>
            <a:off x="152400" y="76200"/>
            <a:ext cx="8839200" cy="762000"/>
          </a:xfrm>
        </p:spPr>
        <p:txBody>
          <a:bodyPr/>
          <a:lstStyle/>
          <a:p>
            <a:r>
              <a:rPr lang="en-US" b="1">
                <a:solidFill>
                  <a:schemeClr val="tx1"/>
                </a:solidFill>
              </a:rPr>
              <a:t>Ancient Awareness</a:t>
            </a:r>
          </a:p>
        </p:txBody>
      </p:sp>
      <p:pic>
        <p:nvPicPr>
          <p:cNvPr id="4" name="Picture 1947" descr="socrates"/>
          <p:cNvPicPr>
            <a:picLocks noChangeAspect="1" noChangeArrowheads="1"/>
          </p:cNvPicPr>
          <p:nvPr/>
        </p:nvPicPr>
        <p:blipFill>
          <a:blip r:embed="rId3"/>
          <a:srcRect/>
          <a:stretch>
            <a:fillRect/>
          </a:stretch>
        </p:blipFill>
        <p:spPr bwMode="auto">
          <a:xfrm>
            <a:off x="15630525" y="3232150"/>
            <a:ext cx="755650" cy="1079500"/>
          </a:xfrm>
          <a:prstGeom prst="rect">
            <a:avLst/>
          </a:prstGeom>
          <a:noFill/>
        </p:spPr>
      </p:pic>
      <p:pic>
        <p:nvPicPr>
          <p:cNvPr id="5" name="Picture 1947" descr="socrates"/>
          <p:cNvPicPr>
            <a:picLocks noChangeAspect="1" noChangeArrowheads="1"/>
          </p:cNvPicPr>
          <p:nvPr/>
        </p:nvPicPr>
        <p:blipFill>
          <a:blip r:embed="rId3"/>
          <a:srcRect/>
          <a:stretch>
            <a:fillRect/>
          </a:stretch>
        </p:blipFill>
        <p:spPr bwMode="auto">
          <a:xfrm>
            <a:off x="15782925" y="3384550"/>
            <a:ext cx="755650" cy="1079500"/>
          </a:xfrm>
          <a:prstGeom prst="rect">
            <a:avLst/>
          </a:prstGeom>
          <a:noFill/>
        </p:spPr>
      </p:pic>
      <p:pic>
        <p:nvPicPr>
          <p:cNvPr id="6" name="Picture 1947" descr="socrates"/>
          <p:cNvPicPr>
            <a:picLocks noChangeAspect="1" noChangeArrowheads="1"/>
          </p:cNvPicPr>
          <p:nvPr/>
        </p:nvPicPr>
        <p:blipFill>
          <a:blip r:embed="rId3"/>
          <a:srcRect/>
          <a:stretch>
            <a:fillRect/>
          </a:stretch>
        </p:blipFill>
        <p:spPr bwMode="auto">
          <a:xfrm>
            <a:off x="15935325" y="3536950"/>
            <a:ext cx="755650" cy="1079500"/>
          </a:xfrm>
          <a:prstGeom prst="rect">
            <a:avLst/>
          </a:prstGeom>
          <a:noFill/>
        </p:spPr>
      </p:pic>
      <p:pic>
        <p:nvPicPr>
          <p:cNvPr id="7" name="Picture 1947" descr="socrates"/>
          <p:cNvPicPr>
            <a:picLocks noChangeAspect="1" noChangeArrowheads="1"/>
          </p:cNvPicPr>
          <p:nvPr/>
        </p:nvPicPr>
        <p:blipFill>
          <a:blip r:embed="rId3"/>
          <a:srcRect/>
          <a:stretch>
            <a:fillRect/>
          </a:stretch>
        </p:blipFill>
        <p:spPr bwMode="auto">
          <a:xfrm>
            <a:off x="16087725" y="3689350"/>
            <a:ext cx="755650" cy="1079500"/>
          </a:xfrm>
          <a:prstGeom prst="rect">
            <a:avLst/>
          </a:prstGeom>
          <a:noFill/>
        </p:spPr>
      </p:pic>
      <p:pic>
        <p:nvPicPr>
          <p:cNvPr id="8" name="Picture 1947" descr="socrates"/>
          <p:cNvPicPr>
            <a:picLocks noChangeAspect="1" noChangeArrowheads="1"/>
          </p:cNvPicPr>
          <p:nvPr/>
        </p:nvPicPr>
        <p:blipFill>
          <a:blip r:embed="rId3"/>
          <a:srcRect/>
          <a:stretch>
            <a:fillRect/>
          </a:stretch>
        </p:blipFill>
        <p:spPr bwMode="auto">
          <a:xfrm>
            <a:off x="16240125" y="3841750"/>
            <a:ext cx="755650" cy="1079500"/>
          </a:xfrm>
          <a:prstGeom prst="rect">
            <a:avLst/>
          </a:prstGeom>
          <a:noFill/>
        </p:spPr>
      </p:pic>
      <p:pic>
        <p:nvPicPr>
          <p:cNvPr id="9" name="Picture 1947" descr="socrates"/>
          <p:cNvPicPr>
            <a:picLocks noChangeAspect="1" noChangeArrowheads="1"/>
          </p:cNvPicPr>
          <p:nvPr/>
        </p:nvPicPr>
        <p:blipFill>
          <a:blip r:embed="rId3"/>
          <a:srcRect/>
          <a:stretch>
            <a:fillRect/>
          </a:stretch>
        </p:blipFill>
        <p:spPr bwMode="auto">
          <a:xfrm>
            <a:off x="16392525" y="3994150"/>
            <a:ext cx="755650" cy="1079500"/>
          </a:xfrm>
          <a:prstGeom prst="rect">
            <a:avLst/>
          </a:prstGeom>
          <a:noFill/>
        </p:spPr>
      </p:pic>
      <p:pic>
        <p:nvPicPr>
          <p:cNvPr id="10" name="Picture 1947" descr="socrates"/>
          <p:cNvPicPr>
            <a:picLocks noChangeAspect="1" noChangeArrowheads="1"/>
          </p:cNvPicPr>
          <p:nvPr/>
        </p:nvPicPr>
        <p:blipFill>
          <a:blip r:embed="rId3"/>
          <a:srcRect/>
          <a:stretch>
            <a:fillRect/>
          </a:stretch>
        </p:blipFill>
        <p:spPr bwMode="auto">
          <a:xfrm>
            <a:off x="16544925" y="4146550"/>
            <a:ext cx="755650" cy="1079500"/>
          </a:xfrm>
          <a:prstGeom prst="rect">
            <a:avLst/>
          </a:prstGeom>
          <a:noFill/>
        </p:spPr>
      </p:pic>
      <p:pic>
        <p:nvPicPr>
          <p:cNvPr id="12" name="Picture 1947" descr="socrates"/>
          <p:cNvPicPr>
            <a:picLocks noChangeAspect="1" noChangeArrowheads="1"/>
          </p:cNvPicPr>
          <p:nvPr/>
        </p:nvPicPr>
        <p:blipFill>
          <a:blip r:embed="rId3"/>
          <a:srcRect/>
          <a:stretch>
            <a:fillRect/>
          </a:stretch>
        </p:blipFill>
        <p:spPr bwMode="auto">
          <a:xfrm>
            <a:off x="16697325" y="4298950"/>
            <a:ext cx="755650" cy="1079500"/>
          </a:xfrm>
          <a:prstGeom prst="rect">
            <a:avLst/>
          </a:prstGeom>
          <a:noFill/>
        </p:spPr>
      </p:pic>
      <p:pic>
        <p:nvPicPr>
          <p:cNvPr id="13" name="Picture 1947" descr="socrates"/>
          <p:cNvPicPr>
            <a:picLocks noChangeAspect="1" noChangeArrowheads="1"/>
          </p:cNvPicPr>
          <p:nvPr/>
        </p:nvPicPr>
        <p:blipFill>
          <a:blip r:embed="rId3"/>
          <a:srcRect/>
          <a:stretch>
            <a:fillRect/>
          </a:stretch>
        </p:blipFill>
        <p:spPr bwMode="auto">
          <a:xfrm>
            <a:off x="16849725" y="4451350"/>
            <a:ext cx="755650" cy="1079500"/>
          </a:xfrm>
          <a:prstGeom prst="rect">
            <a:avLst/>
          </a:prstGeom>
          <a:noFill/>
        </p:spPr>
      </p:pic>
      <p:pic>
        <p:nvPicPr>
          <p:cNvPr id="15" name="Picture 1947" descr="socrates"/>
          <p:cNvPicPr>
            <a:picLocks noChangeAspect="1" noChangeArrowheads="1"/>
          </p:cNvPicPr>
          <p:nvPr/>
        </p:nvPicPr>
        <p:blipFill>
          <a:blip r:embed="rId3"/>
          <a:srcRect/>
          <a:stretch>
            <a:fillRect/>
          </a:stretch>
        </p:blipFill>
        <p:spPr bwMode="auto">
          <a:xfrm>
            <a:off x="17002125" y="4603750"/>
            <a:ext cx="755650" cy="1079500"/>
          </a:xfrm>
          <a:prstGeom prst="rect">
            <a:avLst/>
          </a:prstGeom>
          <a:noFill/>
        </p:spPr>
      </p:pic>
      <p:pic>
        <p:nvPicPr>
          <p:cNvPr id="16" name="Picture 1947" descr="socrates"/>
          <p:cNvPicPr>
            <a:picLocks noChangeAspect="1" noChangeArrowheads="1"/>
          </p:cNvPicPr>
          <p:nvPr/>
        </p:nvPicPr>
        <p:blipFill>
          <a:blip r:embed="rId3"/>
          <a:srcRect/>
          <a:stretch>
            <a:fillRect/>
          </a:stretch>
        </p:blipFill>
        <p:spPr bwMode="auto">
          <a:xfrm>
            <a:off x="17154525" y="4756150"/>
            <a:ext cx="755650" cy="1079500"/>
          </a:xfrm>
          <a:prstGeom prst="rect">
            <a:avLst/>
          </a:prstGeom>
          <a:noFill/>
        </p:spPr>
      </p:pic>
      <p:pic>
        <p:nvPicPr>
          <p:cNvPr id="17" name="Picture 1947" descr="socrates"/>
          <p:cNvPicPr>
            <a:picLocks noChangeAspect="1" noChangeArrowheads="1"/>
          </p:cNvPicPr>
          <p:nvPr/>
        </p:nvPicPr>
        <p:blipFill>
          <a:blip r:embed="rId3"/>
          <a:srcRect/>
          <a:stretch>
            <a:fillRect/>
          </a:stretch>
        </p:blipFill>
        <p:spPr bwMode="auto">
          <a:xfrm>
            <a:off x="17306925" y="4908550"/>
            <a:ext cx="755650" cy="1079500"/>
          </a:xfrm>
          <a:prstGeom prst="rect">
            <a:avLst/>
          </a:prstGeom>
          <a:noFill/>
        </p:spPr>
      </p:pic>
      <p:pic>
        <p:nvPicPr>
          <p:cNvPr id="18" name="Picture 1947" descr="socrates"/>
          <p:cNvPicPr>
            <a:picLocks noChangeAspect="1" noChangeArrowheads="1"/>
          </p:cNvPicPr>
          <p:nvPr/>
        </p:nvPicPr>
        <p:blipFill>
          <a:blip r:embed="rId3"/>
          <a:srcRect/>
          <a:stretch>
            <a:fillRect/>
          </a:stretch>
        </p:blipFill>
        <p:spPr bwMode="auto">
          <a:xfrm>
            <a:off x="17459325" y="5060950"/>
            <a:ext cx="755650" cy="1079500"/>
          </a:xfrm>
          <a:prstGeom prst="rect">
            <a:avLst/>
          </a:prstGeom>
          <a:noFill/>
        </p:spPr>
      </p:pic>
      <p:pic>
        <p:nvPicPr>
          <p:cNvPr id="11" name="Picture 10"/>
          <p:cNvPicPr>
            <a:picLocks noChangeAspect="1"/>
          </p:cNvPicPr>
          <p:nvPr/>
        </p:nvPicPr>
        <p:blipFill>
          <a:blip r:embed="rId4"/>
          <a:stretch>
            <a:fillRect/>
          </a:stretch>
        </p:blipFill>
        <p:spPr>
          <a:xfrm>
            <a:off x="7143526" y="1159022"/>
            <a:ext cx="1771874" cy="25527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04800" y="2214563"/>
            <a:ext cx="8153400" cy="3167534"/>
          </a:xfrm>
          <a:prstGeom prst="rect">
            <a:avLst/>
          </a:prstGeom>
          <a:noFill/>
          <a:ln w="12700">
            <a:noFill/>
            <a:miter lim="800000"/>
            <a:headEnd/>
            <a:tailEnd/>
          </a:ln>
          <a:effectLst/>
        </p:spPr>
        <p:txBody>
          <a:bodyPr lIns="90488" tIns="44450" rIns="90488" bIns="44450">
            <a:prstTxWarp prst="textNoShape">
              <a:avLst/>
            </a:prstTxWarp>
            <a:spAutoFit/>
          </a:bodyPr>
          <a:lstStyle/>
          <a:p>
            <a:pPr marL="342900" indent="-342900" eaLnBrk="0" hangingPunct="0">
              <a:spcBef>
                <a:spcPct val="20000"/>
              </a:spcBef>
            </a:pPr>
            <a:r>
              <a:rPr lang="en-US" sz="3200" b="1" u="sng" dirty="0">
                <a:solidFill>
                  <a:schemeClr val="tx1"/>
                </a:solidFill>
              </a:rPr>
              <a:t>From Romeo and Juliet - act 5</a:t>
            </a:r>
          </a:p>
          <a:p>
            <a:pPr marL="342900" indent="-342900" eaLnBrk="0" hangingPunct="0">
              <a:spcBef>
                <a:spcPct val="20000"/>
              </a:spcBef>
            </a:pPr>
            <a:r>
              <a:rPr lang="en-US" sz="2800" b="1" dirty="0">
                <a:solidFill>
                  <a:schemeClr val="tx1"/>
                </a:solidFill>
              </a:rPr>
              <a:t>	Come bitter pilot, now at once run on</a:t>
            </a:r>
          </a:p>
          <a:p>
            <a:pPr marL="342900" indent="-342900" eaLnBrk="0" hangingPunct="0">
              <a:spcBef>
                <a:spcPct val="20000"/>
              </a:spcBef>
            </a:pPr>
            <a:r>
              <a:rPr lang="en-US" sz="2800" b="1" dirty="0">
                <a:solidFill>
                  <a:schemeClr val="tx1"/>
                </a:solidFill>
              </a:rPr>
              <a:t>	The dashing rocks thy seasick weary bark!</a:t>
            </a:r>
          </a:p>
          <a:p>
            <a:pPr marL="342900" indent="-342900" eaLnBrk="0" hangingPunct="0">
              <a:spcBef>
                <a:spcPct val="20000"/>
              </a:spcBef>
            </a:pPr>
            <a:r>
              <a:rPr lang="en-US" sz="2800" b="1" dirty="0">
                <a:solidFill>
                  <a:schemeClr val="tx1"/>
                </a:solidFill>
              </a:rPr>
              <a:t>	Here’s to my love! O true apothecary!</a:t>
            </a:r>
          </a:p>
          <a:p>
            <a:pPr marL="342900" indent="-342900" eaLnBrk="0" hangingPunct="0">
              <a:spcBef>
                <a:spcPct val="20000"/>
              </a:spcBef>
            </a:pPr>
            <a:r>
              <a:rPr lang="en-US" sz="2800" b="1" dirty="0">
                <a:solidFill>
                  <a:schemeClr val="tx1"/>
                </a:solidFill>
              </a:rPr>
              <a:t>	Thy drugs are quick. Thus with a kiss I die.</a:t>
            </a:r>
          </a:p>
          <a:p>
            <a:pPr marL="342900" indent="-342900" eaLnBrk="0" hangingPunct="0">
              <a:spcBef>
                <a:spcPct val="20000"/>
              </a:spcBef>
            </a:pPr>
            <a:r>
              <a:rPr lang="en-US" sz="2800" b="1" dirty="0">
                <a:solidFill>
                  <a:schemeClr val="tx1"/>
                </a:solidFill>
              </a:rPr>
              <a:t>Shakespeare (1564-1616)</a:t>
            </a:r>
          </a:p>
        </p:txBody>
      </p:sp>
      <p:sp>
        <p:nvSpPr>
          <p:cNvPr id="152579" name="Rectangle 3"/>
          <p:cNvSpPr>
            <a:spLocks noGrp="1" noChangeArrowheads="1"/>
          </p:cNvSpPr>
          <p:nvPr>
            <p:ph type="title" idx="4294967295"/>
          </p:nvPr>
        </p:nvSpPr>
        <p:spPr>
          <a:xfrm>
            <a:off x="152400" y="76200"/>
            <a:ext cx="8839200" cy="762000"/>
          </a:xfrm>
        </p:spPr>
        <p:txBody>
          <a:bodyPr/>
          <a:lstStyle/>
          <a:p>
            <a:r>
              <a:rPr lang="en-US" b="1">
                <a:solidFill>
                  <a:schemeClr val="tx1"/>
                </a:solidFill>
              </a:rPr>
              <a:t>Historical Awareness</a:t>
            </a:r>
          </a:p>
        </p:txBody>
      </p:sp>
      <p:pic>
        <p:nvPicPr>
          <p:cNvPr id="4" name="Picture 2587" descr="Shakespeare"/>
          <p:cNvPicPr>
            <a:picLocks noChangeAspect="1" noChangeArrowheads="1"/>
          </p:cNvPicPr>
          <p:nvPr/>
        </p:nvPicPr>
        <p:blipFill>
          <a:blip r:embed="rId3"/>
          <a:srcRect/>
          <a:stretch>
            <a:fillRect/>
          </a:stretch>
        </p:blipFill>
        <p:spPr bwMode="auto">
          <a:xfrm>
            <a:off x="20523200" y="7912100"/>
            <a:ext cx="831850" cy="1079500"/>
          </a:xfrm>
          <a:prstGeom prst="rect">
            <a:avLst/>
          </a:prstGeom>
          <a:noFill/>
        </p:spPr>
      </p:pic>
      <p:pic>
        <p:nvPicPr>
          <p:cNvPr id="2" name="Picture 1"/>
          <p:cNvPicPr>
            <a:picLocks noChangeAspect="1"/>
          </p:cNvPicPr>
          <p:nvPr/>
        </p:nvPicPr>
        <p:blipFill>
          <a:blip r:embed="rId4"/>
          <a:stretch>
            <a:fillRect/>
          </a:stretch>
        </p:blipFill>
        <p:spPr>
          <a:xfrm>
            <a:off x="7349266" y="1161472"/>
            <a:ext cx="1642334" cy="2115128"/>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495300" y="2895600"/>
            <a:ext cx="8153400" cy="3339889"/>
          </a:xfrm>
          <a:prstGeom prst="rect">
            <a:avLst/>
          </a:prstGeom>
          <a:noFill/>
          <a:ln w="12700">
            <a:noFill/>
            <a:miter lim="800000"/>
            <a:headEnd/>
            <a:tailEnd/>
          </a:ln>
          <a:effectLst/>
        </p:spPr>
        <p:txBody>
          <a:bodyPr lIns="90488" tIns="44450" rIns="90488" bIns="44450">
            <a:prstTxWarp prst="textNoShape">
              <a:avLst/>
            </a:prstTxWarp>
            <a:spAutoFit/>
          </a:bodyPr>
          <a:lstStyle/>
          <a:p>
            <a:pPr marL="342900" indent="-342900" eaLnBrk="0" hangingPunct="0">
              <a:spcBef>
                <a:spcPct val="20000"/>
              </a:spcBef>
            </a:pPr>
            <a:r>
              <a:rPr lang="en-US" sz="3200" b="1" u="sng" dirty="0">
                <a:solidFill>
                  <a:schemeClr val="tx1"/>
                </a:solidFill>
              </a:rPr>
              <a:t>Opium War </a:t>
            </a:r>
            <a:r>
              <a:rPr lang="en-US" sz="3200" b="1" u="sng">
                <a:solidFill>
                  <a:schemeClr val="tx1"/>
                </a:solidFill>
              </a:rPr>
              <a:t>of 1839-42</a:t>
            </a:r>
            <a:endParaRPr lang="en-US" sz="3200" b="1" u="sng" dirty="0">
              <a:solidFill>
                <a:schemeClr val="tx1"/>
              </a:solidFill>
            </a:endParaRPr>
          </a:p>
          <a:p>
            <a:pPr marL="342900" indent="-342900" eaLnBrk="0" hangingPunct="0">
              <a:spcBef>
                <a:spcPct val="20000"/>
              </a:spcBef>
            </a:pPr>
            <a:r>
              <a:rPr lang="en-US" sz="2800" b="1" dirty="0">
                <a:solidFill>
                  <a:schemeClr val="tx1"/>
                </a:solidFill>
              </a:rPr>
              <a:t>	Great Britain had a monopoly on the sale of opium and wanted China to increase their purchase.  A war was fought over opium sale with England getting control of Hong Kong.</a:t>
            </a:r>
          </a:p>
          <a:p>
            <a:pPr marL="342900" indent="-342900" eaLnBrk="0" hangingPunct="0">
              <a:spcBef>
                <a:spcPct val="20000"/>
              </a:spcBef>
            </a:pPr>
            <a:r>
              <a:rPr lang="en-US" sz="2800" b="1" dirty="0">
                <a:solidFill>
                  <a:schemeClr val="tx1"/>
                </a:solidFill>
              </a:rPr>
              <a:t>Consider our societies current “wars on drugs”.</a:t>
            </a:r>
          </a:p>
        </p:txBody>
      </p:sp>
      <p:sp>
        <p:nvSpPr>
          <p:cNvPr id="154627" name="Rectangle 3"/>
          <p:cNvSpPr>
            <a:spLocks noGrp="1" noChangeArrowheads="1"/>
          </p:cNvSpPr>
          <p:nvPr>
            <p:ph type="title" idx="4294967295"/>
          </p:nvPr>
        </p:nvSpPr>
        <p:spPr>
          <a:xfrm>
            <a:off x="152400" y="76200"/>
            <a:ext cx="8839200" cy="762000"/>
          </a:xfrm>
        </p:spPr>
        <p:txBody>
          <a:bodyPr/>
          <a:lstStyle/>
          <a:p>
            <a:r>
              <a:rPr lang="en-US" b="1">
                <a:solidFill>
                  <a:schemeClr val="tx1"/>
                </a:solidFill>
              </a:rPr>
              <a:t>Historical Events</a:t>
            </a:r>
          </a:p>
        </p:txBody>
      </p:sp>
      <p:pic>
        <p:nvPicPr>
          <p:cNvPr id="2" name="Picture 1"/>
          <p:cNvPicPr>
            <a:picLocks noChangeAspect="1"/>
          </p:cNvPicPr>
          <p:nvPr/>
        </p:nvPicPr>
        <p:blipFill>
          <a:blip r:embed="rId3"/>
          <a:stretch>
            <a:fillRect/>
          </a:stretch>
        </p:blipFill>
        <p:spPr>
          <a:xfrm>
            <a:off x="5243651" y="1002994"/>
            <a:ext cx="3747949" cy="2426006"/>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838200" y="1981200"/>
            <a:ext cx="7467600" cy="386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461963" indent="-461963" eaLnBrk="0" hangingPunct="0">
              <a:defRPr sz="4400">
                <a:solidFill>
                  <a:schemeClr val="tx2"/>
                </a:solidFill>
                <a:latin typeface="Arial" charset="0"/>
                <a:ea typeface="ＭＳ Ｐゴシック" charset="-128"/>
              </a:defRPr>
            </a:lvl1pPr>
            <a:lvl2pPr marL="742950" indent="-285750" eaLnBrk="0" hangingPunct="0">
              <a:defRPr sz="4400">
                <a:solidFill>
                  <a:schemeClr val="tx2"/>
                </a:solidFill>
                <a:latin typeface="Arial" charset="0"/>
                <a:ea typeface="ＭＳ Ｐゴシック" charset="-128"/>
              </a:defRPr>
            </a:lvl2pPr>
            <a:lvl3pPr marL="1143000" indent="-228600" eaLnBrk="0" hangingPunct="0">
              <a:defRPr sz="4400">
                <a:solidFill>
                  <a:schemeClr val="tx2"/>
                </a:solidFill>
                <a:latin typeface="Arial" charset="0"/>
                <a:ea typeface="ＭＳ Ｐゴシック" charset="-128"/>
              </a:defRPr>
            </a:lvl3pPr>
            <a:lvl4pPr marL="1600200" indent="-228600" eaLnBrk="0" hangingPunct="0">
              <a:defRPr sz="4400">
                <a:solidFill>
                  <a:schemeClr val="tx2"/>
                </a:solidFill>
                <a:latin typeface="Arial" charset="0"/>
                <a:ea typeface="ＭＳ Ｐゴシック" charset="-128"/>
              </a:defRPr>
            </a:lvl4pPr>
            <a:lvl5pPr marL="2057400" indent="-228600" eaLnBrk="0" hangingPunct="0">
              <a:defRPr sz="4400">
                <a:solidFill>
                  <a:schemeClr val="tx2"/>
                </a:solidFill>
                <a:latin typeface="Arial" charset="0"/>
                <a:ea typeface="ＭＳ Ｐゴシック" charset="-128"/>
              </a:defRPr>
            </a:lvl5pPr>
            <a:lvl6pPr marL="2514600" indent="-228600" eaLnBrk="0" fontAlgn="base" hangingPunct="0">
              <a:spcBef>
                <a:spcPct val="0"/>
              </a:spcBef>
              <a:spcAft>
                <a:spcPct val="0"/>
              </a:spcAft>
              <a:defRPr sz="4400">
                <a:solidFill>
                  <a:schemeClr val="tx2"/>
                </a:solidFill>
                <a:latin typeface="Arial" charset="0"/>
                <a:ea typeface="ＭＳ Ｐゴシック" charset="-128"/>
              </a:defRPr>
            </a:lvl6pPr>
            <a:lvl7pPr marL="2971800" indent="-228600" eaLnBrk="0" fontAlgn="base" hangingPunct="0">
              <a:spcBef>
                <a:spcPct val="0"/>
              </a:spcBef>
              <a:spcAft>
                <a:spcPct val="0"/>
              </a:spcAft>
              <a:defRPr sz="4400">
                <a:solidFill>
                  <a:schemeClr val="tx2"/>
                </a:solidFill>
                <a:latin typeface="Arial" charset="0"/>
                <a:ea typeface="ＭＳ Ｐゴシック" charset="-128"/>
              </a:defRPr>
            </a:lvl7pPr>
            <a:lvl8pPr marL="3429000" indent="-228600" eaLnBrk="0" fontAlgn="base" hangingPunct="0">
              <a:spcBef>
                <a:spcPct val="0"/>
              </a:spcBef>
              <a:spcAft>
                <a:spcPct val="0"/>
              </a:spcAft>
              <a:defRPr sz="4400">
                <a:solidFill>
                  <a:schemeClr val="tx2"/>
                </a:solidFill>
                <a:latin typeface="Arial" charset="0"/>
                <a:ea typeface="ＭＳ Ｐゴシック" charset="-128"/>
              </a:defRPr>
            </a:lvl8pPr>
            <a:lvl9pPr marL="3886200" indent="-228600" eaLnBrk="0" fontAlgn="base" hangingPunct="0">
              <a:spcBef>
                <a:spcPct val="0"/>
              </a:spcBef>
              <a:spcAft>
                <a:spcPct val="0"/>
              </a:spcAft>
              <a:defRPr sz="4400">
                <a:solidFill>
                  <a:schemeClr val="tx2"/>
                </a:solidFill>
                <a:latin typeface="Arial" charset="0"/>
                <a:ea typeface="ＭＳ Ｐゴシック" charset="-128"/>
              </a:defRPr>
            </a:lvl9pPr>
          </a:lstStyle>
          <a:p>
            <a:pPr eaLnBrk="1" hangingPunct="1">
              <a:spcBef>
                <a:spcPct val="25000"/>
              </a:spcBef>
              <a:buFont typeface="Wingdings" charset="2"/>
              <a:buChar char="Ø"/>
            </a:pPr>
            <a:r>
              <a:rPr lang="en-US" altLang="x-none" sz="2800" b="1" dirty="0"/>
              <a:t>6500 BC. - Lead discovered in Turkey, 	first mine. </a:t>
            </a:r>
          </a:p>
          <a:p>
            <a:pPr eaLnBrk="1" hangingPunct="1">
              <a:spcBef>
                <a:spcPct val="25000"/>
              </a:spcBef>
              <a:buFont typeface="Wingdings" charset="2"/>
              <a:buChar char="Ø"/>
            </a:pPr>
            <a:r>
              <a:rPr lang="en-US" altLang="x-none" sz="2800" b="1" dirty="0"/>
              <a:t>500 BC-300 AD.- Roman lead smelting   	produces dangerous emissions. </a:t>
            </a:r>
          </a:p>
          <a:p>
            <a:pPr eaLnBrk="1" hangingPunct="1">
              <a:spcBef>
                <a:spcPct val="25000"/>
              </a:spcBef>
              <a:buFont typeface="Wingdings" charset="2"/>
              <a:buChar char="Ø"/>
            </a:pPr>
            <a:r>
              <a:rPr lang="en-US" altLang="x-none" sz="2800" b="1" dirty="0"/>
              <a:t>100 BC. - Greek physicians give 	clinical description of lead poisoning</a:t>
            </a:r>
          </a:p>
          <a:p>
            <a:pPr eaLnBrk="1" hangingPunct="1">
              <a:spcBef>
                <a:spcPct val="25000"/>
              </a:spcBef>
              <a:buFont typeface="Wingdings" charset="2"/>
              <a:buChar char="Ø"/>
            </a:pPr>
            <a:r>
              <a:rPr lang="en-US" altLang="x-none" sz="2800" b="1" dirty="0"/>
              <a:t>"Lead makes the mind give way.” Greek </a:t>
            </a:r>
            <a:r>
              <a:rPr lang="en-US" altLang="x-none" sz="2800" b="1" dirty="0" err="1"/>
              <a:t>Pedanius</a:t>
            </a:r>
            <a:r>
              <a:rPr lang="en-US" sz="2800" dirty="0"/>
              <a:t> </a:t>
            </a:r>
            <a:r>
              <a:rPr lang="en-US" altLang="x-none" sz="2800" b="1" dirty="0" err="1"/>
              <a:t>Dioscerides</a:t>
            </a:r>
            <a:r>
              <a:rPr lang="en-US" altLang="x-none" sz="2800" b="1" dirty="0"/>
              <a:t> - 2nd BC</a:t>
            </a:r>
          </a:p>
        </p:txBody>
      </p:sp>
      <p:sp>
        <p:nvSpPr>
          <p:cNvPr id="18434" name="Rectangle 3"/>
          <p:cNvSpPr>
            <a:spLocks noGrp="1" noChangeArrowheads="1"/>
          </p:cNvSpPr>
          <p:nvPr>
            <p:ph type="title" idx="4294967295"/>
          </p:nvPr>
        </p:nvSpPr>
        <p:spPr>
          <a:xfrm>
            <a:off x="152400" y="76200"/>
            <a:ext cx="8839200" cy="762000"/>
          </a:xfrm>
        </p:spPr>
        <p:txBody>
          <a:bodyPr/>
          <a:lstStyle/>
          <a:p>
            <a:pPr eaLnBrk="1" hangingPunct="1"/>
            <a:r>
              <a:rPr lang="en-US" altLang="x-none" b="1" dirty="0">
                <a:solidFill>
                  <a:schemeClr val="tx1"/>
                </a:solidFill>
                <a:ea typeface="ＭＳ Ｐゴシック" charset="-128"/>
              </a:rPr>
              <a:t>Lead - Ancient Awareness</a:t>
            </a:r>
          </a:p>
        </p:txBody>
      </p:sp>
    </p:spTree>
    <p:extLst>
      <p:ext uri="{BB962C8B-B14F-4D97-AF65-F5344CB8AC3E}">
        <p14:creationId xmlns:p14="http://schemas.microsoft.com/office/powerpoint/2010/main" val="208362463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idx="4294967295"/>
          </p:nvPr>
        </p:nvSpPr>
        <p:spPr>
          <a:xfrm>
            <a:off x="152400" y="72480"/>
            <a:ext cx="8839200" cy="769441"/>
          </a:xfrm>
        </p:spPr>
        <p:txBody>
          <a:bodyPr/>
          <a:lstStyle/>
          <a:p>
            <a:pPr lvl="0" defTabSz="2717800"/>
            <a:r>
              <a:rPr lang="en-US" b="1" dirty="0" err="1">
                <a:solidFill>
                  <a:schemeClr val="tx1"/>
                </a:solidFill>
                <a:latin typeface="Times New Roman" pitchFamily="-102" charset="0"/>
              </a:rPr>
              <a:t>Mithridates</a:t>
            </a:r>
            <a:r>
              <a:rPr lang="en-US" b="1" dirty="0">
                <a:solidFill>
                  <a:schemeClr val="tx1"/>
                </a:solidFill>
                <a:latin typeface="Times New Roman" pitchFamily="-102" charset="0"/>
              </a:rPr>
              <a:t> VI </a:t>
            </a:r>
            <a:r>
              <a:rPr lang="en-US" sz="4000" b="1" dirty="0">
                <a:solidFill>
                  <a:schemeClr val="tx1"/>
                </a:solidFill>
                <a:latin typeface="Times New Roman" pitchFamily="-102" charset="0"/>
              </a:rPr>
              <a:t>(131-63 BCE)</a:t>
            </a:r>
            <a:endParaRPr lang="en-US" sz="3200" dirty="0">
              <a:solidFill>
                <a:schemeClr val="tx1"/>
              </a:solidFill>
              <a:latin typeface="Times New Roman" pitchFamily="-102" charset="0"/>
            </a:endParaRPr>
          </a:p>
        </p:txBody>
      </p:sp>
      <p:pic>
        <p:nvPicPr>
          <p:cNvPr id="2" name="Picture 1"/>
          <p:cNvPicPr>
            <a:picLocks noChangeAspect="1"/>
          </p:cNvPicPr>
          <p:nvPr/>
        </p:nvPicPr>
        <p:blipFill>
          <a:blip r:embed="rId3"/>
          <a:stretch>
            <a:fillRect/>
          </a:stretch>
        </p:blipFill>
        <p:spPr>
          <a:xfrm>
            <a:off x="6614813" y="1219200"/>
            <a:ext cx="2376787" cy="1775069"/>
          </a:xfrm>
          <a:prstGeom prst="rect">
            <a:avLst/>
          </a:prstGeom>
        </p:spPr>
      </p:pic>
      <p:sp>
        <p:nvSpPr>
          <p:cNvPr id="3" name="TextBox 2"/>
          <p:cNvSpPr txBox="1"/>
          <p:nvPr/>
        </p:nvSpPr>
        <p:spPr>
          <a:xfrm>
            <a:off x="381000" y="1219200"/>
            <a:ext cx="7924800" cy="5078313"/>
          </a:xfrm>
          <a:prstGeom prst="rect">
            <a:avLst/>
          </a:prstGeom>
          <a:noFill/>
        </p:spPr>
        <p:txBody>
          <a:bodyPr wrap="square" rtlCol="0">
            <a:spAutoFit/>
          </a:bodyPr>
          <a:lstStyle/>
          <a:p>
            <a:r>
              <a:rPr lang="en-US" sz="3600" dirty="0" err="1"/>
              <a:t>Mithridates</a:t>
            </a:r>
            <a:r>
              <a:rPr lang="en-US" sz="3600" dirty="0"/>
              <a:t> VI, who was the           King of Pontus in Asia Minor           120 BCE to 63 BCE, took     increasing concentrations of various poisons in an effort to protect himself from poisoning attacks.  Legend has it that </a:t>
            </a:r>
            <a:r>
              <a:rPr lang="en-US" sz="3600" dirty="0" err="1"/>
              <a:t>Mithridates</a:t>
            </a:r>
            <a:r>
              <a:rPr lang="en-US" sz="3600" dirty="0"/>
              <a:t> attempted suicide by poison but failed and ultimately died by the sword. </a:t>
            </a:r>
          </a:p>
        </p:txBody>
      </p:sp>
    </p:spTree>
    <p:extLst>
      <p:ext uri="{BB962C8B-B14F-4D97-AF65-F5344CB8AC3E}">
        <p14:creationId xmlns:p14="http://schemas.microsoft.com/office/powerpoint/2010/main" val="144358071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idx="4294967295"/>
          </p:nvPr>
        </p:nvSpPr>
        <p:spPr>
          <a:xfrm>
            <a:off x="152400" y="72481"/>
            <a:ext cx="8839200" cy="769441"/>
          </a:xfrm>
        </p:spPr>
        <p:txBody>
          <a:bodyPr/>
          <a:lstStyle/>
          <a:p>
            <a:pPr lvl="0" defTabSz="2717800"/>
            <a:r>
              <a:rPr lang="en-US" b="1" dirty="0"/>
              <a:t>Sulla (138-78 BCE) </a:t>
            </a:r>
            <a:endParaRPr lang="en-US" b="1" dirty="0">
              <a:solidFill>
                <a:schemeClr val="tx1"/>
              </a:solidFill>
              <a:latin typeface="Times New Roman" pitchFamily="-102" charset="0"/>
            </a:endParaRPr>
          </a:p>
        </p:txBody>
      </p:sp>
      <p:sp>
        <p:nvSpPr>
          <p:cNvPr id="3" name="TextBox 2"/>
          <p:cNvSpPr txBox="1"/>
          <p:nvPr/>
        </p:nvSpPr>
        <p:spPr>
          <a:xfrm>
            <a:off x="457200" y="1752600"/>
            <a:ext cx="7924800" cy="4524315"/>
          </a:xfrm>
          <a:prstGeom prst="rect">
            <a:avLst/>
          </a:prstGeom>
          <a:noFill/>
        </p:spPr>
        <p:txBody>
          <a:bodyPr wrap="square" rtlCol="0">
            <a:spAutoFit/>
          </a:bodyPr>
          <a:lstStyle/>
          <a:p>
            <a:r>
              <a:rPr lang="en-US" sz="3600" dirty="0"/>
              <a:t>Some of the first laws related to toxicology were directed at      poisons.  Sulla (138-78 BCE)    created laws such as the </a:t>
            </a:r>
            <a:r>
              <a:rPr lang="en-US" sz="3600" i="1" dirty="0"/>
              <a:t>Lex Cornelia de </a:t>
            </a:r>
            <a:r>
              <a:rPr lang="en-US" sz="3600" i="1" dirty="0" err="1"/>
              <a:t>sicariis</a:t>
            </a:r>
            <a:r>
              <a:rPr lang="en-US" sz="3600" i="1" dirty="0"/>
              <a:t> et </a:t>
            </a:r>
            <a:r>
              <a:rPr lang="en-US" sz="3600" i="1" dirty="0" err="1"/>
              <a:t>veneficis</a:t>
            </a:r>
            <a:r>
              <a:rPr lang="en-US" sz="3600" dirty="0"/>
              <a:t>, which made it illegal to poison people, including prisoners, as well as making it illegal to buy, sell, or purchase poisons.  </a:t>
            </a:r>
          </a:p>
        </p:txBody>
      </p:sp>
      <p:pic>
        <p:nvPicPr>
          <p:cNvPr id="5" name="Picture 1958" descr="sulla"/>
          <p:cNvPicPr>
            <a:picLocks noChangeAspect="1" noChangeArrowheads="1"/>
          </p:cNvPicPr>
          <p:nvPr/>
        </p:nvPicPr>
        <p:blipFill>
          <a:blip r:embed="rId3"/>
          <a:srcRect/>
          <a:stretch>
            <a:fillRect/>
          </a:stretch>
        </p:blipFill>
        <p:spPr bwMode="auto">
          <a:xfrm>
            <a:off x="23047325" y="3519488"/>
            <a:ext cx="730250" cy="1044575"/>
          </a:xfrm>
          <a:prstGeom prst="rect">
            <a:avLst/>
          </a:prstGeom>
          <a:noFill/>
        </p:spPr>
      </p:pic>
      <p:pic>
        <p:nvPicPr>
          <p:cNvPr id="4" name="Picture 3"/>
          <p:cNvPicPr>
            <a:picLocks noChangeAspect="1"/>
          </p:cNvPicPr>
          <p:nvPr/>
        </p:nvPicPr>
        <p:blipFill>
          <a:blip r:embed="rId4"/>
          <a:stretch>
            <a:fillRect/>
          </a:stretch>
        </p:blipFill>
        <p:spPr>
          <a:xfrm>
            <a:off x="7239000" y="1140326"/>
            <a:ext cx="1524000" cy="2192421"/>
          </a:xfrm>
          <a:prstGeom prst="rect">
            <a:avLst/>
          </a:prstGeom>
        </p:spPr>
      </p:pic>
    </p:spTree>
    <p:extLst>
      <p:ext uri="{BB962C8B-B14F-4D97-AF65-F5344CB8AC3E}">
        <p14:creationId xmlns:p14="http://schemas.microsoft.com/office/powerpoint/2010/main" val="143642239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idx="4294967295"/>
          </p:nvPr>
        </p:nvSpPr>
        <p:spPr>
          <a:xfrm>
            <a:off x="152400" y="72481"/>
            <a:ext cx="8839200" cy="769441"/>
          </a:xfrm>
        </p:spPr>
        <p:txBody>
          <a:bodyPr/>
          <a:lstStyle/>
          <a:p>
            <a:pPr lvl="0" defTabSz="2717800"/>
            <a:r>
              <a:rPr lang="en-US" b="1" dirty="0"/>
              <a:t>Paracelsus (1493-1541)</a:t>
            </a:r>
            <a:endParaRPr lang="en-US" b="1" dirty="0">
              <a:solidFill>
                <a:schemeClr val="tx1"/>
              </a:solidFill>
              <a:latin typeface="Times New Roman" pitchFamily="-102" charset="0"/>
            </a:endParaRPr>
          </a:p>
        </p:txBody>
      </p:sp>
      <p:sp>
        <p:nvSpPr>
          <p:cNvPr id="3" name="TextBox 2"/>
          <p:cNvSpPr txBox="1"/>
          <p:nvPr/>
        </p:nvSpPr>
        <p:spPr>
          <a:xfrm>
            <a:off x="457200" y="1752600"/>
            <a:ext cx="7924800" cy="3970318"/>
          </a:xfrm>
          <a:prstGeom prst="rect">
            <a:avLst/>
          </a:prstGeom>
          <a:noFill/>
        </p:spPr>
        <p:txBody>
          <a:bodyPr wrap="square" rtlCol="0">
            <a:spAutoFit/>
          </a:bodyPr>
          <a:lstStyle/>
          <a:p>
            <a:r>
              <a:rPr lang="en-US" sz="3600" dirty="0"/>
              <a:t>As scientific methodology    advanced, the toxicological     sciences became more           rigorous.  Paracelsus, sometimes called the "father" of toxicology, articulated the now famous saying that “the dose makes the poison”. </a:t>
            </a:r>
          </a:p>
        </p:txBody>
      </p:sp>
      <p:pic>
        <p:nvPicPr>
          <p:cNvPr id="6" name="Picture 2014" descr="paracelsus_small"/>
          <p:cNvPicPr>
            <a:picLocks noChangeAspect="1" noChangeArrowheads="1"/>
          </p:cNvPicPr>
          <p:nvPr/>
        </p:nvPicPr>
        <p:blipFill>
          <a:blip r:embed="rId3"/>
          <a:srcRect/>
          <a:stretch>
            <a:fillRect/>
          </a:stretch>
        </p:blipFill>
        <p:spPr bwMode="auto">
          <a:xfrm>
            <a:off x="10518775" y="7912100"/>
            <a:ext cx="877888" cy="1008063"/>
          </a:xfrm>
          <a:prstGeom prst="rect">
            <a:avLst/>
          </a:prstGeom>
          <a:noFill/>
        </p:spPr>
      </p:pic>
      <p:pic>
        <p:nvPicPr>
          <p:cNvPr id="2" name="Picture 1"/>
          <p:cNvPicPr>
            <a:picLocks noChangeAspect="1"/>
          </p:cNvPicPr>
          <p:nvPr/>
        </p:nvPicPr>
        <p:blipFill>
          <a:blip r:embed="rId4"/>
          <a:stretch>
            <a:fillRect/>
          </a:stretch>
        </p:blipFill>
        <p:spPr>
          <a:xfrm>
            <a:off x="6781800" y="1066799"/>
            <a:ext cx="2209800" cy="2530061"/>
          </a:xfrm>
          <a:prstGeom prst="rect">
            <a:avLst/>
          </a:prstGeom>
        </p:spPr>
      </p:pic>
    </p:spTree>
    <p:extLst>
      <p:ext uri="{BB962C8B-B14F-4D97-AF65-F5344CB8AC3E}">
        <p14:creationId xmlns:p14="http://schemas.microsoft.com/office/powerpoint/2010/main" val="147820768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idx="4294967295"/>
          </p:nvPr>
        </p:nvSpPr>
        <p:spPr>
          <a:xfrm>
            <a:off x="152400" y="72481"/>
            <a:ext cx="8839200" cy="769441"/>
          </a:xfrm>
        </p:spPr>
        <p:txBody>
          <a:bodyPr/>
          <a:lstStyle/>
          <a:p>
            <a:pPr lvl="0" defTabSz="2717800"/>
            <a:r>
              <a:rPr lang="en-US" b="1" dirty="0" err="1">
                <a:solidFill>
                  <a:schemeClr val="tx1"/>
                </a:solidFill>
                <a:latin typeface="Times New Roman" pitchFamily="-102" charset="0"/>
              </a:rPr>
              <a:t>Percivall</a:t>
            </a:r>
            <a:r>
              <a:rPr lang="en-US" b="1" dirty="0">
                <a:solidFill>
                  <a:schemeClr val="tx1"/>
                </a:solidFill>
                <a:latin typeface="Times New Roman" pitchFamily="-102" charset="0"/>
              </a:rPr>
              <a:t> Pott (1714-1788)</a:t>
            </a:r>
          </a:p>
        </p:txBody>
      </p:sp>
      <p:sp>
        <p:nvSpPr>
          <p:cNvPr id="3" name="TextBox 2"/>
          <p:cNvSpPr txBox="1"/>
          <p:nvPr/>
        </p:nvSpPr>
        <p:spPr>
          <a:xfrm>
            <a:off x="457200" y="1752600"/>
            <a:ext cx="7924800" cy="3970318"/>
          </a:xfrm>
          <a:prstGeom prst="rect">
            <a:avLst/>
          </a:prstGeom>
          <a:noFill/>
        </p:spPr>
        <p:txBody>
          <a:bodyPr wrap="square" rtlCol="0">
            <a:spAutoFit/>
          </a:bodyPr>
          <a:lstStyle/>
          <a:p>
            <a:r>
              <a:rPr lang="en-US" sz="3600" dirty="0"/>
              <a:t>The first association of an occupational exposure to            cancer was made in 1775 by    Percival Pott, an English surgeon.  He observed that exposure to soot was related to scrotal cancer in chimney sweeps. </a:t>
            </a:r>
          </a:p>
        </p:txBody>
      </p:sp>
      <p:pic>
        <p:nvPicPr>
          <p:cNvPr id="6" name="Picture 2014" descr="paracelsus_small"/>
          <p:cNvPicPr>
            <a:picLocks noChangeAspect="1" noChangeArrowheads="1"/>
          </p:cNvPicPr>
          <p:nvPr/>
        </p:nvPicPr>
        <p:blipFill>
          <a:blip r:embed="rId3"/>
          <a:srcRect/>
          <a:stretch>
            <a:fillRect/>
          </a:stretch>
        </p:blipFill>
        <p:spPr bwMode="auto">
          <a:xfrm>
            <a:off x="10518775" y="7912100"/>
            <a:ext cx="877888" cy="1008063"/>
          </a:xfrm>
          <a:prstGeom prst="rect">
            <a:avLst/>
          </a:prstGeom>
          <a:noFill/>
        </p:spPr>
      </p:pic>
      <p:pic>
        <p:nvPicPr>
          <p:cNvPr id="4" name="Picture 3"/>
          <p:cNvPicPr>
            <a:picLocks noChangeAspect="1"/>
          </p:cNvPicPr>
          <p:nvPr/>
        </p:nvPicPr>
        <p:blipFill>
          <a:blip r:embed="rId4"/>
          <a:stretch>
            <a:fillRect/>
          </a:stretch>
        </p:blipFill>
        <p:spPr>
          <a:xfrm>
            <a:off x="7239000" y="1066799"/>
            <a:ext cx="1722120" cy="2172521"/>
          </a:xfrm>
          <a:prstGeom prst="rect">
            <a:avLst/>
          </a:prstGeom>
        </p:spPr>
      </p:pic>
    </p:spTree>
    <p:extLst>
      <p:ext uri="{BB962C8B-B14F-4D97-AF65-F5344CB8AC3E}">
        <p14:creationId xmlns:p14="http://schemas.microsoft.com/office/powerpoint/2010/main" val="98038750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idx="4294967295"/>
          </p:nvPr>
        </p:nvSpPr>
        <p:spPr>
          <a:xfrm>
            <a:off x="152400" y="72481"/>
            <a:ext cx="8839200" cy="769441"/>
          </a:xfrm>
        </p:spPr>
        <p:txBody>
          <a:bodyPr/>
          <a:lstStyle/>
          <a:p>
            <a:pPr lvl="0" defTabSz="2717800"/>
            <a:r>
              <a:rPr lang="mr-IN" b="1" dirty="0" err="1">
                <a:solidFill>
                  <a:schemeClr val="tx1"/>
                </a:solidFill>
                <a:latin typeface="Times New Roman" pitchFamily="-102" charset="0"/>
              </a:rPr>
              <a:t>Alice</a:t>
            </a:r>
            <a:r>
              <a:rPr lang="mr-IN" b="1" dirty="0">
                <a:solidFill>
                  <a:schemeClr val="tx1"/>
                </a:solidFill>
                <a:latin typeface="Times New Roman" pitchFamily="-102" charset="0"/>
              </a:rPr>
              <a:t> </a:t>
            </a:r>
            <a:r>
              <a:rPr lang="mr-IN" b="1" dirty="0" err="1">
                <a:solidFill>
                  <a:schemeClr val="tx1"/>
                </a:solidFill>
                <a:latin typeface="Times New Roman" pitchFamily="-102" charset="0"/>
              </a:rPr>
              <a:t>Hamilton</a:t>
            </a:r>
            <a:r>
              <a:rPr lang="mr-IN" b="1" dirty="0">
                <a:solidFill>
                  <a:schemeClr val="tx1"/>
                </a:solidFill>
                <a:latin typeface="Times New Roman" pitchFamily="-102" charset="0"/>
              </a:rPr>
              <a:t>, MD (1869-1970)</a:t>
            </a:r>
            <a:endParaRPr lang="en-US" b="1" dirty="0">
              <a:solidFill>
                <a:schemeClr val="tx1"/>
              </a:solidFill>
              <a:latin typeface="Times New Roman" pitchFamily="-102" charset="0"/>
            </a:endParaRPr>
          </a:p>
        </p:txBody>
      </p:sp>
      <p:sp>
        <p:nvSpPr>
          <p:cNvPr id="3" name="TextBox 2"/>
          <p:cNvSpPr txBox="1"/>
          <p:nvPr/>
        </p:nvSpPr>
        <p:spPr>
          <a:xfrm>
            <a:off x="152400" y="1905000"/>
            <a:ext cx="7924800" cy="2862322"/>
          </a:xfrm>
          <a:prstGeom prst="rect">
            <a:avLst/>
          </a:prstGeom>
          <a:noFill/>
        </p:spPr>
        <p:txBody>
          <a:bodyPr wrap="square" rtlCol="0">
            <a:spAutoFit/>
          </a:bodyPr>
          <a:lstStyle/>
          <a:p>
            <a:pPr lvl="0" defTabSz="2717800"/>
            <a:r>
              <a:rPr lang="en-US" sz="3600" b="1" dirty="0">
                <a:solidFill>
                  <a:schemeClr val="tx1"/>
                </a:solidFill>
                <a:latin typeface="Times New Roman" pitchFamily="-102" charset="0"/>
              </a:rPr>
              <a:t>Alice Hamilton - </a:t>
            </a:r>
            <a:r>
              <a:rPr lang="en-US" sz="3600" dirty="0">
                <a:solidFill>
                  <a:schemeClr val="tx1"/>
                </a:solidFill>
                <a:latin typeface="Times New Roman" pitchFamily="-102" charset="0"/>
              </a:rPr>
              <a:t>Pathologist </a:t>
            </a:r>
            <a:r>
              <a:rPr lang="en-US" sz="3600">
                <a:solidFill>
                  <a:schemeClr val="tx1"/>
                </a:solidFill>
                <a:latin typeface="Times New Roman" pitchFamily="-102" charset="0"/>
              </a:rPr>
              <a:t>and first </a:t>
            </a:r>
            <a:r>
              <a:rPr lang="en-US" sz="3600" dirty="0">
                <a:solidFill>
                  <a:schemeClr val="tx1"/>
                </a:solidFill>
                <a:latin typeface="Times New Roman" pitchFamily="-102" charset="0"/>
              </a:rPr>
              <a:t>female </a:t>
            </a:r>
            <a:r>
              <a:rPr lang="en-US" sz="3600">
                <a:solidFill>
                  <a:schemeClr val="tx1"/>
                </a:solidFill>
                <a:latin typeface="Times New Roman" pitchFamily="-102" charset="0"/>
              </a:rPr>
              <a:t>faculty member </a:t>
            </a:r>
            <a:r>
              <a:rPr lang="en-US" sz="3600" dirty="0">
                <a:solidFill>
                  <a:schemeClr val="tx1"/>
                </a:solidFill>
                <a:latin typeface="Times New Roman" pitchFamily="-102" charset="0"/>
              </a:rPr>
              <a:t>at Harvard </a:t>
            </a:r>
          </a:p>
          <a:p>
            <a:pPr lvl="0" defTabSz="2717800"/>
            <a:r>
              <a:rPr lang="en-US" sz="3600" dirty="0">
                <a:solidFill>
                  <a:schemeClr val="tx1"/>
                </a:solidFill>
                <a:latin typeface="Times New Roman" pitchFamily="-102" charset="0"/>
              </a:rPr>
              <a:t>Medical School. Associated worksite chemical hazards with disease. Studied effects of lead &amp; rubber on workers</a:t>
            </a:r>
            <a:endParaRPr lang="en-US" sz="3600" dirty="0"/>
          </a:p>
        </p:txBody>
      </p:sp>
      <p:pic>
        <p:nvPicPr>
          <p:cNvPr id="6" name="Picture 2014" descr="paracelsus_small"/>
          <p:cNvPicPr>
            <a:picLocks noChangeAspect="1" noChangeArrowheads="1"/>
          </p:cNvPicPr>
          <p:nvPr/>
        </p:nvPicPr>
        <p:blipFill>
          <a:blip r:embed="rId3"/>
          <a:srcRect/>
          <a:stretch>
            <a:fillRect/>
          </a:stretch>
        </p:blipFill>
        <p:spPr bwMode="auto">
          <a:xfrm>
            <a:off x="10518775" y="7912100"/>
            <a:ext cx="877888" cy="1008063"/>
          </a:xfrm>
          <a:prstGeom prst="rect">
            <a:avLst/>
          </a:prstGeom>
          <a:noFill/>
        </p:spPr>
      </p:pic>
      <p:pic>
        <p:nvPicPr>
          <p:cNvPr id="2" name="Picture 1"/>
          <p:cNvPicPr>
            <a:picLocks noChangeAspect="1"/>
          </p:cNvPicPr>
          <p:nvPr/>
        </p:nvPicPr>
        <p:blipFill>
          <a:blip r:embed="rId4"/>
          <a:stretch>
            <a:fillRect/>
          </a:stretch>
        </p:blipFill>
        <p:spPr>
          <a:xfrm>
            <a:off x="7569200" y="1143000"/>
            <a:ext cx="1422400" cy="1937407"/>
          </a:xfrm>
          <a:prstGeom prst="rect">
            <a:avLst/>
          </a:prstGeom>
        </p:spPr>
      </p:pic>
    </p:spTree>
    <p:extLst>
      <p:ext uri="{BB962C8B-B14F-4D97-AF65-F5344CB8AC3E}">
        <p14:creationId xmlns:p14="http://schemas.microsoft.com/office/powerpoint/2010/main" val="72661779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idx="4294967295"/>
          </p:nvPr>
        </p:nvSpPr>
        <p:spPr>
          <a:xfrm>
            <a:off x="152400" y="72481"/>
            <a:ext cx="8839200" cy="769441"/>
          </a:xfrm>
        </p:spPr>
        <p:txBody>
          <a:bodyPr/>
          <a:lstStyle/>
          <a:p>
            <a:pPr lvl="0" defTabSz="2717800"/>
            <a:r>
              <a:rPr lang="it-IT" b="1" dirty="0" err="1">
                <a:solidFill>
                  <a:schemeClr val="tx1"/>
                </a:solidFill>
                <a:latin typeface="Times New Roman" pitchFamily="-102" charset="0"/>
              </a:rPr>
              <a:t>Rachel</a:t>
            </a:r>
            <a:r>
              <a:rPr lang="it-IT" b="1" dirty="0">
                <a:solidFill>
                  <a:schemeClr val="tx1"/>
                </a:solidFill>
                <a:latin typeface="Times New Roman" pitchFamily="-102" charset="0"/>
              </a:rPr>
              <a:t> Carson (1907-1964)</a:t>
            </a:r>
          </a:p>
        </p:txBody>
      </p:sp>
      <p:sp>
        <p:nvSpPr>
          <p:cNvPr id="3" name="TextBox 2"/>
          <p:cNvSpPr txBox="1"/>
          <p:nvPr/>
        </p:nvSpPr>
        <p:spPr>
          <a:xfrm>
            <a:off x="609600" y="2711360"/>
            <a:ext cx="7924800" cy="3767185"/>
          </a:xfrm>
          <a:prstGeom prst="rect">
            <a:avLst/>
          </a:prstGeom>
          <a:noFill/>
        </p:spPr>
        <p:txBody>
          <a:bodyPr wrap="square" rtlCol="0">
            <a:spAutoFit/>
          </a:bodyPr>
          <a:lstStyle/>
          <a:p>
            <a:pPr lvl="0" defTabSz="2717800"/>
            <a:r>
              <a:rPr lang="en-US" sz="4800" b="1" dirty="0">
                <a:solidFill>
                  <a:schemeClr val="tx1"/>
                </a:solidFill>
                <a:latin typeface="Times New Roman" pitchFamily="-102" charset="0"/>
              </a:rPr>
              <a:t>Rachel Carson </a:t>
            </a:r>
          </a:p>
          <a:p>
            <a:pPr lvl="0" defTabSz="2717800">
              <a:spcBef>
                <a:spcPct val="30000"/>
              </a:spcBef>
            </a:pPr>
            <a:r>
              <a:rPr lang="en-US" sz="3600" dirty="0">
                <a:solidFill>
                  <a:schemeClr val="tx1"/>
                </a:solidFill>
                <a:latin typeface="Times New Roman" pitchFamily="-102" charset="0"/>
              </a:rPr>
              <a:t>Scientist, lead crusade against the use of  dichlorodiphenyltrichloroethane (DDT) a pesticide and persistent organic pollutant. Carson several books including </a:t>
            </a:r>
            <a:r>
              <a:rPr lang="en-US" sz="3600" i="1" dirty="0">
                <a:solidFill>
                  <a:schemeClr val="tx1"/>
                </a:solidFill>
                <a:latin typeface="Times New Roman" pitchFamily="-102" charset="0"/>
              </a:rPr>
              <a:t>Silent Spring</a:t>
            </a:r>
            <a:r>
              <a:rPr lang="en-US" sz="3600" dirty="0">
                <a:solidFill>
                  <a:schemeClr val="tx1"/>
                </a:solidFill>
                <a:latin typeface="Times New Roman" pitchFamily="-102" charset="0"/>
              </a:rPr>
              <a:t> published 1962.</a:t>
            </a:r>
            <a:endParaRPr lang="en-US" sz="6000" dirty="0">
              <a:solidFill>
                <a:schemeClr val="tx1"/>
              </a:solidFill>
              <a:latin typeface="Times New Roman" pitchFamily="-102" charset="0"/>
            </a:endParaRPr>
          </a:p>
        </p:txBody>
      </p:sp>
      <p:pic>
        <p:nvPicPr>
          <p:cNvPr id="6" name="Picture 2014" descr="paracelsus_small"/>
          <p:cNvPicPr>
            <a:picLocks noChangeAspect="1" noChangeArrowheads="1"/>
          </p:cNvPicPr>
          <p:nvPr/>
        </p:nvPicPr>
        <p:blipFill>
          <a:blip r:embed="rId3"/>
          <a:srcRect/>
          <a:stretch>
            <a:fillRect/>
          </a:stretch>
        </p:blipFill>
        <p:spPr bwMode="auto">
          <a:xfrm>
            <a:off x="10518775" y="7912100"/>
            <a:ext cx="877888" cy="1008063"/>
          </a:xfrm>
          <a:prstGeom prst="rect">
            <a:avLst/>
          </a:prstGeom>
          <a:noFill/>
        </p:spPr>
      </p:pic>
      <p:pic>
        <p:nvPicPr>
          <p:cNvPr id="4" name="Picture 3"/>
          <p:cNvPicPr>
            <a:picLocks noChangeAspect="1"/>
          </p:cNvPicPr>
          <p:nvPr/>
        </p:nvPicPr>
        <p:blipFill>
          <a:blip r:embed="rId4"/>
          <a:stretch>
            <a:fillRect/>
          </a:stretch>
        </p:blipFill>
        <p:spPr>
          <a:xfrm>
            <a:off x="7373471" y="1143000"/>
            <a:ext cx="1365997" cy="1752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1133639"/>
            <a:ext cx="1574800" cy="2220113"/>
          </a:xfrm>
          <a:prstGeom prst="rect">
            <a:avLst/>
          </a:prstGeom>
        </p:spPr>
      </p:pic>
    </p:spTree>
    <p:extLst>
      <p:ext uri="{BB962C8B-B14F-4D97-AF65-F5344CB8AC3E}">
        <p14:creationId xmlns:p14="http://schemas.microsoft.com/office/powerpoint/2010/main" val="24097843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2400" y="134034"/>
            <a:ext cx="8839200" cy="646331"/>
          </a:xfrm>
        </p:spPr>
        <p:txBody>
          <a:bodyPr/>
          <a:lstStyle/>
          <a:p>
            <a:pPr eaLnBrk="1" hangingPunct="1"/>
            <a:r>
              <a:rPr lang="en-US" sz="3600" b="1" dirty="0">
                <a:solidFill>
                  <a:schemeClr val="tx1"/>
                </a:solidFill>
              </a:rPr>
              <a:t>A Small Dose of Toxicology 3rd Edition</a:t>
            </a:r>
          </a:p>
        </p:txBody>
      </p:sp>
      <p:sp>
        <p:nvSpPr>
          <p:cNvPr id="18435" name="Text Box 3"/>
          <p:cNvSpPr txBox="1">
            <a:spLocks noChangeArrowheads="1"/>
          </p:cNvSpPr>
          <p:nvPr/>
        </p:nvSpPr>
        <p:spPr bwMode="auto">
          <a:xfrm>
            <a:off x="1066800" y="5715000"/>
            <a:ext cx="7010400" cy="523220"/>
          </a:xfrm>
          <a:prstGeom prst="rect">
            <a:avLst/>
          </a:prstGeom>
          <a:noFill/>
          <a:ln w="9525">
            <a:noFill/>
            <a:miter lim="800000"/>
            <a:headEnd/>
            <a:tailEnd/>
          </a:ln>
        </p:spPr>
        <p:txBody>
          <a:bodyPr>
            <a:prstTxWarp prst="textNoShape">
              <a:avLst/>
            </a:prstTxWarp>
            <a:spAutoFit/>
          </a:bodyPr>
          <a:lstStyle/>
          <a:p>
            <a:pPr marL="457200" indent="-457200">
              <a:spcBef>
                <a:spcPct val="20000"/>
              </a:spcBef>
              <a:buFont typeface="Wingdings" charset="2"/>
              <a:buNone/>
            </a:pPr>
            <a:r>
              <a:rPr lang="en-US" sz="2800" b="1" dirty="0"/>
              <a:t>See: </a:t>
            </a:r>
            <a:r>
              <a:rPr lang="en-US" sz="2800" b="1" dirty="0" err="1"/>
              <a:t>www.asmalldoseoftoxicology.org</a:t>
            </a:r>
            <a:endParaRPr lang="en-US" sz="2800" b="1" dirty="0"/>
          </a:p>
        </p:txBody>
      </p:sp>
      <p:pic>
        <p:nvPicPr>
          <p:cNvPr id="5" name="Picture 4" descr="SD new cover.jpg"/>
          <p:cNvPicPr>
            <a:picLocks noChangeAspect="1"/>
          </p:cNvPicPr>
          <p:nvPr/>
        </p:nvPicPr>
        <p:blipFill>
          <a:blip r:embed="rId3"/>
          <a:stretch>
            <a:fillRect/>
          </a:stretch>
        </p:blipFill>
        <p:spPr>
          <a:xfrm>
            <a:off x="1905000" y="1219200"/>
            <a:ext cx="3200400" cy="4267200"/>
          </a:xfrm>
          <a:prstGeom prst="rect">
            <a:avLst/>
          </a:prstGeom>
        </p:spPr>
      </p:pic>
      <p:sp>
        <p:nvSpPr>
          <p:cNvPr id="6" name="TextBox 5"/>
          <p:cNvSpPr txBox="1"/>
          <p:nvPr/>
        </p:nvSpPr>
        <p:spPr>
          <a:xfrm>
            <a:off x="5486400" y="1447800"/>
            <a:ext cx="3276600" cy="1384995"/>
          </a:xfrm>
          <a:prstGeom prst="rect">
            <a:avLst/>
          </a:prstGeom>
          <a:noFill/>
        </p:spPr>
        <p:txBody>
          <a:bodyPr wrap="square" rtlCol="0">
            <a:spAutoFit/>
          </a:bodyPr>
          <a:lstStyle/>
          <a:p>
            <a:r>
              <a:rPr lang="en-US" sz="2800" b="1" dirty="0">
                <a:solidFill>
                  <a:srgbClr val="000000"/>
                </a:solidFill>
              </a:rPr>
              <a:t>Free e-book</a:t>
            </a:r>
          </a:p>
          <a:p>
            <a:r>
              <a:rPr lang="en-US" sz="2800" b="1" dirty="0">
                <a:solidFill>
                  <a:srgbClr val="000000"/>
                </a:solidFill>
              </a:rPr>
              <a:t>Healthy World Press</a:t>
            </a:r>
          </a:p>
        </p:txBody>
      </p:sp>
      <p:sp>
        <p:nvSpPr>
          <p:cNvPr id="7" name="TextBox 6"/>
          <p:cNvSpPr txBox="1"/>
          <p:nvPr/>
        </p:nvSpPr>
        <p:spPr>
          <a:xfrm>
            <a:off x="5638800" y="3263205"/>
            <a:ext cx="3276600" cy="1815882"/>
          </a:xfrm>
          <a:prstGeom prst="rect">
            <a:avLst/>
          </a:prstGeom>
          <a:noFill/>
        </p:spPr>
        <p:txBody>
          <a:bodyPr wrap="square" rtlCol="0">
            <a:spAutoFit/>
          </a:bodyPr>
          <a:lstStyle/>
          <a:p>
            <a:r>
              <a:rPr lang="en-US" sz="2800" b="1" dirty="0">
                <a:solidFill>
                  <a:srgbClr val="000000"/>
                </a:solidFill>
              </a:rPr>
              <a:t>PDF and </a:t>
            </a:r>
            <a:r>
              <a:rPr lang="en-US" sz="2800" b="1">
                <a:solidFill>
                  <a:srgbClr val="000000"/>
                </a:solidFill>
              </a:rPr>
              <a:t>Power- power slides </a:t>
            </a:r>
            <a:r>
              <a:rPr lang="en-US" sz="2800" b="1" dirty="0">
                <a:solidFill>
                  <a:srgbClr val="000000"/>
                </a:solidFill>
              </a:rPr>
              <a:t>for each </a:t>
            </a:r>
            <a:r>
              <a:rPr lang="en-US" sz="2800" b="1">
                <a:solidFill>
                  <a:srgbClr val="000000"/>
                </a:solidFill>
              </a:rPr>
              <a:t>of   </a:t>
            </a:r>
          </a:p>
          <a:p>
            <a:r>
              <a:rPr lang="en-US" sz="2800" b="1">
                <a:solidFill>
                  <a:srgbClr val="000000"/>
                </a:solidFill>
              </a:rPr>
              <a:t>29 </a:t>
            </a:r>
            <a:r>
              <a:rPr lang="en-US" sz="2800" b="1" dirty="0">
                <a:solidFill>
                  <a:srgbClr val="000000"/>
                </a:solidFill>
              </a:rPr>
              <a:t>Chapters</a:t>
            </a:r>
          </a:p>
        </p:txBody>
      </p:sp>
    </p:spTree>
    <p:extLst>
      <p:ext uri="{BB962C8B-B14F-4D97-AF65-F5344CB8AC3E}">
        <p14:creationId xmlns:p14="http://schemas.microsoft.com/office/powerpoint/2010/main" val="23097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52400" y="76200"/>
            <a:ext cx="8839200" cy="762000"/>
          </a:xfrm>
        </p:spPr>
        <p:txBody>
          <a:bodyPr/>
          <a:lstStyle/>
          <a:p>
            <a:pPr eaLnBrk="1" hangingPunct="1"/>
            <a:r>
              <a:rPr lang="en-US" b="1">
                <a:solidFill>
                  <a:schemeClr val="tx1"/>
                </a:solidFill>
              </a:rPr>
              <a:t>Milestones of Toxicology</a:t>
            </a:r>
          </a:p>
        </p:txBody>
      </p:sp>
      <p:pic>
        <p:nvPicPr>
          <p:cNvPr id="22531" name="Picture 3" descr="Milestones"/>
          <p:cNvPicPr>
            <a:picLocks noChangeAspect="1" noChangeArrowheads="1"/>
          </p:cNvPicPr>
          <p:nvPr/>
        </p:nvPicPr>
        <p:blipFill>
          <a:blip r:embed="rId3"/>
          <a:srcRect/>
          <a:stretch>
            <a:fillRect/>
          </a:stretch>
        </p:blipFill>
        <p:spPr bwMode="auto">
          <a:xfrm>
            <a:off x="2945345" y="3429000"/>
            <a:ext cx="3253310" cy="2286000"/>
          </a:xfrm>
          <a:prstGeom prst="rect">
            <a:avLst/>
          </a:prstGeom>
          <a:noFill/>
          <a:ln w="9525">
            <a:noFill/>
            <a:miter lim="800000"/>
            <a:headEnd/>
            <a:tailEnd/>
          </a:ln>
        </p:spPr>
      </p:pic>
      <p:sp>
        <p:nvSpPr>
          <p:cNvPr id="2" name="TextBox 1"/>
          <p:cNvSpPr txBox="1"/>
          <p:nvPr/>
        </p:nvSpPr>
        <p:spPr>
          <a:xfrm>
            <a:off x="1143000" y="1410325"/>
            <a:ext cx="7010400" cy="1446550"/>
          </a:xfrm>
          <a:prstGeom prst="rect">
            <a:avLst/>
          </a:prstGeom>
          <a:noFill/>
        </p:spPr>
        <p:txBody>
          <a:bodyPr wrap="square" rtlCol="0">
            <a:spAutoFit/>
          </a:bodyPr>
          <a:lstStyle/>
          <a:p>
            <a:pPr algn="ctr"/>
            <a:r>
              <a:rPr lang="en-US" dirty="0"/>
              <a:t>Find many more examples from the </a:t>
            </a:r>
            <a:r>
              <a:rPr lang="en-US"/>
              <a:t>below poster.</a:t>
            </a:r>
          </a:p>
        </p:txBody>
      </p:sp>
    </p:spTree>
    <p:extLst>
      <p:ext uri="{BB962C8B-B14F-4D97-AF65-F5344CB8AC3E}">
        <p14:creationId xmlns:p14="http://schemas.microsoft.com/office/powerpoint/2010/main" val="207163637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52400" y="76200"/>
            <a:ext cx="8839200" cy="762000"/>
          </a:xfrm>
        </p:spPr>
        <p:txBody>
          <a:bodyPr/>
          <a:lstStyle/>
          <a:p>
            <a:pPr eaLnBrk="1" hangingPunct="1"/>
            <a:r>
              <a:rPr lang="en-US" b="1">
                <a:solidFill>
                  <a:schemeClr val="tx1"/>
                </a:solidFill>
              </a:rPr>
              <a:t>Milestones of Toxicology</a:t>
            </a:r>
          </a:p>
        </p:txBody>
      </p:sp>
      <p:pic>
        <p:nvPicPr>
          <p:cNvPr id="22531" name="Picture 3" descr="Milestones"/>
          <p:cNvPicPr>
            <a:picLocks noChangeAspect="1" noChangeArrowheads="1"/>
          </p:cNvPicPr>
          <p:nvPr/>
        </p:nvPicPr>
        <p:blipFill>
          <a:blip r:embed="rId3"/>
          <a:srcRect/>
          <a:stretch>
            <a:fillRect/>
          </a:stretch>
        </p:blipFill>
        <p:spPr bwMode="auto">
          <a:xfrm>
            <a:off x="765175" y="1143000"/>
            <a:ext cx="7613650" cy="5349875"/>
          </a:xfrm>
          <a:prstGeom prst="rect">
            <a:avLst/>
          </a:prstGeom>
          <a:noFill/>
          <a:ln w="9525">
            <a:noFill/>
            <a:miter lim="800000"/>
            <a:headEnd/>
            <a:tailEnd/>
          </a:ln>
        </p:spPr>
      </p:pic>
    </p:spTree>
    <p:extLst>
      <p:ext uri="{BB962C8B-B14F-4D97-AF65-F5344CB8AC3E}">
        <p14:creationId xmlns:p14="http://schemas.microsoft.com/office/powerpoint/2010/main" val="100307461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663" name="Group 7"/>
          <p:cNvGrpSpPr>
            <a:grpSpLocks/>
          </p:cNvGrpSpPr>
          <p:nvPr/>
        </p:nvGrpSpPr>
        <p:grpSpPr bwMode="auto">
          <a:xfrm>
            <a:off x="1114425" y="1676400"/>
            <a:ext cx="6913563" cy="3505200"/>
            <a:chOff x="702" y="1056"/>
            <a:chExt cx="4355" cy="2208"/>
          </a:xfrm>
        </p:grpSpPr>
        <p:sp>
          <p:nvSpPr>
            <p:cNvPr id="198664" name="Freeform 8"/>
            <p:cNvSpPr>
              <a:spLocks/>
            </p:cNvSpPr>
            <p:nvPr/>
          </p:nvSpPr>
          <p:spPr bwMode="auto">
            <a:xfrm>
              <a:off x="702" y="1056"/>
              <a:ext cx="4355" cy="2208"/>
            </a:xfrm>
            <a:custGeom>
              <a:avLst/>
              <a:gdLst/>
              <a:ahLst/>
              <a:cxnLst>
                <a:cxn ang="0">
                  <a:pos x="3680" y="1081"/>
                </a:cxn>
                <a:cxn ang="0">
                  <a:pos x="3731" y="1184"/>
                </a:cxn>
                <a:cxn ang="0">
                  <a:pos x="3808" y="1267"/>
                </a:cxn>
                <a:cxn ang="0">
                  <a:pos x="3821" y="1363"/>
                </a:cxn>
                <a:cxn ang="0">
                  <a:pos x="3782" y="1446"/>
                </a:cxn>
                <a:cxn ang="0">
                  <a:pos x="3680" y="1542"/>
                </a:cxn>
                <a:cxn ang="0">
                  <a:pos x="3539" y="1606"/>
                </a:cxn>
                <a:cxn ang="0">
                  <a:pos x="3193" y="1657"/>
                </a:cxn>
                <a:cxn ang="0">
                  <a:pos x="2963" y="1644"/>
                </a:cxn>
                <a:cxn ang="0">
                  <a:pos x="2758" y="1574"/>
                </a:cxn>
                <a:cxn ang="0">
                  <a:pos x="2502" y="1414"/>
                </a:cxn>
                <a:cxn ang="0">
                  <a:pos x="2349" y="1267"/>
                </a:cxn>
                <a:cxn ang="0">
                  <a:pos x="2297" y="1177"/>
                </a:cxn>
                <a:cxn ang="0">
                  <a:pos x="2291" y="1107"/>
                </a:cxn>
                <a:cxn ang="0">
                  <a:pos x="2310" y="1062"/>
                </a:cxn>
                <a:cxn ang="0">
                  <a:pos x="2381" y="1011"/>
                </a:cxn>
                <a:cxn ang="0">
                  <a:pos x="2528" y="992"/>
                </a:cxn>
                <a:cxn ang="0">
                  <a:pos x="2547" y="998"/>
                </a:cxn>
                <a:cxn ang="0">
                  <a:pos x="2521" y="870"/>
                </a:cxn>
                <a:cxn ang="0">
                  <a:pos x="2240" y="838"/>
                </a:cxn>
                <a:cxn ang="0">
                  <a:pos x="2137" y="800"/>
                </a:cxn>
                <a:cxn ang="0">
                  <a:pos x="1056" y="217"/>
                </a:cxn>
                <a:cxn ang="0">
                  <a:pos x="614" y="25"/>
                </a:cxn>
                <a:cxn ang="0">
                  <a:pos x="429" y="0"/>
                </a:cxn>
                <a:cxn ang="0">
                  <a:pos x="141" y="32"/>
                </a:cxn>
                <a:cxn ang="0">
                  <a:pos x="38" y="109"/>
                </a:cxn>
                <a:cxn ang="0">
                  <a:pos x="0" y="173"/>
                </a:cxn>
                <a:cxn ang="0">
                  <a:pos x="0" y="224"/>
                </a:cxn>
                <a:cxn ang="0">
                  <a:pos x="32" y="288"/>
                </a:cxn>
                <a:cxn ang="0">
                  <a:pos x="192" y="390"/>
                </a:cxn>
                <a:cxn ang="0">
                  <a:pos x="480" y="454"/>
                </a:cxn>
                <a:cxn ang="0">
                  <a:pos x="832" y="544"/>
                </a:cxn>
                <a:cxn ang="0">
                  <a:pos x="1459" y="768"/>
                </a:cxn>
                <a:cxn ang="0">
                  <a:pos x="1837" y="960"/>
                </a:cxn>
                <a:cxn ang="0">
                  <a:pos x="2137" y="1184"/>
                </a:cxn>
                <a:cxn ang="0">
                  <a:pos x="2297" y="1369"/>
                </a:cxn>
                <a:cxn ang="0">
                  <a:pos x="2528" y="1593"/>
                </a:cxn>
                <a:cxn ang="0">
                  <a:pos x="2777" y="1747"/>
                </a:cxn>
                <a:cxn ang="0">
                  <a:pos x="2982" y="1804"/>
                </a:cxn>
                <a:cxn ang="0">
                  <a:pos x="3315" y="1804"/>
                </a:cxn>
                <a:cxn ang="0">
                  <a:pos x="3629" y="1708"/>
                </a:cxn>
                <a:cxn ang="0">
                  <a:pos x="3782" y="1600"/>
                </a:cxn>
                <a:cxn ang="0">
                  <a:pos x="3891" y="1433"/>
                </a:cxn>
                <a:cxn ang="0">
                  <a:pos x="3910" y="1337"/>
                </a:cxn>
                <a:cxn ang="0">
                  <a:pos x="3878" y="1248"/>
                </a:cxn>
                <a:cxn ang="0">
                  <a:pos x="3808" y="1171"/>
                </a:cxn>
              </a:cxnLst>
              <a:rect l="0" t="0" r="r" b="b"/>
              <a:pathLst>
                <a:path w="3910" h="1817">
                  <a:moveTo>
                    <a:pt x="3808" y="1171"/>
                  </a:moveTo>
                  <a:lnTo>
                    <a:pt x="3808" y="1171"/>
                  </a:lnTo>
                  <a:lnTo>
                    <a:pt x="3680" y="1081"/>
                  </a:lnTo>
                  <a:lnTo>
                    <a:pt x="3680" y="1081"/>
                  </a:lnTo>
                  <a:lnTo>
                    <a:pt x="3731" y="1184"/>
                  </a:lnTo>
                  <a:lnTo>
                    <a:pt x="3731" y="1184"/>
                  </a:lnTo>
                  <a:lnTo>
                    <a:pt x="3763" y="1209"/>
                  </a:lnTo>
                  <a:lnTo>
                    <a:pt x="3789" y="1235"/>
                  </a:lnTo>
                  <a:lnTo>
                    <a:pt x="3808" y="1267"/>
                  </a:lnTo>
                  <a:lnTo>
                    <a:pt x="3821" y="1292"/>
                  </a:lnTo>
                  <a:lnTo>
                    <a:pt x="3827" y="1331"/>
                  </a:lnTo>
                  <a:lnTo>
                    <a:pt x="3821" y="1363"/>
                  </a:lnTo>
                  <a:lnTo>
                    <a:pt x="3808" y="1408"/>
                  </a:lnTo>
                  <a:lnTo>
                    <a:pt x="3782" y="1446"/>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49" y="1267"/>
                  </a:lnTo>
                  <a:lnTo>
                    <a:pt x="2310" y="1203"/>
                  </a:lnTo>
                  <a:lnTo>
                    <a:pt x="2297" y="1177"/>
                  </a:lnTo>
                  <a:lnTo>
                    <a:pt x="2291" y="1152"/>
                  </a:lnTo>
                  <a:lnTo>
                    <a:pt x="2291" y="1126"/>
                  </a:lnTo>
                  <a:lnTo>
                    <a:pt x="2291" y="1107"/>
                  </a:lnTo>
                  <a:lnTo>
                    <a:pt x="2297" y="1081"/>
                  </a:lnTo>
                  <a:lnTo>
                    <a:pt x="2310" y="1062"/>
                  </a:lnTo>
                  <a:lnTo>
                    <a:pt x="2310" y="1062"/>
                  </a:lnTo>
                  <a:lnTo>
                    <a:pt x="2329" y="1036"/>
                  </a:lnTo>
                  <a:lnTo>
                    <a:pt x="2355" y="1024"/>
                  </a:lnTo>
                  <a:lnTo>
                    <a:pt x="2381" y="1011"/>
                  </a:lnTo>
                  <a:lnTo>
                    <a:pt x="2413" y="998"/>
                  </a:lnTo>
                  <a:lnTo>
                    <a:pt x="2477" y="992"/>
                  </a:lnTo>
                  <a:lnTo>
                    <a:pt x="2528" y="992"/>
                  </a:lnTo>
                  <a:lnTo>
                    <a:pt x="2528" y="992"/>
                  </a:lnTo>
                  <a:lnTo>
                    <a:pt x="2547" y="998"/>
                  </a:lnTo>
                  <a:lnTo>
                    <a:pt x="2547" y="998"/>
                  </a:lnTo>
                  <a:lnTo>
                    <a:pt x="2681" y="870"/>
                  </a:lnTo>
                  <a:lnTo>
                    <a:pt x="2681" y="870"/>
                  </a:lnTo>
                  <a:lnTo>
                    <a:pt x="2521" y="870"/>
                  </a:lnTo>
                  <a:lnTo>
                    <a:pt x="2374" y="857"/>
                  </a:lnTo>
                  <a:lnTo>
                    <a:pt x="2304" y="851"/>
                  </a:lnTo>
                  <a:lnTo>
                    <a:pt x="2240" y="838"/>
                  </a:lnTo>
                  <a:lnTo>
                    <a:pt x="2182" y="825"/>
                  </a:lnTo>
                  <a:lnTo>
                    <a:pt x="2137" y="800"/>
                  </a:lnTo>
                  <a:lnTo>
                    <a:pt x="2137" y="800"/>
                  </a:lnTo>
                  <a:lnTo>
                    <a:pt x="1734" y="582"/>
                  </a:lnTo>
                  <a:lnTo>
                    <a:pt x="1280" y="333"/>
                  </a:lnTo>
                  <a:lnTo>
                    <a:pt x="1056" y="217"/>
                  </a:lnTo>
                  <a:lnTo>
                    <a:pt x="851" y="121"/>
                  </a:lnTo>
                  <a:lnTo>
                    <a:pt x="685" y="51"/>
                  </a:lnTo>
                  <a:lnTo>
                    <a:pt x="614" y="25"/>
                  </a:lnTo>
                  <a:lnTo>
                    <a:pt x="557" y="13"/>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14" y="1267"/>
                  </a:lnTo>
                  <a:lnTo>
                    <a:pt x="2297" y="1369"/>
                  </a:lnTo>
                  <a:lnTo>
                    <a:pt x="2374" y="1452"/>
                  </a:lnTo>
                  <a:lnTo>
                    <a:pt x="2451" y="1529"/>
                  </a:lnTo>
                  <a:lnTo>
                    <a:pt x="2528" y="1593"/>
                  </a:lnTo>
                  <a:lnTo>
                    <a:pt x="2605" y="1651"/>
                  </a:lnTo>
                  <a:lnTo>
                    <a:pt x="2688" y="1702"/>
                  </a:lnTo>
                  <a:lnTo>
                    <a:pt x="2777" y="1747"/>
                  </a:lnTo>
                  <a:lnTo>
                    <a:pt x="2873" y="1779"/>
                  </a:lnTo>
                  <a:lnTo>
                    <a:pt x="2873" y="1779"/>
                  </a:lnTo>
                  <a:lnTo>
                    <a:pt x="2982" y="1804"/>
                  </a:lnTo>
                  <a:lnTo>
                    <a:pt x="3091" y="1817"/>
                  </a:lnTo>
                  <a:lnTo>
                    <a:pt x="3206" y="1817"/>
                  </a:lnTo>
                  <a:lnTo>
                    <a:pt x="3315" y="1804"/>
                  </a:lnTo>
                  <a:lnTo>
                    <a:pt x="3424" y="1785"/>
                  </a:lnTo>
                  <a:lnTo>
                    <a:pt x="3533" y="1753"/>
                  </a:lnTo>
                  <a:lnTo>
                    <a:pt x="3629" y="1708"/>
                  </a:lnTo>
                  <a:lnTo>
                    <a:pt x="3712" y="1657"/>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lnTo>
                    <a:pt x="3808" y="1171"/>
                  </a:lnTo>
                  <a:close/>
                </a:path>
              </a:pathLst>
            </a:custGeom>
            <a:solidFill>
              <a:srgbClr val="000000">
                <a:alpha val="50000"/>
              </a:srgbClr>
            </a:solidFill>
            <a:ln w="9525">
              <a:noFill/>
              <a:round/>
              <a:headEnd/>
              <a:tailEnd/>
            </a:ln>
          </p:spPr>
          <p:txBody>
            <a:bodyPr>
              <a:prstTxWarp prst="textNoShape">
                <a:avLst/>
              </a:prstTxWarp>
            </a:bodyPr>
            <a:lstStyle/>
            <a:p>
              <a:endParaRPr lang="en-US"/>
            </a:p>
          </p:txBody>
        </p:sp>
        <p:sp>
          <p:nvSpPr>
            <p:cNvPr id="198665" name="Freeform 9"/>
            <p:cNvSpPr>
              <a:spLocks/>
            </p:cNvSpPr>
            <p:nvPr/>
          </p:nvSpPr>
          <p:spPr bwMode="auto">
            <a:xfrm>
              <a:off x="3439" y="1909"/>
              <a:ext cx="1404" cy="1088"/>
            </a:xfrm>
            <a:custGeom>
              <a:avLst/>
              <a:gdLst/>
              <a:ahLst/>
              <a:cxnLst>
                <a:cxn ang="0">
                  <a:pos x="627" y="895"/>
                </a:cxn>
                <a:cxn ang="0">
                  <a:pos x="627" y="895"/>
                </a:cxn>
                <a:cxn ang="0">
                  <a:pos x="704" y="895"/>
                </a:cxn>
                <a:cxn ang="0">
                  <a:pos x="781" y="895"/>
                </a:cxn>
                <a:cxn ang="0">
                  <a:pos x="909" y="883"/>
                </a:cxn>
                <a:cxn ang="0">
                  <a:pos x="1018" y="857"/>
                </a:cxn>
                <a:cxn ang="0">
                  <a:pos x="1107" y="825"/>
                </a:cxn>
                <a:cxn ang="0">
                  <a:pos x="1178" y="787"/>
                </a:cxn>
                <a:cxn ang="0">
                  <a:pos x="1229" y="742"/>
                </a:cxn>
                <a:cxn ang="0">
                  <a:pos x="1242" y="723"/>
                </a:cxn>
                <a:cxn ang="0">
                  <a:pos x="1255" y="697"/>
                </a:cxn>
                <a:cxn ang="0">
                  <a:pos x="1261" y="678"/>
                </a:cxn>
                <a:cxn ang="0">
                  <a:pos x="1261" y="659"/>
                </a:cxn>
                <a:cxn ang="0">
                  <a:pos x="1261" y="659"/>
                </a:cxn>
                <a:cxn ang="0">
                  <a:pos x="1255" y="614"/>
                </a:cxn>
                <a:cxn ang="0">
                  <a:pos x="1242" y="569"/>
                </a:cxn>
                <a:cxn ang="0">
                  <a:pos x="1223" y="518"/>
                </a:cxn>
                <a:cxn ang="0">
                  <a:pos x="1191" y="467"/>
                </a:cxn>
                <a:cxn ang="0">
                  <a:pos x="1127" y="358"/>
                </a:cxn>
                <a:cxn ang="0">
                  <a:pos x="1037" y="255"/>
                </a:cxn>
                <a:cxn ang="0">
                  <a:pos x="947" y="160"/>
                </a:cxn>
                <a:cxn ang="0">
                  <a:pos x="896" y="115"/>
                </a:cxn>
                <a:cxn ang="0">
                  <a:pos x="845" y="76"/>
                </a:cxn>
                <a:cxn ang="0">
                  <a:pos x="800" y="44"/>
                </a:cxn>
                <a:cxn ang="0">
                  <a:pos x="755" y="25"/>
                </a:cxn>
                <a:cxn ang="0">
                  <a:pos x="711" y="6"/>
                </a:cxn>
                <a:cxn ang="0">
                  <a:pos x="666" y="0"/>
                </a:cxn>
                <a:cxn ang="0">
                  <a:pos x="666" y="0"/>
                </a:cxn>
                <a:cxn ang="0">
                  <a:pos x="627" y="0"/>
                </a:cxn>
                <a:cxn ang="0">
                  <a:pos x="583" y="12"/>
                </a:cxn>
                <a:cxn ang="0">
                  <a:pos x="531" y="32"/>
                </a:cxn>
                <a:cxn ang="0">
                  <a:pos x="480" y="51"/>
                </a:cxn>
                <a:cxn ang="0">
                  <a:pos x="384" y="115"/>
                </a:cxn>
                <a:cxn ang="0">
                  <a:pos x="282" y="192"/>
                </a:cxn>
                <a:cxn ang="0">
                  <a:pos x="192" y="275"/>
                </a:cxn>
                <a:cxn ang="0">
                  <a:pos x="109" y="351"/>
                </a:cxn>
                <a:cxn ang="0">
                  <a:pos x="51" y="415"/>
                </a:cxn>
                <a:cxn ang="0">
                  <a:pos x="13" y="460"/>
                </a:cxn>
                <a:cxn ang="0">
                  <a:pos x="13" y="460"/>
                </a:cxn>
                <a:cxn ang="0">
                  <a:pos x="0" y="492"/>
                </a:cxn>
                <a:cxn ang="0">
                  <a:pos x="0" y="524"/>
                </a:cxn>
                <a:cxn ang="0">
                  <a:pos x="0" y="556"/>
                </a:cxn>
                <a:cxn ang="0">
                  <a:pos x="13" y="588"/>
                </a:cxn>
                <a:cxn ang="0">
                  <a:pos x="32" y="627"/>
                </a:cxn>
                <a:cxn ang="0">
                  <a:pos x="64" y="659"/>
                </a:cxn>
                <a:cxn ang="0">
                  <a:pos x="96" y="691"/>
                </a:cxn>
                <a:cxn ang="0">
                  <a:pos x="135" y="729"/>
                </a:cxn>
                <a:cxn ang="0">
                  <a:pos x="186" y="761"/>
                </a:cxn>
                <a:cxn ang="0">
                  <a:pos x="237" y="787"/>
                </a:cxn>
                <a:cxn ang="0">
                  <a:pos x="288" y="819"/>
                </a:cxn>
                <a:cxn ang="0">
                  <a:pos x="352" y="838"/>
                </a:cxn>
                <a:cxn ang="0">
                  <a:pos x="416" y="863"/>
                </a:cxn>
                <a:cxn ang="0">
                  <a:pos x="487" y="876"/>
                </a:cxn>
                <a:cxn ang="0">
                  <a:pos x="557" y="889"/>
                </a:cxn>
                <a:cxn ang="0">
                  <a:pos x="627" y="895"/>
                </a:cxn>
                <a:cxn ang="0">
                  <a:pos x="627" y="895"/>
                </a:cxn>
              </a:cxnLst>
              <a:rect l="0" t="0" r="r" b="b"/>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lnTo>
                    <a:pt x="627" y="895"/>
                  </a:lnTo>
                  <a:close/>
                </a:path>
              </a:pathLst>
            </a:custGeom>
            <a:solidFill>
              <a:srgbClr val="993300">
                <a:alpha val="50000"/>
              </a:srgbClr>
            </a:solidFill>
            <a:ln w="9525">
              <a:solidFill>
                <a:srgbClr val="003300"/>
              </a:solidFill>
              <a:round/>
              <a:headEnd/>
              <a:tailEnd/>
            </a:ln>
          </p:spPr>
          <p:txBody>
            <a:bodyPr>
              <a:prstTxWarp prst="textNoShape">
                <a:avLst/>
              </a:prstTxWarp>
            </a:bodyPr>
            <a:lstStyle/>
            <a:p>
              <a:endParaRPr lang="en-US"/>
            </a:p>
          </p:txBody>
        </p:sp>
      </p:grpSp>
      <p:pic>
        <p:nvPicPr>
          <p:cNvPr id="198662" name="Picture 6" descr="C:\Program Files\Common Files\Microsoft Shared\Clipart\cagcat50\bd00028_.wmf"/>
          <p:cNvPicPr>
            <a:picLocks noChangeAspect="1" noChangeArrowheads="1"/>
          </p:cNvPicPr>
          <p:nvPr/>
        </p:nvPicPr>
        <p:blipFill>
          <a:blip r:embed="rId3"/>
          <a:srcRect/>
          <a:stretch>
            <a:fillRect/>
          </a:stretch>
        </p:blipFill>
        <p:spPr bwMode="auto">
          <a:xfrm>
            <a:off x="2247900" y="1509713"/>
            <a:ext cx="4610100" cy="4516437"/>
          </a:xfrm>
          <a:prstGeom prst="rect">
            <a:avLst/>
          </a:prstGeom>
          <a:noFill/>
        </p:spPr>
      </p:pic>
      <p:sp>
        <p:nvSpPr>
          <p:cNvPr id="7" name="Rectangle 7"/>
          <p:cNvSpPr>
            <a:spLocks noChangeArrowheads="1"/>
          </p:cNvSpPr>
          <p:nvPr/>
        </p:nvSpPr>
        <p:spPr bwMode="auto">
          <a:xfrm>
            <a:off x="823521" y="77788"/>
            <a:ext cx="7558479" cy="769441"/>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tx1"/>
                </a:solidFill>
                <a:latin typeface="+mj-lt"/>
              </a:rPr>
              <a:t>A Small Dose of Toxicology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760" name="Group 8"/>
          <p:cNvGrpSpPr>
            <a:grpSpLocks/>
          </p:cNvGrpSpPr>
          <p:nvPr/>
        </p:nvGrpSpPr>
        <p:grpSpPr bwMode="auto">
          <a:xfrm>
            <a:off x="1114425" y="1676400"/>
            <a:ext cx="6913563" cy="3505200"/>
            <a:chOff x="702" y="1056"/>
            <a:chExt cx="4355" cy="2208"/>
          </a:xfrm>
        </p:grpSpPr>
        <p:sp>
          <p:nvSpPr>
            <p:cNvPr id="202761" name="Freeform 9"/>
            <p:cNvSpPr>
              <a:spLocks/>
            </p:cNvSpPr>
            <p:nvPr/>
          </p:nvSpPr>
          <p:spPr bwMode="auto">
            <a:xfrm>
              <a:off x="702" y="1056"/>
              <a:ext cx="4355" cy="2208"/>
            </a:xfrm>
            <a:custGeom>
              <a:avLst/>
              <a:gdLst/>
              <a:ahLst/>
              <a:cxnLst>
                <a:cxn ang="0">
                  <a:pos x="3680" y="1081"/>
                </a:cxn>
                <a:cxn ang="0">
                  <a:pos x="3731" y="1184"/>
                </a:cxn>
                <a:cxn ang="0">
                  <a:pos x="3808" y="1267"/>
                </a:cxn>
                <a:cxn ang="0">
                  <a:pos x="3821" y="1363"/>
                </a:cxn>
                <a:cxn ang="0">
                  <a:pos x="3782" y="1446"/>
                </a:cxn>
                <a:cxn ang="0">
                  <a:pos x="3680" y="1542"/>
                </a:cxn>
                <a:cxn ang="0">
                  <a:pos x="3539" y="1606"/>
                </a:cxn>
                <a:cxn ang="0">
                  <a:pos x="3193" y="1657"/>
                </a:cxn>
                <a:cxn ang="0">
                  <a:pos x="2963" y="1644"/>
                </a:cxn>
                <a:cxn ang="0">
                  <a:pos x="2758" y="1574"/>
                </a:cxn>
                <a:cxn ang="0">
                  <a:pos x="2502" y="1414"/>
                </a:cxn>
                <a:cxn ang="0">
                  <a:pos x="2349" y="1267"/>
                </a:cxn>
                <a:cxn ang="0">
                  <a:pos x="2297" y="1177"/>
                </a:cxn>
                <a:cxn ang="0">
                  <a:pos x="2291" y="1107"/>
                </a:cxn>
                <a:cxn ang="0">
                  <a:pos x="2310" y="1062"/>
                </a:cxn>
                <a:cxn ang="0">
                  <a:pos x="2381" y="1011"/>
                </a:cxn>
                <a:cxn ang="0">
                  <a:pos x="2528" y="992"/>
                </a:cxn>
                <a:cxn ang="0">
                  <a:pos x="2547" y="998"/>
                </a:cxn>
                <a:cxn ang="0">
                  <a:pos x="2521" y="870"/>
                </a:cxn>
                <a:cxn ang="0">
                  <a:pos x="2240" y="838"/>
                </a:cxn>
                <a:cxn ang="0">
                  <a:pos x="2137" y="800"/>
                </a:cxn>
                <a:cxn ang="0">
                  <a:pos x="1056" y="217"/>
                </a:cxn>
                <a:cxn ang="0">
                  <a:pos x="614" y="25"/>
                </a:cxn>
                <a:cxn ang="0">
                  <a:pos x="429" y="0"/>
                </a:cxn>
                <a:cxn ang="0">
                  <a:pos x="141" y="32"/>
                </a:cxn>
                <a:cxn ang="0">
                  <a:pos x="38" y="109"/>
                </a:cxn>
                <a:cxn ang="0">
                  <a:pos x="0" y="173"/>
                </a:cxn>
                <a:cxn ang="0">
                  <a:pos x="0" y="224"/>
                </a:cxn>
                <a:cxn ang="0">
                  <a:pos x="32" y="288"/>
                </a:cxn>
                <a:cxn ang="0">
                  <a:pos x="192" y="390"/>
                </a:cxn>
                <a:cxn ang="0">
                  <a:pos x="480" y="454"/>
                </a:cxn>
                <a:cxn ang="0">
                  <a:pos x="832" y="544"/>
                </a:cxn>
                <a:cxn ang="0">
                  <a:pos x="1459" y="768"/>
                </a:cxn>
                <a:cxn ang="0">
                  <a:pos x="1837" y="960"/>
                </a:cxn>
                <a:cxn ang="0">
                  <a:pos x="2137" y="1184"/>
                </a:cxn>
                <a:cxn ang="0">
                  <a:pos x="2297" y="1369"/>
                </a:cxn>
                <a:cxn ang="0">
                  <a:pos x="2528" y="1593"/>
                </a:cxn>
                <a:cxn ang="0">
                  <a:pos x="2777" y="1747"/>
                </a:cxn>
                <a:cxn ang="0">
                  <a:pos x="2982" y="1804"/>
                </a:cxn>
                <a:cxn ang="0">
                  <a:pos x="3315" y="1804"/>
                </a:cxn>
                <a:cxn ang="0">
                  <a:pos x="3629" y="1708"/>
                </a:cxn>
                <a:cxn ang="0">
                  <a:pos x="3782" y="1600"/>
                </a:cxn>
                <a:cxn ang="0">
                  <a:pos x="3891" y="1433"/>
                </a:cxn>
                <a:cxn ang="0">
                  <a:pos x="3910" y="1337"/>
                </a:cxn>
                <a:cxn ang="0">
                  <a:pos x="3878" y="1248"/>
                </a:cxn>
                <a:cxn ang="0">
                  <a:pos x="3808" y="1171"/>
                </a:cxn>
              </a:cxnLst>
              <a:rect l="0" t="0" r="r" b="b"/>
              <a:pathLst>
                <a:path w="3910" h="1817">
                  <a:moveTo>
                    <a:pt x="3808" y="1171"/>
                  </a:moveTo>
                  <a:lnTo>
                    <a:pt x="3808" y="1171"/>
                  </a:lnTo>
                  <a:lnTo>
                    <a:pt x="3680" y="1081"/>
                  </a:lnTo>
                  <a:lnTo>
                    <a:pt x="3680" y="1081"/>
                  </a:lnTo>
                  <a:lnTo>
                    <a:pt x="3731" y="1184"/>
                  </a:lnTo>
                  <a:lnTo>
                    <a:pt x="3731" y="1184"/>
                  </a:lnTo>
                  <a:lnTo>
                    <a:pt x="3763" y="1209"/>
                  </a:lnTo>
                  <a:lnTo>
                    <a:pt x="3789" y="1235"/>
                  </a:lnTo>
                  <a:lnTo>
                    <a:pt x="3808" y="1267"/>
                  </a:lnTo>
                  <a:lnTo>
                    <a:pt x="3821" y="1292"/>
                  </a:lnTo>
                  <a:lnTo>
                    <a:pt x="3827" y="1331"/>
                  </a:lnTo>
                  <a:lnTo>
                    <a:pt x="3821" y="1363"/>
                  </a:lnTo>
                  <a:lnTo>
                    <a:pt x="3808" y="1408"/>
                  </a:lnTo>
                  <a:lnTo>
                    <a:pt x="3782" y="1446"/>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49" y="1267"/>
                  </a:lnTo>
                  <a:lnTo>
                    <a:pt x="2310" y="1203"/>
                  </a:lnTo>
                  <a:lnTo>
                    <a:pt x="2297" y="1177"/>
                  </a:lnTo>
                  <a:lnTo>
                    <a:pt x="2291" y="1152"/>
                  </a:lnTo>
                  <a:lnTo>
                    <a:pt x="2291" y="1126"/>
                  </a:lnTo>
                  <a:lnTo>
                    <a:pt x="2291" y="1107"/>
                  </a:lnTo>
                  <a:lnTo>
                    <a:pt x="2297" y="1081"/>
                  </a:lnTo>
                  <a:lnTo>
                    <a:pt x="2310" y="1062"/>
                  </a:lnTo>
                  <a:lnTo>
                    <a:pt x="2310" y="1062"/>
                  </a:lnTo>
                  <a:lnTo>
                    <a:pt x="2329" y="1036"/>
                  </a:lnTo>
                  <a:lnTo>
                    <a:pt x="2355" y="1024"/>
                  </a:lnTo>
                  <a:lnTo>
                    <a:pt x="2381" y="1011"/>
                  </a:lnTo>
                  <a:lnTo>
                    <a:pt x="2413" y="998"/>
                  </a:lnTo>
                  <a:lnTo>
                    <a:pt x="2477" y="992"/>
                  </a:lnTo>
                  <a:lnTo>
                    <a:pt x="2528" y="992"/>
                  </a:lnTo>
                  <a:lnTo>
                    <a:pt x="2528" y="992"/>
                  </a:lnTo>
                  <a:lnTo>
                    <a:pt x="2547" y="998"/>
                  </a:lnTo>
                  <a:lnTo>
                    <a:pt x="2547" y="998"/>
                  </a:lnTo>
                  <a:lnTo>
                    <a:pt x="2681" y="870"/>
                  </a:lnTo>
                  <a:lnTo>
                    <a:pt x="2681" y="870"/>
                  </a:lnTo>
                  <a:lnTo>
                    <a:pt x="2521" y="870"/>
                  </a:lnTo>
                  <a:lnTo>
                    <a:pt x="2374" y="857"/>
                  </a:lnTo>
                  <a:lnTo>
                    <a:pt x="2304" y="851"/>
                  </a:lnTo>
                  <a:lnTo>
                    <a:pt x="2240" y="838"/>
                  </a:lnTo>
                  <a:lnTo>
                    <a:pt x="2182" y="825"/>
                  </a:lnTo>
                  <a:lnTo>
                    <a:pt x="2137" y="800"/>
                  </a:lnTo>
                  <a:lnTo>
                    <a:pt x="2137" y="800"/>
                  </a:lnTo>
                  <a:lnTo>
                    <a:pt x="1734" y="582"/>
                  </a:lnTo>
                  <a:lnTo>
                    <a:pt x="1280" y="333"/>
                  </a:lnTo>
                  <a:lnTo>
                    <a:pt x="1056" y="217"/>
                  </a:lnTo>
                  <a:lnTo>
                    <a:pt x="851" y="121"/>
                  </a:lnTo>
                  <a:lnTo>
                    <a:pt x="685" y="51"/>
                  </a:lnTo>
                  <a:lnTo>
                    <a:pt x="614" y="25"/>
                  </a:lnTo>
                  <a:lnTo>
                    <a:pt x="557" y="13"/>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14" y="1267"/>
                  </a:lnTo>
                  <a:lnTo>
                    <a:pt x="2297" y="1369"/>
                  </a:lnTo>
                  <a:lnTo>
                    <a:pt x="2374" y="1452"/>
                  </a:lnTo>
                  <a:lnTo>
                    <a:pt x="2451" y="1529"/>
                  </a:lnTo>
                  <a:lnTo>
                    <a:pt x="2528" y="1593"/>
                  </a:lnTo>
                  <a:lnTo>
                    <a:pt x="2605" y="1651"/>
                  </a:lnTo>
                  <a:lnTo>
                    <a:pt x="2688" y="1702"/>
                  </a:lnTo>
                  <a:lnTo>
                    <a:pt x="2777" y="1747"/>
                  </a:lnTo>
                  <a:lnTo>
                    <a:pt x="2873" y="1779"/>
                  </a:lnTo>
                  <a:lnTo>
                    <a:pt x="2873" y="1779"/>
                  </a:lnTo>
                  <a:lnTo>
                    <a:pt x="2982" y="1804"/>
                  </a:lnTo>
                  <a:lnTo>
                    <a:pt x="3091" y="1817"/>
                  </a:lnTo>
                  <a:lnTo>
                    <a:pt x="3206" y="1817"/>
                  </a:lnTo>
                  <a:lnTo>
                    <a:pt x="3315" y="1804"/>
                  </a:lnTo>
                  <a:lnTo>
                    <a:pt x="3424" y="1785"/>
                  </a:lnTo>
                  <a:lnTo>
                    <a:pt x="3533" y="1753"/>
                  </a:lnTo>
                  <a:lnTo>
                    <a:pt x="3629" y="1708"/>
                  </a:lnTo>
                  <a:lnTo>
                    <a:pt x="3712" y="1657"/>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lnTo>
                    <a:pt x="3808" y="1171"/>
                  </a:lnTo>
                  <a:close/>
                </a:path>
              </a:pathLst>
            </a:custGeom>
            <a:solidFill>
              <a:srgbClr val="000000">
                <a:alpha val="50000"/>
              </a:srgbClr>
            </a:solidFill>
            <a:ln w="9525">
              <a:noFill/>
              <a:round/>
              <a:headEnd/>
              <a:tailEnd/>
            </a:ln>
          </p:spPr>
          <p:txBody>
            <a:bodyPr>
              <a:prstTxWarp prst="textNoShape">
                <a:avLst/>
              </a:prstTxWarp>
            </a:bodyPr>
            <a:lstStyle/>
            <a:p>
              <a:endParaRPr lang="en-US"/>
            </a:p>
          </p:txBody>
        </p:sp>
        <p:sp>
          <p:nvSpPr>
            <p:cNvPr id="202762" name="Freeform 10"/>
            <p:cNvSpPr>
              <a:spLocks/>
            </p:cNvSpPr>
            <p:nvPr/>
          </p:nvSpPr>
          <p:spPr bwMode="auto">
            <a:xfrm>
              <a:off x="3439" y="1909"/>
              <a:ext cx="1404" cy="1088"/>
            </a:xfrm>
            <a:custGeom>
              <a:avLst/>
              <a:gdLst/>
              <a:ahLst/>
              <a:cxnLst>
                <a:cxn ang="0">
                  <a:pos x="627" y="895"/>
                </a:cxn>
                <a:cxn ang="0">
                  <a:pos x="627" y="895"/>
                </a:cxn>
                <a:cxn ang="0">
                  <a:pos x="704" y="895"/>
                </a:cxn>
                <a:cxn ang="0">
                  <a:pos x="781" y="895"/>
                </a:cxn>
                <a:cxn ang="0">
                  <a:pos x="909" y="883"/>
                </a:cxn>
                <a:cxn ang="0">
                  <a:pos x="1018" y="857"/>
                </a:cxn>
                <a:cxn ang="0">
                  <a:pos x="1107" y="825"/>
                </a:cxn>
                <a:cxn ang="0">
                  <a:pos x="1178" y="787"/>
                </a:cxn>
                <a:cxn ang="0">
                  <a:pos x="1229" y="742"/>
                </a:cxn>
                <a:cxn ang="0">
                  <a:pos x="1242" y="723"/>
                </a:cxn>
                <a:cxn ang="0">
                  <a:pos x="1255" y="697"/>
                </a:cxn>
                <a:cxn ang="0">
                  <a:pos x="1261" y="678"/>
                </a:cxn>
                <a:cxn ang="0">
                  <a:pos x="1261" y="659"/>
                </a:cxn>
                <a:cxn ang="0">
                  <a:pos x="1261" y="659"/>
                </a:cxn>
                <a:cxn ang="0">
                  <a:pos x="1255" y="614"/>
                </a:cxn>
                <a:cxn ang="0">
                  <a:pos x="1242" y="569"/>
                </a:cxn>
                <a:cxn ang="0">
                  <a:pos x="1223" y="518"/>
                </a:cxn>
                <a:cxn ang="0">
                  <a:pos x="1191" y="467"/>
                </a:cxn>
                <a:cxn ang="0">
                  <a:pos x="1127" y="358"/>
                </a:cxn>
                <a:cxn ang="0">
                  <a:pos x="1037" y="255"/>
                </a:cxn>
                <a:cxn ang="0">
                  <a:pos x="947" y="160"/>
                </a:cxn>
                <a:cxn ang="0">
                  <a:pos x="896" y="115"/>
                </a:cxn>
                <a:cxn ang="0">
                  <a:pos x="845" y="76"/>
                </a:cxn>
                <a:cxn ang="0">
                  <a:pos x="800" y="44"/>
                </a:cxn>
                <a:cxn ang="0">
                  <a:pos x="755" y="25"/>
                </a:cxn>
                <a:cxn ang="0">
                  <a:pos x="711" y="6"/>
                </a:cxn>
                <a:cxn ang="0">
                  <a:pos x="666" y="0"/>
                </a:cxn>
                <a:cxn ang="0">
                  <a:pos x="666" y="0"/>
                </a:cxn>
                <a:cxn ang="0">
                  <a:pos x="627" y="0"/>
                </a:cxn>
                <a:cxn ang="0">
                  <a:pos x="583" y="12"/>
                </a:cxn>
                <a:cxn ang="0">
                  <a:pos x="531" y="32"/>
                </a:cxn>
                <a:cxn ang="0">
                  <a:pos x="480" y="51"/>
                </a:cxn>
                <a:cxn ang="0">
                  <a:pos x="384" y="115"/>
                </a:cxn>
                <a:cxn ang="0">
                  <a:pos x="282" y="192"/>
                </a:cxn>
                <a:cxn ang="0">
                  <a:pos x="192" y="275"/>
                </a:cxn>
                <a:cxn ang="0">
                  <a:pos x="109" y="351"/>
                </a:cxn>
                <a:cxn ang="0">
                  <a:pos x="51" y="415"/>
                </a:cxn>
                <a:cxn ang="0">
                  <a:pos x="13" y="460"/>
                </a:cxn>
                <a:cxn ang="0">
                  <a:pos x="13" y="460"/>
                </a:cxn>
                <a:cxn ang="0">
                  <a:pos x="0" y="492"/>
                </a:cxn>
                <a:cxn ang="0">
                  <a:pos x="0" y="524"/>
                </a:cxn>
                <a:cxn ang="0">
                  <a:pos x="0" y="556"/>
                </a:cxn>
                <a:cxn ang="0">
                  <a:pos x="13" y="588"/>
                </a:cxn>
                <a:cxn ang="0">
                  <a:pos x="32" y="627"/>
                </a:cxn>
                <a:cxn ang="0">
                  <a:pos x="64" y="659"/>
                </a:cxn>
                <a:cxn ang="0">
                  <a:pos x="96" y="691"/>
                </a:cxn>
                <a:cxn ang="0">
                  <a:pos x="135" y="729"/>
                </a:cxn>
                <a:cxn ang="0">
                  <a:pos x="186" y="761"/>
                </a:cxn>
                <a:cxn ang="0">
                  <a:pos x="237" y="787"/>
                </a:cxn>
                <a:cxn ang="0">
                  <a:pos x="288" y="819"/>
                </a:cxn>
                <a:cxn ang="0">
                  <a:pos x="352" y="838"/>
                </a:cxn>
                <a:cxn ang="0">
                  <a:pos x="416" y="863"/>
                </a:cxn>
                <a:cxn ang="0">
                  <a:pos x="487" y="876"/>
                </a:cxn>
                <a:cxn ang="0">
                  <a:pos x="557" y="889"/>
                </a:cxn>
                <a:cxn ang="0">
                  <a:pos x="627" y="895"/>
                </a:cxn>
                <a:cxn ang="0">
                  <a:pos x="627" y="895"/>
                </a:cxn>
              </a:cxnLst>
              <a:rect l="0" t="0" r="r" b="b"/>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lnTo>
                    <a:pt x="627" y="895"/>
                  </a:lnTo>
                  <a:close/>
                </a:path>
              </a:pathLst>
            </a:custGeom>
            <a:solidFill>
              <a:srgbClr val="993300">
                <a:alpha val="50000"/>
              </a:srgbClr>
            </a:solidFill>
            <a:ln w="9525">
              <a:solidFill>
                <a:srgbClr val="003300"/>
              </a:solidFill>
              <a:round/>
              <a:headEnd/>
              <a:tailEnd/>
            </a:ln>
          </p:spPr>
          <p:txBody>
            <a:bodyPr>
              <a:prstTxWarp prst="textNoShape">
                <a:avLst/>
              </a:prstTxWarp>
            </a:bodyPr>
            <a:lstStyle/>
            <a:p>
              <a:endParaRPr lang="en-US"/>
            </a:p>
          </p:txBody>
        </p:sp>
      </p:grpSp>
      <p:sp>
        <p:nvSpPr>
          <p:cNvPr id="202754" name="Rectangle 2"/>
          <p:cNvSpPr>
            <a:spLocks noGrp="1" noChangeArrowheads="1"/>
          </p:cNvSpPr>
          <p:nvPr>
            <p:ph type="title" idx="4294967295"/>
          </p:nvPr>
        </p:nvSpPr>
        <p:spPr>
          <a:xfrm>
            <a:off x="457200" y="76200"/>
            <a:ext cx="8229600" cy="762000"/>
          </a:xfrm>
        </p:spPr>
        <p:txBody>
          <a:bodyPr/>
          <a:lstStyle/>
          <a:p>
            <a:r>
              <a:rPr lang="en-US" b="1">
                <a:solidFill>
                  <a:schemeClr val="tx1"/>
                </a:solidFill>
              </a:rPr>
              <a:t>Authorship Information</a:t>
            </a:r>
          </a:p>
        </p:txBody>
      </p:sp>
      <p:sp>
        <p:nvSpPr>
          <p:cNvPr id="202758" name="Rectangle 6"/>
          <p:cNvSpPr>
            <a:spLocks noChangeArrowheads="1"/>
          </p:cNvSpPr>
          <p:nvPr/>
        </p:nvSpPr>
        <p:spPr bwMode="auto">
          <a:xfrm>
            <a:off x="1066800" y="3962400"/>
            <a:ext cx="7010400" cy="1800225"/>
          </a:xfrm>
          <a:prstGeom prst="rect">
            <a:avLst/>
          </a:prstGeom>
          <a:noFill/>
          <a:ln w="9525">
            <a:noFill/>
            <a:miter lim="800000"/>
            <a:headEnd/>
            <a:tailEnd/>
          </a:ln>
        </p:spPr>
        <p:txBody>
          <a:bodyPr>
            <a:prstTxWarp prst="textNoShape">
              <a:avLst/>
            </a:prstTxWarp>
            <a:spAutoFit/>
          </a:bodyPr>
          <a:lstStyle/>
          <a:p>
            <a:pPr algn="ctr"/>
            <a:r>
              <a:rPr lang="en-US" sz="2800" b="1" dirty="0">
                <a:solidFill>
                  <a:schemeClr val="tx1"/>
                </a:solidFill>
              </a:rPr>
              <a:t>For Additional Information Contact</a:t>
            </a:r>
          </a:p>
          <a:p>
            <a:pPr algn="ctr"/>
            <a:r>
              <a:rPr lang="en-US" sz="2800" b="1" dirty="0">
                <a:solidFill>
                  <a:schemeClr val="tx1"/>
                </a:solidFill>
              </a:rPr>
              <a:t>Steven G. Gilbert, PhD, DABT</a:t>
            </a:r>
          </a:p>
          <a:p>
            <a:pPr algn="ctr"/>
            <a:r>
              <a:rPr lang="en-US" sz="2800" b="1" dirty="0">
                <a:solidFill>
                  <a:schemeClr val="tx1"/>
                </a:solidFill>
              </a:rPr>
              <a:t>E-mail: </a:t>
            </a:r>
            <a:r>
              <a:rPr lang="en-US" sz="2800" b="1" dirty="0" err="1">
                <a:solidFill>
                  <a:schemeClr val="tx1"/>
                </a:solidFill>
              </a:rPr>
              <a:t>sgilbert@innd.org</a:t>
            </a:r>
            <a:endParaRPr lang="en-US" sz="2800" b="1" dirty="0">
              <a:solidFill>
                <a:schemeClr val="tx1"/>
              </a:solidFill>
            </a:endParaRPr>
          </a:p>
          <a:p>
            <a:pPr algn="ctr"/>
            <a:r>
              <a:rPr lang="en-US" sz="2800" b="1" dirty="0">
                <a:solidFill>
                  <a:schemeClr val="tx1"/>
                </a:solidFill>
              </a:rPr>
              <a:t>Web: </a:t>
            </a:r>
            <a:r>
              <a:rPr lang="en-US" sz="2800" b="1" dirty="0" err="1">
                <a:solidFill>
                  <a:schemeClr val="tx1"/>
                </a:solidFill>
              </a:rPr>
              <a:t>www.asmalldoseoftoxicology.org</a:t>
            </a:r>
            <a:endParaRPr lang="en-US" sz="2800" b="1" dirty="0">
              <a:solidFill>
                <a:schemeClr val="tx1"/>
              </a:solidFill>
            </a:endParaRPr>
          </a:p>
        </p:txBody>
      </p:sp>
      <p:sp>
        <p:nvSpPr>
          <p:cNvPr id="202759" name="Rectangle 7"/>
          <p:cNvSpPr>
            <a:spLocks noChangeArrowheads="1"/>
          </p:cNvSpPr>
          <p:nvPr/>
        </p:nvSpPr>
        <p:spPr bwMode="auto">
          <a:xfrm>
            <a:off x="609600" y="2009775"/>
            <a:ext cx="7886700" cy="1190625"/>
          </a:xfrm>
          <a:prstGeom prst="rect">
            <a:avLst/>
          </a:prstGeom>
          <a:noFill/>
          <a:ln w="9525">
            <a:noFill/>
            <a:miter lim="800000"/>
            <a:headEnd/>
            <a:tailEnd/>
          </a:ln>
        </p:spPr>
        <p:txBody>
          <a:bodyPr>
            <a:prstTxWarp prst="textNoShape">
              <a:avLst/>
            </a:prstTxWarp>
            <a:spAutoFit/>
          </a:bodyPr>
          <a:lstStyle/>
          <a:p>
            <a:pPr algn="ctr"/>
            <a:r>
              <a:rPr lang="en-US" sz="3600" b="1">
                <a:solidFill>
                  <a:schemeClr val="tx1"/>
                </a:solidFill>
              </a:rPr>
              <a:t>This presentation is supplement to </a:t>
            </a:r>
          </a:p>
          <a:p>
            <a:pPr algn="ctr"/>
            <a:r>
              <a:rPr lang="en-US" sz="3600" b="1">
                <a:solidFill>
                  <a:schemeClr val="tx1"/>
                </a:solidFill>
              </a:rPr>
              <a:t> “A Small Dose of Toxicology”</a:t>
            </a:r>
            <a:endParaRPr lang="en-US" sz="2000" b="1">
              <a:solidFill>
                <a:schemeClr val="tx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152400" y="76200"/>
            <a:ext cx="8839200" cy="762000"/>
          </a:xfrm>
        </p:spPr>
        <p:txBody>
          <a:bodyPr/>
          <a:lstStyle/>
          <a:p>
            <a:r>
              <a:rPr lang="en-US" b="1">
                <a:solidFill>
                  <a:schemeClr val="tx1"/>
                </a:solidFill>
              </a:rPr>
              <a:t>Small Dose of Toxicology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2" y="1365514"/>
            <a:ext cx="2114550" cy="2819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723" y="1323785"/>
            <a:ext cx="2235200" cy="290285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273" y="1365515"/>
            <a:ext cx="2211021" cy="28611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1294" y="1323785"/>
            <a:ext cx="2239264" cy="2895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891" y="4268372"/>
            <a:ext cx="1491424" cy="2284828"/>
          </a:xfrm>
          <a:prstGeom prst="rect">
            <a:avLst/>
          </a:prstGeom>
        </p:spPr>
      </p:pic>
      <p:sp>
        <p:nvSpPr>
          <p:cNvPr id="7" name="TextBox 6"/>
          <p:cNvSpPr txBox="1"/>
          <p:nvPr/>
        </p:nvSpPr>
        <p:spPr>
          <a:xfrm>
            <a:off x="3385723" y="4269544"/>
            <a:ext cx="5605877" cy="2062103"/>
          </a:xfrm>
          <a:prstGeom prst="rect">
            <a:avLst/>
          </a:prstGeom>
          <a:noFill/>
        </p:spPr>
        <p:txBody>
          <a:bodyPr wrap="square" rtlCol="0">
            <a:spAutoFit/>
          </a:bodyPr>
          <a:lstStyle/>
          <a:p>
            <a:pPr algn="ctr"/>
            <a:r>
              <a:rPr lang="en-US" sz="2800" b="1" dirty="0"/>
              <a:t>FREE</a:t>
            </a:r>
            <a:endParaRPr lang="en-US" sz="3600" b="1" dirty="0"/>
          </a:p>
          <a:p>
            <a:pPr algn="ctr"/>
            <a:r>
              <a:rPr lang="en-US" sz="2800" dirty="0" err="1"/>
              <a:t>www.asmalldoseoftoxicology.org</a:t>
            </a:r>
            <a:endParaRPr lang="en-US" sz="3600" dirty="0"/>
          </a:p>
          <a:p>
            <a:pPr algn="ctr"/>
            <a:r>
              <a:rPr lang="en-US" sz="3600" dirty="0"/>
              <a:t>English, Spanish, Arabic, German, Chinese</a:t>
            </a:r>
          </a:p>
        </p:txBody>
      </p:sp>
    </p:spTree>
    <p:extLst>
      <p:ext uri="{BB962C8B-B14F-4D97-AF65-F5344CB8AC3E}">
        <p14:creationId xmlns:p14="http://schemas.microsoft.com/office/powerpoint/2010/main" val="3546675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0"/>
            <a:ext cx="8229600" cy="707886"/>
          </a:xfrm>
          <a:prstGeom prst="rect">
            <a:avLst/>
          </a:prstGeom>
          <a:noFill/>
        </p:spPr>
        <p:txBody>
          <a:bodyPr wrap="square" rtlCol="0">
            <a:spAutoFit/>
          </a:bodyPr>
          <a:lstStyle/>
          <a:p>
            <a:r>
              <a:rPr lang="en-US" sz="4000" b="1" dirty="0"/>
              <a:t>Inheriting The Future </a:t>
            </a:r>
            <a:r>
              <a:rPr lang="en-US" sz="4000" b="1"/>
              <a:t>&amp; The Past</a:t>
            </a:r>
            <a:endParaRPr lang="en-US" sz="4000" b="1" dirty="0"/>
          </a:p>
        </p:txBody>
      </p:sp>
      <p:sp>
        <p:nvSpPr>
          <p:cNvPr id="6" name="TextBox 5"/>
          <p:cNvSpPr txBox="1"/>
          <p:nvPr/>
        </p:nvSpPr>
        <p:spPr>
          <a:xfrm>
            <a:off x="457200" y="1219200"/>
            <a:ext cx="3581400" cy="5262979"/>
          </a:xfrm>
          <a:prstGeom prst="rect">
            <a:avLst/>
          </a:prstGeom>
          <a:noFill/>
        </p:spPr>
        <p:txBody>
          <a:bodyPr wrap="square" rtlCol="0">
            <a:spAutoFit/>
          </a:bodyPr>
          <a:lstStyle/>
          <a:p>
            <a:pPr marL="347663" indent="-347663">
              <a:buFont typeface="Arial"/>
              <a:buChar char="•"/>
            </a:pPr>
            <a:r>
              <a:rPr lang="en-US" sz="2800" b="1" dirty="0"/>
              <a:t>Global Warming</a:t>
            </a:r>
          </a:p>
          <a:p>
            <a:pPr marL="347663" indent="-347663">
              <a:buFont typeface="Arial"/>
              <a:buChar char="•"/>
            </a:pPr>
            <a:r>
              <a:rPr lang="en-US" sz="2800" b="1" dirty="0"/>
              <a:t>Burning Coal</a:t>
            </a:r>
          </a:p>
          <a:p>
            <a:pPr marL="347663" indent="-347663">
              <a:buFont typeface="Arial"/>
              <a:buChar char="•"/>
            </a:pPr>
            <a:r>
              <a:rPr lang="en-US" sz="2800" b="1" dirty="0"/>
              <a:t>Coal Waste</a:t>
            </a:r>
          </a:p>
          <a:p>
            <a:pPr marL="347663" indent="-347663">
              <a:buFont typeface="Arial"/>
              <a:buChar char="•"/>
            </a:pPr>
            <a:r>
              <a:rPr lang="en-US" sz="2800" b="1" dirty="0"/>
              <a:t>Mercury from Coal to Fish</a:t>
            </a:r>
          </a:p>
          <a:p>
            <a:pPr marL="347663" indent="-347663">
              <a:buFont typeface="Arial"/>
              <a:buChar char="•"/>
            </a:pPr>
            <a:r>
              <a:rPr lang="en-US" sz="2800" b="1" dirty="0"/>
              <a:t>Nuclear waste</a:t>
            </a:r>
          </a:p>
          <a:p>
            <a:pPr marL="347663" indent="-347663">
              <a:buFont typeface="Arial"/>
              <a:buChar char="•"/>
            </a:pPr>
            <a:r>
              <a:rPr lang="en-US" sz="2800" b="1" dirty="0"/>
              <a:t>Chemical body burden</a:t>
            </a:r>
          </a:p>
          <a:p>
            <a:pPr marL="347663" indent="-347663">
              <a:buFont typeface="Arial"/>
              <a:buChar char="•"/>
            </a:pPr>
            <a:r>
              <a:rPr lang="en-US" sz="2800" b="1" dirty="0"/>
              <a:t>Chemical use</a:t>
            </a:r>
          </a:p>
          <a:p>
            <a:pPr marL="347663" indent="-347663">
              <a:buFont typeface="Arial"/>
              <a:buChar char="•"/>
            </a:pPr>
            <a:r>
              <a:rPr lang="en-US" sz="2800" b="1" dirty="0"/>
              <a:t>Sustainability</a:t>
            </a:r>
          </a:p>
          <a:p>
            <a:pPr marL="347663" indent="-347663">
              <a:buFont typeface="Arial"/>
              <a:buChar char="•"/>
            </a:pPr>
            <a:r>
              <a:rPr lang="en-US" sz="2800" b="1" dirty="0"/>
              <a:t>LEAD !! (2017)</a:t>
            </a:r>
          </a:p>
          <a:p>
            <a:pPr marL="347663" indent="-347663">
              <a:buFont typeface="Arial"/>
              <a:buChar char="•"/>
            </a:pPr>
            <a:endParaRPr lang="en-US" sz="2800" b="1" dirty="0"/>
          </a:p>
        </p:txBody>
      </p:sp>
      <p:pic>
        <p:nvPicPr>
          <p:cNvPr id="7" name="Picture 6" descr="HMS.LJ.solar.b.07.01.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250" y="1219200"/>
            <a:ext cx="3943350" cy="5257800"/>
          </a:xfrm>
          <a:prstGeom prst="rect">
            <a:avLst/>
          </a:prstGeom>
        </p:spPr>
      </p:pic>
    </p:spTree>
    <p:extLst>
      <p:ext uri="{BB962C8B-B14F-4D97-AF65-F5344CB8AC3E}">
        <p14:creationId xmlns:p14="http://schemas.microsoft.com/office/powerpoint/2010/main" val="19120786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52400" y="76200"/>
            <a:ext cx="8839200" cy="762000"/>
          </a:xfrm>
        </p:spPr>
        <p:txBody>
          <a:bodyPr/>
          <a:lstStyle/>
          <a:p>
            <a:pPr eaLnBrk="1" hangingPunct="1"/>
            <a:r>
              <a:rPr lang="en-US" b="1">
                <a:solidFill>
                  <a:schemeClr val="tx1"/>
                </a:solidFill>
              </a:rPr>
              <a:t>Milestones of Toxicology</a:t>
            </a:r>
          </a:p>
        </p:txBody>
      </p:sp>
      <p:pic>
        <p:nvPicPr>
          <p:cNvPr id="22531" name="Picture 3" descr="Milestones"/>
          <p:cNvPicPr>
            <a:picLocks noChangeAspect="1" noChangeArrowheads="1"/>
          </p:cNvPicPr>
          <p:nvPr/>
        </p:nvPicPr>
        <p:blipFill>
          <a:blip r:embed="rId3"/>
          <a:srcRect/>
          <a:stretch>
            <a:fillRect/>
          </a:stretch>
        </p:blipFill>
        <p:spPr bwMode="auto">
          <a:xfrm>
            <a:off x="765175" y="1143000"/>
            <a:ext cx="7613650" cy="53498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2400" y="165100"/>
            <a:ext cx="8839200" cy="584200"/>
          </a:xfrm>
        </p:spPr>
        <p:txBody>
          <a:bodyPr/>
          <a:lstStyle/>
          <a:p>
            <a:pPr eaLnBrk="1" hangingPunct="1"/>
            <a:r>
              <a:rPr lang="en-US" sz="3200" b="1">
                <a:solidFill>
                  <a:schemeClr val="tx1"/>
                </a:solidFill>
              </a:rPr>
              <a:t>Milestones of Toxicology - Translations</a:t>
            </a:r>
          </a:p>
        </p:txBody>
      </p:sp>
      <p:pic>
        <p:nvPicPr>
          <p:cNvPr id="24579" name="Picture 5" descr="Milestones.poster.arabic translation.03.10.12.jpg"/>
          <p:cNvPicPr>
            <a:picLocks noChangeAspect="1"/>
          </p:cNvPicPr>
          <p:nvPr/>
        </p:nvPicPr>
        <p:blipFill>
          <a:blip r:embed="rId3"/>
          <a:srcRect/>
          <a:stretch>
            <a:fillRect/>
          </a:stretch>
        </p:blipFill>
        <p:spPr bwMode="auto">
          <a:xfrm>
            <a:off x="381000" y="1524000"/>
            <a:ext cx="2957513" cy="2286000"/>
          </a:xfrm>
          <a:prstGeom prst="rect">
            <a:avLst/>
          </a:prstGeom>
          <a:noFill/>
          <a:ln w="9525">
            <a:noFill/>
            <a:miter lim="800000"/>
            <a:headEnd/>
            <a:tailEnd/>
          </a:ln>
        </p:spPr>
      </p:pic>
      <p:pic>
        <p:nvPicPr>
          <p:cNvPr id="24580" name="Picture 6" descr="Milestones.poster.06.01.10 Russian.vsmp1.jpg"/>
          <p:cNvPicPr>
            <a:picLocks noChangeAspect="1"/>
          </p:cNvPicPr>
          <p:nvPr/>
        </p:nvPicPr>
        <p:blipFill>
          <a:blip r:embed="rId4"/>
          <a:srcRect/>
          <a:stretch>
            <a:fillRect/>
          </a:stretch>
        </p:blipFill>
        <p:spPr bwMode="auto">
          <a:xfrm>
            <a:off x="381000" y="4267200"/>
            <a:ext cx="3079750" cy="2381250"/>
          </a:xfrm>
          <a:prstGeom prst="rect">
            <a:avLst/>
          </a:prstGeom>
          <a:noFill/>
          <a:ln w="9525">
            <a:noFill/>
            <a:miter lim="800000"/>
            <a:headEnd/>
            <a:tailEnd/>
          </a:ln>
        </p:spPr>
      </p:pic>
      <p:sp>
        <p:nvSpPr>
          <p:cNvPr id="24582" name="TextBox 8"/>
          <p:cNvSpPr txBox="1">
            <a:spLocks noChangeArrowheads="1"/>
          </p:cNvSpPr>
          <p:nvPr/>
        </p:nvSpPr>
        <p:spPr bwMode="auto">
          <a:xfrm>
            <a:off x="1219200" y="990600"/>
            <a:ext cx="1462088" cy="584200"/>
          </a:xfrm>
          <a:prstGeom prst="rect">
            <a:avLst/>
          </a:prstGeom>
          <a:noFill/>
          <a:ln w="9525">
            <a:noFill/>
            <a:miter lim="800000"/>
            <a:headEnd/>
            <a:tailEnd/>
          </a:ln>
        </p:spPr>
        <p:txBody>
          <a:bodyPr wrap="none">
            <a:prstTxWarp prst="textNoShape">
              <a:avLst/>
            </a:prstTxWarp>
            <a:spAutoFit/>
          </a:bodyPr>
          <a:lstStyle/>
          <a:p>
            <a:r>
              <a:rPr lang="en-US" sz="3200" b="1"/>
              <a:t>Arabic</a:t>
            </a:r>
            <a:endParaRPr lang="en-US" b="1"/>
          </a:p>
        </p:txBody>
      </p:sp>
      <p:sp>
        <p:nvSpPr>
          <p:cNvPr id="24583" name="TextBox 9"/>
          <p:cNvSpPr txBox="1">
            <a:spLocks noChangeArrowheads="1"/>
          </p:cNvSpPr>
          <p:nvPr/>
        </p:nvSpPr>
        <p:spPr bwMode="auto">
          <a:xfrm>
            <a:off x="1038225" y="3759200"/>
            <a:ext cx="1781175" cy="584200"/>
          </a:xfrm>
          <a:prstGeom prst="rect">
            <a:avLst/>
          </a:prstGeom>
          <a:noFill/>
          <a:ln w="9525">
            <a:noFill/>
            <a:miter lim="800000"/>
            <a:headEnd/>
            <a:tailEnd/>
          </a:ln>
        </p:spPr>
        <p:txBody>
          <a:bodyPr wrap="none">
            <a:prstTxWarp prst="textNoShape">
              <a:avLst/>
            </a:prstTxWarp>
            <a:spAutoFit/>
          </a:bodyPr>
          <a:lstStyle/>
          <a:p>
            <a:r>
              <a:rPr lang="en-US" sz="3200" b="1"/>
              <a:t>Russian</a:t>
            </a:r>
            <a:endParaRPr lang="en-US" b="1"/>
          </a:p>
        </p:txBody>
      </p:sp>
      <p:sp>
        <p:nvSpPr>
          <p:cNvPr id="24585" name="TextBox 11"/>
          <p:cNvSpPr txBox="1">
            <a:spLocks noChangeArrowheads="1"/>
          </p:cNvSpPr>
          <p:nvPr/>
        </p:nvSpPr>
        <p:spPr bwMode="auto">
          <a:xfrm>
            <a:off x="4724400" y="1371600"/>
            <a:ext cx="3811587" cy="4770537"/>
          </a:xfrm>
          <a:prstGeom prst="rect">
            <a:avLst/>
          </a:prstGeom>
          <a:noFill/>
          <a:ln w="9525">
            <a:noFill/>
            <a:miter lim="800000"/>
            <a:headEnd/>
            <a:tailEnd/>
          </a:ln>
        </p:spPr>
        <p:txBody>
          <a:bodyPr wrap="square">
            <a:prstTxWarp prst="textNoShape">
              <a:avLst/>
            </a:prstTxWarp>
            <a:spAutoFit/>
          </a:bodyPr>
          <a:lstStyle/>
          <a:p>
            <a:r>
              <a:rPr lang="en-US" sz="2400" b="1" dirty="0"/>
              <a:t>Also in:</a:t>
            </a:r>
          </a:p>
          <a:p>
            <a:r>
              <a:rPr lang="en-US" sz="2000" b="1" dirty="0"/>
              <a:t>Amharic</a:t>
            </a:r>
          </a:p>
          <a:p>
            <a:r>
              <a:rPr lang="en-US" sz="2000" b="1" dirty="0"/>
              <a:t>Arabic</a:t>
            </a:r>
          </a:p>
          <a:p>
            <a:r>
              <a:rPr lang="en-US" sz="2000" b="1" dirty="0"/>
              <a:t>Chinese (simple &amp; traditional)</a:t>
            </a:r>
          </a:p>
          <a:p>
            <a:r>
              <a:rPr lang="en-US" sz="2000" b="1" dirty="0"/>
              <a:t>English (clickable)</a:t>
            </a:r>
          </a:p>
          <a:p>
            <a:r>
              <a:rPr lang="en-US" sz="2000" b="1" dirty="0"/>
              <a:t>French</a:t>
            </a:r>
          </a:p>
          <a:p>
            <a:r>
              <a:rPr lang="en-US" sz="2000" b="1" dirty="0"/>
              <a:t>German</a:t>
            </a:r>
          </a:p>
          <a:p>
            <a:r>
              <a:rPr lang="en-US" sz="2000" b="1" dirty="0"/>
              <a:t>Italian</a:t>
            </a:r>
          </a:p>
          <a:p>
            <a:r>
              <a:rPr lang="en-US" sz="2000" b="1" dirty="0"/>
              <a:t>Japanese</a:t>
            </a:r>
          </a:p>
          <a:p>
            <a:r>
              <a:rPr lang="en-US" sz="2000" b="1" dirty="0"/>
              <a:t>Korean</a:t>
            </a:r>
          </a:p>
          <a:p>
            <a:r>
              <a:rPr lang="en-US" sz="2000" b="1" dirty="0"/>
              <a:t>Portuguese</a:t>
            </a:r>
          </a:p>
          <a:p>
            <a:r>
              <a:rPr lang="en-US" sz="2000" b="1" dirty="0"/>
              <a:t>Russian</a:t>
            </a:r>
          </a:p>
          <a:p>
            <a:r>
              <a:rPr lang="en-US" sz="2000" b="1" dirty="0"/>
              <a:t>Spanish (clickable)</a:t>
            </a:r>
          </a:p>
          <a:p>
            <a:r>
              <a:rPr lang="en-US" sz="2000" b="1" dirty="0"/>
              <a:t>Turkish</a:t>
            </a:r>
          </a:p>
          <a:p>
            <a:r>
              <a:rPr lang="en-US" sz="2000" b="1" dirty="0"/>
              <a:t>Vietnamese</a:t>
            </a:r>
          </a:p>
        </p:txBody>
      </p:sp>
    </p:spTree>
    <p:extLst>
      <p:ext uri="{BB962C8B-B14F-4D97-AF65-F5344CB8AC3E}">
        <p14:creationId xmlns:p14="http://schemas.microsoft.com/office/powerpoint/2010/main" val="3918996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457200" y="1524000"/>
            <a:ext cx="8153400" cy="4005263"/>
          </a:xfrm>
          <a:prstGeom prst="rect">
            <a:avLst/>
          </a:prstGeom>
          <a:noFill/>
          <a:ln w="12700">
            <a:noFill/>
            <a:miter lim="800000"/>
            <a:headEnd/>
            <a:tailEnd/>
          </a:ln>
          <a:effectLst/>
        </p:spPr>
        <p:txBody>
          <a:bodyPr lIns="90488" tIns="44450" rIns="90488" bIns="44450">
            <a:prstTxWarp prst="textNoShape">
              <a:avLst/>
            </a:prstTxWarp>
            <a:spAutoFit/>
          </a:bodyPr>
          <a:lstStyle/>
          <a:p>
            <a:pPr marL="342900" indent="-342900" eaLnBrk="0" hangingPunct="0">
              <a:spcBef>
                <a:spcPct val="20000"/>
              </a:spcBef>
            </a:pPr>
            <a:r>
              <a:rPr lang="en-US" sz="3600" b="1">
                <a:solidFill>
                  <a:schemeClr val="tx1"/>
                </a:solidFill>
              </a:rPr>
              <a:t>“It is not the </a:t>
            </a:r>
            <a:r>
              <a:rPr lang="en-US" sz="3600" b="1" u="sng">
                <a:solidFill>
                  <a:schemeClr val="tx1"/>
                </a:solidFill>
              </a:rPr>
              <a:t>truth</a:t>
            </a:r>
            <a:r>
              <a:rPr lang="en-US" sz="3600" b="1">
                <a:solidFill>
                  <a:schemeClr val="tx1"/>
                </a:solidFill>
              </a:rPr>
              <a:t> that makes you free. It is your possession of the power to discover the truth. Our dilemma is that we do not know how to provide that power.”</a:t>
            </a:r>
          </a:p>
          <a:p>
            <a:pPr marL="342900" indent="-342900" eaLnBrk="0" hangingPunct="0">
              <a:spcBef>
                <a:spcPct val="50000"/>
              </a:spcBef>
            </a:pPr>
            <a:r>
              <a:rPr lang="en-US" sz="3200" b="1">
                <a:solidFill>
                  <a:schemeClr val="tx1"/>
                </a:solidFill>
              </a:rPr>
              <a:t>Richard Lewontin</a:t>
            </a:r>
          </a:p>
          <a:p>
            <a:pPr marL="342900" indent="-342900" eaLnBrk="0" hangingPunct="0">
              <a:spcBef>
                <a:spcPct val="20000"/>
              </a:spcBef>
            </a:pPr>
            <a:r>
              <a:rPr lang="en-US" sz="2400">
                <a:solidFill>
                  <a:schemeClr val="tx1"/>
                </a:solidFill>
              </a:rPr>
              <a:t> (New York Review of Books, Jan 7, 1997)</a:t>
            </a:r>
            <a:endParaRPr lang="en-US" sz="3200">
              <a:solidFill>
                <a:schemeClr val="tx1"/>
              </a:solidFill>
            </a:endParaRPr>
          </a:p>
        </p:txBody>
      </p:sp>
      <p:sp>
        <p:nvSpPr>
          <p:cNvPr id="141316" name="Rectangle 4"/>
          <p:cNvSpPr>
            <a:spLocks noGrp="1" noChangeArrowheads="1"/>
          </p:cNvSpPr>
          <p:nvPr>
            <p:ph type="title" idx="4294967295"/>
          </p:nvPr>
        </p:nvSpPr>
        <p:spPr>
          <a:xfrm>
            <a:off x="152400" y="152400"/>
            <a:ext cx="8839200" cy="701675"/>
          </a:xfrm>
        </p:spPr>
        <p:txBody>
          <a:bodyPr/>
          <a:lstStyle/>
          <a:p>
            <a:r>
              <a:rPr lang="en-US" sz="4000" b="1">
                <a:solidFill>
                  <a:schemeClr val="tx1"/>
                </a:solidFill>
              </a:rPr>
              <a:t>Power To Discover The Truth</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25415"/>
            <a:ext cx="5943601" cy="2554545"/>
          </a:xfrm>
          <a:prstGeom prst="rect">
            <a:avLst/>
          </a:prstGeom>
          <a:noFill/>
        </p:spPr>
        <p:txBody>
          <a:bodyPr wrap="square" rtlCol="0">
            <a:spAutoFit/>
          </a:bodyPr>
          <a:lstStyle/>
          <a:p>
            <a:pPr marL="571500" indent="-571500">
              <a:buFont typeface="Arial" charset="0"/>
              <a:buChar char="•"/>
            </a:pPr>
            <a:r>
              <a:rPr lang="en-US" sz="4000" dirty="0"/>
              <a:t>the Father of Chinese medicine </a:t>
            </a:r>
          </a:p>
          <a:p>
            <a:pPr marL="571500" indent="-571500">
              <a:buFont typeface="Arial" charset="0"/>
              <a:buChar char="•"/>
            </a:pPr>
            <a:r>
              <a:rPr lang="en-US" sz="4000" dirty="0"/>
              <a:t>Born - (approximately 2695 BCE)</a:t>
            </a:r>
          </a:p>
        </p:txBody>
      </p:sp>
      <p:sp>
        <p:nvSpPr>
          <p:cNvPr id="4" name="TextBox 3"/>
          <p:cNvSpPr txBox="1"/>
          <p:nvPr/>
        </p:nvSpPr>
        <p:spPr>
          <a:xfrm>
            <a:off x="152400" y="-28135"/>
            <a:ext cx="8458200" cy="923330"/>
          </a:xfrm>
          <a:prstGeom prst="rect">
            <a:avLst/>
          </a:prstGeom>
          <a:noFill/>
        </p:spPr>
        <p:txBody>
          <a:bodyPr wrap="square" rtlCol="0">
            <a:spAutoFit/>
          </a:bodyPr>
          <a:lstStyle/>
          <a:p>
            <a:pPr algn="ctr"/>
            <a:r>
              <a:rPr lang="en-US" sz="5400" dirty="0"/>
              <a:t>Shen </a:t>
            </a:r>
            <a:r>
              <a:rPr lang="en-US" sz="5400" dirty="0" err="1"/>
              <a:t>Nung</a:t>
            </a:r>
            <a:r>
              <a:rPr lang="en-US" sz="5400" dirty="0"/>
              <a:t> - Chinese</a:t>
            </a:r>
          </a:p>
        </p:txBody>
      </p:sp>
      <p:pic>
        <p:nvPicPr>
          <p:cNvPr id="5" name="Picture 4"/>
          <p:cNvPicPr>
            <a:picLocks noChangeAspect="1"/>
          </p:cNvPicPr>
          <p:nvPr/>
        </p:nvPicPr>
        <p:blipFill>
          <a:blip r:embed="rId2"/>
          <a:stretch>
            <a:fillRect/>
          </a:stretch>
        </p:blipFill>
        <p:spPr>
          <a:xfrm>
            <a:off x="6643077" y="1143000"/>
            <a:ext cx="1955800" cy="2501900"/>
          </a:xfrm>
          <a:prstGeom prst="rect">
            <a:avLst/>
          </a:prstGeom>
        </p:spPr>
      </p:pic>
      <p:sp>
        <p:nvSpPr>
          <p:cNvPr id="8" name="TextBox 7"/>
          <p:cNvSpPr txBox="1"/>
          <p:nvPr/>
        </p:nvSpPr>
        <p:spPr>
          <a:xfrm>
            <a:off x="381000" y="3626346"/>
            <a:ext cx="8762999" cy="3231654"/>
          </a:xfrm>
          <a:prstGeom prst="rect">
            <a:avLst/>
          </a:prstGeom>
          <a:noFill/>
        </p:spPr>
        <p:txBody>
          <a:bodyPr wrap="square" rtlCol="0">
            <a:spAutoFit/>
          </a:bodyPr>
          <a:lstStyle/>
          <a:p>
            <a:pPr marL="571500" indent="-571500">
              <a:buFont typeface="Arial" charset="0"/>
              <a:buChar char="•"/>
            </a:pPr>
            <a:r>
              <a:rPr lang="en-US" sz="4000" dirty="0"/>
              <a:t>tasted 365 herbs and dying from a toxic overdose</a:t>
            </a:r>
          </a:p>
          <a:p>
            <a:pPr marL="571500" indent="-571500">
              <a:buFont typeface="Arial" charset="0"/>
              <a:buChar char="•"/>
            </a:pPr>
            <a:r>
              <a:rPr lang="en-US" sz="4000" dirty="0"/>
              <a:t>wrote an early treatise </a:t>
            </a:r>
            <a:r>
              <a:rPr lang="en-US" sz="4000" i="1" dirty="0"/>
              <a:t>On Herbal Medical Experiment Poisons</a:t>
            </a:r>
            <a:r>
              <a:rPr lang="en-US" sz="4000" dirty="0"/>
              <a:t> </a:t>
            </a:r>
          </a:p>
          <a:p>
            <a:endParaRPr lang="en-US" dirty="0"/>
          </a:p>
        </p:txBody>
      </p:sp>
    </p:spTree>
    <p:extLst>
      <p:ext uri="{BB962C8B-B14F-4D97-AF65-F5344CB8AC3E}">
        <p14:creationId xmlns:p14="http://schemas.microsoft.com/office/powerpoint/2010/main" val="119554016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89995"/>
            <a:ext cx="8305801" cy="4401205"/>
          </a:xfrm>
          <a:prstGeom prst="rect">
            <a:avLst/>
          </a:prstGeom>
          <a:noFill/>
        </p:spPr>
        <p:txBody>
          <a:bodyPr wrap="square" rtlCol="0">
            <a:spAutoFit/>
          </a:bodyPr>
          <a:lstStyle/>
          <a:p>
            <a:pPr marL="571500" indent="-571500">
              <a:buFont typeface="Arial" charset="0"/>
              <a:buChar char="•"/>
            </a:pPr>
            <a:r>
              <a:rPr lang="en-US" sz="4000" dirty="0"/>
              <a:t>ancient Egyptian record         dated from about 1500 BC</a:t>
            </a:r>
          </a:p>
          <a:p>
            <a:pPr marL="571500" indent="-571500">
              <a:buFont typeface="Arial" charset="0"/>
              <a:buChar char="•"/>
            </a:pPr>
            <a:r>
              <a:rPr lang="en-US" sz="4000" dirty="0"/>
              <a:t>110 pages on anatomy physiology, toxicology,        spells, and treatment</a:t>
            </a:r>
          </a:p>
          <a:p>
            <a:pPr marL="571500" indent="-571500">
              <a:buFont typeface="Arial" charset="0"/>
              <a:buChar char="•"/>
            </a:pPr>
            <a:r>
              <a:rPr lang="en-US" sz="4000" dirty="0"/>
              <a:t>documents a wide range of toxic substances</a:t>
            </a:r>
          </a:p>
        </p:txBody>
      </p:sp>
      <p:sp>
        <p:nvSpPr>
          <p:cNvPr id="4" name="TextBox 3"/>
          <p:cNvSpPr txBox="1"/>
          <p:nvPr/>
        </p:nvSpPr>
        <p:spPr>
          <a:xfrm>
            <a:off x="152400" y="-28135"/>
            <a:ext cx="8458200" cy="923330"/>
          </a:xfrm>
          <a:prstGeom prst="rect">
            <a:avLst/>
          </a:prstGeom>
          <a:noFill/>
        </p:spPr>
        <p:txBody>
          <a:bodyPr wrap="square" rtlCol="0">
            <a:spAutoFit/>
          </a:bodyPr>
          <a:lstStyle/>
          <a:p>
            <a:pPr algn="ctr"/>
            <a:r>
              <a:rPr lang="en-US" sz="5400" dirty="0" err="1"/>
              <a:t>Ebers</a:t>
            </a:r>
            <a:r>
              <a:rPr lang="en-US" sz="5400" dirty="0"/>
              <a:t> papyrus - Egyptian</a:t>
            </a:r>
          </a:p>
        </p:txBody>
      </p:sp>
      <p:pic>
        <p:nvPicPr>
          <p:cNvPr id="5" name="Picture 2704" descr="papyrus"/>
          <p:cNvPicPr>
            <a:picLocks noChangeAspect="1" noChangeArrowheads="1"/>
          </p:cNvPicPr>
          <p:nvPr/>
        </p:nvPicPr>
        <p:blipFill>
          <a:blip r:embed="rId2"/>
          <a:srcRect/>
          <a:stretch>
            <a:fillRect/>
          </a:stretch>
        </p:blipFill>
        <p:spPr bwMode="auto">
          <a:xfrm>
            <a:off x="6788150" y="1219200"/>
            <a:ext cx="2279650" cy="2964446"/>
          </a:xfrm>
          <a:prstGeom prst="rect">
            <a:avLst/>
          </a:prstGeom>
          <a:noFill/>
        </p:spPr>
      </p:pic>
    </p:spTree>
    <p:extLst>
      <p:ext uri="{BB962C8B-B14F-4D97-AF65-F5344CB8AC3E}">
        <p14:creationId xmlns:p14="http://schemas.microsoft.com/office/powerpoint/2010/main" val="1857765745"/>
      </p:ext>
    </p:extLst>
  </p:cSld>
  <p:clrMapOvr>
    <a:masterClrMapping/>
  </p:clrMapOvr>
  <p:transition spd="med">
    <p:pull/>
  </p:transition>
</p:sld>
</file>

<file path=ppt/theme/theme1.xml><?xml version="1.0" encoding="utf-8"?>
<a:theme xmlns:a="http://schemas.openxmlformats.org/drawingml/2006/main" name="Default Design">
  <a:themeElements>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pitchFamily="-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3717</TotalTime>
  <Words>986</Words>
  <Application>Microsoft Macintosh PowerPoint</Application>
  <PresentationFormat>On-screen Show (4:3)</PresentationFormat>
  <Paragraphs>162</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Times New Roman</vt:lpstr>
      <vt:lpstr>Wingdings</vt:lpstr>
      <vt:lpstr>Default Design</vt:lpstr>
      <vt:lpstr>An Introduction to the History of Toxicology and Lessons Learned</vt:lpstr>
      <vt:lpstr>A Small Dose of Toxicology 3rd Edition</vt:lpstr>
      <vt:lpstr>Small Dose of Toxicology</vt:lpstr>
      <vt:lpstr>PowerPoint Presentation</vt:lpstr>
      <vt:lpstr>Milestones of Toxicology</vt:lpstr>
      <vt:lpstr>Milestones of Toxicology - Translations</vt:lpstr>
      <vt:lpstr>Power To Discover The Truth</vt:lpstr>
      <vt:lpstr>PowerPoint Presentation</vt:lpstr>
      <vt:lpstr>PowerPoint Presentation</vt:lpstr>
      <vt:lpstr>Ancient Awareness</vt:lpstr>
      <vt:lpstr>Historical Awareness</vt:lpstr>
      <vt:lpstr>Historical Events</vt:lpstr>
      <vt:lpstr>Lead - Ancient Awareness</vt:lpstr>
      <vt:lpstr>Mithridates VI (131-63 BCE)</vt:lpstr>
      <vt:lpstr>Sulla (138-78 BCE) </vt:lpstr>
      <vt:lpstr>Paracelsus (1493-1541)</vt:lpstr>
      <vt:lpstr>Percivall Pott (1714-1788)</vt:lpstr>
      <vt:lpstr>Alice Hamilton, MD (1869-1970)</vt:lpstr>
      <vt:lpstr>Rachel Carson (1907-1964)</vt:lpstr>
      <vt:lpstr>Milestones of Toxicology</vt:lpstr>
      <vt:lpstr>Milestones of Toxicology</vt:lpstr>
      <vt:lpstr>PowerPoint Presentation</vt:lpstr>
      <vt:lpstr>Authorship Information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G. Gilbert</dc:creator>
  <cp:lastModifiedBy>Steven Gilbert</cp:lastModifiedBy>
  <cp:revision>187</cp:revision>
  <cp:lastPrinted>2000-09-13T16:44:54Z</cp:lastPrinted>
  <dcterms:created xsi:type="dcterms:W3CDTF">2011-12-28T19:00:09Z</dcterms:created>
  <dcterms:modified xsi:type="dcterms:W3CDTF">2020-11-01T18:26:37Z</dcterms:modified>
</cp:coreProperties>
</file>