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2"/>
  </p:notesMasterIdLst>
  <p:handoutMasterIdLst>
    <p:handoutMasterId r:id="rId43"/>
  </p:handoutMasterIdLst>
  <p:sldIdLst>
    <p:sldId id="302" r:id="rId2"/>
    <p:sldId id="343" r:id="rId3"/>
    <p:sldId id="349" r:id="rId4"/>
    <p:sldId id="342" r:id="rId5"/>
    <p:sldId id="317" r:id="rId6"/>
    <p:sldId id="366" r:id="rId7"/>
    <p:sldId id="344" r:id="rId8"/>
    <p:sldId id="318" r:id="rId9"/>
    <p:sldId id="365" r:id="rId10"/>
    <p:sldId id="327" r:id="rId11"/>
    <p:sldId id="359" r:id="rId12"/>
    <p:sldId id="356" r:id="rId13"/>
    <p:sldId id="361" r:id="rId14"/>
    <p:sldId id="357" r:id="rId15"/>
    <p:sldId id="346" r:id="rId16"/>
    <p:sldId id="368" r:id="rId17"/>
    <p:sldId id="347" r:id="rId18"/>
    <p:sldId id="348" r:id="rId19"/>
    <p:sldId id="367" r:id="rId20"/>
    <p:sldId id="370" r:id="rId21"/>
    <p:sldId id="319" r:id="rId22"/>
    <p:sldId id="371" r:id="rId23"/>
    <p:sldId id="358" r:id="rId24"/>
    <p:sldId id="331" r:id="rId25"/>
    <p:sldId id="332" r:id="rId26"/>
    <p:sldId id="351" r:id="rId27"/>
    <p:sldId id="360" r:id="rId28"/>
    <p:sldId id="352" r:id="rId29"/>
    <p:sldId id="372" r:id="rId30"/>
    <p:sldId id="355" r:id="rId31"/>
    <p:sldId id="353" r:id="rId32"/>
    <p:sldId id="362" r:id="rId33"/>
    <p:sldId id="354" r:id="rId34"/>
    <p:sldId id="363" r:id="rId35"/>
    <p:sldId id="369" r:id="rId36"/>
    <p:sldId id="350" r:id="rId37"/>
    <p:sldId id="364" r:id="rId38"/>
    <p:sldId id="340" r:id="rId39"/>
    <p:sldId id="373" r:id="rId40"/>
    <p:sldId id="375" r:id="rId41"/>
  </p:sldIdLst>
  <p:sldSz cx="9144000" cy="6858000" type="screen4x3"/>
  <p:notesSz cx="7302500" cy="9588500"/>
  <p:defaultTextStyle>
    <a:defPPr>
      <a:defRPr lang="en-US"/>
    </a:defPPr>
    <a:lvl1pPr algn="l" rtl="0" eaLnBrk="0" fontAlgn="base" hangingPunct="0">
      <a:spcBef>
        <a:spcPct val="0"/>
      </a:spcBef>
      <a:spcAft>
        <a:spcPct val="0"/>
      </a:spcAft>
      <a:defRPr sz="4400" kern="1200">
        <a:solidFill>
          <a:schemeClr val="tx2"/>
        </a:solidFill>
        <a:latin typeface="Arial" charset="0"/>
        <a:ea typeface="+mn-ea"/>
        <a:cs typeface="+mn-cs"/>
      </a:defRPr>
    </a:lvl1pPr>
    <a:lvl2pPr marL="457200" algn="l" rtl="0" eaLnBrk="0" fontAlgn="base" hangingPunct="0">
      <a:spcBef>
        <a:spcPct val="0"/>
      </a:spcBef>
      <a:spcAft>
        <a:spcPct val="0"/>
      </a:spcAft>
      <a:defRPr sz="4400" kern="1200">
        <a:solidFill>
          <a:schemeClr val="tx2"/>
        </a:solidFill>
        <a:latin typeface="Arial" charset="0"/>
        <a:ea typeface="+mn-ea"/>
        <a:cs typeface="+mn-cs"/>
      </a:defRPr>
    </a:lvl2pPr>
    <a:lvl3pPr marL="914400" algn="l" rtl="0" eaLnBrk="0" fontAlgn="base" hangingPunct="0">
      <a:spcBef>
        <a:spcPct val="0"/>
      </a:spcBef>
      <a:spcAft>
        <a:spcPct val="0"/>
      </a:spcAft>
      <a:defRPr sz="4400" kern="1200">
        <a:solidFill>
          <a:schemeClr val="tx2"/>
        </a:solidFill>
        <a:latin typeface="Arial" charset="0"/>
        <a:ea typeface="+mn-ea"/>
        <a:cs typeface="+mn-cs"/>
      </a:defRPr>
    </a:lvl3pPr>
    <a:lvl4pPr marL="1371600" algn="l" rtl="0" eaLnBrk="0" fontAlgn="base" hangingPunct="0">
      <a:spcBef>
        <a:spcPct val="0"/>
      </a:spcBef>
      <a:spcAft>
        <a:spcPct val="0"/>
      </a:spcAft>
      <a:defRPr sz="4400" kern="1200">
        <a:solidFill>
          <a:schemeClr val="tx2"/>
        </a:solidFill>
        <a:latin typeface="Arial" charset="0"/>
        <a:ea typeface="+mn-ea"/>
        <a:cs typeface="+mn-cs"/>
      </a:defRPr>
    </a:lvl4pPr>
    <a:lvl5pPr marL="1828800" algn="l" rtl="0" eaLnBrk="0" fontAlgn="base" hangingPunct="0">
      <a:spcBef>
        <a:spcPct val="0"/>
      </a:spcBef>
      <a:spcAft>
        <a:spcPct val="0"/>
      </a:spcAft>
      <a:defRPr sz="4400" kern="1200">
        <a:solidFill>
          <a:schemeClr val="tx2"/>
        </a:solidFill>
        <a:latin typeface="Arial" charset="0"/>
        <a:ea typeface="+mn-ea"/>
        <a:cs typeface="+mn-cs"/>
      </a:defRPr>
    </a:lvl5pPr>
    <a:lvl6pPr marL="2286000" algn="l" defTabSz="914400" rtl="0" eaLnBrk="1" latinLnBrk="0" hangingPunct="1">
      <a:defRPr sz="4400" kern="1200">
        <a:solidFill>
          <a:schemeClr val="tx2"/>
        </a:solidFill>
        <a:latin typeface="Arial" charset="0"/>
        <a:ea typeface="+mn-ea"/>
        <a:cs typeface="+mn-cs"/>
      </a:defRPr>
    </a:lvl6pPr>
    <a:lvl7pPr marL="2743200" algn="l" defTabSz="914400" rtl="0" eaLnBrk="1" latinLnBrk="0" hangingPunct="1">
      <a:defRPr sz="4400" kern="1200">
        <a:solidFill>
          <a:schemeClr val="tx2"/>
        </a:solidFill>
        <a:latin typeface="Arial" charset="0"/>
        <a:ea typeface="+mn-ea"/>
        <a:cs typeface="+mn-cs"/>
      </a:defRPr>
    </a:lvl7pPr>
    <a:lvl8pPr marL="3200400" algn="l" defTabSz="914400" rtl="0" eaLnBrk="1" latinLnBrk="0" hangingPunct="1">
      <a:defRPr sz="4400" kern="1200">
        <a:solidFill>
          <a:schemeClr val="tx2"/>
        </a:solidFill>
        <a:latin typeface="Arial" charset="0"/>
        <a:ea typeface="+mn-ea"/>
        <a:cs typeface="+mn-cs"/>
      </a:defRPr>
    </a:lvl8pPr>
    <a:lvl9pPr marL="3657600" algn="l" defTabSz="914400" rtl="0" eaLnBrk="1" latinLnBrk="0" hangingPunct="1">
      <a:defRPr sz="4400" kern="1200">
        <a:solidFill>
          <a:schemeClr val="tx2"/>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0">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clrMru>
    <a:srgbClr val="E2FCFE"/>
    <a:srgbClr val="000000"/>
    <a:srgbClr val="710D67"/>
    <a:srgbClr val="00007D"/>
    <a:srgbClr val="0000CC"/>
    <a:srgbClr val="000066"/>
    <a:srgbClr val="3399FF"/>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56" autoAdjust="0"/>
    <p:restoredTop sz="95385" autoAdjust="0"/>
  </p:normalViewPr>
  <p:slideViewPr>
    <p:cSldViewPr showGuides="1">
      <p:cViewPr>
        <p:scale>
          <a:sx n="100" d="100"/>
          <a:sy n="100" d="100"/>
        </p:scale>
        <p:origin x="1376" y="224"/>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2" d="100"/>
          <a:sy n="52" d="100"/>
        </p:scale>
        <p:origin x="-1746" y="-96"/>
      </p:cViewPr>
      <p:guideLst>
        <p:guide orient="horz" pos="3020"/>
        <p:guide pos="2300"/>
      </p:guideLst>
    </p:cSldViewPr>
  </p:notes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handoutMaster" Target="handoutMasters/handoutMaster1.xml"/><Relationship Id="rId44" Type="http://schemas.openxmlformats.org/officeDocument/2006/relationships/presProps" Target="presProps.xml"/><Relationship Id="rId45"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20.xml"/><Relationship Id="rId4" Type="http://schemas.openxmlformats.org/officeDocument/2006/relationships/slide" Target="slides/slide36.xml"/><Relationship Id="rId1" Type="http://schemas.openxmlformats.org/officeDocument/2006/relationships/slide" Target="slides/slide10.xml"/><Relationship Id="rId2" Type="http://schemas.openxmlformats.org/officeDocument/2006/relationships/slide" Target="slides/slide1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316388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6515" tIns="48257" rIns="96515" bIns="48257" numCol="1" anchor="t" anchorCtr="0" compatLnSpc="1">
            <a:prstTxWarp prst="textNoShape">
              <a:avLst/>
            </a:prstTxWarp>
          </a:bodyPr>
          <a:lstStyle>
            <a:lvl1pPr defTabSz="965200" eaLnBrk="1" hangingPunct="1">
              <a:defRPr sz="1300" smtClean="0">
                <a:solidFill>
                  <a:schemeClr val="tx1"/>
                </a:solidFill>
                <a:latin typeface="Times New Roman" charset="0"/>
              </a:defRPr>
            </a:lvl1pPr>
          </a:lstStyle>
          <a:p>
            <a:pPr>
              <a:defRPr/>
            </a:pPr>
            <a:endParaRPr lang="en-US" altLang="x-none"/>
          </a:p>
        </p:txBody>
      </p:sp>
      <p:sp>
        <p:nvSpPr>
          <p:cNvPr id="67587" name="Rectangle 3"/>
          <p:cNvSpPr>
            <a:spLocks noGrp="1" noChangeArrowheads="1"/>
          </p:cNvSpPr>
          <p:nvPr>
            <p:ph type="dt" sz="quarter" idx="1"/>
          </p:nvPr>
        </p:nvSpPr>
        <p:spPr bwMode="auto">
          <a:xfrm>
            <a:off x="4138613" y="0"/>
            <a:ext cx="316388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6515" tIns="48257" rIns="96515" bIns="48257" numCol="1" anchor="t" anchorCtr="0" compatLnSpc="1">
            <a:prstTxWarp prst="textNoShape">
              <a:avLst/>
            </a:prstTxWarp>
          </a:bodyPr>
          <a:lstStyle>
            <a:lvl1pPr algn="r" defTabSz="965200" eaLnBrk="1" hangingPunct="1">
              <a:defRPr sz="1300" smtClean="0">
                <a:solidFill>
                  <a:schemeClr val="tx1"/>
                </a:solidFill>
                <a:latin typeface="Times New Roman" charset="0"/>
              </a:defRPr>
            </a:lvl1pPr>
          </a:lstStyle>
          <a:p>
            <a:pPr>
              <a:defRPr/>
            </a:pPr>
            <a:fld id="{D963A595-CD02-AF4C-86E4-57DF444241D8}" type="datetime4">
              <a:rPr lang="en-US" altLang="x-none"/>
              <a:pPr>
                <a:defRPr/>
              </a:pPr>
              <a:t>March 6, 2020</a:t>
            </a:fld>
            <a:endParaRPr lang="en-US" altLang="x-none"/>
          </a:p>
        </p:txBody>
      </p:sp>
      <p:sp>
        <p:nvSpPr>
          <p:cNvPr id="67588" name="Rectangle 4"/>
          <p:cNvSpPr>
            <a:spLocks noGrp="1" noChangeArrowheads="1"/>
          </p:cNvSpPr>
          <p:nvPr>
            <p:ph type="ftr" sz="quarter" idx="2"/>
          </p:nvPr>
        </p:nvSpPr>
        <p:spPr bwMode="auto">
          <a:xfrm>
            <a:off x="0" y="9109075"/>
            <a:ext cx="316388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6515" tIns="48257" rIns="96515" bIns="48257" numCol="1" anchor="b" anchorCtr="0" compatLnSpc="1">
            <a:prstTxWarp prst="textNoShape">
              <a:avLst/>
            </a:prstTxWarp>
          </a:bodyPr>
          <a:lstStyle>
            <a:lvl1pPr defTabSz="965200" eaLnBrk="1" hangingPunct="1">
              <a:defRPr sz="1300" smtClean="0">
                <a:solidFill>
                  <a:schemeClr val="tx1"/>
                </a:solidFill>
                <a:latin typeface="Times New Roman" charset="0"/>
              </a:defRPr>
            </a:lvl1pPr>
          </a:lstStyle>
          <a:p>
            <a:pPr>
              <a:defRPr/>
            </a:pPr>
            <a:r>
              <a:rPr lang="en-US" altLang="x-none"/>
              <a:t>A Small Dose of Toxicology - Overview</a:t>
            </a:r>
          </a:p>
        </p:txBody>
      </p:sp>
      <p:sp>
        <p:nvSpPr>
          <p:cNvPr id="67589" name="Rectangle 5"/>
          <p:cNvSpPr>
            <a:spLocks noGrp="1" noChangeArrowheads="1"/>
          </p:cNvSpPr>
          <p:nvPr>
            <p:ph type="sldNum" sz="quarter" idx="3"/>
          </p:nvPr>
        </p:nvSpPr>
        <p:spPr bwMode="auto">
          <a:xfrm>
            <a:off x="4138613" y="9109075"/>
            <a:ext cx="316388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6515" tIns="48257" rIns="96515" bIns="48257" numCol="1" anchor="b" anchorCtr="0" compatLnSpc="1">
            <a:prstTxWarp prst="textNoShape">
              <a:avLst/>
            </a:prstTxWarp>
          </a:bodyPr>
          <a:lstStyle>
            <a:lvl1pPr algn="r" defTabSz="965200" eaLnBrk="1" hangingPunct="1">
              <a:defRPr sz="1300" smtClean="0">
                <a:solidFill>
                  <a:schemeClr val="tx1"/>
                </a:solidFill>
                <a:latin typeface="Times New Roman" charset="0"/>
              </a:defRPr>
            </a:lvl1pPr>
          </a:lstStyle>
          <a:p>
            <a:pPr>
              <a:defRPr/>
            </a:pPr>
            <a:fld id="{4193C9FD-64E7-0549-9C59-CA28044E18C7}" type="slidenum">
              <a:rPr lang="en-US" altLang="x-none"/>
              <a:pPr>
                <a:defRPr/>
              </a:pPr>
              <a:t>‹#›</a:t>
            </a:fld>
            <a:endParaRPr lang="en-US" altLang="x-non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6388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6515" tIns="48257" rIns="96515" bIns="48257" numCol="1" anchor="t" anchorCtr="0" compatLnSpc="1">
            <a:prstTxWarp prst="textNoShape">
              <a:avLst/>
            </a:prstTxWarp>
          </a:bodyPr>
          <a:lstStyle>
            <a:lvl1pPr defTabSz="965200" eaLnBrk="1" hangingPunct="1">
              <a:defRPr sz="1300" smtClean="0">
                <a:solidFill>
                  <a:schemeClr val="tx1"/>
                </a:solidFill>
                <a:latin typeface="Times New Roman" charset="0"/>
              </a:defRPr>
            </a:lvl1pPr>
          </a:lstStyle>
          <a:p>
            <a:pPr>
              <a:defRPr/>
            </a:pPr>
            <a:endParaRPr lang="en-US" altLang="en-US"/>
          </a:p>
        </p:txBody>
      </p:sp>
      <p:sp>
        <p:nvSpPr>
          <p:cNvPr id="3075" name="Rectangle 3"/>
          <p:cNvSpPr>
            <a:spLocks noGrp="1" noChangeArrowheads="1"/>
          </p:cNvSpPr>
          <p:nvPr>
            <p:ph type="dt" idx="1"/>
          </p:nvPr>
        </p:nvSpPr>
        <p:spPr bwMode="auto">
          <a:xfrm>
            <a:off x="4138613" y="0"/>
            <a:ext cx="316388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6515" tIns="48257" rIns="96515" bIns="48257" numCol="1" anchor="t" anchorCtr="0" compatLnSpc="1">
            <a:prstTxWarp prst="textNoShape">
              <a:avLst/>
            </a:prstTxWarp>
          </a:bodyPr>
          <a:lstStyle>
            <a:lvl1pPr algn="r" defTabSz="965200" eaLnBrk="1" hangingPunct="1">
              <a:defRPr sz="1300" smtClean="0">
                <a:solidFill>
                  <a:schemeClr val="tx1"/>
                </a:solidFill>
                <a:latin typeface="Times New Roman" charset="0"/>
              </a:defRPr>
            </a:lvl1pPr>
          </a:lstStyle>
          <a:p>
            <a:pPr>
              <a:defRPr/>
            </a:pPr>
            <a:fld id="{97FC4C42-28A8-F944-98D0-BEAB7B600724}" type="datetime4">
              <a:rPr lang="en-US" altLang="x-none"/>
              <a:pPr>
                <a:defRPr/>
              </a:pPr>
              <a:t>March 6, 2020</a:t>
            </a:fld>
            <a:endParaRPr lang="en-US" altLang="en-US"/>
          </a:p>
        </p:txBody>
      </p:sp>
      <p:sp>
        <p:nvSpPr>
          <p:cNvPr id="3076"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73138" y="4554538"/>
            <a:ext cx="5356225" cy="431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6515" tIns="48257" rIns="96515" bIns="48257"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9109075"/>
            <a:ext cx="316388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6515" tIns="48257" rIns="96515" bIns="48257" numCol="1" anchor="b" anchorCtr="0" compatLnSpc="1">
            <a:prstTxWarp prst="textNoShape">
              <a:avLst/>
            </a:prstTxWarp>
          </a:bodyPr>
          <a:lstStyle>
            <a:lvl1pPr defTabSz="965200" eaLnBrk="1" hangingPunct="1">
              <a:defRPr sz="1300" smtClean="0">
                <a:solidFill>
                  <a:schemeClr val="tx1"/>
                </a:solidFill>
                <a:latin typeface="Times New Roman" charset="0"/>
              </a:defRPr>
            </a:lvl1pPr>
          </a:lstStyle>
          <a:p>
            <a:pPr>
              <a:defRPr/>
            </a:pPr>
            <a:r>
              <a:rPr lang="en-US" altLang="en-US"/>
              <a:t>A Small Dose of Toxicology - Overview</a:t>
            </a:r>
          </a:p>
        </p:txBody>
      </p:sp>
      <p:sp>
        <p:nvSpPr>
          <p:cNvPr id="3079" name="Rectangle 7"/>
          <p:cNvSpPr>
            <a:spLocks noGrp="1" noChangeArrowheads="1"/>
          </p:cNvSpPr>
          <p:nvPr>
            <p:ph type="sldNum" sz="quarter" idx="5"/>
          </p:nvPr>
        </p:nvSpPr>
        <p:spPr bwMode="auto">
          <a:xfrm>
            <a:off x="4138613" y="9109075"/>
            <a:ext cx="316388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6515" tIns="48257" rIns="96515" bIns="48257" numCol="1" anchor="b" anchorCtr="0" compatLnSpc="1">
            <a:prstTxWarp prst="textNoShape">
              <a:avLst/>
            </a:prstTxWarp>
          </a:bodyPr>
          <a:lstStyle>
            <a:lvl1pPr algn="r" defTabSz="965200" eaLnBrk="1" hangingPunct="1">
              <a:defRPr sz="1300" smtClean="0">
                <a:solidFill>
                  <a:schemeClr val="tx1"/>
                </a:solidFill>
                <a:latin typeface="Times New Roman" charset="0"/>
              </a:defRPr>
            </a:lvl1pPr>
          </a:lstStyle>
          <a:p>
            <a:pPr>
              <a:defRPr/>
            </a:pPr>
            <a:fld id="{2A338D4D-8424-6F4C-BF41-B1D68EB961E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noChangeArrowheads="1"/>
          </p:cNvSpPr>
          <p:nvPr>
            <p:ph type="dt" sz="quarter" idx="1"/>
          </p:nvPr>
        </p:nvSpPr>
        <p:spPr/>
        <p:txBody>
          <a:bodyPr/>
          <a:lstStyle/>
          <a:p>
            <a:pPr>
              <a:defRPr/>
            </a:pPr>
            <a:fld id="{08240A4A-8A5B-BB4C-8FB4-60DACDD3BC5A}" type="datetime4">
              <a:rPr lang="en-US" altLang="x-none"/>
              <a:pPr>
                <a:defRPr/>
              </a:pPr>
              <a:t>March 6, 2020</a:t>
            </a:fld>
            <a:endParaRPr lang="en-US" altLang="en-US"/>
          </a:p>
        </p:txBody>
      </p:sp>
      <p:sp>
        <p:nvSpPr>
          <p:cNvPr id="5" name="Rectangle 6"/>
          <p:cNvSpPr>
            <a:spLocks noGrp="1" noChangeArrowheads="1"/>
          </p:cNvSpPr>
          <p:nvPr>
            <p:ph type="ftr" sz="quarter" idx="4"/>
          </p:nvPr>
        </p:nvSpPr>
        <p:spPr/>
        <p:txBody>
          <a:bodyPr/>
          <a:lstStyle/>
          <a:p>
            <a:pPr>
              <a:defRPr/>
            </a:pPr>
            <a:r>
              <a:rPr lang="en-US" altLang="en-US"/>
              <a:t>A Small Dose of Toxicology - Overview</a:t>
            </a:r>
          </a:p>
        </p:txBody>
      </p:sp>
      <p:sp>
        <p:nvSpPr>
          <p:cNvPr id="6" name="Rectangle 7"/>
          <p:cNvSpPr>
            <a:spLocks noGrp="1" noChangeArrowheads="1"/>
          </p:cNvSpPr>
          <p:nvPr>
            <p:ph type="sldNum" sz="quarter" idx="5"/>
          </p:nvPr>
        </p:nvSpPr>
        <p:spPr/>
        <p:txBody>
          <a:bodyPr/>
          <a:lstStyle/>
          <a:p>
            <a:pPr>
              <a:defRPr/>
            </a:pPr>
            <a:fld id="{2308B076-B7B4-794B-9191-C2E75F8A394F}" type="slidenum">
              <a:rPr lang="en-US" altLang="en-US"/>
              <a:pPr>
                <a:defRPr/>
              </a:pPr>
              <a:t>1</a:t>
            </a:fld>
            <a:endParaRPr lang="en-US" altLang="en-US"/>
          </a:p>
        </p:txBody>
      </p:sp>
      <p:sp>
        <p:nvSpPr>
          <p:cNvPr id="126978" name="Rectangle 2"/>
          <p:cNvSpPr>
            <a:spLocks noGrp="1" noRot="1" noChangeAspect="1" noChangeArrowheads="1" noTextEdit="1"/>
          </p:cNvSpPr>
          <p:nvPr>
            <p:ph type="sldImg"/>
          </p:nvPr>
        </p:nvSpPr>
        <p:spPr>
          <a:solidFill>
            <a:srgbClr val="FFFFFF"/>
          </a:solidFill>
          <a:ln/>
        </p:spPr>
      </p:sp>
      <p:sp>
        <p:nvSpPr>
          <p:cNvPr id="126979"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noChangeArrowheads="1"/>
          </p:cNvSpPr>
          <p:nvPr>
            <p:ph type="dt" sz="quarter" idx="1"/>
          </p:nvPr>
        </p:nvSpPr>
        <p:spPr/>
        <p:txBody>
          <a:bodyPr/>
          <a:lstStyle/>
          <a:p>
            <a:pPr>
              <a:defRPr/>
            </a:pPr>
            <a:fld id="{88B1C3D5-E9C0-6F4F-8AD3-F7E4DBDBAA25}" type="datetime4">
              <a:rPr lang="en-US" altLang="x-none"/>
              <a:pPr>
                <a:defRPr/>
              </a:pPr>
              <a:t>March 6, 2020</a:t>
            </a:fld>
            <a:endParaRPr lang="en-US" altLang="en-US"/>
          </a:p>
        </p:txBody>
      </p:sp>
      <p:sp>
        <p:nvSpPr>
          <p:cNvPr id="5" name="Rectangle 6"/>
          <p:cNvSpPr>
            <a:spLocks noGrp="1" noChangeArrowheads="1"/>
          </p:cNvSpPr>
          <p:nvPr>
            <p:ph type="ftr" sz="quarter" idx="4"/>
          </p:nvPr>
        </p:nvSpPr>
        <p:spPr/>
        <p:txBody>
          <a:bodyPr/>
          <a:lstStyle/>
          <a:p>
            <a:pPr>
              <a:defRPr/>
            </a:pPr>
            <a:r>
              <a:rPr lang="en-US" altLang="en-US"/>
              <a:t>A Small Dose of Toxicology - Overview</a:t>
            </a:r>
          </a:p>
        </p:txBody>
      </p:sp>
      <p:sp>
        <p:nvSpPr>
          <p:cNvPr id="6" name="Rectangle 7"/>
          <p:cNvSpPr>
            <a:spLocks noGrp="1" noChangeArrowheads="1"/>
          </p:cNvSpPr>
          <p:nvPr>
            <p:ph type="sldNum" sz="quarter" idx="5"/>
          </p:nvPr>
        </p:nvSpPr>
        <p:spPr/>
        <p:txBody>
          <a:bodyPr/>
          <a:lstStyle/>
          <a:p>
            <a:pPr>
              <a:defRPr/>
            </a:pPr>
            <a:fld id="{9435A1CC-E324-7D4F-BF6E-90F20C76A86E}" type="slidenum">
              <a:rPr lang="en-US" altLang="en-US"/>
              <a:pPr>
                <a:defRPr/>
              </a:pPr>
              <a:t>10</a:t>
            </a:fld>
            <a:endParaRPr lang="en-US" altLang="en-US"/>
          </a:p>
        </p:txBody>
      </p:sp>
      <p:sp>
        <p:nvSpPr>
          <p:cNvPr id="174082" name="Rectangle 2"/>
          <p:cNvSpPr>
            <a:spLocks noGrp="1" noRot="1" noChangeAspect="1" noChangeArrowheads="1"/>
          </p:cNvSpPr>
          <p:nvPr>
            <p:ph type="sldImg"/>
          </p:nvPr>
        </p:nvSpPr>
        <p:spPr>
          <a:solidFill>
            <a:srgbClr val="FFFFFF"/>
          </a:solidFill>
          <a:ln/>
        </p:spPr>
      </p:sp>
      <p:sp>
        <p:nvSpPr>
          <p:cNvPr id="17408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x-none" altLang="x-non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noChangeArrowheads="1"/>
          </p:cNvSpPr>
          <p:nvPr>
            <p:ph type="dt" sz="quarter" idx="1"/>
          </p:nvPr>
        </p:nvSpPr>
        <p:spPr/>
        <p:txBody>
          <a:bodyPr/>
          <a:lstStyle/>
          <a:p>
            <a:pPr>
              <a:defRPr/>
            </a:pPr>
            <a:fld id="{B5BA3341-F9FE-4A4F-B824-571543DA22A2}" type="datetime4">
              <a:rPr lang="en-US" altLang="x-none"/>
              <a:pPr>
                <a:defRPr/>
              </a:pPr>
              <a:t>March 6, 2020</a:t>
            </a:fld>
            <a:endParaRPr lang="en-US" altLang="en-US"/>
          </a:p>
        </p:txBody>
      </p:sp>
      <p:sp>
        <p:nvSpPr>
          <p:cNvPr id="5" name="Rectangle 6"/>
          <p:cNvSpPr>
            <a:spLocks noGrp="1" noChangeArrowheads="1"/>
          </p:cNvSpPr>
          <p:nvPr>
            <p:ph type="ftr" sz="quarter" idx="4"/>
          </p:nvPr>
        </p:nvSpPr>
        <p:spPr/>
        <p:txBody>
          <a:bodyPr/>
          <a:lstStyle/>
          <a:p>
            <a:pPr>
              <a:defRPr/>
            </a:pPr>
            <a:r>
              <a:rPr lang="en-US" altLang="en-US"/>
              <a:t>A Small Dose of Toxicology - Overview</a:t>
            </a:r>
          </a:p>
        </p:txBody>
      </p:sp>
      <p:sp>
        <p:nvSpPr>
          <p:cNvPr id="6" name="Rectangle 7"/>
          <p:cNvSpPr>
            <a:spLocks noGrp="1" noChangeArrowheads="1"/>
          </p:cNvSpPr>
          <p:nvPr>
            <p:ph type="sldNum" sz="quarter" idx="5"/>
          </p:nvPr>
        </p:nvSpPr>
        <p:spPr/>
        <p:txBody>
          <a:bodyPr/>
          <a:lstStyle/>
          <a:p>
            <a:pPr>
              <a:defRPr/>
            </a:pPr>
            <a:fld id="{AED3DF21-7A4B-1648-98D8-5E1A52049FCB}" type="slidenum">
              <a:rPr lang="en-US" altLang="en-US"/>
              <a:pPr>
                <a:defRPr/>
              </a:pPr>
              <a:t>11</a:t>
            </a:fld>
            <a:endParaRPr lang="en-US" altLang="en-US"/>
          </a:p>
        </p:txBody>
      </p:sp>
      <p:sp>
        <p:nvSpPr>
          <p:cNvPr id="236546" name="Rectangle 2"/>
          <p:cNvSpPr>
            <a:spLocks noGrp="1" noRot="1" noChangeAspect="1" noChangeArrowheads="1"/>
          </p:cNvSpPr>
          <p:nvPr>
            <p:ph type="sldImg"/>
          </p:nvPr>
        </p:nvSpPr>
        <p:spPr>
          <a:solidFill>
            <a:srgbClr val="FFFFFF"/>
          </a:solidFill>
          <a:ln/>
        </p:spPr>
      </p:sp>
      <p:sp>
        <p:nvSpPr>
          <p:cNvPr id="23654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x-none" altLang="x-non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noChangeArrowheads="1"/>
          </p:cNvSpPr>
          <p:nvPr>
            <p:ph type="dt" sz="quarter" idx="1"/>
          </p:nvPr>
        </p:nvSpPr>
        <p:spPr/>
        <p:txBody>
          <a:bodyPr/>
          <a:lstStyle/>
          <a:p>
            <a:pPr>
              <a:defRPr/>
            </a:pPr>
            <a:fld id="{C04376CB-AF33-3540-A819-5512CF114CFD}" type="datetime4">
              <a:rPr lang="en-US" altLang="x-none"/>
              <a:pPr>
                <a:defRPr/>
              </a:pPr>
              <a:t>March 6, 2020</a:t>
            </a:fld>
            <a:endParaRPr lang="en-US" altLang="en-US"/>
          </a:p>
        </p:txBody>
      </p:sp>
      <p:sp>
        <p:nvSpPr>
          <p:cNvPr id="5" name="Rectangle 6"/>
          <p:cNvSpPr>
            <a:spLocks noGrp="1" noChangeArrowheads="1"/>
          </p:cNvSpPr>
          <p:nvPr>
            <p:ph type="ftr" sz="quarter" idx="4"/>
          </p:nvPr>
        </p:nvSpPr>
        <p:spPr/>
        <p:txBody>
          <a:bodyPr/>
          <a:lstStyle/>
          <a:p>
            <a:pPr>
              <a:defRPr/>
            </a:pPr>
            <a:r>
              <a:rPr lang="en-US" altLang="en-US"/>
              <a:t>A Small Dose of Toxicology - Overview</a:t>
            </a:r>
          </a:p>
        </p:txBody>
      </p:sp>
      <p:sp>
        <p:nvSpPr>
          <p:cNvPr id="6" name="Rectangle 7"/>
          <p:cNvSpPr>
            <a:spLocks noGrp="1" noChangeArrowheads="1"/>
          </p:cNvSpPr>
          <p:nvPr>
            <p:ph type="sldNum" sz="quarter" idx="5"/>
          </p:nvPr>
        </p:nvSpPr>
        <p:spPr/>
        <p:txBody>
          <a:bodyPr/>
          <a:lstStyle/>
          <a:p>
            <a:pPr>
              <a:defRPr/>
            </a:pPr>
            <a:fld id="{9F6E8A8D-D177-EB49-9094-C161BBDD0A46}" type="slidenum">
              <a:rPr lang="en-US" altLang="en-US"/>
              <a:pPr>
                <a:defRPr/>
              </a:pPr>
              <a:t>12</a:t>
            </a:fld>
            <a:endParaRPr lang="en-US" altLang="en-US"/>
          </a:p>
        </p:txBody>
      </p:sp>
      <p:sp>
        <p:nvSpPr>
          <p:cNvPr id="230402" name="Rectangle 1026"/>
          <p:cNvSpPr>
            <a:spLocks noGrp="1" noRot="1" noChangeAspect="1" noChangeArrowheads="1"/>
          </p:cNvSpPr>
          <p:nvPr>
            <p:ph type="sldImg"/>
          </p:nvPr>
        </p:nvSpPr>
        <p:spPr>
          <a:solidFill>
            <a:srgbClr val="FFFFFF"/>
          </a:solidFill>
          <a:ln/>
        </p:spPr>
      </p:sp>
      <p:sp>
        <p:nvSpPr>
          <p:cNvPr id="230403" name="Rectangle 1027"/>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x-none" altLang="x-non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noChangeArrowheads="1"/>
          </p:cNvSpPr>
          <p:nvPr>
            <p:ph type="dt" sz="quarter" idx="1"/>
          </p:nvPr>
        </p:nvSpPr>
        <p:spPr/>
        <p:txBody>
          <a:bodyPr/>
          <a:lstStyle/>
          <a:p>
            <a:pPr>
              <a:defRPr/>
            </a:pPr>
            <a:fld id="{E7172EBA-4B8B-1548-ABDD-A85A337421B5}" type="datetime4">
              <a:rPr lang="en-US" altLang="x-none"/>
              <a:pPr>
                <a:defRPr/>
              </a:pPr>
              <a:t>March 6, 2020</a:t>
            </a:fld>
            <a:endParaRPr lang="en-US" altLang="en-US"/>
          </a:p>
        </p:txBody>
      </p:sp>
      <p:sp>
        <p:nvSpPr>
          <p:cNvPr id="5" name="Rectangle 6"/>
          <p:cNvSpPr>
            <a:spLocks noGrp="1" noChangeArrowheads="1"/>
          </p:cNvSpPr>
          <p:nvPr>
            <p:ph type="ftr" sz="quarter" idx="4"/>
          </p:nvPr>
        </p:nvSpPr>
        <p:spPr/>
        <p:txBody>
          <a:bodyPr/>
          <a:lstStyle/>
          <a:p>
            <a:pPr>
              <a:defRPr/>
            </a:pPr>
            <a:r>
              <a:rPr lang="en-US" altLang="en-US"/>
              <a:t>A Small Dose of Toxicology - Overview</a:t>
            </a:r>
          </a:p>
        </p:txBody>
      </p:sp>
      <p:sp>
        <p:nvSpPr>
          <p:cNvPr id="6" name="Rectangle 7"/>
          <p:cNvSpPr>
            <a:spLocks noGrp="1" noChangeArrowheads="1"/>
          </p:cNvSpPr>
          <p:nvPr>
            <p:ph type="sldNum" sz="quarter" idx="5"/>
          </p:nvPr>
        </p:nvSpPr>
        <p:spPr/>
        <p:txBody>
          <a:bodyPr/>
          <a:lstStyle/>
          <a:p>
            <a:pPr>
              <a:defRPr/>
            </a:pPr>
            <a:fld id="{75D9010F-65E0-4A44-BD5C-8A9188378001}" type="slidenum">
              <a:rPr lang="en-US" altLang="en-US"/>
              <a:pPr>
                <a:defRPr/>
              </a:pPr>
              <a:t>13</a:t>
            </a:fld>
            <a:endParaRPr lang="en-US" altLang="en-US"/>
          </a:p>
        </p:txBody>
      </p:sp>
      <p:sp>
        <p:nvSpPr>
          <p:cNvPr id="240642" name="Rectangle 2"/>
          <p:cNvSpPr>
            <a:spLocks noGrp="1" noRot="1" noChangeAspect="1" noChangeArrowheads="1"/>
          </p:cNvSpPr>
          <p:nvPr>
            <p:ph type="sldImg"/>
          </p:nvPr>
        </p:nvSpPr>
        <p:spPr>
          <a:solidFill>
            <a:srgbClr val="FFFFFF"/>
          </a:solidFill>
          <a:ln/>
        </p:spPr>
      </p:sp>
      <p:sp>
        <p:nvSpPr>
          <p:cNvPr id="24064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x-none" altLang="x-non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noChangeArrowheads="1"/>
          </p:cNvSpPr>
          <p:nvPr>
            <p:ph type="dt" sz="quarter" idx="1"/>
          </p:nvPr>
        </p:nvSpPr>
        <p:spPr/>
        <p:txBody>
          <a:bodyPr/>
          <a:lstStyle/>
          <a:p>
            <a:pPr>
              <a:defRPr/>
            </a:pPr>
            <a:fld id="{4ACFAC18-31DC-E34F-A231-803F47B713A0}" type="datetime4">
              <a:rPr lang="en-US" altLang="x-none"/>
              <a:pPr>
                <a:defRPr/>
              </a:pPr>
              <a:t>March 6, 2020</a:t>
            </a:fld>
            <a:endParaRPr lang="en-US" altLang="en-US"/>
          </a:p>
        </p:txBody>
      </p:sp>
      <p:sp>
        <p:nvSpPr>
          <p:cNvPr id="5" name="Rectangle 6"/>
          <p:cNvSpPr>
            <a:spLocks noGrp="1" noChangeArrowheads="1"/>
          </p:cNvSpPr>
          <p:nvPr>
            <p:ph type="ftr" sz="quarter" idx="4"/>
          </p:nvPr>
        </p:nvSpPr>
        <p:spPr/>
        <p:txBody>
          <a:bodyPr/>
          <a:lstStyle/>
          <a:p>
            <a:pPr>
              <a:defRPr/>
            </a:pPr>
            <a:r>
              <a:rPr lang="en-US" altLang="en-US"/>
              <a:t>A Small Dose of Toxicology - Overview</a:t>
            </a:r>
          </a:p>
        </p:txBody>
      </p:sp>
      <p:sp>
        <p:nvSpPr>
          <p:cNvPr id="6" name="Rectangle 7"/>
          <p:cNvSpPr>
            <a:spLocks noGrp="1" noChangeArrowheads="1"/>
          </p:cNvSpPr>
          <p:nvPr>
            <p:ph type="sldNum" sz="quarter" idx="5"/>
          </p:nvPr>
        </p:nvSpPr>
        <p:spPr/>
        <p:txBody>
          <a:bodyPr/>
          <a:lstStyle/>
          <a:p>
            <a:pPr>
              <a:defRPr/>
            </a:pPr>
            <a:fld id="{536A1EEF-4C58-C04B-9B35-8FED3FBFAE2F}" type="slidenum">
              <a:rPr lang="en-US" altLang="en-US"/>
              <a:pPr>
                <a:defRPr/>
              </a:pPr>
              <a:t>14</a:t>
            </a:fld>
            <a:endParaRPr lang="en-US" altLang="en-US"/>
          </a:p>
        </p:txBody>
      </p:sp>
      <p:sp>
        <p:nvSpPr>
          <p:cNvPr id="232450" name="Rectangle 2"/>
          <p:cNvSpPr>
            <a:spLocks noGrp="1" noRot="1" noChangeAspect="1" noChangeArrowheads="1"/>
          </p:cNvSpPr>
          <p:nvPr>
            <p:ph type="sldImg"/>
          </p:nvPr>
        </p:nvSpPr>
        <p:spPr>
          <a:solidFill>
            <a:srgbClr val="FFFFFF"/>
          </a:solidFill>
          <a:ln/>
        </p:spPr>
      </p:sp>
      <p:sp>
        <p:nvSpPr>
          <p:cNvPr id="232451"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x-none" altLang="x-none"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noChangeArrowheads="1"/>
          </p:cNvSpPr>
          <p:nvPr>
            <p:ph type="dt" sz="quarter" idx="1"/>
          </p:nvPr>
        </p:nvSpPr>
        <p:spPr/>
        <p:txBody>
          <a:bodyPr/>
          <a:lstStyle/>
          <a:p>
            <a:pPr>
              <a:defRPr/>
            </a:pPr>
            <a:fld id="{1F1C0655-54F0-154D-90FA-AA308473B751}" type="datetime4">
              <a:rPr lang="en-US" altLang="x-none"/>
              <a:pPr>
                <a:defRPr/>
              </a:pPr>
              <a:t>March 6, 2020</a:t>
            </a:fld>
            <a:endParaRPr lang="en-US" altLang="en-US"/>
          </a:p>
        </p:txBody>
      </p:sp>
      <p:sp>
        <p:nvSpPr>
          <p:cNvPr id="5" name="Rectangle 6"/>
          <p:cNvSpPr>
            <a:spLocks noGrp="1" noChangeArrowheads="1"/>
          </p:cNvSpPr>
          <p:nvPr>
            <p:ph type="ftr" sz="quarter" idx="4"/>
          </p:nvPr>
        </p:nvSpPr>
        <p:spPr/>
        <p:txBody>
          <a:bodyPr/>
          <a:lstStyle/>
          <a:p>
            <a:pPr>
              <a:defRPr/>
            </a:pPr>
            <a:r>
              <a:rPr lang="en-US" altLang="en-US"/>
              <a:t>A Small Dose of Toxicology - Overview</a:t>
            </a:r>
          </a:p>
        </p:txBody>
      </p:sp>
      <p:sp>
        <p:nvSpPr>
          <p:cNvPr id="6" name="Rectangle 7"/>
          <p:cNvSpPr>
            <a:spLocks noGrp="1" noChangeArrowheads="1"/>
          </p:cNvSpPr>
          <p:nvPr>
            <p:ph type="sldNum" sz="quarter" idx="5"/>
          </p:nvPr>
        </p:nvSpPr>
        <p:spPr/>
        <p:txBody>
          <a:bodyPr/>
          <a:lstStyle/>
          <a:p>
            <a:pPr>
              <a:defRPr/>
            </a:pPr>
            <a:fld id="{181E8F44-C5B4-BA40-8E65-AA5288F8425D}" type="slidenum">
              <a:rPr lang="en-US" altLang="en-US"/>
              <a:pPr>
                <a:defRPr/>
              </a:pPr>
              <a:t>17</a:t>
            </a:fld>
            <a:endParaRPr lang="en-US" altLang="en-US"/>
          </a:p>
        </p:txBody>
      </p:sp>
      <p:sp>
        <p:nvSpPr>
          <p:cNvPr id="271362" name="Rectangle 2"/>
          <p:cNvSpPr>
            <a:spLocks noGrp="1" noRot="1" noChangeAspect="1" noChangeArrowheads="1" noTextEdit="1"/>
          </p:cNvSpPr>
          <p:nvPr>
            <p:ph type="sldImg"/>
          </p:nvPr>
        </p:nvSpPr>
        <p:spPr>
          <a:ln/>
        </p:spPr>
      </p:sp>
      <p:sp>
        <p:nvSpPr>
          <p:cNvPr id="271363" name="Rectangle 3"/>
          <p:cNvSpPr>
            <a:spLocks noGrp="1" noChangeArrowheads="1"/>
          </p:cNvSpPr>
          <p:nvPr>
            <p:ph type="body" idx="1"/>
          </p:nvPr>
        </p:nvSpPr>
        <p:spPr/>
        <p:txBody>
          <a:bodyPr/>
          <a:lstStyle/>
          <a:p>
            <a:pPr eaLnBrk="1" hangingPunct="1">
              <a:defRPr/>
            </a:pPr>
            <a:endParaRPr lang="x-none" altLang="x-none"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noChangeArrowheads="1"/>
          </p:cNvSpPr>
          <p:nvPr>
            <p:ph type="dt" sz="quarter" idx="1"/>
          </p:nvPr>
        </p:nvSpPr>
        <p:spPr/>
        <p:txBody>
          <a:bodyPr/>
          <a:lstStyle/>
          <a:p>
            <a:pPr>
              <a:defRPr/>
            </a:pPr>
            <a:fld id="{8553064A-F4A6-CA49-98C4-F9B548E0959C}" type="datetime4">
              <a:rPr lang="en-US" altLang="x-none"/>
              <a:pPr>
                <a:defRPr/>
              </a:pPr>
              <a:t>March 6, 2020</a:t>
            </a:fld>
            <a:endParaRPr lang="en-US" altLang="en-US"/>
          </a:p>
        </p:txBody>
      </p:sp>
      <p:sp>
        <p:nvSpPr>
          <p:cNvPr id="5" name="Rectangle 6"/>
          <p:cNvSpPr>
            <a:spLocks noGrp="1" noChangeArrowheads="1"/>
          </p:cNvSpPr>
          <p:nvPr>
            <p:ph type="ftr" sz="quarter" idx="4"/>
          </p:nvPr>
        </p:nvSpPr>
        <p:spPr/>
        <p:txBody>
          <a:bodyPr/>
          <a:lstStyle/>
          <a:p>
            <a:pPr>
              <a:defRPr/>
            </a:pPr>
            <a:r>
              <a:rPr lang="en-US" altLang="en-US"/>
              <a:t>A Small Dose of Toxicology - Overview</a:t>
            </a:r>
          </a:p>
        </p:txBody>
      </p:sp>
      <p:sp>
        <p:nvSpPr>
          <p:cNvPr id="6" name="Rectangle 7"/>
          <p:cNvSpPr>
            <a:spLocks noGrp="1" noChangeArrowheads="1"/>
          </p:cNvSpPr>
          <p:nvPr>
            <p:ph type="sldNum" sz="quarter" idx="5"/>
          </p:nvPr>
        </p:nvSpPr>
        <p:spPr/>
        <p:txBody>
          <a:bodyPr/>
          <a:lstStyle/>
          <a:p>
            <a:pPr>
              <a:defRPr/>
            </a:pPr>
            <a:fld id="{EF303BEF-F9FB-0B4A-81B0-974C665A108D}" type="slidenum">
              <a:rPr lang="en-US" altLang="en-US"/>
              <a:pPr>
                <a:defRPr/>
              </a:pPr>
              <a:t>19</a:t>
            </a:fld>
            <a:endParaRPr lang="en-US" altLang="en-US"/>
          </a:p>
        </p:txBody>
      </p:sp>
      <p:sp>
        <p:nvSpPr>
          <p:cNvPr id="252930" name="Rectangle 2"/>
          <p:cNvSpPr>
            <a:spLocks noGrp="1" noRot="1" noChangeAspect="1" noChangeArrowheads="1"/>
          </p:cNvSpPr>
          <p:nvPr>
            <p:ph type="sldImg"/>
          </p:nvPr>
        </p:nvSpPr>
        <p:spPr>
          <a:solidFill>
            <a:srgbClr val="FFFFFF"/>
          </a:solidFill>
          <a:ln/>
        </p:spPr>
      </p:sp>
      <p:sp>
        <p:nvSpPr>
          <p:cNvPr id="252931"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x-none" altLang="x-none"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noChangeArrowheads="1"/>
          </p:cNvSpPr>
          <p:nvPr>
            <p:ph type="dt" sz="quarter" idx="1"/>
          </p:nvPr>
        </p:nvSpPr>
        <p:spPr/>
        <p:txBody>
          <a:bodyPr/>
          <a:lstStyle/>
          <a:p>
            <a:pPr>
              <a:defRPr/>
            </a:pPr>
            <a:fld id="{737CFDEC-6AEE-9A44-A953-8092412197DC}" type="datetime4">
              <a:rPr lang="en-US" altLang="x-none"/>
              <a:pPr>
                <a:defRPr/>
              </a:pPr>
              <a:t>March 6, 2020</a:t>
            </a:fld>
            <a:endParaRPr lang="en-US" altLang="en-US"/>
          </a:p>
        </p:txBody>
      </p:sp>
      <p:sp>
        <p:nvSpPr>
          <p:cNvPr id="5" name="Rectangle 6"/>
          <p:cNvSpPr>
            <a:spLocks noGrp="1" noChangeArrowheads="1"/>
          </p:cNvSpPr>
          <p:nvPr>
            <p:ph type="ftr" sz="quarter" idx="4"/>
          </p:nvPr>
        </p:nvSpPr>
        <p:spPr/>
        <p:txBody>
          <a:bodyPr/>
          <a:lstStyle/>
          <a:p>
            <a:pPr>
              <a:defRPr/>
            </a:pPr>
            <a:r>
              <a:rPr lang="en-US" altLang="en-US"/>
              <a:t>A Small Dose of Toxicology - Overview</a:t>
            </a:r>
          </a:p>
        </p:txBody>
      </p:sp>
      <p:sp>
        <p:nvSpPr>
          <p:cNvPr id="6" name="Rectangle 7"/>
          <p:cNvSpPr>
            <a:spLocks noGrp="1" noChangeArrowheads="1"/>
          </p:cNvSpPr>
          <p:nvPr>
            <p:ph type="sldNum" sz="quarter" idx="5"/>
          </p:nvPr>
        </p:nvSpPr>
        <p:spPr/>
        <p:txBody>
          <a:bodyPr/>
          <a:lstStyle/>
          <a:p>
            <a:pPr>
              <a:defRPr/>
            </a:pPr>
            <a:fld id="{B0F3922C-DEEA-BE4E-BA6A-88F9C89F6187}" type="slidenum">
              <a:rPr lang="en-US" altLang="en-US"/>
              <a:pPr>
                <a:defRPr/>
              </a:pPr>
              <a:t>20</a:t>
            </a:fld>
            <a:endParaRPr lang="en-US" altLang="en-US"/>
          </a:p>
        </p:txBody>
      </p:sp>
      <p:sp>
        <p:nvSpPr>
          <p:cNvPr id="258050" name="Rectangle 2"/>
          <p:cNvSpPr>
            <a:spLocks noGrp="1" noRot="1" noChangeAspect="1" noChangeArrowheads="1"/>
          </p:cNvSpPr>
          <p:nvPr>
            <p:ph type="sldImg"/>
          </p:nvPr>
        </p:nvSpPr>
        <p:spPr>
          <a:solidFill>
            <a:srgbClr val="FFFFFF"/>
          </a:solidFill>
          <a:ln/>
        </p:spPr>
      </p:sp>
      <p:sp>
        <p:nvSpPr>
          <p:cNvPr id="258051"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x-none" altLang="x-none"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noChangeArrowheads="1"/>
          </p:cNvSpPr>
          <p:nvPr>
            <p:ph type="dt" sz="quarter" idx="1"/>
          </p:nvPr>
        </p:nvSpPr>
        <p:spPr/>
        <p:txBody>
          <a:bodyPr/>
          <a:lstStyle/>
          <a:p>
            <a:pPr>
              <a:defRPr/>
            </a:pPr>
            <a:fld id="{BB6B003A-C016-554F-B81F-134B84D2BE12}" type="datetime4">
              <a:rPr lang="en-US" altLang="x-none"/>
              <a:pPr>
                <a:defRPr/>
              </a:pPr>
              <a:t>March 6, 2020</a:t>
            </a:fld>
            <a:endParaRPr lang="en-US" altLang="en-US"/>
          </a:p>
        </p:txBody>
      </p:sp>
      <p:sp>
        <p:nvSpPr>
          <p:cNvPr id="5" name="Rectangle 6"/>
          <p:cNvSpPr>
            <a:spLocks noGrp="1" noChangeArrowheads="1"/>
          </p:cNvSpPr>
          <p:nvPr>
            <p:ph type="ftr" sz="quarter" idx="4"/>
          </p:nvPr>
        </p:nvSpPr>
        <p:spPr/>
        <p:txBody>
          <a:bodyPr/>
          <a:lstStyle/>
          <a:p>
            <a:pPr>
              <a:defRPr/>
            </a:pPr>
            <a:r>
              <a:rPr lang="en-US" altLang="en-US"/>
              <a:t>A Small Dose of Toxicology - Overview</a:t>
            </a:r>
          </a:p>
        </p:txBody>
      </p:sp>
      <p:sp>
        <p:nvSpPr>
          <p:cNvPr id="6" name="Rectangle 7"/>
          <p:cNvSpPr>
            <a:spLocks noGrp="1" noChangeArrowheads="1"/>
          </p:cNvSpPr>
          <p:nvPr>
            <p:ph type="sldNum" sz="quarter" idx="5"/>
          </p:nvPr>
        </p:nvSpPr>
        <p:spPr/>
        <p:txBody>
          <a:bodyPr/>
          <a:lstStyle/>
          <a:p>
            <a:pPr>
              <a:defRPr/>
            </a:pPr>
            <a:fld id="{BF83723C-7F55-F84E-A15F-30DAC281D598}" type="slidenum">
              <a:rPr lang="en-US" altLang="en-US"/>
              <a:pPr>
                <a:defRPr/>
              </a:pPr>
              <a:t>21</a:t>
            </a:fld>
            <a:endParaRPr lang="en-US" altLang="en-US"/>
          </a:p>
        </p:txBody>
      </p:sp>
      <p:sp>
        <p:nvSpPr>
          <p:cNvPr id="157698" name="Rectangle 2"/>
          <p:cNvSpPr>
            <a:spLocks noGrp="1" noRot="1" noChangeAspect="1" noChangeArrowheads="1"/>
          </p:cNvSpPr>
          <p:nvPr>
            <p:ph type="sldImg"/>
          </p:nvPr>
        </p:nvSpPr>
        <p:spPr>
          <a:solidFill>
            <a:srgbClr val="FFFFFF"/>
          </a:solidFill>
          <a:ln/>
        </p:spPr>
      </p:sp>
      <p:sp>
        <p:nvSpPr>
          <p:cNvPr id="157699"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x-none" altLang="x-none"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noChangeArrowheads="1"/>
          </p:cNvSpPr>
          <p:nvPr>
            <p:ph type="dt" sz="quarter" idx="1"/>
          </p:nvPr>
        </p:nvSpPr>
        <p:spPr/>
        <p:txBody>
          <a:bodyPr/>
          <a:lstStyle/>
          <a:p>
            <a:pPr>
              <a:defRPr/>
            </a:pPr>
            <a:fld id="{BA0BCA69-537D-1A4A-8C9D-6BDAAFF0DD1D}" type="datetime4">
              <a:rPr lang="en-US" altLang="x-none"/>
              <a:pPr>
                <a:defRPr/>
              </a:pPr>
              <a:t>March 6, 2020</a:t>
            </a:fld>
            <a:endParaRPr lang="en-US" altLang="en-US"/>
          </a:p>
        </p:txBody>
      </p:sp>
      <p:sp>
        <p:nvSpPr>
          <p:cNvPr id="5" name="Rectangle 6"/>
          <p:cNvSpPr>
            <a:spLocks noGrp="1" noChangeArrowheads="1"/>
          </p:cNvSpPr>
          <p:nvPr>
            <p:ph type="ftr" sz="quarter" idx="4"/>
          </p:nvPr>
        </p:nvSpPr>
        <p:spPr/>
        <p:txBody>
          <a:bodyPr/>
          <a:lstStyle/>
          <a:p>
            <a:pPr>
              <a:defRPr/>
            </a:pPr>
            <a:r>
              <a:rPr lang="en-US" altLang="en-US"/>
              <a:t>A Small Dose of Toxicology - Overview</a:t>
            </a:r>
          </a:p>
        </p:txBody>
      </p:sp>
      <p:sp>
        <p:nvSpPr>
          <p:cNvPr id="6" name="Rectangle 7"/>
          <p:cNvSpPr>
            <a:spLocks noGrp="1" noChangeArrowheads="1"/>
          </p:cNvSpPr>
          <p:nvPr>
            <p:ph type="sldNum" sz="quarter" idx="5"/>
          </p:nvPr>
        </p:nvSpPr>
        <p:spPr/>
        <p:txBody>
          <a:bodyPr/>
          <a:lstStyle/>
          <a:p>
            <a:pPr>
              <a:defRPr/>
            </a:pPr>
            <a:fld id="{9953D2FE-D533-4F43-872D-86687C633CC3}" type="slidenum">
              <a:rPr lang="en-US" altLang="en-US"/>
              <a:pPr>
                <a:defRPr/>
              </a:pPr>
              <a:t>22</a:t>
            </a:fld>
            <a:endParaRPr lang="en-US" altLang="en-US"/>
          </a:p>
        </p:txBody>
      </p:sp>
      <p:sp>
        <p:nvSpPr>
          <p:cNvPr id="260098" name="Rectangle 2"/>
          <p:cNvSpPr>
            <a:spLocks noGrp="1" noRot="1" noChangeAspect="1" noChangeArrowheads="1"/>
          </p:cNvSpPr>
          <p:nvPr>
            <p:ph type="sldImg"/>
          </p:nvPr>
        </p:nvSpPr>
        <p:spPr>
          <a:solidFill>
            <a:srgbClr val="FFFFFF"/>
          </a:solidFill>
          <a:ln/>
        </p:spPr>
      </p:sp>
      <p:sp>
        <p:nvSpPr>
          <p:cNvPr id="260099"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x-none" altLang="x-non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noChangeArrowheads="1"/>
          </p:cNvSpPr>
          <p:nvPr>
            <p:ph type="dt" sz="quarter" idx="1"/>
          </p:nvPr>
        </p:nvSpPr>
        <p:spPr/>
        <p:txBody>
          <a:bodyPr/>
          <a:lstStyle/>
          <a:p>
            <a:pPr>
              <a:defRPr/>
            </a:pPr>
            <a:fld id="{36B845D7-FE6F-994C-8567-EA54F55ECFB4}" type="datetime4">
              <a:rPr lang="en-US" altLang="x-none"/>
              <a:pPr>
                <a:defRPr/>
              </a:pPr>
              <a:t>March 6, 2020</a:t>
            </a:fld>
            <a:endParaRPr lang="en-US" altLang="en-US"/>
          </a:p>
        </p:txBody>
      </p:sp>
      <p:sp>
        <p:nvSpPr>
          <p:cNvPr id="5" name="Rectangle 6"/>
          <p:cNvSpPr>
            <a:spLocks noGrp="1" noChangeArrowheads="1"/>
          </p:cNvSpPr>
          <p:nvPr>
            <p:ph type="ftr" sz="quarter" idx="4"/>
          </p:nvPr>
        </p:nvSpPr>
        <p:spPr/>
        <p:txBody>
          <a:bodyPr/>
          <a:lstStyle/>
          <a:p>
            <a:pPr>
              <a:defRPr/>
            </a:pPr>
            <a:r>
              <a:rPr lang="en-US" altLang="en-US"/>
              <a:t>A Small Dose of Toxicology - Overview</a:t>
            </a:r>
          </a:p>
        </p:txBody>
      </p:sp>
      <p:sp>
        <p:nvSpPr>
          <p:cNvPr id="6" name="Rectangle 7"/>
          <p:cNvSpPr>
            <a:spLocks noGrp="1" noChangeArrowheads="1"/>
          </p:cNvSpPr>
          <p:nvPr>
            <p:ph type="sldNum" sz="quarter" idx="5"/>
          </p:nvPr>
        </p:nvSpPr>
        <p:spPr/>
        <p:txBody>
          <a:bodyPr/>
          <a:lstStyle/>
          <a:p>
            <a:pPr>
              <a:defRPr/>
            </a:pPr>
            <a:fld id="{DE5B7630-E142-5845-9CB6-FF39B7C363C1}" type="slidenum">
              <a:rPr lang="en-US" altLang="en-US"/>
              <a:pPr>
                <a:defRPr/>
              </a:pPr>
              <a:t>2</a:t>
            </a:fld>
            <a:endParaRPr lang="en-US" altLang="en-US"/>
          </a:p>
        </p:txBody>
      </p:sp>
      <p:sp>
        <p:nvSpPr>
          <p:cNvPr id="206850" name="Rectangle 2"/>
          <p:cNvSpPr>
            <a:spLocks noGrp="1" noRot="1" noChangeAspect="1" noChangeArrowheads="1"/>
          </p:cNvSpPr>
          <p:nvPr>
            <p:ph type="sldImg"/>
          </p:nvPr>
        </p:nvSpPr>
        <p:spPr>
          <a:solidFill>
            <a:srgbClr val="FFFFFF"/>
          </a:solidFill>
          <a:ln/>
        </p:spPr>
      </p:sp>
      <p:sp>
        <p:nvSpPr>
          <p:cNvPr id="206851"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x-none" altLang="x-none"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noChangeArrowheads="1"/>
          </p:cNvSpPr>
          <p:nvPr>
            <p:ph type="dt" sz="quarter" idx="1"/>
          </p:nvPr>
        </p:nvSpPr>
        <p:spPr/>
        <p:txBody>
          <a:bodyPr/>
          <a:lstStyle/>
          <a:p>
            <a:pPr>
              <a:defRPr/>
            </a:pPr>
            <a:fld id="{F34CCE95-F10B-8C48-BAEB-E6B67052668D}" type="datetime4">
              <a:rPr lang="en-US" altLang="x-none"/>
              <a:pPr>
                <a:defRPr/>
              </a:pPr>
              <a:t>March 6, 2020</a:t>
            </a:fld>
            <a:endParaRPr lang="en-US" altLang="en-US"/>
          </a:p>
        </p:txBody>
      </p:sp>
      <p:sp>
        <p:nvSpPr>
          <p:cNvPr id="5" name="Rectangle 6"/>
          <p:cNvSpPr>
            <a:spLocks noGrp="1" noChangeArrowheads="1"/>
          </p:cNvSpPr>
          <p:nvPr>
            <p:ph type="ftr" sz="quarter" idx="4"/>
          </p:nvPr>
        </p:nvSpPr>
        <p:spPr/>
        <p:txBody>
          <a:bodyPr/>
          <a:lstStyle/>
          <a:p>
            <a:pPr>
              <a:defRPr/>
            </a:pPr>
            <a:r>
              <a:rPr lang="en-US" altLang="en-US"/>
              <a:t>A Small Dose of Toxicology - Overview</a:t>
            </a:r>
          </a:p>
        </p:txBody>
      </p:sp>
      <p:sp>
        <p:nvSpPr>
          <p:cNvPr id="6" name="Rectangle 7"/>
          <p:cNvSpPr>
            <a:spLocks noGrp="1" noChangeArrowheads="1"/>
          </p:cNvSpPr>
          <p:nvPr>
            <p:ph type="sldNum" sz="quarter" idx="5"/>
          </p:nvPr>
        </p:nvSpPr>
        <p:spPr/>
        <p:txBody>
          <a:bodyPr/>
          <a:lstStyle/>
          <a:p>
            <a:pPr>
              <a:defRPr/>
            </a:pPr>
            <a:fld id="{9EF8AFCB-9770-3D49-99EB-DEDBF45E81A1}" type="slidenum">
              <a:rPr lang="en-US" altLang="en-US"/>
              <a:pPr>
                <a:defRPr/>
              </a:pPr>
              <a:t>23</a:t>
            </a:fld>
            <a:endParaRPr lang="en-US" altLang="en-US"/>
          </a:p>
        </p:txBody>
      </p:sp>
      <p:sp>
        <p:nvSpPr>
          <p:cNvPr id="234498" name="Rectangle 2"/>
          <p:cNvSpPr>
            <a:spLocks noGrp="1" noRot="1" noChangeAspect="1" noChangeArrowheads="1"/>
          </p:cNvSpPr>
          <p:nvPr>
            <p:ph type="sldImg"/>
          </p:nvPr>
        </p:nvSpPr>
        <p:spPr>
          <a:solidFill>
            <a:srgbClr val="FFFFFF"/>
          </a:solidFill>
          <a:ln/>
        </p:spPr>
      </p:sp>
      <p:sp>
        <p:nvSpPr>
          <p:cNvPr id="234499"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x-none" altLang="x-none"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noChangeArrowheads="1"/>
          </p:cNvSpPr>
          <p:nvPr>
            <p:ph type="dt" sz="quarter" idx="1"/>
          </p:nvPr>
        </p:nvSpPr>
        <p:spPr/>
        <p:txBody>
          <a:bodyPr/>
          <a:lstStyle/>
          <a:p>
            <a:pPr>
              <a:defRPr/>
            </a:pPr>
            <a:fld id="{29C13954-1BAE-E84D-B34E-6775326C9015}" type="datetime4">
              <a:rPr lang="en-US" altLang="x-none"/>
              <a:pPr>
                <a:defRPr/>
              </a:pPr>
              <a:t>March 6, 2020</a:t>
            </a:fld>
            <a:endParaRPr lang="en-US" altLang="en-US"/>
          </a:p>
        </p:txBody>
      </p:sp>
      <p:sp>
        <p:nvSpPr>
          <p:cNvPr id="5" name="Rectangle 6"/>
          <p:cNvSpPr>
            <a:spLocks noGrp="1" noChangeArrowheads="1"/>
          </p:cNvSpPr>
          <p:nvPr>
            <p:ph type="ftr" sz="quarter" idx="4"/>
          </p:nvPr>
        </p:nvSpPr>
        <p:spPr/>
        <p:txBody>
          <a:bodyPr/>
          <a:lstStyle/>
          <a:p>
            <a:pPr>
              <a:defRPr/>
            </a:pPr>
            <a:r>
              <a:rPr lang="en-US" altLang="en-US"/>
              <a:t>A Small Dose of Toxicology - Overview</a:t>
            </a:r>
          </a:p>
        </p:txBody>
      </p:sp>
      <p:sp>
        <p:nvSpPr>
          <p:cNvPr id="6" name="Rectangle 7"/>
          <p:cNvSpPr>
            <a:spLocks noGrp="1" noChangeArrowheads="1"/>
          </p:cNvSpPr>
          <p:nvPr>
            <p:ph type="sldNum" sz="quarter" idx="5"/>
          </p:nvPr>
        </p:nvSpPr>
        <p:spPr/>
        <p:txBody>
          <a:bodyPr/>
          <a:lstStyle/>
          <a:p>
            <a:pPr>
              <a:defRPr/>
            </a:pPr>
            <a:fld id="{5037D11D-F632-3A45-874C-CBC4C44D7EBB}" type="slidenum">
              <a:rPr lang="en-US" altLang="en-US"/>
              <a:pPr>
                <a:defRPr/>
              </a:pPr>
              <a:t>24</a:t>
            </a:fld>
            <a:endParaRPr lang="en-US" altLang="en-US"/>
          </a:p>
        </p:txBody>
      </p:sp>
      <p:sp>
        <p:nvSpPr>
          <p:cNvPr id="182274" name="Rectangle 2"/>
          <p:cNvSpPr>
            <a:spLocks noGrp="1" noRot="1" noChangeAspect="1" noChangeArrowheads="1"/>
          </p:cNvSpPr>
          <p:nvPr>
            <p:ph type="sldImg"/>
          </p:nvPr>
        </p:nvSpPr>
        <p:spPr>
          <a:solidFill>
            <a:srgbClr val="FFFFFF"/>
          </a:solidFill>
          <a:ln/>
        </p:spPr>
      </p:sp>
      <p:sp>
        <p:nvSpPr>
          <p:cNvPr id="18227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x-none" altLang="x-none"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noChangeArrowheads="1"/>
          </p:cNvSpPr>
          <p:nvPr>
            <p:ph type="dt" sz="quarter" idx="1"/>
          </p:nvPr>
        </p:nvSpPr>
        <p:spPr/>
        <p:txBody>
          <a:bodyPr/>
          <a:lstStyle/>
          <a:p>
            <a:pPr>
              <a:defRPr/>
            </a:pPr>
            <a:fld id="{118E10A9-1EC1-744E-B52C-A76F4920EB50}" type="datetime4">
              <a:rPr lang="en-US" altLang="x-none"/>
              <a:pPr>
                <a:defRPr/>
              </a:pPr>
              <a:t>March 6, 2020</a:t>
            </a:fld>
            <a:endParaRPr lang="en-US" altLang="en-US"/>
          </a:p>
        </p:txBody>
      </p:sp>
      <p:sp>
        <p:nvSpPr>
          <p:cNvPr id="5" name="Rectangle 6"/>
          <p:cNvSpPr>
            <a:spLocks noGrp="1" noChangeArrowheads="1"/>
          </p:cNvSpPr>
          <p:nvPr>
            <p:ph type="ftr" sz="quarter" idx="4"/>
          </p:nvPr>
        </p:nvSpPr>
        <p:spPr/>
        <p:txBody>
          <a:bodyPr/>
          <a:lstStyle/>
          <a:p>
            <a:pPr>
              <a:defRPr/>
            </a:pPr>
            <a:r>
              <a:rPr lang="en-US" altLang="en-US"/>
              <a:t>A Small Dose of Toxicology - Overview</a:t>
            </a:r>
          </a:p>
        </p:txBody>
      </p:sp>
      <p:sp>
        <p:nvSpPr>
          <p:cNvPr id="6" name="Rectangle 7"/>
          <p:cNvSpPr>
            <a:spLocks noGrp="1" noChangeArrowheads="1"/>
          </p:cNvSpPr>
          <p:nvPr>
            <p:ph type="sldNum" sz="quarter" idx="5"/>
          </p:nvPr>
        </p:nvSpPr>
        <p:spPr/>
        <p:txBody>
          <a:bodyPr/>
          <a:lstStyle/>
          <a:p>
            <a:pPr>
              <a:defRPr/>
            </a:pPr>
            <a:fld id="{0D92AE55-D50A-8D4D-B715-854D3B7A6FF5}" type="slidenum">
              <a:rPr lang="en-US" altLang="en-US"/>
              <a:pPr>
                <a:defRPr/>
              </a:pPr>
              <a:t>25</a:t>
            </a:fld>
            <a:endParaRPr lang="en-US" altLang="en-US"/>
          </a:p>
        </p:txBody>
      </p:sp>
      <p:sp>
        <p:nvSpPr>
          <p:cNvPr id="184322" name="Rectangle 1026"/>
          <p:cNvSpPr>
            <a:spLocks noGrp="1" noRot="1" noChangeAspect="1" noChangeArrowheads="1"/>
          </p:cNvSpPr>
          <p:nvPr>
            <p:ph type="sldImg"/>
          </p:nvPr>
        </p:nvSpPr>
        <p:spPr>
          <a:solidFill>
            <a:srgbClr val="FFFFFF"/>
          </a:solidFill>
          <a:ln/>
        </p:spPr>
      </p:sp>
      <p:sp>
        <p:nvSpPr>
          <p:cNvPr id="184323" name="Rectangle 1027"/>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x-none" altLang="x-none"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noChangeArrowheads="1"/>
          </p:cNvSpPr>
          <p:nvPr>
            <p:ph type="dt" sz="quarter" idx="1"/>
          </p:nvPr>
        </p:nvSpPr>
        <p:spPr/>
        <p:txBody>
          <a:bodyPr/>
          <a:lstStyle/>
          <a:p>
            <a:pPr>
              <a:defRPr/>
            </a:pPr>
            <a:fld id="{1957E62B-92C9-A446-83AB-12D91FCCAA86}" type="datetime4">
              <a:rPr lang="en-US" altLang="x-none"/>
              <a:pPr>
                <a:defRPr/>
              </a:pPr>
              <a:t>March 6, 2020</a:t>
            </a:fld>
            <a:endParaRPr lang="en-US" altLang="en-US"/>
          </a:p>
        </p:txBody>
      </p:sp>
      <p:sp>
        <p:nvSpPr>
          <p:cNvPr id="5" name="Rectangle 6"/>
          <p:cNvSpPr>
            <a:spLocks noGrp="1" noChangeArrowheads="1"/>
          </p:cNvSpPr>
          <p:nvPr>
            <p:ph type="ftr" sz="quarter" idx="4"/>
          </p:nvPr>
        </p:nvSpPr>
        <p:spPr/>
        <p:txBody>
          <a:bodyPr/>
          <a:lstStyle/>
          <a:p>
            <a:pPr>
              <a:defRPr/>
            </a:pPr>
            <a:r>
              <a:rPr lang="en-US" altLang="en-US"/>
              <a:t>A Small Dose of Toxicology - Overview</a:t>
            </a:r>
          </a:p>
        </p:txBody>
      </p:sp>
      <p:sp>
        <p:nvSpPr>
          <p:cNvPr id="6" name="Rectangle 7"/>
          <p:cNvSpPr>
            <a:spLocks noGrp="1" noChangeArrowheads="1"/>
          </p:cNvSpPr>
          <p:nvPr>
            <p:ph type="sldNum" sz="quarter" idx="5"/>
          </p:nvPr>
        </p:nvSpPr>
        <p:spPr/>
        <p:txBody>
          <a:bodyPr/>
          <a:lstStyle/>
          <a:p>
            <a:pPr>
              <a:defRPr/>
            </a:pPr>
            <a:fld id="{BE08CD9A-F6C3-E44C-A3A6-F279A3F5C99C}" type="slidenum">
              <a:rPr lang="en-US" altLang="en-US"/>
              <a:pPr>
                <a:defRPr/>
              </a:pPr>
              <a:t>26</a:t>
            </a:fld>
            <a:endParaRPr lang="en-US" altLang="en-US"/>
          </a:p>
        </p:txBody>
      </p:sp>
      <p:sp>
        <p:nvSpPr>
          <p:cNvPr id="220162" name="Rectangle 2"/>
          <p:cNvSpPr>
            <a:spLocks noGrp="1" noRot="1" noChangeAspect="1" noChangeArrowheads="1"/>
          </p:cNvSpPr>
          <p:nvPr>
            <p:ph type="sldImg"/>
          </p:nvPr>
        </p:nvSpPr>
        <p:spPr>
          <a:solidFill>
            <a:srgbClr val="FFFFFF"/>
          </a:solidFill>
          <a:ln/>
        </p:spPr>
      </p:sp>
      <p:sp>
        <p:nvSpPr>
          <p:cNvPr id="22016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x-none" altLang="x-none"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noChangeArrowheads="1"/>
          </p:cNvSpPr>
          <p:nvPr>
            <p:ph type="dt" sz="quarter" idx="1"/>
          </p:nvPr>
        </p:nvSpPr>
        <p:spPr/>
        <p:txBody>
          <a:bodyPr/>
          <a:lstStyle/>
          <a:p>
            <a:pPr>
              <a:defRPr/>
            </a:pPr>
            <a:fld id="{8970DBBD-7AB4-6B41-A260-8B7A948FEC8F}" type="datetime4">
              <a:rPr lang="en-US" altLang="x-none"/>
              <a:pPr>
                <a:defRPr/>
              </a:pPr>
              <a:t>March 6, 2020</a:t>
            </a:fld>
            <a:endParaRPr lang="en-US" altLang="en-US"/>
          </a:p>
        </p:txBody>
      </p:sp>
      <p:sp>
        <p:nvSpPr>
          <p:cNvPr id="5" name="Rectangle 6"/>
          <p:cNvSpPr>
            <a:spLocks noGrp="1" noChangeArrowheads="1"/>
          </p:cNvSpPr>
          <p:nvPr>
            <p:ph type="ftr" sz="quarter" idx="4"/>
          </p:nvPr>
        </p:nvSpPr>
        <p:spPr/>
        <p:txBody>
          <a:bodyPr/>
          <a:lstStyle/>
          <a:p>
            <a:pPr>
              <a:defRPr/>
            </a:pPr>
            <a:r>
              <a:rPr lang="en-US" altLang="en-US"/>
              <a:t>A Small Dose of Toxicology - Overview</a:t>
            </a:r>
          </a:p>
        </p:txBody>
      </p:sp>
      <p:sp>
        <p:nvSpPr>
          <p:cNvPr id="6" name="Rectangle 7"/>
          <p:cNvSpPr>
            <a:spLocks noGrp="1" noChangeArrowheads="1"/>
          </p:cNvSpPr>
          <p:nvPr>
            <p:ph type="sldNum" sz="quarter" idx="5"/>
          </p:nvPr>
        </p:nvSpPr>
        <p:spPr/>
        <p:txBody>
          <a:bodyPr/>
          <a:lstStyle/>
          <a:p>
            <a:pPr>
              <a:defRPr/>
            </a:pPr>
            <a:fld id="{76590C75-866D-1A45-ADD1-5FD4B12C45F5}" type="slidenum">
              <a:rPr lang="en-US" altLang="en-US"/>
              <a:pPr>
                <a:defRPr/>
              </a:pPr>
              <a:t>27</a:t>
            </a:fld>
            <a:endParaRPr lang="en-US" altLang="en-US"/>
          </a:p>
        </p:txBody>
      </p:sp>
      <p:sp>
        <p:nvSpPr>
          <p:cNvPr id="238594" name="Rectangle 2"/>
          <p:cNvSpPr>
            <a:spLocks noGrp="1" noRot="1" noChangeAspect="1" noChangeArrowheads="1"/>
          </p:cNvSpPr>
          <p:nvPr>
            <p:ph type="sldImg"/>
          </p:nvPr>
        </p:nvSpPr>
        <p:spPr>
          <a:solidFill>
            <a:srgbClr val="FFFFFF"/>
          </a:solidFill>
          <a:ln/>
        </p:spPr>
      </p:sp>
      <p:sp>
        <p:nvSpPr>
          <p:cNvPr id="23859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x-none" altLang="x-none"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noChangeArrowheads="1"/>
          </p:cNvSpPr>
          <p:nvPr>
            <p:ph type="dt" sz="quarter" idx="1"/>
          </p:nvPr>
        </p:nvSpPr>
        <p:spPr/>
        <p:txBody>
          <a:bodyPr/>
          <a:lstStyle/>
          <a:p>
            <a:pPr>
              <a:defRPr/>
            </a:pPr>
            <a:fld id="{CBC4873C-D75D-0641-A925-F459C9E85AF7}" type="datetime4">
              <a:rPr lang="en-US" altLang="x-none"/>
              <a:pPr>
                <a:defRPr/>
              </a:pPr>
              <a:t>March 6, 2020</a:t>
            </a:fld>
            <a:endParaRPr lang="en-US" altLang="en-US"/>
          </a:p>
        </p:txBody>
      </p:sp>
      <p:sp>
        <p:nvSpPr>
          <p:cNvPr id="5" name="Rectangle 6"/>
          <p:cNvSpPr>
            <a:spLocks noGrp="1" noChangeArrowheads="1"/>
          </p:cNvSpPr>
          <p:nvPr>
            <p:ph type="ftr" sz="quarter" idx="4"/>
          </p:nvPr>
        </p:nvSpPr>
        <p:spPr/>
        <p:txBody>
          <a:bodyPr/>
          <a:lstStyle/>
          <a:p>
            <a:pPr>
              <a:defRPr/>
            </a:pPr>
            <a:r>
              <a:rPr lang="en-US" altLang="en-US"/>
              <a:t>A Small Dose of Toxicology - Overview</a:t>
            </a:r>
          </a:p>
        </p:txBody>
      </p:sp>
      <p:sp>
        <p:nvSpPr>
          <p:cNvPr id="6" name="Rectangle 7"/>
          <p:cNvSpPr>
            <a:spLocks noGrp="1" noChangeArrowheads="1"/>
          </p:cNvSpPr>
          <p:nvPr>
            <p:ph type="sldNum" sz="quarter" idx="5"/>
          </p:nvPr>
        </p:nvSpPr>
        <p:spPr/>
        <p:txBody>
          <a:bodyPr/>
          <a:lstStyle/>
          <a:p>
            <a:pPr>
              <a:defRPr/>
            </a:pPr>
            <a:fld id="{F7821144-A4FF-FE4F-B178-369D795780D6}" type="slidenum">
              <a:rPr lang="en-US" altLang="en-US"/>
              <a:pPr>
                <a:defRPr/>
              </a:pPr>
              <a:t>28</a:t>
            </a:fld>
            <a:endParaRPr lang="en-US" altLang="en-US"/>
          </a:p>
        </p:txBody>
      </p:sp>
      <p:sp>
        <p:nvSpPr>
          <p:cNvPr id="222210" name="Rectangle 2"/>
          <p:cNvSpPr>
            <a:spLocks noGrp="1" noRot="1" noChangeAspect="1" noChangeArrowheads="1"/>
          </p:cNvSpPr>
          <p:nvPr>
            <p:ph type="sldImg"/>
          </p:nvPr>
        </p:nvSpPr>
        <p:spPr>
          <a:solidFill>
            <a:srgbClr val="FFFFFF"/>
          </a:solidFill>
          <a:ln/>
        </p:spPr>
      </p:sp>
      <p:sp>
        <p:nvSpPr>
          <p:cNvPr id="222211"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x-none" altLang="x-none"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noChangeArrowheads="1"/>
          </p:cNvSpPr>
          <p:nvPr>
            <p:ph type="dt" sz="quarter" idx="1"/>
          </p:nvPr>
        </p:nvSpPr>
        <p:spPr/>
        <p:txBody>
          <a:bodyPr/>
          <a:lstStyle/>
          <a:p>
            <a:pPr>
              <a:defRPr/>
            </a:pPr>
            <a:fld id="{34026EB5-572B-5749-B03B-71C4BC8C7566}" type="datetime4">
              <a:rPr lang="en-US" altLang="x-none"/>
              <a:pPr>
                <a:defRPr/>
              </a:pPr>
              <a:t>March 6, 2020</a:t>
            </a:fld>
            <a:endParaRPr lang="en-US" altLang="en-US"/>
          </a:p>
        </p:txBody>
      </p:sp>
      <p:sp>
        <p:nvSpPr>
          <p:cNvPr id="5" name="Rectangle 6"/>
          <p:cNvSpPr>
            <a:spLocks noGrp="1" noChangeArrowheads="1"/>
          </p:cNvSpPr>
          <p:nvPr>
            <p:ph type="ftr" sz="quarter" idx="4"/>
          </p:nvPr>
        </p:nvSpPr>
        <p:spPr/>
        <p:txBody>
          <a:bodyPr/>
          <a:lstStyle/>
          <a:p>
            <a:pPr>
              <a:defRPr/>
            </a:pPr>
            <a:r>
              <a:rPr lang="en-US" altLang="en-US"/>
              <a:t>A Small Dose of Toxicology - Overview</a:t>
            </a:r>
          </a:p>
        </p:txBody>
      </p:sp>
      <p:sp>
        <p:nvSpPr>
          <p:cNvPr id="6" name="Rectangle 7"/>
          <p:cNvSpPr>
            <a:spLocks noGrp="1" noChangeArrowheads="1"/>
          </p:cNvSpPr>
          <p:nvPr>
            <p:ph type="sldNum" sz="quarter" idx="5"/>
          </p:nvPr>
        </p:nvSpPr>
        <p:spPr/>
        <p:txBody>
          <a:bodyPr/>
          <a:lstStyle/>
          <a:p>
            <a:pPr>
              <a:defRPr/>
            </a:pPr>
            <a:fld id="{BA5B1A37-97C2-D945-9C2E-998C8CEB5C0D}" type="slidenum">
              <a:rPr lang="en-US" altLang="en-US"/>
              <a:pPr>
                <a:defRPr/>
              </a:pPr>
              <a:t>29</a:t>
            </a:fld>
            <a:endParaRPr lang="en-US" altLang="en-US"/>
          </a:p>
        </p:txBody>
      </p:sp>
      <p:sp>
        <p:nvSpPr>
          <p:cNvPr id="262146" name="Rectangle 2"/>
          <p:cNvSpPr>
            <a:spLocks noGrp="1" noRot="1" noChangeAspect="1" noChangeArrowheads="1"/>
          </p:cNvSpPr>
          <p:nvPr>
            <p:ph type="sldImg"/>
          </p:nvPr>
        </p:nvSpPr>
        <p:spPr>
          <a:solidFill>
            <a:srgbClr val="FFFFFF"/>
          </a:solidFill>
          <a:ln/>
        </p:spPr>
      </p:sp>
      <p:sp>
        <p:nvSpPr>
          <p:cNvPr id="26214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x-none" altLang="x-none"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noChangeArrowheads="1"/>
          </p:cNvSpPr>
          <p:nvPr>
            <p:ph type="dt" sz="quarter" idx="1"/>
          </p:nvPr>
        </p:nvSpPr>
        <p:spPr/>
        <p:txBody>
          <a:bodyPr/>
          <a:lstStyle/>
          <a:p>
            <a:pPr>
              <a:defRPr/>
            </a:pPr>
            <a:fld id="{1E160F47-73E1-8B47-8DA1-BAAD37773A9F}" type="datetime4">
              <a:rPr lang="en-US" altLang="x-none"/>
              <a:pPr>
                <a:defRPr/>
              </a:pPr>
              <a:t>March 6, 2020</a:t>
            </a:fld>
            <a:endParaRPr lang="en-US" altLang="en-US"/>
          </a:p>
        </p:txBody>
      </p:sp>
      <p:sp>
        <p:nvSpPr>
          <p:cNvPr id="5" name="Rectangle 6"/>
          <p:cNvSpPr>
            <a:spLocks noGrp="1" noChangeArrowheads="1"/>
          </p:cNvSpPr>
          <p:nvPr>
            <p:ph type="ftr" sz="quarter" idx="4"/>
          </p:nvPr>
        </p:nvSpPr>
        <p:spPr/>
        <p:txBody>
          <a:bodyPr/>
          <a:lstStyle/>
          <a:p>
            <a:pPr>
              <a:defRPr/>
            </a:pPr>
            <a:r>
              <a:rPr lang="en-US" altLang="en-US"/>
              <a:t>A Small Dose of Toxicology - Overview</a:t>
            </a:r>
          </a:p>
        </p:txBody>
      </p:sp>
      <p:sp>
        <p:nvSpPr>
          <p:cNvPr id="6" name="Rectangle 7"/>
          <p:cNvSpPr>
            <a:spLocks noGrp="1" noChangeArrowheads="1"/>
          </p:cNvSpPr>
          <p:nvPr>
            <p:ph type="sldNum" sz="quarter" idx="5"/>
          </p:nvPr>
        </p:nvSpPr>
        <p:spPr/>
        <p:txBody>
          <a:bodyPr/>
          <a:lstStyle/>
          <a:p>
            <a:pPr>
              <a:defRPr/>
            </a:pPr>
            <a:fld id="{44E40FB6-6D2D-F344-9F5C-CA5AD001F56E}" type="slidenum">
              <a:rPr lang="en-US" altLang="en-US"/>
              <a:pPr>
                <a:defRPr/>
              </a:pPr>
              <a:t>30</a:t>
            </a:fld>
            <a:endParaRPr lang="en-US" altLang="en-US"/>
          </a:p>
        </p:txBody>
      </p:sp>
      <p:sp>
        <p:nvSpPr>
          <p:cNvPr id="228354" name="Rectangle 2"/>
          <p:cNvSpPr>
            <a:spLocks noGrp="1" noRot="1" noChangeAspect="1" noChangeArrowheads="1"/>
          </p:cNvSpPr>
          <p:nvPr>
            <p:ph type="sldImg"/>
          </p:nvPr>
        </p:nvSpPr>
        <p:spPr>
          <a:solidFill>
            <a:srgbClr val="FFFFFF"/>
          </a:solidFill>
          <a:ln/>
        </p:spPr>
      </p:sp>
      <p:sp>
        <p:nvSpPr>
          <p:cNvPr id="22835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x-none" altLang="x-none"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noChangeArrowheads="1"/>
          </p:cNvSpPr>
          <p:nvPr>
            <p:ph type="dt" sz="quarter" idx="1"/>
          </p:nvPr>
        </p:nvSpPr>
        <p:spPr/>
        <p:txBody>
          <a:bodyPr/>
          <a:lstStyle/>
          <a:p>
            <a:pPr>
              <a:defRPr/>
            </a:pPr>
            <a:fld id="{65A51E2E-18FB-7C42-A137-78323DB61EE3}" type="datetime4">
              <a:rPr lang="en-US" altLang="x-none"/>
              <a:pPr>
                <a:defRPr/>
              </a:pPr>
              <a:t>March 6, 2020</a:t>
            </a:fld>
            <a:endParaRPr lang="en-US" altLang="en-US"/>
          </a:p>
        </p:txBody>
      </p:sp>
      <p:sp>
        <p:nvSpPr>
          <p:cNvPr id="5" name="Rectangle 6"/>
          <p:cNvSpPr>
            <a:spLocks noGrp="1" noChangeArrowheads="1"/>
          </p:cNvSpPr>
          <p:nvPr>
            <p:ph type="ftr" sz="quarter" idx="4"/>
          </p:nvPr>
        </p:nvSpPr>
        <p:spPr/>
        <p:txBody>
          <a:bodyPr/>
          <a:lstStyle/>
          <a:p>
            <a:pPr>
              <a:defRPr/>
            </a:pPr>
            <a:r>
              <a:rPr lang="en-US" altLang="en-US"/>
              <a:t>A Small Dose of Toxicology - Overview</a:t>
            </a:r>
          </a:p>
        </p:txBody>
      </p:sp>
      <p:sp>
        <p:nvSpPr>
          <p:cNvPr id="6" name="Rectangle 7"/>
          <p:cNvSpPr>
            <a:spLocks noGrp="1" noChangeArrowheads="1"/>
          </p:cNvSpPr>
          <p:nvPr>
            <p:ph type="sldNum" sz="quarter" idx="5"/>
          </p:nvPr>
        </p:nvSpPr>
        <p:spPr/>
        <p:txBody>
          <a:bodyPr/>
          <a:lstStyle/>
          <a:p>
            <a:pPr>
              <a:defRPr/>
            </a:pPr>
            <a:fld id="{1BA386CD-67F8-5B4F-BE00-389FC0330EAB}" type="slidenum">
              <a:rPr lang="en-US" altLang="en-US"/>
              <a:pPr>
                <a:defRPr/>
              </a:pPr>
              <a:t>31</a:t>
            </a:fld>
            <a:endParaRPr lang="en-US" altLang="en-US"/>
          </a:p>
        </p:txBody>
      </p:sp>
      <p:sp>
        <p:nvSpPr>
          <p:cNvPr id="224258" name="Rectangle 2"/>
          <p:cNvSpPr>
            <a:spLocks noGrp="1" noRot="1" noChangeAspect="1" noChangeArrowheads="1"/>
          </p:cNvSpPr>
          <p:nvPr>
            <p:ph type="sldImg"/>
          </p:nvPr>
        </p:nvSpPr>
        <p:spPr>
          <a:solidFill>
            <a:srgbClr val="FFFFFF"/>
          </a:solidFill>
          <a:ln/>
        </p:spPr>
      </p:sp>
      <p:sp>
        <p:nvSpPr>
          <p:cNvPr id="224259"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x-none" altLang="x-none"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noChangeArrowheads="1"/>
          </p:cNvSpPr>
          <p:nvPr>
            <p:ph type="dt" sz="quarter" idx="1"/>
          </p:nvPr>
        </p:nvSpPr>
        <p:spPr/>
        <p:txBody>
          <a:bodyPr/>
          <a:lstStyle/>
          <a:p>
            <a:pPr>
              <a:defRPr/>
            </a:pPr>
            <a:fld id="{F1ADEF41-1276-B345-83E9-FC3D9F1637CC}" type="datetime4">
              <a:rPr lang="en-US" altLang="x-none"/>
              <a:pPr>
                <a:defRPr/>
              </a:pPr>
              <a:t>March 6, 2020</a:t>
            </a:fld>
            <a:endParaRPr lang="en-US" altLang="en-US"/>
          </a:p>
        </p:txBody>
      </p:sp>
      <p:sp>
        <p:nvSpPr>
          <p:cNvPr id="5" name="Rectangle 6"/>
          <p:cNvSpPr>
            <a:spLocks noGrp="1" noChangeArrowheads="1"/>
          </p:cNvSpPr>
          <p:nvPr>
            <p:ph type="ftr" sz="quarter" idx="4"/>
          </p:nvPr>
        </p:nvSpPr>
        <p:spPr/>
        <p:txBody>
          <a:bodyPr/>
          <a:lstStyle/>
          <a:p>
            <a:pPr>
              <a:defRPr/>
            </a:pPr>
            <a:r>
              <a:rPr lang="en-US" altLang="en-US"/>
              <a:t>A Small Dose of Toxicology - Overview</a:t>
            </a:r>
          </a:p>
        </p:txBody>
      </p:sp>
      <p:sp>
        <p:nvSpPr>
          <p:cNvPr id="6" name="Rectangle 7"/>
          <p:cNvSpPr>
            <a:spLocks noGrp="1" noChangeArrowheads="1"/>
          </p:cNvSpPr>
          <p:nvPr>
            <p:ph type="sldNum" sz="quarter" idx="5"/>
          </p:nvPr>
        </p:nvSpPr>
        <p:spPr/>
        <p:txBody>
          <a:bodyPr/>
          <a:lstStyle/>
          <a:p>
            <a:pPr>
              <a:defRPr/>
            </a:pPr>
            <a:fld id="{B2CB5B4F-979B-5A44-94A2-4C72306CAA67}" type="slidenum">
              <a:rPr lang="en-US" altLang="en-US"/>
              <a:pPr>
                <a:defRPr/>
              </a:pPr>
              <a:t>32</a:t>
            </a:fld>
            <a:endParaRPr lang="en-US" altLang="en-US"/>
          </a:p>
        </p:txBody>
      </p:sp>
      <p:sp>
        <p:nvSpPr>
          <p:cNvPr id="242690" name="Rectangle 2"/>
          <p:cNvSpPr>
            <a:spLocks noGrp="1" noRot="1" noChangeAspect="1" noChangeArrowheads="1"/>
          </p:cNvSpPr>
          <p:nvPr>
            <p:ph type="sldImg"/>
          </p:nvPr>
        </p:nvSpPr>
        <p:spPr>
          <a:solidFill>
            <a:srgbClr val="FFFFFF"/>
          </a:solidFill>
          <a:ln/>
        </p:spPr>
      </p:sp>
      <p:sp>
        <p:nvSpPr>
          <p:cNvPr id="242691"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x-none" altLang="x-non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noChangeArrowheads="1"/>
          </p:cNvSpPr>
          <p:nvPr>
            <p:ph type="dt" sz="quarter" idx="1"/>
          </p:nvPr>
        </p:nvSpPr>
        <p:spPr/>
        <p:txBody>
          <a:bodyPr/>
          <a:lstStyle/>
          <a:p>
            <a:pPr>
              <a:defRPr/>
            </a:pPr>
            <a:fld id="{784625C1-695B-5A4E-94C1-C86B02AF7D94}" type="datetime4">
              <a:rPr lang="en-US" altLang="x-none"/>
              <a:pPr>
                <a:defRPr/>
              </a:pPr>
              <a:t>March 6, 2020</a:t>
            </a:fld>
            <a:endParaRPr lang="en-US" altLang="en-US"/>
          </a:p>
        </p:txBody>
      </p:sp>
      <p:sp>
        <p:nvSpPr>
          <p:cNvPr id="5" name="Rectangle 6"/>
          <p:cNvSpPr>
            <a:spLocks noGrp="1" noChangeArrowheads="1"/>
          </p:cNvSpPr>
          <p:nvPr>
            <p:ph type="ftr" sz="quarter" idx="4"/>
          </p:nvPr>
        </p:nvSpPr>
        <p:spPr/>
        <p:txBody>
          <a:bodyPr/>
          <a:lstStyle/>
          <a:p>
            <a:pPr>
              <a:defRPr/>
            </a:pPr>
            <a:r>
              <a:rPr lang="en-US" altLang="en-US"/>
              <a:t>A Small Dose of Toxicology - Overview</a:t>
            </a:r>
          </a:p>
        </p:txBody>
      </p:sp>
      <p:sp>
        <p:nvSpPr>
          <p:cNvPr id="6" name="Rectangle 7"/>
          <p:cNvSpPr>
            <a:spLocks noGrp="1" noChangeArrowheads="1"/>
          </p:cNvSpPr>
          <p:nvPr>
            <p:ph type="sldNum" sz="quarter" idx="5"/>
          </p:nvPr>
        </p:nvSpPr>
        <p:spPr/>
        <p:txBody>
          <a:bodyPr/>
          <a:lstStyle/>
          <a:p>
            <a:pPr>
              <a:defRPr/>
            </a:pPr>
            <a:fld id="{C02A073E-D6D9-C046-BAE3-AE496B10C5F5}" type="slidenum">
              <a:rPr lang="en-US" altLang="en-US"/>
              <a:pPr>
                <a:defRPr/>
              </a:pPr>
              <a:t>3</a:t>
            </a:fld>
            <a:endParaRPr lang="en-US" altLang="en-US"/>
          </a:p>
        </p:txBody>
      </p:sp>
      <p:sp>
        <p:nvSpPr>
          <p:cNvPr id="216066" name="Rectangle 2"/>
          <p:cNvSpPr>
            <a:spLocks noGrp="1" noRot="1" noChangeAspect="1" noChangeArrowheads="1"/>
          </p:cNvSpPr>
          <p:nvPr>
            <p:ph type="sldImg"/>
          </p:nvPr>
        </p:nvSpPr>
        <p:spPr>
          <a:solidFill>
            <a:srgbClr val="FFFFFF"/>
          </a:solidFill>
          <a:ln/>
        </p:spPr>
      </p:sp>
      <p:sp>
        <p:nvSpPr>
          <p:cNvPr id="21606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x-none" altLang="x-none"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noChangeArrowheads="1"/>
          </p:cNvSpPr>
          <p:nvPr>
            <p:ph type="dt" sz="quarter" idx="1"/>
          </p:nvPr>
        </p:nvSpPr>
        <p:spPr/>
        <p:txBody>
          <a:bodyPr/>
          <a:lstStyle/>
          <a:p>
            <a:pPr>
              <a:defRPr/>
            </a:pPr>
            <a:fld id="{5F93D822-0420-804E-A862-DA06F107738F}" type="datetime4">
              <a:rPr lang="en-US" altLang="x-none"/>
              <a:pPr>
                <a:defRPr/>
              </a:pPr>
              <a:t>March 6, 2020</a:t>
            </a:fld>
            <a:endParaRPr lang="en-US" altLang="en-US"/>
          </a:p>
        </p:txBody>
      </p:sp>
      <p:sp>
        <p:nvSpPr>
          <p:cNvPr id="5" name="Rectangle 6"/>
          <p:cNvSpPr>
            <a:spLocks noGrp="1" noChangeArrowheads="1"/>
          </p:cNvSpPr>
          <p:nvPr>
            <p:ph type="ftr" sz="quarter" idx="4"/>
          </p:nvPr>
        </p:nvSpPr>
        <p:spPr/>
        <p:txBody>
          <a:bodyPr/>
          <a:lstStyle/>
          <a:p>
            <a:pPr>
              <a:defRPr/>
            </a:pPr>
            <a:r>
              <a:rPr lang="en-US" altLang="en-US"/>
              <a:t>A Small Dose of Toxicology - Overview</a:t>
            </a:r>
          </a:p>
        </p:txBody>
      </p:sp>
      <p:sp>
        <p:nvSpPr>
          <p:cNvPr id="6" name="Rectangle 7"/>
          <p:cNvSpPr>
            <a:spLocks noGrp="1" noChangeArrowheads="1"/>
          </p:cNvSpPr>
          <p:nvPr>
            <p:ph type="sldNum" sz="quarter" idx="5"/>
          </p:nvPr>
        </p:nvSpPr>
        <p:spPr/>
        <p:txBody>
          <a:bodyPr/>
          <a:lstStyle/>
          <a:p>
            <a:pPr>
              <a:defRPr/>
            </a:pPr>
            <a:fld id="{127A64BC-F78F-BC4C-976F-FD2204977AA6}" type="slidenum">
              <a:rPr lang="en-US" altLang="en-US"/>
              <a:pPr>
                <a:defRPr/>
              </a:pPr>
              <a:t>33</a:t>
            </a:fld>
            <a:endParaRPr lang="en-US" altLang="en-US"/>
          </a:p>
        </p:txBody>
      </p:sp>
      <p:sp>
        <p:nvSpPr>
          <p:cNvPr id="226306" name="Rectangle 2"/>
          <p:cNvSpPr>
            <a:spLocks noGrp="1" noRot="1" noChangeAspect="1" noChangeArrowheads="1"/>
          </p:cNvSpPr>
          <p:nvPr>
            <p:ph type="sldImg"/>
          </p:nvPr>
        </p:nvSpPr>
        <p:spPr>
          <a:solidFill>
            <a:srgbClr val="FFFFFF"/>
          </a:solidFill>
          <a:ln/>
        </p:spPr>
      </p:sp>
      <p:sp>
        <p:nvSpPr>
          <p:cNvPr id="22630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x-none" altLang="x-none"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noChangeArrowheads="1"/>
          </p:cNvSpPr>
          <p:nvPr>
            <p:ph type="dt" sz="quarter" idx="1"/>
          </p:nvPr>
        </p:nvSpPr>
        <p:spPr/>
        <p:txBody>
          <a:bodyPr/>
          <a:lstStyle/>
          <a:p>
            <a:pPr>
              <a:defRPr/>
            </a:pPr>
            <a:fld id="{DFC0B159-33AF-6943-8AF1-4CFFD5A92AF9}" type="datetime4">
              <a:rPr lang="en-US" altLang="x-none"/>
              <a:pPr>
                <a:defRPr/>
              </a:pPr>
              <a:t>March 6, 2020</a:t>
            </a:fld>
            <a:endParaRPr lang="en-US" altLang="en-US"/>
          </a:p>
        </p:txBody>
      </p:sp>
      <p:sp>
        <p:nvSpPr>
          <p:cNvPr id="5" name="Rectangle 6"/>
          <p:cNvSpPr>
            <a:spLocks noGrp="1" noChangeArrowheads="1"/>
          </p:cNvSpPr>
          <p:nvPr>
            <p:ph type="ftr" sz="quarter" idx="4"/>
          </p:nvPr>
        </p:nvSpPr>
        <p:spPr/>
        <p:txBody>
          <a:bodyPr/>
          <a:lstStyle/>
          <a:p>
            <a:pPr>
              <a:defRPr/>
            </a:pPr>
            <a:r>
              <a:rPr lang="en-US" altLang="en-US"/>
              <a:t>A Small Dose of Toxicology - Overview</a:t>
            </a:r>
          </a:p>
        </p:txBody>
      </p:sp>
      <p:sp>
        <p:nvSpPr>
          <p:cNvPr id="6" name="Rectangle 7"/>
          <p:cNvSpPr>
            <a:spLocks noGrp="1" noChangeArrowheads="1"/>
          </p:cNvSpPr>
          <p:nvPr>
            <p:ph type="sldNum" sz="quarter" idx="5"/>
          </p:nvPr>
        </p:nvSpPr>
        <p:spPr/>
        <p:txBody>
          <a:bodyPr/>
          <a:lstStyle/>
          <a:p>
            <a:pPr>
              <a:defRPr/>
            </a:pPr>
            <a:fld id="{93D801F2-BE3B-7C48-9554-A0C8B873EED0}" type="slidenum">
              <a:rPr lang="en-US" altLang="en-US"/>
              <a:pPr>
                <a:defRPr/>
              </a:pPr>
              <a:t>34</a:t>
            </a:fld>
            <a:endParaRPr lang="en-US" altLang="en-US"/>
          </a:p>
        </p:txBody>
      </p:sp>
      <p:sp>
        <p:nvSpPr>
          <p:cNvPr id="244738" name="Rectangle 2"/>
          <p:cNvSpPr>
            <a:spLocks noGrp="1" noRot="1" noChangeAspect="1" noChangeArrowheads="1"/>
          </p:cNvSpPr>
          <p:nvPr>
            <p:ph type="sldImg"/>
          </p:nvPr>
        </p:nvSpPr>
        <p:spPr>
          <a:solidFill>
            <a:srgbClr val="FFFFFF"/>
          </a:solidFill>
          <a:ln/>
        </p:spPr>
      </p:sp>
      <p:sp>
        <p:nvSpPr>
          <p:cNvPr id="244739"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x-none" altLang="x-none"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noChangeArrowheads="1"/>
          </p:cNvSpPr>
          <p:nvPr>
            <p:ph type="dt" sz="quarter" idx="1"/>
          </p:nvPr>
        </p:nvSpPr>
        <p:spPr/>
        <p:txBody>
          <a:bodyPr/>
          <a:lstStyle/>
          <a:p>
            <a:pPr>
              <a:defRPr/>
            </a:pPr>
            <a:fld id="{3871C3EF-8829-4543-9F5B-8E3D9FCCF7D4}" type="datetime4">
              <a:rPr lang="en-US" altLang="x-none"/>
              <a:pPr>
                <a:defRPr/>
              </a:pPr>
              <a:t>March 6, 2020</a:t>
            </a:fld>
            <a:endParaRPr lang="en-US" altLang="en-US"/>
          </a:p>
        </p:txBody>
      </p:sp>
      <p:sp>
        <p:nvSpPr>
          <p:cNvPr id="5" name="Rectangle 6"/>
          <p:cNvSpPr>
            <a:spLocks noGrp="1" noChangeArrowheads="1"/>
          </p:cNvSpPr>
          <p:nvPr>
            <p:ph type="ftr" sz="quarter" idx="4"/>
          </p:nvPr>
        </p:nvSpPr>
        <p:spPr/>
        <p:txBody>
          <a:bodyPr/>
          <a:lstStyle/>
          <a:p>
            <a:pPr>
              <a:defRPr/>
            </a:pPr>
            <a:r>
              <a:rPr lang="en-US" altLang="en-US"/>
              <a:t>A Small Dose of Toxicology - Overview</a:t>
            </a:r>
          </a:p>
        </p:txBody>
      </p:sp>
      <p:sp>
        <p:nvSpPr>
          <p:cNvPr id="6" name="Rectangle 7"/>
          <p:cNvSpPr>
            <a:spLocks noGrp="1" noChangeArrowheads="1"/>
          </p:cNvSpPr>
          <p:nvPr>
            <p:ph type="sldNum" sz="quarter" idx="5"/>
          </p:nvPr>
        </p:nvSpPr>
        <p:spPr/>
        <p:txBody>
          <a:bodyPr/>
          <a:lstStyle/>
          <a:p>
            <a:pPr>
              <a:defRPr/>
            </a:pPr>
            <a:fld id="{298A75A7-8DDD-DC4B-AC04-8CC8A355542F}" type="slidenum">
              <a:rPr lang="en-US" altLang="en-US"/>
              <a:pPr>
                <a:defRPr/>
              </a:pPr>
              <a:t>35</a:t>
            </a:fld>
            <a:endParaRPr lang="en-US" altLang="en-US"/>
          </a:p>
        </p:txBody>
      </p:sp>
      <p:sp>
        <p:nvSpPr>
          <p:cNvPr id="256002" name="Rectangle 2"/>
          <p:cNvSpPr>
            <a:spLocks noGrp="1" noRot="1" noChangeAspect="1" noChangeArrowheads="1"/>
          </p:cNvSpPr>
          <p:nvPr>
            <p:ph type="sldImg"/>
          </p:nvPr>
        </p:nvSpPr>
        <p:spPr>
          <a:solidFill>
            <a:srgbClr val="FFFFFF"/>
          </a:solidFill>
          <a:ln/>
        </p:spPr>
      </p:sp>
      <p:sp>
        <p:nvSpPr>
          <p:cNvPr id="25600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x-none" altLang="x-none"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noChangeArrowheads="1"/>
          </p:cNvSpPr>
          <p:nvPr>
            <p:ph type="dt" sz="quarter" idx="1"/>
          </p:nvPr>
        </p:nvSpPr>
        <p:spPr/>
        <p:txBody>
          <a:bodyPr/>
          <a:lstStyle/>
          <a:p>
            <a:pPr>
              <a:defRPr/>
            </a:pPr>
            <a:fld id="{D106F30F-9636-F548-99A3-2C21FDF99261}" type="datetime4">
              <a:rPr lang="en-US" altLang="x-none"/>
              <a:pPr>
                <a:defRPr/>
              </a:pPr>
              <a:t>March 6, 2020</a:t>
            </a:fld>
            <a:endParaRPr lang="en-US" altLang="en-US"/>
          </a:p>
        </p:txBody>
      </p:sp>
      <p:sp>
        <p:nvSpPr>
          <p:cNvPr id="5" name="Rectangle 6"/>
          <p:cNvSpPr>
            <a:spLocks noGrp="1" noChangeArrowheads="1"/>
          </p:cNvSpPr>
          <p:nvPr>
            <p:ph type="ftr" sz="quarter" idx="4"/>
          </p:nvPr>
        </p:nvSpPr>
        <p:spPr/>
        <p:txBody>
          <a:bodyPr/>
          <a:lstStyle/>
          <a:p>
            <a:pPr>
              <a:defRPr/>
            </a:pPr>
            <a:r>
              <a:rPr lang="en-US" altLang="en-US"/>
              <a:t>A Small Dose of Toxicology - Overview</a:t>
            </a:r>
          </a:p>
        </p:txBody>
      </p:sp>
      <p:sp>
        <p:nvSpPr>
          <p:cNvPr id="6" name="Rectangle 7"/>
          <p:cNvSpPr>
            <a:spLocks noGrp="1" noChangeArrowheads="1"/>
          </p:cNvSpPr>
          <p:nvPr>
            <p:ph type="sldNum" sz="quarter" idx="5"/>
          </p:nvPr>
        </p:nvSpPr>
        <p:spPr/>
        <p:txBody>
          <a:bodyPr/>
          <a:lstStyle/>
          <a:p>
            <a:pPr>
              <a:defRPr/>
            </a:pPr>
            <a:fld id="{349F9B07-8D8E-5249-BBE7-4005F26BD5D9}" type="slidenum">
              <a:rPr lang="en-US" altLang="en-US"/>
              <a:pPr>
                <a:defRPr/>
              </a:pPr>
              <a:t>36</a:t>
            </a:fld>
            <a:endParaRPr lang="en-US" altLang="en-US"/>
          </a:p>
        </p:txBody>
      </p:sp>
      <p:sp>
        <p:nvSpPr>
          <p:cNvPr id="218114" name="Rectangle 2"/>
          <p:cNvSpPr>
            <a:spLocks noGrp="1" noRot="1" noChangeAspect="1" noChangeArrowheads="1"/>
          </p:cNvSpPr>
          <p:nvPr>
            <p:ph type="sldImg"/>
          </p:nvPr>
        </p:nvSpPr>
        <p:spPr>
          <a:solidFill>
            <a:srgbClr val="FFFFFF"/>
          </a:solidFill>
          <a:ln/>
        </p:spPr>
      </p:sp>
      <p:sp>
        <p:nvSpPr>
          <p:cNvPr id="218115"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x-none" altLang="x-none"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noChangeArrowheads="1"/>
          </p:cNvSpPr>
          <p:nvPr>
            <p:ph type="dt" sz="quarter" idx="1"/>
          </p:nvPr>
        </p:nvSpPr>
        <p:spPr/>
        <p:txBody>
          <a:bodyPr/>
          <a:lstStyle/>
          <a:p>
            <a:pPr>
              <a:defRPr/>
            </a:pPr>
            <a:fld id="{6DE3AACE-2132-2C47-86D6-83688F7D0740}" type="datetime4">
              <a:rPr lang="en-US" altLang="x-none"/>
              <a:pPr>
                <a:defRPr/>
              </a:pPr>
              <a:t>March 6, 2020</a:t>
            </a:fld>
            <a:endParaRPr lang="en-US" altLang="en-US"/>
          </a:p>
        </p:txBody>
      </p:sp>
      <p:sp>
        <p:nvSpPr>
          <p:cNvPr id="5" name="Rectangle 6"/>
          <p:cNvSpPr>
            <a:spLocks noGrp="1" noChangeArrowheads="1"/>
          </p:cNvSpPr>
          <p:nvPr>
            <p:ph type="ftr" sz="quarter" idx="4"/>
          </p:nvPr>
        </p:nvSpPr>
        <p:spPr/>
        <p:txBody>
          <a:bodyPr/>
          <a:lstStyle/>
          <a:p>
            <a:pPr>
              <a:defRPr/>
            </a:pPr>
            <a:r>
              <a:rPr lang="en-US" altLang="en-US"/>
              <a:t>A Small Dose of Toxicology - Overview</a:t>
            </a:r>
          </a:p>
        </p:txBody>
      </p:sp>
      <p:sp>
        <p:nvSpPr>
          <p:cNvPr id="6" name="Rectangle 7"/>
          <p:cNvSpPr>
            <a:spLocks noGrp="1" noChangeArrowheads="1"/>
          </p:cNvSpPr>
          <p:nvPr>
            <p:ph type="sldNum" sz="quarter" idx="5"/>
          </p:nvPr>
        </p:nvSpPr>
        <p:spPr/>
        <p:txBody>
          <a:bodyPr/>
          <a:lstStyle/>
          <a:p>
            <a:pPr>
              <a:defRPr/>
            </a:pPr>
            <a:fld id="{828751F2-859D-5740-B1D6-89B8C0CD1F63}" type="slidenum">
              <a:rPr lang="en-US" altLang="en-US"/>
              <a:pPr>
                <a:defRPr/>
              </a:pPr>
              <a:t>37</a:t>
            </a:fld>
            <a:endParaRPr lang="en-US" altLang="en-US"/>
          </a:p>
        </p:txBody>
      </p:sp>
      <p:sp>
        <p:nvSpPr>
          <p:cNvPr id="246786" name="Rectangle 2050"/>
          <p:cNvSpPr>
            <a:spLocks noGrp="1" noRot="1" noChangeAspect="1" noChangeArrowheads="1"/>
          </p:cNvSpPr>
          <p:nvPr>
            <p:ph type="sldImg"/>
          </p:nvPr>
        </p:nvSpPr>
        <p:spPr>
          <a:solidFill>
            <a:srgbClr val="FFFFFF"/>
          </a:solidFill>
          <a:ln/>
        </p:spPr>
      </p:sp>
      <p:sp>
        <p:nvSpPr>
          <p:cNvPr id="246787" name="Rectangle 2051"/>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x-none" altLang="x-none"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noChangeArrowheads="1"/>
          </p:cNvSpPr>
          <p:nvPr>
            <p:ph type="dt" sz="quarter" idx="1"/>
          </p:nvPr>
        </p:nvSpPr>
        <p:spPr/>
        <p:txBody>
          <a:bodyPr/>
          <a:lstStyle/>
          <a:p>
            <a:pPr>
              <a:defRPr/>
            </a:pPr>
            <a:fld id="{C8965968-C3F1-D64E-A6FB-9B8085D18764}" type="datetime4">
              <a:rPr lang="en-US" altLang="x-none"/>
              <a:pPr>
                <a:defRPr/>
              </a:pPr>
              <a:t>March 6, 2020</a:t>
            </a:fld>
            <a:endParaRPr lang="en-US" altLang="en-US"/>
          </a:p>
        </p:txBody>
      </p:sp>
      <p:sp>
        <p:nvSpPr>
          <p:cNvPr id="5" name="Rectangle 6"/>
          <p:cNvSpPr>
            <a:spLocks noGrp="1" noChangeArrowheads="1"/>
          </p:cNvSpPr>
          <p:nvPr>
            <p:ph type="ftr" sz="quarter" idx="4"/>
          </p:nvPr>
        </p:nvSpPr>
        <p:spPr/>
        <p:txBody>
          <a:bodyPr/>
          <a:lstStyle/>
          <a:p>
            <a:pPr>
              <a:defRPr/>
            </a:pPr>
            <a:r>
              <a:rPr lang="en-US" altLang="en-US"/>
              <a:t>A Small Dose of Toxicology - Overview</a:t>
            </a:r>
          </a:p>
        </p:txBody>
      </p:sp>
      <p:sp>
        <p:nvSpPr>
          <p:cNvPr id="6" name="Rectangle 7"/>
          <p:cNvSpPr>
            <a:spLocks noGrp="1" noChangeArrowheads="1"/>
          </p:cNvSpPr>
          <p:nvPr>
            <p:ph type="sldNum" sz="quarter" idx="5"/>
          </p:nvPr>
        </p:nvSpPr>
        <p:spPr/>
        <p:txBody>
          <a:bodyPr/>
          <a:lstStyle/>
          <a:p>
            <a:pPr>
              <a:defRPr/>
            </a:pPr>
            <a:fld id="{AC54EB5C-B1D8-1246-8553-1C9E41E962EA}" type="slidenum">
              <a:rPr lang="en-US" altLang="en-US"/>
              <a:pPr>
                <a:defRPr/>
              </a:pPr>
              <a:t>38</a:t>
            </a:fld>
            <a:endParaRPr lang="en-US" altLang="en-US"/>
          </a:p>
        </p:txBody>
      </p:sp>
      <p:sp>
        <p:nvSpPr>
          <p:cNvPr id="200706" name="Rectangle 2"/>
          <p:cNvSpPr>
            <a:spLocks noGrp="1" noRot="1" noChangeAspect="1" noChangeArrowheads="1"/>
          </p:cNvSpPr>
          <p:nvPr>
            <p:ph type="sldImg"/>
          </p:nvPr>
        </p:nvSpPr>
        <p:spPr>
          <a:solidFill>
            <a:srgbClr val="FFFFFF"/>
          </a:solidFill>
          <a:ln/>
        </p:spPr>
      </p:sp>
      <p:sp>
        <p:nvSpPr>
          <p:cNvPr id="20070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x-none" altLang="x-none"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noChangeArrowheads="1"/>
          </p:cNvSpPr>
          <p:nvPr>
            <p:ph type="dt" sz="quarter" idx="1"/>
          </p:nvPr>
        </p:nvSpPr>
        <p:spPr/>
        <p:txBody>
          <a:bodyPr/>
          <a:lstStyle/>
          <a:p>
            <a:pPr>
              <a:defRPr/>
            </a:pPr>
            <a:fld id="{3BCF21AD-11A6-9847-A699-FF1CD9232524}" type="datetime4">
              <a:rPr lang="en-US" altLang="x-none"/>
              <a:pPr>
                <a:defRPr/>
              </a:pPr>
              <a:t>March 6, 2020</a:t>
            </a:fld>
            <a:endParaRPr lang="en-US" altLang="en-US"/>
          </a:p>
        </p:txBody>
      </p:sp>
      <p:sp>
        <p:nvSpPr>
          <p:cNvPr id="5" name="Rectangle 6"/>
          <p:cNvSpPr>
            <a:spLocks noGrp="1" noChangeArrowheads="1"/>
          </p:cNvSpPr>
          <p:nvPr>
            <p:ph type="ftr" sz="quarter" idx="4"/>
          </p:nvPr>
        </p:nvSpPr>
        <p:spPr/>
        <p:txBody>
          <a:bodyPr/>
          <a:lstStyle/>
          <a:p>
            <a:pPr>
              <a:defRPr/>
            </a:pPr>
            <a:r>
              <a:rPr lang="en-US" altLang="en-US"/>
              <a:t>A Small Dose of Toxicology - Overview</a:t>
            </a:r>
          </a:p>
        </p:txBody>
      </p:sp>
      <p:sp>
        <p:nvSpPr>
          <p:cNvPr id="6" name="Rectangle 7"/>
          <p:cNvSpPr>
            <a:spLocks noGrp="1" noChangeArrowheads="1"/>
          </p:cNvSpPr>
          <p:nvPr>
            <p:ph type="sldNum" sz="quarter" idx="5"/>
          </p:nvPr>
        </p:nvSpPr>
        <p:spPr/>
        <p:txBody>
          <a:bodyPr/>
          <a:lstStyle/>
          <a:p>
            <a:pPr>
              <a:defRPr/>
            </a:pPr>
            <a:fld id="{9216CBA1-802F-5443-B6F2-4521FD516E56}" type="slidenum">
              <a:rPr lang="en-US" altLang="en-US"/>
              <a:pPr>
                <a:defRPr/>
              </a:pPr>
              <a:t>39</a:t>
            </a:fld>
            <a:endParaRPr lang="en-US" altLang="en-US"/>
          </a:p>
        </p:txBody>
      </p:sp>
      <p:sp>
        <p:nvSpPr>
          <p:cNvPr id="264194" name="Rectangle 3074"/>
          <p:cNvSpPr>
            <a:spLocks noGrp="1" noRot="1" noChangeAspect="1" noChangeArrowheads="1"/>
          </p:cNvSpPr>
          <p:nvPr>
            <p:ph type="sldImg"/>
          </p:nvPr>
        </p:nvSpPr>
        <p:spPr>
          <a:solidFill>
            <a:srgbClr val="FFFFFF"/>
          </a:solidFill>
          <a:ln/>
        </p:spPr>
      </p:sp>
      <p:sp>
        <p:nvSpPr>
          <p:cNvPr id="264195" name="Rectangle 3075"/>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x-none" altLang="x-none"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noChangeArrowheads="1"/>
          </p:cNvSpPr>
          <p:nvPr>
            <p:ph type="dt" sz="quarter" idx="1"/>
          </p:nvPr>
        </p:nvSpPr>
        <p:spPr/>
        <p:txBody>
          <a:bodyPr/>
          <a:lstStyle/>
          <a:p>
            <a:pPr>
              <a:defRPr/>
            </a:pPr>
            <a:fld id="{740505C8-C0E8-9448-B5DD-27306EC981E2}" type="datetime4">
              <a:rPr lang="en-US" altLang="x-none"/>
              <a:pPr>
                <a:defRPr/>
              </a:pPr>
              <a:t>March 6, 2020</a:t>
            </a:fld>
            <a:endParaRPr lang="en-US" altLang="en-US"/>
          </a:p>
        </p:txBody>
      </p:sp>
      <p:sp>
        <p:nvSpPr>
          <p:cNvPr id="5" name="Rectangle 6"/>
          <p:cNvSpPr>
            <a:spLocks noGrp="1" noChangeArrowheads="1"/>
          </p:cNvSpPr>
          <p:nvPr>
            <p:ph type="ftr" sz="quarter" idx="4"/>
          </p:nvPr>
        </p:nvSpPr>
        <p:spPr/>
        <p:txBody>
          <a:bodyPr/>
          <a:lstStyle/>
          <a:p>
            <a:pPr>
              <a:defRPr/>
            </a:pPr>
            <a:r>
              <a:rPr lang="en-US" altLang="en-US"/>
              <a:t>A Small Dose of Toxicology - Overview</a:t>
            </a:r>
          </a:p>
        </p:txBody>
      </p:sp>
      <p:sp>
        <p:nvSpPr>
          <p:cNvPr id="6" name="Rectangle 7"/>
          <p:cNvSpPr>
            <a:spLocks noGrp="1" noChangeArrowheads="1"/>
          </p:cNvSpPr>
          <p:nvPr>
            <p:ph type="sldNum" sz="quarter" idx="5"/>
          </p:nvPr>
        </p:nvSpPr>
        <p:spPr/>
        <p:txBody>
          <a:bodyPr/>
          <a:lstStyle/>
          <a:p>
            <a:pPr>
              <a:defRPr/>
            </a:pPr>
            <a:fld id="{C8B33BBD-EE84-8B45-83B4-FBF3C4AF6032}" type="slidenum">
              <a:rPr lang="en-US" altLang="en-US"/>
              <a:pPr>
                <a:defRPr/>
              </a:pPr>
              <a:t>40</a:t>
            </a:fld>
            <a:endParaRPr lang="en-US" altLang="en-US"/>
          </a:p>
        </p:txBody>
      </p:sp>
      <p:sp>
        <p:nvSpPr>
          <p:cNvPr id="270338" name="Rectangle 2"/>
          <p:cNvSpPr>
            <a:spLocks noGrp="1" noRot="1" noChangeAspect="1" noChangeArrowheads="1"/>
          </p:cNvSpPr>
          <p:nvPr>
            <p:ph type="sldImg"/>
          </p:nvPr>
        </p:nvSpPr>
        <p:spPr>
          <a:solidFill>
            <a:srgbClr val="FFFFFF"/>
          </a:solidFill>
          <a:ln/>
        </p:spPr>
      </p:sp>
      <p:sp>
        <p:nvSpPr>
          <p:cNvPr id="270339"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x-none" altLang="x-non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noChangeArrowheads="1"/>
          </p:cNvSpPr>
          <p:nvPr>
            <p:ph type="dt" sz="quarter" idx="1"/>
          </p:nvPr>
        </p:nvSpPr>
        <p:spPr/>
        <p:txBody>
          <a:bodyPr/>
          <a:lstStyle/>
          <a:p>
            <a:pPr>
              <a:defRPr/>
            </a:pPr>
            <a:fld id="{75E481A5-D19F-D848-8D12-93886DA62FCA}" type="datetime4">
              <a:rPr lang="en-US" altLang="x-none"/>
              <a:pPr>
                <a:defRPr/>
              </a:pPr>
              <a:t>March 6, 2020</a:t>
            </a:fld>
            <a:endParaRPr lang="en-US" altLang="en-US"/>
          </a:p>
        </p:txBody>
      </p:sp>
      <p:sp>
        <p:nvSpPr>
          <p:cNvPr id="5" name="Rectangle 6"/>
          <p:cNvSpPr>
            <a:spLocks noGrp="1" noChangeArrowheads="1"/>
          </p:cNvSpPr>
          <p:nvPr>
            <p:ph type="ftr" sz="quarter" idx="4"/>
          </p:nvPr>
        </p:nvSpPr>
        <p:spPr/>
        <p:txBody>
          <a:bodyPr/>
          <a:lstStyle/>
          <a:p>
            <a:pPr>
              <a:defRPr/>
            </a:pPr>
            <a:r>
              <a:rPr lang="en-US" altLang="en-US"/>
              <a:t>A Small Dose of Toxicology - Overview</a:t>
            </a:r>
          </a:p>
        </p:txBody>
      </p:sp>
      <p:sp>
        <p:nvSpPr>
          <p:cNvPr id="6" name="Rectangle 7"/>
          <p:cNvSpPr>
            <a:spLocks noGrp="1" noChangeArrowheads="1"/>
          </p:cNvSpPr>
          <p:nvPr>
            <p:ph type="sldNum" sz="quarter" idx="5"/>
          </p:nvPr>
        </p:nvSpPr>
        <p:spPr/>
        <p:txBody>
          <a:bodyPr/>
          <a:lstStyle/>
          <a:p>
            <a:pPr>
              <a:defRPr/>
            </a:pPr>
            <a:fld id="{B92F5E84-8E61-C242-9ED5-9BE77795E275}" type="slidenum">
              <a:rPr lang="en-US" altLang="en-US"/>
              <a:pPr>
                <a:defRPr/>
              </a:pPr>
              <a:t>4</a:t>
            </a:fld>
            <a:endParaRPr lang="en-US" altLang="en-US"/>
          </a:p>
        </p:txBody>
      </p:sp>
      <p:sp>
        <p:nvSpPr>
          <p:cNvPr id="204802" name="Rectangle 2"/>
          <p:cNvSpPr>
            <a:spLocks noGrp="1" noRot="1" noChangeAspect="1" noChangeArrowheads="1"/>
          </p:cNvSpPr>
          <p:nvPr>
            <p:ph type="sldImg"/>
          </p:nvPr>
        </p:nvSpPr>
        <p:spPr>
          <a:solidFill>
            <a:srgbClr val="FFFFFF"/>
          </a:solidFill>
          <a:ln/>
        </p:spPr>
      </p:sp>
      <p:sp>
        <p:nvSpPr>
          <p:cNvPr id="20480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x-none" altLang="x-non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noChangeArrowheads="1"/>
          </p:cNvSpPr>
          <p:nvPr>
            <p:ph type="dt" sz="quarter" idx="1"/>
          </p:nvPr>
        </p:nvSpPr>
        <p:spPr/>
        <p:txBody>
          <a:bodyPr/>
          <a:lstStyle/>
          <a:p>
            <a:pPr>
              <a:defRPr/>
            </a:pPr>
            <a:fld id="{A106D8FF-0956-3A44-A890-D8631512B66D}" type="datetime4">
              <a:rPr lang="en-US" altLang="x-none"/>
              <a:pPr>
                <a:defRPr/>
              </a:pPr>
              <a:t>March 6, 2020</a:t>
            </a:fld>
            <a:endParaRPr lang="en-US" altLang="en-US"/>
          </a:p>
        </p:txBody>
      </p:sp>
      <p:sp>
        <p:nvSpPr>
          <p:cNvPr id="5" name="Rectangle 6"/>
          <p:cNvSpPr>
            <a:spLocks noGrp="1" noChangeArrowheads="1"/>
          </p:cNvSpPr>
          <p:nvPr>
            <p:ph type="ftr" sz="quarter" idx="4"/>
          </p:nvPr>
        </p:nvSpPr>
        <p:spPr/>
        <p:txBody>
          <a:bodyPr/>
          <a:lstStyle/>
          <a:p>
            <a:pPr>
              <a:defRPr/>
            </a:pPr>
            <a:r>
              <a:rPr lang="en-US" altLang="en-US"/>
              <a:t>A Small Dose of Toxicology - Overview</a:t>
            </a:r>
          </a:p>
        </p:txBody>
      </p:sp>
      <p:sp>
        <p:nvSpPr>
          <p:cNvPr id="6" name="Rectangle 7"/>
          <p:cNvSpPr>
            <a:spLocks noGrp="1" noChangeArrowheads="1"/>
          </p:cNvSpPr>
          <p:nvPr>
            <p:ph type="sldNum" sz="quarter" idx="5"/>
          </p:nvPr>
        </p:nvSpPr>
        <p:spPr/>
        <p:txBody>
          <a:bodyPr/>
          <a:lstStyle/>
          <a:p>
            <a:pPr>
              <a:defRPr/>
            </a:pPr>
            <a:fld id="{6453C8FB-4A79-4E4C-9960-BA3C1433E7AD}" type="slidenum">
              <a:rPr lang="en-US" altLang="en-US"/>
              <a:pPr>
                <a:defRPr/>
              </a:pPr>
              <a:t>5</a:t>
            </a:fld>
            <a:endParaRPr lang="en-US" altLang="en-US"/>
          </a:p>
        </p:txBody>
      </p:sp>
      <p:sp>
        <p:nvSpPr>
          <p:cNvPr id="153602" name="Rectangle 2"/>
          <p:cNvSpPr>
            <a:spLocks noGrp="1" noRot="1" noChangeAspect="1" noChangeArrowheads="1"/>
          </p:cNvSpPr>
          <p:nvPr>
            <p:ph type="sldImg"/>
          </p:nvPr>
        </p:nvSpPr>
        <p:spPr>
          <a:solidFill>
            <a:srgbClr val="FFFFFF"/>
          </a:solidFill>
          <a:ln/>
        </p:spPr>
      </p:sp>
      <p:sp>
        <p:nvSpPr>
          <p:cNvPr id="15360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x-none" altLang="x-non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noChangeArrowheads="1"/>
          </p:cNvSpPr>
          <p:nvPr>
            <p:ph type="dt" sz="quarter" idx="1"/>
          </p:nvPr>
        </p:nvSpPr>
        <p:spPr/>
        <p:txBody>
          <a:bodyPr/>
          <a:lstStyle/>
          <a:p>
            <a:pPr>
              <a:defRPr/>
            </a:pPr>
            <a:fld id="{AED89E24-B6B5-EA4B-B5E1-AC043AC14DE5}" type="datetime4">
              <a:rPr lang="en-US" altLang="x-none"/>
              <a:pPr>
                <a:defRPr/>
              </a:pPr>
              <a:t>March 6, 2020</a:t>
            </a:fld>
            <a:endParaRPr lang="en-US" altLang="en-US"/>
          </a:p>
        </p:txBody>
      </p:sp>
      <p:sp>
        <p:nvSpPr>
          <p:cNvPr id="5" name="Rectangle 6"/>
          <p:cNvSpPr>
            <a:spLocks noGrp="1" noChangeArrowheads="1"/>
          </p:cNvSpPr>
          <p:nvPr>
            <p:ph type="ftr" sz="quarter" idx="4"/>
          </p:nvPr>
        </p:nvSpPr>
        <p:spPr/>
        <p:txBody>
          <a:bodyPr/>
          <a:lstStyle/>
          <a:p>
            <a:pPr>
              <a:defRPr/>
            </a:pPr>
            <a:r>
              <a:rPr lang="en-US" altLang="en-US"/>
              <a:t>A Small Dose of Toxicology - Overview</a:t>
            </a:r>
          </a:p>
        </p:txBody>
      </p:sp>
      <p:sp>
        <p:nvSpPr>
          <p:cNvPr id="6" name="Rectangle 7"/>
          <p:cNvSpPr>
            <a:spLocks noGrp="1" noChangeArrowheads="1"/>
          </p:cNvSpPr>
          <p:nvPr>
            <p:ph type="sldNum" sz="quarter" idx="5"/>
          </p:nvPr>
        </p:nvSpPr>
        <p:spPr/>
        <p:txBody>
          <a:bodyPr/>
          <a:lstStyle/>
          <a:p>
            <a:pPr>
              <a:defRPr/>
            </a:pPr>
            <a:fld id="{02F8B8A7-B8AA-104D-A3AA-0AED165BBF44}" type="slidenum">
              <a:rPr lang="en-US" altLang="en-US"/>
              <a:pPr>
                <a:defRPr/>
              </a:pPr>
              <a:t>6</a:t>
            </a:fld>
            <a:endParaRPr lang="en-US" altLang="en-US"/>
          </a:p>
        </p:txBody>
      </p:sp>
      <p:sp>
        <p:nvSpPr>
          <p:cNvPr id="250882" name="Rectangle 1026"/>
          <p:cNvSpPr>
            <a:spLocks noGrp="1" noRot="1" noChangeAspect="1" noChangeArrowheads="1"/>
          </p:cNvSpPr>
          <p:nvPr>
            <p:ph type="sldImg"/>
          </p:nvPr>
        </p:nvSpPr>
        <p:spPr>
          <a:solidFill>
            <a:srgbClr val="FFFFFF"/>
          </a:solidFill>
          <a:ln/>
        </p:spPr>
      </p:sp>
      <p:sp>
        <p:nvSpPr>
          <p:cNvPr id="250883" name="Rectangle 1027"/>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x-none" altLang="x-non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noChangeArrowheads="1"/>
          </p:cNvSpPr>
          <p:nvPr>
            <p:ph type="dt" sz="quarter" idx="1"/>
          </p:nvPr>
        </p:nvSpPr>
        <p:spPr/>
        <p:txBody>
          <a:bodyPr/>
          <a:lstStyle/>
          <a:p>
            <a:pPr>
              <a:defRPr/>
            </a:pPr>
            <a:fld id="{F6E7E4CF-E2FD-6A4B-9996-91D1AB344234}" type="datetime4">
              <a:rPr lang="en-US" altLang="x-none"/>
              <a:pPr>
                <a:defRPr/>
              </a:pPr>
              <a:t>March 6, 2020</a:t>
            </a:fld>
            <a:endParaRPr lang="en-US" altLang="en-US"/>
          </a:p>
        </p:txBody>
      </p:sp>
      <p:sp>
        <p:nvSpPr>
          <p:cNvPr id="5" name="Rectangle 6"/>
          <p:cNvSpPr>
            <a:spLocks noGrp="1" noChangeArrowheads="1"/>
          </p:cNvSpPr>
          <p:nvPr>
            <p:ph type="ftr" sz="quarter" idx="4"/>
          </p:nvPr>
        </p:nvSpPr>
        <p:spPr/>
        <p:txBody>
          <a:bodyPr/>
          <a:lstStyle/>
          <a:p>
            <a:pPr>
              <a:defRPr/>
            </a:pPr>
            <a:r>
              <a:rPr lang="en-US" altLang="en-US"/>
              <a:t>A Small Dose of Toxicology - Overview</a:t>
            </a:r>
          </a:p>
        </p:txBody>
      </p:sp>
      <p:sp>
        <p:nvSpPr>
          <p:cNvPr id="6" name="Rectangle 7"/>
          <p:cNvSpPr>
            <a:spLocks noGrp="1" noChangeArrowheads="1"/>
          </p:cNvSpPr>
          <p:nvPr>
            <p:ph type="sldNum" sz="quarter" idx="5"/>
          </p:nvPr>
        </p:nvSpPr>
        <p:spPr/>
        <p:txBody>
          <a:bodyPr/>
          <a:lstStyle/>
          <a:p>
            <a:pPr>
              <a:defRPr/>
            </a:pPr>
            <a:fld id="{583075A3-1BD6-1344-A57B-4D4CE98C00B6}" type="slidenum">
              <a:rPr lang="en-US" altLang="en-US"/>
              <a:pPr>
                <a:defRPr/>
              </a:pPr>
              <a:t>7</a:t>
            </a:fld>
            <a:endParaRPr lang="en-US" altLang="en-US"/>
          </a:p>
        </p:txBody>
      </p:sp>
      <p:sp>
        <p:nvSpPr>
          <p:cNvPr id="208898" name="Rectangle 2"/>
          <p:cNvSpPr>
            <a:spLocks noGrp="1" noRot="1" noChangeAspect="1" noChangeArrowheads="1"/>
          </p:cNvSpPr>
          <p:nvPr>
            <p:ph type="sldImg"/>
          </p:nvPr>
        </p:nvSpPr>
        <p:spPr>
          <a:solidFill>
            <a:srgbClr val="FFFFFF"/>
          </a:solidFill>
          <a:ln/>
        </p:spPr>
      </p:sp>
      <p:sp>
        <p:nvSpPr>
          <p:cNvPr id="208899"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x-none" altLang="x-non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noChangeArrowheads="1"/>
          </p:cNvSpPr>
          <p:nvPr>
            <p:ph type="dt" sz="quarter" idx="1"/>
          </p:nvPr>
        </p:nvSpPr>
        <p:spPr/>
        <p:txBody>
          <a:bodyPr/>
          <a:lstStyle/>
          <a:p>
            <a:pPr>
              <a:defRPr/>
            </a:pPr>
            <a:fld id="{A7EB49B8-D5D3-9B43-8820-2D6C3BE94F45}" type="datetime4">
              <a:rPr lang="en-US" altLang="x-none"/>
              <a:pPr>
                <a:defRPr/>
              </a:pPr>
              <a:t>March 6, 2020</a:t>
            </a:fld>
            <a:endParaRPr lang="en-US" altLang="en-US"/>
          </a:p>
        </p:txBody>
      </p:sp>
      <p:sp>
        <p:nvSpPr>
          <p:cNvPr id="5" name="Rectangle 6"/>
          <p:cNvSpPr>
            <a:spLocks noGrp="1" noChangeArrowheads="1"/>
          </p:cNvSpPr>
          <p:nvPr>
            <p:ph type="ftr" sz="quarter" idx="4"/>
          </p:nvPr>
        </p:nvSpPr>
        <p:spPr/>
        <p:txBody>
          <a:bodyPr/>
          <a:lstStyle/>
          <a:p>
            <a:pPr>
              <a:defRPr/>
            </a:pPr>
            <a:r>
              <a:rPr lang="en-US" altLang="en-US"/>
              <a:t>A Small Dose of Toxicology - Overview</a:t>
            </a:r>
          </a:p>
        </p:txBody>
      </p:sp>
      <p:sp>
        <p:nvSpPr>
          <p:cNvPr id="6" name="Rectangle 7"/>
          <p:cNvSpPr>
            <a:spLocks noGrp="1" noChangeArrowheads="1"/>
          </p:cNvSpPr>
          <p:nvPr>
            <p:ph type="sldNum" sz="quarter" idx="5"/>
          </p:nvPr>
        </p:nvSpPr>
        <p:spPr/>
        <p:txBody>
          <a:bodyPr/>
          <a:lstStyle/>
          <a:p>
            <a:pPr>
              <a:defRPr/>
            </a:pPr>
            <a:fld id="{D6ADF6BA-8848-6049-A966-F75C6A402816}" type="slidenum">
              <a:rPr lang="en-US" altLang="en-US"/>
              <a:pPr>
                <a:defRPr/>
              </a:pPr>
              <a:t>8</a:t>
            </a:fld>
            <a:endParaRPr lang="en-US" altLang="en-US"/>
          </a:p>
        </p:txBody>
      </p:sp>
      <p:sp>
        <p:nvSpPr>
          <p:cNvPr id="155650" name="Rectangle 2"/>
          <p:cNvSpPr>
            <a:spLocks noGrp="1" noRot="1" noChangeAspect="1" noChangeArrowheads="1"/>
          </p:cNvSpPr>
          <p:nvPr>
            <p:ph type="sldImg"/>
          </p:nvPr>
        </p:nvSpPr>
        <p:spPr>
          <a:solidFill>
            <a:srgbClr val="FFFFFF"/>
          </a:solidFill>
          <a:ln/>
        </p:spPr>
      </p:sp>
      <p:sp>
        <p:nvSpPr>
          <p:cNvPr id="155651"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x-none" altLang="x-non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noChangeArrowheads="1"/>
          </p:cNvSpPr>
          <p:nvPr>
            <p:ph type="dt" sz="quarter" idx="1"/>
          </p:nvPr>
        </p:nvSpPr>
        <p:spPr/>
        <p:txBody>
          <a:bodyPr/>
          <a:lstStyle/>
          <a:p>
            <a:pPr>
              <a:defRPr/>
            </a:pPr>
            <a:fld id="{3E4186EB-87A7-D043-BE2C-46ACD2300FF2}" type="datetime4">
              <a:rPr lang="en-US" altLang="x-none"/>
              <a:pPr>
                <a:defRPr/>
              </a:pPr>
              <a:t>March 6, 2020</a:t>
            </a:fld>
            <a:endParaRPr lang="en-US" altLang="en-US"/>
          </a:p>
        </p:txBody>
      </p:sp>
      <p:sp>
        <p:nvSpPr>
          <p:cNvPr id="5" name="Rectangle 6"/>
          <p:cNvSpPr>
            <a:spLocks noGrp="1" noChangeArrowheads="1"/>
          </p:cNvSpPr>
          <p:nvPr>
            <p:ph type="ftr" sz="quarter" idx="4"/>
          </p:nvPr>
        </p:nvSpPr>
        <p:spPr/>
        <p:txBody>
          <a:bodyPr/>
          <a:lstStyle/>
          <a:p>
            <a:pPr>
              <a:defRPr/>
            </a:pPr>
            <a:r>
              <a:rPr lang="en-US" altLang="en-US"/>
              <a:t>A Small Dose of Toxicology - Overview</a:t>
            </a:r>
          </a:p>
        </p:txBody>
      </p:sp>
      <p:sp>
        <p:nvSpPr>
          <p:cNvPr id="6" name="Rectangle 7"/>
          <p:cNvSpPr>
            <a:spLocks noGrp="1" noChangeArrowheads="1"/>
          </p:cNvSpPr>
          <p:nvPr>
            <p:ph type="sldNum" sz="quarter" idx="5"/>
          </p:nvPr>
        </p:nvSpPr>
        <p:spPr/>
        <p:txBody>
          <a:bodyPr/>
          <a:lstStyle/>
          <a:p>
            <a:pPr>
              <a:defRPr/>
            </a:pPr>
            <a:fld id="{A0A07985-1CA5-A64E-8E91-E0ACB9B04BC0}" type="slidenum">
              <a:rPr lang="en-US" altLang="en-US"/>
              <a:pPr>
                <a:defRPr/>
              </a:pPr>
              <a:t>9</a:t>
            </a:fld>
            <a:endParaRPr lang="en-US" altLang="en-US"/>
          </a:p>
        </p:txBody>
      </p:sp>
      <p:sp>
        <p:nvSpPr>
          <p:cNvPr id="248834" name="Rectangle 1026"/>
          <p:cNvSpPr>
            <a:spLocks noGrp="1" noRot="1" noChangeAspect="1" noChangeArrowheads="1"/>
          </p:cNvSpPr>
          <p:nvPr>
            <p:ph type="sldImg"/>
          </p:nvPr>
        </p:nvSpPr>
        <p:spPr>
          <a:solidFill>
            <a:srgbClr val="FFFFFF"/>
          </a:solidFill>
          <a:ln/>
        </p:spPr>
      </p:sp>
      <p:sp>
        <p:nvSpPr>
          <p:cNvPr id="248835" name="Rectangle 1027"/>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endParaRPr lang="x-none" altLang="x-non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1031"/>
          <p:cNvSpPr>
            <a:spLocks noChangeArrowheads="1"/>
          </p:cNvSpPr>
          <p:nvPr userDrawn="1"/>
        </p:nvSpPr>
        <p:spPr bwMode="auto">
          <a:xfrm>
            <a:off x="0" y="0"/>
            <a:ext cx="9144000" cy="914400"/>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defRPr/>
            </a:pPr>
            <a:endParaRPr lang="en-US"/>
          </a:p>
        </p:txBody>
      </p:sp>
      <p:sp>
        <p:nvSpPr>
          <p:cNvPr id="3" name="Line 1032"/>
          <p:cNvSpPr>
            <a:spLocks noChangeShapeType="1"/>
          </p:cNvSpPr>
          <p:nvPr userDrawn="1"/>
        </p:nvSpPr>
        <p:spPr bwMode="auto">
          <a:xfrm>
            <a:off x="0" y="914400"/>
            <a:ext cx="91440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a:p>
        </p:txBody>
      </p:sp>
      <p:sp>
        <p:nvSpPr>
          <p:cNvPr id="4" name="Text Box 1037"/>
          <p:cNvSpPr txBox="1">
            <a:spLocks noChangeArrowheads="1"/>
          </p:cNvSpPr>
          <p:nvPr userDrawn="1"/>
        </p:nvSpPr>
        <p:spPr bwMode="auto">
          <a:xfrm>
            <a:off x="6705600" y="6604000"/>
            <a:ext cx="2438400" cy="2540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defRPr/>
            </a:pPr>
            <a:r>
              <a:rPr lang="en-US" altLang="x-none" sz="1000" b="1" dirty="0"/>
              <a:t>A Small Dose of Alcohol –  </a:t>
            </a:r>
            <a:r>
              <a:rPr lang="en-US" altLang="x-none" sz="1000" b="1" dirty="0" smtClean="0"/>
              <a:t>03/05/20</a:t>
            </a:r>
            <a:endParaRPr lang="en-US" altLang="x-none" sz="1000" b="1" dirty="0"/>
          </a:p>
        </p:txBody>
      </p:sp>
    </p:spTree>
    <p:extLst>
      <p:ext uri="{BB962C8B-B14F-4D97-AF65-F5344CB8AC3E}">
        <p14:creationId xmlns:p14="http://schemas.microsoft.com/office/powerpoint/2010/main" val="1469744916"/>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3379258"/>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
            <a:ext cx="1971675" cy="6100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76200"/>
            <a:ext cx="5762625" cy="61007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2735694"/>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18694303"/>
      </p:ext>
    </p:extLst>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1468799614"/>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90590233"/>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68722042"/>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37831987"/>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8117020"/>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423439156"/>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774067312"/>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w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2FCFE"/>
        </a:solidFill>
        <a:effectLst/>
      </p:bgPr>
    </p:bg>
    <p:spTree>
      <p:nvGrpSpPr>
        <p:cNvPr id="1" name=""/>
        <p:cNvGrpSpPr/>
        <p:nvPr/>
      </p:nvGrpSpPr>
      <p:grpSpPr>
        <a:xfrm>
          <a:off x="0" y="0"/>
          <a:ext cx="0" cy="0"/>
          <a:chOff x="0" y="0"/>
          <a:chExt cx="0" cy="0"/>
        </a:xfrm>
      </p:grpSpPr>
      <p:sp>
        <p:nvSpPr>
          <p:cNvPr id="1031" name="Rectangle 7"/>
          <p:cNvSpPr>
            <a:spLocks noChangeArrowheads="1"/>
          </p:cNvSpPr>
          <p:nvPr userDrawn="1"/>
        </p:nvSpPr>
        <p:spPr bwMode="auto">
          <a:xfrm>
            <a:off x="0" y="0"/>
            <a:ext cx="9144000" cy="914400"/>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defRPr/>
            </a:pPr>
            <a:endParaRPr lang="en-US"/>
          </a:p>
        </p:txBody>
      </p:sp>
      <p:sp>
        <p:nvSpPr>
          <p:cNvPr id="1032" name="Rectangle 8"/>
          <p:cNvSpPr>
            <a:spLocks noChangeArrowheads="1"/>
          </p:cNvSpPr>
          <p:nvPr userDrawn="1"/>
        </p:nvSpPr>
        <p:spPr bwMode="auto">
          <a:xfrm>
            <a:off x="0" y="0"/>
            <a:ext cx="9144000" cy="914400"/>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defRPr/>
            </a:pPr>
            <a:endParaRPr lang="en-US"/>
          </a:p>
        </p:txBody>
      </p:sp>
      <p:sp>
        <p:nvSpPr>
          <p:cNvPr id="1033" name="Line 9"/>
          <p:cNvSpPr>
            <a:spLocks noChangeShapeType="1"/>
          </p:cNvSpPr>
          <p:nvPr userDrawn="1"/>
        </p:nvSpPr>
        <p:spPr bwMode="auto">
          <a:xfrm>
            <a:off x="0" y="914400"/>
            <a:ext cx="91440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a:p>
        </p:txBody>
      </p:sp>
      <p:sp>
        <p:nvSpPr>
          <p:cNvPr id="1036" name="Rectangle 12"/>
          <p:cNvSpPr>
            <a:spLocks noGrp="1" noChangeArrowheads="1"/>
          </p:cNvSpPr>
          <p:nvPr>
            <p:ph type="title"/>
          </p:nvPr>
        </p:nvSpPr>
        <p:spPr bwMode="auto">
          <a:xfrm>
            <a:off x="685800" y="76200"/>
            <a:ext cx="7772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US" altLang="x-none"/>
              <a:t>Click to Edit Master Title Style</a:t>
            </a:r>
          </a:p>
        </p:txBody>
      </p:sp>
      <p:sp>
        <p:nvSpPr>
          <p:cNvPr id="1038" name="Text Box 14"/>
          <p:cNvSpPr txBox="1">
            <a:spLocks noChangeArrowheads="1"/>
          </p:cNvSpPr>
          <p:nvPr userDrawn="1"/>
        </p:nvSpPr>
        <p:spPr bwMode="auto">
          <a:xfrm>
            <a:off x="0" y="6604000"/>
            <a:ext cx="2438400" cy="2540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defRPr/>
            </a:pPr>
            <a:r>
              <a:rPr lang="en-US" altLang="x-none" sz="1000" b="1"/>
              <a:t>              A Small Dose of Toxicology</a:t>
            </a:r>
          </a:p>
        </p:txBody>
      </p:sp>
      <p:pic>
        <p:nvPicPr>
          <p:cNvPr id="2" name="Picture 15" descr="spoon01"/>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608763"/>
            <a:ext cx="533400" cy="24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5" name="Text Box 21"/>
          <p:cNvSpPr txBox="1">
            <a:spLocks noChangeArrowheads="1"/>
          </p:cNvSpPr>
          <p:nvPr userDrawn="1"/>
        </p:nvSpPr>
        <p:spPr bwMode="auto">
          <a:xfrm>
            <a:off x="6705600" y="6604000"/>
            <a:ext cx="2438400" cy="2540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defRPr/>
            </a:pPr>
            <a:r>
              <a:rPr lang="en-US" altLang="x-none" sz="1000" b="1" dirty="0"/>
              <a:t>A Small Dose of Alcohol –  </a:t>
            </a:r>
            <a:r>
              <a:rPr lang="en-US" altLang="x-none" sz="1000" b="1" dirty="0" smtClean="0"/>
              <a:t>03/05/20</a:t>
            </a:r>
            <a:endParaRPr lang="en-US" altLang="x-none" sz="1000" b="1" dirty="0"/>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spd="med">
    <p:pull/>
  </p:transition>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 Id="rId3" Type="http://schemas.openxmlformats.org/officeDocument/2006/relationships/image" Target="../media/image5.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6.xml"/><Relationship Id="rId3" Type="http://schemas.openxmlformats.org/officeDocument/2006/relationships/image" Target="../media/image7.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1" name="Group 14"/>
          <p:cNvGrpSpPr>
            <a:grpSpLocks/>
          </p:cNvGrpSpPr>
          <p:nvPr/>
        </p:nvGrpSpPr>
        <p:grpSpPr bwMode="auto">
          <a:xfrm>
            <a:off x="1114425" y="1295400"/>
            <a:ext cx="6913563" cy="3505200"/>
            <a:chOff x="702" y="1056"/>
            <a:chExt cx="4355" cy="2208"/>
          </a:xfrm>
        </p:grpSpPr>
        <p:sp>
          <p:nvSpPr>
            <p:cNvPr id="5125" name="Freeform 12"/>
            <p:cNvSpPr>
              <a:spLocks/>
            </p:cNvSpPr>
            <p:nvPr/>
          </p:nvSpPr>
          <p:spPr bwMode="auto">
            <a:xfrm>
              <a:off x="702" y="1056"/>
              <a:ext cx="4355" cy="2208"/>
            </a:xfrm>
            <a:custGeom>
              <a:avLst/>
              <a:gdLst>
                <a:gd name="T0" fmla="*/ 4099 w 3910"/>
                <a:gd name="T1" fmla="*/ 1314 h 1817"/>
                <a:gd name="T2" fmla="*/ 4156 w 3910"/>
                <a:gd name="T3" fmla="*/ 1439 h 1817"/>
                <a:gd name="T4" fmla="*/ 4241 w 3910"/>
                <a:gd name="T5" fmla="*/ 1540 h 1817"/>
                <a:gd name="T6" fmla="*/ 4256 w 3910"/>
                <a:gd name="T7" fmla="*/ 1656 h 1817"/>
                <a:gd name="T8" fmla="*/ 4212 w 3910"/>
                <a:gd name="T9" fmla="*/ 1757 h 1817"/>
                <a:gd name="T10" fmla="*/ 4099 w 3910"/>
                <a:gd name="T11" fmla="*/ 1874 h 1817"/>
                <a:gd name="T12" fmla="*/ 3942 w 3910"/>
                <a:gd name="T13" fmla="*/ 1952 h 1817"/>
                <a:gd name="T14" fmla="*/ 3556 w 3910"/>
                <a:gd name="T15" fmla="*/ 2014 h 1817"/>
                <a:gd name="T16" fmla="*/ 3300 w 3910"/>
                <a:gd name="T17" fmla="*/ 1998 h 1817"/>
                <a:gd name="T18" fmla="*/ 3072 w 3910"/>
                <a:gd name="T19" fmla="*/ 1913 h 1817"/>
                <a:gd name="T20" fmla="*/ 2787 w 3910"/>
                <a:gd name="T21" fmla="*/ 1718 h 1817"/>
                <a:gd name="T22" fmla="*/ 2616 w 3910"/>
                <a:gd name="T23" fmla="*/ 1540 h 1817"/>
                <a:gd name="T24" fmla="*/ 2558 w 3910"/>
                <a:gd name="T25" fmla="*/ 1430 h 1817"/>
                <a:gd name="T26" fmla="*/ 2552 w 3910"/>
                <a:gd name="T27" fmla="*/ 1345 h 1817"/>
                <a:gd name="T28" fmla="*/ 2573 w 3910"/>
                <a:gd name="T29" fmla="*/ 1291 h 1817"/>
                <a:gd name="T30" fmla="*/ 2652 w 3910"/>
                <a:gd name="T31" fmla="*/ 1229 h 1817"/>
                <a:gd name="T32" fmla="*/ 2816 w 3910"/>
                <a:gd name="T33" fmla="*/ 1205 h 1817"/>
                <a:gd name="T34" fmla="*/ 2837 w 3910"/>
                <a:gd name="T35" fmla="*/ 1213 h 1817"/>
                <a:gd name="T36" fmla="*/ 2808 w 3910"/>
                <a:gd name="T37" fmla="*/ 1057 h 1817"/>
                <a:gd name="T38" fmla="*/ 2495 w 3910"/>
                <a:gd name="T39" fmla="*/ 1018 h 1817"/>
                <a:gd name="T40" fmla="*/ 2380 w 3910"/>
                <a:gd name="T41" fmla="*/ 972 h 1817"/>
                <a:gd name="T42" fmla="*/ 1176 w 3910"/>
                <a:gd name="T43" fmla="*/ 264 h 1817"/>
                <a:gd name="T44" fmla="*/ 684 w 3910"/>
                <a:gd name="T45" fmla="*/ 30 h 1817"/>
                <a:gd name="T46" fmla="*/ 478 w 3910"/>
                <a:gd name="T47" fmla="*/ 0 h 1817"/>
                <a:gd name="T48" fmla="*/ 157 w 3910"/>
                <a:gd name="T49" fmla="*/ 39 h 1817"/>
                <a:gd name="T50" fmla="*/ 42 w 3910"/>
                <a:gd name="T51" fmla="*/ 132 h 1817"/>
                <a:gd name="T52" fmla="*/ 0 w 3910"/>
                <a:gd name="T53" fmla="*/ 210 h 1817"/>
                <a:gd name="T54" fmla="*/ 0 w 3910"/>
                <a:gd name="T55" fmla="*/ 272 h 1817"/>
                <a:gd name="T56" fmla="*/ 36 w 3910"/>
                <a:gd name="T57" fmla="*/ 350 h 1817"/>
                <a:gd name="T58" fmla="*/ 214 w 3910"/>
                <a:gd name="T59" fmla="*/ 474 h 1817"/>
                <a:gd name="T60" fmla="*/ 535 w 3910"/>
                <a:gd name="T61" fmla="*/ 552 h 1817"/>
                <a:gd name="T62" fmla="*/ 927 w 3910"/>
                <a:gd name="T63" fmla="*/ 661 h 1817"/>
                <a:gd name="T64" fmla="*/ 1625 w 3910"/>
                <a:gd name="T65" fmla="*/ 933 h 1817"/>
                <a:gd name="T66" fmla="*/ 2046 w 3910"/>
                <a:gd name="T67" fmla="*/ 1167 h 1817"/>
                <a:gd name="T68" fmla="*/ 2380 w 3910"/>
                <a:gd name="T69" fmla="*/ 1439 h 1817"/>
                <a:gd name="T70" fmla="*/ 2558 w 3910"/>
                <a:gd name="T71" fmla="*/ 1664 h 1817"/>
                <a:gd name="T72" fmla="*/ 2816 w 3910"/>
                <a:gd name="T73" fmla="*/ 1936 h 1817"/>
                <a:gd name="T74" fmla="*/ 3093 w 3910"/>
                <a:gd name="T75" fmla="*/ 2123 h 1817"/>
                <a:gd name="T76" fmla="*/ 3321 w 3910"/>
                <a:gd name="T77" fmla="*/ 2192 h 1817"/>
                <a:gd name="T78" fmla="*/ 3692 w 3910"/>
                <a:gd name="T79" fmla="*/ 2192 h 1817"/>
                <a:gd name="T80" fmla="*/ 4042 w 3910"/>
                <a:gd name="T81" fmla="*/ 2076 h 1817"/>
                <a:gd name="T82" fmla="*/ 4212 w 3910"/>
                <a:gd name="T83" fmla="*/ 1944 h 1817"/>
                <a:gd name="T84" fmla="*/ 4334 w 3910"/>
                <a:gd name="T85" fmla="*/ 1741 h 1817"/>
                <a:gd name="T86" fmla="*/ 4355 w 3910"/>
                <a:gd name="T87" fmla="*/ 1625 h 1817"/>
                <a:gd name="T88" fmla="*/ 4319 w 3910"/>
                <a:gd name="T89" fmla="*/ 1517 h 1817"/>
                <a:gd name="T90" fmla="*/ 4241 w 3910"/>
                <a:gd name="T91" fmla="*/ 1423 h 181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910" h="1817">
                  <a:moveTo>
                    <a:pt x="3808" y="1171"/>
                  </a:moveTo>
                  <a:lnTo>
                    <a:pt x="3808" y="1171"/>
                  </a:lnTo>
                  <a:lnTo>
                    <a:pt x="3680" y="1081"/>
                  </a:lnTo>
                  <a:lnTo>
                    <a:pt x="3731" y="1184"/>
                  </a:lnTo>
                  <a:lnTo>
                    <a:pt x="3763" y="1209"/>
                  </a:lnTo>
                  <a:lnTo>
                    <a:pt x="3789" y="1235"/>
                  </a:lnTo>
                  <a:lnTo>
                    <a:pt x="3808" y="1267"/>
                  </a:lnTo>
                  <a:lnTo>
                    <a:pt x="3821" y="1292"/>
                  </a:lnTo>
                  <a:lnTo>
                    <a:pt x="3827" y="1331"/>
                  </a:lnTo>
                  <a:lnTo>
                    <a:pt x="3821" y="1363"/>
                  </a:lnTo>
                  <a:lnTo>
                    <a:pt x="3808" y="1408"/>
                  </a:lnTo>
                  <a:lnTo>
                    <a:pt x="3782" y="1446"/>
                  </a:lnTo>
                  <a:lnTo>
                    <a:pt x="3757" y="1484"/>
                  </a:lnTo>
                  <a:lnTo>
                    <a:pt x="3725" y="1510"/>
                  </a:lnTo>
                  <a:lnTo>
                    <a:pt x="3680" y="1542"/>
                  </a:lnTo>
                  <a:lnTo>
                    <a:pt x="3641" y="1568"/>
                  </a:lnTo>
                  <a:lnTo>
                    <a:pt x="3590" y="1587"/>
                  </a:lnTo>
                  <a:lnTo>
                    <a:pt x="3539" y="1606"/>
                  </a:lnTo>
                  <a:lnTo>
                    <a:pt x="3430" y="1632"/>
                  </a:lnTo>
                  <a:lnTo>
                    <a:pt x="3309" y="1651"/>
                  </a:lnTo>
                  <a:lnTo>
                    <a:pt x="3193" y="1657"/>
                  </a:lnTo>
                  <a:lnTo>
                    <a:pt x="3072" y="1657"/>
                  </a:lnTo>
                  <a:lnTo>
                    <a:pt x="2963" y="1644"/>
                  </a:lnTo>
                  <a:lnTo>
                    <a:pt x="2912" y="1632"/>
                  </a:lnTo>
                  <a:lnTo>
                    <a:pt x="2861" y="1619"/>
                  </a:lnTo>
                  <a:lnTo>
                    <a:pt x="2758" y="1574"/>
                  </a:lnTo>
                  <a:lnTo>
                    <a:pt x="2662" y="1529"/>
                  </a:lnTo>
                  <a:lnTo>
                    <a:pt x="2579" y="1472"/>
                  </a:lnTo>
                  <a:lnTo>
                    <a:pt x="2502" y="1414"/>
                  </a:lnTo>
                  <a:lnTo>
                    <a:pt x="2432" y="1356"/>
                  </a:lnTo>
                  <a:lnTo>
                    <a:pt x="2381" y="1305"/>
                  </a:lnTo>
                  <a:lnTo>
                    <a:pt x="2349" y="1267"/>
                  </a:lnTo>
                  <a:lnTo>
                    <a:pt x="2310" y="1203"/>
                  </a:lnTo>
                  <a:lnTo>
                    <a:pt x="2297" y="1177"/>
                  </a:lnTo>
                  <a:lnTo>
                    <a:pt x="2291" y="1152"/>
                  </a:lnTo>
                  <a:lnTo>
                    <a:pt x="2291" y="1126"/>
                  </a:lnTo>
                  <a:lnTo>
                    <a:pt x="2291" y="1107"/>
                  </a:lnTo>
                  <a:lnTo>
                    <a:pt x="2297" y="1081"/>
                  </a:lnTo>
                  <a:lnTo>
                    <a:pt x="2310" y="1062"/>
                  </a:lnTo>
                  <a:lnTo>
                    <a:pt x="2329" y="1036"/>
                  </a:lnTo>
                  <a:lnTo>
                    <a:pt x="2355" y="1024"/>
                  </a:lnTo>
                  <a:lnTo>
                    <a:pt x="2381" y="1011"/>
                  </a:lnTo>
                  <a:lnTo>
                    <a:pt x="2413" y="998"/>
                  </a:lnTo>
                  <a:lnTo>
                    <a:pt x="2477" y="992"/>
                  </a:lnTo>
                  <a:lnTo>
                    <a:pt x="2528" y="992"/>
                  </a:lnTo>
                  <a:lnTo>
                    <a:pt x="2547" y="998"/>
                  </a:lnTo>
                  <a:lnTo>
                    <a:pt x="2681" y="870"/>
                  </a:lnTo>
                  <a:lnTo>
                    <a:pt x="2521" y="870"/>
                  </a:lnTo>
                  <a:lnTo>
                    <a:pt x="2374" y="857"/>
                  </a:lnTo>
                  <a:lnTo>
                    <a:pt x="2304" y="851"/>
                  </a:lnTo>
                  <a:lnTo>
                    <a:pt x="2240" y="838"/>
                  </a:lnTo>
                  <a:lnTo>
                    <a:pt x="2182" y="825"/>
                  </a:lnTo>
                  <a:lnTo>
                    <a:pt x="2137" y="800"/>
                  </a:lnTo>
                  <a:lnTo>
                    <a:pt x="1734" y="582"/>
                  </a:lnTo>
                  <a:lnTo>
                    <a:pt x="1280" y="333"/>
                  </a:lnTo>
                  <a:lnTo>
                    <a:pt x="1056" y="217"/>
                  </a:lnTo>
                  <a:lnTo>
                    <a:pt x="851" y="121"/>
                  </a:lnTo>
                  <a:lnTo>
                    <a:pt x="685" y="51"/>
                  </a:lnTo>
                  <a:lnTo>
                    <a:pt x="614" y="25"/>
                  </a:lnTo>
                  <a:lnTo>
                    <a:pt x="557" y="13"/>
                  </a:lnTo>
                  <a:lnTo>
                    <a:pt x="429" y="0"/>
                  </a:lnTo>
                  <a:lnTo>
                    <a:pt x="320" y="0"/>
                  </a:lnTo>
                  <a:lnTo>
                    <a:pt x="224" y="13"/>
                  </a:lnTo>
                  <a:lnTo>
                    <a:pt x="141" y="32"/>
                  </a:lnTo>
                  <a:lnTo>
                    <a:pt x="83" y="64"/>
                  </a:lnTo>
                  <a:lnTo>
                    <a:pt x="57" y="83"/>
                  </a:lnTo>
                  <a:lnTo>
                    <a:pt x="38" y="109"/>
                  </a:lnTo>
                  <a:lnTo>
                    <a:pt x="19" y="128"/>
                  </a:lnTo>
                  <a:lnTo>
                    <a:pt x="6" y="153"/>
                  </a:lnTo>
                  <a:lnTo>
                    <a:pt x="0" y="173"/>
                  </a:lnTo>
                  <a:lnTo>
                    <a:pt x="0" y="198"/>
                  </a:lnTo>
                  <a:lnTo>
                    <a:pt x="0" y="224"/>
                  </a:lnTo>
                  <a:lnTo>
                    <a:pt x="6" y="249"/>
                  </a:lnTo>
                  <a:lnTo>
                    <a:pt x="19" y="269"/>
                  </a:lnTo>
                  <a:lnTo>
                    <a:pt x="32" y="288"/>
                  </a:lnTo>
                  <a:lnTo>
                    <a:pt x="70" y="326"/>
                  </a:lnTo>
                  <a:lnTo>
                    <a:pt x="121" y="358"/>
                  </a:lnTo>
                  <a:lnTo>
                    <a:pt x="192" y="390"/>
                  </a:lnTo>
                  <a:lnTo>
                    <a:pt x="275" y="409"/>
                  </a:lnTo>
                  <a:lnTo>
                    <a:pt x="371" y="435"/>
                  </a:lnTo>
                  <a:lnTo>
                    <a:pt x="480" y="454"/>
                  </a:lnTo>
                  <a:lnTo>
                    <a:pt x="633" y="486"/>
                  </a:lnTo>
                  <a:lnTo>
                    <a:pt x="832" y="544"/>
                  </a:lnTo>
                  <a:lnTo>
                    <a:pt x="1069" y="614"/>
                  </a:lnTo>
                  <a:lnTo>
                    <a:pt x="1331" y="710"/>
                  </a:lnTo>
                  <a:lnTo>
                    <a:pt x="1459" y="768"/>
                  </a:lnTo>
                  <a:lnTo>
                    <a:pt x="1587" y="825"/>
                  </a:lnTo>
                  <a:lnTo>
                    <a:pt x="1715" y="889"/>
                  </a:lnTo>
                  <a:lnTo>
                    <a:pt x="1837" y="960"/>
                  </a:lnTo>
                  <a:lnTo>
                    <a:pt x="1945" y="1030"/>
                  </a:lnTo>
                  <a:lnTo>
                    <a:pt x="2048" y="1107"/>
                  </a:lnTo>
                  <a:lnTo>
                    <a:pt x="2137" y="1184"/>
                  </a:lnTo>
                  <a:lnTo>
                    <a:pt x="2214" y="1267"/>
                  </a:lnTo>
                  <a:lnTo>
                    <a:pt x="2297" y="1369"/>
                  </a:lnTo>
                  <a:lnTo>
                    <a:pt x="2374" y="1452"/>
                  </a:lnTo>
                  <a:lnTo>
                    <a:pt x="2451" y="1529"/>
                  </a:lnTo>
                  <a:lnTo>
                    <a:pt x="2528" y="1593"/>
                  </a:lnTo>
                  <a:lnTo>
                    <a:pt x="2605" y="1651"/>
                  </a:lnTo>
                  <a:lnTo>
                    <a:pt x="2688" y="1702"/>
                  </a:lnTo>
                  <a:lnTo>
                    <a:pt x="2777" y="1747"/>
                  </a:lnTo>
                  <a:lnTo>
                    <a:pt x="2873" y="1779"/>
                  </a:lnTo>
                  <a:lnTo>
                    <a:pt x="2982" y="1804"/>
                  </a:lnTo>
                  <a:lnTo>
                    <a:pt x="3091" y="1817"/>
                  </a:lnTo>
                  <a:lnTo>
                    <a:pt x="3206" y="1817"/>
                  </a:lnTo>
                  <a:lnTo>
                    <a:pt x="3315" y="1804"/>
                  </a:lnTo>
                  <a:lnTo>
                    <a:pt x="3424" y="1785"/>
                  </a:lnTo>
                  <a:lnTo>
                    <a:pt x="3533" y="1753"/>
                  </a:lnTo>
                  <a:lnTo>
                    <a:pt x="3629" y="1708"/>
                  </a:lnTo>
                  <a:lnTo>
                    <a:pt x="3712" y="1657"/>
                  </a:lnTo>
                  <a:lnTo>
                    <a:pt x="3782" y="1600"/>
                  </a:lnTo>
                  <a:lnTo>
                    <a:pt x="3840" y="1536"/>
                  </a:lnTo>
                  <a:lnTo>
                    <a:pt x="3878" y="1472"/>
                  </a:lnTo>
                  <a:lnTo>
                    <a:pt x="3891" y="1433"/>
                  </a:lnTo>
                  <a:lnTo>
                    <a:pt x="3904" y="1401"/>
                  </a:lnTo>
                  <a:lnTo>
                    <a:pt x="3910" y="1369"/>
                  </a:lnTo>
                  <a:lnTo>
                    <a:pt x="3910" y="1337"/>
                  </a:lnTo>
                  <a:lnTo>
                    <a:pt x="3904" y="1305"/>
                  </a:lnTo>
                  <a:lnTo>
                    <a:pt x="3891" y="1273"/>
                  </a:lnTo>
                  <a:lnTo>
                    <a:pt x="3878" y="1248"/>
                  </a:lnTo>
                  <a:lnTo>
                    <a:pt x="3859" y="1222"/>
                  </a:lnTo>
                  <a:lnTo>
                    <a:pt x="3833" y="1196"/>
                  </a:lnTo>
                  <a:lnTo>
                    <a:pt x="3808" y="1171"/>
                  </a:lnTo>
                  <a:close/>
                </a:path>
              </a:pathLst>
            </a:custGeom>
            <a:solidFill>
              <a:srgbClr val="00000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6" name="Freeform 13"/>
            <p:cNvSpPr>
              <a:spLocks/>
            </p:cNvSpPr>
            <p:nvPr/>
          </p:nvSpPr>
          <p:spPr bwMode="auto">
            <a:xfrm>
              <a:off x="3439" y="1909"/>
              <a:ext cx="1404" cy="1088"/>
            </a:xfrm>
            <a:custGeom>
              <a:avLst/>
              <a:gdLst>
                <a:gd name="T0" fmla="*/ 698 w 1261"/>
                <a:gd name="T1" fmla="*/ 1088 h 895"/>
                <a:gd name="T2" fmla="*/ 698 w 1261"/>
                <a:gd name="T3" fmla="*/ 1088 h 895"/>
                <a:gd name="T4" fmla="*/ 784 w 1261"/>
                <a:gd name="T5" fmla="*/ 1088 h 895"/>
                <a:gd name="T6" fmla="*/ 870 w 1261"/>
                <a:gd name="T7" fmla="*/ 1088 h 895"/>
                <a:gd name="T8" fmla="*/ 1012 w 1261"/>
                <a:gd name="T9" fmla="*/ 1073 h 895"/>
                <a:gd name="T10" fmla="*/ 1133 w 1261"/>
                <a:gd name="T11" fmla="*/ 1042 h 895"/>
                <a:gd name="T12" fmla="*/ 1233 w 1261"/>
                <a:gd name="T13" fmla="*/ 1003 h 895"/>
                <a:gd name="T14" fmla="*/ 1312 w 1261"/>
                <a:gd name="T15" fmla="*/ 957 h 895"/>
                <a:gd name="T16" fmla="*/ 1368 w 1261"/>
                <a:gd name="T17" fmla="*/ 902 h 895"/>
                <a:gd name="T18" fmla="*/ 1383 w 1261"/>
                <a:gd name="T19" fmla="*/ 879 h 895"/>
                <a:gd name="T20" fmla="*/ 1397 w 1261"/>
                <a:gd name="T21" fmla="*/ 847 h 895"/>
                <a:gd name="T22" fmla="*/ 1404 w 1261"/>
                <a:gd name="T23" fmla="*/ 824 h 895"/>
                <a:gd name="T24" fmla="*/ 1404 w 1261"/>
                <a:gd name="T25" fmla="*/ 801 h 895"/>
                <a:gd name="T26" fmla="*/ 1404 w 1261"/>
                <a:gd name="T27" fmla="*/ 801 h 895"/>
                <a:gd name="T28" fmla="*/ 1397 w 1261"/>
                <a:gd name="T29" fmla="*/ 746 h 895"/>
                <a:gd name="T30" fmla="*/ 1383 w 1261"/>
                <a:gd name="T31" fmla="*/ 692 h 895"/>
                <a:gd name="T32" fmla="*/ 1362 w 1261"/>
                <a:gd name="T33" fmla="*/ 630 h 895"/>
                <a:gd name="T34" fmla="*/ 1326 w 1261"/>
                <a:gd name="T35" fmla="*/ 568 h 895"/>
                <a:gd name="T36" fmla="*/ 1255 w 1261"/>
                <a:gd name="T37" fmla="*/ 435 h 895"/>
                <a:gd name="T38" fmla="*/ 1155 w 1261"/>
                <a:gd name="T39" fmla="*/ 310 h 895"/>
                <a:gd name="T40" fmla="*/ 1054 w 1261"/>
                <a:gd name="T41" fmla="*/ 195 h 895"/>
                <a:gd name="T42" fmla="*/ 998 w 1261"/>
                <a:gd name="T43" fmla="*/ 140 h 895"/>
                <a:gd name="T44" fmla="*/ 941 w 1261"/>
                <a:gd name="T45" fmla="*/ 92 h 895"/>
                <a:gd name="T46" fmla="*/ 891 w 1261"/>
                <a:gd name="T47" fmla="*/ 53 h 895"/>
                <a:gd name="T48" fmla="*/ 841 w 1261"/>
                <a:gd name="T49" fmla="*/ 30 h 895"/>
                <a:gd name="T50" fmla="*/ 792 w 1261"/>
                <a:gd name="T51" fmla="*/ 7 h 895"/>
                <a:gd name="T52" fmla="*/ 742 w 1261"/>
                <a:gd name="T53" fmla="*/ 0 h 895"/>
                <a:gd name="T54" fmla="*/ 742 w 1261"/>
                <a:gd name="T55" fmla="*/ 0 h 895"/>
                <a:gd name="T56" fmla="*/ 698 w 1261"/>
                <a:gd name="T57" fmla="*/ 0 h 895"/>
                <a:gd name="T58" fmla="*/ 649 w 1261"/>
                <a:gd name="T59" fmla="*/ 15 h 895"/>
                <a:gd name="T60" fmla="*/ 591 w 1261"/>
                <a:gd name="T61" fmla="*/ 39 h 895"/>
                <a:gd name="T62" fmla="*/ 534 w 1261"/>
                <a:gd name="T63" fmla="*/ 62 h 895"/>
                <a:gd name="T64" fmla="*/ 428 w 1261"/>
                <a:gd name="T65" fmla="*/ 140 h 895"/>
                <a:gd name="T66" fmla="*/ 314 w 1261"/>
                <a:gd name="T67" fmla="*/ 233 h 895"/>
                <a:gd name="T68" fmla="*/ 214 w 1261"/>
                <a:gd name="T69" fmla="*/ 334 h 895"/>
                <a:gd name="T70" fmla="*/ 121 w 1261"/>
                <a:gd name="T71" fmla="*/ 427 h 895"/>
                <a:gd name="T72" fmla="*/ 57 w 1261"/>
                <a:gd name="T73" fmla="*/ 504 h 895"/>
                <a:gd name="T74" fmla="*/ 14 w 1261"/>
                <a:gd name="T75" fmla="*/ 559 h 895"/>
                <a:gd name="T76" fmla="*/ 14 w 1261"/>
                <a:gd name="T77" fmla="*/ 559 h 895"/>
                <a:gd name="T78" fmla="*/ 0 w 1261"/>
                <a:gd name="T79" fmla="*/ 598 h 895"/>
                <a:gd name="T80" fmla="*/ 0 w 1261"/>
                <a:gd name="T81" fmla="*/ 637 h 895"/>
                <a:gd name="T82" fmla="*/ 0 w 1261"/>
                <a:gd name="T83" fmla="*/ 676 h 895"/>
                <a:gd name="T84" fmla="*/ 14 w 1261"/>
                <a:gd name="T85" fmla="*/ 715 h 895"/>
                <a:gd name="T86" fmla="*/ 36 w 1261"/>
                <a:gd name="T87" fmla="*/ 762 h 895"/>
                <a:gd name="T88" fmla="*/ 71 w 1261"/>
                <a:gd name="T89" fmla="*/ 801 h 895"/>
                <a:gd name="T90" fmla="*/ 107 w 1261"/>
                <a:gd name="T91" fmla="*/ 840 h 895"/>
                <a:gd name="T92" fmla="*/ 150 w 1261"/>
                <a:gd name="T93" fmla="*/ 886 h 895"/>
                <a:gd name="T94" fmla="*/ 207 w 1261"/>
                <a:gd name="T95" fmla="*/ 925 h 895"/>
                <a:gd name="T96" fmla="*/ 264 w 1261"/>
                <a:gd name="T97" fmla="*/ 957 h 895"/>
                <a:gd name="T98" fmla="*/ 321 w 1261"/>
                <a:gd name="T99" fmla="*/ 996 h 895"/>
                <a:gd name="T100" fmla="*/ 392 w 1261"/>
                <a:gd name="T101" fmla="*/ 1019 h 895"/>
                <a:gd name="T102" fmla="*/ 463 w 1261"/>
                <a:gd name="T103" fmla="*/ 1049 h 895"/>
                <a:gd name="T104" fmla="*/ 542 w 1261"/>
                <a:gd name="T105" fmla="*/ 1065 h 895"/>
                <a:gd name="T106" fmla="*/ 620 w 1261"/>
                <a:gd name="T107" fmla="*/ 1081 h 895"/>
                <a:gd name="T108" fmla="*/ 698 w 1261"/>
                <a:gd name="T109" fmla="*/ 1088 h 895"/>
                <a:gd name="T110" fmla="*/ 698 w 1261"/>
                <a:gd name="T111" fmla="*/ 1088 h 89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261" h="895">
                  <a:moveTo>
                    <a:pt x="627" y="895"/>
                  </a:moveTo>
                  <a:lnTo>
                    <a:pt x="627" y="895"/>
                  </a:lnTo>
                  <a:lnTo>
                    <a:pt x="704" y="895"/>
                  </a:lnTo>
                  <a:lnTo>
                    <a:pt x="781" y="895"/>
                  </a:lnTo>
                  <a:lnTo>
                    <a:pt x="909" y="883"/>
                  </a:lnTo>
                  <a:lnTo>
                    <a:pt x="1018" y="857"/>
                  </a:lnTo>
                  <a:lnTo>
                    <a:pt x="1107" y="825"/>
                  </a:lnTo>
                  <a:lnTo>
                    <a:pt x="1178" y="787"/>
                  </a:lnTo>
                  <a:lnTo>
                    <a:pt x="1229" y="742"/>
                  </a:lnTo>
                  <a:lnTo>
                    <a:pt x="1242" y="723"/>
                  </a:lnTo>
                  <a:lnTo>
                    <a:pt x="1255" y="697"/>
                  </a:lnTo>
                  <a:lnTo>
                    <a:pt x="1261" y="678"/>
                  </a:lnTo>
                  <a:lnTo>
                    <a:pt x="1261" y="659"/>
                  </a:lnTo>
                  <a:lnTo>
                    <a:pt x="1255" y="614"/>
                  </a:lnTo>
                  <a:lnTo>
                    <a:pt x="1242" y="569"/>
                  </a:lnTo>
                  <a:lnTo>
                    <a:pt x="1223" y="518"/>
                  </a:lnTo>
                  <a:lnTo>
                    <a:pt x="1191" y="467"/>
                  </a:lnTo>
                  <a:lnTo>
                    <a:pt x="1127" y="358"/>
                  </a:lnTo>
                  <a:lnTo>
                    <a:pt x="1037" y="255"/>
                  </a:lnTo>
                  <a:lnTo>
                    <a:pt x="947" y="160"/>
                  </a:lnTo>
                  <a:lnTo>
                    <a:pt x="896" y="115"/>
                  </a:lnTo>
                  <a:lnTo>
                    <a:pt x="845" y="76"/>
                  </a:lnTo>
                  <a:lnTo>
                    <a:pt x="800" y="44"/>
                  </a:lnTo>
                  <a:lnTo>
                    <a:pt x="755" y="25"/>
                  </a:lnTo>
                  <a:lnTo>
                    <a:pt x="711" y="6"/>
                  </a:lnTo>
                  <a:lnTo>
                    <a:pt x="666" y="0"/>
                  </a:lnTo>
                  <a:lnTo>
                    <a:pt x="627" y="0"/>
                  </a:lnTo>
                  <a:lnTo>
                    <a:pt x="583" y="12"/>
                  </a:lnTo>
                  <a:lnTo>
                    <a:pt x="531" y="32"/>
                  </a:lnTo>
                  <a:lnTo>
                    <a:pt x="480" y="51"/>
                  </a:lnTo>
                  <a:lnTo>
                    <a:pt x="384" y="115"/>
                  </a:lnTo>
                  <a:lnTo>
                    <a:pt x="282" y="192"/>
                  </a:lnTo>
                  <a:lnTo>
                    <a:pt x="192" y="275"/>
                  </a:lnTo>
                  <a:lnTo>
                    <a:pt x="109" y="351"/>
                  </a:lnTo>
                  <a:lnTo>
                    <a:pt x="51" y="415"/>
                  </a:lnTo>
                  <a:lnTo>
                    <a:pt x="13" y="460"/>
                  </a:lnTo>
                  <a:lnTo>
                    <a:pt x="0" y="492"/>
                  </a:lnTo>
                  <a:lnTo>
                    <a:pt x="0" y="524"/>
                  </a:lnTo>
                  <a:lnTo>
                    <a:pt x="0" y="556"/>
                  </a:lnTo>
                  <a:lnTo>
                    <a:pt x="13" y="588"/>
                  </a:lnTo>
                  <a:lnTo>
                    <a:pt x="32" y="627"/>
                  </a:lnTo>
                  <a:lnTo>
                    <a:pt x="64" y="659"/>
                  </a:lnTo>
                  <a:lnTo>
                    <a:pt x="96" y="691"/>
                  </a:lnTo>
                  <a:lnTo>
                    <a:pt x="135" y="729"/>
                  </a:lnTo>
                  <a:lnTo>
                    <a:pt x="186" y="761"/>
                  </a:lnTo>
                  <a:lnTo>
                    <a:pt x="237" y="787"/>
                  </a:lnTo>
                  <a:lnTo>
                    <a:pt x="288" y="819"/>
                  </a:lnTo>
                  <a:lnTo>
                    <a:pt x="352" y="838"/>
                  </a:lnTo>
                  <a:lnTo>
                    <a:pt x="416" y="863"/>
                  </a:lnTo>
                  <a:lnTo>
                    <a:pt x="487" y="876"/>
                  </a:lnTo>
                  <a:lnTo>
                    <a:pt x="557" y="889"/>
                  </a:lnTo>
                  <a:lnTo>
                    <a:pt x="627" y="895"/>
                  </a:lnTo>
                  <a:close/>
                </a:path>
              </a:pathLst>
            </a:custGeom>
            <a:solidFill>
              <a:srgbClr val="FF660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25958" name="Rectangle 6"/>
          <p:cNvSpPr>
            <a:spLocks noGrp="1" noChangeArrowheads="1"/>
          </p:cNvSpPr>
          <p:nvPr>
            <p:ph type="ctrTitle" idx="4294967295"/>
          </p:nvPr>
        </p:nvSpPr>
        <p:spPr>
          <a:xfrm>
            <a:off x="1066800" y="1905000"/>
            <a:ext cx="7010400" cy="14319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r>
              <a:rPr lang="en-US" altLang="x-none" b="1" dirty="0" smtClean="0">
                <a:solidFill>
                  <a:schemeClr val="tx1"/>
                </a:solidFill>
              </a:rPr>
              <a:t>An Introduction To The Health Effects of Alcohol</a:t>
            </a:r>
          </a:p>
        </p:txBody>
      </p:sp>
      <p:sp>
        <p:nvSpPr>
          <p:cNvPr id="125959" name="Rectangle 7"/>
          <p:cNvSpPr>
            <a:spLocks noChangeArrowheads="1"/>
          </p:cNvSpPr>
          <p:nvPr/>
        </p:nvSpPr>
        <p:spPr bwMode="auto">
          <a:xfrm>
            <a:off x="1279525" y="76200"/>
            <a:ext cx="66452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altLang="x-none" b="1">
                <a:solidFill>
                  <a:schemeClr val="tx1"/>
                </a:solidFill>
              </a:rPr>
              <a:t>A Small Dose of Alcohol</a:t>
            </a:r>
          </a:p>
        </p:txBody>
      </p:sp>
      <p:pic>
        <p:nvPicPr>
          <p:cNvPr id="5124" name="Picture 10" descr="j014999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449763"/>
            <a:ext cx="2343150" cy="240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6"/>
          <p:cNvSpPr txBox="1">
            <a:spLocks noChangeArrowheads="1"/>
          </p:cNvSpPr>
          <p:nvPr/>
        </p:nvSpPr>
        <p:spPr bwMode="auto">
          <a:xfrm>
            <a:off x="3021012" y="5045095"/>
            <a:ext cx="6046788" cy="1508105"/>
          </a:xfrm>
          <a:prstGeom prst="rect">
            <a:avLst/>
          </a:prstGeom>
          <a:noFill/>
          <a:ln w="9525">
            <a:noFill/>
            <a:miter lim="800000"/>
            <a:headEnd/>
            <a:tailEnd/>
          </a:ln>
        </p:spPr>
        <p:txBody>
          <a:bodyPr wrap="square">
            <a:prstTxWarp prst="textNoShape">
              <a:avLst/>
            </a:prstTxWarp>
            <a:spAutoFit/>
          </a:bodyPr>
          <a:lstStyle/>
          <a:p>
            <a:pPr marL="457200" indent="-457200" algn="ctr" eaLnBrk="1" hangingPunct="1">
              <a:buFont typeface="Wingdings" pitchFamily="-1" charset="2"/>
              <a:buNone/>
            </a:pPr>
            <a:r>
              <a:rPr lang="en-US" sz="3600" b="1" dirty="0" smtClean="0">
                <a:latin typeface="Arial" pitchFamily="-1" charset="0"/>
              </a:rPr>
              <a:t>Chapter 7 </a:t>
            </a:r>
            <a:r>
              <a:rPr lang="mr-IN" sz="3600" b="1" dirty="0" smtClean="0">
                <a:latin typeface="Arial" pitchFamily="-1" charset="0"/>
              </a:rPr>
              <a:t>–</a:t>
            </a:r>
            <a:r>
              <a:rPr lang="en-US" sz="3600" b="1" dirty="0" smtClean="0">
                <a:latin typeface="Arial" pitchFamily="-1" charset="0"/>
              </a:rPr>
              <a:t> 3</a:t>
            </a:r>
            <a:r>
              <a:rPr lang="en-US" sz="3600" b="1" baseline="30000" dirty="0" smtClean="0">
                <a:latin typeface="Arial" pitchFamily="-1" charset="0"/>
              </a:rPr>
              <a:t>rd</a:t>
            </a:r>
            <a:r>
              <a:rPr lang="en-US" sz="3600" b="1" dirty="0" smtClean="0">
                <a:latin typeface="Arial" pitchFamily="-1" charset="0"/>
              </a:rPr>
              <a:t> Edition</a:t>
            </a:r>
          </a:p>
          <a:p>
            <a:pPr marL="457200" indent="-457200" algn="ctr" eaLnBrk="1" hangingPunct="1">
              <a:buFont typeface="Wingdings" pitchFamily="-1" charset="2"/>
              <a:buNone/>
            </a:pPr>
            <a:r>
              <a:rPr lang="en-US" sz="2800" b="1" dirty="0" smtClean="0">
                <a:latin typeface="Arial" pitchFamily="-1" charset="0"/>
              </a:rPr>
              <a:t>Steven </a:t>
            </a:r>
            <a:r>
              <a:rPr lang="en-US" sz="2800" b="1" dirty="0">
                <a:latin typeface="Arial" pitchFamily="-1" charset="0"/>
              </a:rPr>
              <a:t>G. Gilbert, PhD, </a:t>
            </a:r>
            <a:r>
              <a:rPr lang="en-US" sz="2800" b="1" dirty="0" smtClean="0">
                <a:latin typeface="Arial" pitchFamily="-1" charset="0"/>
              </a:rPr>
              <a:t>DABT</a:t>
            </a:r>
            <a:endParaRPr lang="en-US" sz="2800" b="1" dirty="0">
              <a:latin typeface="Arial" pitchFamily="-1" charset="0"/>
            </a:endParaRPr>
          </a:p>
          <a:p>
            <a:pPr marL="457200" indent="-457200" algn="ctr" eaLnBrk="1" hangingPunct="1">
              <a:buFont typeface="Wingdings" pitchFamily="-1" charset="2"/>
              <a:buNone/>
            </a:pPr>
            <a:r>
              <a:rPr lang="en-US" sz="2800" b="1" dirty="0" err="1" smtClean="0">
                <a:latin typeface="Arial" pitchFamily="-1" charset="0"/>
              </a:rPr>
              <a:t>www.asmalldoseoftoxicology.org</a:t>
            </a:r>
            <a:endParaRPr lang="en-US" sz="2800" b="1" dirty="0">
              <a:latin typeface="Arial" pitchFamily="-1" charset="0"/>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685800" y="76200"/>
            <a:ext cx="7772400" cy="758825"/>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altLang="x-none" b="1" smtClean="0">
                <a:solidFill>
                  <a:schemeClr val="tx1"/>
                </a:solidFill>
              </a:rPr>
              <a:t>Production of Alcohol</a:t>
            </a:r>
          </a:p>
        </p:txBody>
      </p:sp>
      <p:sp>
        <p:nvSpPr>
          <p:cNvPr id="173059" name="Rectangle 3"/>
          <p:cNvSpPr>
            <a:spLocks noGrp="1" noChangeArrowheads="1"/>
          </p:cNvSpPr>
          <p:nvPr>
            <p:ph type="body" idx="1"/>
          </p:nvPr>
        </p:nvSpPr>
        <p:spPr bwMode="auto">
          <a:xfrm>
            <a:off x="647700" y="1752600"/>
            <a:ext cx="7848600" cy="25050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0488" tIns="44450" rIns="90488" bIns="44450" numCol="1" anchor="t" anchorCtr="0" compatLnSpc="1">
            <a:prstTxWarp prst="textNoShape">
              <a:avLst/>
            </a:prstTxWarp>
            <a:spAutoFit/>
          </a:bodyPr>
          <a:lstStyle/>
          <a:p>
            <a:pPr algn="ctr" eaLnBrk="1" hangingPunct="1">
              <a:buFontTx/>
              <a:buNone/>
              <a:defRPr/>
            </a:pPr>
            <a:r>
              <a:rPr lang="en-US" altLang="x-none" sz="3600" b="1" smtClean="0">
                <a:latin typeface="Arial" charset="0"/>
              </a:rPr>
              <a:t>Fermentation – Sugar to Alcohol and Carbon dioxide</a:t>
            </a:r>
          </a:p>
          <a:p>
            <a:pPr algn="ctr" eaLnBrk="1" hangingPunct="1">
              <a:buFontTx/>
              <a:buNone/>
              <a:defRPr/>
            </a:pPr>
            <a:endParaRPr lang="en-US" altLang="x-none" sz="3600" b="1" smtClean="0">
              <a:latin typeface="Arial" charset="0"/>
            </a:endParaRPr>
          </a:p>
          <a:p>
            <a:pPr algn="ctr" eaLnBrk="1" hangingPunct="1">
              <a:buFontTx/>
              <a:buNone/>
              <a:defRPr/>
            </a:pPr>
            <a:r>
              <a:rPr lang="en-US" altLang="x-none" sz="3600" b="1" smtClean="0">
                <a:latin typeface="Arial" charset="0"/>
              </a:rPr>
              <a:t>C</a:t>
            </a:r>
            <a:r>
              <a:rPr lang="en-US" altLang="x-none" sz="3600" b="1" baseline="-25000" smtClean="0">
                <a:latin typeface="Arial" charset="0"/>
              </a:rPr>
              <a:t>6</a:t>
            </a:r>
            <a:r>
              <a:rPr lang="en-US" altLang="x-none" sz="3600" b="1" smtClean="0">
                <a:latin typeface="Arial" charset="0"/>
              </a:rPr>
              <a:t>H</a:t>
            </a:r>
            <a:r>
              <a:rPr lang="en-US" altLang="x-none" sz="3600" b="1" baseline="-25000" smtClean="0">
                <a:latin typeface="Arial" charset="0"/>
              </a:rPr>
              <a:t>12</a:t>
            </a:r>
            <a:r>
              <a:rPr lang="en-US" altLang="x-none" sz="3600" b="1" smtClean="0">
                <a:latin typeface="Arial" charset="0"/>
              </a:rPr>
              <a:t>O</a:t>
            </a:r>
            <a:r>
              <a:rPr lang="en-US" altLang="x-none" sz="3600" b="1" baseline="-25000" smtClean="0">
                <a:latin typeface="Arial" charset="0"/>
              </a:rPr>
              <a:t>6</a:t>
            </a:r>
            <a:r>
              <a:rPr lang="en-US" altLang="x-none" sz="3600" b="1" smtClean="0">
                <a:latin typeface="Arial" charset="0"/>
              </a:rPr>
              <a:t>→ 2(</a:t>
            </a:r>
            <a:r>
              <a:rPr lang="en-US" altLang="x-none" sz="3600" b="1" smtClean="0">
                <a:solidFill>
                  <a:schemeClr val="tx2"/>
                </a:solidFill>
                <a:latin typeface="Arial" charset="0"/>
              </a:rPr>
              <a:t>CH</a:t>
            </a:r>
            <a:r>
              <a:rPr lang="en-US" altLang="x-none" sz="3600" b="1" baseline="-25000" smtClean="0">
                <a:solidFill>
                  <a:schemeClr val="tx2"/>
                </a:solidFill>
                <a:latin typeface="Arial" charset="0"/>
              </a:rPr>
              <a:t>3</a:t>
            </a:r>
            <a:r>
              <a:rPr lang="en-US" altLang="x-none" sz="3600" b="1" smtClean="0">
                <a:solidFill>
                  <a:schemeClr val="tx2"/>
                </a:solidFill>
                <a:latin typeface="Arial" charset="0"/>
              </a:rPr>
              <a:t>-CH</a:t>
            </a:r>
            <a:r>
              <a:rPr lang="en-US" altLang="x-none" sz="3600" b="1" baseline="-25000" smtClean="0">
                <a:solidFill>
                  <a:schemeClr val="tx2"/>
                </a:solidFill>
                <a:latin typeface="Arial" charset="0"/>
              </a:rPr>
              <a:t>2</a:t>
            </a:r>
            <a:r>
              <a:rPr lang="en-US" altLang="x-none" sz="3600" b="1" smtClean="0">
                <a:solidFill>
                  <a:schemeClr val="tx2"/>
                </a:solidFill>
                <a:latin typeface="Arial" charset="0"/>
              </a:rPr>
              <a:t>-OH)</a:t>
            </a:r>
            <a:r>
              <a:rPr lang="en-US" altLang="x-none" sz="3600" b="1" smtClean="0">
                <a:latin typeface="Arial" charset="0"/>
              </a:rPr>
              <a:t> + 2CO</a:t>
            </a:r>
            <a:r>
              <a:rPr lang="en-US" altLang="x-none" sz="3600" b="1" baseline="-25000" smtClean="0">
                <a:latin typeface="Arial" charset="0"/>
              </a:rPr>
              <a:t>2</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ChangeArrowheads="1"/>
          </p:cNvSpPr>
          <p:nvPr/>
        </p:nvSpPr>
        <p:spPr bwMode="auto">
          <a:xfrm>
            <a:off x="533400" y="2166938"/>
            <a:ext cx="8077200" cy="2933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lvl1pPr marL="457200" indent="-457200">
              <a:defRPr sz="2400">
                <a:solidFill>
                  <a:schemeClr val="tx1"/>
                </a:solidFill>
                <a:latin typeface="Times New Roman" charset="0"/>
              </a:defRPr>
            </a:lvl1pPr>
            <a:lvl2pPr marL="914400" indent="-457200">
              <a:defRPr sz="2400">
                <a:solidFill>
                  <a:schemeClr val="tx1"/>
                </a:solidFill>
                <a:latin typeface="Times New Roman" charset="0"/>
              </a:defRPr>
            </a:lvl2pPr>
            <a:lvl3pPr marL="1371600" indent="-457200">
              <a:defRPr sz="2400">
                <a:solidFill>
                  <a:schemeClr val="tx1"/>
                </a:solidFill>
                <a:latin typeface="Times New Roman" charset="0"/>
              </a:defRPr>
            </a:lvl3pPr>
            <a:lvl4pPr marL="1828800" indent="-457200">
              <a:defRPr sz="2400">
                <a:solidFill>
                  <a:schemeClr val="tx1"/>
                </a:solidFill>
                <a:latin typeface="Times New Roman" charset="0"/>
              </a:defRPr>
            </a:lvl4pPr>
            <a:lvl5pPr marL="2286000" indent="-457200">
              <a:defRPr sz="2400">
                <a:solidFill>
                  <a:schemeClr val="tx1"/>
                </a:solidFill>
                <a:latin typeface="Times New Roman" charset="0"/>
              </a:defRPr>
            </a:lvl5pPr>
            <a:lvl6pPr marL="2743200" indent="-457200" fontAlgn="base">
              <a:spcBef>
                <a:spcPct val="0"/>
              </a:spcBef>
              <a:spcAft>
                <a:spcPct val="0"/>
              </a:spcAft>
              <a:defRPr sz="2400">
                <a:solidFill>
                  <a:schemeClr val="tx1"/>
                </a:solidFill>
                <a:latin typeface="Times New Roman" charset="0"/>
              </a:defRPr>
            </a:lvl6pPr>
            <a:lvl7pPr marL="3200400" indent="-457200" fontAlgn="base">
              <a:spcBef>
                <a:spcPct val="0"/>
              </a:spcBef>
              <a:spcAft>
                <a:spcPct val="0"/>
              </a:spcAft>
              <a:defRPr sz="2400">
                <a:solidFill>
                  <a:schemeClr val="tx1"/>
                </a:solidFill>
                <a:latin typeface="Times New Roman" charset="0"/>
              </a:defRPr>
            </a:lvl7pPr>
            <a:lvl8pPr marL="3657600" indent="-457200" fontAlgn="base">
              <a:spcBef>
                <a:spcPct val="0"/>
              </a:spcBef>
              <a:spcAft>
                <a:spcPct val="0"/>
              </a:spcAft>
              <a:defRPr sz="2400">
                <a:solidFill>
                  <a:schemeClr val="tx1"/>
                </a:solidFill>
                <a:latin typeface="Times New Roman" charset="0"/>
              </a:defRPr>
            </a:lvl8pPr>
            <a:lvl9pPr marL="4114800" indent="-457200" fontAlgn="base">
              <a:spcBef>
                <a:spcPct val="0"/>
              </a:spcBef>
              <a:spcAft>
                <a:spcPct val="0"/>
              </a:spcAft>
              <a:defRPr sz="2400">
                <a:solidFill>
                  <a:schemeClr val="tx1"/>
                </a:solidFill>
                <a:latin typeface="Times New Roman" charset="0"/>
              </a:defRPr>
            </a:lvl9pPr>
          </a:lstStyle>
          <a:p>
            <a:pPr>
              <a:spcBef>
                <a:spcPct val="20000"/>
              </a:spcBef>
              <a:buFont typeface="Wingdings" charset="2"/>
              <a:buChar char="Ø"/>
              <a:defRPr/>
            </a:pPr>
            <a:r>
              <a:rPr lang="en-US" altLang="x-none" sz="2800" b="1" dirty="0" smtClean="0">
                <a:latin typeface="Arial" charset="0"/>
              </a:rPr>
              <a:t>7</a:t>
            </a:r>
            <a:r>
              <a:rPr lang="en-US" altLang="x-none" sz="2800" b="1" dirty="0">
                <a:latin typeface="Arial" charset="0"/>
              </a:rPr>
              <a:t>5</a:t>
            </a:r>
            <a:r>
              <a:rPr lang="en-US" altLang="x-none" sz="2800" b="1" dirty="0" smtClean="0">
                <a:latin typeface="Arial" charset="0"/>
              </a:rPr>
              <a:t>% </a:t>
            </a:r>
            <a:r>
              <a:rPr lang="en-US" altLang="x-none" sz="2800" b="1" dirty="0" smtClean="0">
                <a:latin typeface="Arial" charset="0"/>
              </a:rPr>
              <a:t>of </a:t>
            </a:r>
            <a:r>
              <a:rPr lang="en-US" altLang="x-none" sz="2800" b="1" dirty="0" smtClean="0">
                <a:latin typeface="Arial" charset="0"/>
              </a:rPr>
              <a:t>adults drink alcohol and 6% could be called alcoholics (12 million alcoholics)</a:t>
            </a:r>
            <a:endParaRPr lang="en-US" altLang="x-none" sz="2800" b="1" dirty="0" smtClean="0">
              <a:latin typeface="Arial" charset="0"/>
            </a:endParaRPr>
          </a:p>
          <a:p>
            <a:pPr>
              <a:spcBef>
                <a:spcPct val="20000"/>
              </a:spcBef>
              <a:buFont typeface="Wingdings" charset="2"/>
              <a:buChar char="Ø"/>
              <a:defRPr/>
            </a:pPr>
            <a:r>
              <a:rPr lang="en-US" altLang="x-none" sz="2800" b="1" dirty="0" smtClean="0">
                <a:latin typeface="Arial" charset="0"/>
              </a:rPr>
              <a:t>$185 Billion – cost of alcohol abuse in U.S.</a:t>
            </a:r>
          </a:p>
          <a:p>
            <a:pPr>
              <a:spcBef>
                <a:spcPct val="20000"/>
              </a:spcBef>
              <a:buFont typeface="Wingdings" charset="2"/>
              <a:buChar char="Ø"/>
              <a:defRPr/>
            </a:pPr>
            <a:r>
              <a:rPr lang="en-US" altLang="x-none" sz="2800" b="1" dirty="0" smtClean="0">
                <a:latin typeface="Arial" charset="0"/>
              </a:rPr>
              <a:t>100,000 deaths annual in U.S. related to </a:t>
            </a:r>
          </a:p>
          <a:p>
            <a:pPr>
              <a:spcBef>
                <a:spcPct val="20000"/>
              </a:spcBef>
              <a:buFont typeface="Wingdings" charset="2"/>
              <a:buChar char="Ø"/>
              <a:defRPr/>
            </a:pPr>
            <a:r>
              <a:rPr lang="en-US" altLang="x-none" sz="2800" b="1" dirty="0" smtClean="0">
                <a:latin typeface="Arial" charset="0"/>
              </a:rPr>
              <a:t>$1.2 Billion spent on wine, beer and liquor advertisements in U.S.</a:t>
            </a:r>
          </a:p>
        </p:txBody>
      </p:sp>
      <p:sp>
        <p:nvSpPr>
          <p:cNvPr id="235523" name="Rectangle 3"/>
          <p:cNvSpPr>
            <a:spLocks noGrp="1" noChangeArrowheads="1"/>
          </p:cNvSpPr>
          <p:nvPr>
            <p:ph type="title" idx="4294967295"/>
          </p:nvPr>
        </p:nvSpPr>
        <p:spPr>
          <a:xfrm>
            <a:off x="152400" y="76200"/>
            <a:ext cx="8839200" cy="762000"/>
          </a:xfrm>
        </p:spPr>
        <p:txBody>
          <a:bodyPr/>
          <a:lstStyle/>
          <a:p>
            <a:pPr eaLnBrk="1" hangingPunct="1">
              <a:defRPr/>
            </a:pPr>
            <a:r>
              <a:rPr lang="en-US" altLang="x-none" b="1" smtClean="0">
                <a:solidFill>
                  <a:schemeClr val="tx1"/>
                </a:solidFill>
              </a:rPr>
              <a:t>Some Current Facts</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a:xfrm>
            <a:off x="457200" y="79375"/>
            <a:ext cx="8229600" cy="758825"/>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altLang="x-none" b="1" smtClean="0">
                <a:solidFill>
                  <a:schemeClr val="tx1"/>
                </a:solidFill>
              </a:rPr>
              <a:t>Fetal Alcohol Syndrome (FAS)</a:t>
            </a:r>
          </a:p>
        </p:txBody>
      </p:sp>
      <p:sp>
        <p:nvSpPr>
          <p:cNvPr id="229379" name="Text Box 3"/>
          <p:cNvSpPr txBox="1">
            <a:spLocks noChangeArrowheads="1"/>
          </p:cNvSpPr>
          <p:nvPr/>
        </p:nvSpPr>
        <p:spPr bwMode="auto">
          <a:xfrm>
            <a:off x="381000" y="1447800"/>
            <a:ext cx="8382000" cy="496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eaLnBrk="1" hangingPunct="1">
              <a:defRPr/>
            </a:pPr>
            <a:r>
              <a:rPr lang="en-US" altLang="x-none" sz="3200" b="1"/>
              <a:t>Most common preventable cause of adverse CNS development</a:t>
            </a:r>
          </a:p>
          <a:p>
            <a:pPr algn="ctr" eaLnBrk="1" hangingPunct="1">
              <a:defRPr/>
            </a:pPr>
            <a:endParaRPr lang="en-US" altLang="x-none" sz="3200" b="1"/>
          </a:p>
          <a:p>
            <a:pPr algn="ctr" eaLnBrk="1" hangingPunct="1">
              <a:defRPr/>
            </a:pPr>
            <a:r>
              <a:rPr lang="en-US" altLang="x-none" sz="3200" b="1"/>
              <a:t>4,000-12,000 infants per year in US</a:t>
            </a:r>
          </a:p>
          <a:p>
            <a:pPr algn="ctr" eaLnBrk="1" hangingPunct="1">
              <a:defRPr/>
            </a:pPr>
            <a:endParaRPr lang="en-US" altLang="x-none" sz="3200" b="1"/>
          </a:p>
          <a:p>
            <a:pPr algn="ctr" eaLnBrk="1" hangingPunct="1">
              <a:defRPr/>
            </a:pPr>
            <a:r>
              <a:rPr lang="en-US" altLang="x-none" sz="3200" b="1" u="sng"/>
              <a:t>Characteristics</a:t>
            </a:r>
          </a:p>
          <a:p>
            <a:pPr algn="ctr" eaLnBrk="1" hangingPunct="1">
              <a:defRPr/>
            </a:pPr>
            <a:r>
              <a:rPr lang="en-US" altLang="x-none" sz="3200" b="1"/>
              <a:t>Growth retardation</a:t>
            </a:r>
          </a:p>
          <a:p>
            <a:pPr algn="ctr" eaLnBrk="1" hangingPunct="1">
              <a:defRPr/>
            </a:pPr>
            <a:r>
              <a:rPr lang="en-US" altLang="x-none" sz="3200" b="1"/>
              <a:t>Facial malformations</a:t>
            </a:r>
          </a:p>
          <a:p>
            <a:pPr algn="ctr" eaLnBrk="1" hangingPunct="1">
              <a:defRPr/>
            </a:pPr>
            <a:r>
              <a:rPr lang="en-US" altLang="x-none" sz="3200" b="1"/>
              <a:t>Small head</a:t>
            </a:r>
          </a:p>
          <a:p>
            <a:pPr algn="ctr" eaLnBrk="1" hangingPunct="1">
              <a:defRPr/>
            </a:pPr>
            <a:r>
              <a:rPr lang="en-US" altLang="x-none" sz="3200" b="1"/>
              <a:t>Greatly reduce intelligence</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a:xfrm>
            <a:off x="457200" y="79375"/>
            <a:ext cx="8229600" cy="758825"/>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altLang="x-none" b="1" smtClean="0">
                <a:solidFill>
                  <a:schemeClr val="tx1"/>
                </a:solidFill>
              </a:rPr>
              <a:t>Fetal Alcohol Syndrome (FAS)</a:t>
            </a:r>
          </a:p>
        </p:txBody>
      </p:sp>
      <p:sp>
        <p:nvSpPr>
          <p:cNvPr id="239619" name="Text Box 3"/>
          <p:cNvSpPr txBox="1">
            <a:spLocks noChangeArrowheads="1"/>
          </p:cNvSpPr>
          <p:nvPr/>
        </p:nvSpPr>
        <p:spPr bwMode="auto">
          <a:xfrm>
            <a:off x="381000" y="1447800"/>
            <a:ext cx="8382000" cy="447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eaLnBrk="1" hangingPunct="1">
              <a:defRPr/>
            </a:pPr>
            <a:r>
              <a:rPr lang="en-US" altLang="x-none" sz="3200" b="1"/>
              <a:t>1 to 3 births per 1,000 world wide??</a:t>
            </a:r>
          </a:p>
          <a:p>
            <a:pPr algn="ctr" eaLnBrk="1" hangingPunct="1">
              <a:defRPr/>
            </a:pPr>
            <a:endParaRPr lang="en-US" altLang="x-none" sz="3200" b="1"/>
          </a:p>
          <a:p>
            <a:pPr algn="ctr" eaLnBrk="1" hangingPunct="1">
              <a:defRPr/>
            </a:pPr>
            <a:r>
              <a:rPr lang="en-US" altLang="x-none" sz="3200" b="1"/>
              <a:t>1968 first association by French researchers at the University of Nantes</a:t>
            </a:r>
          </a:p>
          <a:p>
            <a:pPr algn="ctr" eaLnBrk="1" hangingPunct="1">
              <a:defRPr/>
            </a:pPr>
            <a:r>
              <a:rPr lang="en-US" altLang="x-none" sz="3200" b="1"/>
              <a:t>Early 1970’s FAS as condition – University of Washington, Seattle WA, USA</a:t>
            </a:r>
          </a:p>
          <a:p>
            <a:pPr algn="ctr" eaLnBrk="1" hangingPunct="1">
              <a:defRPr/>
            </a:pPr>
            <a:endParaRPr lang="en-US" altLang="x-none" sz="3200" b="1"/>
          </a:p>
          <a:p>
            <a:pPr algn="ctr" eaLnBrk="1" hangingPunct="1">
              <a:defRPr/>
            </a:pPr>
            <a:r>
              <a:rPr lang="en-US" altLang="x-none" sz="3200" b="1"/>
              <a:t>4,000-12,000 infants per year in US</a:t>
            </a:r>
          </a:p>
          <a:p>
            <a:pPr algn="ctr" eaLnBrk="1" hangingPunct="1">
              <a:defRPr/>
            </a:pPr>
            <a:endParaRPr lang="en-US" altLang="x-none" sz="3200" b="1"/>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a:xfrm>
            <a:off x="457200" y="79375"/>
            <a:ext cx="8229600" cy="758825"/>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altLang="x-none" b="1" smtClean="0">
                <a:solidFill>
                  <a:schemeClr val="tx1"/>
                </a:solidFill>
              </a:rPr>
              <a:t>Fetal Alcohol Effect (FAE)</a:t>
            </a:r>
          </a:p>
        </p:txBody>
      </p:sp>
      <p:sp>
        <p:nvSpPr>
          <p:cNvPr id="231427" name="Text Box 3"/>
          <p:cNvSpPr txBox="1">
            <a:spLocks noChangeArrowheads="1"/>
          </p:cNvSpPr>
          <p:nvPr/>
        </p:nvSpPr>
        <p:spPr bwMode="auto">
          <a:xfrm>
            <a:off x="381000" y="1447800"/>
            <a:ext cx="8382000" cy="399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eaLnBrk="1" hangingPunct="1">
              <a:defRPr/>
            </a:pPr>
            <a:r>
              <a:rPr lang="en-US" altLang="x-none" sz="3200" b="1"/>
              <a:t>Milder form of FAS</a:t>
            </a:r>
          </a:p>
          <a:p>
            <a:pPr algn="ctr" eaLnBrk="1" hangingPunct="1">
              <a:defRPr/>
            </a:pPr>
            <a:endParaRPr lang="en-US" altLang="x-none" sz="3200" b="1"/>
          </a:p>
          <a:p>
            <a:pPr algn="ctr" eaLnBrk="1" hangingPunct="1">
              <a:defRPr/>
            </a:pPr>
            <a:r>
              <a:rPr lang="en-US" altLang="x-none" sz="3200" b="1"/>
              <a:t>7,000-36,000 infants per year in US</a:t>
            </a:r>
          </a:p>
          <a:p>
            <a:pPr algn="ctr" eaLnBrk="1" hangingPunct="1">
              <a:defRPr/>
            </a:pPr>
            <a:endParaRPr lang="en-US" altLang="x-none" sz="3200" b="1"/>
          </a:p>
          <a:p>
            <a:pPr algn="ctr" eaLnBrk="1" hangingPunct="1">
              <a:defRPr/>
            </a:pPr>
            <a:r>
              <a:rPr lang="en-US" altLang="x-none" sz="3200" b="1" u="sng"/>
              <a:t>Characteristics</a:t>
            </a:r>
          </a:p>
          <a:p>
            <a:pPr algn="ctr" eaLnBrk="1" hangingPunct="1">
              <a:defRPr/>
            </a:pPr>
            <a:r>
              <a:rPr lang="en-US" altLang="x-none" sz="3200" b="1"/>
              <a:t>Growth deficiency</a:t>
            </a:r>
          </a:p>
          <a:p>
            <a:pPr algn="ctr" eaLnBrk="1" hangingPunct="1">
              <a:defRPr/>
            </a:pPr>
            <a:r>
              <a:rPr lang="en-US" altLang="x-none" sz="3200" b="1"/>
              <a:t>Learning dysfunction</a:t>
            </a:r>
          </a:p>
          <a:p>
            <a:pPr algn="ctr" eaLnBrk="1" hangingPunct="1">
              <a:defRPr/>
            </a:pPr>
            <a:r>
              <a:rPr lang="en-US" altLang="x-none" sz="3200" b="1"/>
              <a:t>Nervous systems disabilities</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3" name="Picture 1026"/>
          <p:cNvPicPr>
            <a:picLocks noChangeAspect="1" noChangeArrowheads="1"/>
          </p:cNvPicPr>
          <p:nvPr/>
        </p:nvPicPr>
        <p:blipFill>
          <a:blip r:embed="rId2">
            <a:extLst>
              <a:ext uri="{28A0092B-C50C-407E-A947-70E740481C1C}">
                <a14:useLocalDpi xmlns:a14="http://schemas.microsoft.com/office/drawing/2010/main" val="0"/>
              </a:ext>
            </a:extLst>
          </a:blip>
          <a:srcRect b="20000"/>
          <a:stretch>
            <a:fillRect/>
          </a:stretch>
        </p:blipFill>
        <p:spPr bwMode="auto">
          <a:xfrm>
            <a:off x="2592388" y="990600"/>
            <a:ext cx="3867150"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1971" name="Rectangle 1027"/>
          <p:cNvSpPr>
            <a:spLocks noGrp="1" noChangeArrowheads="1"/>
          </p:cNvSpPr>
          <p:nvPr>
            <p:ph type="title" idx="4294967295"/>
          </p:nvPr>
        </p:nvSpPr>
        <p:spPr>
          <a:xfrm rot="375">
            <a:off x="609600" y="76200"/>
            <a:ext cx="8001000" cy="762000"/>
          </a:xfrm>
        </p:spPr>
        <p:txBody>
          <a:bodyPr/>
          <a:lstStyle/>
          <a:p>
            <a:pPr eaLnBrk="1" hangingPunct="1">
              <a:defRPr/>
            </a:pPr>
            <a:r>
              <a:rPr lang="en-US" altLang="x-none" b="1" smtClean="0"/>
              <a:t>Effects of Prenatal Alcohol</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5" name="Rectangle 3"/>
          <p:cNvSpPr>
            <a:spLocks noGrp="1" noChangeArrowheads="1"/>
          </p:cNvSpPr>
          <p:nvPr>
            <p:ph type="title" idx="4294967295"/>
          </p:nvPr>
        </p:nvSpPr>
        <p:spPr>
          <a:xfrm rot="375">
            <a:off x="609600" y="76200"/>
            <a:ext cx="8001000" cy="762000"/>
          </a:xfrm>
        </p:spPr>
        <p:txBody>
          <a:bodyPr/>
          <a:lstStyle/>
          <a:p>
            <a:pPr eaLnBrk="1" hangingPunct="1">
              <a:defRPr/>
            </a:pPr>
            <a:r>
              <a:rPr lang="en-US" altLang="x-none" b="1" smtClean="0"/>
              <a:t>Effects of Prenatal Alcohol</a:t>
            </a:r>
          </a:p>
        </p:txBody>
      </p:sp>
      <p:sp>
        <p:nvSpPr>
          <p:cNvPr id="253957" name="Rectangle 5"/>
          <p:cNvSpPr>
            <a:spLocks noChangeArrowheads="1"/>
          </p:cNvSpPr>
          <p:nvPr/>
        </p:nvSpPr>
        <p:spPr bwMode="auto">
          <a:xfrm>
            <a:off x="3081338" y="24479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defRPr/>
            </a:pPr>
            <a:endParaRPr lang="en-US"/>
          </a:p>
        </p:txBody>
      </p:sp>
      <p:pic>
        <p:nvPicPr>
          <p:cNvPr id="34819" name="Picture 4" descr="fasfig fa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524000"/>
            <a:ext cx="6324600" cy="416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idx="4294967295"/>
          </p:nvPr>
        </p:nvSpPr>
        <p:spPr>
          <a:xfrm>
            <a:off x="0" y="6629400"/>
            <a:ext cx="1295400" cy="228600"/>
          </a:xfrm>
        </p:spPr>
        <p:txBody>
          <a:bodyPr/>
          <a:lstStyle/>
          <a:p>
            <a:pPr eaLnBrk="1" hangingPunct="1">
              <a:defRPr/>
            </a:pPr>
            <a:r>
              <a:rPr lang="en-US" altLang="x-none" sz="900" smtClean="0">
                <a:solidFill>
                  <a:srgbClr val="D2DBDC"/>
                </a:solidFill>
              </a:rPr>
              <a:t>FAS Child</a:t>
            </a:r>
          </a:p>
        </p:txBody>
      </p:sp>
      <p:sp>
        <p:nvSpPr>
          <p:cNvPr id="212995" name="Rectangle 3"/>
          <p:cNvSpPr>
            <a:spLocks noChangeArrowheads="1"/>
          </p:cNvSpPr>
          <p:nvPr/>
        </p:nvSpPr>
        <p:spPr bwMode="auto">
          <a:xfrm>
            <a:off x="0" y="0"/>
            <a:ext cx="9144000" cy="1295400"/>
          </a:xfrm>
          <a:prstGeom prst="rect">
            <a:avLst/>
          </a:prstGeom>
          <a:solidFill>
            <a:srgbClr val="E1FF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defRPr/>
            </a:pPr>
            <a:endParaRPr lang="en-US"/>
          </a:p>
        </p:txBody>
      </p:sp>
      <p:pic>
        <p:nvPicPr>
          <p:cNvPr id="3584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9675" y="76200"/>
            <a:ext cx="4225925"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2997" name="Text Box 5"/>
          <p:cNvSpPr txBox="1">
            <a:spLocks noChangeArrowheads="1"/>
          </p:cNvSpPr>
          <p:nvPr/>
        </p:nvSpPr>
        <p:spPr bwMode="auto">
          <a:xfrm>
            <a:off x="2525713" y="6629400"/>
            <a:ext cx="40925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eaLnBrk="1" hangingPunct="1">
              <a:spcBef>
                <a:spcPct val="50000"/>
              </a:spcBef>
              <a:defRPr/>
            </a:pPr>
            <a:r>
              <a:rPr lang="en-US" altLang="x-none" sz="1000"/>
              <a:t>(National Geographic, George Steinmetz, Feb 1992)</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8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000" y="914400"/>
            <a:ext cx="8661400" cy="562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4019" name="Rectangle 3"/>
          <p:cNvSpPr>
            <a:spLocks noGrp="1" noChangeArrowheads="1"/>
          </p:cNvSpPr>
          <p:nvPr>
            <p:ph type="title" idx="4294967295"/>
          </p:nvPr>
        </p:nvSpPr>
        <p:spPr/>
        <p:txBody>
          <a:bodyPr/>
          <a:lstStyle/>
          <a:p>
            <a:pPr eaLnBrk="1" hangingPunct="1">
              <a:defRPr/>
            </a:pPr>
            <a:r>
              <a:rPr lang="en-US" altLang="x-none" b="1" smtClean="0"/>
              <a:t>Mouse – Scanning EM</a:t>
            </a:r>
            <a:endParaRPr lang="en-US" altLang="x-none" smtClean="0"/>
          </a:p>
        </p:txBody>
      </p:sp>
      <p:sp>
        <p:nvSpPr>
          <p:cNvPr id="214020" name="Text Box 4"/>
          <p:cNvSpPr txBox="1">
            <a:spLocks noChangeArrowheads="1"/>
          </p:cNvSpPr>
          <p:nvPr/>
        </p:nvSpPr>
        <p:spPr bwMode="auto">
          <a:xfrm>
            <a:off x="2525713" y="6621463"/>
            <a:ext cx="40925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eaLnBrk="1" hangingPunct="1">
              <a:spcBef>
                <a:spcPct val="50000"/>
              </a:spcBef>
              <a:defRPr/>
            </a:pPr>
            <a:r>
              <a:rPr lang="en-US" altLang="x-none" sz="1000"/>
              <a:t>(National Geographic, George Steinmetz, Feb 1992)</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3074"/>
          <p:cNvSpPr>
            <a:spLocks noGrp="1" noChangeArrowheads="1"/>
          </p:cNvSpPr>
          <p:nvPr>
            <p:ph type="title"/>
          </p:nvPr>
        </p:nvSpPr>
        <p:spPr>
          <a:xfrm>
            <a:off x="685800" y="76200"/>
            <a:ext cx="7772400" cy="758825"/>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altLang="x-none" b="1" smtClean="0">
                <a:solidFill>
                  <a:schemeClr val="tx1"/>
                </a:solidFill>
              </a:rPr>
              <a:t>Consumption</a:t>
            </a:r>
          </a:p>
        </p:txBody>
      </p:sp>
      <p:sp>
        <p:nvSpPr>
          <p:cNvPr id="251907" name="Rectangle 3075"/>
          <p:cNvSpPr>
            <a:spLocks noGrp="1" noChangeArrowheads="1"/>
          </p:cNvSpPr>
          <p:nvPr>
            <p:ph type="body" idx="1"/>
          </p:nvPr>
        </p:nvSpPr>
        <p:spPr bwMode="auto">
          <a:xfrm>
            <a:off x="647700" y="1295400"/>
            <a:ext cx="7848600" cy="45307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0488" tIns="44450" rIns="90488" bIns="44450" numCol="1" anchor="t" anchorCtr="0" compatLnSpc="1">
            <a:prstTxWarp prst="textNoShape">
              <a:avLst/>
            </a:prstTxWarp>
            <a:spAutoFit/>
          </a:bodyPr>
          <a:lstStyle/>
          <a:p>
            <a:pPr algn="ctr" eaLnBrk="1" hangingPunct="1">
              <a:buFontTx/>
              <a:buNone/>
              <a:defRPr/>
            </a:pPr>
            <a:r>
              <a:rPr lang="en-US" altLang="x-none" sz="5400" b="1" smtClean="0">
                <a:latin typeface="Arial" charset="0"/>
              </a:rPr>
              <a:t>Have you ever drank alcohol?</a:t>
            </a:r>
          </a:p>
          <a:p>
            <a:pPr algn="ctr" eaLnBrk="1" hangingPunct="1">
              <a:buFontTx/>
              <a:buNone/>
              <a:defRPr/>
            </a:pPr>
            <a:r>
              <a:rPr lang="en-US" altLang="x-none" sz="5400" b="1" smtClean="0">
                <a:solidFill>
                  <a:srgbClr val="710D67"/>
                </a:solidFill>
                <a:latin typeface="Arial" charset="0"/>
              </a:rPr>
              <a:t>Why?</a:t>
            </a:r>
          </a:p>
          <a:p>
            <a:pPr algn="ctr" eaLnBrk="1" hangingPunct="1">
              <a:buFontTx/>
              <a:buNone/>
              <a:defRPr/>
            </a:pPr>
            <a:r>
              <a:rPr lang="en-US" altLang="x-none" sz="5400" b="1" smtClean="0">
                <a:latin typeface="Arial" charset="0"/>
              </a:rPr>
              <a:t>Have you ever drank too much alcohol?</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xfrm>
            <a:off x="1371600" y="76200"/>
            <a:ext cx="6477000" cy="758825"/>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altLang="x-none" b="1" smtClean="0">
                <a:solidFill>
                  <a:schemeClr val="tx1"/>
                </a:solidFill>
              </a:rPr>
              <a:t>What Is This?</a:t>
            </a:r>
          </a:p>
        </p:txBody>
      </p:sp>
      <p:grpSp>
        <p:nvGrpSpPr>
          <p:cNvPr id="7170" name="Group 20"/>
          <p:cNvGrpSpPr>
            <a:grpSpLocks/>
          </p:cNvGrpSpPr>
          <p:nvPr/>
        </p:nvGrpSpPr>
        <p:grpSpPr bwMode="auto">
          <a:xfrm>
            <a:off x="1981200" y="1371600"/>
            <a:ext cx="5181600" cy="3657600"/>
            <a:chOff x="1200" y="1008"/>
            <a:chExt cx="3264" cy="2304"/>
          </a:xfrm>
        </p:grpSpPr>
        <p:sp>
          <p:nvSpPr>
            <p:cNvPr id="205827" name="Rectangle 3"/>
            <p:cNvSpPr>
              <a:spLocks noChangeArrowheads="1"/>
            </p:cNvSpPr>
            <p:nvPr/>
          </p:nvSpPr>
          <p:spPr bwMode="auto">
            <a:xfrm>
              <a:off x="2016" y="1872"/>
              <a:ext cx="461" cy="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5400" b="1">
                  <a:solidFill>
                    <a:schemeClr val="tx1"/>
                  </a:solidFill>
                </a:rPr>
                <a:t>C</a:t>
              </a:r>
            </a:p>
          </p:txBody>
        </p:sp>
        <p:sp>
          <p:nvSpPr>
            <p:cNvPr id="205828" name="Rectangle 4"/>
            <p:cNvSpPr>
              <a:spLocks noChangeArrowheads="1"/>
            </p:cNvSpPr>
            <p:nvPr/>
          </p:nvSpPr>
          <p:spPr bwMode="auto">
            <a:xfrm>
              <a:off x="1200" y="1873"/>
              <a:ext cx="432" cy="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5400" b="1">
                  <a:solidFill>
                    <a:schemeClr val="tx1"/>
                  </a:solidFill>
                </a:rPr>
                <a:t>H</a:t>
              </a:r>
            </a:p>
          </p:txBody>
        </p:sp>
        <p:sp>
          <p:nvSpPr>
            <p:cNvPr id="205829" name="Line 5"/>
            <p:cNvSpPr>
              <a:spLocks noChangeShapeType="1"/>
            </p:cNvSpPr>
            <p:nvPr/>
          </p:nvSpPr>
          <p:spPr bwMode="auto">
            <a:xfrm>
              <a:off x="3312" y="2160"/>
              <a:ext cx="384" cy="0"/>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a:p>
          </p:txBody>
        </p:sp>
        <p:sp>
          <p:nvSpPr>
            <p:cNvPr id="205830" name="Line 6"/>
            <p:cNvSpPr>
              <a:spLocks noChangeShapeType="1"/>
            </p:cNvSpPr>
            <p:nvPr/>
          </p:nvSpPr>
          <p:spPr bwMode="auto">
            <a:xfrm>
              <a:off x="1632" y="2160"/>
              <a:ext cx="384" cy="0"/>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a:p>
          </p:txBody>
        </p:sp>
        <p:sp>
          <p:nvSpPr>
            <p:cNvPr id="205831" name="Line 7"/>
            <p:cNvSpPr>
              <a:spLocks noChangeShapeType="1"/>
            </p:cNvSpPr>
            <p:nvPr/>
          </p:nvSpPr>
          <p:spPr bwMode="auto">
            <a:xfrm flipV="1">
              <a:off x="2256" y="1536"/>
              <a:ext cx="0" cy="384"/>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a:p>
          </p:txBody>
        </p:sp>
        <p:sp>
          <p:nvSpPr>
            <p:cNvPr id="205832" name="Line 8"/>
            <p:cNvSpPr>
              <a:spLocks noChangeShapeType="1"/>
            </p:cNvSpPr>
            <p:nvPr/>
          </p:nvSpPr>
          <p:spPr bwMode="auto">
            <a:xfrm flipV="1">
              <a:off x="2256" y="2400"/>
              <a:ext cx="0" cy="384"/>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a:p>
          </p:txBody>
        </p:sp>
        <p:sp>
          <p:nvSpPr>
            <p:cNvPr id="205833" name="Rectangle 9"/>
            <p:cNvSpPr>
              <a:spLocks noChangeArrowheads="1"/>
            </p:cNvSpPr>
            <p:nvPr/>
          </p:nvSpPr>
          <p:spPr bwMode="auto">
            <a:xfrm>
              <a:off x="2064" y="2738"/>
              <a:ext cx="432" cy="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5400" b="1">
                  <a:solidFill>
                    <a:schemeClr val="tx1"/>
                  </a:solidFill>
                </a:rPr>
                <a:t>H</a:t>
              </a:r>
            </a:p>
          </p:txBody>
        </p:sp>
        <p:sp>
          <p:nvSpPr>
            <p:cNvPr id="205834" name="Rectangle 10"/>
            <p:cNvSpPr>
              <a:spLocks noChangeArrowheads="1"/>
            </p:cNvSpPr>
            <p:nvPr/>
          </p:nvSpPr>
          <p:spPr bwMode="auto">
            <a:xfrm>
              <a:off x="2064" y="1008"/>
              <a:ext cx="432" cy="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5400" b="1">
                  <a:solidFill>
                    <a:schemeClr val="tx1"/>
                  </a:solidFill>
                </a:rPr>
                <a:t>H</a:t>
              </a:r>
            </a:p>
          </p:txBody>
        </p:sp>
        <p:sp>
          <p:nvSpPr>
            <p:cNvPr id="205835" name="Rectangle 11"/>
            <p:cNvSpPr>
              <a:spLocks noChangeArrowheads="1"/>
            </p:cNvSpPr>
            <p:nvPr/>
          </p:nvSpPr>
          <p:spPr bwMode="auto">
            <a:xfrm>
              <a:off x="3696" y="1872"/>
              <a:ext cx="768" cy="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5400" b="1">
                  <a:solidFill>
                    <a:schemeClr val="tx1"/>
                  </a:solidFill>
                </a:rPr>
                <a:t>OH</a:t>
              </a:r>
            </a:p>
          </p:txBody>
        </p:sp>
        <p:sp>
          <p:nvSpPr>
            <p:cNvPr id="205837" name="Rectangle 13"/>
            <p:cNvSpPr>
              <a:spLocks noChangeArrowheads="1"/>
            </p:cNvSpPr>
            <p:nvPr/>
          </p:nvSpPr>
          <p:spPr bwMode="auto">
            <a:xfrm>
              <a:off x="2832" y="1872"/>
              <a:ext cx="461" cy="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5400" b="1">
                  <a:solidFill>
                    <a:schemeClr val="tx1"/>
                  </a:solidFill>
                </a:rPr>
                <a:t>C</a:t>
              </a:r>
            </a:p>
          </p:txBody>
        </p:sp>
        <p:sp>
          <p:nvSpPr>
            <p:cNvPr id="205838" name="Line 14"/>
            <p:cNvSpPr>
              <a:spLocks noChangeShapeType="1"/>
            </p:cNvSpPr>
            <p:nvPr/>
          </p:nvSpPr>
          <p:spPr bwMode="auto">
            <a:xfrm>
              <a:off x="2448" y="2160"/>
              <a:ext cx="384" cy="0"/>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a:p>
          </p:txBody>
        </p:sp>
        <p:sp>
          <p:nvSpPr>
            <p:cNvPr id="205839" name="Line 15"/>
            <p:cNvSpPr>
              <a:spLocks noChangeShapeType="1"/>
            </p:cNvSpPr>
            <p:nvPr/>
          </p:nvSpPr>
          <p:spPr bwMode="auto">
            <a:xfrm flipV="1">
              <a:off x="3072" y="1536"/>
              <a:ext cx="0" cy="384"/>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a:p>
          </p:txBody>
        </p:sp>
        <p:sp>
          <p:nvSpPr>
            <p:cNvPr id="205840" name="Line 16"/>
            <p:cNvSpPr>
              <a:spLocks noChangeShapeType="1"/>
            </p:cNvSpPr>
            <p:nvPr/>
          </p:nvSpPr>
          <p:spPr bwMode="auto">
            <a:xfrm flipV="1">
              <a:off x="3072" y="2400"/>
              <a:ext cx="0" cy="384"/>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a:p>
          </p:txBody>
        </p:sp>
        <p:sp>
          <p:nvSpPr>
            <p:cNvPr id="205841" name="Rectangle 17"/>
            <p:cNvSpPr>
              <a:spLocks noChangeArrowheads="1"/>
            </p:cNvSpPr>
            <p:nvPr/>
          </p:nvSpPr>
          <p:spPr bwMode="auto">
            <a:xfrm>
              <a:off x="2880" y="2738"/>
              <a:ext cx="432" cy="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5400" b="1">
                  <a:solidFill>
                    <a:schemeClr val="tx1"/>
                  </a:solidFill>
                </a:rPr>
                <a:t>H</a:t>
              </a:r>
            </a:p>
          </p:txBody>
        </p:sp>
        <p:sp>
          <p:nvSpPr>
            <p:cNvPr id="205842" name="Rectangle 18"/>
            <p:cNvSpPr>
              <a:spLocks noChangeArrowheads="1"/>
            </p:cNvSpPr>
            <p:nvPr/>
          </p:nvSpPr>
          <p:spPr bwMode="auto">
            <a:xfrm>
              <a:off x="2880" y="1008"/>
              <a:ext cx="432" cy="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5400" b="1">
                  <a:solidFill>
                    <a:schemeClr val="tx1"/>
                  </a:solidFill>
                </a:rPr>
                <a:t>H</a:t>
              </a:r>
            </a:p>
          </p:txBody>
        </p:sp>
      </p:grpSp>
      <p:sp>
        <p:nvSpPr>
          <p:cNvPr id="205843" name="Text Box 19"/>
          <p:cNvSpPr txBox="1">
            <a:spLocks noChangeArrowheads="1"/>
          </p:cNvSpPr>
          <p:nvPr/>
        </p:nvSpPr>
        <p:spPr bwMode="auto">
          <a:xfrm>
            <a:off x="2689225" y="5486400"/>
            <a:ext cx="40163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defRPr/>
            </a:pPr>
            <a:r>
              <a:rPr lang="en-US" altLang="x-none" b="1"/>
              <a:t>(CH</a:t>
            </a:r>
            <a:r>
              <a:rPr lang="en-US" altLang="x-none" b="1" baseline="-25000"/>
              <a:t>3</a:t>
            </a:r>
            <a:r>
              <a:rPr lang="en-US" altLang="x-none" b="1"/>
              <a:t>-CH</a:t>
            </a:r>
            <a:r>
              <a:rPr lang="en-US" altLang="x-none" b="1" baseline="-25000"/>
              <a:t>2</a:t>
            </a:r>
            <a:r>
              <a:rPr lang="en-US" altLang="x-none" b="1"/>
              <a:t>-OH)</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a:xfrm>
            <a:off x="685800" y="46038"/>
            <a:ext cx="7772400" cy="820737"/>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altLang="x-none" sz="4800" b="1" smtClean="0">
                <a:solidFill>
                  <a:schemeClr val="tx1"/>
                </a:solidFill>
              </a:rPr>
              <a:t>Health Effects</a:t>
            </a:r>
          </a:p>
        </p:txBody>
      </p:sp>
      <p:sp>
        <p:nvSpPr>
          <p:cNvPr id="257027" name="Rectangle 3"/>
          <p:cNvSpPr>
            <a:spLocks noGrp="1" noChangeArrowheads="1"/>
          </p:cNvSpPr>
          <p:nvPr>
            <p:ph type="body" idx="1"/>
          </p:nvPr>
        </p:nvSpPr>
        <p:spPr bwMode="auto">
          <a:xfrm>
            <a:off x="647700" y="1522413"/>
            <a:ext cx="7848600" cy="404018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0488" tIns="44450" rIns="90488" bIns="44450" numCol="1" anchor="t" anchorCtr="0" compatLnSpc="1">
            <a:prstTxWarp prst="textNoShape">
              <a:avLst/>
            </a:prstTxWarp>
            <a:spAutoFit/>
          </a:bodyPr>
          <a:lstStyle/>
          <a:p>
            <a:pPr algn="ctr" eaLnBrk="1" hangingPunct="1">
              <a:buFontTx/>
              <a:buNone/>
              <a:defRPr/>
            </a:pPr>
            <a:r>
              <a:rPr lang="en-US" altLang="x-none" sz="4800" b="1" smtClean="0">
                <a:latin typeface="Arial" charset="0"/>
              </a:rPr>
              <a:t>What are the pleasant effects of alcohol?</a:t>
            </a:r>
          </a:p>
          <a:p>
            <a:pPr algn="ctr" eaLnBrk="1" hangingPunct="1">
              <a:buFontTx/>
              <a:buNone/>
              <a:defRPr/>
            </a:pPr>
            <a:endParaRPr lang="en-US" altLang="x-none" sz="4800" b="1" smtClean="0">
              <a:latin typeface="Arial" charset="0"/>
            </a:endParaRPr>
          </a:p>
          <a:p>
            <a:pPr algn="ctr" eaLnBrk="1" hangingPunct="1">
              <a:buFontTx/>
              <a:buNone/>
              <a:defRPr/>
            </a:pPr>
            <a:r>
              <a:rPr lang="en-US" altLang="x-none" sz="4800" b="1" smtClean="0">
                <a:latin typeface="Arial" charset="0"/>
              </a:rPr>
              <a:t>The adverse effects (toxicity)?</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ChangeArrowheads="1"/>
          </p:cNvSpPr>
          <p:nvPr/>
        </p:nvSpPr>
        <p:spPr bwMode="auto">
          <a:xfrm>
            <a:off x="609600" y="1446213"/>
            <a:ext cx="8229600" cy="410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lvl1pPr marL="457200" indent="-457200">
              <a:defRPr sz="2400">
                <a:solidFill>
                  <a:schemeClr val="tx1"/>
                </a:solidFill>
                <a:latin typeface="Times New Roman" charset="0"/>
              </a:defRPr>
            </a:lvl1pPr>
            <a:lvl2pPr marL="914400" indent="-457200">
              <a:defRPr sz="2400">
                <a:solidFill>
                  <a:schemeClr val="tx1"/>
                </a:solidFill>
                <a:latin typeface="Times New Roman" charset="0"/>
              </a:defRPr>
            </a:lvl2pPr>
            <a:lvl3pPr marL="1371600" indent="-457200">
              <a:defRPr sz="2400">
                <a:solidFill>
                  <a:schemeClr val="tx1"/>
                </a:solidFill>
                <a:latin typeface="Times New Roman" charset="0"/>
              </a:defRPr>
            </a:lvl3pPr>
            <a:lvl4pPr marL="1828800" indent="-457200">
              <a:defRPr sz="2400">
                <a:solidFill>
                  <a:schemeClr val="tx1"/>
                </a:solidFill>
                <a:latin typeface="Times New Roman" charset="0"/>
              </a:defRPr>
            </a:lvl4pPr>
            <a:lvl5pPr marL="2286000" indent="-457200">
              <a:defRPr sz="2400">
                <a:solidFill>
                  <a:schemeClr val="tx1"/>
                </a:solidFill>
                <a:latin typeface="Times New Roman" charset="0"/>
              </a:defRPr>
            </a:lvl5pPr>
            <a:lvl6pPr marL="2743200" indent="-457200" fontAlgn="base">
              <a:spcBef>
                <a:spcPct val="0"/>
              </a:spcBef>
              <a:spcAft>
                <a:spcPct val="0"/>
              </a:spcAft>
              <a:defRPr sz="2400">
                <a:solidFill>
                  <a:schemeClr val="tx1"/>
                </a:solidFill>
                <a:latin typeface="Times New Roman" charset="0"/>
              </a:defRPr>
            </a:lvl6pPr>
            <a:lvl7pPr marL="3200400" indent="-457200" fontAlgn="base">
              <a:spcBef>
                <a:spcPct val="0"/>
              </a:spcBef>
              <a:spcAft>
                <a:spcPct val="0"/>
              </a:spcAft>
              <a:defRPr sz="2400">
                <a:solidFill>
                  <a:schemeClr val="tx1"/>
                </a:solidFill>
                <a:latin typeface="Times New Roman" charset="0"/>
              </a:defRPr>
            </a:lvl7pPr>
            <a:lvl8pPr marL="3657600" indent="-457200" fontAlgn="base">
              <a:spcBef>
                <a:spcPct val="0"/>
              </a:spcBef>
              <a:spcAft>
                <a:spcPct val="0"/>
              </a:spcAft>
              <a:defRPr sz="2400">
                <a:solidFill>
                  <a:schemeClr val="tx1"/>
                </a:solidFill>
                <a:latin typeface="Times New Roman" charset="0"/>
              </a:defRPr>
            </a:lvl8pPr>
            <a:lvl9pPr marL="4114800" indent="-457200" fontAlgn="base">
              <a:spcBef>
                <a:spcPct val="0"/>
              </a:spcBef>
              <a:spcAft>
                <a:spcPct val="0"/>
              </a:spcAft>
              <a:defRPr sz="2400">
                <a:solidFill>
                  <a:schemeClr val="tx1"/>
                </a:solidFill>
                <a:latin typeface="Times New Roman" charset="0"/>
              </a:defRPr>
            </a:lvl9pPr>
          </a:lstStyle>
          <a:p>
            <a:pPr lvl="1">
              <a:spcBef>
                <a:spcPct val="20000"/>
              </a:spcBef>
              <a:buFontTx/>
              <a:buChar char="•"/>
              <a:defRPr/>
            </a:pPr>
            <a:r>
              <a:rPr lang="en-US" altLang="x-none" sz="2800" b="1" smtClean="0">
                <a:latin typeface="Arial" charset="0"/>
              </a:rPr>
              <a:t>CNS Depressant</a:t>
            </a:r>
          </a:p>
          <a:p>
            <a:pPr lvl="1">
              <a:spcBef>
                <a:spcPct val="20000"/>
              </a:spcBef>
              <a:buFontTx/>
              <a:buChar char="•"/>
              <a:defRPr/>
            </a:pPr>
            <a:r>
              <a:rPr lang="en-US" altLang="x-none" sz="2800" b="1" smtClean="0">
                <a:latin typeface="Arial" charset="0"/>
              </a:rPr>
              <a:t>Depression of inhibitory control</a:t>
            </a:r>
          </a:p>
          <a:p>
            <a:pPr lvl="1">
              <a:spcBef>
                <a:spcPct val="20000"/>
              </a:spcBef>
              <a:buFontTx/>
              <a:buChar char="•"/>
              <a:defRPr/>
            </a:pPr>
            <a:r>
              <a:rPr lang="en-US" altLang="x-none" sz="2800" b="1" smtClean="0">
                <a:latin typeface="Arial" charset="0"/>
              </a:rPr>
              <a:t>Vasodilation, warm, flushed, reddish skin</a:t>
            </a:r>
          </a:p>
          <a:p>
            <a:pPr lvl="1">
              <a:spcBef>
                <a:spcPct val="20000"/>
              </a:spcBef>
              <a:buFontTx/>
              <a:buChar char="•"/>
              <a:defRPr/>
            </a:pPr>
            <a:r>
              <a:rPr lang="en-US" altLang="x-none" sz="2800" b="1" smtClean="0">
                <a:latin typeface="Arial" charset="0"/>
              </a:rPr>
              <a:t>Emotional outbursts</a:t>
            </a:r>
          </a:p>
          <a:p>
            <a:pPr lvl="1">
              <a:spcBef>
                <a:spcPct val="20000"/>
              </a:spcBef>
              <a:buFontTx/>
              <a:buChar char="•"/>
              <a:defRPr/>
            </a:pPr>
            <a:r>
              <a:rPr lang="en-US" altLang="x-none" sz="2800" b="1" smtClean="0">
                <a:latin typeface="Arial" charset="0"/>
              </a:rPr>
              <a:t>Decreased memory &amp; concentration</a:t>
            </a:r>
          </a:p>
          <a:p>
            <a:pPr lvl="1">
              <a:spcBef>
                <a:spcPct val="20000"/>
              </a:spcBef>
              <a:buFontTx/>
              <a:buChar char="•"/>
              <a:defRPr/>
            </a:pPr>
            <a:r>
              <a:rPr lang="en-US" altLang="x-none" sz="2800" b="1" smtClean="0">
                <a:latin typeface="Arial" charset="0"/>
              </a:rPr>
              <a:t>Poor judgment</a:t>
            </a:r>
          </a:p>
          <a:p>
            <a:pPr lvl="1">
              <a:spcBef>
                <a:spcPct val="20000"/>
              </a:spcBef>
              <a:buFontTx/>
              <a:buChar char="•"/>
              <a:defRPr/>
            </a:pPr>
            <a:r>
              <a:rPr lang="en-US" altLang="x-none" sz="2800" b="1" smtClean="0">
                <a:latin typeface="Arial" charset="0"/>
              </a:rPr>
              <a:t>Decreased reflexes</a:t>
            </a:r>
          </a:p>
          <a:p>
            <a:pPr lvl="1">
              <a:spcBef>
                <a:spcPct val="20000"/>
              </a:spcBef>
              <a:buFontTx/>
              <a:buChar char="•"/>
              <a:defRPr/>
            </a:pPr>
            <a:r>
              <a:rPr lang="en-US" altLang="x-none" sz="2800" b="1" smtClean="0">
                <a:latin typeface="Arial" charset="0"/>
              </a:rPr>
              <a:t>Decreased sexual response</a:t>
            </a:r>
          </a:p>
        </p:txBody>
      </p:sp>
      <p:sp>
        <p:nvSpPr>
          <p:cNvPr id="156675" name="Rectangle 3"/>
          <p:cNvSpPr>
            <a:spLocks noGrp="1" noChangeArrowheads="1"/>
          </p:cNvSpPr>
          <p:nvPr>
            <p:ph type="title" idx="4294967295"/>
          </p:nvPr>
        </p:nvSpPr>
        <p:spPr>
          <a:xfrm>
            <a:off x="152400" y="76200"/>
            <a:ext cx="8839200" cy="762000"/>
          </a:xfrm>
        </p:spPr>
        <p:txBody>
          <a:bodyPr/>
          <a:lstStyle/>
          <a:p>
            <a:pPr eaLnBrk="1" hangingPunct="1">
              <a:defRPr/>
            </a:pPr>
            <a:r>
              <a:rPr lang="en-US" altLang="x-none" b="1" smtClean="0">
                <a:solidFill>
                  <a:schemeClr val="tx1"/>
                </a:solidFill>
              </a:rPr>
              <a:t>Acute Effects</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1026"/>
          <p:cNvSpPr>
            <a:spLocks noChangeArrowheads="1"/>
          </p:cNvSpPr>
          <p:nvPr/>
        </p:nvSpPr>
        <p:spPr bwMode="auto">
          <a:xfrm>
            <a:off x="762000" y="1446213"/>
            <a:ext cx="8077200"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lvl1pPr marL="457200" indent="-457200">
              <a:defRPr sz="2400">
                <a:solidFill>
                  <a:schemeClr val="tx1"/>
                </a:solidFill>
                <a:latin typeface="Times New Roman" charset="0"/>
              </a:defRPr>
            </a:lvl1pPr>
            <a:lvl2pPr marL="914400" indent="-457200">
              <a:defRPr sz="2400">
                <a:solidFill>
                  <a:schemeClr val="tx1"/>
                </a:solidFill>
                <a:latin typeface="Times New Roman" charset="0"/>
              </a:defRPr>
            </a:lvl2pPr>
            <a:lvl3pPr marL="1371600" indent="-457200">
              <a:defRPr sz="2400">
                <a:solidFill>
                  <a:schemeClr val="tx1"/>
                </a:solidFill>
                <a:latin typeface="Times New Roman" charset="0"/>
              </a:defRPr>
            </a:lvl3pPr>
            <a:lvl4pPr marL="1828800" indent="-457200">
              <a:defRPr sz="2400">
                <a:solidFill>
                  <a:schemeClr val="tx1"/>
                </a:solidFill>
                <a:latin typeface="Times New Roman" charset="0"/>
              </a:defRPr>
            </a:lvl4pPr>
            <a:lvl5pPr marL="2286000" indent="-457200">
              <a:defRPr sz="2400">
                <a:solidFill>
                  <a:schemeClr val="tx1"/>
                </a:solidFill>
                <a:latin typeface="Times New Roman" charset="0"/>
              </a:defRPr>
            </a:lvl5pPr>
            <a:lvl6pPr marL="2743200" indent="-457200" fontAlgn="base">
              <a:spcBef>
                <a:spcPct val="0"/>
              </a:spcBef>
              <a:spcAft>
                <a:spcPct val="0"/>
              </a:spcAft>
              <a:defRPr sz="2400">
                <a:solidFill>
                  <a:schemeClr val="tx1"/>
                </a:solidFill>
                <a:latin typeface="Times New Roman" charset="0"/>
              </a:defRPr>
            </a:lvl6pPr>
            <a:lvl7pPr marL="3200400" indent="-457200" fontAlgn="base">
              <a:spcBef>
                <a:spcPct val="0"/>
              </a:spcBef>
              <a:spcAft>
                <a:spcPct val="0"/>
              </a:spcAft>
              <a:defRPr sz="2400">
                <a:solidFill>
                  <a:schemeClr val="tx1"/>
                </a:solidFill>
                <a:latin typeface="Times New Roman" charset="0"/>
              </a:defRPr>
            </a:lvl7pPr>
            <a:lvl8pPr marL="3657600" indent="-457200" fontAlgn="base">
              <a:spcBef>
                <a:spcPct val="0"/>
              </a:spcBef>
              <a:spcAft>
                <a:spcPct val="0"/>
              </a:spcAft>
              <a:defRPr sz="2400">
                <a:solidFill>
                  <a:schemeClr val="tx1"/>
                </a:solidFill>
                <a:latin typeface="Times New Roman" charset="0"/>
              </a:defRPr>
            </a:lvl8pPr>
            <a:lvl9pPr marL="4114800" indent="-457200" fontAlgn="base">
              <a:spcBef>
                <a:spcPct val="0"/>
              </a:spcBef>
              <a:spcAft>
                <a:spcPct val="0"/>
              </a:spcAft>
              <a:defRPr sz="2400">
                <a:solidFill>
                  <a:schemeClr val="tx1"/>
                </a:solidFill>
                <a:latin typeface="Times New Roman" charset="0"/>
              </a:defRPr>
            </a:lvl9pPr>
          </a:lstStyle>
          <a:p>
            <a:pPr>
              <a:spcBef>
                <a:spcPct val="20000"/>
              </a:spcBef>
              <a:buFont typeface="Wingdings" charset="2"/>
              <a:buChar char="Ø"/>
              <a:defRPr/>
            </a:pPr>
            <a:r>
              <a:rPr lang="en-US" altLang="x-none" sz="3200" b="1" u="sng" smtClean="0">
                <a:latin typeface="Arial" charset="0"/>
              </a:rPr>
              <a:t>Obvious</a:t>
            </a:r>
          </a:p>
          <a:p>
            <a:pPr lvl="1">
              <a:spcBef>
                <a:spcPct val="20000"/>
              </a:spcBef>
              <a:buFontTx/>
              <a:buChar char="•"/>
              <a:defRPr/>
            </a:pPr>
            <a:r>
              <a:rPr lang="en-US" altLang="x-none" sz="2800" b="1" smtClean="0">
                <a:latin typeface="Arial" charset="0"/>
              </a:rPr>
              <a:t>Alcoholism, death, cancer (oral cavity, esophagus, liver), fetal effects (FAS)</a:t>
            </a:r>
          </a:p>
          <a:p>
            <a:pPr>
              <a:spcBef>
                <a:spcPct val="20000"/>
              </a:spcBef>
              <a:buFont typeface="Wingdings" charset="2"/>
              <a:buChar char="Ø"/>
              <a:defRPr/>
            </a:pPr>
            <a:r>
              <a:rPr lang="en-US" altLang="x-none" sz="3200" b="1" u="sng" smtClean="0">
                <a:latin typeface="Arial" charset="0"/>
              </a:rPr>
              <a:t>Alcoholism</a:t>
            </a:r>
          </a:p>
          <a:p>
            <a:pPr lvl="1">
              <a:spcBef>
                <a:spcPct val="20000"/>
              </a:spcBef>
              <a:buFontTx/>
              <a:buChar char="•"/>
              <a:defRPr/>
            </a:pPr>
            <a:r>
              <a:rPr lang="en-US" altLang="x-none" sz="2800" b="1" smtClean="0">
                <a:latin typeface="Arial" charset="0"/>
              </a:rPr>
              <a:t>Cirrhosis of liver, appetite loss, poor judgment</a:t>
            </a:r>
          </a:p>
          <a:p>
            <a:pPr>
              <a:buFont typeface="Wingdings" charset="2"/>
              <a:buChar char="Ø"/>
              <a:defRPr/>
            </a:pPr>
            <a:r>
              <a:rPr lang="en-US" altLang="x-none" sz="3200" b="1" u="sng" smtClean="0">
                <a:latin typeface="Arial" charset="0"/>
              </a:rPr>
              <a:t>Subtle</a:t>
            </a:r>
          </a:p>
          <a:p>
            <a:pPr lvl="1">
              <a:spcBef>
                <a:spcPct val="20000"/>
              </a:spcBef>
              <a:buFontTx/>
              <a:buChar char="•"/>
              <a:defRPr/>
            </a:pPr>
            <a:r>
              <a:rPr lang="en-US" altLang="x-none" sz="2800" b="1" smtClean="0">
                <a:latin typeface="Arial" charset="0"/>
              </a:rPr>
              <a:t>Lost productivity, impaired performance, motor impairment, cost to society</a:t>
            </a:r>
          </a:p>
        </p:txBody>
      </p:sp>
      <p:sp>
        <p:nvSpPr>
          <p:cNvPr id="259075" name="Rectangle 1027"/>
          <p:cNvSpPr>
            <a:spLocks noGrp="1" noChangeArrowheads="1"/>
          </p:cNvSpPr>
          <p:nvPr>
            <p:ph type="title" idx="4294967295"/>
          </p:nvPr>
        </p:nvSpPr>
        <p:spPr>
          <a:xfrm>
            <a:off x="152400" y="76200"/>
            <a:ext cx="8839200" cy="762000"/>
          </a:xfrm>
        </p:spPr>
        <p:txBody>
          <a:bodyPr/>
          <a:lstStyle/>
          <a:p>
            <a:pPr eaLnBrk="1" hangingPunct="1">
              <a:defRPr/>
            </a:pPr>
            <a:r>
              <a:rPr lang="en-US" altLang="x-none" b="1" smtClean="0">
                <a:solidFill>
                  <a:schemeClr val="tx1"/>
                </a:solidFill>
              </a:rPr>
              <a:t>Long Term Adverse Effects</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a:xfrm>
            <a:off x="457200" y="79375"/>
            <a:ext cx="8229600" cy="758825"/>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altLang="x-none" b="1" smtClean="0">
                <a:solidFill>
                  <a:schemeClr val="tx1"/>
                </a:solidFill>
              </a:rPr>
              <a:t>Alcohol &amp; Cancer</a:t>
            </a:r>
          </a:p>
        </p:txBody>
      </p:sp>
      <p:sp>
        <p:nvSpPr>
          <p:cNvPr id="233475" name="Text Box 3"/>
          <p:cNvSpPr txBox="1">
            <a:spLocks noChangeArrowheads="1"/>
          </p:cNvSpPr>
          <p:nvPr/>
        </p:nvSpPr>
        <p:spPr bwMode="auto">
          <a:xfrm>
            <a:off x="1219200" y="1524000"/>
            <a:ext cx="6629400" cy="399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eaLnBrk="1" hangingPunct="1">
              <a:defRPr/>
            </a:pPr>
            <a:r>
              <a:rPr lang="en-US" altLang="x-none" sz="3200" b="1"/>
              <a:t>Ethanol consumption increases risk of cancer</a:t>
            </a:r>
          </a:p>
          <a:p>
            <a:pPr algn="ctr" eaLnBrk="1" hangingPunct="1">
              <a:defRPr/>
            </a:pPr>
            <a:endParaRPr lang="en-US" altLang="x-none" sz="3200" b="1"/>
          </a:p>
          <a:p>
            <a:pPr algn="ctr" eaLnBrk="1" hangingPunct="1">
              <a:defRPr/>
            </a:pPr>
            <a:r>
              <a:rPr lang="en-US" altLang="x-none" sz="4000" b="1"/>
              <a:t>Oral Cavity</a:t>
            </a:r>
          </a:p>
          <a:p>
            <a:pPr algn="ctr" eaLnBrk="1" hangingPunct="1">
              <a:defRPr/>
            </a:pPr>
            <a:r>
              <a:rPr lang="en-US" altLang="x-none" sz="4000" b="1"/>
              <a:t>Pharynx and Larynx</a:t>
            </a:r>
          </a:p>
          <a:p>
            <a:pPr algn="ctr" eaLnBrk="1" hangingPunct="1">
              <a:defRPr/>
            </a:pPr>
            <a:r>
              <a:rPr lang="en-US" altLang="x-none" sz="4000" b="1"/>
              <a:t>Esophagus</a:t>
            </a:r>
          </a:p>
          <a:p>
            <a:pPr algn="ctr" eaLnBrk="1" hangingPunct="1">
              <a:defRPr/>
            </a:pPr>
            <a:r>
              <a:rPr lang="en-US" altLang="x-none" sz="4000" b="1"/>
              <a:t>Liver</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1" name="Rectangle 3"/>
          <p:cNvSpPr>
            <a:spLocks noChangeArrowheads="1"/>
          </p:cNvSpPr>
          <p:nvPr/>
        </p:nvSpPr>
        <p:spPr bwMode="auto">
          <a:xfrm>
            <a:off x="914400" y="2006600"/>
            <a:ext cx="7620000" cy="2525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lvl1pPr marL="457200" indent="-457200">
              <a:defRPr sz="2400">
                <a:solidFill>
                  <a:schemeClr val="tx1"/>
                </a:solidFill>
                <a:latin typeface="Times New Roman" charset="0"/>
              </a:defRPr>
            </a:lvl1pPr>
            <a:lvl2pPr marL="914400" indent="-457200">
              <a:defRPr sz="2400">
                <a:solidFill>
                  <a:schemeClr val="tx1"/>
                </a:solidFill>
                <a:latin typeface="Times New Roman" charset="0"/>
              </a:defRPr>
            </a:lvl2pPr>
            <a:lvl3pPr marL="1371600" indent="-457200">
              <a:defRPr sz="2400">
                <a:solidFill>
                  <a:schemeClr val="tx1"/>
                </a:solidFill>
                <a:latin typeface="Times New Roman" charset="0"/>
              </a:defRPr>
            </a:lvl3pPr>
            <a:lvl4pPr marL="1828800" indent="-457200">
              <a:defRPr sz="2400">
                <a:solidFill>
                  <a:schemeClr val="tx1"/>
                </a:solidFill>
                <a:latin typeface="Times New Roman" charset="0"/>
              </a:defRPr>
            </a:lvl4pPr>
            <a:lvl5pPr marL="2286000" indent="-457200">
              <a:defRPr sz="2400">
                <a:solidFill>
                  <a:schemeClr val="tx1"/>
                </a:solidFill>
                <a:latin typeface="Times New Roman" charset="0"/>
              </a:defRPr>
            </a:lvl5pPr>
            <a:lvl6pPr marL="2743200" indent="-457200" fontAlgn="base">
              <a:spcBef>
                <a:spcPct val="0"/>
              </a:spcBef>
              <a:spcAft>
                <a:spcPct val="0"/>
              </a:spcAft>
              <a:defRPr sz="2400">
                <a:solidFill>
                  <a:schemeClr val="tx1"/>
                </a:solidFill>
                <a:latin typeface="Times New Roman" charset="0"/>
              </a:defRPr>
            </a:lvl6pPr>
            <a:lvl7pPr marL="3200400" indent="-457200" fontAlgn="base">
              <a:spcBef>
                <a:spcPct val="0"/>
              </a:spcBef>
              <a:spcAft>
                <a:spcPct val="0"/>
              </a:spcAft>
              <a:defRPr sz="2400">
                <a:solidFill>
                  <a:schemeClr val="tx1"/>
                </a:solidFill>
                <a:latin typeface="Times New Roman" charset="0"/>
              </a:defRPr>
            </a:lvl7pPr>
            <a:lvl8pPr marL="3657600" indent="-457200" fontAlgn="base">
              <a:spcBef>
                <a:spcPct val="0"/>
              </a:spcBef>
              <a:spcAft>
                <a:spcPct val="0"/>
              </a:spcAft>
              <a:defRPr sz="2400">
                <a:solidFill>
                  <a:schemeClr val="tx1"/>
                </a:solidFill>
                <a:latin typeface="Times New Roman" charset="0"/>
              </a:defRPr>
            </a:lvl8pPr>
            <a:lvl9pPr marL="4114800" indent="-457200" fontAlgn="base">
              <a:spcBef>
                <a:spcPct val="0"/>
              </a:spcBef>
              <a:spcAft>
                <a:spcPct val="0"/>
              </a:spcAft>
              <a:defRPr sz="2400">
                <a:solidFill>
                  <a:schemeClr val="tx1"/>
                </a:solidFill>
                <a:latin typeface="Times New Roman" charset="0"/>
              </a:defRPr>
            </a:lvl9pPr>
          </a:lstStyle>
          <a:p>
            <a:pPr>
              <a:buFont typeface="Wingdings" charset="2"/>
              <a:buChar char="Ø"/>
              <a:defRPr/>
            </a:pPr>
            <a:r>
              <a:rPr lang="en-US" altLang="x-none" sz="3200" b="1" smtClean="0">
                <a:latin typeface="Arial" charset="0"/>
              </a:rPr>
              <a:t>Rapidly absorbed from stomach, small intestine, and colon</a:t>
            </a:r>
          </a:p>
          <a:p>
            <a:pPr>
              <a:buFont typeface="Wingdings" charset="2"/>
              <a:buChar char="Ø"/>
              <a:defRPr/>
            </a:pPr>
            <a:r>
              <a:rPr lang="en-US" altLang="x-none" sz="3200" b="1" smtClean="0">
                <a:latin typeface="Arial" charset="0"/>
              </a:rPr>
              <a:t>Maximal blood concentration within 30 to 90 minutes</a:t>
            </a:r>
          </a:p>
          <a:p>
            <a:pPr>
              <a:buFont typeface="Wingdings" charset="2"/>
              <a:buChar char="Ø"/>
              <a:defRPr/>
            </a:pPr>
            <a:r>
              <a:rPr lang="en-US" altLang="x-none" sz="3200" b="1" smtClean="0">
                <a:latin typeface="Arial" charset="0"/>
              </a:rPr>
              <a:t>Can be absorbed through the lungs</a:t>
            </a:r>
          </a:p>
        </p:txBody>
      </p:sp>
      <p:sp>
        <p:nvSpPr>
          <p:cNvPr id="181252" name="Rectangle 4"/>
          <p:cNvSpPr>
            <a:spLocks noGrp="1" noChangeArrowheads="1"/>
          </p:cNvSpPr>
          <p:nvPr>
            <p:ph type="title" idx="4294967295"/>
          </p:nvPr>
        </p:nvSpPr>
        <p:spPr>
          <a:xfrm>
            <a:off x="1066800" y="76200"/>
            <a:ext cx="6972300" cy="762000"/>
          </a:xfrm>
        </p:spPr>
        <p:txBody>
          <a:bodyPr/>
          <a:lstStyle/>
          <a:p>
            <a:pPr eaLnBrk="1" hangingPunct="1">
              <a:defRPr/>
            </a:pPr>
            <a:r>
              <a:rPr lang="en-US" altLang="x-none" b="1" smtClean="0">
                <a:solidFill>
                  <a:schemeClr val="tx1"/>
                </a:solidFill>
              </a:rPr>
              <a:t>Absorption</a:t>
            </a:r>
            <a:endParaRPr lang="en-US" altLang="x-none" smtClean="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9" name="Rectangle 3"/>
          <p:cNvSpPr>
            <a:spLocks noChangeArrowheads="1"/>
          </p:cNvSpPr>
          <p:nvPr/>
        </p:nvSpPr>
        <p:spPr bwMode="auto">
          <a:xfrm>
            <a:off x="685800" y="2286000"/>
            <a:ext cx="80010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lvl1pPr marL="457200" indent="-457200">
              <a:defRPr sz="2400">
                <a:solidFill>
                  <a:schemeClr val="tx1"/>
                </a:solidFill>
                <a:latin typeface="Times New Roman" charset="0"/>
              </a:defRPr>
            </a:lvl1pPr>
            <a:lvl2pPr marL="914400" indent="-457200">
              <a:defRPr sz="2400">
                <a:solidFill>
                  <a:schemeClr val="tx1"/>
                </a:solidFill>
                <a:latin typeface="Times New Roman" charset="0"/>
              </a:defRPr>
            </a:lvl2pPr>
            <a:lvl3pPr marL="1371600" indent="-457200">
              <a:defRPr sz="2400">
                <a:solidFill>
                  <a:schemeClr val="tx1"/>
                </a:solidFill>
                <a:latin typeface="Times New Roman" charset="0"/>
              </a:defRPr>
            </a:lvl3pPr>
            <a:lvl4pPr marL="1828800" indent="-457200">
              <a:defRPr sz="2400">
                <a:solidFill>
                  <a:schemeClr val="tx1"/>
                </a:solidFill>
                <a:latin typeface="Times New Roman" charset="0"/>
              </a:defRPr>
            </a:lvl4pPr>
            <a:lvl5pPr marL="2286000" indent="-457200">
              <a:defRPr sz="2400">
                <a:solidFill>
                  <a:schemeClr val="tx1"/>
                </a:solidFill>
                <a:latin typeface="Times New Roman" charset="0"/>
              </a:defRPr>
            </a:lvl5pPr>
            <a:lvl6pPr marL="2743200" indent="-457200" fontAlgn="base">
              <a:spcBef>
                <a:spcPct val="0"/>
              </a:spcBef>
              <a:spcAft>
                <a:spcPct val="0"/>
              </a:spcAft>
              <a:defRPr sz="2400">
                <a:solidFill>
                  <a:schemeClr val="tx1"/>
                </a:solidFill>
                <a:latin typeface="Times New Roman" charset="0"/>
              </a:defRPr>
            </a:lvl6pPr>
            <a:lvl7pPr marL="3200400" indent="-457200" fontAlgn="base">
              <a:spcBef>
                <a:spcPct val="0"/>
              </a:spcBef>
              <a:spcAft>
                <a:spcPct val="0"/>
              </a:spcAft>
              <a:defRPr sz="2400">
                <a:solidFill>
                  <a:schemeClr val="tx1"/>
                </a:solidFill>
                <a:latin typeface="Times New Roman" charset="0"/>
              </a:defRPr>
            </a:lvl7pPr>
            <a:lvl8pPr marL="3657600" indent="-457200" fontAlgn="base">
              <a:spcBef>
                <a:spcPct val="0"/>
              </a:spcBef>
              <a:spcAft>
                <a:spcPct val="0"/>
              </a:spcAft>
              <a:defRPr sz="2400">
                <a:solidFill>
                  <a:schemeClr val="tx1"/>
                </a:solidFill>
                <a:latin typeface="Times New Roman" charset="0"/>
              </a:defRPr>
            </a:lvl8pPr>
            <a:lvl9pPr marL="4114800" indent="-457200" fontAlgn="base">
              <a:spcBef>
                <a:spcPct val="0"/>
              </a:spcBef>
              <a:spcAft>
                <a:spcPct val="0"/>
              </a:spcAft>
              <a:defRPr sz="2400">
                <a:solidFill>
                  <a:schemeClr val="tx1"/>
                </a:solidFill>
                <a:latin typeface="Times New Roman" charset="0"/>
              </a:defRPr>
            </a:lvl9pPr>
          </a:lstStyle>
          <a:p>
            <a:pPr>
              <a:buFont typeface="Wingdings" charset="2"/>
              <a:buChar char="Ø"/>
              <a:defRPr/>
            </a:pPr>
            <a:r>
              <a:rPr lang="en-US" altLang="x-none" sz="3600" b="1" smtClean="0">
                <a:latin typeface="Arial" charset="0"/>
              </a:rPr>
              <a:t>Uniformly distributed throughout tissues and body fluids</a:t>
            </a:r>
          </a:p>
          <a:p>
            <a:pPr>
              <a:buFont typeface="Wingdings" charset="2"/>
              <a:buChar char="Ø"/>
              <a:defRPr/>
            </a:pPr>
            <a:r>
              <a:rPr lang="en-US" altLang="x-none" sz="3600" b="1" smtClean="0">
                <a:latin typeface="Arial" charset="0"/>
              </a:rPr>
              <a:t>Readily crosses placenta, to exposure fetus</a:t>
            </a:r>
          </a:p>
        </p:txBody>
      </p:sp>
      <p:sp>
        <p:nvSpPr>
          <p:cNvPr id="183301" name="Rectangle 5"/>
          <p:cNvSpPr>
            <a:spLocks noGrp="1" noChangeArrowheads="1"/>
          </p:cNvSpPr>
          <p:nvPr>
            <p:ph type="title" idx="4294967295"/>
          </p:nvPr>
        </p:nvSpPr>
        <p:spPr/>
        <p:txBody>
          <a:bodyPr/>
          <a:lstStyle/>
          <a:p>
            <a:pPr eaLnBrk="1" hangingPunct="1">
              <a:defRPr/>
            </a:pPr>
            <a:r>
              <a:rPr lang="en-US" altLang="x-none" b="1" smtClean="0">
                <a:solidFill>
                  <a:schemeClr val="tx1"/>
                </a:solidFill>
              </a:rPr>
              <a:t>Distribution</a:t>
            </a:r>
            <a:endParaRPr lang="en-US" altLang="x-none" sz="4000" smtClean="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ChangeArrowheads="1"/>
          </p:cNvSpPr>
          <p:nvPr/>
        </p:nvSpPr>
        <p:spPr bwMode="auto">
          <a:xfrm>
            <a:off x="1295400" y="2286000"/>
            <a:ext cx="6445250" cy="2284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lgn="ctr">
              <a:defRPr/>
            </a:pPr>
            <a:r>
              <a:rPr lang="en-US" altLang="x-none" sz="4800" b="1">
                <a:solidFill>
                  <a:schemeClr val="tx1"/>
                </a:solidFill>
              </a:rPr>
              <a:t>Urinary Excretion</a:t>
            </a:r>
          </a:p>
          <a:p>
            <a:pPr algn="ctr">
              <a:defRPr/>
            </a:pPr>
            <a:r>
              <a:rPr lang="en-US" altLang="x-none" sz="4800" b="1">
                <a:solidFill>
                  <a:schemeClr val="tx1"/>
                </a:solidFill>
              </a:rPr>
              <a:t>Exhalation</a:t>
            </a:r>
          </a:p>
          <a:p>
            <a:pPr algn="ctr">
              <a:defRPr/>
            </a:pPr>
            <a:r>
              <a:rPr lang="en-US" altLang="x-none" sz="4800" b="1">
                <a:solidFill>
                  <a:schemeClr val="tx1"/>
                </a:solidFill>
              </a:rPr>
              <a:t>Metabolism</a:t>
            </a:r>
          </a:p>
        </p:txBody>
      </p:sp>
      <p:sp>
        <p:nvSpPr>
          <p:cNvPr id="219139" name="Rectangle 3"/>
          <p:cNvSpPr>
            <a:spLocks noGrp="1" noChangeArrowheads="1"/>
          </p:cNvSpPr>
          <p:nvPr>
            <p:ph type="title" idx="4294967295"/>
          </p:nvPr>
        </p:nvSpPr>
        <p:spPr/>
        <p:txBody>
          <a:bodyPr/>
          <a:lstStyle/>
          <a:p>
            <a:pPr eaLnBrk="1" hangingPunct="1">
              <a:defRPr/>
            </a:pPr>
            <a:r>
              <a:rPr lang="en-US" altLang="x-none" b="1" smtClean="0">
                <a:solidFill>
                  <a:schemeClr val="tx1"/>
                </a:solidFill>
              </a:rPr>
              <a:t>Elimination</a:t>
            </a:r>
            <a:endParaRPr lang="en-US" altLang="x-none" sz="4000" smtClean="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a:xfrm>
            <a:off x="990600" y="76200"/>
            <a:ext cx="6477000" cy="758825"/>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altLang="x-none" b="1" smtClean="0">
                <a:solidFill>
                  <a:schemeClr val="tx1"/>
                </a:solidFill>
              </a:rPr>
              <a:t>Metabolism I</a:t>
            </a:r>
          </a:p>
        </p:txBody>
      </p:sp>
      <p:sp>
        <p:nvSpPr>
          <p:cNvPr id="237571" name="Rectangle 3"/>
          <p:cNvSpPr>
            <a:spLocks noChangeArrowheads="1"/>
          </p:cNvSpPr>
          <p:nvPr/>
        </p:nvSpPr>
        <p:spPr bwMode="auto">
          <a:xfrm>
            <a:off x="1676400" y="3157538"/>
            <a:ext cx="457200"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3200" b="1">
                <a:solidFill>
                  <a:schemeClr val="tx1"/>
                </a:solidFill>
              </a:rPr>
              <a:t>C</a:t>
            </a:r>
          </a:p>
        </p:txBody>
      </p:sp>
      <p:sp>
        <p:nvSpPr>
          <p:cNvPr id="237572" name="Rectangle 4"/>
          <p:cNvSpPr>
            <a:spLocks noChangeArrowheads="1"/>
          </p:cNvSpPr>
          <p:nvPr/>
        </p:nvSpPr>
        <p:spPr bwMode="auto">
          <a:xfrm>
            <a:off x="914400" y="3124200"/>
            <a:ext cx="45720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3200" b="1">
                <a:solidFill>
                  <a:schemeClr val="tx1"/>
                </a:solidFill>
              </a:rPr>
              <a:t>H</a:t>
            </a:r>
          </a:p>
        </p:txBody>
      </p:sp>
      <p:sp>
        <p:nvSpPr>
          <p:cNvPr id="237573" name="Line 5"/>
          <p:cNvSpPr>
            <a:spLocks noChangeShapeType="1"/>
          </p:cNvSpPr>
          <p:nvPr/>
        </p:nvSpPr>
        <p:spPr bwMode="auto">
          <a:xfrm>
            <a:off x="1371600" y="3429000"/>
            <a:ext cx="304800" cy="1588"/>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a:p>
        </p:txBody>
      </p:sp>
      <p:sp>
        <p:nvSpPr>
          <p:cNvPr id="237574" name="Rectangle 6"/>
          <p:cNvSpPr>
            <a:spLocks noChangeArrowheads="1"/>
          </p:cNvSpPr>
          <p:nvPr/>
        </p:nvSpPr>
        <p:spPr bwMode="auto">
          <a:xfrm>
            <a:off x="3200400" y="3124200"/>
            <a:ext cx="83820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3200" b="1">
                <a:solidFill>
                  <a:schemeClr val="tx1"/>
                </a:solidFill>
              </a:rPr>
              <a:t>OH</a:t>
            </a:r>
          </a:p>
        </p:txBody>
      </p:sp>
      <p:sp>
        <p:nvSpPr>
          <p:cNvPr id="237575" name="Text Box 7"/>
          <p:cNvSpPr txBox="1">
            <a:spLocks noChangeArrowheads="1"/>
          </p:cNvSpPr>
          <p:nvPr/>
        </p:nvSpPr>
        <p:spPr bwMode="auto">
          <a:xfrm>
            <a:off x="1219200" y="4572000"/>
            <a:ext cx="223361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altLang="x-none" b="1"/>
              <a:t>Ethanol</a:t>
            </a:r>
          </a:p>
        </p:txBody>
      </p:sp>
      <p:sp>
        <p:nvSpPr>
          <p:cNvPr id="237576" name="Rectangle 8"/>
          <p:cNvSpPr>
            <a:spLocks noChangeArrowheads="1"/>
          </p:cNvSpPr>
          <p:nvPr/>
        </p:nvSpPr>
        <p:spPr bwMode="auto">
          <a:xfrm>
            <a:off x="1676400" y="2362200"/>
            <a:ext cx="45720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3200" b="1">
                <a:solidFill>
                  <a:schemeClr val="tx1"/>
                </a:solidFill>
              </a:rPr>
              <a:t>H</a:t>
            </a:r>
          </a:p>
        </p:txBody>
      </p:sp>
      <p:sp>
        <p:nvSpPr>
          <p:cNvPr id="237577" name="Line 9"/>
          <p:cNvSpPr>
            <a:spLocks noChangeShapeType="1"/>
          </p:cNvSpPr>
          <p:nvPr/>
        </p:nvSpPr>
        <p:spPr bwMode="auto">
          <a:xfrm flipV="1">
            <a:off x="1905000" y="2895600"/>
            <a:ext cx="1588" cy="304800"/>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a:p>
        </p:txBody>
      </p:sp>
      <p:sp>
        <p:nvSpPr>
          <p:cNvPr id="237578" name="Rectangle 10"/>
          <p:cNvSpPr>
            <a:spLocks noChangeArrowheads="1"/>
          </p:cNvSpPr>
          <p:nvPr/>
        </p:nvSpPr>
        <p:spPr bwMode="auto">
          <a:xfrm>
            <a:off x="1676400" y="3919538"/>
            <a:ext cx="457200"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3200" b="1">
                <a:solidFill>
                  <a:schemeClr val="tx1"/>
                </a:solidFill>
              </a:rPr>
              <a:t>H</a:t>
            </a:r>
          </a:p>
        </p:txBody>
      </p:sp>
      <p:sp>
        <p:nvSpPr>
          <p:cNvPr id="237579" name="Line 11"/>
          <p:cNvSpPr>
            <a:spLocks noChangeShapeType="1"/>
          </p:cNvSpPr>
          <p:nvPr/>
        </p:nvSpPr>
        <p:spPr bwMode="auto">
          <a:xfrm flipV="1">
            <a:off x="1905000" y="3657600"/>
            <a:ext cx="1588" cy="304800"/>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a:p>
        </p:txBody>
      </p:sp>
      <p:sp>
        <p:nvSpPr>
          <p:cNvPr id="237580" name="Rectangle 12"/>
          <p:cNvSpPr>
            <a:spLocks noChangeArrowheads="1"/>
          </p:cNvSpPr>
          <p:nvPr/>
        </p:nvSpPr>
        <p:spPr bwMode="auto">
          <a:xfrm>
            <a:off x="2438400" y="3157538"/>
            <a:ext cx="457200"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3200" b="1">
                <a:solidFill>
                  <a:schemeClr val="tx1"/>
                </a:solidFill>
              </a:rPr>
              <a:t>C</a:t>
            </a:r>
          </a:p>
        </p:txBody>
      </p:sp>
      <p:sp>
        <p:nvSpPr>
          <p:cNvPr id="237581" name="Line 13"/>
          <p:cNvSpPr>
            <a:spLocks noChangeShapeType="1"/>
          </p:cNvSpPr>
          <p:nvPr/>
        </p:nvSpPr>
        <p:spPr bwMode="auto">
          <a:xfrm>
            <a:off x="2133600" y="3429000"/>
            <a:ext cx="304800" cy="1588"/>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a:p>
        </p:txBody>
      </p:sp>
      <p:sp>
        <p:nvSpPr>
          <p:cNvPr id="237582" name="Rectangle 14"/>
          <p:cNvSpPr>
            <a:spLocks noChangeArrowheads="1"/>
          </p:cNvSpPr>
          <p:nvPr/>
        </p:nvSpPr>
        <p:spPr bwMode="auto">
          <a:xfrm>
            <a:off x="2438400" y="2362200"/>
            <a:ext cx="45720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3200" b="1">
                <a:solidFill>
                  <a:schemeClr val="tx1"/>
                </a:solidFill>
              </a:rPr>
              <a:t>H</a:t>
            </a:r>
          </a:p>
        </p:txBody>
      </p:sp>
      <p:sp>
        <p:nvSpPr>
          <p:cNvPr id="237583" name="Line 15"/>
          <p:cNvSpPr>
            <a:spLocks noChangeShapeType="1"/>
          </p:cNvSpPr>
          <p:nvPr/>
        </p:nvSpPr>
        <p:spPr bwMode="auto">
          <a:xfrm flipV="1">
            <a:off x="2667000" y="2895600"/>
            <a:ext cx="1588" cy="304800"/>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a:p>
        </p:txBody>
      </p:sp>
      <p:sp>
        <p:nvSpPr>
          <p:cNvPr id="237584" name="Rectangle 16"/>
          <p:cNvSpPr>
            <a:spLocks noChangeArrowheads="1"/>
          </p:cNvSpPr>
          <p:nvPr/>
        </p:nvSpPr>
        <p:spPr bwMode="auto">
          <a:xfrm>
            <a:off x="2438400" y="3919538"/>
            <a:ext cx="457200"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3200" b="1">
                <a:solidFill>
                  <a:schemeClr val="tx1"/>
                </a:solidFill>
              </a:rPr>
              <a:t>H</a:t>
            </a:r>
          </a:p>
        </p:txBody>
      </p:sp>
      <p:sp>
        <p:nvSpPr>
          <p:cNvPr id="237585" name="Line 17"/>
          <p:cNvSpPr>
            <a:spLocks noChangeShapeType="1"/>
          </p:cNvSpPr>
          <p:nvPr/>
        </p:nvSpPr>
        <p:spPr bwMode="auto">
          <a:xfrm flipV="1">
            <a:off x="2667000" y="3657600"/>
            <a:ext cx="1588" cy="304800"/>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a:p>
        </p:txBody>
      </p:sp>
      <p:sp>
        <p:nvSpPr>
          <p:cNvPr id="237586" name="Line 18"/>
          <p:cNvSpPr>
            <a:spLocks noChangeShapeType="1"/>
          </p:cNvSpPr>
          <p:nvPr/>
        </p:nvSpPr>
        <p:spPr bwMode="auto">
          <a:xfrm>
            <a:off x="2895600" y="3429000"/>
            <a:ext cx="304800" cy="1588"/>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a:p>
        </p:txBody>
      </p:sp>
      <p:sp>
        <p:nvSpPr>
          <p:cNvPr id="237587" name="Line 19"/>
          <p:cNvSpPr>
            <a:spLocks noChangeShapeType="1"/>
          </p:cNvSpPr>
          <p:nvPr/>
        </p:nvSpPr>
        <p:spPr bwMode="auto">
          <a:xfrm>
            <a:off x="4038600" y="3429000"/>
            <a:ext cx="1066800" cy="1588"/>
          </a:xfrm>
          <a:prstGeom prst="line">
            <a:avLst/>
          </a:prstGeom>
          <a:noFill/>
          <a:ln w="444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a:p>
        </p:txBody>
      </p:sp>
      <p:sp>
        <p:nvSpPr>
          <p:cNvPr id="237588" name="Rectangle 20"/>
          <p:cNvSpPr>
            <a:spLocks noChangeArrowheads="1"/>
          </p:cNvSpPr>
          <p:nvPr/>
        </p:nvSpPr>
        <p:spPr bwMode="auto">
          <a:xfrm>
            <a:off x="5943600" y="3157538"/>
            <a:ext cx="457200"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3200" b="1">
                <a:solidFill>
                  <a:schemeClr val="tx1"/>
                </a:solidFill>
              </a:rPr>
              <a:t>C</a:t>
            </a:r>
          </a:p>
        </p:txBody>
      </p:sp>
      <p:sp>
        <p:nvSpPr>
          <p:cNvPr id="237589" name="Rectangle 21"/>
          <p:cNvSpPr>
            <a:spLocks noChangeArrowheads="1"/>
          </p:cNvSpPr>
          <p:nvPr/>
        </p:nvSpPr>
        <p:spPr bwMode="auto">
          <a:xfrm>
            <a:off x="5181600" y="3124200"/>
            <a:ext cx="45720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3200" b="1">
                <a:solidFill>
                  <a:schemeClr val="tx1"/>
                </a:solidFill>
              </a:rPr>
              <a:t>H</a:t>
            </a:r>
          </a:p>
        </p:txBody>
      </p:sp>
      <p:sp>
        <p:nvSpPr>
          <p:cNvPr id="237590" name="Line 22"/>
          <p:cNvSpPr>
            <a:spLocks noChangeShapeType="1"/>
          </p:cNvSpPr>
          <p:nvPr/>
        </p:nvSpPr>
        <p:spPr bwMode="auto">
          <a:xfrm>
            <a:off x="5638800" y="3429000"/>
            <a:ext cx="304800" cy="1588"/>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a:p>
        </p:txBody>
      </p:sp>
      <p:sp>
        <p:nvSpPr>
          <p:cNvPr id="237591" name="Rectangle 23"/>
          <p:cNvSpPr>
            <a:spLocks noChangeArrowheads="1"/>
          </p:cNvSpPr>
          <p:nvPr/>
        </p:nvSpPr>
        <p:spPr bwMode="auto">
          <a:xfrm>
            <a:off x="5943600" y="2362200"/>
            <a:ext cx="45720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3200" b="1">
                <a:solidFill>
                  <a:schemeClr val="tx1"/>
                </a:solidFill>
              </a:rPr>
              <a:t>H</a:t>
            </a:r>
          </a:p>
        </p:txBody>
      </p:sp>
      <p:sp>
        <p:nvSpPr>
          <p:cNvPr id="237592" name="Line 24"/>
          <p:cNvSpPr>
            <a:spLocks noChangeShapeType="1"/>
          </p:cNvSpPr>
          <p:nvPr/>
        </p:nvSpPr>
        <p:spPr bwMode="auto">
          <a:xfrm flipV="1">
            <a:off x="6172200" y="2895600"/>
            <a:ext cx="1588" cy="304800"/>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a:p>
        </p:txBody>
      </p:sp>
      <p:sp>
        <p:nvSpPr>
          <p:cNvPr id="237593" name="Rectangle 25"/>
          <p:cNvSpPr>
            <a:spLocks noChangeArrowheads="1"/>
          </p:cNvSpPr>
          <p:nvPr/>
        </p:nvSpPr>
        <p:spPr bwMode="auto">
          <a:xfrm>
            <a:off x="5943600" y="3919538"/>
            <a:ext cx="457200"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3200" b="1">
                <a:solidFill>
                  <a:schemeClr val="tx1"/>
                </a:solidFill>
              </a:rPr>
              <a:t>H</a:t>
            </a:r>
          </a:p>
        </p:txBody>
      </p:sp>
      <p:sp>
        <p:nvSpPr>
          <p:cNvPr id="237594" name="Line 26"/>
          <p:cNvSpPr>
            <a:spLocks noChangeShapeType="1"/>
          </p:cNvSpPr>
          <p:nvPr/>
        </p:nvSpPr>
        <p:spPr bwMode="auto">
          <a:xfrm flipV="1">
            <a:off x="6172200" y="3657600"/>
            <a:ext cx="1588" cy="304800"/>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a:p>
        </p:txBody>
      </p:sp>
      <p:sp>
        <p:nvSpPr>
          <p:cNvPr id="237595" name="Rectangle 27"/>
          <p:cNvSpPr>
            <a:spLocks noChangeArrowheads="1"/>
          </p:cNvSpPr>
          <p:nvPr/>
        </p:nvSpPr>
        <p:spPr bwMode="auto">
          <a:xfrm>
            <a:off x="6705600" y="3157538"/>
            <a:ext cx="457200"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3200" b="1">
                <a:solidFill>
                  <a:schemeClr val="tx1"/>
                </a:solidFill>
              </a:rPr>
              <a:t>C</a:t>
            </a:r>
          </a:p>
        </p:txBody>
      </p:sp>
      <p:sp>
        <p:nvSpPr>
          <p:cNvPr id="237596" name="Line 28"/>
          <p:cNvSpPr>
            <a:spLocks noChangeShapeType="1"/>
          </p:cNvSpPr>
          <p:nvPr/>
        </p:nvSpPr>
        <p:spPr bwMode="auto">
          <a:xfrm>
            <a:off x="6400800" y="3429000"/>
            <a:ext cx="304800" cy="1588"/>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a:p>
        </p:txBody>
      </p:sp>
      <p:sp>
        <p:nvSpPr>
          <p:cNvPr id="237597" name="Rectangle 29"/>
          <p:cNvSpPr>
            <a:spLocks noChangeArrowheads="1"/>
          </p:cNvSpPr>
          <p:nvPr/>
        </p:nvSpPr>
        <p:spPr bwMode="auto">
          <a:xfrm>
            <a:off x="7467600" y="3124200"/>
            <a:ext cx="53340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3200" b="1">
                <a:solidFill>
                  <a:schemeClr val="tx1"/>
                </a:solidFill>
              </a:rPr>
              <a:t>O</a:t>
            </a:r>
          </a:p>
        </p:txBody>
      </p:sp>
      <p:sp>
        <p:nvSpPr>
          <p:cNvPr id="237598" name="Rectangle 30"/>
          <p:cNvSpPr>
            <a:spLocks noChangeArrowheads="1"/>
          </p:cNvSpPr>
          <p:nvPr/>
        </p:nvSpPr>
        <p:spPr bwMode="auto">
          <a:xfrm>
            <a:off x="6705600" y="3919538"/>
            <a:ext cx="457200"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3200" b="1">
                <a:solidFill>
                  <a:schemeClr val="tx1"/>
                </a:solidFill>
              </a:rPr>
              <a:t>H</a:t>
            </a:r>
          </a:p>
        </p:txBody>
      </p:sp>
      <p:sp>
        <p:nvSpPr>
          <p:cNvPr id="237599" name="Line 31"/>
          <p:cNvSpPr>
            <a:spLocks noChangeShapeType="1"/>
          </p:cNvSpPr>
          <p:nvPr/>
        </p:nvSpPr>
        <p:spPr bwMode="auto">
          <a:xfrm flipV="1">
            <a:off x="6934200" y="3657600"/>
            <a:ext cx="1588" cy="304800"/>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a:p>
        </p:txBody>
      </p:sp>
      <p:sp>
        <p:nvSpPr>
          <p:cNvPr id="237600" name="Text Box 32"/>
          <p:cNvSpPr txBox="1">
            <a:spLocks noChangeArrowheads="1"/>
          </p:cNvSpPr>
          <p:nvPr/>
        </p:nvSpPr>
        <p:spPr bwMode="auto">
          <a:xfrm>
            <a:off x="7086600" y="3048000"/>
            <a:ext cx="5111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altLang="x-none" b="1"/>
              <a:t>=</a:t>
            </a:r>
          </a:p>
        </p:txBody>
      </p:sp>
      <p:sp>
        <p:nvSpPr>
          <p:cNvPr id="237601" name="Text Box 33"/>
          <p:cNvSpPr txBox="1">
            <a:spLocks noChangeArrowheads="1"/>
          </p:cNvSpPr>
          <p:nvPr/>
        </p:nvSpPr>
        <p:spPr bwMode="auto">
          <a:xfrm>
            <a:off x="4800600" y="4572000"/>
            <a:ext cx="381952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altLang="x-none" b="1"/>
              <a:t>Acetaldehyde</a:t>
            </a:r>
          </a:p>
        </p:txBody>
      </p:sp>
      <p:sp>
        <p:nvSpPr>
          <p:cNvPr id="237602" name="Text Box 34"/>
          <p:cNvSpPr txBox="1">
            <a:spLocks noChangeArrowheads="1"/>
          </p:cNvSpPr>
          <p:nvPr/>
        </p:nvSpPr>
        <p:spPr bwMode="auto">
          <a:xfrm>
            <a:off x="1492250" y="5562600"/>
            <a:ext cx="64293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altLang="x-none" sz="3200" b="1"/>
              <a:t>(ADH – Alcohol Dehydrogenase)</a:t>
            </a:r>
          </a:p>
        </p:txBody>
      </p:sp>
      <p:sp>
        <p:nvSpPr>
          <p:cNvPr id="237603" name="Text Box 35"/>
          <p:cNvSpPr txBox="1">
            <a:spLocks noChangeArrowheads="1"/>
          </p:cNvSpPr>
          <p:nvPr/>
        </p:nvSpPr>
        <p:spPr bwMode="auto">
          <a:xfrm>
            <a:off x="4106863" y="2971800"/>
            <a:ext cx="8461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altLang="x-none" sz="2400" b="1"/>
              <a:t>ADH</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a:xfrm>
            <a:off x="990600" y="76200"/>
            <a:ext cx="6477000" cy="758825"/>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altLang="x-none" b="1" smtClean="0">
                <a:solidFill>
                  <a:schemeClr val="tx1"/>
                </a:solidFill>
              </a:rPr>
              <a:t>Metabolism II</a:t>
            </a:r>
          </a:p>
        </p:txBody>
      </p:sp>
      <p:sp>
        <p:nvSpPr>
          <p:cNvPr id="221203" name="Line 19"/>
          <p:cNvSpPr>
            <a:spLocks noChangeShapeType="1"/>
          </p:cNvSpPr>
          <p:nvPr/>
        </p:nvSpPr>
        <p:spPr bwMode="auto">
          <a:xfrm>
            <a:off x="4038600" y="3048000"/>
            <a:ext cx="1219200" cy="0"/>
          </a:xfrm>
          <a:prstGeom prst="line">
            <a:avLst/>
          </a:prstGeom>
          <a:noFill/>
          <a:ln w="444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a:p>
        </p:txBody>
      </p:sp>
      <p:sp>
        <p:nvSpPr>
          <p:cNvPr id="221204" name="Rectangle 20"/>
          <p:cNvSpPr>
            <a:spLocks noChangeArrowheads="1"/>
          </p:cNvSpPr>
          <p:nvPr/>
        </p:nvSpPr>
        <p:spPr bwMode="auto">
          <a:xfrm>
            <a:off x="1676400" y="2776538"/>
            <a:ext cx="457200"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3200" b="1">
                <a:solidFill>
                  <a:schemeClr val="tx1"/>
                </a:solidFill>
              </a:rPr>
              <a:t>C</a:t>
            </a:r>
          </a:p>
        </p:txBody>
      </p:sp>
      <p:sp>
        <p:nvSpPr>
          <p:cNvPr id="221205" name="Rectangle 21"/>
          <p:cNvSpPr>
            <a:spLocks noChangeArrowheads="1"/>
          </p:cNvSpPr>
          <p:nvPr/>
        </p:nvSpPr>
        <p:spPr bwMode="auto">
          <a:xfrm>
            <a:off x="914400" y="2743200"/>
            <a:ext cx="45720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3200" b="1">
                <a:solidFill>
                  <a:schemeClr val="tx1"/>
                </a:solidFill>
              </a:rPr>
              <a:t>H</a:t>
            </a:r>
          </a:p>
        </p:txBody>
      </p:sp>
      <p:sp>
        <p:nvSpPr>
          <p:cNvPr id="221206" name="Line 22"/>
          <p:cNvSpPr>
            <a:spLocks noChangeShapeType="1"/>
          </p:cNvSpPr>
          <p:nvPr/>
        </p:nvSpPr>
        <p:spPr bwMode="auto">
          <a:xfrm>
            <a:off x="1371600" y="3048000"/>
            <a:ext cx="304800" cy="0"/>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a:p>
        </p:txBody>
      </p:sp>
      <p:sp>
        <p:nvSpPr>
          <p:cNvPr id="221207" name="Rectangle 23"/>
          <p:cNvSpPr>
            <a:spLocks noChangeArrowheads="1"/>
          </p:cNvSpPr>
          <p:nvPr/>
        </p:nvSpPr>
        <p:spPr bwMode="auto">
          <a:xfrm>
            <a:off x="1676400" y="1981200"/>
            <a:ext cx="45720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3200" b="1">
                <a:solidFill>
                  <a:schemeClr val="tx1"/>
                </a:solidFill>
              </a:rPr>
              <a:t>H</a:t>
            </a:r>
          </a:p>
        </p:txBody>
      </p:sp>
      <p:sp>
        <p:nvSpPr>
          <p:cNvPr id="221208" name="Line 24"/>
          <p:cNvSpPr>
            <a:spLocks noChangeShapeType="1"/>
          </p:cNvSpPr>
          <p:nvPr/>
        </p:nvSpPr>
        <p:spPr bwMode="auto">
          <a:xfrm flipV="1">
            <a:off x="1905000" y="2514600"/>
            <a:ext cx="0" cy="304800"/>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a:p>
        </p:txBody>
      </p:sp>
      <p:sp>
        <p:nvSpPr>
          <p:cNvPr id="221209" name="Rectangle 25"/>
          <p:cNvSpPr>
            <a:spLocks noChangeArrowheads="1"/>
          </p:cNvSpPr>
          <p:nvPr/>
        </p:nvSpPr>
        <p:spPr bwMode="auto">
          <a:xfrm>
            <a:off x="1676400" y="3538538"/>
            <a:ext cx="457200"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3200" b="1">
                <a:solidFill>
                  <a:schemeClr val="tx1"/>
                </a:solidFill>
              </a:rPr>
              <a:t>H</a:t>
            </a:r>
          </a:p>
        </p:txBody>
      </p:sp>
      <p:sp>
        <p:nvSpPr>
          <p:cNvPr id="221210" name="Line 26"/>
          <p:cNvSpPr>
            <a:spLocks noChangeShapeType="1"/>
          </p:cNvSpPr>
          <p:nvPr/>
        </p:nvSpPr>
        <p:spPr bwMode="auto">
          <a:xfrm flipV="1">
            <a:off x="1905000" y="3276600"/>
            <a:ext cx="0" cy="304800"/>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a:p>
        </p:txBody>
      </p:sp>
      <p:sp>
        <p:nvSpPr>
          <p:cNvPr id="221211" name="Rectangle 27"/>
          <p:cNvSpPr>
            <a:spLocks noChangeArrowheads="1"/>
          </p:cNvSpPr>
          <p:nvPr/>
        </p:nvSpPr>
        <p:spPr bwMode="auto">
          <a:xfrm>
            <a:off x="2438400" y="2776538"/>
            <a:ext cx="457200"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3200" b="1">
                <a:solidFill>
                  <a:schemeClr val="tx1"/>
                </a:solidFill>
              </a:rPr>
              <a:t>C</a:t>
            </a:r>
          </a:p>
        </p:txBody>
      </p:sp>
      <p:sp>
        <p:nvSpPr>
          <p:cNvPr id="221212" name="Line 28"/>
          <p:cNvSpPr>
            <a:spLocks noChangeShapeType="1"/>
          </p:cNvSpPr>
          <p:nvPr/>
        </p:nvSpPr>
        <p:spPr bwMode="auto">
          <a:xfrm>
            <a:off x="2133600" y="3048000"/>
            <a:ext cx="304800" cy="0"/>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a:p>
        </p:txBody>
      </p:sp>
      <p:sp>
        <p:nvSpPr>
          <p:cNvPr id="221213" name="Rectangle 29"/>
          <p:cNvSpPr>
            <a:spLocks noChangeArrowheads="1"/>
          </p:cNvSpPr>
          <p:nvPr/>
        </p:nvSpPr>
        <p:spPr bwMode="auto">
          <a:xfrm>
            <a:off x="3200400" y="2743200"/>
            <a:ext cx="53340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3200" b="1">
                <a:solidFill>
                  <a:schemeClr val="tx1"/>
                </a:solidFill>
              </a:rPr>
              <a:t>O</a:t>
            </a:r>
          </a:p>
        </p:txBody>
      </p:sp>
      <p:sp>
        <p:nvSpPr>
          <p:cNvPr id="221214" name="Rectangle 30"/>
          <p:cNvSpPr>
            <a:spLocks noChangeArrowheads="1"/>
          </p:cNvSpPr>
          <p:nvPr/>
        </p:nvSpPr>
        <p:spPr bwMode="auto">
          <a:xfrm>
            <a:off x="2438400" y="3538538"/>
            <a:ext cx="457200"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3200" b="1">
                <a:solidFill>
                  <a:schemeClr val="tx1"/>
                </a:solidFill>
              </a:rPr>
              <a:t>H</a:t>
            </a:r>
          </a:p>
        </p:txBody>
      </p:sp>
      <p:sp>
        <p:nvSpPr>
          <p:cNvPr id="221215" name="Line 31"/>
          <p:cNvSpPr>
            <a:spLocks noChangeShapeType="1"/>
          </p:cNvSpPr>
          <p:nvPr/>
        </p:nvSpPr>
        <p:spPr bwMode="auto">
          <a:xfrm flipV="1">
            <a:off x="2667000" y="3276600"/>
            <a:ext cx="0" cy="304800"/>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a:p>
        </p:txBody>
      </p:sp>
      <p:sp>
        <p:nvSpPr>
          <p:cNvPr id="221216" name="Text Box 32"/>
          <p:cNvSpPr txBox="1">
            <a:spLocks noChangeArrowheads="1"/>
          </p:cNvSpPr>
          <p:nvPr/>
        </p:nvSpPr>
        <p:spPr bwMode="auto">
          <a:xfrm>
            <a:off x="2819400" y="2667000"/>
            <a:ext cx="5111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altLang="x-none" b="1"/>
              <a:t>=</a:t>
            </a:r>
          </a:p>
        </p:txBody>
      </p:sp>
      <p:sp>
        <p:nvSpPr>
          <p:cNvPr id="221217" name="Text Box 33"/>
          <p:cNvSpPr txBox="1">
            <a:spLocks noChangeArrowheads="1"/>
          </p:cNvSpPr>
          <p:nvPr/>
        </p:nvSpPr>
        <p:spPr bwMode="auto">
          <a:xfrm>
            <a:off x="381000" y="4191000"/>
            <a:ext cx="381952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altLang="x-none" b="1"/>
              <a:t>Acetaldehyde</a:t>
            </a:r>
          </a:p>
        </p:txBody>
      </p:sp>
      <p:sp>
        <p:nvSpPr>
          <p:cNvPr id="221218" name="Text Box 34"/>
          <p:cNvSpPr txBox="1">
            <a:spLocks noChangeArrowheads="1"/>
          </p:cNvSpPr>
          <p:nvPr/>
        </p:nvSpPr>
        <p:spPr bwMode="auto">
          <a:xfrm>
            <a:off x="631825" y="5105400"/>
            <a:ext cx="78263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altLang="x-none" sz="3200" b="1"/>
              <a:t>(ALDH – Acetaldehyde Dehydrogenase)</a:t>
            </a:r>
          </a:p>
        </p:txBody>
      </p:sp>
      <p:sp>
        <p:nvSpPr>
          <p:cNvPr id="221219" name="Text Box 35"/>
          <p:cNvSpPr txBox="1">
            <a:spLocks noChangeArrowheads="1"/>
          </p:cNvSpPr>
          <p:nvPr/>
        </p:nvSpPr>
        <p:spPr bwMode="auto">
          <a:xfrm>
            <a:off x="4038600" y="2590800"/>
            <a:ext cx="103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altLang="x-none" sz="2400" b="1"/>
              <a:t>ALDH</a:t>
            </a:r>
          </a:p>
        </p:txBody>
      </p:sp>
      <p:sp>
        <p:nvSpPr>
          <p:cNvPr id="221220" name="Text Box 36"/>
          <p:cNvSpPr txBox="1">
            <a:spLocks noChangeArrowheads="1"/>
          </p:cNvSpPr>
          <p:nvPr/>
        </p:nvSpPr>
        <p:spPr bwMode="auto">
          <a:xfrm>
            <a:off x="5873750" y="4191000"/>
            <a:ext cx="220345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altLang="x-none" b="1"/>
              <a:t>Acetate</a:t>
            </a:r>
          </a:p>
        </p:txBody>
      </p:sp>
      <p:sp>
        <p:nvSpPr>
          <p:cNvPr id="221221" name="Rectangle 37"/>
          <p:cNvSpPr>
            <a:spLocks noChangeArrowheads="1"/>
          </p:cNvSpPr>
          <p:nvPr/>
        </p:nvSpPr>
        <p:spPr bwMode="auto">
          <a:xfrm>
            <a:off x="6172200" y="2776538"/>
            <a:ext cx="457200"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3200" b="1">
                <a:solidFill>
                  <a:schemeClr val="tx1"/>
                </a:solidFill>
              </a:rPr>
              <a:t>C</a:t>
            </a:r>
          </a:p>
        </p:txBody>
      </p:sp>
      <p:sp>
        <p:nvSpPr>
          <p:cNvPr id="221222" name="Rectangle 38"/>
          <p:cNvSpPr>
            <a:spLocks noChangeArrowheads="1"/>
          </p:cNvSpPr>
          <p:nvPr/>
        </p:nvSpPr>
        <p:spPr bwMode="auto">
          <a:xfrm>
            <a:off x="5410200" y="2743200"/>
            <a:ext cx="45720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3200" b="1">
                <a:solidFill>
                  <a:schemeClr val="tx1"/>
                </a:solidFill>
              </a:rPr>
              <a:t>H</a:t>
            </a:r>
          </a:p>
        </p:txBody>
      </p:sp>
      <p:sp>
        <p:nvSpPr>
          <p:cNvPr id="221223" name="Line 39"/>
          <p:cNvSpPr>
            <a:spLocks noChangeShapeType="1"/>
          </p:cNvSpPr>
          <p:nvPr/>
        </p:nvSpPr>
        <p:spPr bwMode="auto">
          <a:xfrm>
            <a:off x="5867400" y="3048000"/>
            <a:ext cx="304800" cy="0"/>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a:p>
        </p:txBody>
      </p:sp>
      <p:sp>
        <p:nvSpPr>
          <p:cNvPr id="221224" name="Rectangle 40"/>
          <p:cNvSpPr>
            <a:spLocks noChangeArrowheads="1"/>
          </p:cNvSpPr>
          <p:nvPr/>
        </p:nvSpPr>
        <p:spPr bwMode="auto">
          <a:xfrm>
            <a:off x="6172200" y="1981200"/>
            <a:ext cx="45720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3200" b="1">
                <a:solidFill>
                  <a:schemeClr val="tx1"/>
                </a:solidFill>
              </a:rPr>
              <a:t>H</a:t>
            </a:r>
          </a:p>
        </p:txBody>
      </p:sp>
      <p:sp>
        <p:nvSpPr>
          <p:cNvPr id="221225" name="Line 41"/>
          <p:cNvSpPr>
            <a:spLocks noChangeShapeType="1"/>
          </p:cNvSpPr>
          <p:nvPr/>
        </p:nvSpPr>
        <p:spPr bwMode="auto">
          <a:xfrm flipV="1">
            <a:off x="6400800" y="2514600"/>
            <a:ext cx="0" cy="304800"/>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a:p>
        </p:txBody>
      </p:sp>
      <p:sp>
        <p:nvSpPr>
          <p:cNvPr id="221226" name="Rectangle 42"/>
          <p:cNvSpPr>
            <a:spLocks noChangeArrowheads="1"/>
          </p:cNvSpPr>
          <p:nvPr/>
        </p:nvSpPr>
        <p:spPr bwMode="auto">
          <a:xfrm>
            <a:off x="6172200" y="3538538"/>
            <a:ext cx="457200"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3200" b="1">
                <a:solidFill>
                  <a:schemeClr val="tx1"/>
                </a:solidFill>
              </a:rPr>
              <a:t>H</a:t>
            </a:r>
          </a:p>
        </p:txBody>
      </p:sp>
      <p:sp>
        <p:nvSpPr>
          <p:cNvPr id="221227" name="Line 43"/>
          <p:cNvSpPr>
            <a:spLocks noChangeShapeType="1"/>
          </p:cNvSpPr>
          <p:nvPr/>
        </p:nvSpPr>
        <p:spPr bwMode="auto">
          <a:xfrm flipV="1">
            <a:off x="6400800" y="3276600"/>
            <a:ext cx="0" cy="304800"/>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a:p>
        </p:txBody>
      </p:sp>
      <p:sp>
        <p:nvSpPr>
          <p:cNvPr id="221228" name="Rectangle 44"/>
          <p:cNvSpPr>
            <a:spLocks noChangeArrowheads="1"/>
          </p:cNvSpPr>
          <p:nvPr/>
        </p:nvSpPr>
        <p:spPr bwMode="auto">
          <a:xfrm>
            <a:off x="6934200" y="2776538"/>
            <a:ext cx="457200"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3200" b="1">
                <a:solidFill>
                  <a:schemeClr val="tx1"/>
                </a:solidFill>
              </a:rPr>
              <a:t>C</a:t>
            </a:r>
          </a:p>
        </p:txBody>
      </p:sp>
      <p:sp>
        <p:nvSpPr>
          <p:cNvPr id="221229" name="Line 45"/>
          <p:cNvSpPr>
            <a:spLocks noChangeShapeType="1"/>
          </p:cNvSpPr>
          <p:nvPr/>
        </p:nvSpPr>
        <p:spPr bwMode="auto">
          <a:xfrm>
            <a:off x="6629400" y="3048000"/>
            <a:ext cx="304800" cy="0"/>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a:p>
        </p:txBody>
      </p:sp>
      <p:sp>
        <p:nvSpPr>
          <p:cNvPr id="221230" name="Rectangle 46"/>
          <p:cNvSpPr>
            <a:spLocks noChangeArrowheads="1"/>
          </p:cNvSpPr>
          <p:nvPr/>
        </p:nvSpPr>
        <p:spPr bwMode="auto">
          <a:xfrm>
            <a:off x="7696200" y="2743200"/>
            <a:ext cx="53340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3200" b="1">
                <a:solidFill>
                  <a:schemeClr val="tx1"/>
                </a:solidFill>
              </a:rPr>
              <a:t>O</a:t>
            </a:r>
          </a:p>
        </p:txBody>
      </p:sp>
      <p:sp>
        <p:nvSpPr>
          <p:cNvPr id="221231" name="Rectangle 47"/>
          <p:cNvSpPr>
            <a:spLocks noChangeArrowheads="1"/>
          </p:cNvSpPr>
          <p:nvPr/>
        </p:nvSpPr>
        <p:spPr bwMode="auto">
          <a:xfrm>
            <a:off x="6934200" y="3538538"/>
            <a:ext cx="990600"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3200" b="1">
                <a:solidFill>
                  <a:schemeClr val="tx1"/>
                </a:solidFill>
              </a:rPr>
              <a:t>OH</a:t>
            </a:r>
          </a:p>
        </p:txBody>
      </p:sp>
      <p:sp>
        <p:nvSpPr>
          <p:cNvPr id="221232" name="Line 48"/>
          <p:cNvSpPr>
            <a:spLocks noChangeShapeType="1"/>
          </p:cNvSpPr>
          <p:nvPr/>
        </p:nvSpPr>
        <p:spPr bwMode="auto">
          <a:xfrm flipV="1">
            <a:off x="7162800" y="3276600"/>
            <a:ext cx="0" cy="304800"/>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a:p>
        </p:txBody>
      </p:sp>
      <p:sp>
        <p:nvSpPr>
          <p:cNvPr id="221233" name="Text Box 49"/>
          <p:cNvSpPr txBox="1">
            <a:spLocks noChangeArrowheads="1"/>
          </p:cNvSpPr>
          <p:nvPr/>
        </p:nvSpPr>
        <p:spPr bwMode="auto">
          <a:xfrm>
            <a:off x="7315200" y="2667000"/>
            <a:ext cx="5111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altLang="x-none" b="1"/>
              <a:t>=</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a:xfrm>
            <a:off x="990600" y="76200"/>
            <a:ext cx="6477000" cy="758825"/>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altLang="x-none" b="1" smtClean="0">
                <a:solidFill>
                  <a:schemeClr val="tx1"/>
                </a:solidFill>
              </a:rPr>
              <a:t>Metabolism III</a:t>
            </a:r>
          </a:p>
        </p:txBody>
      </p:sp>
      <p:sp>
        <p:nvSpPr>
          <p:cNvPr id="261154" name="Text Box 34"/>
          <p:cNvSpPr txBox="1">
            <a:spLocks noChangeArrowheads="1"/>
          </p:cNvSpPr>
          <p:nvPr/>
        </p:nvSpPr>
        <p:spPr bwMode="auto">
          <a:xfrm>
            <a:off x="838200" y="2133600"/>
            <a:ext cx="7543800" cy="256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57200" indent="-457200">
              <a:defRPr sz="2400">
                <a:solidFill>
                  <a:schemeClr val="tx1"/>
                </a:solidFill>
                <a:latin typeface="Times New Roman" charset="0"/>
              </a:defRPr>
            </a:lvl1pPr>
            <a:lvl2pPr marL="914400" indent="-457200">
              <a:defRPr sz="2400">
                <a:solidFill>
                  <a:schemeClr val="tx1"/>
                </a:solidFill>
                <a:latin typeface="Times New Roman" charset="0"/>
              </a:defRPr>
            </a:lvl2pPr>
            <a:lvl3pPr marL="1371600" indent="-457200">
              <a:defRPr sz="2400">
                <a:solidFill>
                  <a:schemeClr val="tx1"/>
                </a:solidFill>
                <a:latin typeface="Times New Roman" charset="0"/>
              </a:defRPr>
            </a:lvl3pPr>
            <a:lvl4pPr marL="1828800" indent="-457200">
              <a:defRPr sz="2400">
                <a:solidFill>
                  <a:schemeClr val="tx1"/>
                </a:solidFill>
                <a:latin typeface="Times New Roman" charset="0"/>
              </a:defRPr>
            </a:lvl4pPr>
            <a:lvl5pPr marL="2286000" indent="-457200">
              <a:defRPr sz="2400">
                <a:solidFill>
                  <a:schemeClr val="tx1"/>
                </a:solidFill>
                <a:latin typeface="Times New Roman" charset="0"/>
              </a:defRPr>
            </a:lvl5pPr>
            <a:lvl6pPr marL="2743200" indent="-457200" fontAlgn="base">
              <a:spcBef>
                <a:spcPct val="0"/>
              </a:spcBef>
              <a:spcAft>
                <a:spcPct val="0"/>
              </a:spcAft>
              <a:defRPr sz="2400">
                <a:solidFill>
                  <a:schemeClr val="tx1"/>
                </a:solidFill>
                <a:latin typeface="Times New Roman" charset="0"/>
              </a:defRPr>
            </a:lvl6pPr>
            <a:lvl7pPr marL="3200400" indent="-457200" fontAlgn="base">
              <a:spcBef>
                <a:spcPct val="0"/>
              </a:spcBef>
              <a:spcAft>
                <a:spcPct val="0"/>
              </a:spcAft>
              <a:defRPr sz="2400">
                <a:solidFill>
                  <a:schemeClr val="tx1"/>
                </a:solidFill>
                <a:latin typeface="Times New Roman" charset="0"/>
              </a:defRPr>
            </a:lvl7pPr>
            <a:lvl8pPr marL="3657600" indent="-457200" fontAlgn="base">
              <a:spcBef>
                <a:spcPct val="0"/>
              </a:spcBef>
              <a:spcAft>
                <a:spcPct val="0"/>
              </a:spcAft>
              <a:defRPr sz="2400">
                <a:solidFill>
                  <a:schemeClr val="tx1"/>
                </a:solidFill>
                <a:latin typeface="Times New Roman" charset="0"/>
              </a:defRPr>
            </a:lvl8pPr>
            <a:lvl9pPr marL="4114800" indent="-457200" fontAlgn="base">
              <a:spcBef>
                <a:spcPct val="0"/>
              </a:spcBef>
              <a:spcAft>
                <a:spcPct val="0"/>
              </a:spcAft>
              <a:defRPr sz="2400">
                <a:solidFill>
                  <a:schemeClr val="tx1"/>
                </a:solidFill>
                <a:latin typeface="Times New Roman" charset="0"/>
              </a:defRPr>
            </a:lvl9pPr>
          </a:lstStyle>
          <a:p>
            <a:pPr eaLnBrk="1" hangingPunct="1">
              <a:spcBef>
                <a:spcPct val="25000"/>
              </a:spcBef>
              <a:buFont typeface="Wingdings" charset="2"/>
              <a:buChar char="Ø"/>
              <a:defRPr/>
            </a:pPr>
            <a:r>
              <a:rPr lang="en-US" altLang="x-none" sz="3600" b="1" smtClean="0">
                <a:solidFill>
                  <a:schemeClr val="tx2"/>
                </a:solidFill>
                <a:latin typeface="Arial" charset="0"/>
              </a:rPr>
              <a:t>80-90% Metabolized</a:t>
            </a:r>
          </a:p>
          <a:p>
            <a:pPr eaLnBrk="1" hangingPunct="1">
              <a:spcBef>
                <a:spcPct val="25000"/>
              </a:spcBef>
              <a:buFont typeface="Wingdings" charset="2"/>
              <a:buChar char="Ø"/>
              <a:defRPr/>
            </a:pPr>
            <a:r>
              <a:rPr lang="en-US" altLang="x-none" sz="3600" b="1" smtClean="0">
                <a:solidFill>
                  <a:schemeClr val="tx2"/>
                </a:solidFill>
                <a:latin typeface="Arial" charset="0"/>
              </a:rPr>
              <a:t>Rate is constant (not increased by concentrations in the blood)</a:t>
            </a:r>
          </a:p>
          <a:p>
            <a:pPr eaLnBrk="1" hangingPunct="1">
              <a:spcBef>
                <a:spcPct val="25000"/>
              </a:spcBef>
              <a:buFont typeface="Wingdings" charset="2"/>
              <a:buChar char="Ø"/>
              <a:defRPr/>
            </a:pPr>
            <a:r>
              <a:rPr lang="en-US" altLang="x-none" sz="3600" b="1" smtClean="0">
                <a:solidFill>
                  <a:schemeClr val="tx2"/>
                </a:solidFill>
                <a:latin typeface="Arial" charset="0"/>
              </a:rPr>
              <a:t>About 30 ml (1 oz) in 3 hours</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1026"/>
          <p:cNvSpPr>
            <a:spLocks noGrp="1" noChangeArrowheads="1"/>
          </p:cNvSpPr>
          <p:nvPr>
            <p:ph type="title"/>
          </p:nvPr>
        </p:nvSpPr>
        <p:spPr>
          <a:xfrm>
            <a:off x="990600" y="76200"/>
            <a:ext cx="6477000" cy="758825"/>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altLang="x-none" b="1" smtClean="0">
                <a:solidFill>
                  <a:schemeClr val="tx1"/>
                </a:solidFill>
              </a:rPr>
              <a:t>Ethanol</a:t>
            </a:r>
          </a:p>
        </p:txBody>
      </p:sp>
      <p:sp>
        <p:nvSpPr>
          <p:cNvPr id="215043" name="Rectangle 1027"/>
          <p:cNvSpPr>
            <a:spLocks noChangeArrowheads="1"/>
          </p:cNvSpPr>
          <p:nvPr/>
        </p:nvSpPr>
        <p:spPr bwMode="auto">
          <a:xfrm>
            <a:off x="3200400" y="2971800"/>
            <a:ext cx="731838" cy="91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5400" b="1">
                <a:solidFill>
                  <a:schemeClr val="tx1"/>
                </a:solidFill>
              </a:rPr>
              <a:t>C</a:t>
            </a:r>
          </a:p>
        </p:txBody>
      </p:sp>
      <p:sp>
        <p:nvSpPr>
          <p:cNvPr id="215044" name="Rectangle 1028"/>
          <p:cNvSpPr>
            <a:spLocks noChangeArrowheads="1"/>
          </p:cNvSpPr>
          <p:nvPr/>
        </p:nvSpPr>
        <p:spPr bwMode="auto">
          <a:xfrm>
            <a:off x="1905000" y="2973388"/>
            <a:ext cx="685800" cy="91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5400" b="1">
                <a:solidFill>
                  <a:schemeClr val="tx1"/>
                </a:solidFill>
              </a:rPr>
              <a:t>H</a:t>
            </a:r>
          </a:p>
        </p:txBody>
      </p:sp>
      <p:sp>
        <p:nvSpPr>
          <p:cNvPr id="215045" name="Line 1029"/>
          <p:cNvSpPr>
            <a:spLocks noChangeShapeType="1"/>
          </p:cNvSpPr>
          <p:nvPr/>
        </p:nvSpPr>
        <p:spPr bwMode="auto">
          <a:xfrm>
            <a:off x="5257800" y="3429000"/>
            <a:ext cx="609600" cy="0"/>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a:p>
        </p:txBody>
      </p:sp>
      <p:sp>
        <p:nvSpPr>
          <p:cNvPr id="215046" name="Line 1030"/>
          <p:cNvSpPr>
            <a:spLocks noChangeShapeType="1"/>
          </p:cNvSpPr>
          <p:nvPr/>
        </p:nvSpPr>
        <p:spPr bwMode="auto">
          <a:xfrm>
            <a:off x="2590800" y="3429000"/>
            <a:ext cx="609600" cy="0"/>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a:p>
        </p:txBody>
      </p:sp>
      <p:sp>
        <p:nvSpPr>
          <p:cNvPr id="215047" name="Line 1031"/>
          <p:cNvSpPr>
            <a:spLocks noChangeShapeType="1"/>
          </p:cNvSpPr>
          <p:nvPr/>
        </p:nvSpPr>
        <p:spPr bwMode="auto">
          <a:xfrm flipV="1">
            <a:off x="3581400" y="2438400"/>
            <a:ext cx="0" cy="609600"/>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a:p>
        </p:txBody>
      </p:sp>
      <p:sp>
        <p:nvSpPr>
          <p:cNvPr id="215048" name="Line 1032"/>
          <p:cNvSpPr>
            <a:spLocks noChangeShapeType="1"/>
          </p:cNvSpPr>
          <p:nvPr/>
        </p:nvSpPr>
        <p:spPr bwMode="auto">
          <a:xfrm flipV="1">
            <a:off x="3581400" y="3810000"/>
            <a:ext cx="0" cy="609600"/>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a:p>
        </p:txBody>
      </p:sp>
      <p:sp>
        <p:nvSpPr>
          <p:cNvPr id="215049" name="Rectangle 1033"/>
          <p:cNvSpPr>
            <a:spLocks noChangeArrowheads="1"/>
          </p:cNvSpPr>
          <p:nvPr/>
        </p:nvSpPr>
        <p:spPr bwMode="auto">
          <a:xfrm>
            <a:off x="3276600" y="4346575"/>
            <a:ext cx="685800" cy="91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5400" b="1">
                <a:solidFill>
                  <a:schemeClr val="tx1"/>
                </a:solidFill>
              </a:rPr>
              <a:t>H</a:t>
            </a:r>
          </a:p>
        </p:txBody>
      </p:sp>
      <p:sp>
        <p:nvSpPr>
          <p:cNvPr id="215050" name="Rectangle 1034"/>
          <p:cNvSpPr>
            <a:spLocks noChangeArrowheads="1"/>
          </p:cNvSpPr>
          <p:nvPr/>
        </p:nvSpPr>
        <p:spPr bwMode="auto">
          <a:xfrm>
            <a:off x="3276600" y="1600200"/>
            <a:ext cx="685800" cy="91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5400" b="1">
                <a:solidFill>
                  <a:schemeClr val="tx1"/>
                </a:solidFill>
              </a:rPr>
              <a:t>H</a:t>
            </a:r>
          </a:p>
        </p:txBody>
      </p:sp>
      <p:sp>
        <p:nvSpPr>
          <p:cNvPr id="215051" name="Rectangle 1035"/>
          <p:cNvSpPr>
            <a:spLocks noChangeArrowheads="1"/>
          </p:cNvSpPr>
          <p:nvPr/>
        </p:nvSpPr>
        <p:spPr bwMode="auto">
          <a:xfrm>
            <a:off x="5867400" y="2971800"/>
            <a:ext cx="1219200" cy="91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5400" b="1">
                <a:solidFill>
                  <a:schemeClr val="tx1"/>
                </a:solidFill>
              </a:rPr>
              <a:t>OH</a:t>
            </a:r>
          </a:p>
        </p:txBody>
      </p:sp>
      <p:sp>
        <p:nvSpPr>
          <p:cNvPr id="215052" name="Text Box 1036"/>
          <p:cNvSpPr txBox="1">
            <a:spLocks noChangeArrowheads="1"/>
          </p:cNvSpPr>
          <p:nvPr/>
        </p:nvSpPr>
        <p:spPr bwMode="auto">
          <a:xfrm>
            <a:off x="2362200" y="5486400"/>
            <a:ext cx="375602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altLang="x-none" b="1"/>
              <a:t>Ethyl Alcohol</a:t>
            </a:r>
          </a:p>
        </p:txBody>
      </p:sp>
      <p:sp>
        <p:nvSpPr>
          <p:cNvPr id="215053" name="Rectangle 1037"/>
          <p:cNvSpPr>
            <a:spLocks noChangeArrowheads="1"/>
          </p:cNvSpPr>
          <p:nvPr/>
        </p:nvSpPr>
        <p:spPr bwMode="auto">
          <a:xfrm>
            <a:off x="4495800" y="2971800"/>
            <a:ext cx="731838" cy="91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5400" b="1">
                <a:solidFill>
                  <a:schemeClr val="tx1"/>
                </a:solidFill>
              </a:rPr>
              <a:t>C</a:t>
            </a:r>
          </a:p>
        </p:txBody>
      </p:sp>
      <p:sp>
        <p:nvSpPr>
          <p:cNvPr id="215054" name="Line 1038"/>
          <p:cNvSpPr>
            <a:spLocks noChangeShapeType="1"/>
          </p:cNvSpPr>
          <p:nvPr/>
        </p:nvSpPr>
        <p:spPr bwMode="auto">
          <a:xfrm>
            <a:off x="3886200" y="3429000"/>
            <a:ext cx="609600" cy="0"/>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a:p>
        </p:txBody>
      </p:sp>
      <p:sp>
        <p:nvSpPr>
          <p:cNvPr id="215055" name="Line 1039"/>
          <p:cNvSpPr>
            <a:spLocks noChangeShapeType="1"/>
          </p:cNvSpPr>
          <p:nvPr/>
        </p:nvSpPr>
        <p:spPr bwMode="auto">
          <a:xfrm flipV="1">
            <a:off x="4876800" y="2438400"/>
            <a:ext cx="0" cy="609600"/>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a:p>
        </p:txBody>
      </p:sp>
      <p:sp>
        <p:nvSpPr>
          <p:cNvPr id="215056" name="Line 1040"/>
          <p:cNvSpPr>
            <a:spLocks noChangeShapeType="1"/>
          </p:cNvSpPr>
          <p:nvPr/>
        </p:nvSpPr>
        <p:spPr bwMode="auto">
          <a:xfrm flipV="1">
            <a:off x="4876800" y="3810000"/>
            <a:ext cx="0" cy="609600"/>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a:p>
        </p:txBody>
      </p:sp>
      <p:sp>
        <p:nvSpPr>
          <p:cNvPr id="215057" name="Rectangle 1041"/>
          <p:cNvSpPr>
            <a:spLocks noChangeArrowheads="1"/>
          </p:cNvSpPr>
          <p:nvPr/>
        </p:nvSpPr>
        <p:spPr bwMode="auto">
          <a:xfrm>
            <a:off x="4572000" y="4346575"/>
            <a:ext cx="685800" cy="91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5400" b="1">
                <a:solidFill>
                  <a:schemeClr val="tx1"/>
                </a:solidFill>
              </a:rPr>
              <a:t>H</a:t>
            </a:r>
          </a:p>
        </p:txBody>
      </p:sp>
      <p:sp>
        <p:nvSpPr>
          <p:cNvPr id="215058" name="Rectangle 1042"/>
          <p:cNvSpPr>
            <a:spLocks noChangeArrowheads="1"/>
          </p:cNvSpPr>
          <p:nvPr/>
        </p:nvSpPr>
        <p:spPr bwMode="auto">
          <a:xfrm>
            <a:off x="4572000" y="1600200"/>
            <a:ext cx="685800" cy="91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5400" b="1">
                <a:solidFill>
                  <a:schemeClr val="tx1"/>
                </a:solidFill>
              </a:rPr>
              <a:t>H</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a:xfrm>
            <a:off x="762000" y="76200"/>
            <a:ext cx="7696200" cy="758825"/>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altLang="x-none" b="1" smtClean="0">
                <a:solidFill>
                  <a:schemeClr val="tx1"/>
                </a:solidFill>
              </a:rPr>
              <a:t>Gender Differences</a:t>
            </a:r>
          </a:p>
        </p:txBody>
      </p:sp>
      <p:sp>
        <p:nvSpPr>
          <p:cNvPr id="227331" name="Text Box 3"/>
          <p:cNvSpPr txBox="1">
            <a:spLocks noChangeArrowheads="1"/>
          </p:cNvSpPr>
          <p:nvPr/>
        </p:nvSpPr>
        <p:spPr bwMode="auto">
          <a:xfrm>
            <a:off x="762000" y="2043113"/>
            <a:ext cx="7543800" cy="2528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eaLnBrk="1" hangingPunct="1">
              <a:defRPr/>
            </a:pPr>
            <a:r>
              <a:rPr lang="en-US" altLang="x-none" sz="3200" b="1"/>
              <a:t>Females higher blood alcohol levels than males</a:t>
            </a:r>
          </a:p>
          <a:p>
            <a:pPr algn="ctr" eaLnBrk="1" hangingPunct="1">
              <a:defRPr/>
            </a:pPr>
            <a:endParaRPr lang="en-US" altLang="x-none" sz="3200" b="1"/>
          </a:p>
          <a:p>
            <a:pPr algn="ctr" eaLnBrk="1" hangingPunct="1">
              <a:defRPr/>
            </a:pPr>
            <a:r>
              <a:rPr lang="en-US" altLang="x-none" sz="3200" b="1"/>
              <a:t>Males have higher stomach metabolism of alcohol than females</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a:xfrm>
            <a:off x="762000" y="76200"/>
            <a:ext cx="7696200" cy="758825"/>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altLang="x-none" b="1" smtClean="0">
                <a:solidFill>
                  <a:schemeClr val="tx1"/>
                </a:solidFill>
              </a:rPr>
              <a:t>Genetic Variation in ALDH</a:t>
            </a:r>
          </a:p>
        </p:txBody>
      </p:sp>
      <p:sp>
        <p:nvSpPr>
          <p:cNvPr id="223250" name="Text Box 18"/>
          <p:cNvSpPr txBox="1">
            <a:spLocks noChangeArrowheads="1"/>
          </p:cNvSpPr>
          <p:nvPr/>
        </p:nvSpPr>
        <p:spPr bwMode="auto">
          <a:xfrm>
            <a:off x="381000" y="1447800"/>
            <a:ext cx="8382000" cy="496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defRPr/>
            </a:pPr>
            <a:r>
              <a:rPr lang="en-US" altLang="x-none" sz="3200" b="1"/>
              <a:t>Acetaldehyde Dehydrogenase (ALDH) varies in Caucasians, Blacks and Asians.</a:t>
            </a:r>
          </a:p>
          <a:p>
            <a:pPr eaLnBrk="1" hangingPunct="1">
              <a:defRPr/>
            </a:pPr>
            <a:endParaRPr lang="en-US" altLang="x-none" sz="3200" b="1"/>
          </a:p>
          <a:p>
            <a:pPr eaLnBrk="1" hangingPunct="1">
              <a:defRPr/>
            </a:pPr>
            <a:r>
              <a:rPr lang="en-US" altLang="x-none" sz="3200" b="1"/>
              <a:t>50% of Asians have inactive ALDH</a:t>
            </a:r>
          </a:p>
          <a:p>
            <a:pPr eaLnBrk="1" hangingPunct="1">
              <a:defRPr/>
            </a:pPr>
            <a:endParaRPr lang="en-US" altLang="x-none" sz="3200" b="1"/>
          </a:p>
          <a:p>
            <a:pPr eaLnBrk="1" hangingPunct="1">
              <a:defRPr/>
            </a:pPr>
            <a:r>
              <a:rPr lang="en-US" altLang="x-none" sz="3200" b="1"/>
              <a:t>Elevated acetaldehyde cause increased flushing, tachycardia (elevated heart rate), nausea, vomiting &amp; hyperventilation.</a:t>
            </a:r>
          </a:p>
          <a:p>
            <a:pPr eaLnBrk="1" hangingPunct="1">
              <a:defRPr/>
            </a:pPr>
            <a:endParaRPr lang="en-US" altLang="x-none" sz="3200" b="1"/>
          </a:p>
          <a:p>
            <a:pPr eaLnBrk="1" hangingPunct="1">
              <a:defRPr/>
            </a:pPr>
            <a:r>
              <a:rPr lang="en-US" altLang="x-none" sz="3200" b="1"/>
              <a:t>Disulfiram – inhibits ALDH</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762000" y="76200"/>
            <a:ext cx="7696200" cy="758825"/>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altLang="x-none" b="1" smtClean="0">
                <a:solidFill>
                  <a:schemeClr val="tx1"/>
                </a:solidFill>
              </a:rPr>
              <a:t>Alcoholism - Disulfiram</a:t>
            </a:r>
          </a:p>
        </p:txBody>
      </p:sp>
      <p:sp>
        <p:nvSpPr>
          <p:cNvPr id="241667" name="Text Box 3"/>
          <p:cNvSpPr txBox="1">
            <a:spLocks noChangeArrowheads="1"/>
          </p:cNvSpPr>
          <p:nvPr/>
        </p:nvSpPr>
        <p:spPr bwMode="auto">
          <a:xfrm>
            <a:off x="381000" y="1447800"/>
            <a:ext cx="8382000" cy="399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eaLnBrk="1" hangingPunct="1">
              <a:defRPr/>
            </a:pPr>
            <a:r>
              <a:rPr lang="en-US" altLang="x-none" sz="3200" b="1"/>
              <a:t>Alcoholism Treatment with Disulfiram</a:t>
            </a:r>
          </a:p>
          <a:p>
            <a:pPr algn="ctr" eaLnBrk="1" hangingPunct="1">
              <a:defRPr/>
            </a:pPr>
            <a:endParaRPr lang="en-US" altLang="x-none" sz="3200" b="1"/>
          </a:p>
          <a:p>
            <a:pPr algn="ctr" eaLnBrk="1" hangingPunct="1">
              <a:defRPr/>
            </a:pPr>
            <a:r>
              <a:rPr lang="en-US" altLang="x-none" sz="3200" b="1"/>
              <a:t>Inhibits acetaldehyde dehydrogenase (ALDH)</a:t>
            </a:r>
          </a:p>
          <a:p>
            <a:pPr algn="ctr" eaLnBrk="1" hangingPunct="1">
              <a:defRPr/>
            </a:pPr>
            <a:endParaRPr lang="en-US" altLang="x-none" sz="3200" b="1"/>
          </a:p>
          <a:p>
            <a:pPr algn="ctr" eaLnBrk="1" hangingPunct="1">
              <a:defRPr/>
            </a:pPr>
            <a:r>
              <a:rPr lang="en-US" altLang="x-none" sz="3200" b="1"/>
              <a:t>Elevated acetaldehyde cause increased flushing, tachycardia (elevated heart rate), nausea, vomiting &amp; hyperventilation.</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a:xfrm>
            <a:off x="0" y="106363"/>
            <a:ext cx="9144000" cy="6985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altLang="x-none" sz="4000" b="1" smtClean="0">
                <a:solidFill>
                  <a:schemeClr val="tx1"/>
                </a:solidFill>
              </a:rPr>
              <a:t>Alcoholism – Alcohol Dependence</a:t>
            </a:r>
          </a:p>
        </p:txBody>
      </p:sp>
      <p:sp>
        <p:nvSpPr>
          <p:cNvPr id="225283" name="Text Box 3"/>
          <p:cNvSpPr txBox="1">
            <a:spLocks noChangeArrowheads="1"/>
          </p:cNvSpPr>
          <p:nvPr/>
        </p:nvSpPr>
        <p:spPr bwMode="auto">
          <a:xfrm>
            <a:off x="381000" y="1447800"/>
            <a:ext cx="8382000" cy="5051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57200" indent="-457200">
              <a:defRPr sz="2400">
                <a:solidFill>
                  <a:schemeClr val="tx1"/>
                </a:solidFill>
                <a:latin typeface="Times New Roman" charset="0"/>
              </a:defRPr>
            </a:lvl1pPr>
            <a:lvl2pPr marL="914400" indent="-457200">
              <a:defRPr sz="2400">
                <a:solidFill>
                  <a:schemeClr val="tx1"/>
                </a:solidFill>
                <a:latin typeface="Times New Roman" charset="0"/>
              </a:defRPr>
            </a:lvl2pPr>
            <a:lvl3pPr marL="1371600" indent="-457200">
              <a:defRPr sz="2400">
                <a:solidFill>
                  <a:schemeClr val="tx1"/>
                </a:solidFill>
                <a:latin typeface="Times New Roman" charset="0"/>
              </a:defRPr>
            </a:lvl3pPr>
            <a:lvl4pPr marL="1828800" indent="-457200">
              <a:defRPr sz="2400">
                <a:solidFill>
                  <a:schemeClr val="tx1"/>
                </a:solidFill>
                <a:latin typeface="Times New Roman" charset="0"/>
              </a:defRPr>
            </a:lvl4pPr>
            <a:lvl5pPr marL="2286000" indent="-457200">
              <a:defRPr sz="2400">
                <a:solidFill>
                  <a:schemeClr val="tx1"/>
                </a:solidFill>
                <a:latin typeface="Times New Roman" charset="0"/>
              </a:defRPr>
            </a:lvl5pPr>
            <a:lvl6pPr marL="2743200" indent="-457200" fontAlgn="base">
              <a:spcBef>
                <a:spcPct val="0"/>
              </a:spcBef>
              <a:spcAft>
                <a:spcPct val="0"/>
              </a:spcAft>
              <a:defRPr sz="2400">
                <a:solidFill>
                  <a:schemeClr val="tx1"/>
                </a:solidFill>
                <a:latin typeface="Times New Roman" charset="0"/>
              </a:defRPr>
            </a:lvl6pPr>
            <a:lvl7pPr marL="3200400" indent="-457200" fontAlgn="base">
              <a:spcBef>
                <a:spcPct val="0"/>
              </a:spcBef>
              <a:spcAft>
                <a:spcPct val="0"/>
              </a:spcAft>
              <a:defRPr sz="2400">
                <a:solidFill>
                  <a:schemeClr val="tx1"/>
                </a:solidFill>
                <a:latin typeface="Times New Roman" charset="0"/>
              </a:defRPr>
            </a:lvl7pPr>
            <a:lvl8pPr marL="3657600" indent="-457200" fontAlgn="base">
              <a:spcBef>
                <a:spcPct val="0"/>
              </a:spcBef>
              <a:spcAft>
                <a:spcPct val="0"/>
              </a:spcAft>
              <a:defRPr sz="2400">
                <a:solidFill>
                  <a:schemeClr val="tx1"/>
                </a:solidFill>
                <a:latin typeface="Times New Roman" charset="0"/>
              </a:defRPr>
            </a:lvl8pPr>
            <a:lvl9pPr marL="4114800" indent="-457200" fontAlgn="base">
              <a:spcBef>
                <a:spcPct val="0"/>
              </a:spcBef>
              <a:spcAft>
                <a:spcPct val="0"/>
              </a:spcAft>
              <a:defRPr sz="2400">
                <a:solidFill>
                  <a:schemeClr val="tx1"/>
                </a:solidFill>
                <a:latin typeface="Times New Roman" charset="0"/>
              </a:defRPr>
            </a:lvl9pPr>
          </a:lstStyle>
          <a:p>
            <a:pPr algn="ctr" eaLnBrk="1" hangingPunct="1">
              <a:defRPr/>
            </a:pPr>
            <a:r>
              <a:rPr lang="en-US" altLang="x-none" b="1" smtClean="0">
                <a:solidFill>
                  <a:schemeClr val="tx2"/>
                </a:solidFill>
                <a:latin typeface="Arial" charset="0"/>
              </a:rPr>
              <a:t>Characterized by the following:</a:t>
            </a:r>
          </a:p>
          <a:p>
            <a:pPr algn="ctr" eaLnBrk="1" hangingPunct="1">
              <a:defRPr/>
            </a:pPr>
            <a:endParaRPr lang="en-US" altLang="x-none" b="1" smtClean="0">
              <a:solidFill>
                <a:schemeClr val="tx2"/>
              </a:solidFill>
              <a:latin typeface="Arial" charset="0"/>
            </a:endParaRPr>
          </a:p>
          <a:p>
            <a:pPr eaLnBrk="1" hangingPunct="1">
              <a:buFontTx/>
              <a:buChar char="•"/>
              <a:defRPr/>
            </a:pPr>
            <a:r>
              <a:rPr lang="en-US" altLang="x-none" b="1" smtClean="0">
                <a:solidFill>
                  <a:schemeClr val="tx2"/>
                </a:solidFill>
                <a:latin typeface="Arial" charset="0"/>
              </a:rPr>
              <a:t>Craving: A strong need, or compulsion, to drink. </a:t>
            </a:r>
          </a:p>
          <a:p>
            <a:pPr eaLnBrk="1" hangingPunct="1">
              <a:buFontTx/>
              <a:buChar char="•"/>
              <a:defRPr/>
            </a:pPr>
            <a:r>
              <a:rPr lang="en-US" altLang="x-none" b="1" smtClean="0">
                <a:solidFill>
                  <a:schemeClr val="tx2"/>
                </a:solidFill>
                <a:latin typeface="Arial" charset="0"/>
              </a:rPr>
              <a:t>Loss of control: The inability to limit one’s drinking on any given occasion. </a:t>
            </a:r>
          </a:p>
          <a:p>
            <a:pPr eaLnBrk="1" hangingPunct="1">
              <a:buFontTx/>
              <a:buChar char="•"/>
              <a:defRPr/>
            </a:pPr>
            <a:r>
              <a:rPr lang="en-US" altLang="x-none" b="1" smtClean="0">
                <a:solidFill>
                  <a:schemeClr val="tx2"/>
                </a:solidFill>
                <a:latin typeface="Arial" charset="0"/>
              </a:rPr>
              <a:t>Physical dependence: Withdrawal symptoms, such as nausea, sweating, shakiness, and anxiety, occur when alcohol use is stopped after a period of heavy drinking. </a:t>
            </a:r>
          </a:p>
          <a:p>
            <a:pPr eaLnBrk="1" hangingPunct="1">
              <a:buFontTx/>
              <a:buChar char="•"/>
              <a:defRPr/>
            </a:pPr>
            <a:r>
              <a:rPr lang="en-US" altLang="x-none" b="1" smtClean="0">
                <a:solidFill>
                  <a:schemeClr val="tx2"/>
                </a:solidFill>
                <a:latin typeface="Arial" charset="0"/>
              </a:rPr>
              <a:t>Tolerance: The need to drink greater amounts of alcohol in order to “get high.” </a:t>
            </a:r>
          </a:p>
          <a:p>
            <a:pPr eaLnBrk="1" hangingPunct="1">
              <a:defRPr/>
            </a:pPr>
            <a:endParaRPr lang="en-US" altLang="x-none" b="1" smtClean="0">
              <a:solidFill>
                <a:schemeClr val="tx2"/>
              </a:solidFill>
              <a:latin typeface="Arial" charset="0"/>
            </a:endParaRPr>
          </a:p>
          <a:p>
            <a:pPr eaLnBrk="1" hangingPunct="1">
              <a:defRPr/>
            </a:pPr>
            <a:endParaRPr lang="en-US" altLang="x-none" b="1" smtClean="0">
              <a:solidFill>
                <a:schemeClr val="tx2"/>
              </a:solidFill>
              <a:latin typeface="Arial" charset="0"/>
            </a:endParaRPr>
          </a:p>
          <a:p>
            <a:pPr eaLnBrk="1" hangingPunct="1">
              <a:defRPr/>
            </a:pPr>
            <a:r>
              <a:rPr lang="en-US" altLang="x-none" sz="1400" b="1" smtClean="0">
                <a:solidFill>
                  <a:schemeClr val="tx2"/>
                </a:solidFill>
                <a:latin typeface="Arial" charset="0"/>
              </a:rPr>
              <a:t>(from: U.S. Alcohol &amp; Drug Information - http://ncadi.samhsa.gov/)</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a:xfrm>
            <a:off x="0" y="106363"/>
            <a:ext cx="9144000" cy="6985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altLang="x-none" sz="4000" b="1" smtClean="0">
                <a:solidFill>
                  <a:schemeClr val="tx1"/>
                </a:solidFill>
              </a:rPr>
              <a:t>Alcoholism – Alcohol Dependence</a:t>
            </a:r>
          </a:p>
        </p:txBody>
      </p:sp>
      <p:sp>
        <p:nvSpPr>
          <p:cNvPr id="243715" name="Text Box 3"/>
          <p:cNvSpPr txBox="1">
            <a:spLocks noChangeArrowheads="1"/>
          </p:cNvSpPr>
          <p:nvPr/>
        </p:nvSpPr>
        <p:spPr bwMode="auto">
          <a:xfrm>
            <a:off x="381000" y="2181225"/>
            <a:ext cx="83820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57200" indent="-457200">
              <a:defRPr sz="2400">
                <a:solidFill>
                  <a:schemeClr val="tx1"/>
                </a:solidFill>
                <a:latin typeface="Times New Roman" charset="0"/>
              </a:defRPr>
            </a:lvl1pPr>
            <a:lvl2pPr marL="914400" indent="-457200">
              <a:defRPr sz="2400">
                <a:solidFill>
                  <a:schemeClr val="tx1"/>
                </a:solidFill>
                <a:latin typeface="Times New Roman" charset="0"/>
              </a:defRPr>
            </a:lvl2pPr>
            <a:lvl3pPr marL="1371600" indent="-457200">
              <a:defRPr sz="2400">
                <a:solidFill>
                  <a:schemeClr val="tx1"/>
                </a:solidFill>
                <a:latin typeface="Times New Roman" charset="0"/>
              </a:defRPr>
            </a:lvl3pPr>
            <a:lvl4pPr marL="1828800" indent="-457200">
              <a:defRPr sz="2400">
                <a:solidFill>
                  <a:schemeClr val="tx1"/>
                </a:solidFill>
                <a:latin typeface="Times New Roman" charset="0"/>
              </a:defRPr>
            </a:lvl4pPr>
            <a:lvl5pPr marL="2286000" indent="-457200">
              <a:defRPr sz="2400">
                <a:solidFill>
                  <a:schemeClr val="tx1"/>
                </a:solidFill>
                <a:latin typeface="Times New Roman" charset="0"/>
              </a:defRPr>
            </a:lvl5pPr>
            <a:lvl6pPr marL="2743200" indent="-457200" fontAlgn="base">
              <a:spcBef>
                <a:spcPct val="0"/>
              </a:spcBef>
              <a:spcAft>
                <a:spcPct val="0"/>
              </a:spcAft>
              <a:defRPr sz="2400">
                <a:solidFill>
                  <a:schemeClr val="tx1"/>
                </a:solidFill>
                <a:latin typeface="Times New Roman" charset="0"/>
              </a:defRPr>
            </a:lvl6pPr>
            <a:lvl7pPr marL="3200400" indent="-457200" fontAlgn="base">
              <a:spcBef>
                <a:spcPct val="0"/>
              </a:spcBef>
              <a:spcAft>
                <a:spcPct val="0"/>
              </a:spcAft>
              <a:defRPr sz="2400">
                <a:solidFill>
                  <a:schemeClr val="tx1"/>
                </a:solidFill>
                <a:latin typeface="Times New Roman" charset="0"/>
              </a:defRPr>
            </a:lvl7pPr>
            <a:lvl8pPr marL="3657600" indent="-457200" fontAlgn="base">
              <a:spcBef>
                <a:spcPct val="0"/>
              </a:spcBef>
              <a:spcAft>
                <a:spcPct val="0"/>
              </a:spcAft>
              <a:defRPr sz="2400">
                <a:solidFill>
                  <a:schemeClr val="tx1"/>
                </a:solidFill>
                <a:latin typeface="Times New Roman" charset="0"/>
              </a:defRPr>
            </a:lvl8pPr>
            <a:lvl9pPr marL="4114800" indent="-457200" fontAlgn="base">
              <a:spcBef>
                <a:spcPct val="0"/>
              </a:spcBef>
              <a:spcAft>
                <a:spcPct val="0"/>
              </a:spcAft>
              <a:defRPr sz="2400">
                <a:solidFill>
                  <a:schemeClr val="tx1"/>
                </a:solidFill>
                <a:latin typeface="Times New Roman" charset="0"/>
              </a:defRPr>
            </a:lvl9pPr>
          </a:lstStyle>
          <a:p>
            <a:pPr algn="ctr" eaLnBrk="1" hangingPunct="1">
              <a:defRPr/>
            </a:pPr>
            <a:r>
              <a:rPr lang="en-US" altLang="x-none" b="1" dirty="0" smtClean="0">
                <a:solidFill>
                  <a:schemeClr val="tx2"/>
                </a:solidFill>
                <a:latin typeface="Arial" charset="0"/>
              </a:rPr>
              <a:t>Approximately 14 million Americans—7.4 percent of the population —meet the diagnostic criteria for alcohol abuse or alcoholism</a:t>
            </a:r>
          </a:p>
          <a:p>
            <a:pPr algn="ctr" eaLnBrk="1" hangingPunct="1">
              <a:defRPr/>
            </a:pPr>
            <a:endParaRPr lang="en-US" altLang="x-none" b="1" dirty="0" smtClean="0">
              <a:solidFill>
                <a:schemeClr val="tx2"/>
              </a:solidFill>
              <a:latin typeface="Arial" charset="0"/>
            </a:endParaRPr>
          </a:p>
          <a:p>
            <a:pPr eaLnBrk="1" hangingPunct="1">
              <a:defRPr/>
            </a:pPr>
            <a:endParaRPr lang="en-US" altLang="x-none" b="1" dirty="0" smtClean="0">
              <a:solidFill>
                <a:schemeClr val="tx2"/>
              </a:solidFill>
              <a:latin typeface="Arial" charset="0"/>
            </a:endParaRP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ChangeArrowheads="1"/>
          </p:cNvSpPr>
          <p:nvPr/>
        </p:nvSpPr>
        <p:spPr bwMode="auto">
          <a:xfrm>
            <a:off x="2895600" y="1676400"/>
            <a:ext cx="3429000" cy="398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lvl1pPr marL="457200" indent="-457200">
              <a:defRPr sz="2400">
                <a:solidFill>
                  <a:schemeClr val="tx1"/>
                </a:solidFill>
                <a:latin typeface="Times New Roman" charset="0"/>
              </a:defRPr>
            </a:lvl1pPr>
            <a:lvl2pPr marL="914400" indent="-457200">
              <a:defRPr sz="2400">
                <a:solidFill>
                  <a:schemeClr val="tx1"/>
                </a:solidFill>
                <a:latin typeface="Times New Roman" charset="0"/>
              </a:defRPr>
            </a:lvl2pPr>
            <a:lvl3pPr marL="1371600" indent="-457200">
              <a:defRPr sz="2400">
                <a:solidFill>
                  <a:schemeClr val="tx1"/>
                </a:solidFill>
                <a:latin typeface="Times New Roman" charset="0"/>
              </a:defRPr>
            </a:lvl3pPr>
            <a:lvl4pPr marL="1828800" indent="-457200">
              <a:defRPr sz="2400">
                <a:solidFill>
                  <a:schemeClr val="tx1"/>
                </a:solidFill>
                <a:latin typeface="Times New Roman" charset="0"/>
              </a:defRPr>
            </a:lvl4pPr>
            <a:lvl5pPr marL="2286000" indent="-457200">
              <a:defRPr sz="2400">
                <a:solidFill>
                  <a:schemeClr val="tx1"/>
                </a:solidFill>
                <a:latin typeface="Times New Roman" charset="0"/>
              </a:defRPr>
            </a:lvl5pPr>
            <a:lvl6pPr marL="2743200" indent="-457200" fontAlgn="base">
              <a:spcBef>
                <a:spcPct val="0"/>
              </a:spcBef>
              <a:spcAft>
                <a:spcPct val="0"/>
              </a:spcAft>
              <a:defRPr sz="2400">
                <a:solidFill>
                  <a:schemeClr val="tx1"/>
                </a:solidFill>
                <a:latin typeface="Times New Roman" charset="0"/>
              </a:defRPr>
            </a:lvl6pPr>
            <a:lvl7pPr marL="3200400" indent="-457200" fontAlgn="base">
              <a:spcBef>
                <a:spcPct val="0"/>
              </a:spcBef>
              <a:spcAft>
                <a:spcPct val="0"/>
              </a:spcAft>
              <a:defRPr sz="2400">
                <a:solidFill>
                  <a:schemeClr val="tx1"/>
                </a:solidFill>
                <a:latin typeface="Times New Roman" charset="0"/>
              </a:defRPr>
            </a:lvl7pPr>
            <a:lvl8pPr marL="3657600" indent="-457200" fontAlgn="base">
              <a:spcBef>
                <a:spcPct val="0"/>
              </a:spcBef>
              <a:spcAft>
                <a:spcPct val="0"/>
              </a:spcAft>
              <a:defRPr sz="2400">
                <a:solidFill>
                  <a:schemeClr val="tx1"/>
                </a:solidFill>
                <a:latin typeface="Times New Roman" charset="0"/>
              </a:defRPr>
            </a:lvl8pPr>
            <a:lvl9pPr marL="4114800" indent="-457200" fontAlgn="base">
              <a:spcBef>
                <a:spcPct val="0"/>
              </a:spcBef>
              <a:spcAft>
                <a:spcPct val="0"/>
              </a:spcAft>
              <a:defRPr sz="2400">
                <a:solidFill>
                  <a:schemeClr val="tx1"/>
                </a:solidFill>
                <a:latin typeface="Times New Roman" charset="0"/>
              </a:defRPr>
            </a:lvl9pPr>
          </a:lstStyle>
          <a:p>
            <a:pPr>
              <a:buFontTx/>
              <a:buChar char="•"/>
              <a:defRPr/>
            </a:pPr>
            <a:r>
              <a:rPr lang="en-US" altLang="x-none" sz="3200" b="1" smtClean="0">
                <a:latin typeface="Arial" charset="0"/>
              </a:rPr>
              <a:t>Tremor</a:t>
            </a:r>
          </a:p>
          <a:p>
            <a:pPr>
              <a:buFontTx/>
              <a:buChar char="•"/>
              <a:defRPr/>
            </a:pPr>
            <a:r>
              <a:rPr lang="en-US" altLang="x-none" sz="3200" b="1" smtClean="0">
                <a:latin typeface="Arial" charset="0"/>
              </a:rPr>
              <a:t>Nausea</a:t>
            </a:r>
          </a:p>
          <a:p>
            <a:pPr>
              <a:buFontTx/>
              <a:buChar char="•"/>
              <a:defRPr/>
            </a:pPr>
            <a:r>
              <a:rPr lang="en-US" altLang="x-none" sz="3200" b="1" smtClean="0">
                <a:latin typeface="Arial" charset="0"/>
              </a:rPr>
              <a:t>Irritability</a:t>
            </a:r>
          </a:p>
          <a:p>
            <a:pPr>
              <a:buFontTx/>
              <a:buChar char="•"/>
              <a:defRPr/>
            </a:pPr>
            <a:r>
              <a:rPr lang="en-US" altLang="x-none" sz="3200" b="1" smtClean="0">
                <a:latin typeface="Arial" charset="0"/>
              </a:rPr>
              <a:t>Agitation</a:t>
            </a:r>
          </a:p>
          <a:p>
            <a:pPr>
              <a:buFontTx/>
              <a:buChar char="•"/>
              <a:defRPr/>
            </a:pPr>
            <a:r>
              <a:rPr lang="en-US" altLang="x-none" sz="3200" b="1" smtClean="0">
                <a:latin typeface="Arial" charset="0"/>
              </a:rPr>
              <a:t>Tachycardia</a:t>
            </a:r>
          </a:p>
          <a:p>
            <a:pPr>
              <a:buFontTx/>
              <a:buChar char="•"/>
              <a:defRPr/>
            </a:pPr>
            <a:r>
              <a:rPr lang="en-US" altLang="x-none" sz="3200" b="1" smtClean="0">
                <a:latin typeface="Arial" charset="0"/>
              </a:rPr>
              <a:t>Hypertension</a:t>
            </a:r>
          </a:p>
          <a:p>
            <a:pPr>
              <a:buFontTx/>
              <a:buChar char="•"/>
              <a:defRPr/>
            </a:pPr>
            <a:r>
              <a:rPr lang="en-US" altLang="x-none" sz="3200" b="1" smtClean="0">
                <a:latin typeface="Arial" charset="0"/>
              </a:rPr>
              <a:t>Seizers</a:t>
            </a:r>
          </a:p>
          <a:p>
            <a:pPr>
              <a:buFontTx/>
              <a:buChar char="•"/>
              <a:defRPr/>
            </a:pPr>
            <a:r>
              <a:rPr lang="en-US" altLang="x-none" sz="3200" b="1" smtClean="0">
                <a:latin typeface="Arial" charset="0"/>
              </a:rPr>
              <a:t>Hallucinations</a:t>
            </a:r>
          </a:p>
        </p:txBody>
      </p:sp>
      <p:sp>
        <p:nvSpPr>
          <p:cNvPr id="254979" name="Rectangle 3"/>
          <p:cNvSpPr>
            <a:spLocks noGrp="1" noChangeArrowheads="1"/>
          </p:cNvSpPr>
          <p:nvPr>
            <p:ph type="title" idx="4294967295"/>
          </p:nvPr>
        </p:nvSpPr>
        <p:spPr/>
        <p:txBody>
          <a:bodyPr/>
          <a:lstStyle/>
          <a:p>
            <a:pPr eaLnBrk="1" hangingPunct="1">
              <a:defRPr/>
            </a:pPr>
            <a:r>
              <a:rPr lang="en-US" altLang="x-none" b="1" smtClean="0">
                <a:solidFill>
                  <a:schemeClr val="tx1"/>
                </a:solidFill>
              </a:rPr>
              <a:t>Alcohol Withdrawal Effects</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a:xfrm>
            <a:off x="685800" y="76200"/>
            <a:ext cx="7772400" cy="758825"/>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altLang="x-none" b="1" smtClean="0">
                <a:solidFill>
                  <a:schemeClr val="tx1"/>
                </a:solidFill>
              </a:rPr>
              <a:t>Ethanol as Antidote</a:t>
            </a:r>
          </a:p>
        </p:txBody>
      </p:sp>
      <p:sp>
        <p:nvSpPr>
          <p:cNvPr id="217091" name="Rectangle 3"/>
          <p:cNvSpPr>
            <a:spLocks noGrp="1" noChangeArrowheads="1"/>
          </p:cNvSpPr>
          <p:nvPr>
            <p:ph type="body" idx="1"/>
          </p:nvPr>
        </p:nvSpPr>
        <p:spPr bwMode="auto">
          <a:xfrm>
            <a:off x="647700" y="1447800"/>
            <a:ext cx="7848600" cy="42354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90488" tIns="44450" rIns="90488" bIns="44450" numCol="1" anchor="t" anchorCtr="0" compatLnSpc="1">
            <a:prstTxWarp prst="textNoShape">
              <a:avLst/>
            </a:prstTxWarp>
            <a:spAutoFit/>
          </a:bodyPr>
          <a:lstStyle/>
          <a:p>
            <a:pPr algn="ctr" eaLnBrk="1" hangingPunct="1">
              <a:buFontTx/>
              <a:buNone/>
              <a:defRPr/>
            </a:pPr>
            <a:r>
              <a:rPr lang="en-US" altLang="x-none" sz="4000" b="1" smtClean="0">
                <a:latin typeface="Arial" charset="0"/>
              </a:rPr>
              <a:t>Antidote for Poisoning by:</a:t>
            </a:r>
          </a:p>
          <a:p>
            <a:pPr algn="ctr" eaLnBrk="1" hangingPunct="1">
              <a:buFontTx/>
              <a:buNone/>
              <a:defRPr/>
            </a:pPr>
            <a:r>
              <a:rPr lang="en-US" altLang="x-none" sz="4000" b="1" smtClean="0">
                <a:latin typeface="Arial" charset="0"/>
              </a:rPr>
              <a:t>Methanol</a:t>
            </a:r>
          </a:p>
          <a:p>
            <a:pPr algn="ctr" eaLnBrk="1" hangingPunct="1">
              <a:buFontTx/>
              <a:buNone/>
              <a:defRPr/>
            </a:pPr>
            <a:r>
              <a:rPr lang="en-US" altLang="x-none" sz="4000" b="1" smtClean="0">
                <a:latin typeface="Arial" charset="0"/>
              </a:rPr>
              <a:t>Ethylene glycol</a:t>
            </a:r>
          </a:p>
          <a:p>
            <a:pPr algn="ctr" eaLnBrk="1" hangingPunct="1">
              <a:buFontTx/>
              <a:buNone/>
              <a:defRPr/>
            </a:pPr>
            <a:r>
              <a:rPr lang="en-US" altLang="x-none" sz="4000" b="1" smtClean="0">
                <a:latin typeface="Arial" charset="0"/>
              </a:rPr>
              <a:t>Diethylene glycol</a:t>
            </a:r>
          </a:p>
          <a:p>
            <a:pPr algn="ctr" eaLnBrk="1" hangingPunct="1">
              <a:buFontTx/>
              <a:buNone/>
              <a:defRPr/>
            </a:pPr>
            <a:r>
              <a:rPr lang="en-US" altLang="x-none" sz="4000" b="1" smtClean="0">
                <a:latin typeface="Arial" charset="0"/>
              </a:rPr>
              <a:t>Inhibits metabolic activation by alcohol dehydrogenase (ADH)</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a:xfrm>
            <a:off x="0" y="106363"/>
            <a:ext cx="9144000" cy="698500"/>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altLang="x-none" sz="4000" b="1" smtClean="0">
                <a:solidFill>
                  <a:schemeClr val="tx1"/>
                </a:solidFill>
              </a:rPr>
              <a:t>U.S. Government Warning</a:t>
            </a:r>
          </a:p>
        </p:txBody>
      </p:sp>
      <p:sp>
        <p:nvSpPr>
          <p:cNvPr id="245763" name="Text Box 3"/>
          <p:cNvSpPr txBox="1">
            <a:spLocks noChangeArrowheads="1"/>
          </p:cNvSpPr>
          <p:nvPr/>
        </p:nvSpPr>
        <p:spPr bwMode="auto">
          <a:xfrm>
            <a:off x="381000" y="1447800"/>
            <a:ext cx="8382000"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57200" indent="-457200">
              <a:defRPr sz="2400">
                <a:solidFill>
                  <a:schemeClr val="tx1"/>
                </a:solidFill>
                <a:latin typeface="Times New Roman" charset="0"/>
              </a:defRPr>
            </a:lvl1pPr>
            <a:lvl2pPr marL="914400" indent="-457200">
              <a:defRPr sz="2400">
                <a:solidFill>
                  <a:schemeClr val="tx1"/>
                </a:solidFill>
                <a:latin typeface="Times New Roman" charset="0"/>
              </a:defRPr>
            </a:lvl2pPr>
            <a:lvl3pPr marL="1371600" indent="-457200">
              <a:defRPr sz="2400">
                <a:solidFill>
                  <a:schemeClr val="tx1"/>
                </a:solidFill>
                <a:latin typeface="Times New Roman" charset="0"/>
              </a:defRPr>
            </a:lvl3pPr>
            <a:lvl4pPr marL="1828800" indent="-457200">
              <a:defRPr sz="2400">
                <a:solidFill>
                  <a:schemeClr val="tx1"/>
                </a:solidFill>
                <a:latin typeface="Times New Roman" charset="0"/>
              </a:defRPr>
            </a:lvl4pPr>
            <a:lvl5pPr marL="2286000" indent="-457200">
              <a:defRPr sz="2400">
                <a:solidFill>
                  <a:schemeClr val="tx1"/>
                </a:solidFill>
                <a:latin typeface="Times New Roman" charset="0"/>
              </a:defRPr>
            </a:lvl5pPr>
            <a:lvl6pPr marL="2743200" indent="-457200" fontAlgn="base">
              <a:spcBef>
                <a:spcPct val="0"/>
              </a:spcBef>
              <a:spcAft>
                <a:spcPct val="0"/>
              </a:spcAft>
              <a:defRPr sz="2400">
                <a:solidFill>
                  <a:schemeClr val="tx1"/>
                </a:solidFill>
                <a:latin typeface="Times New Roman" charset="0"/>
              </a:defRPr>
            </a:lvl6pPr>
            <a:lvl7pPr marL="3200400" indent="-457200" fontAlgn="base">
              <a:spcBef>
                <a:spcPct val="0"/>
              </a:spcBef>
              <a:spcAft>
                <a:spcPct val="0"/>
              </a:spcAft>
              <a:defRPr sz="2400">
                <a:solidFill>
                  <a:schemeClr val="tx1"/>
                </a:solidFill>
                <a:latin typeface="Times New Roman" charset="0"/>
              </a:defRPr>
            </a:lvl7pPr>
            <a:lvl8pPr marL="3657600" indent="-457200" fontAlgn="base">
              <a:spcBef>
                <a:spcPct val="0"/>
              </a:spcBef>
              <a:spcAft>
                <a:spcPct val="0"/>
              </a:spcAft>
              <a:defRPr sz="2400">
                <a:solidFill>
                  <a:schemeClr val="tx1"/>
                </a:solidFill>
                <a:latin typeface="Times New Roman" charset="0"/>
              </a:defRPr>
            </a:lvl8pPr>
            <a:lvl9pPr marL="4114800" indent="-457200" fontAlgn="base">
              <a:spcBef>
                <a:spcPct val="0"/>
              </a:spcBef>
              <a:spcAft>
                <a:spcPct val="0"/>
              </a:spcAft>
              <a:defRPr sz="2400">
                <a:solidFill>
                  <a:schemeClr val="tx1"/>
                </a:solidFill>
                <a:latin typeface="Times New Roman" charset="0"/>
              </a:defRPr>
            </a:lvl9pPr>
          </a:lstStyle>
          <a:p>
            <a:pPr eaLnBrk="1" hangingPunct="1">
              <a:defRPr/>
            </a:pPr>
            <a:r>
              <a:rPr lang="en-US" altLang="x-none" b="1" smtClean="0">
                <a:solidFill>
                  <a:schemeClr val="tx2"/>
                </a:solidFill>
                <a:latin typeface="Arial" charset="0"/>
              </a:rPr>
              <a:t>The Alcoholic Beverage Labeling Act of 1988 requires that the following health warning statement appear on the labels of all containers of alcohol beverages offered for sale or distribution in the United States:</a:t>
            </a:r>
          </a:p>
          <a:p>
            <a:pPr eaLnBrk="1" hangingPunct="1">
              <a:defRPr/>
            </a:pPr>
            <a:endParaRPr lang="en-US" altLang="x-none" b="1" smtClean="0">
              <a:solidFill>
                <a:schemeClr val="tx2"/>
              </a:solidFill>
              <a:latin typeface="Arial" charset="0"/>
            </a:endParaRPr>
          </a:p>
          <a:p>
            <a:pPr eaLnBrk="1" hangingPunct="1">
              <a:defRPr/>
            </a:pPr>
            <a:endParaRPr lang="en-US" altLang="x-none" b="1" smtClean="0">
              <a:solidFill>
                <a:schemeClr val="tx2"/>
              </a:solidFill>
              <a:latin typeface="Arial" charset="0"/>
            </a:endParaRPr>
          </a:p>
          <a:p>
            <a:pPr eaLnBrk="1" hangingPunct="1">
              <a:defRPr/>
            </a:pPr>
            <a:r>
              <a:rPr lang="en-US" altLang="x-none" b="1" smtClean="0">
                <a:solidFill>
                  <a:schemeClr val="tx2"/>
                </a:solidFill>
                <a:latin typeface="Arial" charset="0"/>
              </a:rPr>
              <a:t>U.S. GOVERNMENT WARNING: (1) According to the Surgeon General, women should not drink alcoholic beverages during pregnancy because of the risk of birth defects. (2) Consumption of alcoholic beverages impairs your ability to drive a car or operate machinery, and may cause health problems. </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ChangeArrowheads="1"/>
          </p:cNvSpPr>
          <p:nvPr/>
        </p:nvSpPr>
        <p:spPr bwMode="auto">
          <a:xfrm>
            <a:off x="685800" y="1282700"/>
            <a:ext cx="7848600" cy="520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lvl1pPr marL="457200" indent="-457200">
              <a:defRPr sz="2400">
                <a:solidFill>
                  <a:schemeClr val="tx1"/>
                </a:solidFill>
                <a:latin typeface="Times New Roman" charset="0"/>
              </a:defRPr>
            </a:lvl1pPr>
            <a:lvl2pPr marL="914400" indent="-457200">
              <a:defRPr sz="2400">
                <a:solidFill>
                  <a:schemeClr val="tx1"/>
                </a:solidFill>
                <a:latin typeface="Times New Roman" charset="0"/>
              </a:defRPr>
            </a:lvl2pPr>
            <a:lvl3pPr marL="1371600" indent="-457200">
              <a:defRPr sz="2400">
                <a:solidFill>
                  <a:schemeClr val="tx1"/>
                </a:solidFill>
                <a:latin typeface="Times New Roman" charset="0"/>
              </a:defRPr>
            </a:lvl3pPr>
            <a:lvl4pPr marL="1828800" indent="-457200">
              <a:defRPr sz="2400">
                <a:solidFill>
                  <a:schemeClr val="tx1"/>
                </a:solidFill>
                <a:latin typeface="Times New Roman" charset="0"/>
              </a:defRPr>
            </a:lvl4pPr>
            <a:lvl5pPr marL="2286000" indent="-457200">
              <a:defRPr sz="2400">
                <a:solidFill>
                  <a:schemeClr val="tx1"/>
                </a:solidFill>
                <a:latin typeface="Times New Roman" charset="0"/>
              </a:defRPr>
            </a:lvl5pPr>
            <a:lvl6pPr marL="2743200" indent="-457200" fontAlgn="base">
              <a:spcBef>
                <a:spcPct val="0"/>
              </a:spcBef>
              <a:spcAft>
                <a:spcPct val="0"/>
              </a:spcAft>
              <a:defRPr sz="2400">
                <a:solidFill>
                  <a:schemeClr val="tx1"/>
                </a:solidFill>
                <a:latin typeface="Times New Roman" charset="0"/>
              </a:defRPr>
            </a:lvl6pPr>
            <a:lvl7pPr marL="3200400" indent="-457200" fontAlgn="base">
              <a:spcBef>
                <a:spcPct val="0"/>
              </a:spcBef>
              <a:spcAft>
                <a:spcPct val="0"/>
              </a:spcAft>
              <a:defRPr sz="2400">
                <a:solidFill>
                  <a:schemeClr val="tx1"/>
                </a:solidFill>
                <a:latin typeface="Times New Roman" charset="0"/>
              </a:defRPr>
            </a:lvl7pPr>
            <a:lvl8pPr marL="3657600" indent="-457200" fontAlgn="base">
              <a:spcBef>
                <a:spcPct val="0"/>
              </a:spcBef>
              <a:spcAft>
                <a:spcPct val="0"/>
              </a:spcAft>
              <a:defRPr sz="2400">
                <a:solidFill>
                  <a:schemeClr val="tx1"/>
                </a:solidFill>
                <a:latin typeface="Times New Roman" charset="0"/>
              </a:defRPr>
            </a:lvl8pPr>
            <a:lvl9pPr marL="4114800" indent="-457200" fontAlgn="base">
              <a:spcBef>
                <a:spcPct val="0"/>
              </a:spcBef>
              <a:spcAft>
                <a:spcPct val="0"/>
              </a:spcAft>
              <a:defRPr sz="2400">
                <a:solidFill>
                  <a:schemeClr val="tx1"/>
                </a:solidFill>
                <a:latin typeface="Times New Roman" charset="0"/>
              </a:defRPr>
            </a:lvl9pPr>
          </a:lstStyle>
          <a:p>
            <a:pPr>
              <a:buFontTx/>
              <a:buChar char="•"/>
              <a:defRPr/>
            </a:pPr>
            <a:r>
              <a:rPr lang="en-US" altLang="x-none" b="1" smtClean="0">
                <a:latin typeface="Arial" charset="0"/>
              </a:rPr>
              <a:t>1981 - U.S. Surgeon General first advised that women should not drink alcoholic beverages during pregnancy.</a:t>
            </a:r>
          </a:p>
          <a:p>
            <a:pPr>
              <a:buFontTx/>
              <a:buChar char="•"/>
              <a:defRPr/>
            </a:pPr>
            <a:endParaRPr lang="en-US" altLang="x-none" b="1" smtClean="0">
              <a:latin typeface="Arial" charset="0"/>
            </a:endParaRPr>
          </a:p>
          <a:p>
            <a:pPr>
              <a:buFontTx/>
              <a:buChar char="•"/>
              <a:defRPr/>
            </a:pPr>
            <a:r>
              <a:rPr lang="en-US" altLang="x-none" b="1" smtClean="0">
                <a:latin typeface="Arial" charset="0"/>
              </a:rPr>
              <a:t>1988 - U.S. requires warning labels on all alcoholic beverages sold in the United States.</a:t>
            </a:r>
          </a:p>
          <a:p>
            <a:pPr>
              <a:defRPr/>
            </a:pPr>
            <a:endParaRPr lang="en-US" altLang="x-none" b="1" smtClean="0">
              <a:latin typeface="Arial" charset="0"/>
            </a:endParaRPr>
          </a:p>
          <a:p>
            <a:pPr>
              <a:buFontTx/>
              <a:buChar char="•"/>
              <a:defRPr/>
            </a:pPr>
            <a:r>
              <a:rPr lang="en-US" altLang="x-none" b="1" smtClean="0">
                <a:latin typeface="Arial" charset="0"/>
              </a:rPr>
              <a:t>1990 - U.S. Dietary Guidelines state that women who are pregnant or planning to become pregnant should not drink alcohol.</a:t>
            </a:r>
          </a:p>
          <a:p>
            <a:pPr>
              <a:buFontTx/>
              <a:buChar char="•"/>
              <a:defRPr/>
            </a:pPr>
            <a:endParaRPr lang="en-US" altLang="x-none" b="1" smtClean="0">
              <a:latin typeface="Arial" charset="0"/>
            </a:endParaRPr>
          </a:p>
          <a:p>
            <a:pPr>
              <a:buFontTx/>
              <a:buChar char="•"/>
              <a:defRPr/>
            </a:pPr>
            <a:r>
              <a:rPr lang="en-US" altLang="x-none" b="1" smtClean="0">
                <a:latin typeface="Arial" charset="0"/>
              </a:rPr>
              <a:t>1998 - 19 states require the posting of alcohol health warning signs where alcoholic beverages are sold</a:t>
            </a:r>
            <a:endParaRPr lang="en-US" altLang="x-none" sz="4400" b="1" smtClean="0">
              <a:latin typeface="Arial" charset="0"/>
            </a:endParaRPr>
          </a:p>
        </p:txBody>
      </p:sp>
      <p:sp>
        <p:nvSpPr>
          <p:cNvPr id="199683" name="Rectangle 3"/>
          <p:cNvSpPr>
            <a:spLocks noGrp="1" noChangeArrowheads="1"/>
          </p:cNvSpPr>
          <p:nvPr>
            <p:ph type="title" idx="4294967295"/>
          </p:nvPr>
        </p:nvSpPr>
        <p:spPr>
          <a:xfrm>
            <a:off x="457200" y="76200"/>
            <a:ext cx="8229600" cy="762000"/>
          </a:xfrm>
        </p:spPr>
        <p:txBody>
          <a:bodyPr/>
          <a:lstStyle/>
          <a:p>
            <a:pPr eaLnBrk="1" hangingPunct="1">
              <a:defRPr/>
            </a:pPr>
            <a:r>
              <a:rPr lang="en-US" altLang="x-none" b="1" smtClean="0">
                <a:solidFill>
                  <a:schemeClr val="tx1"/>
                </a:solidFill>
              </a:rPr>
              <a:t>Regulatory Status</a:t>
            </a:r>
            <a:endParaRPr lang="en-US" altLang="x-none" sz="4800" smtClean="0"/>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9873" name="Group 6"/>
          <p:cNvGrpSpPr>
            <a:grpSpLocks/>
          </p:cNvGrpSpPr>
          <p:nvPr/>
        </p:nvGrpSpPr>
        <p:grpSpPr bwMode="auto">
          <a:xfrm>
            <a:off x="1114425" y="1676400"/>
            <a:ext cx="6913563" cy="3505200"/>
            <a:chOff x="702" y="1056"/>
            <a:chExt cx="4355" cy="2208"/>
          </a:xfrm>
        </p:grpSpPr>
        <p:sp>
          <p:nvSpPr>
            <p:cNvPr id="79876" name="Freeform 7"/>
            <p:cNvSpPr>
              <a:spLocks/>
            </p:cNvSpPr>
            <p:nvPr/>
          </p:nvSpPr>
          <p:spPr bwMode="auto">
            <a:xfrm>
              <a:off x="702" y="1056"/>
              <a:ext cx="4355" cy="2208"/>
            </a:xfrm>
            <a:custGeom>
              <a:avLst/>
              <a:gdLst>
                <a:gd name="T0" fmla="*/ 4099 w 3910"/>
                <a:gd name="T1" fmla="*/ 1314 h 1817"/>
                <a:gd name="T2" fmla="*/ 4156 w 3910"/>
                <a:gd name="T3" fmla="*/ 1439 h 1817"/>
                <a:gd name="T4" fmla="*/ 4241 w 3910"/>
                <a:gd name="T5" fmla="*/ 1540 h 1817"/>
                <a:gd name="T6" fmla="*/ 4256 w 3910"/>
                <a:gd name="T7" fmla="*/ 1656 h 1817"/>
                <a:gd name="T8" fmla="*/ 4212 w 3910"/>
                <a:gd name="T9" fmla="*/ 1757 h 1817"/>
                <a:gd name="T10" fmla="*/ 4099 w 3910"/>
                <a:gd name="T11" fmla="*/ 1874 h 1817"/>
                <a:gd name="T12" fmla="*/ 3942 w 3910"/>
                <a:gd name="T13" fmla="*/ 1952 h 1817"/>
                <a:gd name="T14" fmla="*/ 3556 w 3910"/>
                <a:gd name="T15" fmla="*/ 2014 h 1817"/>
                <a:gd name="T16" fmla="*/ 3300 w 3910"/>
                <a:gd name="T17" fmla="*/ 1998 h 1817"/>
                <a:gd name="T18" fmla="*/ 3072 w 3910"/>
                <a:gd name="T19" fmla="*/ 1913 h 1817"/>
                <a:gd name="T20" fmla="*/ 2787 w 3910"/>
                <a:gd name="T21" fmla="*/ 1718 h 1817"/>
                <a:gd name="T22" fmla="*/ 2616 w 3910"/>
                <a:gd name="T23" fmla="*/ 1540 h 1817"/>
                <a:gd name="T24" fmla="*/ 2558 w 3910"/>
                <a:gd name="T25" fmla="*/ 1430 h 1817"/>
                <a:gd name="T26" fmla="*/ 2552 w 3910"/>
                <a:gd name="T27" fmla="*/ 1345 h 1817"/>
                <a:gd name="T28" fmla="*/ 2573 w 3910"/>
                <a:gd name="T29" fmla="*/ 1291 h 1817"/>
                <a:gd name="T30" fmla="*/ 2652 w 3910"/>
                <a:gd name="T31" fmla="*/ 1229 h 1817"/>
                <a:gd name="T32" fmla="*/ 2816 w 3910"/>
                <a:gd name="T33" fmla="*/ 1205 h 1817"/>
                <a:gd name="T34" fmla="*/ 2837 w 3910"/>
                <a:gd name="T35" fmla="*/ 1213 h 1817"/>
                <a:gd name="T36" fmla="*/ 2808 w 3910"/>
                <a:gd name="T37" fmla="*/ 1057 h 1817"/>
                <a:gd name="T38" fmla="*/ 2495 w 3910"/>
                <a:gd name="T39" fmla="*/ 1018 h 1817"/>
                <a:gd name="T40" fmla="*/ 2380 w 3910"/>
                <a:gd name="T41" fmla="*/ 972 h 1817"/>
                <a:gd name="T42" fmla="*/ 1176 w 3910"/>
                <a:gd name="T43" fmla="*/ 264 h 1817"/>
                <a:gd name="T44" fmla="*/ 684 w 3910"/>
                <a:gd name="T45" fmla="*/ 30 h 1817"/>
                <a:gd name="T46" fmla="*/ 478 w 3910"/>
                <a:gd name="T47" fmla="*/ 0 h 1817"/>
                <a:gd name="T48" fmla="*/ 157 w 3910"/>
                <a:gd name="T49" fmla="*/ 39 h 1817"/>
                <a:gd name="T50" fmla="*/ 42 w 3910"/>
                <a:gd name="T51" fmla="*/ 132 h 1817"/>
                <a:gd name="T52" fmla="*/ 0 w 3910"/>
                <a:gd name="T53" fmla="*/ 210 h 1817"/>
                <a:gd name="T54" fmla="*/ 0 w 3910"/>
                <a:gd name="T55" fmla="*/ 272 h 1817"/>
                <a:gd name="T56" fmla="*/ 36 w 3910"/>
                <a:gd name="T57" fmla="*/ 350 h 1817"/>
                <a:gd name="T58" fmla="*/ 214 w 3910"/>
                <a:gd name="T59" fmla="*/ 474 h 1817"/>
                <a:gd name="T60" fmla="*/ 535 w 3910"/>
                <a:gd name="T61" fmla="*/ 552 h 1817"/>
                <a:gd name="T62" fmla="*/ 927 w 3910"/>
                <a:gd name="T63" fmla="*/ 661 h 1817"/>
                <a:gd name="T64" fmla="*/ 1625 w 3910"/>
                <a:gd name="T65" fmla="*/ 933 h 1817"/>
                <a:gd name="T66" fmla="*/ 2046 w 3910"/>
                <a:gd name="T67" fmla="*/ 1167 h 1817"/>
                <a:gd name="T68" fmla="*/ 2380 w 3910"/>
                <a:gd name="T69" fmla="*/ 1439 h 1817"/>
                <a:gd name="T70" fmla="*/ 2558 w 3910"/>
                <a:gd name="T71" fmla="*/ 1664 h 1817"/>
                <a:gd name="T72" fmla="*/ 2816 w 3910"/>
                <a:gd name="T73" fmla="*/ 1936 h 1817"/>
                <a:gd name="T74" fmla="*/ 3093 w 3910"/>
                <a:gd name="T75" fmla="*/ 2123 h 1817"/>
                <a:gd name="T76" fmla="*/ 3321 w 3910"/>
                <a:gd name="T77" fmla="*/ 2192 h 1817"/>
                <a:gd name="T78" fmla="*/ 3692 w 3910"/>
                <a:gd name="T79" fmla="*/ 2192 h 1817"/>
                <a:gd name="T80" fmla="*/ 4042 w 3910"/>
                <a:gd name="T81" fmla="*/ 2076 h 1817"/>
                <a:gd name="T82" fmla="*/ 4212 w 3910"/>
                <a:gd name="T83" fmla="*/ 1944 h 1817"/>
                <a:gd name="T84" fmla="*/ 4334 w 3910"/>
                <a:gd name="T85" fmla="*/ 1741 h 1817"/>
                <a:gd name="T86" fmla="*/ 4355 w 3910"/>
                <a:gd name="T87" fmla="*/ 1625 h 1817"/>
                <a:gd name="T88" fmla="*/ 4319 w 3910"/>
                <a:gd name="T89" fmla="*/ 1517 h 1817"/>
                <a:gd name="T90" fmla="*/ 4241 w 3910"/>
                <a:gd name="T91" fmla="*/ 1423 h 181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910" h="1817">
                  <a:moveTo>
                    <a:pt x="3808" y="1171"/>
                  </a:moveTo>
                  <a:lnTo>
                    <a:pt x="3808" y="1171"/>
                  </a:lnTo>
                  <a:lnTo>
                    <a:pt x="3680" y="1081"/>
                  </a:lnTo>
                  <a:lnTo>
                    <a:pt x="3731" y="1184"/>
                  </a:lnTo>
                  <a:lnTo>
                    <a:pt x="3763" y="1209"/>
                  </a:lnTo>
                  <a:lnTo>
                    <a:pt x="3789" y="1235"/>
                  </a:lnTo>
                  <a:lnTo>
                    <a:pt x="3808" y="1267"/>
                  </a:lnTo>
                  <a:lnTo>
                    <a:pt x="3821" y="1292"/>
                  </a:lnTo>
                  <a:lnTo>
                    <a:pt x="3827" y="1331"/>
                  </a:lnTo>
                  <a:lnTo>
                    <a:pt x="3821" y="1363"/>
                  </a:lnTo>
                  <a:lnTo>
                    <a:pt x="3808" y="1408"/>
                  </a:lnTo>
                  <a:lnTo>
                    <a:pt x="3782" y="1446"/>
                  </a:lnTo>
                  <a:lnTo>
                    <a:pt x="3757" y="1484"/>
                  </a:lnTo>
                  <a:lnTo>
                    <a:pt x="3725" y="1510"/>
                  </a:lnTo>
                  <a:lnTo>
                    <a:pt x="3680" y="1542"/>
                  </a:lnTo>
                  <a:lnTo>
                    <a:pt x="3641" y="1568"/>
                  </a:lnTo>
                  <a:lnTo>
                    <a:pt x="3590" y="1587"/>
                  </a:lnTo>
                  <a:lnTo>
                    <a:pt x="3539" y="1606"/>
                  </a:lnTo>
                  <a:lnTo>
                    <a:pt x="3430" y="1632"/>
                  </a:lnTo>
                  <a:lnTo>
                    <a:pt x="3309" y="1651"/>
                  </a:lnTo>
                  <a:lnTo>
                    <a:pt x="3193" y="1657"/>
                  </a:lnTo>
                  <a:lnTo>
                    <a:pt x="3072" y="1657"/>
                  </a:lnTo>
                  <a:lnTo>
                    <a:pt x="2963" y="1644"/>
                  </a:lnTo>
                  <a:lnTo>
                    <a:pt x="2912" y="1632"/>
                  </a:lnTo>
                  <a:lnTo>
                    <a:pt x="2861" y="1619"/>
                  </a:lnTo>
                  <a:lnTo>
                    <a:pt x="2758" y="1574"/>
                  </a:lnTo>
                  <a:lnTo>
                    <a:pt x="2662" y="1529"/>
                  </a:lnTo>
                  <a:lnTo>
                    <a:pt x="2579" y="1472"/>
                  </a:lnTo>
                  <a:lnTo>
                    <a:pt x="2502" y="1414"/>
                  </a:lnTo>
                  <a:lnTo>
                    <a:pt x="2432" y="1356"/>
                  </a:lnTo>
                  <a:lnTo>
                    <a:pt x="2381" y="1305"/>
                  </a:lnTo>
                  <a:lnTo>
                    <a:pt x="2349" y="1267"/>
                  </a:lnTo>
                  <a:lnTo>
                    <a:pt x="2310" y="1203"/>
                  </a:lnTo>
                  <a:lnTo>
                    <a:pt x="2297" y="1177"/>
                  </a:lnTo>
                  <a:lnTo>
                    <a:pt x="2291" y="1152"/>
                  </a:lnTo>
                  <a:lnTo>
                    <a:pt x="2291" y="1126"/>
                  </a:lnTo>
                  <a:lnTo>
                    <a:pt x="2291" y="1107"/>
                  </a:lnTo>
                  <a:lnTo>
                    <a:pt x="2297" y="1081"/>
                  </a:lnTo>
                  <a:lnTo>
                    <a:pt x="2310" y="1062"/>
                  </a:lnTo>
                  <a:lnTo>
                    <a:pt x="2329" y="1036"/>
                  </a:lnTo>
                  <a:lnTo>
                    <a:pt x="2355" y="1024"/>
                  </a:lnTo>
                  <a:lnTo>
                    <a:pt x="2381" y="1011"/>
                  </a:lnTo>
                  <a:lnTo>
                    <a:pt x="2413" y="998"/>
                  </a:lnTo>
                  <a:lnTo>
                    <a:pt x="2477" y="992"/>
                  </a:lnTo>
                  <a:lnTo>
                    <a:pt x="2528" y="992"/>
                  </a:lnTo>
                  <a:lnTo>
                    <a:pt x="2547" y="998"/>
                  </a:lnTo>
                  <a:lnTo>
                    <a:pt x="2681" y="870"/>
                  </a:lnTo>
                  <a:lnTo>
                    <a:pt x="2521" y="870"/>
                  </a:lnTo>
                  <a:lnTo>
                    <a:pt x="2374" y="857"/>
                  </a:lnTo>
                  <a:lnTo>
                    <a:pt x="2304" y="851"/>
                  </a:lnTo>
                  <a:lnTo>
                    <a:pt x="2240" y="838"/>
                  </a:lnTo>
                  <a:lnTo>
                    <a:pt x="2182" y="825"/>
                  </a:lnTo>
                  <a:lnTo>
                    <a:pt x="2137" y="800"/>
                  </a:lnTo>
                  <a:lnTo>
                    <a:pt x="1734" y="582"/>
                  </a:lnTo>
                  <a:lnTo>
                    <a:pt x="1280" y="333"/>
                  </a:lnTo>
                  <a:lnTo>
                    <a:pt x="1056" y="217"/>
                  </a:lnTo>
                  <a:lnTo>
                    <a:pt x="851" y="121"/>
                  </a:lnTo>
                  <a:lnTo>
                    <a:pt x="685" y="51"/>
                  </a:lnTo>
                  <a:lnTo>
                    <a:pt x="614" y="25"/>
                  </a:lnTo>
                  <a:lnTo>
                    <a:pt x="557" y="13"/>
                  </a:lnTo>
                  <a:lnTo>
                    <a:pt x="429" y="0"/>
                  </a:lnTo>
                  <a:lnTo>
                    <a:pt x="320" y="0"/>
                  </a:lnTo>
                  <a:lnTo>
                    <a:pt x="224" y="13"/>
                  </a:lnTo>
                  <a:lnTo>
                    <a:pt x="141" y="32"/>
                  </a:lnTo>
                  <a:lnTo>
                    <a:pt x="83" y="64"/>
                  </a:lnTo>
                  <a:lnTo>
                    <a:pt x="57" y="83"/>
                  </a:lnTo>
                  <a:lnTo>
                    <a:pt x="38" y="109"/>
                  </a:lnTo>
                  <a:lnTo>
                    <a:pt x="19" y="128"/>
                  </a:lnTo>
                  <a:lnTo>
                    <a:pt x="6" y="153"/>
                  </a:lnTo>
                  <a:lnTo>
                    <a:pt x="0" y="173"/>
                  </a:lnTo>
                  <a:lnTo>
                    <a:pt x="0" y="198"/>
                  </a:lnTo>
                  <a:lnTo>
                    <a:pt x="0" y="224"/>
                  </a:lnTo>
                  <a:lnTo>
                    <a:pt x="6" y="249"/>
                  </a:lnTo>
                  <a:lnTo>
                    <a:pt x="19" y="269"/>
                  </a:lnTo>
                  <a:lnTo>
                    <a:pt x="32" y="288"/>
                  </a:lnTo>
                  <a:lnTo>
                    <a:pt x="70" y="326"/>
                  </a:lnTo>
                  <a:lnTo>
                    <a:pt x="121" y="358"/>
                  </a:lnTo>
                  <a:lnTo>
                    <a:pt x="192" y="390"/>
                  </a:lnTo>
                  <a:lnTo>
                    <a:pt x="275" y="409"/>
                  </a:lnTo>
                  <a:lnTo>
                    <a:pt x="371" y="435"/>
                  </a:lnTo>
                  <a:lnTo>
                    <a:pt x="480" y="454"/>
                  </a:lnTo>
                  <a:lnTo>
                    <a:pt x="633" y="486"/>
                  </a:lnTo>
                  <a:lnTo>
                    <a:pt x="832" y="544"/>
                  </a:lnTo>
                  <a:lnTo>
                    <a:pt x="1069" y="614"/>
                  </a:lnTo>
                  <a:lnTo>
                    <a:pt x="1331" y="710"/>
                  </a:lnTo>
                  <a:lnTo>
                    <a:pt x="1459" y="768"/>
                  </a:lnTo>
                  <a:lnTo>
                    <a:pt x="1587" y="825"/>
                  </a:lnTo>
                  <a:lnTo>
                    <a:pt x="1715" y="889"/>
                  </a:lnTo>
                  <a:lnTo>
                    <a:pt x="1837" y="960"/>
                  </a:lnTo>
                  <a:lnTo>
                    <a:pt x="1945" y="1030"/>
                  </a:lnTo>
                  <a:lnTo>
                    <a:pt x="2048" y="1107"/>
                  </a:lnTo>
                  <a:lnTo>
                    <a:pt x="2137" y="1184"/>
                  </a:lnTo>
                  <a:lnTo>
                    <a:pt x="2214" y="1267"/>
                  </a:lnTo>
                  <a:lnTo>
                    <a:pt x="2297" y="1369"/>
                  </a:lnTo>
                  <a:lnTo>
                    <a:pt x="2374" y="1452"/>
                  </a:lnTo>
                  <a:lnTo>
                    <a:pt x="2451" y="1529"/>
                  </a:lnTo>
                  <a:lnTo>
                    <a:pt x="2528" y="1593"/>
                  </a:lnTo>
                  <a:lnTo>
                    <a:pt x="2605" y="1651"/>
                  </a:lnTo>
                  <a:lnTo>
                    <a:pt x="2688" y="1702"/>
                  </a:lnTo>
                  <a:lnTo>
                    <a:pt x="2777" y="1747"/>
                  </a:lnTo>
                  <a:lnTo>
                    <a:pt x="2873" y="1779"/>
                  </a:lnTo>
                  <a:lnTo>
                    <a:pt x="2982" y="1804"/>
                  </a:lnTo>
                  <a:lnTo>
                    <a:pt x="3091" y="1817"/>
                  </a:lnTo>
                  <a:lnTo>
                    <a:pt x="3206" y="1817"/>
                  </a:lnTo>
                  <a:lnTo>
                    <a:pt x="3315" y="1804"/>
                  </a:lnTo>
                  <a:lnTo>
                    <a:pt x="3424" y="1785"/>
                  </a:lnTo>
                  <a:lnTo>
                    <a:pt x="3533" y="1753"/>
                  </a:lnTo>
                  <a:lnTo>
                    <a:pt x="3629" y="1708"/>
                  </a:lnTo>
                  <a:lnTo>
                    <a:pt x="3712" y="1657"/>
                  </a:lnTo>
                  <a:lnTo>
                    <a:pt x="3782" y="1600"/>
                  </a:lnTo>
                  <a:lnTo>
                    <a:pt x="3840" y="1536"/>
                  </a:lnTo>
                  <a:lnTo>
                    <a:pt x="3878" y="1472"/>
                  </a:lnTo>
                  <a:lnTo>
                    <a:pt x="3891" y="1433"/>
                  </a:lnTo>
                  <a:lnTo>
                    <a:pt x="3904" y="1401"/>
                  </a:lnTo>
                  <a:lnTo>
                    <a:pt x="3910" y="1369"/>
                  </a:lnTo>
                  <a:lnTo>
                    <a:pt x="3910" y="1337"/>
                  </a:lnTo>
                  <a:lnTo>
                    <a:pt x="3904" y="1305"/>
                  </a:lnTo>
                  <a:lnTo>
                    <a:pt x="3891" y="1273"/>
                  </a:lnTo>
                  <a:lnTo>
                    <a:pt x="3878" y="1248"/>
                  </a:lnTo>
                  <a:lnTo>
                    <a:pt x="3859" y="1222"/>
                  </a:lnTo>
                  <a:lnTo>
                    <a:pt x="3833" y="1196"/>
                  </a:lnTo>
                  <a:lnTo>
                    <a:pt x="3808" y="1171"/>
                  </a:lnTo>
                  <a:close/>
                </a:path>
              </a:pathLst>
            </a:custGeom>
            <a:solidFill>
              <a:srgbClr val="00000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877" name="Freeform 8"/>
            <p:cNvSpPr>
              <a:spLocks/>
            </p:cNvSpPr>
            <p:nvPr/>
          </p:nvSpPr>
          <p:spPr bwMode="auto">
            <a:xfrm>
              <a:off x="3439" y="1909"/>
              <a:ext cx="1404" cy="1088"/>
            </a:xfrm>
            <a:custGeom>
              <a:avLst/>
              <a:gdLst>
                <a:gd name="T0" fmla="*/ 698 w 1261"/>
                <a:gd name="T1" fmla="*/ 1088 h 895"/>
                <a:gd name="T2" fmla="*/ 698 w 1261"/>
                <a:gd name="T3" fmla="*/ 1088 h 895"/>
                <a:gd name="T4" fmla="*/ 784 w 1261"/>
                <a:gd name="T5" fmla="*/ 1088 h 895"/>
                <a:gd name="T6" fmla="*/ 870 w 1261"/>
                <a:gd name="T7" fmla="*/ 1088 h 895"/>
                <a:gd name="T8" fmla="*/ 1012 w 1261"/>
                <a:gd name="T9" fmla="*/ 1073 h 895"/>
                <a:gd name="T10" fmla="*/ 1133 w 1261"/>
                <a:gd name="T11" fmla="*/ 1042 h 895"/>
                <a:gd name="T12" fmla="*/ 1233 w 1261"/>
                <a:gd name="T13" fmla="*/ 1003 h 895"/>
                <a:gd name="T14" fmla="*/ 1312 w 1261"/>
                <a:gd name="T15" fmla="*/ 957 h 895"/>
                <a:gd name="T16" fmla="*/ 1368 w 1261"/>
                <a:gd name="T17" fmla="*/ 902 h 895"/>
                <a:gd name="T18" fmla="*/ 1383 w 1261"/>
                <a:gd name="T19" fmla="*/ 879 h 895"/>
                <a:gd name="T20" fmla="*/ 1397 w 1261"/>
                <a:gd name="T21" fmla="*/ 847 h 895"/>
                <a:gd name="T22" fmla="*/ 1404 w 1261"/>
                <a:gd name="T23" fmla="*/ 824 h 895"/>
                <a:gd name="T24" fmla="*/ 1404 w 1261"/>
                <a:gd name="T25" fmla="*/ 801 h 895"/>
                <a:gd name="T26" fmla="*/ 1404 w 1261"/>
                <a:gd name="T27" fmla="*/ 801 h 895"/>
                <a:gd name="T28" fmla="*/ 1397 w 1261"/>
                <a:gd name="T29" fmla="*/ 746 h 895"/>
                <a:gd name="T30" fmla="*/ 1383 w 1261"/>
                <a:gd name="T31" fmla="*/ 692 h 895"/>
                <a:gd name="T32" fmla="*/ 1362 w 1261"/>
                <a:gd name="T33" fmla="*/ 630 h 895"/>
                <a:gd name="T34" fmla="*/ 1326 w 1261"/>
                <a:gd name="T35" fmla="*/ 568 h 895"/>
                <a:gd name="T36" fmla="*/ 1255 w 1261"/>
                <a:gd name="T37" fmla="*/ 435 h 895"/>
                <a:gd name="T38" fmla="*/ 1155 w 1261"/>
                <a:gd name="T39" fmla="*/ 310 h 895"/>
                <a:gd name="T40" fmla="*/ 1054 w 1261"/>
                <a:gd name="T41" fmla="*/ 195 h 895"/>
                <a:gd name="T42" fmla="*/ 998 w 1261"/>
                <a:gd name="T43" fmla="*/ 140 h 895"/>
                <a:gd name="T44" fmla="*/ 941 w 1261"/>
                <a:gd name="T45" fmla="*/ 92 h 895"/>
                <a:gd name="T46" fmla="*/ 891 w 1261"/>
                <a:gd name="T47" fmla="*/ 53 h 895"/>
                <a:gd name="T48" fmla="*/ 841 w 1261"/>
                <a:gd name="T49" fmla="*/ 30 h 895"/>
                <a:gd name="T50" fmla="*/ 792 w 1261"/>
                <a:gd name="T51" fmla="*/ 7 h 895"/>
                <a:gd name="T52" fmla="*/ 742 w 1261"/>
                <a:gd name="T53" fmla="*/ 0 h 895"/>
                <a:gd name="T54" fmla="*/ 742 w 1261"/>
                <a:gd name="T55" fmla="*/ 0 h 895"/>
                <a:gd name="T56" fmla="*/ 698 w 1261"/>
                <a:gd name="T57" fmla="*/ 0 h 895"/>
                <a:gd name="T58" fmla="*/ 649 w 1261"/>
                <a:gd name="T59" fmla="*/ 15 h 895"/>
                <a:gd name="T60" fmla="*/ 591 w 1261"/>
                <a:gd name="T61" fmla="*/ 39 h 895"/>
                <a:gd name="T62" fmla="*/ 534 w 1261"/>
                <a:gd name="T63" fmla="*/ 62 h 895"/>
                <a:gd name="T64" fmla="*/ 428 w 1261"/>
                <a:gd name="T65" fmla="*/ 140 h 895"/>
                <a:gd name="T66" fmla="*/ 314 w 1261"/>
                <a:gd name="T67" fmla="*/ 233 h 895"/>
                <a:gd name="T68" fmla="*/ 214 w 1261"/>
                <a:gd name="T69" fmla="*/ 334 h 895"/>
                <a:gd name="T70" fmla="*/ 121 w 1261"/>
                <a:gd name="T71" fmla="*/ 427 h 895"/>
                <a:gd name="T72" fmla="*/ 57 w 1261"/>
                <a:gd name="T73" fmla="*/ 504 h 895"/>
                <a:gd name="T74" fmla="*/ 14 w 1261"/>
                <a:gd name="T75" fmla="*/ 559 h 895"/>
                <a:gd name="T76" fmla="*/ 14 w 1261"/>
                <a:gd name="T77" fmla="*/ 559 h 895"/>
                <a:gd name="T78" fmla="*/ 0 w 1261"/>
                <a:gd name="T79" fmla="*/ 598 h 895"/>
                <a:gd name="T80" fmla="*/ 0 w 1261"/>
                <a:gd name="T81" fmla="*/ 637 h 895"/>
                <a:gd name="T82" fmla="*/ 0 w 1261"/>
                <a:gd name="T83" fmla="*/ 676 h 895"/>
                <a:gd name="T84" fmla="*/ 14 w 1261"/>
                <a:gd name="T85" fmla="*/ 715 h 895"/>
                <a:gd name="T86" fmla="*/ 36 w 1261"/>
                <a:gd name="T87" fmla="*/ 762 h 895"/>
                <a:gd name="T88" fmla="*/ 71 w 1261"/>
                <a:gd name="T89" fmla="*/ 801 h 895"/>
                <a:gd name="T90" fmla="*/ 107 w 1261"/>
                <a:gd name="T91" fmla="*/ 840 h 895"/>
                <a:gd name="T92" fmla="*/ 150 w 1261"/>
                <a:gd name="T93" fmla="*/ 886 h 895"/>
                <a:gd name="T94" fmla="*/ 207 w 1261"/>
                <a:gd name="T95" fmla="*/ 925 h 895"/>
                <a:gd name="T96" fmla="*/ 264 w 1261"/>
                <a:gd name="T97" fmla="*/ 957 h 895"/>
                <a:gd name="T98" fmla="*/ 321 w 1261"/>
                <a:gd name="T99" fmla="*/ 996 h 895"/>
                <a:gd name="T100" fmla="*/ 392 w 1261"/>
                <a:gd name="T101" fmla="*/ 1019 h 895"/>
                <a:gd name="T102" fmla="*/ 463 w 1261"/>
                <a:gd name="T103" fmla="*/ 1049 h 895"/>
                <a:gd name="T104" fmla="*/ 542 w 1261"/>
                <a:gd name="T105" fmla="*/ 1065 h 895"/>
                <a:gd name="T106" fmla="*/ 620 w 1261"/>
                <a:gd name="T107" fmla="*/ 1081 h 895"/>
                <a:gd name="T108" fmla="*/ 698 w 1261"/>
                <a:gd name="T109" fmla="*/ 1088 h 895"/>
                <a:gd name="T110" fmla="*/ 698 w 1261"/>
                <a:gd name="T111" fmla="*/ 1088 h 89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261" h="895">
                  <a:moveTo>
                    <a:pt x="627" y="895"/>
                  </a:moveTo>
                  <a:lnTo>
                    <a:pt x="627" y="895"/>
                  </a:lnTo>
                  <a:lnTo>
                    <a:pt x="704" y="895"/>
                  </a:lnTo>
                  <a:lnTo>
                    <a:pt x="781" y="895"/>
                  </a:lnTo>
                  <a:lnTo>
                    <a:pt x="909" y="883"/>
                  </a:lnTo>
                  <a:lnTo>
                    <a:pt x="1018" y="857"/>
                  </a:lnTo>
                  <a:lnTo>
                    <a:pt x="1107" y="825"/>
                  </a:lnTo>
                  <a:lnTo>
                    <a:pt x="1178" y="787"/>
                  </a:lnTo>
                  <a:lnTo>
                    <a:pt x="1229" y="742"/>
                  </a:lnTo>
                  <a:lnTo>
                    <a:pt x="1242" y="723"/>
                  </a:lnTo>
                  <a:lnTo>
                    <a:pt x="1255" y="697"/>
                  </a:lnTo>
                  <a:lnTo>
                    <a:pt x="1261" y="678"/>
                  </a:lnTo>
                  <a:lnTo>
                    <a:pt x="1261" y="659"/>
                  </a:lnTo>
                  <a:lnTo>
                    <a:pt x="1255" y="614"/>
                  </a:lnTo>
                  <a:lnTo>
                    <a:pt x="1242" y="569"/>
                  </a:lnTo>
                  <a:lnTo>
                    <a:pt x="1223" y="518"/>
                  </a:lnTo>
                  <a:lnTo>
                    <a:pt x="1191" y="467"/>
                  </a:lnTo>
                  <a:lnTo>
                    <a:pt x="1127" y="358"/>
                  </a:lnTo>
                  <a:lnTo>
                    <a:pt x="1037" y="255"/>
                  </a:lnTo>
                  <a:lnTo>
                    <a:pt x="947" y="160"/>
                  </a:lnTo>
                  <a:lnTo>
                    <a:pt x="896" y="115"/>
                  </a:lnTo>
                  <a:lnTo>
                    <a:pt x="845" y="76"/>
                  </a:lnTo>
                  <a:lnTo>
                    <a:pt x="800" y="44"/>
                  </a:lnTo>
                  <a:lnTo>
                    <a:pt x="755" y="25"/>
                  </a:lnTo>
                  <a:lnTo>
                    <a:pt x="711" y="6"/>
                  </a:lnTo>
                  <a:lnTo>
                    <a:pt x="666" y="0"/>
                  </a:lnTo>
                  <a:lnTo>
                    <a:pt x="627" y="0"/>
                  </a:lnTo>
                  <a:lnTo>
                    <a:pt x="583" y="12"/>
                  </a:lnTo>
                  <a:lnTo>
                    <a:pt x="531" y="32"/>
                  </a:lnTo>
                  <a:lnTo>
                    <a:pt x="480" y="51"/>
                  </a:lnTo>
                  <a:lnTo>
                    <a:pt x="384" y="115"/>
                  </a:lnTo>
                  <a:lnTo>
                    <a:pt x="282" y="192"/>
                  </a:lnTo>
                  <a:lnTo>
                    <a:pt x="192" y="275"/>
                  </a:lnTo>
                  <a:lnTo>
                    <a:pt x="109" y="351"/>
                  </a:lnTo>
                  <a:lnTo>
                    <a:pt x="51" y="415"/>
                  </a:lnTo>
                  <a:lnTo>
                    <a:pt x="13" y="460"/>
                  </a:lnTo>
                  <a:lnTo>
                    <a:pt x="0" y="492"/>
                  </a:lnTo>
                  <a:lnTo>
                    <a:pt x="0" y="524"/>
                  </a:lnTo>
                  <a:lnTo>
                    <a:pt x="0" y="556"/>
                  </a:lnTo>
                  <a:lnTo>
                    <a:pt x="13" y="588"/>
                  </a:lnTo>
                  <a:lnTo>
                    <a:pt x="32" y="627"/>
                  </a:lnTo>
                  <a:lnTo>
                    <a:pt x="64" y="659"/>
                  </a:lnTo>
                  <a:lnTo>
                    <a:pt x="96" y="691"/>
                  </a:lnTo>
                  <a:lnTo>
                    <a:pt x="135" y="729"/>
                  </a:lnTo>
                  <a:lnTo>
                    <a:pt x="186" y="761"/>
                  </a:lnTo>
                  <a:lnTo>
                    <a:pt x="237" y="787"/>
                  </a:lnTo>
                  <a:lnTo>
                    <a:pt x="288" y="819"/>
                  </a:lnTo>
                  <a:lnTo>
                    <a:pt x="352" y="838"/>
                  </a:lnTo>
                  <a:lnTo>
                    <a:pt x="416" y="863"/>
                  </a:lnTo>
                  <a:lnTo>
                    <a:pt x="487" y="876"/>
                  </a:lnTo>
                  <a:lnTo>
                    <a:pt x="557" y="889"/>
                  </a:lnTo>
                  <a:lnTo>
                    <a:pt x="627" y="895"/>
                  </a:lnTo>
                  <a:close/>
                </a:path>
              </a:pathLst>
            </a:custGeom>
            <a:solidFill>
              <a:srgbClr val="FF660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63171" name="Rectangle 3"/>
          <p:cNvSpPr>
            <a:spLocks noGrp="1" noChangeArrowheads="1"/>
          </p:cNvSpPr>
          <p:nvPr>
            <p:ph type="title" idx="4294967295"/>
          </p:nvPr>
        </p:nvSpPr>
        <p:spPr>
          <a:xfrm>
            <a:off x="457200" y="76200"/>
            <a:ext cx="8229600" cy="762000"/>
          </a:xfrm>
        </p:spPr>
        <p:txBody>
          <a:bodyPr/>
          <a:lstStyle/>
          <a:p>
            <a:pPr eaLnBrk="1" hangingPunct="1">
              <a:defRPr/>
            </a:pPr>
            <a:r>
              <a:rPr lang="en-US" altLang="x-none" b="1" smtClean="0">
                <a:solidFill>
                  <a:schemeClr val="tx1"/>
                </a:solidFill>
                <a:latin typeface="Times New Roman" charset="0"/>
              </a:rPr>
              <a:t>A Small Dose of </a:t>
            </a:r>
            <a:r>
              <a:rPr lang="en-US" altLang="x-none" b="1" smtClean="0">
                <a:solidFill>
                  <a:schemeClr val="tx1"/>
                </a:solidFill>
                <a:latin typeface="Times New Roman" charset="0"/>
                <a:ea typeface="Times New Roman" charset="0"/>
                <a:cs typeface="Times New Roman" charset="0"/>
              </a:rPr>
              <a:t>™</a:t>
            </a:r>
            <a:r>
              <a:rPr lang="en-US" altLang="x-none" b="1" smtClean="0">
                <a:solidFill>
                  <a:schemeClr val="tx1"/>
                </a:solidFill>
              </a:rPr>
              <a:t> Alcohol</a:t>
            </a:r>
          </a:p>
        </p:txBody>
      </p:sp>
      <p:pic>
        <p:nvPicPr>
          <p:cNvPr id="79875" name="Picture 5" descr="bd00028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7900" y="1509713"/>
            <a:ext cx="4610100" cy="451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a:xfrm>
            <a:off x="1143000" y="76200"/>
            <a:ext cx="6096000" cy="758825"/>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altLang="x-none" b="1" smtClean="0">
                <a:solidFill>
                  <a:schemeClr val="tx1"/>
                </a:solidFill>
              </a:rPr>
              <a:t>Methanol</a:t>
            </a:r>
          </a:p>
        </p:txBody>
      </p:sp>
      <p:sp>
        <p:nvSpPr>
          <p:cNvPr id="203779" name="Rectangle 3"/>
          <p:cNvSpPr>
            <a:spLocks noChangeArrowheads="1"/>
          </p:cNvSpPr>
          <p:nvPr/>
        </p:nvSpPr>
        <p:spPr bwMode="auto">
          <a:xfrm>
            <a:off x="3810000" y="2971800"/>
            <a:ext cx="731838" cy="91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5400" b="1">
                <a:solidFill>
                  <a:schemeClr val="tx1"/>
                </a:solidFill>
              </a:rPr>
              <a:t>C</a:t>
            </a:r>
          </a:p>
        </p:txBody>
      </p:sp>
      <p:sp>
        <p:nvSpPr>
          <p:cNvPr id="203780" name="Rectangle 4"/>
          <p:cNvSpPr>
            <a:spLocks noChangeArrowheads="1"/>
          </p:cNvSpPr>
          <p:nvPr/>
        </p:nvSpPr>
        <p:spPr bwMode="auto">
          <a:xfrm>
            <a:off x="2514600" y="2973388"/>
            <a:ext cx="685800" cy="91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5400" b="1">
                <a:solidFill>
                  <a:schemeClr val="tx1"/>
                </a:solidFill>
              </a:rPr>
              <a:t>H</a:t>
            </a:r>
          </a:p>
        </p:txBody>
      </p:sp>
      <p:sp>
        <p:nvSpPr>
          <p:cNvPr id="203781" name="Line 5"/>
          <p:cNvSpPr>
            <a:spLocks noChangeShapeType="1"/>
          </p:cNvSpPr>
          <p:nvPr/>
        </p:nvSpPr>
        <p:spPr bwMode="auto">
          <a:xfrm>
            <a:off x="4495800" y="3429000"/>
            <a:ext cx="609600" cy="0"/>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a:p>
        </p:txBody>
      </p:sp>
      <p:sp>
        <p:nvSpPr>
          <p:cNvPr id="203782" name="Line 6"/>
          <p:cNvSpPr>
            <a:spLocks noChangeShapeType="1"/>
          </p:cNvSpPr>
          <p:nvPr/>
        </p:nvSpPr>
        <p:spPr bwMode="auto">
          <a:xfrm>
            <a:off x="3200400" y="3429000"/>
            <a:ext cx="609600" cy="0"/>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a:p>
        </p:txBody>
      </p:sp>
      <p:sp>
        <p:nvSpPr>
          <p:cNvPr id="203783" name="Line 7"/>
          <p:cNvSpPr>
            <a:spLocks noChangeShapeType="1"/>
          </p:cNvSpPr>
          <p:nvPr/>
        </p:nvSpPr>
        <p:spPr bwMode="auto">
          <a:xfrm flipV="1">
            <a:off x="4191000" y="2438400"/>
            <a:ext cx="0" cy="609600"/>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a:p>
        </p:txBody>
      </p:sp>
      <p:sp>
        <p:nvSpPr>
          <p:cNvPr id="203784" name="Line 8"/>
          <p:cNvSpPr>
            <a:spLocks noChangeShapeType="1"/>
          </p:cNvSpPr>
          <p:nvPr/>
        </p:nvSpPr>
        <p:spPr bwMode="auto">
          <a:xfrm flipV="1">
            <a:off x="4191000" y="3810000"/>
            <a:ext cx="0" cy="609600"/>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endParaRPr lang="en-US"/>
          </a:p>
        </p:txBody>
      </p:sp>
      <p:sp>
        <p:nvSpPr>
          <p:cNvPr id="203785" name="Rectangle 9"/>
          <p:cNvSpPr>
            <a:spLocks noChangeArrowheads="1"/>
          </p:cNvSpPr>
          <p:nvPr/>
        </p:nvSpPr>
        <p:spPr bwMode="auto">
          <a:xfrm>
            <a:off x="3886200" y="4346575"/>
            <a:ext cx="685800" cy="91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5400" b="1">
                <a:solidFill>
                  <a:schemeClr val="tx1"/>
                </a:solidFill>
              </a:rPr>
              <a:t>H</a:t>
            </a:r>
          </a:p>
        </p:txBody>
      </p:sp>
      <p:sp>
        <p:nvSpPr>
          <p:cNvPr id="203786" name="Rectangle 10"/>
          <p:cNvSpPr>
            <a:spLocks noChangeArrowheads="1"/>
          </p:cNvSpPr>
          <p:nvPr/>
        </p:nvSpPr>
        <p:spPr bwMode="auto">
          <a:xfrm>
            <a:off x="3886200" y="1600200"/>
            <a:ext cx="685800" cy="91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5400" b="1">
                <a:solidFill>
                  <a:schemeClr val="tx1"/>
                </a:solidFill>
              </a:rPr>
              <a:t>H</a:t>
            </a:r>
          </a:p>
        </p:txBody>
      </p:sp>
      <p:sp>
        <p:nvSpPr>
          <p:cNvPr id="203787" name="Rectangle 11"/>
          <p:cNvSpPr>
            <a:spLocks noChangeArrowheads="1"/>
          </p:cNvSpPr>
          <p:nvPr/>
        </p:nvSpPr>
        <p:spPr bwMode="auto">
          <a:xfrm>
            <a:off x="5105400" y="2971800"/>
            <a:ext cx="1219200" cy="91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defRPr/>
            </a:pPr>
            <a:r>
              <a:rPr lang="en-US" altLang="x-none" sz="5400" b="1">
                <a:solidFill>
                  <a:schemeClr val="tx1"/>
                </a:solidFill>
              </a:rPr>
              <a:t>OH</a:t>
            </a:r>
          </a:p>
        </p:txBody>
      </p:sp>
      <p:sp>
        <p:nvSpPr>
          <p:cNvPr id="203788" name="Text Box 12"/>
          <p:cNvSpPr txBox="1">
            <a:spLocks noChangeArrowheads="1"/>
          </p:cNvSpPr>
          <p:nvPr/>
        </p:nvSpPr>
        <p:spPr bwMode="auto">
          <a:xfrm>
            <a:off x="2165350" y="5486400"/>
            <a:ext cx="415925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defRPr/>
            </a:pPr>
            <a:r>
              <a:rPr lang="en-US" altLang="x-none" b="1"/>
              <a:t>Methyl Alcohol</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title" idx="4294967295"/>
          </p:nvPr>
        </p:nvSpPr>
        <p:spPr>
          <a:xfrm>
            <a:off x="457200" y="76200"/>
            <a:ext cx="8229600" cy="762000"/>
          </a:xfrm>
        </p:spPr>
        <p:txBody>
          <a:bodyPr/>
          <a:lstStyle/>
          <a:p>
            <a:pPr eaLnBrk="1" hangingPunct="1">
              <a:defRPr/>
            </a:pPr>
            <a:r>
              <a:rPr lang="en-US" altLang="x-none" b="1" smtClean="0">
                <a:solidFill>
                  <a:schemeClr val="tx1"/>
                </a:solidFill>
              </a:rPr>
              <a:t>Authorship Information</a:t>
            </a:r>
          </a:p>
        </p:txBody>
      </p:sp>
      <p:grpSp>
        <p:nvGrpSpPr>
          <p:cNvPr id="83970" name="Group 7"/>
          <p:cNvGrpSpPr>
            <a:grpSpLocks/>
          </p:cNvGrpSpPr>
          <p:nvPr/>
        </p:nvGrpSpPr>
        <p:grpSpPr bwMode="auto">
          <a:xfrm>
            <a:off x="1114425" y="1676400"/>
            <a:ext cx="6913563" cy="3505200"/>
            <a:chOff x="702" y="1056"/>
            <a:chExt cx="4355" cy="2208"/>
          </a:xfrm>
        </p:grpSpPr>
        <p:sp>
          <p:nvSpPr>
            <p:cNvPr id="83973" name="Freeform 8"/>
            <p:cNvSpPr>
              <a:spLocks/>
            </p:cNvSpPr>
            <p:nvPr/>
          </p:nvSpPr>
          <p:spPr bwMode="auto">
            <a:xfrm>
              <a:off x="702" y="1056"/>
              <a:ext cx="4355" cy="2208"/>
            </a:xfrm>
            <a:custGeom>
              <a:avLst/>
              <a:gdLst>
                <a:gd name="T0" fmla="*/ 4099 w 3910"/>
                <a:gd name="T1" fmla="*/ 1314 h 1817"/>
                <a:gd name="T2" fmla="*/ 4156 w 3910"/>
                <a:gd name="T3" fmla="*/ 1439 h 1817"/>
                <a:gd name="T4" fmla="*/ 4241 w 3910"/>
                <a:gd name="T5" fmla="*/ 1540 h 1817"/>
                <a:gd name="T6" fmla="*/ 4256 w 3910"/>
                <a:gd name="T7" fmla="*/ 1656 h 1817"/>
                <a:gd name="T8" fmla="*/ 4212 w 3910"/>
                <a:gd name="T9" fmla="*/ 1757 h 1817"/>
                <a:gd name="T10" fmla="*/ 4099 w 3910"/>
                <a:gd name="T11" fmla="*/ 1874 h 1817"/>
                <a:gd name="T12" fmla="*/ 3942 w 3910"/>
                <a:gd name="T13" fmla="*/ 1952 h 1817"/>
                <a:gd name="T14" fmla="*/ 3556 w 3910"/>
                <a:gd name="T15" fmla="*/ 2014 h 1817"/>
                <a:gd name="T16" fmla="*/ 3300 w 3910"/>
                <a:gd name="T17" fmla="*/ 1998 h 1817"/>
                <a:gd name="T18" fmla="*/ 3072 w 3910"/>
                <a:gd name="T19" fmla="*/ 1913 h 1817"/>
                <a:gd name="T20" fmla="*/ 2787 w 3910"/>
                <a:gd name="T21" fmla="*/ 1718 h 1817"/>
                <a:gd name="T22" fmla="*/ 2616 w 3910"/>
                <a:gd name="T23" fmla="*/ 1540 h 1817"/>
                <a:gd name="T24" fmla="*/ 2558 w 3910"/>
                <a:gd name="T25" fmla="*/ 1430 h 1817"/>
                <a:gd name="T26" fmla="*/ 2552 w 3910"/>
                <a:gd name="T27" fmla="*/ 1345 h 1817"/>
                <a:gd name="T28" fmla="*/ 2573 w 3910"/>
                <a:gd name="T29" fmla="*/ 1291 h 1817"/>
                <a:gd name="T30" fmla="*/ 2652 w 3910"/>
                <a:gd name="T31" fmla="*/ 1229 h 1817"/>
                <a:gd name="T32" fmla="*/ 2816 w 3910"/>
                <a:gd name="T33" fmla="*/ 1205 h 1817"/>
                <a:gd name="T34" fmla="*/ 2837 w 3910"/>
                <a:gd name="T35" fmla="*/ 1213 h 1817"/>
                <a:gd name="T36" fmla="*/ 2808 w 3910"/>
                <a:gd name="T37" fmla="*/ 1057 h 1817"/>
                <a:gd name="T38" fmla="*/ 2495 w 3910"/>
                <a:gd name="T39" fmla="*/ 1018 h 1817"/>
                <a:gd name="T40" fmla="*/ 2380 w 3910"/>
                <a:gd name="T41" fmla="*/ 972 h 1817"/>
                <a:gd name="T42" fmla="*/ 1176 w 3910"/>
                <a:gd name="T43" fmla="*/ 264 h 1817"/>
                <a:gd name="T44" fmla="*/ 684 w 3910"/>
                <a:gd name="T45" fmla="*/ 30 h 1817"/>
                <a:gd name="T46" fmla="*/ 478 w 3910"/>
                <a:gd name="T47" fmla="*/ 0 h 1817"/>
                <a:gd name="T48" fmla="*/ 157 w 3910"/>
                <a:gd name="T49" fmla="*/ 39 h 1817"/>
                <a:gd name="T50" fmla="*/ 42 w 3910"/>
                <a:gd name="T51" fmla="*/ 132 h 1817"/>
                <a:gd name="T52" fmla="*/ 0 w 3910"/>
                <a:gd name="T53" fmla="*/ 210 h 1817"/>
                <a:gd name="T54" fmla="*/ 0 w 3910"/>
                <a:gd name="T55" fmla="*/ 272 h 1817"/>
                <a:gd name="T56" fmla="*/ 36 w 3910"/>
                <a:gd name="T57" fmla="*/ 350 h 1817"/>
                <a:gd name="T58" fmla="*/ 214 w 3910"/>
                <a:gd name="T59" fmla="*/ 474 h 1817"/>
                <a:gd name="T60" fmla="*/ 535 w 3910"/>
                <a:gd name="T61" fmla="*/ 552 h 1817"/>
                <a:gd name="T62" fmla="*/ 927 w 3910"/>
                <a:gd name="T63" fmla="*/ 661 h 1817"/>
                <a:gd name="T64" fmla="*/ 1625 w 3910"/>
                <a:gd name="T65" fmla="*/ 933 h 1817"/>
                <a:gd name="T66" fmla="*/ 2046 w 3910"/>
                <a:gd name="T67" fmla="*/ 1167 h 1817"/>
                <a:gd name="T68" fmla="*/ 2380 w 3910"/>
                <a:gd name="T69" fmla="*/ 1439 h 1817"/>
                <a:gd name="T70" fmla="*/ 2558 w 3910"/>
                <a:gd name="T71" fmla="*/ 1664 h 1817"/>
                <a:gd name="T72" fmla="*/ 2816 w 3910"/>
                <a:gd name="T73" fmla="*/ 1936 h 1817"/>
                <a:gd name="T74" fmla="*/ 3093 w 3910"/>
                <a:gd name="T75" fmla="*/ 2123 h 1817"/>
                <a:gd name="T76" fmla="*/ 3321 w 3910"/>
                <a:gd name="T77" fmla="*/ 2192 h 1817"/>
                <a:gd name="T78" fmla="*/ 3692 w 3910"/>
                <a:gd name="T79" fmla="*/ 2192 h 1817"/>
                <a:gd name="T80" fmla="*/ 4042 w 3910"/>
                <a:gd name="T81" fmla="*/ 2076 h 1817"/>
                <a:gd name="T82" fmla="*/ 4212 w 3910"/>
                <a:gd name="T83" fmla="*/ 1944 h 1817"/>
                <a:gd name="T84" fmla="*/ 4334 w 3910"/>
                <a:gd name="T85" fmla="*/ 1741 h 1817"/>
                <a:gd name="T86" fmla="*/ 4355 w 3910"/>
                <a:gd name="T87" fmla="*/ 1625 h 1817"/>
                <a:gd name="T88" fmla="*/ 4319 w 3910"/>
                <a:gd name="T89" fmla="*/ 1517 h 1817"/>
                <a:gd name="T90" fmla="*/ 4241 w 3910"/>
                <a:gd name="T91" fmla="*/ 1423 h 181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910" h="1817">
                  <a:moveTo>
                    <a:pt x="3808" y="1171"/>
                  </a:moveTo>
                  <a:lnTo>
                    <a:pt x="3808" y="1171"/>
                  </a:lnTo>
                  <a:lnTo>
                    <a:pt x="3680" y="1081"/>
                  </a:lnTo>
                  <a:lnTo>
                    <a:pt x="3731" y="1184"/>
                  </a:lnTo>
                  <a:lnTo>
                    <a:pt x="3763" y="1209"/>
                  </a:lnTo>
                  <a:lnTo>
                    <a:pt x="3789" y="1235"/>
                  </a:lnTo>
                  <a:lnTo>
                    <a:pt x="3808" y="1267"/>
                  </a:lnTo>
                  <a:lnTo>
                    <a:pt x="3821" y="1292"/>
                  </a:lnTo>
                  <a:lnTo>
                    <a:pt x="3827" y="1331"/>
                  </a:lnTo>
                  <a:lnTo>
                    <a:pt x="3821" y="1363"/>
                  </a:lnTo>
                  <a:lnTo>
                    <a:pt x="3808" y="1408"/>
                  </a:lnTo>
                  <a:lnTo>
                    <a:pt x="3782" y="1446"/>
                  </a:lnTo>
                  <a:lnTo>
                    <a:pt x="3757" y="1484"/>
                  </a:lnTo>
                  <a:lnTo>
                    <a:pt x="3725" y="1510"/>
                  </a:lnTo>
                  <a:lnTo>
                    <a:pt x="3680" y="1542"/>
                  </a:lnTo>
                  <a:lnTo>
                    <a:pt x="3641" y="1568"/>
                  </a:lnTo>
                  <a:lnTo>
                    <a:pt x="3590" y="1587"/>
                  </a:lnTo>
                  <a:lnTo>
                    <a:pt x="3539" y="1606"/>
                  </a:lnTo>
                  <a:lnTo>
                    <a:pt x="3430" y="1632"/>
                  </a:lnTo>
                  <a:lnTo>
                    <a:pt x="3309" y="1651"/>
                  </a:lnTo>
                  <a:lnTo>
                    <a:pt x="3193" y="1657"/>
                  </a:lnTo>
                  <a:lnTo>
                    <a:pt x="3072" y="1657"/>
                  </a:lnTo>
                  <a:lnTo>
                    <a:pt x="2963" y="1644"/>
                  </a:lnTo>
                  <a:lnTo>
                    <a:pt x="2912" y="1632"/>
                  </a:lnTo>
                  <a:lnTo>
                    <a:pt x="2861" y="1619"/>
                  </a:lnTo>
                  <a:lnTo>
                    <a:pt x="2758" y="1574"/>
                  </a:lnTo>
                  <a:lnTo>
                    <a:pt x="2662" y="1529"/>
                  </a:lnTo>
                  <a:lnTo>
                    <a:pt x="2579" y="1472"/>
                  </a:lnTo>
                  <a:lnTo>
                    <a:pt x="2502" y="1414"/>
                  </a:lnTo>
                  <a:lnTo>
                    <a:pt x="2432" y="1356"/>
                  </a:lnTo>
                  <a:lnTo>
                    <a:pt x="2381" y="1305"/>
                  </a:lnTo>
                  <a:lnTo>
                    <a:pt x="2349" y="1267"/>
                  </a:lnTo>
                  <a:lnTo>
                    <a:pt x="2310" y="1203"/>
                  </a:lnTo>
                  <a:lnTo>
                    <a:pt x="2297" y="1177"/>
                  </a:lnTo>
                  <a:lnTo>
                    <a:pt x="2291" y="1152"/>
                  </a:lnTo>
                  <a:lnTo>
                    <a:pt x="2291" y="1126"/>
                  </a:lnTo>
                  <a:lnTo>
                    <a:pt x="2291" y="1107"/>
                  </a:lnTo>
                  <a:lnTo>
                    <a:pt x="2297" y="1081"/>
                  </a:lnTo>
                  <a:lnTo>
                    <a:pt x="2310" y="1062"/>
                  </a:lnTo>
                  <a:lnTo>
                    <a:pt x="2329" y="1036"/>
                  </a:lnTo>
                  <a:lnTo>
                    <a:pt x="2355" y="1024"/>
                  </a:lnTo>
                  <a:lnTo>
                    <a:pt x="2381" y="1011"/>
                  </a:lnTo>
                  <a:lnTo>
                    <a:pt x="2413" y="998"/>
                  </a:lnTo>
                  <a:lnTo>
                    <a:pt x="2477" y="992"/>
                  </a:lnTo>
                  <a:lnTo>
                    <a:pt x="2528" y="992"/>
                  </a:lnTo>
                  <a:lnTo>
                    <a:pt x="2547" y="998"/>
                  </a:lnTo>
                  <a:lnTo>
                    <a:pt x="2681" y="870"/>
                  </a:lnTo>
                  <a:lnTo>
                    <a:pt x="2521" y="870"/>
                  </a:lnTo>
                  <a:lnTo>
                    <a:pt x="2374" y="857"/>
                  </a:lnTo>
                  <a:lnTo>
                    <a:pt x="2304" y="851"/>
                  </a:lnTo>
                  <a:lnTo>
                    <a:pt x="2240" y="838"/>
                  </a:lnTo>
                  <a:lnTo>
                    <a:pt x="2182" y="825"/>
                  </a:lnTo>
                  <a:lnTo>
                    <a:pt x="2137" y="800"/>
                  </a:lnTo>
                  <a:lnTo>
                    <a:pt x="1734" y="582"/>
                  </a:lnTo>
                  <a:lnTo>
                    <a:pt x="1280" y="333"/>
                  </a:lnTo>
                  <a:lnTo>
                    <a:pt x="1056" y="217"/>
                  </a:lnTo>
                  <a:lnTo>
                    <a:pt x="851" y="121"/>
                  </a:lnTo>
                  <a:lnTo>
                    <a:pt x="685" y="51"/>
                  </a:lnTo>
                  <a:lnTo>
                    <a:pt x="614" y="25"/>
                  </a:lnTo>
                  <a:lnTo>
                    <a:pt x="557" y="13"/>
                  </a:lnTo>
                  <a:lnTo>
                    <a:pt x="429" y="0"/>
                  </a:lnTo>
                  <a:lnTo>
                    <a:pt x="320" y="0"/>
                  </a:lnTo>
                  <a:lnTo>
                    <a:pt x="224" y="13"/>
                  </a:lnTo>
                  <a:lnTo>
                    <a:pt x="141" y="32"/>
                  </a:lnTo>
                  <a:lnTo>
                    <a:pt x="83" y="64"/>
                  </a:lnTo>
                  <a:lnTo>
                    <a:pt x="57" y="83"/>
                  </a:lnTo>
                  <a:lnTo>
                    <a:pt x="38" y="109"/>
                  </a:lnTo>
                  <a:lnTo>
                    <a:pt x="19" y="128"/>
                  </a:lnTo>
                  <a:lnTo>
                    <a:pt x="6" y="153"/>
                  </a:lnTo>
                  <a:lnTo>
                    <a:pt x="0" y="173"/>
                  </a:lnTo>
                  <a:lnTo>
                    <a:pt x="0" y="198"/>
                  </a:lnTo>
                  <a:lnTo>
                    <a:pt x="0" y="224"/>
                  </a:lnTo>
                  <a:lnTo>
                    <a:pt x="6" y="249"/>
                  </a:lnTo>
                  <a:lnTo>
                    <a:pt x="19" y="269"/>
                  </a:lnTo>
                  <a:lnTo>
                    <a:pt x="32" y="288"/>
                  </a:lnTo>
                  <a:lnTo>
                    <a:pt x="70" y="326"/>
                  </a:lnTo>
                  <a:lnTo>
                    <a:pt x="121" y="358"/>
                  </a:lnTo>
                  <a:lnTo>
                    <a:pt x="192" y="390"/>
                  </a:lnTo>
                  <a:lnTo>
                    <a:pt x="275" y="409"/>
                  </a:lnTo>
                  <a:lnTo>
                    <a:pt x="371" y="435"/>
                  </a:lnTo>
                  <a:lnTo>
                    <a:pt x="480" y="454"/>
                  </a:lnTo>
                  <a:lnTo>
                    <a:pt x="633" y="486"/>
                  </a:lnTo>
                  <a:lnTo>
                    <a:pt x="832" y="544"/>
                  </a:lnTo>
                  <a:lnTo>
                    <a:pt x="1069" y="614"/>
                  </a:lnTo>
                  <a:lnTo>
                    <a:pt x="1331" y="710"/>
                  </a:lnTo>
                  <a:lnTo>
                    <a:pt x="1459" y="768"/>
                  </a:lnTo>
                  <a:lnTo>
                    <a:pt x="1587" y="825"/>
                  </a:lnTo>
                  <a:lnTo>
                    <a:pt x="1715" y="889"/>
                  </a:lnTo>
                  <a:lnTo>
                    <a:pt x="1837" y="960"/>
                  </a:lnTo>
                  <a:lnTo>
                    <a:pt x="1945" y="1030"/>
                  </a:lnTo>
                  <a:lnTo>
                    <a:pt x="2048" y="1107"/>
                  </a:lnTo>
                  <a:lnTo>
                    <a:pt x="2137" y="1184"/>
                  </a:lnTo>
                  <a:lnTo>
                    <a:pt x="2214" y="1267"/>
                  </a:lnTo>
                  <a:lnTo>
                    <a:pt x="2297" y="1369"/>
                  </a:lnTo>
                  <a:lnTo>
                    <a:pt x="2374" y="1452"/>
                  </a:lnTo>
                  <a:lnTo>
                    <a:pt x="2451" y="1529"/>
                  </a:lnTo>
                  <a:lnTo>
                    <a:pt x="2528" y="1593"/>
                  </a:lnTo>
                  <a:lnTo>
                    <a:pt x="2605" y="1651"/>
                  </a:lnTo>
                  <a:lnTo>
                    <a:pt x="2688" y="1702"/>
                  </a:lnTo>
                  <a:lnTo>
                    <a:pt x="2777" y="1747"/>
                  </a:lnTo>
                  <a:lnTo>
                    <a:pt x="2873" y="1779"/>
                  </a:lnTo>
                  <a:lnTo>
                    <a:pt x="2982" y="1804"/>
                  </a:lnTo>
                  <a:lnTo>
                    <a:pt x="3091" y="1817"/>
                  </a:lnTo>
                  <a:lnTo>
                    <a:pt x="3206" y="1817"/>
                  </a:lnTo>
                  <a:lnTo>
                    <a:pt x="3315" y="1804"/>
                  </a:lnTo>
                  <a:lnTo>
                    <a:pt x="3424" y="1785"/>
                  </a:lnTo>
                  <a:lnTo>
                    <a:pt x="3533" y="1753"/>
                  </a:lnTo>
                  <a:lnTo>
                    <a:pt x="3629" y="1708"/>
                  </a:lnTo>
                  <a:lnTo>
                    <a:pt x="3712" y="1657"/>
                  </a:lnTo>
                  <a:lnTo>
                    <a:pt x="3782" y="1600"/>
                  </a:lnTo>
                  <a:lnTo>
                    <a:pt x="3840" y="1536"/>
                  </a:lnTo>
                  <a:lnTo>
                    <a:pt x="3878" y="1472"/>
                  </a:lnTo>
                  <a:lnTo>
                    <a:pt x="3891" y="1433"/>
                  </a:lnTo>
                  <a:lnTo>
                    <a:pt x="3904" y="1401"/>
                  </a:lnTo>
                  <a:lnTo>
                    <a:pt x="3910" y="1369"/>
                  </a:lnTo>
                  <a:lnTo>
                    <a:pt x="3910" y="1337"/>
                  </a:lnTo>
                  <a:lnTo>
                    <a:pt x="3904" y="1305"/>
                  </a:lnTo>
                  <a:lnTo>
                    <a:pt x="3891" y="1273"/>
                  </a:lnTo>
                  <a:lnTo>
                    <a:pt x="3878" y="1248"/>
                  </a:lnTo>
                  <a:lnTo>
                    <a:pt x="3859" y="1222"/>
                  </a:lnTo>
                  <a:lnTo>
                    <a:pt x="3833" y="1196"/>
                  </a:lnTo>
                  <a:lnTo>
                    <a:pt x="3808" y="1171"/>
                  </a:lnTo>
                  <a:close/>
                </a:path>
              </a:pathLst>
            </a:custGeom>
            <a:solidFill>
              <a:srgbClr val="00000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74" name="Freeform 9"/>
            <p:cNvSpPr>
              <a:spLocks/>
            </p:cNvSpPr>
            <p:nvPr/>
          </p:nvSpPr>
          <p:spPr bwMode="auto">
            <a:xfrm>
              <a:off x="3439" y="1909"/>
              <a:ext cx="1404" cy="1088"/>
            </a:xfrm>
            <a:custGeom>
              <a:avLst/>
              <a:gdLst>
                <a:gd name="T0" fmla="*/ 698 w 1261"/>
                <a:gd name="T1" fmla="*/ 1088 h 895"/>
                <a:gd name="T2" fmla="*/ 698 w 1261"/>
                <a:gd name="T3" fmla="*/ 1088 h 895"/>
                <a:gd name="T4" fmla="*/ 784 w 1261"/>
                <a:gd name="T5" fmla="*/ 1088 h 895"/>
                <a:gd name="T6" fmla="*/ 870 w 1261"/>
                <a:gd name="T7" fmla="*/ 1088 h 895"/>
                <a:gd name="T8" fmla="*/ 1012 w 1261"/>
                <a:gd name="T9" fmla="*/ 1073 h 895"/>
                <a:gd name="T10" fmla="*/ 1133 w 1261"/>
                <a:gd name="T11" fmla="*/ 1042 h 895"/>
                <a:gd name="T12" fmla="*/ 1233 w 1261"/>
                <a:gd name="T13" fmla="*/ 1003 h 895"/>
                <a:gd name="T14" fmla="*/ 1312 w 1261"/>
                <a:gd name="T15" fmla="*/ 957 h 895"/>
                <a:gd name="T16" fmla="*/ 1368 w 1261"/>
                <a:gd name="T17" fmla="*/ 902 h 895"/>
                <a:gd name="T18" fmla="*/ 1383 w 1261"/>
                <a:gd name="T19" fmla="*/ 879 h 895"/>
                <a:gd name="T20" fmla="*/ 1397 w 1261"/>
                <a:gd name="T21" fmla="*/ 847 h 895"/>
                <a:gd name="T22" fmla="*/ 1404 w 1261"/>
                <a:gd name="T23" fmla="*/ 824 h 895"/>
                <a:gd name="T24" fmla="*/ 1404 w 1261"/>
                <a:gd name="T25" fmla="*/ 801 h 895"/>
                <a:gd name="T26" fmla="*/ 1404 w 1261"/>
                <a:gd name="T27" fmla="*/ 801 h 895"/>
                <a:gd name="T28" fmla="*/ 1397 w 1261"/>
                <a:gd name="T29" fmla="*/ 746 h 895"/>
                <a:gd name="T30" fmla="*/ 1383 w 1261"/>
                <a:gd name="T31" fmla="*/ 692 h 895"/>
                <a:gd name="T32" fmla="*/ 1362 w 1261"/>
                <a:gd name="T33" fmla="*/ 630 h 895"/>
                <a:gd name="T34" fmla="*/ 1326 w 1261"/>
                <a:gd name="T35" fmla="*/ 568 h 895"/>
                <a:gd name="T36" fmla="*/ 1255 w 1261"/>
                <a:gd name="T37" fmla="*/ 435 h 895"/>
                <a:gd name="T38" fmla="*/ 1155 w 1261"/>
                <a:gd name="T39" fmla="*/ 310 h 895"/>
                <a:gd name="T40" fmla="*/ 1054 w 1261"/>
                <a:gd name="T41" fmla="*/ 195 h 895"/>
                <a:gd name="T42" fmla="*/ 998 w 1261"/>
                <a:gd name="T43" fmla="*/ 140 h 895"/>
                <a:gd name="T44" fmla="*/ 941 w 1261"/>
                <a:gd name="T45" fmla="*/ 92 h 895"/>
                <a:gd name="T46" fmla="*/ 891 w 1261"/>
                <a:gd name="T47" fmla="*/ 53 h 895"/>
                <a:gd name="T48" fmla="*/ 841 w 1261"/>
                <a:gd name="T49" fmla="*/ 30 h 895"/>
                <a:gd name="T50" fmla="*/ 792 w 1261"/>
                <a:gd name="T51" fmla="*/ 7 h 895"/>
                <a:gd name="T52" fmla="*/ 742 w 1261"/>
                <a:gd name="T53" fmla="*/ 0 h 895"/>
                <a:gd name="T54" fmla="*/ 742 w 1261"/>
                <a:gd name="T55" fmla="*/ 0 h 895"/>
                <a:gd name="T56" fmla="*/ 698 w 1261"/>
                <a:gd name="T57" fmla="*/ 0 h 895"/>
                <a:gd name="T58" fmla="*/ 649 w 1261"/>
                <a:gd name="T59" fmla="*/ 15 h 895"/>
                <a:gd name="T60" fmla="*/ 591 w 1261"/>
                <a:gd name="T61" fmla="*/ 39 h 895"/>
                <a:gd name="T62" fmla="*/ 534 w 1261"/>
                <a:gd name="T63" fmla="*/ 62 h 895"/>
                <a:gd name="T64" fmla="*/ 428 w 1261"/>
                <a:gd name="T65" fmla="*/ 140 h 895"/>
                <a:gd name="T66" fmla="*/ 314 w 1261"/>
                <a:gd name="T67" fmla="*/ 233 h 895"/>
                <a:gd name="T68" fmla="*/ 214 w 1261"/>
                <a:gd name="T69" fmla="*/ 334 h 895"/>
                <a:gd name="T70" fmla="*/ 121 w 1261"/>
                <a:gd name="T71" fmla="*/ 427 h 895"/>
                <a:gd name="T72" fmla="*/ 57 w 1261"/>
                <a:gd name="T73" fmla="*/ 504 h 895"/>
                <a:gd name="T74" fmla="*/ 14 w 1261"/>
                <a:gd name="T75" fmla="*/ 559 h 895"/>
                <a:gd name="T76" fmla="*/ 14 w 1261"/>
                <a:gd name="T77" fmla="*/ 559 h 895"/>
                <a:gd name="T78" fmla="*/ 0 w 1261"/>
                <a:gd name="T79" fmla="*/ 598 h 895"/>
                <a:gd name="T80" fmla="*/ 0 w 1261"/>
                <a:gd name="T81" fmla="*/ 637 h 895"/>
                <a:gd name="T82" fmla="*/ 0 w 1261"/>
                <a:gd name="T83" fmla="*/ 676 h 895"/>
                <a:gd name="T84" fmla="*/ 14 w 1261"/>
                <a:gd name="T85" fmla="*/ 715 h 895"/>
                <a:gd name="T86" fmla="*/ 36 w 1261"/>
                <a:gd name="T87" fmla="*/ 762 h 895"/>
                <a:gd name="T88" fmla="*/ 71 w 1261"/>
                <a:gd name="T89" fmla="*/ 801 h 895"/>
                <a:gd name="T90" fmla="*/ 107 w 1261"/>
                <a:gd name="T91" fmla="*/ 840 h 895"/>
                <a:gd name="T92" fmla="*/ 150 w 1261"/>
                <a:gd name="T93" fmla="*/ 886 h 895"/>
                <a:gd name="T94" fmla="*/ 207 w 1261"/>
                <a:gd name="T95" fmla="*/ 925 h 895"/>
                <a:gd name="T96" fmla="*/ 264 w 1261"/>
                <a:gd name="T97" fmla="*/ 957 h 895"/>
                <a:gd name="T98" fmla="*/ 321 w 1261"/>
                <a:gd name="T99" fmla="*/ 996 h 895"/>
                <a:gd name="T100" fmla="*/ 392 w 1261"/>
                <a:gd name="T101" fmla="*/ 1019 h 895"/>
                <a:gd name="T102" fmla="*/ 463 w 1261"/>
                <a:gd name="T103" fmla="*/ 1049 h 895"/>
                <a:gd name="T104" fmla="*/ 542 w 1261"/>
                <a:gd name="T105" fmla="*/ 1065 h 895"/>
                <a:gd name="T106" fmla="*/ 620 w 1261"/>
                <a:gd name="T107" fmla="*/ 1081 h 895"/>
                <a:gd name="T108" fmla="*/ 698 w 1261"/>
                <a:gd name="T109" fmla="*/ 1088 h 895"/>
                <a:gd name="T110" fmla="*/ 698 w 1261"/>
                <a:gd name="T111" fmla="*/ 1088 h 89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261" h="895">
                  <a:moveTo>
                    <a:pt x="627" y="895"/>
                  </a:moveTo>
                  <a:lnTo>
                    <a:pt x="627" y="895"/>
                  </a:lnTo>
                  <a:lnTo>
                    <a:pt x="704" y="895"/>
                  </a:lnTo>
                  <a:lnTo>
                    <a:pt x="781" y="895"/>
                  </a:lnTo>
                  <a:lnTo>
                    <a:pt x="909" y="883"/>
                  </a:lnTo>
                  <a:lnTo>
                    <a:pt x="1018" y="857"/>
                  </a:lnTo>
                  <a:lnTo>
                    <a:pt x="1107" y="825"/>
                  </a:lnTo>
                  <a:lnTo>
                    <a:pt x="1178" y="787"/>
                  </a:lnTo>
                  <a:lnTo>
                    <a:pt x="1229" y="742"/>
                  </a:lnTo>
                  <a:lnTo>
                    <a:pt x="1242" y="723"/>
                  </a:lnTo>
                  <a:lnTo>
                    <a:pt x="1255" y="697"/>
                  </a:lnTo>
                  <a:lnTo>
                    <a:pt x="1261" y="678"/>
                  </a:lnTo>
                  <a:lnTo>
                    <a:pt x="1261" y="659"/>
                  </a:lnTo>
                  <a:lnTo>
                    <a:pt x="1255" y="614"/>
                  </a:lnTo>
                  <a:lnTo>
                    <a:pt x="1242" y="569"/>
                  </a:lnTo>
                  <a:lnTo>
                    <a:pt x="1223" y="518"/>
                  </a:lnTo>
                  <a:lnTo>
                    <a:pt x="1191" y="467"/>
                  </a:lnTo>
                  <a:lnTo>
                    <a:pt x="1127" y="358"/>
                  </a:lnTo>
                  <a:lnTo>
                    <a:pt x="1037" y="255"/>
                  </a:lnTo>
                  <a:lnTo>
                    <a:pt x="947" y="160"/>
                  </a:lnTo>
                  <a:lnTo>
                    <a:pt x="896" y="115"/>
                  </a:lnTo>
                  <a:lnTo>
                    <a:pt x="845" y="76"/>
                  </a:lnTo>
                  <a:lnTo>
                    <a:pt x="800" y="44"/>
                  </a:lnTo>
                  <a:lnTo>
                    <a:pt x="755" y="25"/>
                  </a:lnTo>
                  <a:lnTo>
                    <a:pt x="711" y="6"/>
                  </a:lnTo>
                  <a:lnTo>
                    <a:pt x="666" y="0"/>
                  </a:lnTo>
                  <a:lnTo>
                    <a:pt x="627" y="0"/>
                  </a:lnTo>
                  <a:lnTo>
                    <a:pt x="583" y="12"/>
                  </a:lnTo>
                  <a:lnTo>
                    <a:pt x="531" y="32"/>
                  </a:lnTo>
                  <a:lnTo>
                    <a:pt x="480" y="51"/>
                  </a:lnTo>
                  <a:lnTo>
                    <a:pt x="384" y="115"/>
                  </a:lnTo>
                  <a:lnTo>
                    <a:pt x="282" y="192"/>
                  </a:lnTo>
                  <a:lnTo>
                    <a:pt x="192" y="275"/>
                  </a:lnTo>
                  <a:lnTo>
                    <a:pt x="109" y="351"/>
                  </a:lnTo>
                  <a:lnTo>
                    <a:pt x="51" y="415"/>
                  </a:lnTo>
                  <a:lnTo>
                    <a:pt x="13" y="460"/>
                  </a:lnTo>
                  <a:lnTo>
                    <a:pt x="0" y="492"/>
                  </a:lnTo>
                  <a:lnTo>
                    <a:pt x="0" y="524"/>
                  </a:lnTo>
                  <a:lnTo>
                    <a:pt x="0" y="556"/>
                  </a:lnTo>
                  <a:lnTo>
                    <a:pt x="13" y="588"/>
                  </a:lnTo>
                  <a:lnTo>
                    <a:pt x="32" y="627"/>
                  </a:lnTo>
                  <a:lnTo>
                    <a:pt x="64" y="659"/>
                  </a:lnTo>
                  <a:lnTo>
                    <a:pt x="96" y="691"/>
                  </a:lnTo>
                  <a:lnTo>
                    <a:pt x="135" y="729"/>
                  </a:lnTo>
                  <a:lnTo>
                    <a:pt x="186" y="761"/>
                  </a:lnTo>
                  <a:lnTo>
                    <a:pt x="237" y="787"/>
                  </a:lnTo>
                  <a:lnTo>
                    <a:pt x="288" y="819"/>
                  </a:lnTo>
                  <a:lnTo>
                    <a:pt x="352" y="838"/>
                  </a:lnTo>
                  <a:lnTo>
                    <a:pt x="416" y="863"/>
                  </a:lnTo>
                  <a:lnTo>
                    <a:pt x="487" y="876"/>
                  </a:lnTo>
                  <a:lnTo>
                    <a:pt x="557" y="889"/>
                  </a:lnTo>
                  <a:lnTo>
                    <a:pt x="627" y="895"/>
                  </a:lnTo>
                  <a:close/>
                </a:path>
              </a:pathLst>
            </a:custGeom>
            <a:solidFill>
              <a:srgbClr val="FF660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83971" name="Rectangle 10"/>
          <p:cNvSpPr>
            <a:spLocks noChangeArrowheads="1"/>
          </p:cNvSpPr>
          <p:nvPr/>
        </p:nvSpPr>
        <p:spPr bwMode="auto">
          <a:xfrm>
            <a:off x="1066800" y="3962400"/>
            <a:ext cx="70104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a:solidFill>
                  <a:schemeClr val="tx2"/>
                </a:solidFill>
                <a:latin typeface="Arial" charset="0"/>
              </a:defRPr>
            </a:lvl1pPr>
            <a:lvl2pPr marL="742950" indent="-285750">
              <a:defRPr sz="4400">
                <a:solidFill>
                  <a:schemeClr val="tx2"/>
                </a:solidFill>
                <a:latin typeface="Arial" charset="0"/>
              </a:defRPr>
            </a:lvl2pPr>
            <a:lvl3pPr marL="1143000" indent="-228600">
              <a:defRPr sz="4400">
                <a:solidFill>
                  <a:schemeClr val="tx2"/>
                </a:solidFill>
                <a:latin typeface="Arial" charset="0"/>
              </a:defRPr>
            </a:lvl3pPr>
            <a:lvl4pPr marL="1600200" indent="-228600">
              <a:defRPr sz="4400">
                <a:solidFill>
                  <a:schemeClr val="tx2"/>
                </a:solidFill>
                <a:latin typeface="Arial" charset="0"/>
              </a:defRPr>
            </a:lvl4pPr>
            <a:lvl5pPr marL="2057400" indent="-228600">
              <a:defRPr sz="4400">
                <a:solidFill>
                  <a:schemeClr val="tx2"/>
                </a:solidFill>
                <a:latin typeface="Arial" charset="0"/>
              </a:defRPr>
            </a:lvl5pPr>
            <a:lvl6pPr marL="2514600" indent="-228600" eaLnBrk="0" fontAlgn="base" hangingPunct="0">
              <a:spcBef>
                <a:spcPct val="0"/>
              </a:spcBef>
              <a:spcAft>
                <a:spcPct val="0"/>
              </a:spcAft>
              <a:defRPr sz="4400">
                <a:solidFill>
                  <a:schemeClr val="tx2"/>
                </a:solidFill>
                <a:latin typeface="Arial" charset="0"/>
              </a:defRPr>
            </a:lvl6pPr>
            <a:lvl7pPr marL="2971800" indent="-228600" eaLnBrk="0" fontAlgn="base" hangingPunct="0">
              <a:spcBef>
                <a:spcPct val="0"/>
              </a:spcBef>
              <a:spcAft>
                <a:spcPct val="0"/>
              </a:spcAft>
              <a:defRPr sz="4400">
                <a:solidFill>
                  <a:schemeClr val="tx2"/>
                </a:solidFill>
                <a:latin typeface="Arial" charset="0"/>
              </a:defRPr>
            </a:lvl7pPr>
            <a:lvl8pPr marL="3429000" indent="-228600" eaLnBrk="0" fontAlgn="base" hangingPunct="0">
              <a:spcBef>
                <a:spcPct val="0"/>
              </a:spcBef>
              <a:spcAft>
                <a:spcPct val="0"/>
              </a:spcAft>
              <a:defRPr sz="4400">
                <a:solidFill>
                  <a:schemeClr val="tx2"/>
                </a:solidFill>
                <a:latin typeface="Arial" charset="0"/>
              </a:defRPr>
            </a:lvl8pPr>
            <a:lvl9pPr marL="3886200" indent="-228600" eaLnBrk="0" fontAlgn="base" hangingPunct="0">
              <a:spcBef>
                <a:spcPct val="0"/>
              </a:spcBef>
              <a:spcAft>
                <a:spcPct val="0"/>
              </a:spcAft>
              <a:defRPr sz="4400">
                <a:solidFill>
                  <a:schemeClr val="tx2"/>
                </a:solidFill>
                <a:latin typeface="Arial" charset="0"/>
              </a:defRPr>
            </a:lvl9pPr>
          </a:lstStyle>
          <a:p>
            <a:pPr algn="ctr" eaLnBrk="1" hangingPunct="1"/>
            <a:r>
              <a:rPr lang="en-US" altLang="x-none" sz="2800" b="1" dirty="0">
                <a:solidFill>
                  <a:schemeClr val="tx1"/>
                </a:solidFill>
              </a:rPr>
              <a:t>For Additional Information Contact</a:t>
            </a:r>
          </a:p>
          <a:p>
            <a:pPr algn="ctr" eaLnBrk="1" hangingPunct="1"/>
            <a:r>
              <a:rPr lang="en-US" altLang="x-none" sz="2800" b="1" dirty="0">
                <a:solidFill>
                  <a:schemeClr val="tx1"/>
                </a:solidFill>
              </a:rPr>
              <a:t>Steven G. Gilbert, PhD, DABT</a:t>
            </a:r>
          </a:p>
          <a:p>
            <a:pPr algn="ctr" eaLnBrk="1" hangingPunct="1"/>
            <a:r>
              <a:rPr lang="en-US" altLang="x-none" sz="2800" b="1" dirty="0">
                <a:solidFill>
                  <a:schemeClr val="tx1"/>
                </a:solidFill>
              </a:rPr>
              <a:t>E-mail: </a:t>
            </a:r>
            <a:r>
              <a:rPr lang="en-US" altLang="x-none" sz="2800" b="1" dirty="0" err="1">
                <a:solidFill>
                  <a:schemeClr val="tx1"/>
                </a:solidFill>
              </a:rPr>
              <a:t>sgilbert@innd.org</a:t>
            </a:r>
            <a:endParaRPr lang="en-US" altLang="x-none" sz="2800" b="1" dirty="0">
              <a:solidFill>
                <a:schemeClr val="tx1"/>
              </a:solidFill>
            </a:endParaRPr>
          </a:p>
          <a:p>
            <a:pPr algn="ctr" eaLnBrk="1" hangingPunct="1"/>
            <a:r>
              <a:rPr lang="en-US" altLang="x-none" sz="2800" b="1" dirty="0">
                <a:solidFill>
                  <a:schemeClr val="tx1"/>
                </a:solidFill>
              </a:rPr>
              <a:t>Web: </a:t>
            </a:r>
            <a:r>
              <a:rPr lang="en-US" altLang="x-none" sz="2800" b="1" dirty="0" err="1" smtClean="0">
                <a:solidFill>
                  <a:schemeClr val="tx1"/>
                </a:solidFill>
              </a:rPr>
              <a:t>www.asmalldoseoftoxicology.org</a:t>
            </a:r>
            <a:endParaRPr lang="en-US" altLang="x-none" sz="2800" b="1" dirty="0">
              <a:solidFill>
                <a:schemeClr val="tx1"/>
              </a:solidFill>
            </a:endParaRPr>
          </a:p>
        </p:txBody>
      </p:sp>
      <p:sp>
        <p:nvSpPr>
          <p:cNvPr id="83972" name="Rectangle 11"/>
          <p:cNvSpPr>
            <a:spLocks noChangeArrowheads="1"/>
          </p:cNvSpPr>
          <p:nvPr/>
        </p:nvSpPr>
        <p:spPr bwMode="auto">
          <a:xfrm>
            <a:off x="609600" y="2009775"/>
            <a:ext cx="78867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a:solidFill>
                  <a:schemeClr val="tx2"/>
                </a:solidFill>
                <a:latin typeface="Arial" charset="0"/>
              </a:defRPr>
            </a:lvl1pPr>
            <a:lvl2pPr marL="742950" indent="-285750">
              <a:defRPr sz="4400">
                <a:solidFill>
                  <a:schemeClr val="tx2"/>
                </a:solidFill>
                <a:latin typeface="Arial" charset="0"/>
              </a:defRPr>
            </a:lvl2pPr>
            <a:lvl3pPr marL="1143000" indent="-228600">
              <a:defRPr sz="4400">
                <a:solidFill>
                  <a:schemeClr val="tx2"/>
                </a:solidFill>
                <a:latin typeface="Arial" charset="0"/>
              </a:defRPr>
            </a:lvl3pPr>
            <a:lvl4pPr marL="1600200" indent="-228600">
              <a:defRPr sz="4400">
                <a:solidFill>
                  <a:schemeClr val="tx2"/>
                </a:solidFill>
                <a:latin typeface="Arial" charset="0"/>
              </a:defRPr>
            </a:lvl4pPr>
            <a:lvl5pPr marL="2057400" indent="-228600">
              <a:defRPr sz="4400">
                <a:solidFill>
                  <a:schemeClr val="tx2"/>
                </a:solidFill>
                <a:latin typeface="Arial" charset="0"/>
              </a:defRPr>
            </a:lvl5pPr>
            <a:lvl6pPr marL="2514600" indent="-228600" eaLnBrk="0" fontAlgn="base" hangingPunct="0">
              <a:spcBef>
                <a:spcPct val="0"/>
              </a:spcBef>
              <a:spcAft>
                <a:spcPct val="0"/>
              </a:spcAft>
              <a:defRPr sz="4400">
                <a:solidFill>
                  <a:schemeClr val="tx2"/>
                </a:solidFill>
                <a:latin typeface="Arial" charset="0"/>
              </a:defRPr>
            </a:lvl6pPr>
            <a:lvl7pPr marL="2971800" indent="-228600" eaLnBrk="0" fontAlgn="base" hangingPunct="0">
              <a:spcBef>
                <a:spcPct val="0"/>
              </a:spcBef>
              <a:spcAft>
                <a:spcPct val="0"/>
              </a:spcAft>
              <a:defRPr sz="4400">
                <a:solidFill>
                  <a:schemeClr val="tx2"/>
                </a:solidFill>
                <a:latin typeface="Arial" charset="0"/>
              </a:defRPr>
            </a:lvl7pPr>
            <a:lvl8pPr marL="3429000" indent="-228600" eaLnBrk="0" fontAlgn="base" hangingPunct="0">
              <a:spcBef>
                <a:spcPct val="0"/>
              </a:spcBef>
              <a:spcAft>
                <a:spcPct val="0"/>
              </a:spcAft>
              <a:defRPr sz="4400">
                <a:solidFill>
                  <a:schemeClr val="tx2"/>
                </a:solidFill>
                <a:latin typeface="Arial" charset="0"/>
              </a:defRPr>
            </a:lvl8pPr>
            <a:lvl9pPr marL="3886200" indent="-228600" eaLnBrk="0" fontAlgn="base" hangingPunct="0">
              <a:spcBef>
                <a:spcPct val="0"/>
              </a:spcBef>
              <a:spcAft>
                <a:spcPct val="0"/>
              </a:spcAft>
              <a:defRPr sz="4400">
                <a:solidFill>
                  <a:schemeClr val="tx2"/>
                </a:solidFill>
                <a:latin typeface="Arial" charset="0"/>
              </a:defRPr>
            </a:lvl9pPr>
          </a:lstStyle>
          <a:p>
            <a:pPr algn="ctr" eaLnBrk="1" hangingPunct="1"/>
            <a:r>
              <a:rPr lang="en-US" altLang="x-none" sz="3600" b="1">
                <a:solidFill>
                  <a:schemeClr val="tx1"/>
                </a:solidFill>
              </a:rPr>
              <a:t>This presentation is supplement to </a:t>
            </a:r>
          </a:p>
          <a:p>
            <a:pPr algn="ctr" eaLnBrk="1" hangingPunct="1"/>
            <a:r>
              <a:rPr lang="en-US" altLang="x-none" sz="3600" b="1">
                <a:solidFill>
                  <a:schemeClr val="tx1"/>
                </a:solidFill>
              </a:rPr>
              <a:t> “A Small Dose of Toxicology”</a:t>
            </a:r>
            <a:endParaRPr lang="en-US" altLang="x-none" sz="2000" b="1">
              <a:solidFill>
                <a:schemeClr val="tx1"/>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1026"/>
          <p:cNvSpPr>
            <a:spLocks noChangeArrowheads="1"/>
          </p:cNvSpPr>
          <p:nvPr/>
        </p:nvSpPr>
        <p:spPr bwMode="auto">
          <a:xfrm>
            <a:off x="495300" y="1219200"/>
            <a:ext cx="8153400" cy="535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lvl1pPr marL="457200" indent="-457200">
              <a:defRPr sz="2400">
                <a:solidFill>
                  <a:schemeClr val="tx1"/>
                </a:solidFill>
                <a:latin typeface="Times New Roman" charset="0"/>
              </a:defRPr>
            </a:lvl1pPr>
            <a:lvl2pPr marL="914400" indent="-457200">
              <a:defRPr sz="2400">
                <a:solidFill>
                  <a:schemeClr val="tx1"/>
                </a:solidFill>
                <a:latin typeface="Times New Roman" charset="0"/>
              </a:defRPr>
            </a:lvl2pPr>
            <a:lvl3pPr marL="1371600" indent="-457200">
              <a:defRPr sz="2400">
                <a:solidFill>
                  <a:schemeClr val="tx1"/>
                </a:solidFill>
                <a:latin typeface="Times New Roman" charset="0"/>
              </a:defRPr>
            </a:lvl3pPr>
            <a:lvl4pPr marL="1828800" indent="-457200">
              <a:defRPr sz="2400">
                <a:solidFill>
                  <a:schemeClr val="tx1"/>
                </a:solidFill>
                <a:latin typeface="Times New Roman" charset="0"/>
              </a:defRPr>
            </a:lvl4pPr>
            <a:lvl5pPr marL="2286000" indent="-457200">
              <a:defRPr sz="2400">
                <a:solidFill>
                  <a:schemeClr val="tx1"/>
                </a:solidFill>
                <a:latin typeface="Times New Roman" charset="0"/>
              </a:defRPr>
            </a:lvl5pPr>
            <a:lvl6pPr marL="2743200" indent="-457200" fontAlgn="base">
              <a:spcBef>
                <a:spcPct val="0"/>
              </a:spcBef>
              <a:spcAft>
                <a:spcPct val="0"/>
              </a:spcAft>
              <a:defRPr sz="2400">
                <a:solidFill>
                  <a:schemeClr val="tx1"/>
                </a:solidFill>
                <a:latin typeface="Times New Roman" charset="0"/>
              </a:defRPr>
            </a:lvl6pPr>
            <a:lvl7pPr marL="3200400" indent="-457200" fontAlgn="base">
              <a:spcBef>
                <a:spcPct val="0"/>
              </a:spcBef>
              <a:spcAft>
                <a:spcPct val="0"/>
              </a:spcAft>
              <a:defRPr sz="2400">
                <a:solidFill>
                  <a:schemeClr val="tx1"/>
                </a:solidFill>
                <a:latin typeface="Times New Roman" charset="0"/>
              </a:defRPr>
            </a:lvl7pPr>
            <a:lvl8pPr marL="3657600" indent="-457200" fontAlgn="base">
              <a:spcBef>
                <a:spcPct val="0"/>
              </a:spcBef>
              <a:spcAft>
                <a:spcPct val="0"/>
              </a:spcAft>
              <a:defRPr sz="2400">
                <a:solidFill>
                  <a:schemeClr val="tx1"/>
                </a:solidFill>
                <a:latin typeface="Times New Roman" charset="0"/>
              </a:defRPr>
            </a:lvl8pPr>
            <a:lvl9pPr marL="4114800" indent="-457200" fontAlgn="base">
              <a:spcBef>
                <a:spcPct val="0"/>
              </a:spcBef>
              <a:spcAft>
                <a:spcPct val="0"/>
              </a:spcAft>
              <a:defRPr sz="2400">
                <a:solidFill>
                  <a:schemeClr val="tx1"/>
                </a:solidFill>
                <a:latin typeface="Times New Roman" charset="0"/>
              </a:defRPr>
            </a:lvl9pPr>
          </a:lstStyle>
          <a:p>
            <a:pPr>
              <a:spcBef>
                <a:spcPct val="20000"/>
              </a:spcBef>
              <a:buFont typeface="Wingdings" charset="2"/>
              <a:buChar char="Ø"/>
              <a:defRPr/>
            </a:pPr>
            <a:r>
              <a:rPr lang="en-US" altLang="x-none" sz="2800" b="1" smtClean="0">
                <a:latin typeface="Arial" charset="0"/>
              </a:rPr>
              <a:t>Beer</a:t>
            </a:r>
          </a:p>
          <a:p>
            <a:pPr lvl="1">
              <a:spcBef>
                <a:spcPct val="20000"/>
              </a:spcBef>
              <a:buFontTx/>
              <a:buChar char="•"/>
              <a:defRPr/>
            </a:pPr>
            <a:r>
              <a:rPr lang="en-US" altLang="x-none" b="1" smtClean="0">
                <a:latin typeface="Arial" charset="0"/>
              </a:rPr>
              <a:t>10,000 years ago – accident from grain?</a:t>
            </a:r>
          </a:p>
          <a:p>
            <a:pPr lvl="1">
              <a:spcBef>
                <a:spcPct val="20000"/>
              </a:spcBef>
              <a:buFontTx/>
              <a:buChar char="•"/>
              <a:defRPr/>
            </a:pPr>
            <a:r>
              <a:rPr lang="en-US" altLang="x-none" b="1" smtClean="0">
                <a:latin typeface="Arial" charset="0"/>
              </a:rPr>
              <a:t>1100 AD guild formed devoted to brewing</a:t>
            </a:r>
          </a:p>
          <a:p>
            <a:pPr lvl="1">
              <a:spcBef>
                <a:spcPct val="20000"/>
              </a:spcBef>
              <a:buFontTx/>
              <a:buChar char="•"/>
              <a:defRPr/>
            </a:pPr>
            <a:r>
              <a:rPr lang="en-US" altLang="x-none" b="1" smtClean="0">
                <a:latin typeface="Arial" charset="0"/>
              </a:rPr>
              <a:t>1722 – a nourishing drink for potters and laborers created called Potter</a:t>
            </a:r>
          </a:p>
          <a:p>
            <a:pPr>
              <a:spcBef>
                <a:spcPct val="20000"/>
              </a:spcBef>
              <a:defRPr/>
            </a:pPr>
            <a:endParaRPr lang="en-US" altLang="x-none" sz="900" b="1" smtClean="0">
              <a:latin typeface="Arial" charset="0"/>
            </a:endParaRPr>
          </a:p>
          <a:p>
            <a:pPr>
              <a:spcBef>
                <a:spcPct val="20000"/>
              </a:spcBef>
              <a:buFont typeface="Wingdings" charset="2"/>
              <a:buChar char="Ø"/>
              <a:defRPr/>
            </a:pPr>
            <a:r>
              <a:rPr lang="en-US" altLang="x-none" sz="2800" b="1" smtClean="0">
                <a:latin typeface="Arial" charset="0"/>
              </a:rPr>
              <a:t>Wine</a:t>
            </a:r>
          </a:p>
          <a:p>
            <a:pPr lvl="1">
              <a:spcBef>
                <a:spcPct val="20000"/>
              </a:spcBef>
              <a:buFontTx/>
              <a:buChar char="•"/>
              <a:defRPr/>
            </a:pPr>
            <a:r>
              <a:rPr lang="en-US" altLang="x-none" b="1" smtClean="0">
                <a:latin typeface="Arial" charset="0"/>
              </a:rPr>
              <a:t>8,000 years ago – </a:t>
            </a:r>
          </a:p>
          <a:p>
            <a:pPr lvl="1">
              <a:spcBef>
                <a:spcPct val="20000"/>
              </a:spcBef>
              <a:buFontTx/>
              <a:buChar char="•"/>
              <a:defRPr/>
            </a:pPr>
            <a:r>
              <a:rPr lang="en-US" altLang="x-none" b="1" smtClean="0">
                <a:latin typeface="Arial" charset="0"/>
              </a:rPr>
              <a:t>5,000 years ago the vineyards</a:t>
            </a:r>
          </a:p>
          <a:p>
            <a:pPr lvl="1">
              <a:spcBef>
                <a:spcPct val="20000"/>
              </a:spcBef>
              <a:buFontTx/>
              <a:buChar char="•"/>
              <a:defRPr/>
            </a:pPr>
            <a:r>
              <a:rPr lang="en-US" altLang="x-none" b="1" smtClean="0">
                <a:latin typeface="Arial" charset="0"/>
              </a:rPr>
              <a:t>2,000 BC - Hammurabi ruler of Babylon sets rules for the sale and purchase of wine</a:t>
            </a:r>
          </a:p>
          <a:p>
            <a:pPr lvl="1">
              <a:spcBef>
                <a:spcPct val="20000"/>
              </a:spcBef>
              <a:buFontTx/>
              <a:buChar char="•"/>
              <a:defRPr/>
            </a:pPr>
            <a:r>
              <a:rPr lang="en-US" altLang="x-none" b="1" smtClean="0">
                <a:latin typeface="Arial" charset="0"/>
              </a:rPr>
              <a:t>1,500 BC Greek god of wine – Dionysus / Bacchus</a:t>
            </a:r>
          </a:p>
        </p:txBody>
      </p:sp>
      <p:sp>
        <p:nvSpPr>
          <p:cNvPr id="152579" name="Rectangle 1027"/>
          <p:cNvSpPr>
            <a:spLocks noGrp="1" noChangeArrowheads="1"/>
          </p:cNvSpPr>
          <p:nvPr>
            <p:ph type="title" idx="4294967295"/>
          </p:nvPr>
        </p:nvSpPr>
        <p:spPr>
          <a:xfrm>
            <a:off x="152400" y="76200"/>
            <a:ext cx="8839200" cy="762000"/>
          </a:xfrm>
        </p:spPr>
        <p:txBody>
          <a:bodyPr/>
          <a:lstStyle/>
          <a:p>
            <a:pPr eaLnBrk="1" hangingPunct="1">
              <a:defRPr/>
            </a:pPr>
            <a:r>
              <a:rPr lang="en-US" altLang="x-none" b="1" smtClean="0">
                <a:solidFill>
                  <a:schemeClr val="tx1"/>
                </a:solidFill>
              </a:rPr>
              <a:t>Historical Development</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1026"/>
          <p:cNvSpPr>
            <a:spLocks noChangeArrowheads="1"/>
          </p:cNvSpPr>
          <p:nvPr/>
        </p:nvSpPr>
        <p:spPr bwMode="auto">
          <a:xfrm>
            <a:off x="495300" y="1752600"/>
            <a:ext cx="8153400" cy="3217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lvl1pPr marL="457200" indent="-457200">
              <a:defRPr sz="2400">
                <a:solidFill>
                  <a:schemeClr val="tx1"/>
                </a:solidFill>
                <a:latin typeface="Times New Roman" charset="0"/>
              </a:defRPr>
            </a:lvl1pPr>
            <a:lvl2pPr marL="914400" indent="-457200">
              <a:defRPr sz="2400">
                <a:solidFill>
                  <a:schemeClr val="tx1"/>
                </a:solidFill>
                <a:latin typeface="Times New Roman" charset="0"/>
              </a:defRPr>
            </a:lvl2pPr>
            <a:lvl3pPr marL="1371600" indent="-457200">
              <a:defRPr sz="2400">
                <a:solidFill>
                  <a:schemeClr val="tx1"/>
                </a:solidFill>
                <a:latin typeface="Times New Roman" charset="0"/>
              </a:defRPr>
            </a:lvl3pPr>
            <a:lvl4pPr marL="1828800" indent="-457200">
              <a:defRPr sz="2400">
                <a:solidFill>
                  <a:schemeClr val="tx1"/>
                </a:solidFill>
                <a:latin typeface="Times New Roman" charset="0"/>
              </a:defRPr>
            </a:lvl4pPr>
            <a:lvl5pPr marL="2286000" indent="-457200">
              <a:defRPr sz="2400">
                <a:solidFill>
                  <a:schemeClr val="tx1"/>
                </a:solidFill>
                <a:latin typeface="Times New Roman" charset="0"/>
              </a:defRPr>
            </a:lvl5pPr>
            <a:lvl6pPr marL="2743200" indent="-457200" fontAlgn="base">
              <a:spcBef>
                <a:spcPct val="0"/>
              </a:spcBef>
              <a:spcAft>
                <a:spcPct val="0"/>
              </a:spcAft>
              <a:defRPr sz="2400">
                <a:solidFill>
                  <a:schemeClr val="tx1"/>
                </a:solidFill>
                <a:latin typeface="Times New Roman" charset="0"/>
              </a:defRPr>
            </a:lvl6pPr>
            <a:lvl7pPr marL="3200400" indent="-457200" fontAlgn="base">
              <a:spcBef>
                <a:spcPct val="0"/>
              </a:spcBef>
              <a:spcAft>
                <a:spcPct val="0"/>
              </a:spcAft>
              <a:defRPr sz="2400">
                <a:solidFill>
                  <a:schemeClr val="tx1"/>
                </a:solidFill>
                <a:latin typeface="Times New Roman" charset="0"/>
              </a:defRPr>
            </a:lvl7pPr>
            <a:lvl8pPr marL="3657600" indent="-457200" fontAlgn="base">
              <a:spcBef>
                <a:spcPct val="0"/>
              </a:spcBef>
              <a:spcAft>
                <a:spcPct val="0"/>
              </a:spcAft>
              <a:defRPr sz="2400">
                <a:solidFill>
                  <a:schemeClr val="tx1"/>
                </a:solidFill>
                <a:latin typeface="Times New Roman" charset="0"/>
              </a:defRPr>
            </a:lvl8pPr>
            <a:lvl9pPr marL="4114800" indent="-457200" fontAlgn="base">
              <a:spcBef>
                <a:spcPct val="0"/>
              </a:spcBef>
              <a:spcAft>
                <a:spcPct val="0"/>
              </a:spcAft>
              <a:defRPr sz="2400">
                <a:solidFill>
                  <a:schemeClr val="tx1"/>
                </a:solidFill>
                <a:latin typeface="Times New Roman" charset="0"/>
              </a:defRPr>
            </a:lvl9pPr>
          </a:lstStyle>
          <a:p>
            <a:pPr algn="ctr">
              <a:spcBef>
                <a:spcPct val="20000"/>
              </a:spcBef>
              <a:buFont typeface="Wingdings" charset="2"/>
              <a:buNone/>
              <a:defRPr/>
            </a:pPr>
            <a:r>
              <a:rPr lang="en-US" altLang="x-none" sz="5400" b="1" smtClean="0">
                <a:latin typeface="Arial" charset="0"/>
              </a:rPr>
              <a:t>Alcohol</a:t>
            </a:r>
          </a:p>
          <a:p>
            <a:pPr>
              <a:spcBef>
                <a:spcPct val="20000"/>
              </a:spcBef>
              <a:buFont typeface="Wingdings" charset="2"/>
              <a:buChar char="Ø"/>
              <a:defRPr/>
            </a:pPr>
            <a:r>
              <a:rPr lang="en-US" altLang="x-none" sz="2800" b="1" smtClean="0">
                <a:latin typeface="Arial" charset="0"/>
              </a:rPr>
              <a:t>Alchemist of the 16th century saw alcohol as the essence from distillation.</a:t>
            </a:r>
          </a:p>
          <a:p>
            <a:pPr>
              <a:spcBef>
                <a:spcPct val="20000"/>
              </a:spcBef>
              <a:buFont typeface="Wingdings" charset="2"/>
              <a:buChar char="Ø"/>
              <a:defRPr/>
            </a:pPr>
            <a:r>
              <a:rPr lang="en-US" altLang="x-none" sz="2800" b="1" smtClean="0">
                <a:latin typeface="Arial" charset="0"/>
              </a:rPr>
              <a:t>The middle of the 18th century alcohol took on its current meaning of the intoxicating ingredient of many common beverages.</a:t>
            </a:r>
          </a:p>
        </p:txBody>
      </p:sp>
      <p:sp>
        <p:nvSpPr>
          <p:cNvPr id="249859" name="Rectangle 1027"/>
          <p:cNvSpPr>
            <a:spLocks noGrp="1" noChangeArrowheads="1"/>
          </p:cNvSpPr>
          <p:nvPr>
            <p:ph type="title" idx="4294967295"/>
          </p:nvPr>
        </p:nvSpPr>
        <p:spPr>
          <a:xfrm>
            <a:off x="152400" y="76200"/>
            <a:ext cx="8839200" cy="762000"/>
          </a:xfrm>
        </p:spPr>
        <p:txBody>
          <a:bodyPr/>
          <a:lstStyle/>
          <a:p>
            <a:pPr eaLnBrk="1" hangingPunct="1">
              <a:defRPr/>
            </a:pPr>
            <a:r>
              <a:rPr lang="en-US" altLang="x-none" b="1" smtClean="0">
                <a:solidFill>
                  <a:schemeClr val="tx1"/>
                </a:solidFill>
              </a:rPr>
              <a:t>Historical Awareness</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ChangeArrowheads="1"/>
          </p:cNvSpPr>
          <p:nvPr/>
        </p:nvSpPr>
        <p:spPr bwMode="auto">
          <a:xfrm>
            <a:off x="457200" y="1981200"/>
            <a:ext cx="8001000" cy="323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fontAlgn="base">
              <a:spcBef>
                <a:spcPct val="0"/>
              </a:spcBef>
              <a:spcAft>
                <a:spcPct val="0"/>
              </a:spcAft>
              <a:defRPr sz="2400">
                <a:solidFill>
                  <a:schemeClr val="tx1"/>
                </a:solidFill>
                <a:latin typeface="Times New Roman" charset="0"/>
              </a:defRPr>
            </a:lvl6pPr>
            <a:lvl7pPr marL="2971800" indent="-228600" fontAlgn="base">
              <a:spcBef>
                <a:spcPct val="0"/>
              </a:spcBef>
              <a:spcAft>
                <a:spcPct val="0"/>
              </a:spcAft>
              <a:defRPr sz="2400">
                <a:solidFill>
                  <a:schemeClr val="tx1"/>
                </a:solidFill>
                <a:latin typeface="Times New Roman" charset="0"/>
              </a:defRPr>
            </a:lvl7pPr>
            <a:lvl8pPr marL="3429000" indent="-228600" fontAlgn="base">
              <a:spcBef>
                <a:spcPct val="0"/>
              </a:spcBef>
              <a:spcAft>
                <a:spcPct val="0"/>
              </a:spcAft>
              <a:defRPr sz="2400">
                <a:solidFill>
                  <a:schemeClr val="tx1"/>
                </a:solidFill>
                <a:latin typeface="Times New Roman" charset="0"/>
              </a:defRPr>
            </a:lvl8pPr>
            <a:lvl9pPr marL="3886200" indent="-228600" fontAlgn="base">
              <a:spcBef>
                <a:spcPct val="0"/>
              </a:spcBef>
              <a:spcAft>
                <a:spcPct val="0"/>
              </a:spcAft>
              <a:defRPr sz="2400">
                <a:solidFill>
                  <a:schemeClr val="tx1"/>
                </a:solidFill>
                <a:latin typeface="Times New Roman" charset="0"/>
              </a:defRPr>
            </a:lvl9pPr>
          </a:lstStyle>
          <a:p>
            <a:pPr>
              <a:spcBef>
                <a:spcPct val="20000"/>
              </a:spcBef>
              <a:defRPr/>
            </a:pPr>
            <a:r>
              <a:rPr lang="en-US" altLang="x-none" sz="3200" b="1" smtClean="0">
                <a:latin typeface="Arial" charset="0"/>
              </a:rPr>
              <a:t>"You will conceive and bear a son…now then be careful to take no wine or strong drink and to eat nothing unclean". </a:t>
            </a:r>
          </a:p>
          <a:p>
            <a:pPr>
              <a:spcBef>
                <a:spcPct val="20000"/>
              </a:spcBef>
              <a:defRPr/>
            </a:pPr>
            <a:endParaRPr lang="en-US" altLang="x-none" sz="3200" b="1" smtClean="0">
              <a:latin typeface="Arial" charset="0"/>
            </a:endParaRPr>
          </a:p>
          <a:p>
            <a:pPr>
              <a:spcBef>
                <a:spcPct val="20000"/>
              </a:spcBef>
              <a:defRPr/>
            </a:pPr>
            <a:r>
              <a:rPr lang="en-US" altLang="x-none" sz="3200" b="1" smtClean="0">
                <a:latin typeface="Arial" charset="0"/>
              </a:rPr>
              <a:t>Bible - Judges 13:3-4</a:t>
            </a:r>
          </a:p>
          <a:p>
            <a:pPr>
              <a:spcBef>
                <a:spcPct val="20000"/>
              </a:spcBef>
              <a:defRPr/>
            </a:pPr>
            <a:endParaRPr lang="en-US" altLang="x-none" sz="2800" b="1" smtClean="0">
              <a:latin typeface="Arial" charset="0"/>
            </a:endParaRPr>
          </a:p>
        </p:txBody>
      </p:sp>
      <p:sp>
        <p:nvSpPr>
          <p:cNvPr id="207875" name="Rectangle 3"/>
          <p:cNvSpPr>
            <a:spLocks noGrp="1" noChangeArrowheads="1"/>
          </p:cNvSpPr>
          <p:nvPr>
            <p:ph type="title" idx="4294967295"/>
          </p:nvPr>
        </p:nvSpPr>
        <p:spPr>
          <a:xfrm>
            <a:off x="152400" y="76200"/>
            <a:ext cx="8839200" cy="762000"/>
          </a:xfrm>
        </p:spPr>
        <p:txBody>
          <a:bodyPr/>
          <a:lstStyle/>
          <a:p>
            <a:pPr eaLnBrk="1" hangingPunct="1">
              <a:defRPr/>
            </a:pPr>
            <a:r>
              <a:rPr lang="en-US" altLang="x-none" b="1" smtClean="0">
                <a:solidFill>
                  <a:schemeClr val="tx1"/>
                </a:solidFill>
              </a:rPr>
              <a:t>Ancient Awareness</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ChangeArrowheads="1"/>
          </p:cNvSpPr>
          <p:nvPr/>
        </p:nvSpPr>
        <p:spPr bwMode="auto">
          <a:xfrm>
            <a:off x="495300" y="1920875"/>
            <a:ext cx="8153400" cy="301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fontAlgn="base">
              <a:spcBef>
                <a:spcPct val="0"/>
              </a:spcBef>
              <a:spcAft>
                <a:spcPct val="0"/>
              </a:spcAft>
              <a:defRPr sz="2400">
                <a:solidFill>
                  <a:schemeClr val="tx1"/>
                </a:solidFill>
                <a:latin typeface="Times New Roman" charset="0"/>
              </a:defRPr>
            </a:lvl6pPr>
            <a:lvl7pPr marL="2971800" indent="-228600" fontAlgn="base">
              <a:spcBef>
                <a:spcPct val="0"/>
              </a:spcBef>
              <a:spcAft>
                <a:spcPct val="0"/>
              </a:spcAft>
              <a:defRPr sz="2400">
                <a:solidFill>
                  <a:schemeClr val="tx1"/>
                </a:solidFill>
                <a:latin typeface="Times New Roman" charset="0"/>
              </a:defRPr>
            </a:lvl7pPr>
            <a:lvl8pPr marL="3429000" indent="-228600" fontAlgn="base">
              <a:spcBef>
                <a:spcPct val="0"/>
              </a:spcBef>
              <a:spcAft>
                <a:spcPct val="0"/>
              </a:spcAft>
              <a:defRPr sz="2400">
                <a:solidFill>
                  <a:schemeClr val="tx1"/>
                </a:solidFill>
                <a:latin typeface="Times New Roman" charset="0"/>
              </a:defRPr>
            </a:lvl8pPr>
            <a:lvl9pPr marL="3886200" indent="-228600" fontAlgn="base">
              <a:spcBef>
                <a:spcPct val="0"/>
              </a:spcBef>
              <a:spcAft>
                <a:spcPct val="0"/>
              </a:spcAft>
              <a:defRPr sz="2400">
                <a:solidFill>
                  <a:schemeClr val="tx1"/>
                </a:solidFill>
                <a:latin typeface="Times New Roman" charset="0"/>
              </a:defRPr>
            </a:lvl9pPr>
          </a:lstStyle>
          <a:p>
            <a:pPr algn="ctr">
              <a:spcBef>
                <a:spcPct val="20000"/>
              </a:spcBef>
              <a:defRPr/>
            </a:pPr>
            <a:r>
              <a:rPr lang="en-US" altLang="x-none" sz="3600" b="1" smtClean="0">
                <a:latin typeface="Arial" charset="0"/>
              </a:rPr>
              <a:t>’T is not the drinking that is to be blamed, but the excess.</a:t>
            </a:r>
          </a:p>
          <a:p>
            <a:pPr>
              <a:spcBef>
                <a:spcPct val="20000"/>
              </a:spcBef>
              <a:defRPr/>
            </a:pPr>
            <a:endParaRPr lang="en-US" altLang="x-none" sz="3600" b="1" smtClean="0">
              <a:latin typeface="Arial" charset="0"/>
            </a:endParaRPr>
          </a:p>
          <a:p>
            <a:pPr>
              <a:spcBef>
                <a:spcPct val="20000"/>
              </a:spcBef>
              <a:defRPr/>
            </a:pPr>
            <a:r>
              <a:rPr lang="en-US" altLang="x-none" sz="3200" b="1" smtClean="0">
                <a:latin typeface="Arial" charset="0"/>
              </a:rPr>
              <a:t>John Selden (1584–1654) </a:t>
            </a:r>
          </a:p>
          <a:p>
            <a:pPr>
              <a:spcBef>
                <a:spcPct val="20000"/>
              </a:spcBef>
              <a:defRPr/>
            </a:pPr>
            <a:r>
              <a:rPr lang="en-US" altLang="x-none" sz="3200" b="1" smtClean="0">
                <a:latin typeface="Arial" charset="0"/>
              </a:rPr>
              <a:t>In “Table Talk” 1689</a:t>
            </a:r>
          </a:p>
        </p:txBody>
      </p:sp>
      <p:sp>
        <p:nvSpPr>
          <p:cNvPr id="154627" name="Rectangle 3"/>
          <p:cNvSpPr>
            <a:spLocks noGrp="1" noChangeArrowheads="1"/>
          </p:cNvSpPr>
          <p:nvPr>
            <p:ph type="title" idx="4294967295"/>
          </p:nvPr>
        </p:nvSpPr>
        <p:spPr>
          <a:xfrm>
            <a:off x="152400" y="76200"/>
            <a:ext cx="8839200" cy="762000"/>
          </a:xfrm>
        </p:spPr>
        <p:txBody>
          <a:bodyPr/>
          <a:lstStyle/>
          <a:p>
            <a:pPr eaLnBrk="1" hangingPunct="1">
              <a:defRPr/>
            </a:pPr>
            <a:r>
              <a:rPr lang="en-US" altLang="x-none" b="1" smtClean="0">
                <a:solidFill>
                  <a:schemeClr val="tx1"/>
                </a:solidFill>
              </a:rPr>
              <a:t>Historical Perspective</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1026"/>
          <p:cNvSpPr>
            <a:spLocks noChangeArrowheads="1"/>
          </p:cNvSpPr>
          <p:nvPr/>
        </p:nvSpPr>
        <p:spPr bwMode="auto">
          <a:xfrm>
            <a:off x="533400" y="1752600"/>
            <a:ext cx="8153400" cy="4090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fontAlgn="base">
              <a:spcBef>
                <a:spcPct val="0"/>
              </a:spcBef>
              <a:spcAft>
                <a:spcPct val="0"/>
              </a:spcAft>
              <a:defRPr sz="2400">
                <a:solidFill>
                  <a:schemeClr val="tx1"/>
                </a:solidFill>
                <a:latin typeface="Times New Roman" charset="0"/>
              </a:defRPr>
            </a:lvl6pPr>
            <a:lvl7pPr marL="2971800" indent="-228600" fontAlgn="base">
              <a:spcBef>
                <a:spcPct val="0"/>
              </a:spcBef>
              <a:spcAft>
                <a:spcPct val="0"/>
              </a:spcAft>
              <a:defRPr sz="2400">
                <a:solidFill>
                  <a:schemeClr val="tx1"/>
                </a:solidFill>
                <a:latin typeface="Times New Roman" charset="0"/>
              </a:defRPr>
            </a:lvl7pPr>
            <a:lvl8pPr marL="3429000" indent="-228600" fontAlgn="base">
              <a:spcBef>
                <a:spcPct val="0"/>
              </a:spcBef>
              <a:spcAft>
                <a:spcPct val="0"/>
              </a:spcAft>
              <a:defRPr sz="2400">
                <a:solidFill>
                  <a:schemeClr val="tx1"/>
                </a:solidFill>
                <a:latin typeface="Times New Roman" charset="0"/>
              </a:defRPr>
            </a:lvl8pPr>
            <a:lvl9pPr marL="3886200" indent="-228600" fontAlgn="base">
              <a:spcBef>
                <a:spcPct val="0"/>
              </a:spcBef>
              <a:spcAft>
                <a:spcPct val="0"/>
              </a:spcAft>
              <a:defRPr sz="2400">
                <a:solidFill>
                  <a:schemeClr val="tx1"/>
                </a:solidFill>
                <a:latin typeface="Times New Roman" charset="0"/>
              </a:defRPr>
            </a:lvl9pPr>
          </a:lstStyle>
          <a:p>
            <a:pPr>
              <a:spcBef>
                <a:spcPct val="20000"/>
              </a:spcBef>
              <a:defRPr/>
            </a:pPr>
            <a:r>
              <a:rPr lang="en-US" altLang="x-none" sz="3200" b="1" dirty="0" smtClean="0">
                <a:latin typeface="Arial" charset="0"/>
              </a:rPr>
              <a:t>“Alcohol is the number one drug of choice among our Nation’s youth. Yet the seriousness of this issue does not register with the general public or policymakers.” </a:t>
            </a:r>
          </a:p>
          <a:p>
            <a:pPr>
              <a:spcBef>
                <a:spcPct val="20000"/>
              </a:spcBef>
              <a:defRPr/>
            </a:pPr>
            <a:endParaRPr lang="en-US" altLang="x-none" sz="3200" b="1" dirty="0" smtClean="0">
              <a:latin typeface="Arial" charset="0"/>
            </a:endParaRPr>
          </a:p>
          <a:p>
            <a:pPr>
              <a:spcBef>
                <a:spcPct val="20000"/>
              </a:spcBef>
              <a:defRPr/>
            </a:pPr>
            <a:r>
              <a:rPr lang="en-US" altLang="x-none" sz="2800" b="1" dirty="0" smtClean="0">
                <a:latin typeface="Arial" charset="0"/>
              </a:rPr>
              <a:t>Enoch </a:t>
            </a:r>
            <a:r>
              <a:rPr lang="en-US" altLang="x-none" sz="2800" b="1" dirty="0" err="1" smtClean="0">
                <a:latin typeface="Arial" charset="0"/>
              </a:rPr>
              <a:t>Gordis</a:t>
            </a:r>
            <a:r>
              <a:rPr lang="en-US" altLang="x-none" sz="2800" b="1" dirty="0" smtClean="0">
                <a:latin typeface="Arial" charset="0"/>
              </a:rPr>
              <a:t>, M.D. </a:t>
            </a:r>
            <a:r>
              <a:rPr lang="en-US" altLang="x-none" sz="2800" b="1" dirty="0" smtClean="0">
                <a:latin typeface="Arial" charset="0"/>
              </a:rPr>
              <a:t>Past Director</a:t>
            </a:r>
            <a:r>
              <a:rPr lang="en-US" altLang="x-none" sz="2800" b="1" dirty="0" smtClean="0">
                <a:latin typeface="Arial" charset="0"/>
              </a:rPr>
              <a:t>, National Institute on Alcohol Abuse and Alcoholism. </a:t>
            </a:r>
          </a:p>
        </p:txBody>
      </p:sp>
      <p:sp>
        <p:nvSpPr>
          <p:cNvPr id="247811" name="Rectangle 1027"/>
          <p:cNvSpPr>
            <a:spLocks noGrp="1" noChangeArrowheads="1"/>
          </p:cNvSpPr>
          <p:nvPr>
            <p:ph type="title" idx="4294967295"/>
          </p:nvPr>
        </p:nvSpPr>
        <p:spPr>
          <a:xfrm>
            <a:off x="152400" y="76200"/>
            <a:ext cx="8839200" cy="762000"/>
          </a:xfrm>
        </p:spPr>
        <p:txBody>
          <a:bodyPr/>
          <a:lstStyle/>
          <a:p>
            <a:pPr eaLnBrk="1" hangingPunct="1">
              <a:defRPr/>
            </a:pPr>
            <a:r>
              <a:rPr lang="en-US" altLang="x-none" b="1" smtClean="0">
                <a:solidFill>
                  <a:schemeClr val="tx1"/>
                </a:solidFill>
              </a:rPr>
              <a:t>Current Views</a:t>
            </a:r>
          </a:p>
        </p:txBody>
      </p:sp>
    </p:spTree>
  </p:cSld>
  <p:clrMapOvr>
    <a:masterClrMapping/>
  </p:clrMapOvr>
  <p:transition/>
</p:sld>
</file>

<file path=ppt/theme/theme1.xml><?xml version="1.0" encoding="utf-8"?>
<a:theme xmlns:a="http://schemas.openxmlformats.org/drawingml/2006/main" name="Default Design">
  <a:themeElements>
    <a:clrScheme name="Default Design 8">
      <a:dk1>
        <a:srgbClr val="00007D"/>
      </a:dk1>
      <a:lt1>
        <a:srgbClr val="FFFFFF"/>
      </a:lt1>
      <a:dk2>
        <a:srgbClr val="00007D"/>
      </a:dk2>
      <a:lt2>
        <a:srgbClr val="808080"/>
      </a:lt2>
      <a:accent1>
        <a:srgbClr val="00CC99"/>
      </a:accent1>
      <a:accent2>
        <a:srgbClr val="3333CC"/>
      </a:accent2>
      <a:accent3>
        <a:srgbClr val="FFFFFF"/>
      </a:accent3>
      <a:accent4>
        <a:srgbClr val="00006A"/>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x-none" sz="4400" b="0" i="0" u="none" strike="noStrike" cap="none" normalizeH="0" baseline="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x-none" sz="4400" b="0" i="0" u="none" strike="noStrike" cap="none" normalizeH="0" baseline="0">
            <a:ln>
              <a:noFill/>
            </a:ln>
            <a:solidFill>
              <a:schemeClr val="tx2"/>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7D"/>
        </a:dk1>
        <a:lt1>
          <a:srgbClr val="FFFFFF"/>
        </a:lt1>
        <a:dk2>
          <a:srgbClr val="00007D"/>
        </a:dk2>
        <a:lt2>
          <a:srgbClr val="808080"/>
        </a:lt2>
        <a:accent1>
          <a:srgbClr val="00CC99"/>
        </a:accent1>
        <a:accent2>
          <a:srgbClr val="3333CC"/>
        </a:accent2>
        <a:accent3>
          <a:srgbClr val="FFFFFF"/>
        </a:accent3>
        <a:accent4>
          <a:srgbClr val="00006A"/>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4532</TotalTime>
  <Words>1512</Words>
  <Application>Microsoft Macintosh PowerPoint</Application>
  <PresentationFormat>On-screen Show (4:3)</PresentationFormat>
  <Paragraphs>366</Paragraphs>
  <Slides>40</Slides>
  <Notes>37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Times New Roman</vt:lpstr>
      <vt:lpstr>Wingdings</vt:lpstr>
      <vt:lpstr>Arial</vt:lpstr>
      <vt:lpstr>Default Design</vt:lpstr>
      <vt:lpstr>An Introduction To The Health Effects of Alcohol</vt:lpstr>
      <vt:lpstr>What Is This?</vt:lpstr>
      <vt:lpstr>Ethanol</vt:lpstr>
      <vt:lpstr>Methanol</vt:lpstr>
      <vt:lpstr>Historical Development</vt:lpstr>
      <vt:lpstr>Historical Awareness</vt:lpstr>
      <vt:lpstr>Ancient Awareness</vt:lpstr>
      <vt:lpstr>Historical Perspective</vt:lpstr>
      <vt:lpstr>Current Views</vt:lpstr>
      <vt:lpstr>Production of Alcohol</vt:lpstr>
      <vt:lpstr>Some Current Facts</vt:lpstr>
      <vt:lpstr>Fetal Alcohol Syndrome (FAS)</vt:lpstr>
      <vt:lpstr>Fetal Alcohol Syndrome (FAS)</vt:lpstr>
      <vt:lpstr>Fetal Alcohol Effect (FAE)</vt:lpstr>
      <vt:lpstr>Effects of Prenatal Alcohol</vt:lpstr>
      <vt:lpstr>Effects of Prenatal Alcohol</vt:lpstr>
      <vt:lpstr>FAS Child</vt:lpstr>
      <vt:lpstr>Mouse – Scanning EM</vt:lpstr>
      <vt:lpstr>Consumption</vt:lpstr>
      <vt:lpstr>Health Effects</vt:lpstr>
      <vt:lpstr>Acute Effects</vt:lpstr>
      <vt:lpstr>Long Term Adverse Effects</vt:lpstr>
      <vt:lpstr>Alcohol &amp; Cancer</vt:lpstr>
      <vt:lpstr>Absorption</vt:lpstr>
      <vt:lpstr>Distribution</vt:lpstr>
      <vt:lpstr>Elimination</vt:lpstr>
      <vt:lpstr>Metabolism I</vt:lpstr>
      <vt:lpstr>Metabolism II</vt:lpstr>
      <vt:lpstr>Metabolism III</vt:lpstr>
      <vt:lpstr>Gender Differences</vt:lpstr>
      <vt:lpstr>Genetic Variation in ALDH</vt:lpstr>
      <vt:lpstr>Alcoholism - Disulfiram</vt:lpstr>
      <vt:lpstr>Alcoholism – Alcohol Dependence</vt:lpstr>
      <vt:lpstr>Alcoholism – Alcohol Dependence</vt:lpstr>
      <vt:lpstr>Alcohol Withdrawal Effects</vt:lpstr>
      <vt:lpstr>Ethanol as Antidote</vt:lpstr>
      <vt:lpstr>U.S. Government Warning</vt:lpstr>
      <vt:lpstr>Regulatory Status</vt:lpstr>
      <vt:lpstr>A Small Dose of ™ Alcohol</vt:lpstr>
      <vt:lpstr>Authorship Information</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G. Gilbert</dc:creator>
  <cp:lastModifiedBy>Steven Gilbert</cp:lastModifiedBy>
  <cp:revision>198</cp:revision>
  <cp:lastPrinted>2000-09-13T16:44:54Z</cp:lastPrinted>
  <dcterms:created xsi:type="dcterms:W3CDTF">2000-05-10T18:37:25Z</dcterms:created>
  <dcterms:modified xsi:type="dcterms:W3CDTF">2020-03-07T01:00:25Z</dcterms:modified>
</cp:coreProperties>
</file>