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02" r:id="rId2"/>
    <p:sldId id="324" r:id="rId3"/>
    <p:sldId id="371" r:id="rId4"/>
    <p:sldId id="367" r:id="rId5"/>
    <p:sldId id="326" r:id="rId6"/>
    <p:sldId id="364" r:id="rId7"/>
    <p:sldId id="368" r:id="rId8"/>
    <p:sldId id="366" r:id="rId9"/>
    <p:sldId id="372" r:id="rId10"/>
    <p:sldId id="373" r:id="rId11"/>
    <p:sldId id="374" r:id="rId12"/>
    <p:sldId id="318" r:id="rId13"/>
    <p:sldId id="347" r:id="rId14"/>
    <p:sldId id="380" r:id="rId15"/>
    <p:sldId id="379" r:id="rId16"/>
    <p:sldId id="349" r:id="rId17"/>
    <p:sldId id="350" r:id="rId18"/>
    <p:sldId id="348" r:id="rId19"/>
    <p:sldId id="365" r:id="rId20"/>
    <p:sldId id="355" r:id="rId21"/>
    <p:sldId id="356" r:id="rId22"/>
    <p:sldId id="357" r:id="rId23"/>
    <p:sldId id="359" r:id="rId24"/>
    <p:sldId id="346" r:id="rId25"/>
    <p:sldId id="335" r:id="rId26"/>
    <p:sldId id="344" r:id="rId27"/>
    <p:sldId id="369" r:id="rId28"/>
    <p:sldId id="370" r:id="rId29"/>
    <p:sldId id="375" r:id="rId30"/>
    <p:sldId id="376" r:id="rId31"/>
    <p:sldId id="378" r:id="rId32"/>
    <p:sldId id="362" r:id="rId33"/>
    <p:sldId id="363" r:id="rId34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FCFE"/>
    <a:srgbClr val="000000"/>
    <a:srgbClr val="710D67"/>
    <a:srgbClr val="00007D"/>
    <a:srgbClr val="0000CC"/>
    <a:srgbClr val="000066"/>
    <a:srgbClr val="3399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3" autoAdjust="0"/>
    <p:restoredTop sz="95394" autoAdjust="0"/>
  </p:normalViewPr>
  <p:slideViewPr>
    <p:cSldViewPr showGuides="1">
      <p:cViewPr varScale="1">
        <p:scale>
          <a:sx n="107" d="100"/>
          <a:sy n="107" d="100"/>
        </p:scale>
        <p:origin x="504" y="160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1788" y="-96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8.xml"/><Relationship Id="rId12" Type="http://schemas.openxmlformats.org/officeDocument/2006/relationships/slide" Target="slides/slide19.xml"/><Relationship Id="rId1" Type="http://schemas.openxmlformats.org/officeDocument/2006/relationships/slide" Target="slides/slide5.xml"/><Relationship Id="rId2" Type="http://schemas.openxmlformats.org/officeDocument/2006/relationships/slide" Target="slides/slide8.xml"/><Relationship Id="rId3" Type="http://schemas.openxmlformats.org/officeDocument/2006/relationships/slide" Target="slides/slide9.xml"/><Relationship Id="rId4" Type="http://schemas.openxmlformats.org/officeDocument/2006/relationships/slide" Target="slides/slide10.xml"/><Relationship Id="rId5" Type="http://schemas.openxmlformats.org/officeDocument/2006/relationships/slide" Target="slides/slide11.xml"/><Relationship Id="rId6" Type="http://schemas.openxmlformats.org/officeDocument/2006/relationships/slide" Target="slides/slide13.xml"/><Relationship Id="rId7" Type="http://schemas.openxmlformats.org/officeDocument/2006/relationships/slide" Target="slides/slide14.xml"/><Relationship Id="rId8" Type="http://schemas.openxmlformats.org/officeDocument/2006/relationships/slide" Target="slides/slide15.xml"/><Relationship Id="rId9" Type="http://schemas.openxmlformats.org/officeDocument/2006/relationships/slide" Target="slides/slide16.xml"/><Relationship Id="rId10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2CAC500-D4F1-6F47-B77A-AABC34D1795C}" type="datetime4">
              <a:rPr lang="en-US" altLang="x-none"/>
              <a:pPr/>
              <a:t>March 13, 2020</a:t>
            </a:fld>
            <a:endParaRPr lang="en-US" altLang="x-none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 altLang="x-none"/>
              <a:t>A Small Dose of Caffeine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311BFAD6-D973-BC46-AC37-EEB547032CB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7FE752B-79D5-0E47-B194-1482566BF318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 altLang="en-US"/>
              <a:t>A Small Dose of Caffeine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01B5E324-ABED-4446-838B-00898170F3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06FBB7-BB0D-0C49-B410-79FA5312062D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9865F-97A4-4C46-9BAF-33653407E38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B278FC-4326-AC4B-A6BA-97BE6E2AF87B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D556E-50C1-7F45-990C-5D42E2B90CF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6A3A07-01DD-C84E-8219-687AD0E2ED77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EF0ED-6D6B-8440-8D9C-698F2737360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13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F68B8F3-4016-B84B-8D61-3CA1A8670EBE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3200A-BBBC-4F45-953E-61B8418256C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56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EDEC4E-C4A8-FC47-A6B7-FFB39CC0E63A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01E89-3F40-564D-BA7F-2814A8B94D9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EDEC4E-C4A8-FC47-A6B7-FFB39CC0E63A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01E89-3F40-564D-BA7F-2814A8B94D9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571962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EDEC4E-C4A8-FC47-A6B7-FFB39CC0E63A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01E89-3F40-564D-BA7F-2814A8B94D9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15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28904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45D59BE-4884-774F-8F83-9221D450DB4B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E9274-3450-6640-A332-EE9130B1059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191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2FCC74A-4429-3349-830D-D22EE0B5C565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BBB4C-EAB5-7B46-A554-45F7E9FA69D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1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7BD293A-721D-C245-A00D-D8CC083C396E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43F97-2D35-5940-9CE5-9CC00410087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7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8252D3-EB4A-404C-A07E-629DD92FB40E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8B66B-C1D1-0144-8212-C602315A188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529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24A5C1B-25CA-7C40-AC80-10A3DCAD88A2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124D2-8D41-7146-9D4D-1D2AE58FCA0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79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1AE0595-8847-BB49-96FD-5668818A1979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2BA8E-DAF5-7B41-92BF-1E5B8FBE5D5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31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390AC84-5A87-7F40-BD1E-A533D04352A8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87AD6-5925-714D-A217-AEB7548D039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3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7716FB-F5CB-E547-9996-3859EF68A80F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E62BD-C34F-7948-84A6-2C42BCEB0AF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355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5331E7-6239-9E49-915C-586024E56BFF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1FC16-A72D-674B-A160-C109863A582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396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6190A0-7223-8F44-9361-F3F727D40574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149B9-E83E-3642-A2B2-F5708DDBD3A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12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86890E4-8798-9343-9A27-9DA8D40E43C3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E92C1-CFCE-5141-8FA1-B5C850A9A45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90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746730-F9FF-DF4B-A0DD-8919A31F4193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9669C-315A-6F46-BEF9-0EDF10FF6F2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08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C7DBC3-91F1-8045-B2AC-706BF7EBC125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75C57-8D7D-2A44-A437-477037D6EF3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775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77CB0C-9EB9-EA45-B751-DB016BDA1D17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D0D41-F19E-2741-ACA0-038F58070D7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80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6A7087-7C6D-FD4B-810C-3C62A9C6E7EC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2954-9D40-1A46-AD7B-F6DC3501479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846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96FA7A-ECBA-6D4E-9570-98D9167BBD28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10731-7AA6-8B42-AC91-DA3CEBE342E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5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F7253CA-D609-8744-A5CC-B59B3375F8C2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59FE7-FFFA-3148-B76A-D934622EBAF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457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EDC64E-8D14-FE45-91A7-E787394C147A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78E94-50E2-B640-B516-409DB8475AA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47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E83E0FC-5579-9C4B-84FB-601B5807671B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69F31-AC65-8941-8031-5FA9DF64A2B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70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D54A0F6-80BC-6E49-9DA6-5517FC84B438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0958C-8C9A-D94F-A2D6-0139AB5B9E1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20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AD0DE48-739C-814A-8526-F93C4613ACCF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E90DA-92B6-BE4B-A224-83C3DB6A4DE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08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27158B2-753F-6B4B-AF05-9FE299F989ED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067FB-3EE1-6247-81D4-B53448B6D50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90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CCBB396-3327-EB46-AB7D-DC91A90A49A4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59629-EB71-994E-BCC3-BE5A4A5B406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49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D8270C4-666B-844F-AA6C-EC6BC77158A4}" type="datetime4">
              <a:rPr lang="en-US" altLang="x-none"/>
              <a:pPr/>
              <a:t>March 13, 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 Small Dose of Caffeine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BB5C3-FC5B-1742-8B06-CA2067C709F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7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2055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2056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0" name="Text Box 2060"/>
          <p:cNvSpPr txBox="1">
            <a:spLocks noChangeArrowheads="1"/>
          </p:cNvSpPr>
          <p:nvPr userDrawn="1"/>
        </p:nvSpPr>
        <p:spPr bwMode="auto">
          <a:xfrm>
            <a:off x="6781800" y="6604000"/>
            <a:ext cx="23622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sz="1000" b="1" dirty="0"/>
              <a:t>A Small Dose of Caffeine – </a:t>
            </a:r>
            <a:r>
              <a:rPr lang="en-US" altLang="x-none" sz="1000" b="1" dirty="0" smtClean="0"/>
              <a:t>03/13/20</a:t>
            </a:r>
            <a:endParaRPr lang="en-US" altLang="x-none" sz="1000" b="1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36732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"/>
            <a:ext cx="1971675" cy="610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"/>
            <a:ext cx="5762625" cy="610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5680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3616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940530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8137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49884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2863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4648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30269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816060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sz="1000" b="1"/>
              <a:t>              A Small Dose of Toxicology</a:t>
            </a:r>
          </a:p>
        </p:txBody>
      </p:sp>
      <p:pic>
        <p:nvPicPr>
          <p:cNvPr id="1039" name="Picture 15" descr="spoon0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6781800" y="6604000"/>
            <a:ext cx="23622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sz="1000" b="1" dirty="0"/>
              <a:t>A Small Dose of Caffeine – </a:t>
            </a:r>
            <a:r>
              <a:rPr lang="en-US" altLang="x-none" sz="1000" b="1" dirty="0" smtClean="0"/>
              <a:t>03/13/20</a:t>
            </a:r>
            <a:endParaRPr lang="en-US" altLang="x-none" sz="10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98" name="Group 46"/>
          <p:cNvGrpSpPr>
            <a:grpSpLocks/>
          </p:cNvGrpSpPr>
          <p:nvPr/>
        </p:nvGrpSpPr>
        <p:grpSpPr bwMode="auto">
          <a:xfrm>
            <a:off x="1114425" y="1219200"/>
            <a:ext cx="6913563" cy="3505200"/>
            <a:chOff x="702" y="1056"/>
            <a:chExt cx="4355" cy="2208"/>
          </a:xfrm>
        </p:grpSpPr>
        <p:sp>
          <p:nvSpPr>
            <p:cNvPr id="125996" name="Freeform 44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Freeform 45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33CCCC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58" name="Rectangle 6"/>
          <p:cNvSpPr>
            <a:spLocks noChangeArrowheads="1"/>
          </p:cNvSpPr>
          <p:nvPr>
            <p:ph type="ctrTitle"/>
          </p:nvPr>
        </p:nvSpPr>
        <p:spPr bwMode="auto">
          <a:xfrm>
            <a:off x="838200" y="2462213"/>
            <a:ext cx="7010400" cy="1431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x-none" b="1">
                <a:solidFill>
                  <a:schemeClr val="tx1"/>
                </a:solidFill>
              </a:rPr>
              <a:t>An Introduction To The Health Effects of Caffeine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1279525" y="77788"/>
            <a:ext cx="6940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b="1">
                <a:solidFill>
                  <a:schemeClr val="tx1"/>
                </a:solidFill>
              </a:rPr>
              <a:t>A Small Dose of</a:t>
            </a:r>
            <a:r>
              <a:rPr lang="en-US" altLang="x-none" b="1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altLang="x-none" b="1">
                <a:solidFill>
                  <a:schemeClr val="tx1"/>
                </a:solidFill>
              </a:rPr>
              <a:t> Caffeine</a:t>
            </a:r>
          </a:p>
        </p:txBody>
      </p:sp>
      <p:pic>
        <p:nvPicPr>
          <p:cNvPr id="125994" name="Picture 42" descr="FD0044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223678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21012" y="5045095"/>
            <a:ext cx="60467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algn="ctr" eaLnBrk="1" hangingPunct="1">
              <a:buFont typeface="Wingdings" pitchFamily="-1" charset="2"/>
              <a:buNone/>
            </a:pPr>
            <a:r>
              <a:rPr lang="en-US" sz="3600" b="1" dirty="0" smtClean="0">
                <a:latin typeface="Arial" pitchFamily="-1" charset="0"/>
              </a:rPr>
              <a:t>Chapter </a:t>
            </a:r>
            <a:r>
              <a:rPr lang="en-US" sz="3600" b="1" dirty="0" smtClean="0">
                <a:latin typeface="Arial" pitchFamily="-1" charset="0"/>
              </a:rPr>
              <a:t>8 </a:t>
            </a:r>
            <a:r>
              <a:rPr lang="mr-IN" sz="3600" b="1" dirty="0" smtClean="0">
                <a:latin typeface="Arial" pitchFamily="-1" charset="0"/>
              </a:rPr>
              <a:t>–</a:t>
            </a:r>
            <a:r>
              <a:rPr lang="en-US" sz="3600" b="1" dirty="0" smtClean="0">
                <a:latin typeface="Arial" pitchFamily="-1" charset="0"/>
              </a:rPr>
              <a:t> 3</a:t>
            </a:r>
            <a:r>
              <a:rPr lang="en-US" sz="3600" b="1" baseline="30000" dirty="0" smtClean="0">
                <a:latin typeface="Arial" pitchFamily="-1" charset="0"/>
              </a:rPr>
              <a:t>rd</a:t>
            </a:r>
            <a:r>
              <a:rPr lang="en-US" sz="3600" b="1" dirty="0" smtClean="0">
                <a:latin typeface="Arial" pitchFamily="-1" charset="0"/>
              </a:rPr>
              <a:t> Edition</a:t>
            </a:r>
          </a:p>
          <a:p>
            <a:pPr marL="457200" indent="-457200" algn="ctr" eaLnBrk="1" hangingPunct="1">
              <a:buFont typeface="Wingdings" pitchFamily="-1" charset="2"/>
              <a:buNone/>
            </a:pPr>
            <a:r>
              <a:rPr lang="en-US" sz="2800" b="1" dirty="0" smtClean="0">
                <a:latin typeface="Arial" pitchFamily="-1" charset="0"/>
              </a:rPr>
              <a:t>Steven </a:t>
            </a:r>
            <a:r>
              <a:rPr lang="en-US" sz="2800" b="1" dirty="0">
                <a:latin typeface="Arial" pitchFamily="-1" charset="0"/>
              </a:rPr>
              <a:t>G. Gilbert, PhD, </a:t>
            </a:r>
            <a:r>
              <a:rPr lang="en-US" sz="2800" b="1" dirty="0" smtClean="0">
                <a:latin typeface="Arial" pitchFamily="-1" charset="0"/>
              </a:rPr>
              <a:t>DABT</a:t>
            </a:r>
            <a:endParaRPr lang="en-US" sz="2800" b="1" dirty="0">
              <a:latin typeface="Arial" pitchFamily="-1" charset="0"/>
            </a:endParaRPr>
          </a:p>
          <a:p>
            <a:pPr marL="457200" indent="-457200" algn="ctr" eaLnBrk="1" hangingPunct="1">
              <a:buFont typeface="Wingdings" pitchFamily="-1" charset="2"/>
              <a:buNone/>
            </a:pPr>
            <a:r>
              <a:rPr lang="en-US" sz="2800" b="1" dirty="0" err="1" smtClean="0">
                <a:latin typeface="Arial" pitchFamily="-1" charset="0"/>
              </a:rPr>
              <a:t>www.asmalldoseoftoxicology.org</a:t>
            </a:r>
            <a:endParaRPr lang="en-US" sz="2800" b="1" dirty="0">
              <a:latin typeface="Arial" pitchFamily="-1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Quote – Love of Tea</a:t>
            </a:r>
          </a:p>
        </p:txBody>
      </p:sp>
      <p:sp>
        <p:nvSpPr>
          <p:cNvPr id="268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09600" y="1447800"/>
            <a:ext cx="7848600" cy="450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buFontTx/>
              <a:buNone/>
            </a:pPr>
            <a:r>
              <a:rPr lang="en-US" altLang="x-none" b="1">
                <a:latin typeface="Arial" charset="0"/>
              </a:rPr>
              <a:t>“Tea, though ridiculed by those who are naturally coarse in their nervous sensibilities … will always be the favorite beverage of the intellectual.”</a:t>
            </a:r>
          </a:p>
          <a:p>
            <a:pPr marL="0" indent="0" algn="ctr">
              <a:buFontTx/>
              <a:buNone/>
            </a:pPr>
            <a:endParaRPr lang="en-US" altLang="x-none" b="1">
              <a:latin typeface="Arial" charset="0"/>
            </a:endParaRPr>
          </a:p>
          <a:p>
            <a:pPr marL="0" indent="0" algn="ctr">
              <a:buFontTx/>
              <a:buNone/>
            </a:pPr>
            <a:r>
              <a:rPr lang="en-US" altLang="x-none" sz="2800" b="1">
                <a:latin typeface="Arial" charset="0"/>
              </a:rPr>
              <a:t>Thomas De Quincey (1785–1859), English author. Confessions of an English Opium-Eater,“The Pleasures of Opium” (1822).</a:t>
            </a:r>
          </a:p>
          <a:p>
            <a:pPr marL="0" indent="0" algn="ctr">
              <a:buFontTx/>
              <a:buNone/>
            </a:pPr>
            <a:endParaRPr lang="en-US" altLang="x-none" sz="2800" b="1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Quote – Religion and Drugs</a:t>
            </a:r>
          </a:p>
        </p:txBody>
      </p:sp>
      <p:sp>
        <p:nvSpPr>
          <p:cNvPr id="270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71500" y="1866900"/>
            <a:ext cx="7848600" cy="3162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buFontTx/>
              <a:buNone/>
            </a:pPr>
            <a:r>
              <a:rPr lang="en-US" altLang="x-none" sz="4000" b="1">
                <a:latin typeface="Arial" charset="0"/>
              </a:rPr>
              <a:t>If Christianity is wine, and Islam coffee, Buddhism is most certainly tea.</a:t>
            </a:r>
          </a:p>
          <a:p>
            <a:pPr marL="0" indent="0" algn="ctr">
              <a:buFontTx/>
              <a:buNone/>
            </a:pPr>
            <a:endParaRPr lang="en-US" altLang="x-none" sz="4000" b="1">
              <a:latin typeface="Arial" charset="0"/>
            </a:endParaRPr>
          </a:p>
          <a:p>
            <a:pPr marL="0" indent="0" algn="ctr">
              <a:buFontTx/>
              <a:buNone/>
            </a:pPr>
            <a:r>
              <a:rPr lang="en-US" altLang="x-none" sz="2800" b="1">
                <a:latin typeface="Arial" charset="0"/>
              </a:rPr>
              <a:t>Alan Watts, The Way of Zen, 1957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33400" y="1752600"/>
            <a:ext cx="815340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x-none" sz="4400" b="1" u="sng">
                <a:latin typeface="Arial" charset="0"/>
              </a:rPr>
              <a:t>Tea trade and opium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x-none" sz="3200" b="1">
                <a:latin typeface="Arial" charset="0"/>
              </a:rPr>
              <a:t>Opium War of 1839-42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x-none" sz="2800" b="1">
                <a:latin typeface="Arial" charset="0"/>
              </a:rPr>
              <a:t>	Great Britain has a monopoly on the sale of opium which it forces on China; eventually gaining control of Hong Kong.</a:t>
            </a:r>
          </a:p>
          <a:p>
            <a:pPr eaLnBrk="0" hangingPunct="0">
              <a:spcBef>
                <a:spcPct val="20000"/>
              </a:spcBef>
            </a:pPr>
            <a:endParaRPr lang="en-US" altLang="x-none" sz="2800" b="1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x-none" sz="2800" b="1">
                <a:latin typeface="Arial" charset="0"/>
              </a:rPr>
              <a:t>Consider our societies ongoing “war on drugs”.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altLang="x-none" b="1">
                <a:solidFill>
                  <a:schemeClr val="tx1"/>
                </a:solidFill>
              </a:rPr>
              <a:t>Historical Events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2337"/>
            <a:ext cx="7772400" cy="76687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 dirty="0">
                <a:solidFill>
                  <a:schemeClr val="tx1"/>
                </a:solidFill>
              </a:rPr>
              <a:t>Caffeine and </a:t>
            </a:r>
            <a:r>
              <a:rPr lang="en-US" altLang="x-none" b="1" dirty="0" smtClean="0">
                <a:solidFill>
                  <a:schemeClr val="tx1"/>
                </a:solidFill>
              </a:rPr>
              <a:t>Guarana</a:t>
            </a:r>
            <a:endParaRPr lang="en-US" altLang="x-none" b="1" dirty="0">
              <a:solidFill>
                <a:schemeClr val="tx1"/>
              </a:solidFill>
            </a:endParaRPr>
          </a:p>
        </p:txBody>
      </p:sp>
      <p:sp>
        <p:nvSpPr>
          <p:cNvPr id="214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71500" y="1752600"/>
            <a:ext cx="7848600" cy="43001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 typeface="Wingdings" charset="2"/>
              <a:buChar char="Ø"/>
            </a:pPr>
            <a:r>
              <a:rPr lang="en-US" altLang="x-none" sz="3600" b="1" smtClean="0">
                <a:latin typeface="Arial" charset="0"/>
              </a:rPr>
              <a:t>Found in </a:t>
            </a:r>
            <a:r>
              <a:rPr lang="en-US" altLang="x-none" sz="3600" b="1" dirty="0" smtClean="0">
                <a:latin typeface="Arial" charset="0"/>
              </a:rPr>
              <a:t>South America</a:t>
            </a:r>
            <a:endParaRPr lang="en-US" altLang="x-none" sz="3600" b="1" dirty="0">
              <a:latin typeface="Arial" charset="0"/>
            </a:endParaRPr>
          </a:p>
          <a:p>
            <a:pPr marL="609600" indent="-609600">
              <a:buFont typeface="Wingdings" charset="2"/>
              <a:buChar char="Ø"/>
            </a:pPr>
            <a:r>
              <a:rPr lang="en-US" altLang="x-none" sz="3600" b="1" dirty="0" smtClean="0">
                <a:latin typeface="Arial" charset="0"/>
              </a:rPr>
              <a:t>Guarana bean has about twice the caffeine as a coffee bean (guarana 2-4.5% - Coffee 1-2%)</a:t>
            </a:r>
            <a:endParaRPr lang="en-US" altLang="x-none" sz="3600" b="1" dirty="0">
              <a:latin typeface="Arial" charset="0"/>
            </a:endParaRPr>
          </a:p>
          <a:p>
            <a:pPr marL="609600" indent="-609600">
              <a:buFont typeface="Wingdings" charset="2"/>
              <a:buChar char="Ø"/>
            </a:pPr>
            <a:r>
              <a:rPr lang="en-US" altLang="x-none" sz="3600" b="1" dirty="0">
                <a:latin typeface="Arial" charset="0"/>
              </a:rPr>
              <a:t>D</a:t>
            </a:r>
            <a:r>
              <a:rPr lang="en-US" altLang="x-none" sz="3600" b="1" dirty="0" smtClean="0">
                <a:latin typeface="Arial" charset="0"/>
              </a:rPr>
              <a:t>efensive toxin that repels</a:t>
            </a:r>
            <a:r>
              <a:rPr lang="en-US" altLang="x-none" sz="3600" b="1" dirty="0">
                <a:latin typeface="Arial" charset="0"/>
              </a:rPr>
              <a:t> </a:t>
            </a:r>
            <a:r>
              <a:rPr lang="en-US" altLang="x-none" sz="3600" b="1" dirty="0" smtClean="0">
                <a:latin typeface="Arial" charset="0"/>
              </a:rPr>
              <a:t>herbivores from fruit (pesticide)</a:t>
            </a:r>
          </a:p>
          <a:p>
            <a:pPr marL="609600" indent="-609600">
              <a:buFont typeface="Wingdings" charset="2"/>
              <a:buChar char="Ø"/>
            </a:pPr>
            <a:r>
              <a:rPr lang="en-US" altLang="x-none" sz="3600" b="1" dirty="0" smtClean="0">
                <a:latin typeface="Arial" charset="0"/>
              </a:rPr>
              <a:t>Used in energy drinks</a:t>
            </a:r>
            <a:endParaRPr lang="en-US" altLang="x-none" sz="3600" b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0743" y="1175657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363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Caffeine and Society</a:t>
            </a:r>
          </a:p>
        </p:txBody>
      </p:sp>
      <p:sp>
        <p:nvSpPr>
          <p:cNvPr id="214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71500" y="1752600"/>
            <a:ext cx="7848600" cy="3603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 typeface="Wingdings" charset="2"/>
              <a:buChar char="Ø"/>
            </a:pPr>
            <a:r>
              <a:rPr lang="en-US" altLang="x-none" sz="3600" b="1" dirty="0">
                <a:latin typeface="Arial" charset="0"/>
              </a:rPr>
              <a:t>Most widely consumed stimulant drug in the world</a:t>
            </a:r>
          </a:p>
          <a:p>
            <a:pPr marL="609600" indent="-609600">
              <a:buFont typeface="Wingdings" charset="2"/>
              <a:buChar char="Ø"/>
            </a:pPr>
            <a:r>
              <a:rPr lang="en-US" altLang="x-none" sz="3600" b="1" dirty="0">
                <a:latin typeface="Arial" charset="0"/>
              </a:rPr>
              <a:t>Many people start consuming caffeine at an early age</a:t>
            </a:r>
          </a:p>
          <a:p>
            <a:pPr marL="609600" indent="-609600">
              <a:buFont typeface="Wingdings" charset="2"/>
              <a:buChar char="Ø"/>
            </a:pPr>
            <a:r>
              <a:rPr lang="en-US" altLang="x-none" sz="3600" b="1" dirty="0">
                <a:latin typeface="Arial" charset="0"/>
              </a:rPr>
              <a:t>A great deal of money is made from caffeine – why?</a:t>
            </a:r>
          </a:p>
        </p:txBody>
      </p:sp>
    </p:spTree>
    <p:extLst>
      <p:ext uri="{BB962C8B-B14F-4D97-AF65-F5344CB8AC3E}">
        <p14:creationId xmlns:p14="http://schemas.microsoft.com/office/powerpoint/2010/main" val="20118225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2337"/>
            <a:ext cx="7772400" cy="76687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 dirty="0" smtClean="0">
                <a:solidFill>
                  <a:schemeClr val="tx1"/>
                </a:solidFill>
              </a:rPr>
              <a:t>Caffeine </a:t>
            </a:r>
            <a:r>
              <a:rPr lang="mr-IN" altLang="x-none" b="1" dirty="0" smtClean="0">
                <a:solidFill>
                  <a:schemeClr val="tx1"/>
                </a:solidFill>
              </a:rPr>
              <a:t>–</a:t>
            </a:r>
            <a:r>
              <a:rPr lang="en-US" altLang="x-none" b="1" dirty="0" smtClean="0">
                <a:solidFill>
                  <a:schemeClr val="tx1"/>
                </a:solidFill>
              </a:rPr>
              <a:t> Why ?</a:t>
            </a:r>
            <a:endParaRPr lang="en-US" altLang="x-none" b="1" dirty="0">
              <a:solidFill>
                <a:schemeClr val="tx1"/>
              </a:solidFill>
            </a:endParaRPr>
          </a:p>
        </p:txBody>
      </p:sp>
      <p:sp>
        <p:nvSpPr>
          <p:cNvPr id="214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71500" y="1752600"/>
            <a:ext cx="7848600" cy="241655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 typeface="Wingdings" charset="2"/>
              <a:buChar char="Ø"/>
            </a:pPr>
            <a:r>
              <a:rPr lang="en-US" altLang="x-none" sz="3600" b="1" dirty="0" smtClean="0">
                <a:latin typeface="Arial" charset="0"/>
              </a:rPr>
              <a:t>Naturally occurring </a:t>
            </a:r>
            <a:r>
              <a:rPr lang="mr-IN" altLang="x-none" sz="3600" b="1" dirty="0" smtClean="0">
                <a:latin typeface="Arial" charset="0"/>
              </a:rPr>
              <a:t>–</a:t>
            </a:r>
            <a:r>
              <a:rPr lang="en-US" altLang="x-none" sz="3600" b="1" dirty="0" smtClean="0">
                <a:latin typeface="Arial" charset="0"/>
              </a:rPr>
              <a:t> why ?  -   Pesticide - keeps bugs away</a:t>
            </a:r>
          </a:p>
          <a:p>
            <a:pPr marL="609600" indent="-609600">
              <a:buFont typeface="Wingdings" charset="2"/>
              <a:buChar char="Ø"/>
            </a:pPr>
            <a:r>
              <a:rPr lang="en-US" altLang="x-none" sz="3600" b="1" dirty="0" smtClean="0">
                <a:latin typeface="Arial" charset="0"/>
              </a:rPr>
              <a:t>Produced by a variety of plants </a:t>
            </a:r>
            <a:r>
              <a:rPr lang="mr-IN" altLang="x-none" sz="3600" b="1" dirty="0" smtClean="0">
                <a:latin typeface="Arial" charset="0"/>
              </a:rPr>
              <a:t>–</a:t>
            </a:r>
            <a:r>
              <a:rPr lang="en-US" altLang="x-none" sz="3600" b="1" dirty="0" smtClean="0">
                <a:latin typeface="Arial" charset="0"/>
              </a:rPr>
              <a:t> tea, coffee, Guarana</a:t>
            </a:r>
          </a:p>
        </p:txBody>
      </p:sp>
    </p:spTree>
    <p:extLst>
      <p:ext uri="{BB962C8B-B14F-4D97-AF65-F5344CB8AC3E}">
        <p14:creationId xmlns:p14="http://schemas.microsoft.com/office/powerpoint/2010/main" val="20516526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Exposure</a:t>
            </a:r>
          </a:p>
        </p:txBody>
      </p:sp>
      <p:sp>
        <p:nvSpPr>
          <p:cNvPr id="218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47700" y="1752600"/>
            <a:ext cx="7848600" cy="155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altLang="x-none" sz="4800" b="1">
                <a:latin typeface="Arial" charset="0"/>
              </a:rPr>
              <a:t>Most widely consumed neuroactive compound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647700" y="3581400"/>
            <a:ext cx="7848600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x-none" sz="4400" b="1">
                <a:latin typeface="Arial" charset="0"/>
              </a:rPr>
              <a:t>Coffee</a:t>
            </a:r>
          </a:p>
          <a:p>
            <a:pPr algn="ctr"/>
            <a:r>
              <a:rPr lang="en-US" altLang="x-none" sz="4400" b="1">
                <a:latin typeface="Arial" charset="0"/>
              </a:rPr>
              <a:t>Soda Products</a:t>
            </a:r>
          </a:p>
          <a:p>
            <a:pPr algn="ctr"/>
            <a:r>
              <a:rPr lang="en-US" altLang="x-none" sz="4400" b="1">
                <a:latin typeface="Arial" charset="0"/>
              </a:rPr>
              <a:t>Tea</a:t>
            </a:r>
          </a:p>
          <a:p>
            <a:pPr algn="ctr"/>
            <a:r>
              <a:rPr lang="en-US" altLang="x-none" sz="4400" b="1">
                <a:latin typeface="Arial" charset="0"/>
              </a:rPr>
              <a:t>Chocolate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Caffeine Content</a:t>
            </a:r>
          </a:p>
        </p:txBody>
      </p:sp>
      <p:sp>
        <p:nvSpPr>
          <p:cNvPr id="2201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81000" y="1981200"/>
            <a:ext cx="8343900" cy="2894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altLang="x-none" sz="4000" b="1">
                <a:latin typeface="Arial" charset="0"/>
              </a:rPr>
              <a:t>1 Cup of coffee – 65-175 mg</a:t>
            </a:r>
          </a:p>
          <a:p>
            <a:pPr>
              <a:buFontTx/>
              <a:buNone/>
            </a:pPr>
            <a:r>
              <a:rPr lang="en-US" altLang="x-none" sz="4000" b="1">
                <a:latin typeface="Arial" charset="0"/>
              </a:rPr>
              <a:t>1 Cup of tea – 50 mg</a:t>
            </a:r>
          </a:p>
          <a:p>
            <a:pPr>
              <a:buFontTx/>
              <a:buNone/>
            </a:pPr>
            <a:r>
              <a:rPr lang="en-US" altLang="x-none" sz="4000" b="1">
                <a:latin typeface="Arial" charset="0"/>
              </a:rPr>
              <a:t>Can of soda (12 oz) – 40-50 mg</a:t>
            </a:r>
          </a:p>
          <a:p>
            <a:pPr>
              <a:buFontTx/>
              <a:buNone/>
            </a:pPr>
            <a:r>
              <a:rPr lang="en-US" altLang="x-none" sz="4000" b="1">
                <a:latin typeface="Arial" charset="0"/>
              </a:rPr>
              <a:t>Bar of chocolate (30 g) – 1-35 mg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363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Exposure and Effects</a:t>
            </a:r>
          </a:p>
        </p:txBody>
      </p:sp>
      <p:sp>
        <p:nvSpPr>
          <p:cNvPr id="216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47700" y="1752600"/>
            <a:ext cx="7848600" cy="370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altLang="x-none" sz="5400" b="1">
                <a:latin typeface="Arial" charset="0"/>
              </a:rPr>
              <a:t>Have you every drank too much caffeine?</a:t>
            </a:r>
          </a:p>
          <a:p>
            <a:pPr algn="ctr">
              <a:buFontTx/>
              <a:buNone/>
            </a:pPr>
            <a:endParaRPr lang="en-US" altLang="x-none" sz="5400" b="1">
              <a:latin typeface="Arial" charset="0"/>
            </a:endParaRPr>
          </a:p>
          <a:p>
            <a:pPr algn="ctr">
              <a:buFontTx/>
              <a:buNone/>
            </a:pPr>
            <a:r>
              <a:rPr lang="en-US" altLang="x-none" sz="5400" b="1">
                <a:latin typeface="Arial" charset="0"/>
              </a:rPr>
              <a:t>What are the effects?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Aspects of Caffeine</a:t>
            </a:r>
          </a:p>
        </p:txBody>
      </p:sp>
      <p:sp>
        <p:nvSpPr>
          <p:cNvPr id="251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47700" y="1143000"/>
            <a:ext cx="7848600" cy="53219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Desirable effects</a:t>
            </a:r>
          </a:p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	Stimulant, increased alertness, concentrate,  energy, bronchial dilator</a:t>
            </a:r>
          </a:p>
          <a:p>
            <a:pPr>
              <a:buFontTx/>
              <a:buNone/>
            </a:pPr>
            <a:endParaRPr lang="en-US" altLang="x-none" sz="2000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Toxicity</a:t>
            </a:r>
          </a:p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	 Restlessness, jitters, anxiety, insomnia, elevated or irregular heart </a:t>
            </a:r>
            <a:r>
              <a:rPr lang="en-US" altLang="x-none" sz="2000" b="1" dirty="0" smtClean="0">
                <a:latin typeface="Arial" charset="0"/>
              </a:rPr>
              <a:t>rate </a:t>
            </a:r>
            <a:r>
              <a:rPr lang="mr-IN" altLang="x-none" sz="2000" b="1" dirty="0" smtClean="0">
                <a:latin typeface="Arial" charset="0"/>
              </a:rPr>
              <a:t>–</a:t>
            </a:r>
            <a:r>
              <a:rPr lang="en-US" altLang="x-none" sz="2000" b="1" dirty="0" smtClean="0">
                <a:latin typeface="Arial" charset="0"/>
              </a:rPr>
              <a:t> a pesticide </a:t>
            </a:r>
            <a:endParaRPr lang="en-US" altLang="x-none" sz="2000" b="1" dirty="0">
              <a:latin typeface="Arial" charset="0"/>
            </a:endParaRPr>
          </a:p>
          <a:p>
            <a:pPr>
              <a:buFontTx/>
              <a:buNone/>
            </a:pPr>
            <a:endParaRPr lang="en-US" altLang="x-none" sz="2000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No tolerance</a:t>
            </a:r>
          </a:p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	Most develop little or no tolerance to the nervous system effects</a:t>
            </a:r>
          </a:p>
          <a:p>
            <a:pPr>
              <a:buFontTx/>
              <a:buNone/>
            </a:pPr>
            <a:endParaRPr lang="en-US" altLang="x-none" sz="2000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Withdrawal effects</a:t>
            </a:r>
          </a:p>
          <a:p>
            <a:pPr>
              <a:buFontTx/>
              <a:buNone/>
            </a:pPr>
            <a:r>
              <a:rPr lang="en-US" altLang="x-none" sz="2000" b="1" dirty="0">
                <a:latin typeface="Arial" charset="0"/>
              </a:rPr>
              <a:t>	Transient but persistent, headache, low energy, in ability to concentrate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What Is This?</a:t>
            </a:r>
          </a:p>
        </p:txBody>
      </p:sp>
      <p:grpSp>
        <p:nvGrpSpPr>
          <p:cNvPr id="166947" name="Group 1059"/>
          <p:cNvGrpSpPr>
            <a:grpSpLocks/>
          </p:cNvGrpSpPr>
          <p:nvPr/>
        </p:nvGrpSpPr>
        <p:grpSpPr bwMode="auto">
          <a:xfrm>
            <a:off x="1516063" y="1255713"/>
            <a:ext cx="5951537" cy="5068887"/>
            <a:chOff x="955" y="791"/>
            <a:chExt cx="3749" cy="3193"/>
          </a:xfrm>
        </p:grpSpPr>
        <p:sp>
          <p:nvSpPr>
            <p:cNvPr id="166915" name="Line 1027"/>
            <p:cNvSpPr>
              <a:spLocks noChangeShapeType="1"/>
            </p:cNvSpPr>
            <p:nvPr/>
          </p:nvSpPr>
          <p:spPr bwMode="auto">
            <a:xfrm flipH="1" flipV="1">
              <a:off x="3142" y="2831"/>
              <a:ext cx="81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6" name="Rectangle 1028"/>
            <p:cNvSpPr>
              <a:spLocks noChangeArrowheads="1"/>
            </p:cNvSpPr>
            <p:nvPr/>
          </p:nvSpPr>
          <p:spPr bwMode="auto">
            <a:xfrm>
              <a:off x="1470" y="1756"/>
              <a:ext cx="3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66917" name="Line 1029"/>
            <p:cNvSpPr>
              <a:spLocks noChangeShapeType="1"/>
            </p:cNvSpPr>
            <p:nvPr/>
          </p:nvSpPr>
          <p:spPr bwMode="auto">
            <a:xfrm flipV="1">
              <a:off x="1744" y="1407"/>
              <a:ext cx="608" cy="4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8" name="Line 1030"/>
            <p:cNvSpPr>
              <a:spLocks noChangeShapeType="1"/>
            </p:cNvSpPr>
            <p:nvPr/>
          </p:nvSpPr>
          <p:spPr bwMode="auto">
            <a:xfrm>
              <a:off x="2368" y="1423"/>
              <a:ext cx="774" cy="4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9" name="Line 1031"/>
            <p:cNvSpPr>
              <a:spLocks noChangeShapeType="1"/>
            </p:cNvSpPr>
            <p:nvPr/>
          </p:nvSpPr>
          <p:spPr bwMode="auto">
            <a:xfrm>
              <a:off x="3141" y="1909"/>
              <a:ext cx="0" cy="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0" name="Line 1032"/>
            <p:cNvSpPr>
              <a:spLocks noChangeShapeType="1"/>
            </p:cNvSpPr>
            <p:nvPr/>
          </p:nvSpPr>
          <p:spPr bwMode="auto">
            <a:xfrm>
              <a:off x="1560" y="2084"/>
              <a:ext cx="0" cy="7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1" name="Line 1033"/>
            <p:cNvSpPr>
              <a:spLocks noChangeShapeType="1"/>
            </p:cNvSpPr>
            <p:nvPr/>
          </p:nvSpPr>
          <p:spPr bwMode="auto">
            <a:xfrm>
              <a:off x="1568" y="2828"/>
              <a:ext cx="673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2" name="Line 1034"/>
            <p:cNvSpPr>
              <a:spLocks noChangeShapeType="1"/>
            </p:cNvSpPr>
            <p:nvPr/>
          </p:nvSpPr>
          <p:spPr bwMode="auto">
            <a:xfrm flipV="1">
              <a:off x="2487" y="2831"/>
              <a:ext cx="637" cy="4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3" name="Rectangle 1035"/>
            <p:cNvSpPr>
              <a:spLocks noChangeArrowheads="1"/>
            </p:cNvSpPr>
            <p:nvPr/>
          </p:nvSpPr>
          <p:spPr bwMode="auto">
            <a:xfrm>
              <a:off x="2207" y="3051"/>
              <a:ext cx="3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66924" name="Line 1036"/>
            <p:cNvSpPr>
              <a:spLocks noChangeShapeType="1"/>
            </p:cNvSpPr>
            <p:nvPr/>
          </p:nvSpPr>
          <p:spPr bwMode="auto">
            <a:xfrm flipH="1">
              <a:off x="3142" y="1711"/>
              <a:ext cx="762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5" name="Rectangle 1037"/>
            <p:cNvSpPr>
              <a:spLocks noChangeArrowheads="1"/>
            </p:cNvSpPr>
            <p:nvPr/>
          </p:nvSpPr>
          <p:spPr bwMode="auto">
            <a:xfrm>
              <a:off x="3887" y="2859"/>
              <a:ext cx="3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66926" name="Rectangle 1038"/>
            <p:cNvSpPr>
              <a:spLocks noChangeArrowheads="1"/>
            </p:cNvSpPr>
            <p:nvPr/>
          </p:nvSpPr>
          <p:spPr bwMode="auto">
            <a:xfrm>
              <a:off x="3887" y="1515"/>
              <a:ext cx="3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66927" name="Line 1039"/>
            <p:cNvSpPr>
              <a:spLocks noChangeShapeType="1"/>
            </p:cNvSpPr>
            <p:nvPr/>
          </p:nvSpPr>
          <p:spPr bwMode="auto">
            <a:xfrm>
              <a:off x="4192" y="1711"/>
              <a:ext cx="512" cy="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8" name="Line 1040"/>
            <p:cNvSpPr>
              <a:spLocks noChangeShapeType="1"/>
            </p:cNvSpPr>
            <p:nvPr/>
          </p:nvSpPr>
          <p:spPr bwMode="auto">
            <a:xfrm flipV="1">
              <a:off x="4192" y="2319"/>
              <a:ext cx="512" cy="6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9" name="Line 1041"/>
            <p:cNvSpPr>
              <a:spLocks noChangeShapeType="1"/>
            </p:cNvSpPr>
            <p:nvPr/>
          </p:nvSpPr>
          <p:spPr bwMode="auto">
            <a:xfrm flipV="1">
              <a:off x="4144" y="2319"/>
              <a:ext cx="416" cy="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0" name="Line 1042"/>
            <p:cNvSpPr>
              <a:spLocks noChangeShapeType="1"/>
            </p:cNvSpPr>
            <p:nvPr/>
          </p:nvSpPr>
          <p:spPr bwMode="auto">
            <a:xfrm flipV="1">
              <a:off x="4040" y="1311"/>
              <a:ext cx="0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1" name="Rectangle 1043"/>
            <p:cNvSpPr>
              <a:spLocks noChangeArrowheads="1"/>
            </p:cNvSpPr>
            <p:nvPr/>
          </p:nvSpPr>
          <p:spPr bwMode="auto">
            <a:xfrm>
              <a:off x="3835" y="990"/>
              <a:ext cx="637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CH</a:t>
              </a:r>
              <a:r>
                <a:rPr lang="en-US" altLang="x-none" sz="36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6932" name="Line 1044"/>
            <p:cNvSpPr>
              <a:spLocks noChangeShapeType="1"/>
            </p:cNvSpPr>
            <p:nvPr/>
          </p:nvSpPr>
          <p:spPr bwMode="auto">
            <a:xfrm flipV="1">
              <a:off x="2360" y="3375"/>
              <a:ext cx="0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3" name="Rectangle 1045"/>
            <p:cNvSpPr>
              <a:spLocks noChangeArrowheads="1"/>
            </p:cNvSpPr>
            <p:nvPr/>
          </p:nvSpPr>
          <p:spPr bwMode="auto">
            <a:xfrm>
              <a:off x="2203" y="3582"/>
              <a:ext cx="637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CH</a:t>
              </a:r>
              <a:r>
                <a:rPr lang="en-US" altLang="x-none" sz="36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6934" name="Rectangle 1046"/>
            <p:cNvSpPr>
              <a:spLocks noChangeArrowheads="1"/>
            </p:cNvSpPr>
            <p:nvPr/>
          </p:nvSpPr>
          <p:spPr bwMode="auto">
            <a:xfrm>
              <a:off x="955" y="1230"/>
              <a:ext cx="637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CH</a:t>
              </a:r>
              <a:r>
                <a:rPr lang="en-US" altLang="x-none" sz="36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6935" name="Line 1047"/>
            <p:cNvSpPr>
              <a:spLocks noChangeShapeType="1"/>
            </p:cNvSpPr>
            <p:nvPr/>
          </p:nvSpPr>
          <p:spPr bwMode="auto">
            <a:xfrm flipH="1" flipV="1">
              <a:off x="1152" y="1551"/>
              <a:ext cx="400" cy="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6" name="Line 1048"/>
            <p:cNvSpPr>
              <a:spLocks noChangeShapeType="1"/>
            </p:cNvSpPr>
            <p:nvPr/>
          </p:nvSpPr>
          <p:spPr bwMode="auto">
            <a:xfrm flipH="1">
              <a:off x="1200" y="2815"/>
              <a:ext cx="352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7" name="Line 1049"/>
            <p:cNvSpPr>
              <a:spLocks noChangeShapeType="1"/>
            </p:cNvSpPr>
            <p:nvPr/>
          </p:nvSpPr>
          <p:spPr bwMode="auto">
            <a:xfrm flipH="1">
              <a:off x="1248" y="2863"/>
              <a:ext cx="352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8" name="Rectangle 1050"/>
            <p:cNvSpPr>
              <a:spLocks noChangeArrowheads="1"/>
            </p:cNvSpPr>
            <p:nvPr/>
          </p:nvSpPr>
          <p:spPr bwMode="auto">
            <a:xfrm>
              <a:off x="959" y="2907"/>
              <a:ext cx="33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6939" name="Line 1051"/>
            <p:cNvSpPr>
              <a:spLocks noChangeShapeType="1"/>
            </p:cNvSpPr>
            <p:nvPr/>
          </p:nvSpPr>
          <p:spPr bwMode="auto">
            <a:xfrm>
              <a:off x="2408" y="1135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0" name="Line 1052"/>
            <p:cNvSpPr>
              <a:spLocks noChangeShapeType="1"/>
            </p:cNvSpPr>
            <p:nvPr/>
          </p:nvSpPr>
          <p:spPr bwMode="auto">
            <a:xfrm flipV="1">
              <a:off x="2312" y="1119"/>
              <a:ext cx="0" cy="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1" name="Rectangle 1053"/>
            <p:cNvSpPr>
              <a:spLocks noChangeArrowheads="1"/>
            </p:cNvSpPr>
            <p:nvPr/>
          </p:nvSpPr>
          <p:spPr bwMode="auto">
            <a:xfrm>
              <a:off x="2206" y="791"/>
              <a:ext cx="346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3600" b="1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6942" name="Line 1054"/>
            <p:cNvSpPr>
              <a:spLocks noChangeShapeType="1"/>
            </p:cNvSpPr>
            <p:nvPr/>
          </p:nvSpPr>
          <p:spPr bwMode="auto">
            <a:xfrm>
              <a:off x="3032" y="1951"/>
              <a:ext cx="0" cy="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3" name="Rectangle 1055"/>
            <p:cNvSpPr>
              <a:spLocks noChangeArrowheads="1"/>
            </p:cNvSpPr>
            <p:nvPr/>
          </p:nvSpPr>
          <p:spPr bwMode="auto">
            <a:xfrm>
              <a:off x="1723" y="1997"/>
              <a:ext cx="23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28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6944" name="Rectangle 1056"/>
            <p:cNvSpPr>
              <a:spLocks noChangeArrowheads="1"/>
            </p:cNvSpPr>
            <p:nvPr/>
          </p:nvSpPr>
          <p:spPr bwMode="auto">
            <a:xfrm>
              <a:off x="2299" y="2765"/>
              <a:ext cx="23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2800" b="1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6945" name="Rectangle 1057"/>
            <p:cNvSpPr>
              <a:spLocks noChangeArrowheads="1"/>
            </p:cNvSpPr>
            <p:nvPr/>
          </p:nvSpPr>
          <p:spPr bwMode="auto">
            <a:xfrm>
              <a:off x="3931" y="1864"/>
              <a:ext cx="23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x-none" sz="2800" b="1">
                  <a:solidFill>
                    <a:schemeClr val="tx1"/>
                  </a:solidFill>
                </a:rPr>
                <a:t>7</a:t>
              </a: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1027"/>
          <p:cNvSpPr>
            <a:spLocks noChangeArrowheads="1"/>
          </p:cNvSpPr>
          <p:nvPr/>
        </p:nvSpPr>
        <p:spPr bwMode="auto">
          <a:xfrm>
            <a:off x="1350963" y="1828800"/>
            <a:ext cx="6878637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4000" b="1">
                <a:solidFill>
                  <a:schemeClr val="tx1"/>
                </a:solidFill>
              </a:rPr>
              <a:t>Rapidly absorbed following oral consumption</a:t>
            </a:r>
          </a:p>
          <a:p>
            <a:pPr eaLnBrk="0" hangingPunct="0"/>
            <a:endParaRPr lang="en-US" altLang="x-none" sz="4000" b="1">
              <a:solidFill>
                <a:schemeClr val="tx1"/>
              </a:solidFill>
            </a:endParaRPr>
          </a:p>
          <a:p>
            <a:pPr eaLnBrk="0" hangingPunct="0"/>
            <a:r>
              <a:rPr lang="en-US" altLang="x-none" sz="4000" b="1">
                <a:solidFill>
                  <a:schemeClr val="tx1"/>
                </a:solidFill>
              </a:rPr>
              <a:t>Peak blood (plasma) levels usually with 30 minutes</a:t>
            </a:r>
          </a:p>
        </p:txBody>
      </p:sp>
      <p:sp>
        <p:nvSpPr>
          <p:cNvPr id="230404" name="Rectangle 1028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76200"/>
            <a:ext cx="6972300" cy="762000"/>
          </a:xfrm>
        </p:spPr>
        <p:txBody>
          <a:bodyPr/>
          <a:lstStyle/>
          <a:p>
            <a:r>
              <a:rPr lang="en-US" altLang="x-none" b="1">
                <a:solidFill>
                  <a:schemeClr val="tx1"/>
                </a:solidFill>
              </a:rPr>
              <a:t>Absorption</a:t>
            </a:r>
            <a:endParaRPr lang="en-US" altLang="x-none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914400" y="2006600"/>
            <a:ext cx="7335838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4000" b="1">
                <a:solidFill>
                  <a:schemeClr val="tx1"/>
                </a:solidFill>
              </a:rPr>
              <a:t>Distributes into all body compartments – </a:t>
            </a:r>
          </a:p>
          <a:p>
            <a:pPr eaLnBrk="0" hangingPunct="0"/>
            <a:r>
              <a:rPr lang="en-US" altLang="x-none" sz="4000" b="1">
                <a:solidFill>
                  <a:schemeClr val="tx1"/>
                </a:solidFill>
              </a:rPr>
              <a:t>Pass easily into brain, breast milk and crosses placenta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1504950" y="5105400"/>
            <a:ext cx="6877050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altLang="x-none" b="1" dirty="0">
                <a:solidFill>
                  <a:schemeClr val="tx1"/>
                </a:solidFill>
              </a:rPr>
              <a:t>Does not </a:t>
            </a:r>
            <a:r>
              <a:rPr lang="en-US" altLang="x-none" b="1" dirty="0" err="1" smtClean="0">
                <a:solidFill>
                  <a:schemeClr val="tx1"/>
                </a:solidFill>
              </a:rPr>
              <a:t>bioaccumulate</a:t>
            </a:r>
            <a:endParaRPr lang="en-US" altLang="x-none" b="1" dirty="0">
              <a:solidFill>
                <a:schemeClr val="tx1"/>
              </a:solidFill>
            </a:endParaRPr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x-none" b="1">
                <a:solidFill>
                  <a:schemeClr val="tx1"/>
                </a:solidFill>
              </a:rPr>
              <a:t>Distribution</a:t>
            </a:r>
            <a:endParaRPr lang="en-US" altLang="x-none" sz="40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1371600" y="2085975"/>
            <a:ext cx="62484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spcBef>
                <a:spcPct val="25000"/>
              </a:spcBef>
              <a:buFont typeface="Wingdings" charset="2"/>
              <a:buChar char="Ø"/>
            </a:pPr>
            <a:r>
              <a:rPr lang="en-US" altLang="x-none" sz="3600" b="1">
                <a:latin typeface="Arial" charset="0"/>
              </a:rPr>
              <a:t>Metabolized in the liver</a:t>
            </a:r>
          </a:p>
          <a:p>
            <a:pPr eaLnBrk="0" hangingPunct="0">
              <a:spcBef>
                <a:spcPct val="25000"/>
              </a:spcBef>
              <a:buFont typeface="Wingdings" charset="2"/>
              <a:buChar char="Ø"/>
            </a:pPr>
            <a:r>
              <a:rPr lang="en-US" altLang="x-none" sz="3600" b="1">
                <a:latin typeface="Arial" charset="0"/>
              </a:rPr>
              <a:t>Changed to di- and mon- methylxanthines</a:t>
            </a:r>
          </a:p>
          <a:p>
            <a:pPr eaLnBrk="0" hangingPunct="0">
              <a:spcBef>
                <a:spcPct val="25000"/>
              </a:spcBef>
              <a:buFont typeface="Wingdings" charset="2"/>
              <a:buChar char="Ø"/>
            </a:pPr>
            <a:r>
              <a:rPr lang="en-US" altLang="x-none" sz="3600" b="1">
                <a:latin typeface="Arial" charset="0"/>
              </a:rPr>
              <a:t>Excreted in the urine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3"/>
            <a:ext cx="7772400" cy="762000"/>
          </a:xfrm>
        </p:spPr>
        <p:txBody>
          <a:bodyPr/>
          <a:lstStyle/>
          <a:p>
            <a:r>
              <a:rPr lang="en-US" altLang="x-none" b="1">
                <a:solidFill>
                  <a:schemeClr val="tx1"/>
                </a:solidFill>
              </a:rPr>
              <a:t>Metabolism/Elimination</a:t>
            </a:r>
            <a:endParaRPr lang="en-US" altLang="x-none" sz="40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719" name="Rectangle 2175"/>
          <p:cNvSpPr>
            <a:spLocks noChangeArrowheads="1"/>
          </p:cNvSpPr>
          <p:nvPr/>
        </p:nvSpPr>
        <p:spPr bwMode="auto">
          <a:xfrm>
            <a:off x="609600" y="1219200"/>
            <a:ext cx="7800975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 u="sng">
                <a:solidFill>
                  <a:schemeClr val="tx1"/>
                </a:solidFill>
              </a:rPr>
              <a:t>How long it takes to leave the body</a:t>
            </a:r>
          </a:p>
          <a:p>
            <a:pPr eaLnBrk="0" hangingPunct="0"/>
            <a:endParaRPr lang="en-US" altLang="x-none" sz="3600" b="1">
              <a:solidFill>
                <a:schemeClr val="tx1"/>
              </a:solidFill>
            </a:endParaRPr>
          </a:p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Average adult – 3-5 hrs</a:t>
            </a:r>
          </a:p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Child less that 6 months – 24 hrs</a:t>
            </a:r>
          </a:p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Pregnant – 7-8 hrs</a:t>
            </a:r>
          </a:p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Smoker – 2-3 hrs</a:t>
            </a:r>
          </a:p>
          <a:p>
            <a:pPr eaLnBrk="0" hangingPunct="0"/>
            <a:endParaRPr lang="en-US" altLang="x-none" sz="3600" b="1">
              <a:solidFill>
                <a:schemeClr val="tx1"/>
              </a:solidFill>
            </a:endParaRPr>
          </a:p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Varies between individuals</a:t>
            </a:r>
          </a:p>
          <a:p>
            <a:pPr eaLnBrk="0" hangingPunct="0"/>
            <a:endParaRPr lang="en-US" altLang="x-none" sz="3600" b="1">
              <a:solidFill>
                <a:schemeClr val="tx1"/>
              </a:solidFill>
            </a:endParaRPr>
          </a:p>
        </p:txBody>
      </p:sp>
      <p:sp>
        <p:nvSpPr>
          <p:cNvPr id="238722" name="Rectangle 217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4300"/>
            <a:ext cx="7772400" cy="762000"/>
          </a:xfrm>
        </p:spPr>
        <p:txBody>
          <a:bodyPr/>
          <a:lstStyle/>
          <a:p>
            <a:r>
              <a:rPr lang="en-US" altLang="x-none" b="1">
                <a:solidFill>
                  <a:schemeClr val="tx1"/>
                </a:solidFill>
              </a:rPr>
              <a:t>Half-life</a:t>
            </a:r>
            <a:endParaRPr lang="en-US" altLang="x-none" sz="54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98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sz="4000" b="1">
                <a:solidFill>
                  <a:schemeClr val="tx1"/>
                </a:solidFill>
              </a:rPr>
              <a:t>Theophylline – 1,3 Dimethylxanthine</a:t>
            </a:r>
          </a:p>
        </p:txBody>
      </p:sp>
      <p:sp>
        <p:nvSpPr>
          <p:cNvPr id="211971" name="Line 3"/>
          <p:cNvSpPr>
            <a:spLocks noChangeShapeType="1"/>
          </p:cNvSpPr>
          <p:nvPr/>
        </p:nvSpPr>
        <p:spPr bwMode="auto">
          <a:xfrm flipH="1" flipV="1">
            <a:off x="4608513" y="4527550"/>
            <a:ext cx="1285875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1954213" y="2820988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11973" name="Line 5"/>
          <p:cNvSpPr>
            <a:spLocks noChangeShapeType="1"/>
          </p:cNvSpPr>
          <p:nvPr/>
        </p:nvSpPr>
        <p:spPr bwMode="auto">
          <a:xfrm flipV="1">
            <a:off x="2389188" y="2266950"/>
            <a:ext cx="965200" cy="71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>
            <a:off x="3379788" y="2292350"/>
            <a:ext cx="1228725" cy="746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>
            <a:off x="4606925" y="3063875"/>
            <a:ext cx="0" cy="144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>
            <a:off x="2097088" y="3341688"/>
            <a:ext cx="0" cy="1155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2109788" y="4522788"/>
            <a:ext cx="1068387" cy="631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 flipV="1">
            <a:off x="3568700" y="4527550"/>
            <a:ext cx="1011238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9" name="Rectangle 11"/>
          <p:cNvSpPr>
            <a:spLocks noChangeArrowheads="1"/>
          </p:cNvSpPr>
          <p:nvPr/>
        </p:nvSpPr>
        <p:spPr bwMode="auto">
          <a:xfrm>
            <a:off x="3124200" y="487680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 flipH="1">
            <a:off x="4608513" y="2749550"/>
            <a:ext cx="1209675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1" name="Rectangle 13"/>
          <p:cNvSpPr>
            <a:spLocks noChangeArrowheads="1"/>
          </p:cNvSpPr>
          <p:nvPr/>
        </p:nvSpPr>
        <p:spPr bwMode="auto">
          <a:xfrm>
            <a:off x="5791200" y="457200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11982" name="Rectangle 14"/>
          <p:cNvSpPr>
            <a:spLocks noChangeArrowheads="1"/>
          </p:cNvSpPr>
          <p:nvPr/>
        </p:nvSpPr>
        <p:spPr bwMode="auto">
          <a:xfrm>
            <a:off x="5791200" y="243840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11983" name="Line 15"/>
          <p:cNvSpPr>
            <a:spLocks noChangeShapeType="1"/>
          </p:cNvSpPr>
          <p:nvPr/>
        </p:nvSpPr>
        <p:spPr bwMode="auto">
          <a:xfrm>
            <a:off x="6275388" y="2749550"/>
            <a:ext cx="812800" cy="96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4" name="Line 16"/>
          <p:cNvSpPr>
            <a:spLocks noChangeShapeType="1"/>
          </p:cNvSpPr>
          <p:nvPr/>
        </p:nvSpPr>
        <p:spPr bwMode="auto">
          <a:xfrm flipV="1">
            <a:off x="6275388" y="3714750"/>
            <a:ext cx="812800" cy="109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5" name="Line 17"/>
          <p:cNvSpPr>
            <a:spLocks noChangeShapeType="1"/>
          </p:cNvSpPr>
          <p:nvPr/>
        </p:nvSpPr>
        <p:spPr bwMode="auto">
          <a:xfrm flipV="1">
            <a:off x="6199188" y="3714750"/>
            <a:ext cx="6604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6" name="Line 18"/>
          <p:cNvSpPr>
            <a:spLocks noChangeShapeType="1"/>
          </p:cNvSpPr>
          <p:nvPr/>
        </p:nvSpPr>
        <p:spPr bwMode="auto">
          <a:xfrm flipV="1">
            <a:off x="6034088" y="211455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7" name="Rectangle 19"/>
          <p:cNvSpPr>
            <a:spLocks noChangeArrowheads="1"/>
          </p:cNvSpPr>
          <p:nvPr/>
        </p:nvSpPr>
        <p:spPr bwMode="auto">
          <a:xfrm>
            <a:off x="5791200" y="160496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H</a:t>
            </a:r>
            <a:endParaRPr lang="en-US" altLang="x-none" sz="3600" b="1" baseline="-25000">
              <a:solidFill>
                <a:schemeClr val="tx1"/>
              </a:solidFill>
            </a:endParaRPr>
          </a:p>
        </p:txBody>
      </p:sp>
      <p:sp>
        <p:nvSpPr>
          <p:cNvPr id="211988" name="Line 20"/>
          <p:cNvSpPr>
            <a:spLocks noChangeShapeType="1"/>
          </p:cNvSpPr>
          <p:nvPr/>
        </p:nvSpPr>
        <p:spPr bwMode="auto">
          <a:xfrm flipV="1">
            <a:off x="3367088" y="539115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9" name="Rectangle 21"/>
          <p:cNvSpPr>
            <a:spLocks noChangeArrowheads="1"/>
          </p:cNvSpPr>
          <p:nvPr/>
        </p:nvSpPr>
        <p:spPr bwMode="auto">
          <a:xfrm>
            <a:off x="3117850" y="5638800"/>
            <a:ext cx="10112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CH</a:t>
            </a:r>
            <a:r>
              <a:rPr lang="en-US" altLang="x-none" sz="3600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1990" name="Rectangle 22"/>
          <p:cNvSpPr>
            <a:spLocks noChangeArrowheads="1"/>
          </p:cNvSpPr>
          <p:nvPr/>
        </p:nvSpPr>
        <p:spPr bwMode="auto">
          <a:xfrm>
            <a:off x="1136650" y="1985963"/>
            <a:ext cx="10112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CH</a:t>
            </a:r>
            <a:r>
              <a:rPr lang="en-US" altLang="x-none" sz="3600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1991" name="Line 23"/>
          <p:cNvSpPr>
            <a:spLocks noChangeShapeType="1"/>
          </p:cNvSpPr>
          <p:nvPr/>
        </p:nvSpPr>
        <p:spPr bwMode="auto">
          <a:xfrm flipH="1" flipV="1">
            <a:off x="1449388" y="2495550"/>
            <a:ext cx="63500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2" name="Line 24"/>
          <p:cNvSpPr>
            <a:spLocks noChangeShapeType="1"/>
          </p:cNvSpPr>
          <p:nvPr/>
        </p:nvSpPr>
        <p:spPr bwMode="auto">
          <a:xfrm flipH="1">
            <a:off x="1525588" y="4502150"/>
            <a:ext cx="5588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3" name="Line 25"/>
          <p:cNvSpPr>
            <a:spLocks noChangeShapeType="1"/>
          </p:cNvSpPr>
          <p:nvPr/>
        </p:nvSpPr>
        <p:spPr bwMode="auto">
          <a:xfrm flipH="1">
            <a:off x="1601788" y="4578350"/>
            <a:ext cx="5588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4" name="Rectangle 26"/>
          <p:cNvSpPr>
            <a:spLocks noChangeArrowheads="1"/>
          </p:cNvSpPr>
          <p:nvPr/>
        </p:nvSpPr>
        <p:spPr bwMode="auto">
          <a:xfrm>
            <a:off x="1143000" y="4648200"/>
            <a:ext cx="536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11995" name="Line 27"/>
          <p:cNvSpPr>
            <a:spLocks noChangeShapeType="1"/>
          </p:cNvSpPr>
          <p:nvPr/>
        </p:nvSpPr>
        <p:spPr bwMode="auto">
          <a:xfrm>
            <a:off x="3443288" y="183515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 flipV="1">
            <a:off x="3290888" y="1809750"/>
            <a:ext cx="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7" name="Rectangle 29"/>
          <p:cNvSpPr>
            <a:spLocks noChangeArrowheads="1"/>
          </p:cNvSpPr>
          <p:nvPr/>
        </p:nvSpPr>
        <p:spPr bwMode="auto">
          <a:xfrm>
            <a:off x="3124200" y="1289050"/>
            <a:ext cx="549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11998" name="Line 30"/>
          <p:cNvSpPr>
            <a:spLocks noChangeShapeType="1"/>
          </p:cNvSpPr>
          <p:nvPr/>
        </p:nvSpPr>
        <p:spPr bwMode="auto">
          <a:xfrm>
            <a:off x="4433888" y="3130550"/>
            <a:ext cx="0" cy="127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9" name="Rectangle 31"/>
          <p:cNvSpPr>
            <a:spLocks noChangeArrowheads="1"/>
          </p:cNvSpPr>
          <p:nvPr/>
        </p:nvSpPr>
        <p:spPr bwMode="auto">
          <a:xfrm>
            <a:off x="2355850" y="3203575"/>
            <a:ext cx="379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2000" name="Rectangle 32"/>
          <p:cNvSpPr>
            <a:spLocks noChangeArrowheads="1"/>
          </p:cNvSpPr>
          <p:nvPr/>
        </p:nvSpPr>
        <p:spPr bwMode="auto">
          <a:xfrm>
            <a:off x="3270250" y="4422775"/>
            <a:ext cx="379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2001" name="Rectangle 33"/>
          <p:cNvSpPr>
            <a:spLocks noChangeArrowheads="1"/>
          </p:cNvSpPr>
          <p:nvPr/>
        </p:nvSpPr>
        <p:spPr bwMode="auto">
          <a:xfrm>
            <a:off x="5861050" y="2992438"/>
            <a:ext cx="3794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990600" y="2120900"/>
            <a:ext cx="6938963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x-none" sz="4000" b="1">
                <a:solidFill>
                  <a:schemeClr val="tx1"/>
                </a:solidFill>
              </a:rPr>
              <a:t>Blocks Adenosine receptor</a:t>
            </a:r>
          </a:p>
          <a:p>
            <a:pPr algn="ctr" eaLnBrk="0" hangingPunct="0"/>
            <a:endParaRPr lang="en-US" altLang="x-none" sz="4000" b="1">
              <a:solidFill>
                <a:schemeClr val="tx1"/>
              </a:solidFill>
            </a:endParaRPr>
          </a:p>
          <a:p>
            <a:pPr algn="ctr" eaLnBrk="0" hangingPunct="0"/>
            <a:r>
              <a:rPr lang="en-US" altLang="x-none" sz="4000" b="1">
                <a:solidFill>
                  <a:schemeClr val="tx1"/>
                </a:solidFill>
              </a:rPr>
              <a:t>Adenosine is a calming neurotransmitter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x-none" b="1">
                <a:solidFill>
                  <a:schemeClr val="tx1"/>
                </a:solidFill>
              </a:rPr>
              <a:t>Mechanism Of Action</a:t>
            </a:r>
            <a:endParaRPr lang="en-US" altLang="x-none" sz="480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Parents Of Caffeine</a:t>
            </a:r>
          </a:p>
        </p:txBody>
      </p:sp>
      <p:sp>
        <p:nvSpPr>
          <p:cNvPr id="207875" name="Line 3"/>
          <p:cNvSpPr>
            <a:spLocks noChangeShapeType="1"/>
          </p:cNvSpPr>
          <p:nvPr/>
        </p:nvSpPr>
        <p:spPr bwMode="auto">
          <a:xfrm>
            <a:off x="431800" y="91440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3108325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78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582988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152400" y="5149850"/>
            <a:ext cx="441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/>
              <a:t>Parent of compounds found in RNA &amp; DNA 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904875" y="1139825"/>
            <a:ext cx="2295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b="1">
                <a:solidFill>
                  <a:schemeClr val="tx1"/>
                </a:solidFill>
              </a:rPr>
              <a:t>PURINE</a:t>
            </a:r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5265738" y="1139825"/>
            <a:ext cx="30400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b="1">
                <a:solidFill>
                  <a:schemeClr val="tx1"/>
                </a:solidFill>
              </a:rPr>
              <a:t>XANTHINE</a:t>
            </a:r>
          </a:p>
        </p:txBody>
      </p:sp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4800600" y="5105400"/>
            <a:ext cx="396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/>
              <a:t>Dioxypurine - Parent methylxanthines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ChangeArrowheads="1"/>
          </p:cNvSpPr>
          <p:nvPr/>
        </p:nvSpPr>
        <p:spPr bwMode="auto">
          <a:xfrm>
            <a:off x="6781800" y="1371600"/>
            <a:ext cx="1752600" cy="6985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Adenosine Receptor</a:t>
            </a:r>
          </a:p>
        </p:txBody>
      </p:sp>
      <p:sp>
        <p:nvSpPr>
          <p:cNvPr id="262147" name="Rectangle 1027"/>
          <p:cNvSpPr>
            <a:spLocks noChangeArrowheads="1"/>
          </p:cNvSpPr>
          <p:nvPr/>
        </p:nvSpPr>
        <p:spPr bwMode="auto">
          <a:xfrm>
            <a:off x="5197475" y="1835150"/>
            <a:ext cx="1481138" cy="3937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Adenosine</a:t>
            </a:r>
          </a:p>
        </p:txBody>
      </p:sp>
      <p:sp>
        <p:nvSpPr>
          <p:cNvPr id="262148" name="Line 1028"/>
          <p:cNvSpPr>
            <a:spLocks noChangeShapeType="1"/>
          </p:cNvSpPr>
          <p:nvPr/>
        </p:nvSpPr>
        <p:spPr bwMode="auto">
          <a:xfrm flipV="1">
            <a:off x="4897438" y="2876550"/>
            <a:ext cx="2062162" cy="1588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49" name="Rectangle 1029"/>
          <p:cNvSpPr>
            <a:spLocks noChangeArrowheads="1"/>
          </p:cNvSpPr>
          <p:nvPr/>
        </p:nvSpPr>
        <p:spPr bwMode="auto">
          <a:xfrm rot="1920000">
            <a:off x="4857750" y="1949450"/>
            <a:ext cx="257175" cy="288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2150" name="Group 1030"/>
          <p:cNvGrpSpPr>
            <a:grpSpLocks/>
          </p:cNvGrpSpPr>
          <p:nvPr/>
        </p:nvGrpSpPr>
        <p:grpSpPr bwMode="auto">
          <a:xfrm>
            <a:off x="5984875" y="2551113"/>
            <a:ext cx="536575" cy="673100"/>
            <a:chOff x="4241" y="1607"/>
            <a:chExt cx="380" cy="424"/>
          </a:xfrm>
        </p:grpSpPr>
        <p:sp>
          <p:nvSpPr>
            <p:cNvPr id="262151" name="Line 1031"/>
            <p:cNvSpPr>
              <a:spLocks noChangeShapeType="1"/>
            </p:cNvSpPr>
            <p:nvPr/>
          </p:nvSpPr>
          <p:spPr bwMode="auto">
            <a:xfrm>
              <a:off x="4436" y="1683"/>
              <a:ext cx="0" cy="222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52" name="Line 1032"/>
            <p:cNvSpPr>
              <a:spLocks noChangeShapeType="1"/>
            </p:cNvSpPr>
            <p:nvPr/>
          </p:nvSpPr>
          <p:spPr bwMode="auto">
            <a:xfrm flipV="1">
              <a:off x="4433" y="1607"/>
              <a:ext cx="188" cy="76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53" name="Line 1033"/>
            <p:cNvSpPr>
              <a:spLocks noChangeShapeType="1"/>
            </p:cNvSpPr>
            <p:nvPr/>
          </p:nvSpPr>
          <p:spPr bwMode="auto">
            <a:xfrm flipH="1" flipV="1">
              <a:off x="4241" y="1617"/>
              <a:ext cx="195" cy="66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2154" name="Group 1034"/>
            <p:cNvGrpSpPr>
              <a:grpSpLocks/>
            </p:cNvGrpSpPr>
            <p:nvPr/>
          </p:nvGrpSpPr>
          <p:grpSpPr bwMode="auto">
            <a:xfrm>
              <a:off x="4358" y="1904"/>
              <a:ext cx="137" cy="127"/>
              <a:chOff x="4358" y="1904"/>
              <a:chExt cx="137" cy="127"/>
            </a:xfrm>
          </p:grpSpPr>
          <p:sp>
            <p:nvSpPr>
              <p:cNvPr id="262155" name="Arc 1035"/>
              <p:cNvSpPr>
                <a:spLocks/>
              </p:cNvSpPr>
              <p:nvPr/>
            </p:nvSpPr>
            <p:spPr bwMode="auto">
              <a:xfrm>
                <a:off x="4358" y="1905"/>
                <a:ext cx="72" cy="126"/>
              </a:xfrm>
              <a:custGeom>
                <a:avLst/>
                <a:gdLst>
                  <a:gd name="G0" fmla="+- 21599 0 0"/>
                  <a:gd name="G1" fmla="+- 21598 0 0"/>
                  <a:gd name="G2" fmla="+- 21600 0 0"/>
                  <a:gd name="T0" fmla="*/ 0 w 21599"/>
                  <a:gd name="T1" fmla="*/ 21427 h 21598"/>
                  <a:gd name="T2" fmla="*/ 21300 w 21599"/>
                  <a:gd name="T3" fmla="*/ 0 h 21598"/>
                  <a:gd name="T4" fmla="*/ 21599 w 21599"/>
                  <a:gd name="T5" fmla="*/ 21598 h 21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598" fill="none" extrusionOk="0">
                    <a:moveTo>
                      <a:pt x="-1" y="21426"/>
                    </a:moveTo>
                    <a:cubicBezTo>
                      <a:pt x="92" y="9681"/>
                      <a:pt x="9554" y="162"/>
                      <a:pt x="21300" y="0"/>
                    </a:cubicBezTo>
                  </a:path>
                  <a:path w="21599" h="21598" stroke="0" extrusionOk="0">
                    <a:moveTo>
                      <a:pt x="-1" y="21426"/>
                    </a:moveTo>
                    <a:cubicBezTo>
                      <a:pt x="92" y="9681"/>
                      <a:pt x="9554" y="162"/>
                      <a:pt x="21300" y="0"/>
                    </a:cubicBezTo>
                    <a:lnTo>
                      <a:pt x="21599" y="21598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D93192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156" name="Arc 1036"/>
              <p:cNvSpPr>
                <a:spLocks/>
              </p:cNvSpPr>
              <p:nvPr/>
            </p:nvSpPr>
            <p:spPr bwMode="auto">
              <a:xfrm>
                <a:off x="4422" y="1904"/>
                <a:ext cx="73" cy="127"/>
              </a:xfrm>
              <a:custGeom>
                <a:avLst/>
                <a:gdLst>
                  <a:gd name="G0" fmla="+- 299 0 0"/>
                  <a:gd name="G1" fmla="+- 21600 0 0"/>
                  <a:gd name="G2" fmla="+- 21600 0 0"/>
                  <a:gd name="T0" fmla="*/ 0 w 21898"/>
                  <a:gd name="T1" fmla="*/ 2 h 21600"/>
                  <a:gd name="T2" fmla="*/ 21898 w 21898"/>
                  <a:gd name="T3" fmla="*/ 21429 h 21600"/>
                  <a:gd name="T4" fmla="*/ 299 w 2189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98" h="21600" fill="none" extrusionOk="0">
                    <a:moveTo>
                      <a:pt x="0" y="2"/>
                    </a:moveTo>
                    <a:cubicBezTo>
                      <a:pt x="99" y="0"/>
                      <a:pt x="199" y="-1"/>
                      <a:pt x="299" y="-1"/>
                    </a:cubicBezTo>
                    <a:cubicBezTo>
                      <a:pt x="12161" y="-1"/>
                      <a:pt x="21804" y="9566"/>
                      <a:pt x="21898" y="21428"/>
                    </a:cubicBezTo>
                  </a:path>
                  <a:path w="21898" h="21600" stroke="0" extrusionOk="0">
                    <a:moveTo>
                      <a:pt x="0" y="2"/>
                    </a:moveTo>
                    <a:cubicBezTo>
                      <a:pt x="99" y="0"/>
                      <a:pt x="199" y="-1"/>
                      <a:pt x="299" y="-1"/>
                    </a:cubicBezTo>
                    <a:cubicBezTo>
                      <a:pt x="12161" y="-1"/>
                      <a:pt x="21804" y="9566"/>
                      <a:pt x="21898" y="21428"/>
                    </a:cubicBezTo>
                    <a:lnTo>
                      <a:pt x="29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D93192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57" name="Rectangle 1037"/>
          <p:cNvSpPr>
            <a:spLocks noChangeArrowheads="1"/>
          </p:cNvSpPr>
          <p:nvPr/>
        </p:nvSpPr>
        <p:spPr bwMode="auto">
          <a:xfrm>
            <a:off x="3943350" y="2590800"/>
            <a:ext cx="1771650" cy="6985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Cell Membrane</a:t>
            </a:r>
          </a:p>
        </p:txBody>
      </p:sp>
      <p:sp>
        <p:nvSpPr>
          <p:cNvPr id="262158" name="Rectangle 1038"/>
          <p:cNvSpPr>
            <a:spLocks noChangeArrowheads="1"/>
          </p:cNvSpPr>
          <p:nvPr/>
        </p:nvSpPr>
        <p:spPr bwMode="auto">
          <a:xfrm rot="3180000">
            <a:off x="1303338" y="3322638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9" name="Arc 1039"/>
          <p:cNvSpPr>
            <a:spLocks/>
          </p:cNvSpPr>
          <p:nvPr/>
        </p:nvSpPr>
        <p:spPr bwMode="auto">
          <a:xfrm rot="3720000">
            <a:off x="1672432" y="3304381"/>
            <a:ext cx="482600" cy="3095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60" name="Rectangle 1040"/>
          <p:cNvSpPr>
            <a:spLocks noChangeArrowheads="1"/>
          </p:cNvSpPr>
          <p:nvPr/>
        </p:nvSpPr>
        <p:spPr bwMode="auto">
          <a:xfrm rot="2760000">
            <a:off x="2178050" y="3713163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1" name="Line 1041"/>
          <p:cNvSpPr>
            <a:spLocks noChangeShapeType="1"/>
          </p:cNvSpPr>
          <p:nvPr/>
        </p:nvSpPr>
        <p:spPr bwMode="auto">
          <a:xfrm>
            <a:off x="1611313" y="4233863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2162" name="Group 1042"/>
          <p:cNvGrpSpPr>
            <a:grpSpLocks/>
          </p:cNvGrpSpPr>
          <p:nvPr/>
        </p:nvGrpSpPr>
        <p:grpSpPr bwMode="auto">
          <a:xfrm>
            <a:off x="2136775" y="3879850"/>
            <a:ext cx="377825" cy="765175"/>
            <a:chOff x="1514" y="2444"/>
            <a:chExt cx="268" cy="482"/>
          </a:xfrm>
        </p:grpSpPr>
        <p:sp>
          <p:nvSpPr>
            <p:cNvPr id="262163" name="Line 1043"/>
            <p:cNvSpPr>
              <a:spLocks noChangeShapeType="1"/>
            </p:cNvSpPr>
            <p:nvPr/>
          </p:nvSpPr>
          <p:spPr bwMode="auto">
            <a:xfrm flipV="1">
              <a:off x="1646" y="2447"/>
              <a:ext cx="136" cy="133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64" name="Line 1044"/>
            <p:cNvSpPr>
              <a:spLocks noChangeShapeType="1"/>
            </p:cNvSpPr>
            <p:nvPr/>
          </p:nvSpPr>
          <p:spPr bwMode="auto">
            <a:xfrm>
              <a:off x="1646" y="2580"/>
              <a:ext cx="0" cy="222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65" name="Line 1045"/>
            <p:cNvSpPr>
              <a:spLocks noChangeShapeType="1"/>
            </p:cNvSpPr>
            <p:nvPr/>
          </p:nvSpPr>
          <p:spPr bwMode="auto">
            <a:xfrm flipH="1" flipV="1">
              <a:off x="1514" y="2444"/>
              <a:ext cx="132" cy="136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66" name="Arc 1046"/>
            <p:cNvSpPr>
              <a:spLocks/>
            </p:cNvSpPr>
            <p:nvPr/>
          </p:nvSpPr>
          <p:spPr bwMode="auto">
            <a:xfrm rot="16200000">
              <a:off x="1635" y="2815"/>
              <a:ext cx="106" cy="11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39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67" name="Arc 1047"/>
            <p:cNvSpPr>
              <a:spLocks/>
            </p:cNvSpPr>
            <p:nvPr/>
          </p:nvSpPr>
          <p:spPr bwMode="auto">
            <a:xfrm rot="16200000">
              <a:off x="1634" y="2720"/>
              <a:ext cx="107" cy="116"/>
            </a:xfrm>
            <a:custGeom>
              <a:avLst/>
              <a:gdLst>
                <a:gd name="G0" fmla="+- 205 0 0"/>
                <a:gd name="G1" fmla="+- 21600 0 0"/>
                <a:gd name="G2" fmla="+- 21600 0 0"/>
                <a:gd name="T0" fmla="*/ 0 w 21805"/>
                <a:gd name="T1" fmla="*/ 1 h 21600"/>
                <a:gd name="T2" fmla="*/ 21805 w 21805"/>
                <a:gd name="T3" fmla="*/ 21600 h 21600"/>
                <a:gd name="T4" fmla="*/ 205 w 218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5" h="21600" fill="none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</a:path>
                <a:path w="21805" h="21600" stroke="0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  <a:lnTo>
                    <a:pt x="205" y="21600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2168" name="Oval 1048"/>
          <p:cNvSpPr>
            <a:spLocks noChangeArrowheads="1"/>
          </p:cNvSpPr>
          <p:nvPr/>
        </p:nvSpPr>
        <p:spPr bwMode="auto">
          <a:xfrm>
            <a:off x="2752725" y="4383088"/>
            <a:ext cx="257175" cy="273050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9" name="Rectangle 1049"/>
          <p:cNvSpPr>
            <a:spLocks noChangeArrowheads="1"/>
          </p:cNvSpPr>
          <p:nvPr/>
        </p:nvSpPr>
        <p:spPr bwMode="auto">
          <a:xfrm>
            <a:off x="3097213" y="4349750"/>
            <a:ext cx="1677987" cy="3937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Signal Protein</a:t>
            </a:r>
          </a:p>
        </p:txBody>
      </p:sp>
      <p:sp>
        <p:nvSpPr>
          <p:cNvPr id="262170" name="Line 1050"/>
          <p:cNvSpPr>
            <a:spLocks noChangeShapeType="1"/>
          </p:cNvSpPr>
          <p:nvPr/>
        </p:nvSpPr>
        <p:spPr bwMode="auto">
          <a:xfrm>
            <a:off x="5164138" y="4967288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2171" name="Group 1051"/>
          <p:cNvGrpSpPr>
            <a:grpSpLocks/>
          </p:cNvGrpSpPr>
          <p:nvPr/>
        </p:nvGrpSpPr>
        <p:grpSpPr bwMode="auto">
          <a:xfrm>
            <a:off x="5689600" y="4630738"/>
            <a:ext cx="377825" cy="787400"/>
            <a:chOff x="4032" y="2917"/>
            <a:chExt cx="268" cy="496"/>
          </a:xfrm>
        </p:grpSpPr>
        <p:sp>
          <p:nvSpPr>
            <p:cNvPr id="262172" name="Line 1052"/>
            <p:cNvSpPr>
              <a:spLocks noChangeShapeType="1"/>
            </p:cNvSpPr>
            <p:nvPr/>
          </p:nvSpPr>
          <p:spPr bwMode="auto">
            <a:xfrm flipV="1">
              <a:off x="4164" y="2921"/>
              <a:ext cx="136" cy="133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73" name="Line 1053"/>
            <p:cNvSpPr>
              <a:spLocks noChangeShapeType="1"/>
            </p:cNvSpPr>
            <p:nvPr/>
          </p:nvSpPr>
          <p:spPr bwMode="auto">
            <a:xfrm>
              <a:off x="4164" y="3054"/>
              <a:ext cx="0" cy="222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74" name="Line 1054"/>
            <p:cNvSpPr>
              <a:spLocks noChangeShapeType="1"/>
            </p:cNvSpPr>
            <p:nvPr/>
          </p:nvSpPr>
          <p:spPr bwMode="auto">
            <a:xfrm flipH="1" flipV="1">
              <a:off x="4032" y="2917"/>
              <a:ext cx="132" cy="137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75" name="Arc 1055"/>
            <p:cNvSpPr>
              <a:spLocks/>
            </p:cNvSpPr>
            <p:nvPr/>
          </p:nvSpPr>
          <p:spPr bwMode="auto">
            <a:xfrm rot="16200000">
              <a:off x="4153" y="3302"/>
              <a:ext cx="106" cy="11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39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76" name="Arc 1056"/>
            <p:cNvSpPr>
              <a:spLocks/>
            </p:cNvSpPr>
            <p:nvPr/>
          </p:nvSpPr>
          <p:spPr bwMode="auto">
            <a:xfrm rot="16200000">
              <a:off x="4152" y="3207"/>
              <a:ext cx="107" cy="116"/>
            </a:xfrm>
            <a:custGeom>
              <a:avLst/>
              <a:gdLst>
                <a:gd name="G0" fmla="+- 205 0 0"/>
                <a:gd name="G1" fmla="+- 21600 0 0"/>
                <a:gd name="G2" fmla="+- 21600 0 0"/>
                <a:gd name="T0" fmla="*/ 0 w 21805"/>
                <a:gd name="T1" fmla="*/ 1 h 21600"/>
                <a:gd name="T2" fmla="*/ 21805 w 21805"/>
                <a:gd name="T3" fmla="*/ 21600 h 21600"/>
                <a:gd name="T4" fmla="*/ 205 w 218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5" h="21600" fill="none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</a:path>
                <a:path w="21805" h="21600" stroke="0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  <a:lnTo>
                    <a:pt x="205" y="21600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2177" name="Oval 1057"/>
          <p:cNvSpPr>
            <a:spLocks noChangeArrowheads="1"/>
          </p:cNvSpPr>
          <p:nvPr/>
        </p:nvSpPr>
        <p:spPr bwMode="auto">
          <a:xfrm>
            <a:off x="5902325" y="5121275"/>
            <a:ext cx="257175" cy="271463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78" name="Arc 1058"/>
          <p:cNvSpPr>
            <a:spLocks/>
          </p:cNvSpPr>
          <p:nvPr/>
        </p:nvSpPr>
        <p:spPr bwMode="auto">
          <a:xfrm rot="3720000">
            <a:off x="6343651" y="5197475"/>
            <a:ext cx="482600" cy="3079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9" name="Rectangle 1059"/>
          <p:cNvSpPr>
            <a:spLocks noChangeArrowheads="1"/>
          </p:cNvSpPr>
          <p:nvPr/>
        </p:nvSpPr>
        <p:spPr bwMode="auto">
          <a:xfrm>
            <a:off x="5824538" y="5473700"/>
            <a:ext cx="2557462" cy="6985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rgbClr val="000000"/>
                </a:solidFill>
              </a:rPr>
              <a:t>Positive Response</a:t>
            </a:r>
          </a:p>
          <a:p>
            <a:pPr eaLnBrk="0" hangingPunct="0"/>
            <a:r>
              <a:rPr lang="en-US" altLang="x-none" sz="2000" b="1">
                <a:solidFill>
                  <a:srgbClr val="000000"/>
                </a:solidFill>
              </a:rPr>
              <a:t>Calming effect</a:t>
            </a:r>
          </a:p>
        </p:txBody>
      </p:sp>
      <p:sp>
        <p:nvSpPr>
          <p:cNvPr id="262180" name="Rectangle 1060"/>
          <p:cNvSpPr>
            <a:spLocks noChangeArrowheads="1"/>
          </p:cNvSpPr>
          <p:nvPr/>
        </p:nvSpPr>
        <p:spPr bwMode="auto">
          <a:xfrm rot="2760000">
            <a:off x="5730875" y="4446588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1" name="Rectangle 1061"/>
          <p:cNvSpPr>
            <a:spLocks noChangeArrowheads="1"/>
          </p:cNvSpPr>
          <p:nvPr/>
        </p:nvSpPr>
        <p:spPr bwMode="auto">
          <a:xfrm>
            <a:off x="6653213" y="2303463"/>
            <a:ext cx="1739900" cy="45402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400" b="1">
                <a:solidFill>
                  <a:schemeClr val="tx1"/>
                </a:solidFill>
              </a:rPr>
              <a:t>Outside Cell</a:t>
            </a:r>
          </a:p>
        </p:txBody>
      </p:sp>
      <p:sp>
        <p:nvSpPr>
          <p:cNvPr id="262182" name="Rectangle 1062"/>
          <p:cNvSpPr>
            <a:spLocks noChangeArrowheads="1"/>
          </p:cNvSpPr>
          <p:nvPr/>
        </p:nvSpPr>
        <p:spPr bwMode="auto">
          <a:xfrm>
            <a:off x="6653213" y="2970213"/>
            <a:ext cx="1514475" cy="45402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400" b="1">
                <a:solidFill>
                  <a:schemeClr val="tx1"/>
                </a:solidFill>
              </a:rPr>
              <a:t>Inside Cell</a:t>
            </a:r>
          </a:p>
        </p:txBody>
      </p:sp>
      <p:sp>
        <p:nvSpPr>
          <p:cNvPr id="262183" name="Rectangle 1063"/>
          <p:cNvSpPr>
            <a:spLocks noChangeArrowheads="1"/>
          </p:cNvSpPr>
          <p:nvPr/>
        </p:nvSpPr>
        <p:spPr bwMode="auto">
          <a:xfrm>
            <a:off x="2589213" y="3740150"/>
            <a:ext cx="3624262" cy="3937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rgbClr val="000000"/>
                </a:solidFill>
              </a:rPr>
              <a:t>Adenosine binds to receptor</a:t>
            </a:r>
          </a:p>
        </p:txBody>
      </p:sp>
      <p:sp>
        <p:nvSpPr>
          <p:cNvPr id="262184" name="Rectangle 1064"/>
          <p:cNvSpPr>
            <a:spLocks noChangeArrowheads="1"/>
          </p:cNvSpPr>
          <p:nvPr/>
        </p:nvSpPr>
        <p:spPr bwMode="auto">
          <a:xfrm>
            <a:off x="4232275" y="1612900"/>
            <a:ext cx="434975" cy="63817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2185" name="Rectangle 1065"/>
          <p:cNvSpPr>
            <a:spLocks noChangeArrowheads="1"/>
          </p:cNvSpPr>
          <p:nvPr/>
        </p:nvSpPr>
        <p:spPr bwMode="auto">
          <a:xfrm>
            <a:off x="5213350" y="4146550"/>
            <a:ext cx="434975" cy="63817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62186" name="Rectangle 1066"/>
          <p:cNvSpPr>
            <a:spLocks noChangeArrowheads="1"/>
          </p:cNvSpPr>
          <p:nvPr/>
        </p:nvSpPr>
        <p:spPr bwMode="auto">
          <a:xfrm>
            <a:off x="963613" y="2660650"/>
            <a:ext cx="434975" cy="63817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62187" name="Rectangle 106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641350"/>
          </a:xfrm>
        </p:spPr>
        <p:txBody>
          <a:bodyPr/>
          <a:lstStyle/>
          <a:p>
            <a:r>
              <a:rPr lang="en-US" altLang="x-none" sz="3600" b="1">
                <a:solidFill>
                  <a:schemeClr val="tx1"/>
                </a:solidFill>
              </a:rPr>
              <a:t>Normal Action of Adenosine</a:t>
            </a:r>
            <a:endParaRPr lang="en-US" altLang="x-none"/>
          </a:p>
        </p:txBody>
      </p:sp>
      <p:sp>
        <p:nvSpPr>
          <p:cNvPr id="262188" name="Line 1068"/>
          <p:cNvSpPr>
            <a:spLocks noChangeShapeType="1"/>
          </p:cNvSpPr>
          <p:nvPr/>
        </p:nvSpPr>
        <p:spPr bwMode="auto">
          <a:xfrm flipH="1">
            <a:off x="6400800" y="2057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Line 2"/>
          <p:cNvSpPr>
            <a:spLocks noChangeShapeType="1"/>
          </p:cNvSpPr>
          <p:nvPr/>
        </p:nvSpPr>
        <p:spPr bwMode="auto">
          <a:xfrm>
            <a:off x="4697413" y="2825750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1" name="Line 3"/>
          <p:cNvSpPr>
            <a:spLocks noChangeShapeType="1"/>
          </p:cNvSpPr>
          <p:nvPr/>
        </p:nvSpPr>
        <p:spPr bwMode="auto">
          <a:xfrm>
            <a:off x="5453063" y="2654300"/>
            <a:ext cx="0" cy="350838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 flipV="1">
            <a:off x="5448300" y="2532063"/>
            <a:ext cx="266700" cy="122237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 flipH="1" flipV="1">
            <a:off x="5178425" y="2549525"/>
            <a:ext cx="274638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4" name="Arc 6"/>
          <p:cNvSpPr>
            <a:spLocks/>
          </p:cNvSpPr>
          <p:nvPr/>
        </p:nvSpPr>
        <p:spPr bwMode="auto">
          <a:xfrm>
            <a:off x="5343525" y="3005138"/>
            <a:ext cx="101600" cy="200025"/>
          </a:xfrm>
          <a:custGeom>
            <a:avLst/>
            <a:gdLst>
              <a:gd name="G0" fmla="+- 21599 0 0"/>
              <a:gd name="G1" fmla="+- 21598 0 0"/>
              <a:gd name="G2" fmla="+- 21600 0 0"/>
              <a:gd name="T0" fmla="*/ 0 w 21599"/>
              <a:gd name="T1" fmla="*/ 21427 h 21598"/>
              <a:gd name="T2" fmla="*/ 21300 w 21599"/>
              <a:gd name="T3" fmla="*/ 0 h 21598"/>
              <a:gd name="T4" fmla="*/ 21599 w 21599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8" fill="none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</a:path>
              <a:path w="21599" h="21598" stroke="0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  <a:lnTo>
                  <a:pt x="21599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5" name="Arc 7"/>
          <p:cNvSpPr>
            <a:spLocks/>
          </p:cNvSpPr>
          <p:nvPr/>
        </p:nvSpPr>
        <p:spPr bwMode="auto">
          <a:xfrm>
            <a:off x="5434013" y="3003550"/>
            <a:ext cx="103187" cy="201613"/>
          </a:xfrm>
          <a:custGeom>
            <a:avLst/>
            <a:gdLst>
              <a:gd name="G0" fmla="+- 299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429 h 21600"/>
              <a:gd name="T4" fmla="*/ 299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  <a:lnTo>
                  <a:pt x="299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6" name="Oval 8"/>
          <p:cNvSpPr>
            <a:spLocks noChangeArrowheads="1"/>
          </p:cNvSpPr>
          <p:nvPr/>
        </p:nvSpPr>
        <p:spPr bwMode="auto">
          <a:xfrm>
            <a:off x="5824538" y="1935163"/>
            <a:ext cx="271462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5943600" y="1600200"/>
            <a:ext cx="1182688" cy="3937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Caffeine</a:t>
            </a: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4570413" y="1651000"/>
            <a:ext cx="434975" cy="63817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3179" name="Line 11"/>
          <p:cNvSpPr>
            <a:spLocks noChangeShapeType="1"/>
          </p:cNvSpPr>
          <p:nvPr/>
        </p:nvSpPr>
        <p:spPr bwMode="auto">
          <a:xfrm>
            <a:off x="1731963" y="4460875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>
            <a:off x="2370138" y="4287838"/>
            <a:ext cx="0" cy="35242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1" name="Line 13"/>
          <p:cNvSpPr>
            <a:spLocks noChangeShapeType="1"/>
          </p:cNvSpPr>
          <p:nvPr/>
        </p:nvSpPr>
        <p:spPr bwMode="auto">
          <a:xfrm flipV="1">
            <a:off x="2363788" y="4167188"/>
            <a:ext cx="265112" cy="120650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 flipH="1" flipV="1">
            <a:off x="2092325" y="4183063"/>
            <a:ext cx="277813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3" name="Arc 15"/>
          <p:cNvSpPr>
            <a:spLocks/>
          </p:cNvSpPr>
          <p:nvPr/>
        </p:nvSpPr>
        <p:spPr bwMode="auto">
          <a:xfrm>
            <a:off x="2257425" y="4637088"/>
            <a:ext cx="103188" cy="201612"/>
          </a:xfrm>
          <a:custGeom>
            <a:avLst/>
            <a:gdLst>
              <a:gd name="G0" fmla="+- 21600 0 0"/>
              <a:gd name="G1" fmla="+- 21598 0 0"/>
              <a:gd name="G2" fmla="+- 21600 0 0"/>
              <a:gd name="T0" fmla="*/ 0 w 21600"/>
              <a:gd name="T1" fmla="*/ 21598 h 21598"/>
              <a:gd name="T2" fmla="*/ 21302 w 21600"/>
              <a:gd name="T3" fmla="*/ 0 h 21598"/>
              <a:gd name="T4" fmla="*/ 21600 w 21600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8" fill="none" extrusionOk="0">
                <a:moveTo>
                  <a:pt x="-1" y="21597"/>
                </a:moveTo>
                <a:cubicBezTo>
                  <a:pt x="-1" y="9784"/>
                  <a:pt x="9489" y="163"/>
                  <a:pt x="21302" y="0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4"/>
                  <a:pt x="9489" y="163"/>
                  <a:pt x="21302" y="0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4" name="Arc 16"/>
          <p:cNvSpPr>
            <a:spLocks/>
          </p:cNvSpPr>
          <p:nvPr/>
        </p:nvSpPr>
        <p:spPr bwMode="auto">
          <a:xfrm>
            <a:off x="2347913" y="4637088"/>
            <a:ext cx="104775" cy="201612"/>
          </a:xfrm>
          <a:custGeom>
            <a:avLst/>
            <a:gdLst>
              <a:gd name="G0" fmla="+- 298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600 h 21600"/>
              <a:gd name="T4" fmla="*/ 298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8" y="-1"/>
                  <a:pt x="298" y="-1"/>
                </a:cubicBezTo>
                <a:cubicBezTo>
                  <a:pt x="12227" y="-1"/>
                  <a:pt x="21898" y="9670"/>
                  <a:pt x="21898" y="21600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8" y="-1"/>
                  <a:pt x="298" y="-1"/>
                </a:cubicBezTo>
                <a:cubicBezTo>
                  <a:pt x="12227" y="-1"/>
                  <a:pt x="21898" y="9670"/>
                  <a:pt x="21898" y="21600"/>
                </a:cubicBezTo>
                <a:lnTo>
                  <a:pt x="298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5" name="Arc 17"/>
          <p:cNvSpPr>
            <a:spLocks/>
          </p:cNvSpPr>
          <p:nvPr/>
        </p:nvSpPr>
        <p:spPr bwMode="auto">
          <a:xfrm rot="9120000">
            <a:off x="2744788" y="3713163"/>
            <a:ext cx="428625" cy="349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02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</a:path>
              <a:path w="21600" h="21600" stroke="0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6" name="Oval 18"/>
          <p:cNvSpPr>
            <a:spLocks noChangeArrowheads="1"/>
          </p:cNvSpPr>
          <p:nvPr/>
        </p:nvSpPr>
        <p:spPr bwMode="auto">
          <a:xfrm>
            <a:off x="2486025" y="4206875"/>
            <a:ext cx="273050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7" name="Oval 19"/>
          <p:cNvSpPr>
            <a:spLocks noChangeArrowheads="1"/>
          </p:cNvSpPr>
          <p:nvPr/>
        </p:nvSpPr>
        <p:spPr bwMode="auto">
          <a:xfrm>
            <a:off x="2665413" y="3502025"/>
            <a:ext cx="271462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3073400" y="3378200"/>
            <a:ext cx="1492250" cy="10033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x-none" sz="2000" b="1">
                <a:solidFill>
                  <a:srgbClr val="000000"/>
                </a:solidFill>
              </a:rPr>
              <a:t>Caffeine</a:t>
            </a:r>
          </a:p>
          <a:p>
            <a:pPr algn="ctr" eaLnBrk="0" hangingPunct="0"/>
            <a:r>
              <a:rPr lang="en-US" altLang="x-none" sz="2000" b="1">
                <a:solidFill>
                  <a:srgbClr val="000000"/>
                </a:solidFill>
              </a:rPr>
              <a:t>inactivates</a:t>
            </a:r>
          </a:p>
          <a:p>
            <a:pPr algn="ctr" eaLnBrk="0" hangingPunct="0"/>
            <a:r>
              <a:rPr lang="en-US" altLang="x-none" sz="2000" b="1">
                <a:solidFill>
                  <a:srgbClr val="000000"/>
                </a:solidFill>
              </a:rPr>
              <a:t>receptor</a:t>
            </a: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 rot="18420000" flipH="1">
            <a:off x="6804025" y="4067175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90" name="Arc 22"/>
          <p:cNvSpPr>
            <a:spLocks/>
          </p:cNvSpPr>
          <p:nvPr/>
        </p:nvSpPr>
        <p:spPr bwMode="auto">
          <a:xfrm rot="17880000">
            <a:off x="6171407" y="4048918"/>
            <a:ext cx="482600" cy="309563"/>
          </a:xfrm>
          <a:custGeom>
            <a:avLst/>
            <a:gdLst>
              <a:gd name="G0" fmla="+- 71 0 0"/>
              <a:gd name="G1" fmla="+- 21600 0 0"/>
              <a:gd name="G2" fmla="+- 21600 0 0"/>
              <a:gd name="T0" fmla="*/ 0 w 21671"/>
              <a:gd name="T1" fmla="*/ 0 h 21600"/>
              <a:gd name="T2" fmla="*/ 21671 w 21671"/>
              <a:gd name="T3" fmla="*/ 21600 h 21600"/>
              <a:gd name="T4" fmla="*/ 71 w 216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71" h="21600" fill="none" extrusionOk="0">
                <a:moveTo>
                  <a:pt x="0" y="0"/>
                </a:moveTo>
                <a:cubicBezTo>
                  <a:pt x="23" y="0"/>
                  <a:pt x="47" y="-1"/>
                  <a:pt x="71" y="-1"/>
                </a:cubicBezTo>
                <a:cubicBezTo>
                  <a:pt x="12000" y="-1"/>
                  <a:pt x="21671" y="9670"/>
                  <a:pt x="21671" y="21600"/>
                </a:cubicBezTo>
              </a:path>
              <a:path w="21671" h="21600" stroke="0" extrusionOk="0">
                <a:moveTo>
                  <a:pt x="0" y="0"/>
                </a:moveTo>
                <a:cubicBezTo>
                  <a:pt x="23" y="0"/>
                  <a:pt x="47" y="-1"/>
                  <a:pt x="71" y="-1"/>
                </a:cubicBezTo>
                <a:cubicBezTo>
                  <a:pt x="12000" y="-1"/>
                  <a:pt x="21671" y="9670"/>
                  <a:pt x="21671" y="21600"/>
                </a:cubicBezTo>
                <a:lnTo>
                  <a:pt x="71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 type="triangle" w="med" len="med"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1" name="Line 23"/>
          <p:cNvSpPr>
            <a:spLocks noChangeShapeType="1"/>
          </p:cNvSpPr>
          <p:nvPr/>
        </p:nvSpPr>
        <p:spPr bwMode="auto">
          <a:xfrm>
            <a:off x="5170488" y="5102225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2" name="Line 24"/>
          <p:cNvSpPr>
            <a:spLocks noChangeShapeType="1"/>
          </p:cNvSpPr>
          <p:nvPr/>
        </p:nvSpPr>
        <p:spPr bwMode="auto">
          <a:xfrm>
            <a:off x="6089650" y="4914900"/>
            <a:ext cx="0" cy="350838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3" name="Line 25"/>
          <p:cNvSpPr>
            <a:spLocks noChangeShapeType="1"/>
          </p:cNvSpPr>
          <p:nvPr/>
        </p:nvSpPr>
        <p:spPr bwMode="auto">
          <a:xfrm flipV="1">
            <a:off x="6086475" y="4792663"/>
            <a:ext cx="265113" cy="122237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4" name="Line 26"/>
          <p:cNvSpPr>
            <a:spLocks noChangeShapeType="1"/>
          </p:cNvSpPr>
          <p:nvPr/>
        </p:nvSpPr>
        <p:spPr bwMode="auto">
          <a:xfrm flipH="1" flipV="1">
            <a:off x="5815013" y="4810125"/>
            <a:ext cx="274637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5" name="Arc 27"/>
          <p:cNvSpPr>
            <a:spLocks/>
          </p:cNvSpPr>
          <p:nvPr/>
        </p:nvSpPr>
        <p:spPr bwMode="auto">
          <a:xfrm>
            <a:off x="5980113" y="5265738"/>
            <a:ext cx="101600" cy="200025"/>
          </a:xfrm>
          <a:custGeom>
            <a:avLst/>
            <a:gdLst>
              <a:gd name="G0" fmla="+- 21599 0 0"/>
              <a:gd name="G1" fmla="+- 21598 0 0"/>
              <a:gd name="G2" fmla="+- 21600 0 0"/>
              <a:gd name="T0" fmla="*/ 0 w 21599"/>
              <a:gd name="T1" fmla="*/ 21427 h 21598"/>
              <a:gd name="T2" fmla="*/ 21300 w 21599"/>
              <a:gd name="T3" fmla="*/ 0 h 21598"/>
              <a:gd name="T4" fmla="*/ 21599 w 21599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8" fill="none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</a:path>
              <a:path w="21599" h="21598" stroke="0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  <a:lnTo>
                  <a:pt x="21599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6" name="Arc 28"/>
          <p:cNvSpPr>
            <a:spLocks/>
          </p:cNvSpPr>
          <p:nvPr/>
        </p:nvSpPr>
        <p:spPr bwMode="auto">
          <a:xfrm>
            <a:off x="6070600" y="5264150"/>
            <a:ext cx="103188" cy="201613"/>
          </a:xfrm>
          <a:custGeom>
            <a:avLst/>
            <a:gdLst>
              <a:gd name="G0" fmla="+- 299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429 h 21600"/>
              <a:gd name="T4" fmla="*/ 299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  <a:lnTo>
                  <a:pt x="299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7" name="Oval 29"/>
          <p:cNvSpPr>
            <a:spLocks noChangeArrowheads="1"/>
          </p:cNvSpPr>
          <p:nvPr/>
        </p:nvSpPr>
        <p:spPr bwMode="auto">
          <a:xfrm>
            <a:off x="6223000" y="4832350"/>
            <a:ext cx="273050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98" name="Rectangle 30"/>
          <p:cNvSpPr>
            <a:spLocks noChangeArrowheads="1"/>
          </p:cNvSpPr>
          <p:nvPr/>
        </p:nvSpPr>
        <p:spPr bwMode="auto">
          <a:xfrm rot="2760000">
            <a:off x="5945981" y="4534694"/>
            <a:ext cx="288925" cy="2555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99" name="Oval 31"/>
          <p:cNvSpPr>
            <a:spLocks noChangeArrowheads="1"/>
          </p:cNvSpPr>
          <p:nvPr/>
        </p:nvSpPr>
        <p:spPr bwMode="auto">
          <a:xfrm>
            <a:off x="6292850" y="5449888"/>
            <a:ext cx="255588" cy="273050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00" name="Rectangle 32"/>
          <p:cNvSpPr>
            <a:spLocks noChangeArrowheads="1"/>
          </p:cNvSpPr>
          <p:nvPr/>
        </p:nvSpPr>
        <p:spPr bwMode="auto">
          <a:xfrm>
            <a:off x="3581400" y="5549900"/>
            <a:ext cx="3581400" cy="6985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rgbClr val="000000"/>
                </a:solidFill>
              </a:rPr>
              <a:t>No Response</a:t>
            </a:r>
          </a:p>
          <a:p>
            <a:pPr eaLnBrk="0" hangingPunct="0"/>
            <a:r>
              <a:rPr lang="en-US" altLang="x-none" sz="2000" b="1">
                <a:solidFill>
                  <a:srgbClr val="000000"/>
                </a:solidFill>
              </a:rPr>
              <a:t>Resulting in Stimulation</a:t>
            </a:r>
          </a:p>
        </p:txBody>
      </p:sp>
      <p:sp>
        <p:nvSpPr>
          <p:cNvPr id="263201" name="Arc 33"/>
          <p:cNvSpPr>
            <a:spLocks/>
          </p:cNvSpPr>
          <p:nvPr/>
        </p:nvSpPr>
        <p:spPr bwMode="auto">
          <a:xfrm rot="11520000">
            <a:off x="5453063" y="5486400"/>
            <a:ext cx="427037" cy="3651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919191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2" name="Rectangle 34"/>
          <p:cNvSpPr>
            <a:spLocks noChangeArrowheads="1"/>
          </p:cNvSpPr>
          <p:nvPr/>
        </p:nvSpPr>
        <p:spPr bwMode="auto">
          <a:xfrm>
            <a:off x="5434013" y="3651250"/>
            <a:ext cx="434975" cy="63817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63203" name="Rectangle 35"/>
          <p:cNvSpPr>
            <a:spLocks noChangeArrowheads="1"/>
          </p:cNvSpPr>
          <p:nvPr/>
        </p:nvSpPr>
        <p:spPr bwMode="auto">
          <a:xfrm>
            <a:off x="1624013" y="3041650"/>
            <a:ext cx="434975" cy="638175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63204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641350"/>
          </a:xfrm>
        </p:spPr>
        <p:txBody>
          <a:bodyPr/>
          <a:lstStyle/>
          <a:p>
            <a:r>
              <a:rPr lang="en-US" altLang="x-none" sz="3600" b="1">
                <a:solidFill>
                  <a:schemeClr val="tx1"/>
                </a:solidFill>
              </a:rPr>
              <a:t>Action of Caffeine</a:t>
            </a:r>
            <a:endParaRPr lang="en-US" altLang="x-none" sz="4000"/>
          </a:p>
        </p:txBody>
      </p:sp>
      <p:sp>
        <p:nvSpPr>
          <p:cNvPr id="263205" name="Line 37"/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06" name="Rectangle 38"/>
          <p:cNvSpPr>
            <a:spLocks noChangeArrowheads="1"/>
          </p:cNvSpPr>
          <p:nvPr/>
        </p:nvSpPr>
        <p:spPr bwMode="auto">
          <a:xfrm>
            <a:off x="6400800" y="2133600"/>
            <a:ext cx="1752600" cy="6985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Adenosine Receptor</a:t>
            </a:r>
          </a:p>
        </p:txBody>
      </p:sp>
      <p:sp>
        <p:nvSpPr>
          <p:cNvPr id="263207" name="Line 39"/>
          <p:cNvSpPr>
            <a:spLocks noChangeShapeType="1"/>
          </p:cNvSpPr>
          <p:nvPr/>
        </p:nvSpPr>
        <p:spPr bwMode="auto">
          <a:xfrm flipH="1">
            <a:off x="5791200" y="2362200"/>
            <a:ext cx="609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8" name="Rectangle 40"/>
          <p:cNvSpPr>
            <a:spLocks noChangeArrowheads="1"/>
          </p:cNvSpPr>
          <p:nvPr/>
        </p:nvSpPr>
        <p:spPr bwMode="auto">
          <a:xfrm>
            <a:off x="7129463" y="3721100"/>
            <a:ext cx="1690687" cy="6985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Adenosine</a:t>
            </a:r>
          </a:p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can not bind</a:t>
            </a:r>
          </a:p>
        </p:txBody>
      </p:sp>
      <p:sp>
        <p:nvSpPr>
          <p:cNvPr id="263209" name="Rectangle 41"/>
          <p:cNvSpPr>
            <a:spLocks noChangeArrowheads="1"/>
          </p:cNvSpPr>
          <p:nvPr/>
        </p:nvSpPr>
        <p:spPr bwMode="auto">
          <a:xfrm>
            <a:off x="6513513" y="4787900"/>
            <a:ext cx="1182687" cy="3937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000" b="1">
                <a:solidFill>
                  <a:schemeClr val="tx1"/>
                </a:solidFill>
              </a:rPr>
              <a:t>Caffeine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762000" y="1447800"/>
            <a:ext cx="74676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577850" indent="-57785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14935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72085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29235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86385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321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778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235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69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buFontTx/>
              <a:buAutoNum type="arabicPeriod"/>
            </a:pPr>
            <a:r>
              <a:rPr lang="en-US" altLang="x-none" sz="4000" b="1">
                <a:latin typeface="Arial" charset="0"/>
              </a:rPr>
              <a:t>Pleasant stimulant effects</a:t>
            </a:r>
          </a:p>
          <a:p>
            <a:pPr eaLnBrk="0" hangingPunct="0">
              <a:buFontTx/>
              <a:buAutoNum type="arabicPeriod"/>
            </a:pPr>
            <a:r>
              <a:rPr lang="en-US" altLang="x-none" sz="4000" b="1">
                <a:latin typeface="Arial" charset="0"/>
              </a:rPr>
              <a:t>Short Half-life (you  need to back for more)</a:t>
            </a:r>
          </a:p>
          <a:p>
            <a:pPr eaLnBrk="0" hangingPunct="0">
              <a:buFontTx/>
              <a:buAutoNum type="arabicPeriod"/>
            </a:pPr>
            <a:r>
              <a:rPr lang="en-US" altLang="x-none" sz="4000" b="1">
                <a:latin typeface="Arial" charset="0"/>
              </a:rPr>
              <a:t>Can’t drink too much at any one time (toxicity)</a:t>
            </a:r>
          </a:p>
          <a:p>
            <a:pPr eaLnBrk="0" hangingPunct="0">
              <a:buFontTx/>
              <a:buAutoNum type="arabicPeriod"/>
            </a:pPr>
            <a:r>
              <a:rPr lang="en-US" altLang="x-none" sz="4000" b="1">
                <a:latin typeface="Arial" charset="0"/>
              </a:rPr>
              <a:t>Headache when you stop drinking it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altLang="x-none" b="1" dirty="0">
                <a:solidFill>
                  <a:schemeClr val="tx1"/>
                </a:solidFill>
              </a:rPr>
              <a:t>Why so many $$s from caffeine?</a:t>
            </a:r>
            <a:endParaRPr lang="en-US" altLang="x-none" sz="4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06363"/>
            <a:ext cx="8686800" cy="698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sz="4000" b="1">
                <a:solidFill>
                  <a:schemeClr val="tx1"/>
                </a:solidFill>
              </a:rPr>
              <a:t>Caffeine – 1,3,7 Trimethylxanthine</a:t>
            </a:r>
          </a:p>
        </p:txBody>
      </p:sp>
      <p:sp>
        <p:nvSpPr>
          <p:cNvPr id="264195" name="Line 1027"/>
          <p:cNvSpPr>
            <a:spLocks noChangeShapeType="1"/>
          </p:cNvSpPr>
          <p:nvPr/>
        </p:nvSpPr>
        <p:spPr bwMode="auto">
          <a:xfrm flipH="1" flipV="1">
            <a:off x="4987925" y="4494213"/>
            <a:ext cx="1285875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6" name="Rectangle 1028"/>
          <p:cNvSpPr>
            <a:spLocks noChangeArrowheads="1"/>
          </p:cNvSpPr>
          <p:nvPr/>
        </p:nvSpPr>
        <p:spPr bwMode="auto">
          <a:xfrm>
            <a:off x="2333625" y="278765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64197" name="Line 1029"/>
          <p:cNvSpPr>
            <a:spLocks noChangeShapeType="1"/>
          </p:cNvSpPr>
          <p:nvPr/>
        </p:nvSpPr>
        <p:spPr bwMode="auto">
          <a:xfrm flipV="1">
            <a:off x="2768600" y="2233613"/>
            <a:ext cx="965200" cy="71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8" name="Line 1030"/>
          <p:cNvSpPr>
            <a:spLocks noChangeShapeType="1"/>
          </p:cNvSpPr>
          <p:nvPr/>
        </p:nvSpPr>
        <p:spPr bwMode="auto">
          <a:xfrm>
            <a:off x="3759200" y="2259013"/>
            <a:ext cx="1228725" cy="746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9" name="Line 1031"/>
          <p:cNvSpPr>
            <a:spLocks noChangeShapeType="1"/>
          </p:cNvSpPr>
          <p:nvPr/>
        </p:nvSpPr>
        <p:spPr bwMode="auto">
          <a:xfrm>
            <a:off x="4986338" y="3030538"/>
            <a:ext cx="0" cy="1449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Line 1032"/>
          <p:cNvSpPr>
            <a:spLocks noChangeShapeType="1"/>
          </p:cNvSpPr>
          <p:nvPr/>
        </p:nvSpPr>
        <p:spPr bwMode="auto">
          <a:xfrm>
            <a:off x="2476500" y="3308350"/>
            <a:ext cx="0" cy="1155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1" name="Line 1033"/>
          <p:cNvSpPr>
            <a:spLocks noChangeShapeType="1"/>
          </p:cNvSpPr>
          <p:nvPr/>
        </p:nvSpPr>
        <p:spPr bwMode="auto">
          <a:xfrm>
            <a:off x="2489200" y="4489450"/>
            <a:ext cx="1068388" cy="631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2" name="Line 1034"/>
          <p:cNvSpPr>
            <a:spLocks noChangeShapeType="1"/>
          </p:cNvSpPr>
          <p:nvPr/>
        </p:nvSpPr>
        <p:spPr bwMode="auto">
          <a:xfrm flipV="1">
            <a:off x="3948113" y="4494213"/>
            <a:ext cx="1011237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3" name="Rectangle 1035"/>
          <p:cNvSpPr>
            <a:spLocks noChangeArrowheads="1"/>
          </p:cNvSpPr>
          <p:nvPr/>
        </p:nvSpPr>
        <p:spPr bwMode="auto">
          <a:xfrm>
            <a:off x="3503613" y="484346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64204" name="Line 1036"/>
          <p:cNvSpPr>
            <a:spLocks noChangeShapeType="1"/>
          </p:cNvSpPr>
          <p:nvPr/>
        </p:nvSpPr>
        <p:spPr bwMode="auto">
          <a:xfrm flipH="1">
            <a:off x="4987925" y="2716213"/>
            <a:ext cx="1209675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5" name="Rectangle 1037"/>
          <p:cNvSpPr>
            <a:spLocks noChangeArrowheads="1"/>
          </p:cNvSpPr>
          <p:nvPr/>
        </p:nvSpPr>
        <p:spPr bwMode="auto">
          <a:xfrm>
            <a:off x="6170613" y="453866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64206" name="Rectangle 1038"/>
          <p:cNvSpPr>
            <a:spLocks noChangeArrowheads="1"/>
          </p:cNvSpPr>
          <p:nvPr/>
        </p:nvSpPr>
        <p:spPr bwMode="auto">
          <a:xfrm>
            <a:off x="6170613" y="240506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64207" name="Line 1039"/>
          <p:cNvSpPr>
            <a:spLocks noChangeShapeType="1"/>
          </p:cNvSpPr>
          <p:nvPr/>
        </p:nvSpPr>
        <p:spPr bwMode="auto">
          <a:xfrm>
            <a:off x="6654800" y="2716213"/>
            <a:ext cx="812800" cy="96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8" name="Line 1040"/>
          <p:cNvSpPr>
            <a:spLocks noChangeShapeType="1"/>
          </p:cNvSpPr>
          <p:nvPr/>
        </p:nvSpPr>
        <p:spPr bwMode="auto">
          <a:xfrm flipV="1">
            <a:off x="6654800" y="3681413"/>
            <a:ext cx="812800" cy="109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9" name="Line 1041"/>
          <p:cNvSpPr>
            <a:spLocks noChangeShapeType="1"/>
          </p:cNvSpPr>
          <p:nvPr/>
        </p:nvSpPr>
        <p:spPr bwMode="auto">
          <a:xfrm flipV="1">
            <a:off x="6578600" y="3681413"/>
            <a:ext cx="6604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0" name="Line 1042"/>
          <p:cNvSpPr>
            <a:spLocks noChangeShapeType="1"/>
          </p:cNvSpPr>
          <p:nvPr/>
        </p:nvSpPr>
        <p:spPr bwMode="auto">
          <a:xfrm flipV="1">
            <a:off x="6413500" y="2081213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1" name="Rectangle 1043"/>
          <p:cNvSpPr>
            <a:spLocks noChangeArrowheads="1"/>
          </p:cNvSpPr>
          <p:nvPr/>
        </p:nvSpPr>
        <p:spPr bwMode="auto">
          <a:xfrm>
            <a:off x="6088063" y="1571625"/>
            <a:ext cx="10112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CH</a:t>
            </a:r>
            <a:r>
              <a:rPr lang="en-US" altLang="x-none" sz="3600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4212" name="Line 1044"/>
          <p:cNvSpPr>
            <a:spLocks noChangeShapeType="1"/>
          </p:cNvSpPr>
          <p:nvPr/>
        </p:nvSpPr>
        <p:spPr bwMode="auto">
          <a:xfrm flipV="1">
            <a:off x="3746500" y="5357813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3" name="Rectangle 1045"/>
          <p:cNvSpPr>
            <a:spLocks noChangeArrowheads="1"/>
          </p:cNvSpPr>
          <p:nvPr/>
        </p:nvSpPr>
        <p:spPr bwMode="auto">
          <a:xfrm>
            <a:off x="3497263" y="5686425"/>
            <a:ext cx="10112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CH</a:t>
            </a:r>
            <a:r>
              <a:rPr lang="en-US" altLang="x-none" sz="3600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4214" name="Rectangle 1046"/>
          <p:cNvSpPr>
            <a:spLocks noChangeArrowheads="1"/>
          </p:cNvSpPr>
          <p:nvPr/>
        </p:nvSpPr>
        <p:spPr bwMode="auto">
          <a:xfrm>
            <a:off x="1516063" y="1952625"/>
            <a:ext cx="10112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CH</a:t>
            </a:r>
            <a:r>
              <a:rPr lang="en-US" altLang="x-none" sz="3600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4215" name="Line 1047"/>
          <p:cNvSpPr>
            <a:spLocks noChangeShapeType="1"/>
          </p:cNvSpPr>
          <p:nvPr/>
        </p:nvSpPr>
        <p:spPr bwMode="auto">
          <a:xfrm flipH="1" flipV="1">
            <a:off x="1828800" y="2462213"/>
            <a:ext cx="63500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6" name="Line 1048"/>
          <p:cNvSpPr>
            <a:spLocks noChangeShapeType="1"/>
          </p:cNvSpPr>
          <p:nvPr/>
        </p:nvSpPr>
        <p:spPr bwMode="auto">
          <a:xfrm flipH="1">
            <a:off x="1905000" y="4468813"/>
            <a:ext cx="5588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7" name="Line 1049"/>
          <p:cNvSpPr>
            <a:spLocks noChangeShapeType="1"/>
          </p:cNvSpPr>
          <p:nvPr/>
        </p:nvSpPr>
        <p:spPr bwMode="auto">
          <a:xfrm flipH="1">
            <a:off x="1981200" y="4545013"/>
            <a:ext cx="5588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8" name="Rectangle 1050"/>
          <p:cNvSpPr>
            <a:spLocks noChangeArrowheads="1"/>
          </p:cNvSpPr>
          <p:nvPr/>
        </p:nvSpPr>
        <p:spPr bwMode="auto">
          <a:xfrm>
            <a:off x="1522413" y="4614863"/>
            <a:ext cx="536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64219" name="Line 1051"/>
          <p:cNvSpPr>
            <a:spLocks noChangeShapeType="1"/>
          </p:cNvSpPr>
          <p:nvPr/>
        </p:nvSpPr>
        <p:spPr bwMode="auto">
          <a:xfrm>
            <a:off x="3822700" y="1801813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20" name="Line 1052"/>
          <p:cNvSpPr>
            <a:spLocks noChangeShapeType="1"/>
          </p:cNvSpPr>
          <p:nvPr/>
        </p:nvSpPr>
        <p:spPr bwMode="auto">
          <a:xfrm flipV="1">
            <a:off x="3670300" y="1776413"/>
            <a:ext cx="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21" name="Rectangle 1053"/>
          <p:cNvSpPr>
            <a:spLocks noChangeArrowheads="1"/>
          </p:cNvSpPr>
          <p:nvPr/>
        </p:nvSpPr>
        <p:spPr bwMode="auto">
          <a:xfrm>
            <a:off x="3502025" y="1255713"/>
            <a:ext cx="549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64222" name="Line 1054"/>
          <p:cNvSpPr>
            <a:spLocks noChangeShapeType="1"/>
          </p:cNvSpPr>
          <p:nvPr/>
        </p:nvSpPr>
        <p:spPr bwMode="auto">
          <a:xfrm>
            <a:off x="4813300" y="3097213"/>
            <a:ext cx="0" cy="127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23" name="Rectangle 1055"/>
          <p:cNvSpPr>
            <a:spLocks noChangeArrowheads="1"/>
          </p:cNvSpPr>
          <p:nvPr/>
        </p:nvSpPr>
        <p:spPr bwMode="auto">
          <a:xfrm>
            <a:off x="2735263" y="3170238"/>
            <a:ext cx="3794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4224" name="Rectangle 1056"/>
          <p:cNvSpPr>
            <a:spLocks noChangeArrowheads="1"/>
          </p:cNvSpPr>
          <p:nvPr/>
        </p:nvSpPr>
        <p:spPr bwMode="auto">
          <a:xfrm>
            <a:off x="3649663" y="4389438"/>
            <a:ext cx="3794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4225" name="Rectangle 1057"/>
          <p:cNvSpPr>
            <a:spLocks noChangeArrowheads="1"/>
          </p:cNvSpPr>
          <p:nvPr/>
        </p:nvSpPr>
        <p:spPr bwMode="auto">
          <a:xfrm>
            <a:off x="6240463" y="2959100"/>
            <a:ext cx="379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altLang="x-none" b="1" dirty="0">
                <a:solidFill>
                  <a:schemeClr val="tx1"/>
                </a:solidFill>
              </a:rPr>
              <a:t>A Small Dose </a:t>
            </a:r>
            <a:r>
              <a:rPr lang="en-US" altLang="x-none" b="1" dirty="0" smtClean="0">
                <a:solidFill>
                  <a:schemeClr val="tx1"/>
                </a:solidFill>
              </a:rPr>
              <a:t>of </a:t>
            </a:r>
            <a:r>
              <a:rPr lang="en-US" altLang="x-none" b="1" dirty="0">
                <a:solidFill>
                  <a:schemeClr val="tx1"/>
                </a:solidFill>
              </a:rPr>
              <a:t>Caffeine</a:t>
            </a:r>
          </a:p>
        </p:txBody>
      </p:sp>
      <p:grpSp>
        <p:nvGrpSpPr>
          <p:cNvPr id="279556" name="Group 4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79557" name="Freeform 5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58" name="Freeform 6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33CCCC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79559" name="Picture 7" descr="bd0002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600200"/>
            <a:ext cx="4305300" cy="421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altLang="x-none" b="1">
                <a:solidFill>
                  <a:schemeClr val="tx1"/>
                </a:solidFill>
              </a:rPr>
              <a:t>Authorship Information</a:t>
            </a:r>
          </a:p>
        </p:txBody>
      </p:sp>
      <p:grpSp>
        <p:nvGrpSpPr>
          <p:cNvPr id="283655" name="Group 7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83656" name="Freeform 8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657" name="Freeform 9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33CCCC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1066800" y="3960813"/>
            <a:ext cx="7010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x-none" sz="2800" b="1" dirty="0">
                <a:latin typeface="Arial" charset="0"/>
              </a:rPr>
              <a:t>For Additional Information Contact</a:t>
            </a:r>
          </a:p>
          <a:p>
            <a:pPr algn="ctr"/>
            <a:r>
              <a:rPr lang="en-US" altLang="x-none" sz="2800" b="1" dirty="0">
                <a:latin typeface="Arial" charset="0"/>
              </a:rPr>
              <a:t>Steven G. Gilbert, PhD, DABT</a:t>
            </a:r>
          </a:p>
          <a:p>
            <a:pPr algn="ctr"/>
            <a:r>
              <a:rPr lang="en-US" altLang="x-none" sz="2800" b="1" dirty="0">
                <a:latin typeface="Arial" charset="0"/>
              </a:rPr>
              <a:t>E-mail: </a:t>
            </a:r>
            <a:r>
              <a:rPr lang="en-US" altLang="x-none" sz="2800" b="1" dirty="0" err="1" smtClean="0">
                <a:latin typeface="Arial" charset="0"/>
              </a:rPr>
              <a:t>sgilbert@innd.org</a:t>
            </a:r>
            <a:endParaRPr lang="en-US" altLang="x-none" sz="2800" b="1" dirty="0">
              <a:latin typeface="Arial" charset="0"/>
            </a:endParaRPr>
          </a:p>
          <a:p>
            <a:pPr algn="ctr"/>
            <a:r>
              <a:rPr lang="en-US" altLang="x-none" sz="2800" b="1" dirty="0">
                <a:latin typeface="Arial" charset="0"/>
              </a:rPr>
              <a:t>Web: </a:t>
            </a:r>
            <a:r>
              <a:rPr lang="en-US" altLang="x-none" sz="2800" b="1" dirty="0" err="1" smtClean="0">
                <a:latin typeface="Arial" charset="0"/>
              </a:rPr>
              <a:t>www.asmalldoseoftoxicology.org</a:t>
            </a:r>
            <a:endParaRPr lang="en-US" altLang="x-none" sz="1600" b="1" dirty="0">
              <a:latin typeface="Arial" charset="0"/>
            </a:endParaRPr>
          </a:p>
        </p:txBody>
      </p:sp>
      <p:sp>
        <p:nvSpPr>
          <p:cNvPr id="283659" name="Rectangle 11"/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x-none" sz="3600" b="1">
                <a:latin typeface="Arial" charset="0"/>
              </a:rPr>
              <a:t>This presentation is supplement to </a:t>
            </a:r>
          </a:p>
          <a:p>
            <a:pPr algn="ctr"/>
            <a:r>
              <a:rPr lang="en-US" altLang="x-none" sz="3600" b="1">
                <a:latin typeface="Arial" charset="0"/>
              </a:rPr>
              <a:t> “A Small Dose of Toxicology”</a:t>
            </a:r>
            <a:endParaRPr lang="en-US" altLang="x-none" sz="2000" b="1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76200"/>
            <a:ext cx="8410575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Xanthine</a:t>
            </a:r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 flipH="1" flipV="1">
            <a:off x="5218113" y="4494213"/>
            <a:ext cx="1285875" cy="355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2563813" y="278765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 flipV="1">
            <a:off x="2998788" y="2233613"/>
            <a:ext cx="965200" cy="711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3989388" y="2259013"/>
            <a:ext cx="1228725" cy="7461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5216525" y="3030538"/>
            <a:ext cx="0" cy="14493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2706688" y="3308350"/>
            <a:ext cx="0" cy="1155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2719388" y="4489450"/>
            <a:ext cx="1068387" cy="631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 flipV="1">
            <a:off x="4178300" y="4494213"/>
            <a:ext cx="1011238" cy="666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3733800" y="484346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 flipH="1">
            <a:off x="5218113" y="2716213"/>
            <a:ext cx="1209675" cy="254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9" name="Rectangle 13"/>
          <p:cNvSpPr>
            <a:spLocks noChangeArrowheads="1"/>
          </p:cNvSpPr>
          <p:nvPr/>
        </p:nvSpPr>
        <p:spPr bwMode="auto">
          <a:xfrm>
            <a:off x="6400800" y="453866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4750" name="Rectangle 14"/>
          <p:cNvSpPr>
            <a:spLocks noChangeArrowheads="1"/>
          </p:cNvSpPr>
          <p:nvPr/>
        </p:nvSpPr>
        <p:spPr bwMode="auto">
          <a:xfrm>
            <a:off x="6400800" y="240506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>
            <a:off x="6884988" y="2716213"/>
            <a:ext cx="812800" cy="965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 flipV="1">
            <a:off x="6884988" y="3681413"/>
            <a:ext cx="812800" cy="109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flipV="1">
            <a:off x="6808788" y="3681413"/>
            <a:ext cx="660400" cy="863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V="1">
            <a:off x="6643688" y="2081213"/>
            <a:ext cx="0" cy="40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55" name="Rectangle 19"/>
          <p:cNvSpPr>
            <a:spLocks noChangeArrowheads="1"/>
          </p:cNvSpPr>
          <p:nvPr/>
        </p:nvSpPr>
        <p:spPr bwMode="auto">
          <a:xfrm>
            <a:off x="6400800" y="1571625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H</a:t>
            </a:r>
            <a:endParaRPr lang="en-US" altLang="x-none" sz="3600" b="1" baseline="-25000">
              <a:solidFill>
                <a:schemeClr val="tx1"/>
              </a:solidFill>
            </a:endParaRPr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 flipV="1">
            <a:off x="3976688" y="5357813"/>
            <a:ext cx="0" cy="40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57" name="Rectangle 21"/>
          <p:cNvSpPr>
            <a:spLocks noChangeArrowheads="1"/>
          </p:cNvSpPr>
          <p:nvPr/>
        </p:nvSpPr>
        <p:spPr bwMode="auto">
          <a:xfrm>
            <a:off x="3727450" y="563880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H</a:t>
            </a:r>
            <a:endParaRPr lang="en-US" altLang="x-none" sz="3600" b="1" baseline="-25000">
              <a:solidFill>
                <a:schemeClr val="tx1"/>
              </a:solidFill>
            </a:endParaRPr>
          </a:p>
        </p:txBody>
      </p:sp>
      <p:sp>
        <p:nvSpPr>
          <p:cNvPr id="244758" name="Rectangle 22"/>
          <p:cNvSpPr>
            <a:spLocks noChangeArrowheads="1"/>
          </p:cNvSpPr>
          <p:nvPr/>
        </p:nvSpPr>
        <p:spPr bwMode="auto">
          <a:xfrm>
            <a:off x="1766888" y="2246313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44759" name="Line 23"/>
          <p:cNvSpPr>
            <a:spLocks noChangeShapeType="1"/>
          </p:cNvSpPr>
          <p:nvPr/>
        </p:nvSpPr>
        <p:spPr bwMode="auto">
          <a:xfrm flipH="1">
            <a:off x="2135188" y="4468813"/>
            <a:ext cx="558800" cy="279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60" name="Line 24"/>
          <p:cNvSpPr>
            <a:spLocks noChangeShapeType="1"/>
          </p:cNvSpPr>
          <p:nvPr/>
        </p:nvSpPr>
        <p:spPr bwMode="auto">
          <a:xfrm flipH="1">
            <a:off x="2211388" y="4545013"/>
            <a:ext cx="558800" cy="279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61" name="Rectangle 25"/>
          <p:cNvSpPr>
            <a:spLocks noChangeArrowheads="1"/>
          </p:cNvSpPr>
          <p:nvPr/>
        </p:nvSpPr>
        <p:spPr bwMode="auto">
          <a:xfrm>
            <a:off x="1752600" y="4614863"/>
            <a:ext cx="536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44762" name="Line 26"/>
          <p:cNvSpPr>
            <a:spLocks noChangeShapeType="1"/>
          </p:cNvSpPr>
          <p:nvPr/>
        </p:nvSpPr>
        <p:spPr bwMode="auto">
          <a:xfrm>
            <a:off x="4052888" y="1789113"/>
            <a:ext cx="0" cy="520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63" name="Line 27"/>
          <p:cNvSpPr>
            <a:spLocks noChangeShapeType="1"/>
          </p:cNvSpPr>
          <p:nvPr/>
        </p:nvSpPr>
        <p:spPr bwMode="auto">
          <a:xfrm flipV="1">
            <a:off x="3900488" y="1776413"/>
            <a:ext cx="0" cy="558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64" name="Rectangle 28"/>
          <p:cNvSpPr>
            <a:spLocks noChangeArrowheads="1"/>
          </p:cNvSpPr>
          <p:nvPr/>
        </p:nvSpPr>
        <p:spPr bwMode="auto">
          <a:xfrm>
            <a:off x="3732213" y="1255713"/>
            <a:ext cx="549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44765" name="Line 29"/>
          <p:cNvSpPr>
            <a:spLocks noChangeShapeType="1"/>
          </p:cNvSpPr>
          <p:nvPr/>
        </p:nvSpPr>
        <p:spPr bwMode="auto">
          <a:xfrm>
            <a:off x="5043488" y="3097213"/>
            <a:ext cx="0" cy="1270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66" name="Rectangle 30"/>
          <p:cNvSpPr>
            <a:spLocks noChangeArrowheads="1"/>
          </p:cNvSpPr>
          <p:nvPr/>
        </p:nvSpPr>
        <p:spPr bwMode="auto">
          <a:xfrm>
            <a:off x="2909888" y="3160713"/>
            <a:ext cx="3794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4767" name="Rectangle 31"/>
          <p:cNvSpPr>
            <a:spLocks noChangeArrowheads="1"/>
          </p:cNvSpPr>
          <p:nvPr/>
        </p:nvSpPr>
        <p:spPr bwMode="auto">
          <a:xfrm>
            <a:off x="3825875" y="4473575"/>
            <a:ext cx="379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4768" name="Rectangle 32"/>
          <p:cNvSpPr>
            <a:spLocks noChangeArrowheads="1"/>
          </p:cNvSpPr>
          <p:nvPr/>
        </p:nvSpPr>
        <p:spPr bwMode="auto">
          <a:xfrm>
            <a:off x="6470650" y="2959100"/>
            <a:ext cx="379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44770" name="Line 34"/>
          <p:cNvSpPr>
            <a:spLocks noChangeShapeType="1"/>
          </p:cNvSpPr>
          <p:nvPr/>
        </p:nvSpPr>
        <p:spPr bwMode="auto">
          <a:xfrm flipH="1" flipV="1">
            <a:off x="2224088" y="2703513"/>
            <a:ext cx="3810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363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Purine</a:t>
            </a:r>
          </a:p>
        </p:txBody>
      </p:sp>
      <p:sp>
        <p:nvSpPr>
          <p:cNvPr id="246788" name="Line 4"/>
          <p:cNvSpPr>
            <a:spLocks noChangeShapeType="1"/>
          </p:cNvSpPr>
          <p:nvPr/>
        </p:nvSpPr>
        <p:spPr bwMode="auto">
          <a:xfrm flipH="1" flipV="1">
            <a:off x="4683125" y="4305300"/>
            <a:ext cx="1285875" cy="355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2028825" y="2598738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6790" name="Line 6"/>
          <p:cNvSpPr>
            <a:spLocks noChangeShapeType="1"/>
          </p:cNvSpPr>
          <p:nvPr/>
        </p:nvSpPr>
        <p:spPr bwMode="auto">
          <a:xfrm flipV="1">
            <a:off x="2463800" y="2044700"/>
            <a:ext cx="965200" cy="711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1" name="Line 7"/>
          <p:cNvSpPr>
            <a:spLocks noChangeShapeType="1"/>
          </p:cNvSpPr>
          <p:nvPr/>
        </p:nvSpPr>
        <p:spPr bwMode="auto">
          <a:xfrm>
            <a:off x="3454400" y="2070100"/>
            <a:ext cx="1228725" cy="7461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2" name="Line 8"/>
          <p:cNvSpPr>
            <a:spLocks noChangeShapeType="1"/>
          </p:cNvSpPr>
          <p:nvPr/>
        </p:nvSpPr>
        <p:spPr bwMode="auto">
          <a:xfrm>
            <a:off x="4681538" y="2841625"/>
            <a:ext cx="0" cy="14493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>
            <a:off x="2171700" y="3119438"/>
            <a:ext cx="0" cy="1155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>
            <a:off x="2146300" y="4267200"/>
            <a:ext cx="1106488" cy="665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5" name="Line 11"/>
          <p:cNvSpPr>
            <a:spLocks noChangeShapeType="1"/>
          </p:cNvSpPr>
          <p:nvPr/>
        </p:nvSpPr>
        <p:spPr bwMode="auto">
          <a:xfrm flipV="1">
            <a:off x="3643313" y="4305300"/>
            <a:ext cx="1011237" cy="666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6" name="Rectangle 12"/>
          <p:cNvSpPr>
            <a:spLocks noChangeArrowheads="1"/>
          </p:cNvSpPr>
          <p:nvPr/>
        </p:nvSpPr>
        <p:spPr bwMode="auto">
          <a:xfrm>
            <a:off x="3198813" y="465455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6797" name="Line 13"/>
          <p:cNvSpPr>
            <a:spLocks noChangeShapeType="1"/>
          </p:cNvSpPr>
          <p:nvPr/>
        </p:nvSpPr>
        <p:spPr bwMode="auto">
          <a:xfrm flipH="1">
            <a:off x="4683125" y="2527300"/>
            <a:ext cx="1209675" cy="254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8" name="Rectangle 14"/>
          <p:cNvSpPr>
            <a:spLocks noChangeArrowheads="1"/>
          </p:cNvSpPr>
          <p:nvPr/>
        </p:nvSpPr>
        <p:spPr bwMode="auto">
          <a:xfrm>
            <a:off x="5865813" y="434975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6799" name="Rectangle 15"/>
          <p:cNvSpPr>
            <a:spLocks noChangeArrowheads="1"/>
          </p:cNvSpPr>
          <p:nvPr/>
        </p:nvSpPr>
        <p:spPr bwMode="auto">
          <a:xfrm>
            <a:off x="5865813" y="221615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6800" name="Line 16"/>
          <p:cNvSpPr>
            <a:spLocks noChangeShapeType="1"/>
          </p:cNvSpPr>
          <p:nvPr/>
        </p:nvSpPr>
        <p:spPr bwMode="auto">
          <a:xfrm>
            <a:off x="6350000" y="2527300"/>
            <a:ext cx="812800" cy="965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01" name="Line 17"/>
          <p:cNvSpPr>
            <a:spLocks noChangeShapeType="1"/>
          </p:cNvSpPr>
          <p:nvPr/>
        </p:nvSpPr>
        <p:spPr bwMode="auto">
          <a:xfrm flipV="1">
            <a:off x="6350000" y="3492500"/>
            <a:ext cx="812800" cy="109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02" name="Line 18"/>
          <p:cNvSpPr>
            <a:spLocks noChangeShapeType="1"/>
          </p:cNvSpPr>
          <p:nvPr/>
        </p:nvSpPr>
        <p:spPr bwMode="auto">
          <a:xfrm flipV="1">
            <a:off x="6286500" y="3556000"/>
            <a:ext cx="660400" cy="863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03" name="Rectangle 19"/>
          <p:cNvSpPr>
            <a:spLocks noChangeArrowheads="1"/>
          </p:cNvSpPr>
          <p:nvPr/>
        </p:nvSpPr>
        <p:spPr bwMode="auto">
          <a:xfrm>
            <a:off x="5902325" y="1752600"/>
            <a:ext cx="511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3600" b="1">
                <a:solidFill>
                  <a:schemeClr val="tx1"/>
                </a:solidFill>
              </a:rPr>
              <a:t>H</a:t>
            </a:r>
            <a:endParaRPr lang="en-US" altLang="x-none" sz="3600" b="1" baseline="-25000">
              <a:solidFill>
                <a:schemeClr val="tx1"/>
              </a:solidFill>
            </a:endParaRPr>
          </a:p>
        </p:txBody>
      </p:sp>
      <p:sp>
        <p:nvSpPr>
          <p:cNvPr id="246804" name="Line 20"/>
          <p:cNvSpPr>
            <a:spLocks noChangeShapeType="1"/>
          </p:cNvSpPr>
          <p:nvPr/>
        </p:nvSpPr>
        <p:spPr bwMode="auto">
          <a:xfrm flipV="1">
            <a:off x="2603500" y="2209800"/>
            <a:ext cx="83820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05" name="Line 21"/>
          <p:cNvSpPr>
            <a:spLocks noChangeShapeType="1"/>
          </p:cNvSpPr>
          <p:nvPr/>
        </p:nvSpPr>
        <p:spPr bwMode="auto">
          <a:xfrm flipH="1" flipV="1">
            <a:off x="2298700" y="4191000"/>
            <a:ext cx="9144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06" name="Line 22"/>
          <p:cNvSpPr>
            <a:spLocks noChangeShapeType="1"/>
          </p:cNvSpPr>
          <p:nvPr/>
        </p:nvSpPr>
        <p:spPr bwMode="auto">
          <a:xfrm>
            <a:off x="4508500" y="2908300"/>
            <a:ext cx="0" cy="1270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07" name="Rectangle 23"/>
          <p:cNvSpPr>
            <a:spLocks noChangeArrowheads="1"/>
          </p:cNvSpPr>
          <p:nvPr/>
        </p:nvSpPr>
        <p:spPr bwMode="auto">
          <a:xfrm>
            <a:off x="2298700" y="2981325"/>
            <a:ext cx="379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6808" name="Rectangle 24"/>
          <p:cNvSpPr>
            <a:spLocks noChangeArrowheads="1"/>
          </p:cNvSpPr>
          <p:nvPr/>
        </p:nvSpPr>
        <p:spPr bwMode="auto">
          <a:xfrm>
            <a:off x="3289300" y="4284663"/>
            <a:ext cx="3794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6809" name="Rectangle 25"/>
          <p:cNvSpPr>
            <a:spLocks noChangeArrowheads="1"/>
          </p:cNvSpPr>
          <p:nvPr/>
        </p:nvSpPr>
        <p:spPr bwMode="auto">
          <a:xfrm>
            <a:off x="5935663" y="2770188"/>
            <a:ext cx="3794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x-none" sz="2800" b="1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History of Coffee</a:t>
            </a:r>
          </a:p>
        </p:txBody>
      </p:sp>
      <p:sp>
        <p:nvSpPr>
          <p:cNvPr id="256003" name="Text Box 1027"/>
          <p:cNvSpPr txBox="1">
            <a:spLocks noChangeArrowheads="1"/>
          </p:cNvSpPr>
          <p:nvPr/>
        </p:nvSpPr>
        <p:spPr bwMode="auto">
          <a:xfrm>
            <a:off x="304800" y="1143000"/>
            <a:ext cx="853440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39825" indent="-1139825" defTabSz="90963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254125" defTabSz="90963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68425" defTabSz="90963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82725" defTabSz="90963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defTabSz="90963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Date		      Event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~850    - Coffee beans discovered - The fable says that an Ethiopian goat or sheepherder noticed that the goats were more alter after eating the wild berries.  He then sampled this new delicacy.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~1100  - First coffee trees and roasting of coffee beans.  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1475  - Constantinople – the world’s first coffee house.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1600s - Coffee enters Europe and moves quickly to the Americas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1700s - Coffee house open throughout Europe.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1723   - First coffee plants are introduced into the Americas.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1822   - First espresso machine is created in France.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1938   - First instant coffee invented by the Nestlé company.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1971   - Starbucks opens its first location in Seattle, Washington's Pike  Place Market.</a:t>
            </a:r>
          </a:p>
        </p:txBody>
      </p:sp>
      <p:sp>
        <p:nvSpPr>
          <p:cNvPr id="256004" name="Line 1028"/>
          <p:cNvSpPr>
            <a:spLocks noChangeShapeType="1"/>
          </p:cNvSpPr>
          <p:nvPr/>
        </p:nvSpPr>
        <p:spPr bwMode="auto">
          <a:xfrm>
            <a:off x="533400" y="1524000"/>
            <a:ext cx="754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Caffeine &amp; Money</a:t>
            </a:r>
          </a:p>
        </p:txBody>
      </p:sp>
      <p:sp>
        <p:nvSpPr>
          <p:cNvPr id="171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47700" y="2328863"/>
            <a:ext cx="7848600" cy="36353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buFontTx/>
              <a:buNone/>
            </a:pPr>
            <a:r>
              <a:rPr lang="en-US" altLang="x-none" sz="3600" b="1" dirty="0">
                <a:latin typeface="Arial" charset="0"/>
              </a:rPr>
              <a:t>The coffee and cola industries owe their wealth to the </a:t>
            </a:r>
            <a:r>
              <a:rPr lang="en-US" altLang="x-none" sz="3600" b="1" dirty="0" smtClean="0">
                <a:latin typeface="Arial" charset="0"/>
              </a:rPr>
              <a:t>physiological and pharmacological </a:t>
            </a:r>
            <a:r>
              <a:rPr lang="en-US" altLang="x-none" sz="3600" b="1" dirty="0">
                <a:latin typeface="Arial" charset="0"/>
              </a:rPr>
              <a:t>properties of the drug caffeine.</a:t>
            </a:r>
          </a:p>
          <a:p>
            <a:pPr marL="0" indent="0" algn="ctr">
              <a:buFontTx/>
              <a:buNone/>
            </a:pPr>
            <a:endParaRPr lang="en-US" altLang="x-none" sz="3600" b="1" dirty="0">
              <a:latin typeface="Arial" charset="0"/>
            </a:endParaRPr>
          </a:p>
          <a:p>
            <a:pPr marL="0" indent="0" algn="ctr">
              <a:buFontTx/>
              <a:buNone/>
            </a:pPr>
            <a:r>
              <a:rPr lang="en-US" altLang="x-none" sz="3600" b="1" dirty="0">
                <a:latin typeface="Arial" charset="0"/>
              </a:rPr>
              <a:t>S.G. Gilbert (2001)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History of Tea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7894638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/>
              <a:t>    Date		      Event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3000 B.C. - Tea discovered in China or introduced form India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350 B.C. - First written description of Tea drinking in China.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450 A.D. - Turkish traders bargain for Tea and the Silk road is born.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   800	    - Tea introduced to Japan.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 1450	    - Japanese Tea ceremony created and popularized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 1610	    - Dutch bring Tea to Europe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 1773	    - Boston Tea party, rebellion against England’s tea tax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 1776	    - England sends first Opium to China to help pay for tea.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 1835	    - First experimental tea plantations in Assam, India. </a:t>
            </a:r>
          </a:p>
          <a:p>
            <a:pPr>
              <a:spcBef>
                <a:spcPct val="50000"/>
              </a:spcBef>
            </a:pPr>
            <a:r>
              <a:rPr lang="en-US" altLang="x-none" sz="2000"/>
              <a:t>   1908	    - Tea bags invented in New York.</a:t>
            </a:r>
          </a:p>
          <a:p>
            <a:endParaRPr lang="en-US" altLang="x-none" sz="2000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>
            <a:off x="533400" y="1524000"/>
            <a:ext cx="754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History of Chocolate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533400" y="1431925"/>
            <a:ext cx="7924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71600" indent="-1371600" defTabSz="90963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485900" defTabSz="90963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600200" defTabSz="90963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90963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defTabSz="90963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defTabSz="909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Date		      Event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400 B.C.  - Olmec people of Mexico made chocolate drinks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250 A.D.  - Mayans of Mexico were cultivating cocoa crops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1528       - Cocoa was brought to Spain by Hernando Cortés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1600s     - Chocolate drinks introduced into Europe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1657       - First English chocolate houses open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1828       - Screw press that extracted the cocoa butter from the beans  invented in Holland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solidFill>
                  <a:schemeClr val="tx2"/>
                </a:solidFill>
                <a:latin typeface="Arial" charset="0"/>
              </a:rPr>
              <a:t>  1840s     - Chocolate as solid developed</a:t>
            </a:r>
          </a:p>
          <a:p>
            <a:pPr>
              <a:spcBef>
                <a:spcPct val="50000"/>
              </a:spcBef>
            </a:pPr>
            <a:endParaRPr lang="en-US" altLang="x-none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609600" y="1828800"/>
            <a:ext cx="754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Quote – Lovers of Coffee</a:t>
            </a:r>
          </a:p>
        </p:txBody>
      </p:sp>
      <p:sp>
        <p:nvSpPr>
          <p:cNvPr id="253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47700" y="1752600"/>
            <a:ext cx="7848600" cy="3552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altLang="x-none" sz="4800" b="1">
                <a:latin typeface="Arial" charset="0"/>
              </a:rPr>
              <a:t>Coffee</a:t>
            </a:r>
          </a:p>
          <a:p>
            <a:pPr algn="ctr">
              <a:buFontTx/>
              <a:buNone/>
            </a:pPr>
            <a:r>
              <a:rPr lang="en-US" altLang="x-none" sz="4000" b="1">
                <a:latin typeface="Arial" charset="0"/>
              </a:rPr>
              <a:t>Black as hell, strong as death, sweet as love.</a:t>
            </a:r>
          </a:p>
          <a:p>
            <a:pPr algn="ctr">
              <a:buFontTx/>
              <a:buNone/>
            </a:pPr>
            <a:r>
              <a:rPr lang="en-US" altLang="x-none" sz="4000" b="1">
                <a:latin typeface="Arial" charset="0"/>
              </a:rPr>
              <a:t>Turkish proverb.</a:t>
            </a:r>
          </a:p>
          <a:p>
            <a:pPr algn="ctr">
              <a:buFontTx/>
              <a:buNone/>
            </a:pPr>
            <a:endParaRPr lang="en-US" altLang="x-none" sz="3600" b="1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x-none" b="1">
                <a:solidFill>
                  <a:schemeClr val="tx1"/>
                </a:solidFill>
              </a:rPr>
              <a:t>Quote – Fear of Coffee</a:t>
            </a:r>
          </a:p>
        </p:txBody>
      </p:sp>
      <p:sp>
        <p:nvSpPr>
          <p:cNvPr id="266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09600" y="1447800"/>
            <a:ext cx="7848600" cy="4808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buFontTx/>
              <a:buNone/>
            </a:pPr>
            <a:r>
              <a:rPr lang="en-US" altLang="x-none" sz="4000" b="1">
                <a:latin typeface="Arial" charset="0"/>
              </a:rPr>
              <a:t>"Often coffee drinkers, finding the drug to be unpleasant, turn to other narcotics, of which opium and alcohol are most common.“</a:t>
            </a:r>
          </a:p>
          <a:p>
            <a:pPr marL="0" indent="0" algn="ctr">
              <a:buFontTx/>
              <a:buNone/>
            </a:pPr>
            <a:endParaRPr lang="en-US" altLang="x-none" sz="4000" b="1">
              <a:latin typeface="Arial" charset="0"/>
            </a:endParaRPr>
          </a:p>
          <a:p>
            <a:pPr marL="0" indent="0" algn="ctr">
              <a:buFontTx/>
              <a:buNone/>
            </a:pPr>
            <a:r>
              <a:rPr lang="en-US" altLang="x-none" sz="2800" b="1">
                <a:latin typeface="Arial" charset="0"/>
              </a:rPr>
              <a:t>Morphinism and Narcomanias from Other Drugs (1902) by T. D. Crothers, M.D.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3772</TotalTime>
  <Words>910</Words>
  <Application>Microsoft Macintosh PowerPoint</Application>
  <PresentationFormat>On-screen Show (4:3)</PresentationFormat>
  <Paragraphs>326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Times New Roman</vt:lpstr>
      <vt:lpstr>Arial</vt:lpstr>
      <vt:lpstr>Wingdings</vt:lpstr>
      <vt:lpstr>Default Design</vt:lpstr>
      <vt:lpstr>An Introduction To The Health Effects of Caffeine</vt:lpstr>
      <vt:lpstr>What Is This?</vt:lpstr>
      <vt:lpstr>Caffeine – 1,3,7 Trimethylxanthine</vt:lpstr>
      <vt:lpstr>History of Coffee</vt:lpstr>
      <vt:lpstr>Caffeine &amp; Money</vt:lpstr>
      <vt:lpstr>History of Tea</vt:lpstr>
      <vt:lpstr>History of Chocolate</vt:lpstr>
      <vt:lpstr>Quote – Lovers of Coffee</vt:lpstr>
      <vt:lpstr>Quote – Fear of Coffee</vt:lpstr>
      <vt:lpstr>Quote – Love of Tea</vt:lpstr>
      <vt:lpstr>Quote – Religion and Drugs</vt:lpstr>
      <vt:lpstr>Historical Events</vt:lpstr>
      <vt:lpstr>Caffeine and Guarana</vt:lpstr>
      <vt:lpstr>Caffeine and Society</vt:lpstr>
      <vt:lpstr>Caffeine – Why ?</vt:lpstr>
      <vt:lpstr>Exposure</vt:lpstr>
      <vt:lpstr>Caffeine Content</vt:lpstr>
      <vt:lpstr>Exposure and Effects</vt:lpstr>
      <vt:lpstr>Aspects of Caffeine</vt:lpstr>
      <vt:lpstr>Absorption</vt:lpstr>
      <vt:lpstr>Distribution</vt:lpstr>
      <vt:lpstr>Metabolism/Elimination</vt:lpstr>
      <vt:lpstr>Half-life</vt:lpstr>
      <vt:lpstr>Theophylline – 1,3 Dimethylxanthine</vt:lpstr>
      <vt:lpstr>Mechanism Of Action</vt:lpstr>
      <vt:lpstr>Parents Of Caffeine</vt:lpstr>
      <vt:lpstr>Normal Action of Adenosine</vt:lpstr>
      <vt:lpstr>Action of Caffeine</vt:lpstr>
      <vt:lpstr>Why so many $$s from caffeine?</vt:lpstr>
      <vt:lpstr>A Small Dose of Caffeine</vt:lpstr>
      <vt:lpstr>Authorship Information</vt:lpstr>
      <vt:lpstr>Xanthine</vt:lpstr>
      <vt:lpstr>Purine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173</cp:revision>
  <cp:lastPrinted>2000-09-13T16:44:54Z</cp:lastPrinted>
  <dcterms:created xsi:type="dcterms:W3CDTF">2000-05-10T18:37:25Z</dcterms:created>
  <dcterms:modified xsi:type="dcterms:W3CDTF">2020-03-13T17:35:48Z</dcterms:modified>
</cp:coreProperties>
</file>