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2" r:id="rId2"/>
    <p:sldId id="367" r:id="rId3"/>
    <p:sldId id="366" r:id="rId4"/>
    <p:sldId id="350" r:id="rId5"/>
    <p:sldId id="314" r:id="rId6"/>
    <p:sldId id="317" r:id="rId7"/>
    <p:sldId id="318" r:id="rId8"/>
    <p:sldId id="326" r:id="rId9"/>
    <p:sldId id="343" r:id="rId10"/>
    <p:sldId id="344" r:id="rId11"/>
    <p:sldId id="370" r:id="rId12"/>
    <p:sldId id="381" r:id="rId13"/>
    <p:sldId id="386" r:id="rId14"/>
    <p:sldId id="380" r:id="rId15"/>
    <p:sldId id="346" r:id="rId16"/>
    <p:sldId id="368" r:id="rId17"/>
    <p:sldId id="347" r:id="rId18"/>
    <p:sldId id="349" r:id="rId19"/>
    <p:sldId id="384" r:id="rId20"/>
    <p:sldId id="351" r:id="rId21"/>
    <p:sldId id="363" r:id="rId22"/>
    <p:sldId id="364" r:id="rId23"/>
    <p:sldId id="365" r:id="rId24"/>
    <p:sldId id="352" r:id="rId25"/>
    <p:sldId id="371" r:id="rId26"/>
    <p:sldId id="353" r:id="rId27"/>
    <p:sldId id="369" r:id="rId28"/>
    <p:sldId id="383" r:id="rId29"/>
    <p:sldId id="354" r:id="rId30"/>
    <p:sldId id="355" r:id="rId31"/>
    <p:sldId id="356" r:id="rId32"/>
    <p:sldId id="375" r:id="rId33"/>
    <p:sldId id="357" r:id="rId34"/>
    <p:sldId id="358" r:id="rId35"/>
    <p:sldId id="359" r:id="rId36"/>
    <p:sldId id="372" r:id="rId37"/>
    <p:sldId id="374" r:id="rId38"/>
    <p:sldId id="385" r:id="rId39"/>
    <p:sldId id="360" r:id="rId40"/>
    <p:sldId id="373" r:id="rId41"/>
    <p:sldId id="340" r:id="rId42"/>
    <p:sldId id="376" r:id="rId43"/>
    <p:sldId id="382" r:id="rId44"/>
    <p:sldId id="341" r:id="rId45"/>
    <p:sldId id="377" r:id="rId46"/>
    <p:sldId id="379" r:id="rId47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pitchFamily="-1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CFE"/>
    <a:srgbClr val="000000"/>
    <a:srgbClr val="710D67"/>
    <a:srgbClr val="00007D"/>
    <a:srgbClr val="0000CC"/>
    <a:srgbClr val="000066"/>
    <a:srgbClr val="33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95385" autoAdjust="0"/>
  </p:normalViewPr>
  <p:slideViewPr>
    <p:cSldViewPr showGuides="1">
      <p:cViewPr varScale="1">
        <p:scale>
          <a:sx n="91" d="100"/>
          <a:sy n="91" d="100"/>
        </p:scale>
        <p:origin x="1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698" y="-6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29.xml"/><Relationship Id="rId18" Type="http://schemas.openxmlformats.org/officeDocument/2006/relationships/slide" Target="slides/slide35.xml"/><Relationship Id="rId3" Type="http://schemas.openxmlformats.org/officeDocument/2006/relationships/slide" Target="slides/slide4.xml"/><Relationship Id="rId7" Type="http://schemas.openxmlformats.org/officeDocument/2006/relationships/slide" Target="slides/slide21.xml"/><Relationship Id="rId12" Type="http://schemas.openxmlformats.org/officeDocument/2006/relationships/slide" Target="slides/slide27.xml"/><Relationship Id="rId17" Type="http://schemas.openxmlformats.org/officeDocument/2006/relationships/slide" Target="slides/slide34.xml"/><Relationship Id="rId2" Type="http://schemas.openxmlformats.org/officeDocument/2006/relationships/slide" Target="slides/slide3.xml"/><Relationship Id="rId16" Type="http://schemas.openxmlformats.org/officeDocument/2006/relationships/slide" Target="slides/slide33.xml"/><Relationship Id="rId20" Type="http://schemas.openxmlformats.org/officeDocument/2006/relationships/slide" Target="slides/slide40.xml"/><Relationship Id="rId1" Type="http://schemas.openxmlformats.org/officeDocument/2006/relationships/slide" Target="slides/slide2.xml"/><Relationship Id="rId6" Type="http://schemas.openxmlformats.org/officeDocument/2006/relationships/slide" Target="slides/slide19.xml"/><Relationship Id="rId11" Type="http://schemas.openxmlformats.org/officeDocument/2006/relationships/slide" Target="slides/slide25.xml"/><Relationship Id="rId5" Type="http://schemas.openxmlformats.org/officeDocument/2006/relationships/slide" Target="slides/slide14.xml"/><Relationship Id="rId15" Type="http://schemas.openxmlformats.org/officeDocument/2006/relationships/slide" Target="slides/slide31.xml"/><Relationship Id="rId10" Type="http://schemas.openxmlformats.org/officeDocument/2006/relationships/slide" Target="slides/slide24.xml"/><Relationship Id="rId19" Type="http://schemas.openxmlformats.org/officeDocument/2006/relationships/slide" Target="slides/slide39.xml"/><Relationship Id="rId4" Type="http://schemas.openxmlformats.org/officeDocument/2006/relationships/slide" Target="slides/slide8.xml"/><Relationship Id="rId9" Type="http://schemas.openxmlformats.org/officeDocument/2006/relationships/slide" Target="slides/slide23.xml"/><Relationship Id="rId14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solidFill>
                  <a:schemeClr val="tx1"/>
                </a:solidFill>
                <a:latin typeface="Times New Roman" pitchFamily="-103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03" charset="0"/>
              </a:defRPr>
            </a:lvl1pPr>
          </a:lstStyle>
          <a:p>
            <a:fld id="{AF2B74AA-075F-8A40-B25D-1419582EF9C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solidFill>
                  <a:schemeClr val="tx1"/>
                </a:solidFill>
                <a:latin typeface="Times New Roman" pitchFamily="-103" charset="0"/>
              </a:defRPr>
            </a:lvl1pPr>
          </a:lstStyle>
          <a:p>
            <a:r>
              <a:rPr lang="en-US"/>
              <a:t>A Small Dose of Toxicology - Overview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03" charset="0"/>
              </a:defRPr>
            </a:lvl1pPr>
          </a:lstStyle>
          <a:p>
            <a:fld id="{92AD03D9-D5FF-3146-AB27-AB50357C29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solidFill>
                  <a:schemeClr val="tx1"/>
                </a:solidFill>
                <a:latin typeface="Times New Roman" pitchFamily="-103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03" charset="0"/>
              </a:defRPr>
            </a:lvl1pPr>
          </a:lstStyle>
          <a:p>
            <a:fld id="{49B155D7-C8ED-F14E-8AFF-E0F2AB5CB3EF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solidFill>
                  <a:schemeClr val="tx1"/>
                </a:solidFill>
                <a:latin typeface="Times New Roman" pitchFamily="-103" charset="0"/>
              </a:defRPr>
            </a:lvl1pPr>
          </a:lstStyle>
          <a:p>
            <a:r>
              <a:rPr lang="en-US"/>
              <a:t>A Small Dose of Toxicology - Overview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03" charset="0"/>
              </a:defRPr>
            </a:lvl1pPr>
          </a:lstStyle>
          <a:p>
            <a:fld id="{D485CCD1-643F-9C46-A851-EB8A820FD8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ＭＳ Ｐゴシック" pitchFamily="-10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ＭＳ Ｐゴシック" pitchFamily="-10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ＭＳ Ｐゴシック" pitchFamily="-10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ＭＳ Ｐゴシック" pitchFamily="-10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F4BE55E-B494-144D-B0D1-7CA61B08C808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C2B0B-8A03-B544-ADE4-5B8D7155794D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7C7C2E4-D16C-3042-A7B2-06D585B035E3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049B9-9258-DD42-9796-2BB1CFDB7483}" type="slidenum">
              <a:rPr lang="en-US"/>
              <a:pPr/>
              <a:t>10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E65A46B-67D6-A445-94B2-86B53B395C07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BC768-FFE1-2448-9C4E-F93B3F75AE15}" type="slidenum">
              <a:rPr lang="en-US"/>
              <a:pPr/>
              <a:t>11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CAE387-3284-C84A-8B88-4FB2F89A3C9F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A791B-8F9D-A347-8469-C79D15AEB3E2}" type="slidenum">
              <a:rPr lang="en-US"/>
              <a:pPr/>
              <a:t>12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D6EB23-D4C1-E74A-8D7A-67D2DB953B26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533FA-2324-584F-8C37-2C2BE833ED49}" type="slidenum">
              <a:rPr lang="en-US"/>
              <a:pPr/>
              <a:t>13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4DFA170-3BFD-9A47-815A-3DABABFD1399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81FCA-3174-C44E-B28C-17867C0FD4F1}" type="slidenum">
              <a:rPr lang="en-US"/>
              <a:pPr/>
              <a:t>14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6B06DE-FA37-5145-AB87-5431F306C782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008B6-8AB8-1A44-810C-8BC1C09EF694}" type="slidenum">
              <a:rPr lang="en-US"/>
              <a:pPr/>
              <a:t>15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D40C0F1-B673-9F48-94CA-2BF88ADC7FAA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9E995-D05F-5144-87C2-2118ACDD356A}" type="slidenum">
              <a:rPr lang="en-US"/>
              <a:pPr/>
              <a:t>16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C909B5-3C90-3D41-98B7-4C224C7DC8D6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166BA-ADEA-AE47-9E05-99E120D1C6B6}" type="slidenum">
              <a:rPr lang="en-US"/>
              <a:pPr/>
              <a:t>17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463876-6A34-C843-BE01-51AA3855D84A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3EAA4-B531-8B44-927D-EA632C4515FE}" type="slidenum">
              <a:rPr lang="en-US"/>
              <a:pPr/>
              <a:t>18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7FF34D9-D7BD-A147-9E0D-BB1B4F25F22A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2BA48-CAD6-6D4E-BBDD-4A8298DF4EB0}" type="slidenum">
              <a:rPr lang="en-US"/>
              <a:pPr/>
              <a:t>19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39DBC80-E4E9-0848-B4C4-232D51D1A309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E2137-F9AD-F04F-9081-32623D84E0B1}" type="slidenum">
              <a:rPr lang="en-US"/>
              <a:pPr/>
              <a:t>2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EBDC4E-309D-8944-8FB7-7D9F0CE7B2EE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6DED-26F0-9B49-8EE7-146FFDD125D8}" type="slidenum">
              <a:rPr lang="en-US"/>
              <a:pPr/>
              <a:t>20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6300A25-40E5-844F-A347-B358EE0FB8D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EA047-79EC-484C-9591-C8022A63AD7B}" type="slidenum">
              <a:rPr lang="en-US"/>
              <a:pPr/>
              <a:t>21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2F2229-6A1F-8245-9C8E-0169F1D02E7E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62DD3-78CE-5E4A-BE68-1C047A3484C5}" type="slidenum">
              <a:rPr lang="en-US"/>
              <a:pPr/>
              <a:t>22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806D1D-4197-9E40-BA04-E5F6A420A075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78CFD-442E-0C4F-8136-33CBD3D00D0F}" type="slidenum">
              <a:rPr lang="en-US"/>
              <a:pPr/>
              <a:t>23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D243D6-9131-6445-B5F0-FB8D79D4469B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8F297-8472-6040-BF28-11313006A67A}" type="slidenum">
              <a:rPr lang="en-US"/>
              <a:pPr/>
              <a:t>24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AE8243-2B72-724F-9C6B-D936CDE5347B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F4BD0-F11A-0348-94E9-BB75DA08F07B}" type="slidenum">
              <a:rPr lang="en-US"/>
              <a:pPr/>
              <a:t>25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86C119-998B-3D4B-8834-0BDA9D450A77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4ECE4-3B6A-A14E-B457-365326F981FB}" type="slidenum">
              <a:rPr lang="en-US"/>
              <a:pPr/>
              <a:t>26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81D2AED-6AA4-654A-AB9B-4B471CE529C1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DC2CB-0E04-B848-814A-B8AFF0E3AB1C}" type="slidenum">
              <a:rPr lang="en-US"/>
              <a:pPr/>
              <a:t>27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4F1510-4E5B-3B4C-8397-FA7E46F10947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9D861-E4F6-8E4B-AEF0-EF6A5E5BA123}" type="slidenum">
              <a:rPr lang="en-US"/>
              <a:pPr/>
              <a:t>28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9D5276-F4D8-8149-A35D-41D07EC555B1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49A33-26EE-374C-A0D8-2A3D282268E6}" type="slidenum">
              <a:rPr lang="en-US"/>
              <a:pPr/>
              <a:t>29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D4F9E6-FF00-FA4E-A508-FCFED5C0F61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29EC0-7A44-604E-BBB8-A94BBB6A6BCA}" type="slidenum">
              <a:rPr lang="en-US"/>
              <a:pPr/>
              <a:t>3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1DB87C-F672-A94E-AA34-36BFE138D49D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93A4D-BF14-D24C-AB6A-650CD8DDEB1B}" type="slidenum">
              <a:rPr lang="en-US"/>
              <a:pPr/>
              <a:t>30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02B4AE-4DED-C44A-A969-FCCA7076844B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5290D-551C-4945-A2C1-0D085E060249}" type="slidenum">
              <a:rPr lang="en-US"/>
              <a:pPr/>
              <a:t>31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2C85A2-7142-1140-97B4-B0CAB5C3C4A3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3A860-2EF2-0B45-A645-6F3057987ADB}" type="slidenum">
              <a:rPr lang="en-US"/>
              <a:pPr/>
              <a:t>32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FE18E84-73C3-4C49-A0E2-2C7E80D62E5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D4074-70D3-EC46-B0AD-C56273B31A89}" type="slidenum">
              <a:rPr lang="en-US"/>
              <a:pPr/>
              <a:t>33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EFEF4EF-43C2-E347-AE98-575CF6CC0DBC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27249-0D43-A14D-B1CC-ECD21D41E88A}" type="slidenum">
              <a:rPr lang="en-US"/>
              <a:pPr/>
              <a:t>34</a:t>
            </a:fld>
            <a:endParaRPr lang="en-US"/>
          </a:p>
        </p:txBody>
      </p:sp>
      <p:sp>
        <p:nvSpPr>
          <p:cNvPr id="23757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4DB53BB-7A1E-F543-86E2-81F2E1765111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C8819-4C05-A441-AB6E-F3B7072DA318}" type="slidenum">
              <a:rPr lang="en-US"/>
              <a:pPr/>
              <a:t>35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ED946F-6819-6646-A681-6D6299BF53D5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79721-D267-A44B-BF18-C981EDE3063E}" type="slidenum">
              <a:rPr lang="en-US"/>
              <a:pPr/>
              <a:t>36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CE1B8C4-3DCC-A64B-8CDD-E7CDEBF5455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E2E1C-3C9B-E245-8610-2BFD0360D693}" type="slidenum">
              <a:rPr lang="en-US"/>
              <a:pPr/>
              <a:t>37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5F2207-24CC-6342-962F-5F3A94DF4445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D3C4D-56CB-2C4B-8805-7154F0A93A39}" type="slidenum">
              <a:rPr lang="en-US"/>
              <a:pPr/>
              <a:t>38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AAA15A-636A-5343-A3AD-5C17D911267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4A2B0-D274-6F4C-B023-F60FB0C7B99E}" type="slidenum">
              <a:rPr lang="en-US"/>
              <a:pPr/>
              <a:t>39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0963F2-B15A-8D49-8C04-E3129D33A71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1132F-FC0D-EB4B-8154-D1A9BF0C64BB}" type="slidenum">
              <a:rPr lang="en-US"/>
              <a:pPr/>
              <a:t>4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D12B00-D837-A843-BD6D-A1AE2693098F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2FC20-A506-EB45-8774-0BA0759BADE5}" type="slidenum">
              <a:rPr lang="en-US"/>
              <a:pPr/>
              <a:t>40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6D54811-496D-3549-9D57-21E3C32949D5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91A4A-F1E3-1446-BA7B-B3ABDDC0F6D6}" type="slidenum">
              <a:rPr lang="en-US"/>
              <a:pPr/>
              <a:t>41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056EBA-27AE-664A-878B-823EED108825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1A60E-0122-F24C-8C37-1A7DC213B646}" type="slidenum">
              <a:rPr lang="en-US"/>
              <a:pPr/>
              <a:t>42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7F87EF-FE5E-1C45-96FD-B6A50EE2C90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A26D1-AA83-6746-A537-7360E4BCC163}" type="slidenum">
              <a:rPr lang="en-US"/>
              <a:pPr/>
              <a:t>43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DD4A820-99BF-5349-B006-8F3202AF42B1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A2864-206E-554F-9BCE-361BE0530C8B}" type="slidenum">
              <a:rPr lang="en-US"/>
              <a:pPr/>
              <a:t>44</a:t>
            </a:fld>
            <a:endParaRPr lang="en-US"/>
          </a:p>
        </p:txBody>
      </p:sp>
      <p:sp>
        <p:nvSpPr>
          <p:cNvPr id="20275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7998E8-71D3-7B4E-9D64-BFF7A8CB41A1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06112-C778-FD4C-AC81-F9EA34F8A680}" type="slidenum">
              <a:rPr lang="en-US"/>
              <a:pPr/>
              <a:t>45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CA96CD-C6AA-DE49-A2F9-9EE650B4DF4A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B3DC9-0C91-3E48-BD45-B534DBD53D49}" type="slidenum">
              <a:rPr lang="en-US"/>
              <a:pPr/>
              <a:t>46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AB2E642-71F5-E548-80DA-414243A8F4D4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BE223-8EE9-F244-8CB8-186C4DADD414}" type="slidenum">
              <a:rPr lang="en-US"/>
              <a:pPr/>
              <a:t>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77E160E-2FBB-5E41-AB37-4E7930682DC2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72F58-6670-8645-BFB7-3259BE5E0ED5}" type="slidenum">
              <a:rPr lang="en-US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9CB0A5-2DE2-0644-8458-1EAEB41E119C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808E-AB18-E048-A6D0-BB0F54C4CB91}" type="slidenum">
              <a:rPr lang="en-US"/>
              <a:pPr/>
              <a:t>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46AAF84-7C20-8A45-8F6B-3D7AD1C51CEA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36BD9-B495-2040-B129-BD486BC2B196}" type="slidenum">
              <a:rPr lang="en-US"/>
              <a:pPr/>
              <a:t>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57DEE18-CF97-5A44-9DD1-17B24E5C26E2}" type="datetime4">
              <a:rPr lang="en-US"/>
              <a:pPr/>
              <a:t>September 5,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A0992-3716-F04F-82F4-E289F94AF243}" type="slidenum">
              <a:rPr lang="en-US"/>
              <a:pPr/>
              <a:t>9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6" name="Line 8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0" name="Text Box 12"/>
          <p:cNvSpPr txBox="1">
            <a:spLocks noChangeArrowheads="1"/>
          </p:cNvSpPr>
          <p:nvPr userDrawn="1"/>
        </p:nvSpPr>
        <p:spPr bwMode="auto">
          <a:xfrm>
            <a:off x="6629400" y="6611938"/>
            <a:ext cx="25146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dirty="0"/>
              <a:t>A Small Dose of Pesticide –  09/05/20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0" y="6604000"/>
            <a:ext cx="24384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              A Small Dose of Toxicology</a:t>
            </a:r>
          </a:p>
        </p:txBody>
      </p:sp>
      <p:pic>
        <p:nvPicPr>
          <p:cNvPr id="1045" name="Picture 21" descr="spoon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608763"/>
            <a:ext cx="533400" cy="249237"/>
          </a:xfrm>
          <a:prstGeom prst="rect">
            <a:avLst/>
          </a:prstGeom>
          <a:noFill/>
        </p:spPr>
      </p:pic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629400" y="6611938"/>
            <a:ext cx="25146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dirty="0"/>
              <a:t>A Small Dose of Pesticide – 09/05/20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65" name="Group 13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25963" name="Freeform 11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4" name="Freeform 12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FF00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958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362200"/>
            <a:ext cx="7010400" cy="2101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An Introduction To The Health Effects of Pesticides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1019175" y="77788"/>
            <a:ext cx="7098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+mj-lt"/>
              </a:rPr>
              <a:t>A Small Dose of Pesticide</a:t>
            </a:r>
          </a:p>
        </p:txBody>
      </p:sp>
      <p:pic>
        <p:nvPicPr>
          <p:cNvPr id="125961" name="Picture 9" descr="j01244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3962400"/>
            <a:ext cx="2852737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463"/>
            <a:ext cx="8686800" cy="820737"/>
          </a:xfrm>
          <a:noFill/>
          <a:ln/>
        </p:spPr>
        <p:txBody>
          <a:bodyPr lIns="90488" tIns="44450" rIns="90488" bIns="44450"/>
          <a:lstStyle/>
          <a:p>
            <a:r>
              <a:rPr lang="en-US" sz="4800" b="1">
                <a:solidFill>
                  <a:schemeClr val="tx1"/>
                </a:solidFill>
              </a:rPr>
              <a:t>DDT</a:t>
            </a:r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 rot="16200000" flipV="1">
            <a:off x="863600" y="2752725"/>
            <a:ext cx="11430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rot="-5400000">
            <a:off x="702469" y="1572419"/>
            <a:ext cx="1341437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 rot="-5400000">
            <a:off x="2517775" y="571500"/>
            <a:ext cx="1588" cy="144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 rot="-5400000">
            <a:off x="2559844" y="3113881"/>
            <a:ext cx="0" cy="1335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 rot="-5400000">
            <a:off x="3073400" y="2828925"/>
            <a:ext cx="1143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 rot="16200000" flipV="1">
            <a:off x="2984500" y="1597025"/>
            <a:ext cx="1314450" cy="76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rot="-5400000" flipH="1" flipV="1">
            <a:off x="2959100" y="2790825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 rot="-5400000">
            <a:off x="872331" y="2482057"/>
            <a:ext cx="1587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 rot="-5400000">
            <a:off x="2494756" y="834232"/>
            <a:ext cx="1587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152400" y="2301875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/>
              <a:t>Cl</a:t>
            </a:r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rot="5400000" flipH="1">
            <a:off x="1168400" y="2752725"/>
            <a:ext cx="990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rot="-5400000" flipH="1" flipV="1">
            <a:off x="2959100" y="2790825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rot="5400000" flipV="1">
            <a:off x="7123113" y="1636713"/>
            <a:ext cx="11430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rot="-16200000">
            <a:off x="7085807" y="2939256"/>
            <a:ext cx="1341438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0" name="Line 18"/>
          <p:cNvSpPr>
            <a:spLocks noChangeShapeType="1"/>
          </p:cNvSpPr>
          <p:nvPr/>
        </p:nvSpPr>
        <p:spPr bwMode="auto">
          <a:xfrm rot="-16200000">
            <a:off x="6608763" y="3281363"/>
            <a:ext cx="1587" cy="1449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 rot="-16200000">
            <a:off x="6568282" y="854869"/>
            <a:ext cx="0" cy="1335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 rot="-16200000">
            <a:off x="4913313" y="1712913"/>
            <a:ext cx="1143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 rot="5400000" flipV="1">
            <a:off x="4830763" y="2938463"/>
            <a:ext cx="1314450" cy="76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 rot="-16200000" flipH="1" flipV="1">
            <a:off x="5180013" y="1827213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 rot="-16200000">
            <a:off x="8243888" y="2495550"/>
            <a:ext cx="26988" cy="312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 rot="-16200000">
            <a:off x="6633369" y="3198019"/>
            <a:ext cx="1588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 rot="-21736077">
            <a:off x="8458200" y="231775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/>
              <a:t>Cl</a:t>
            </a:r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 rot="16200000" flipH="1">
            <a:off x="6970713" y="1789113"/>
            <a:ext cx="990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 rot="-16200000" flipH="1" flipV="1">
            <a:off x="5180013" y="1827213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4298950" y="23018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/>
              <a:t>C</a:t>
            </a:r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 rot="-5400000">
            <a:off x="4148931" y="2482057"/>
            <a:ext cx="1587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 rot="-5400000">
            <a:off x="4980781" y="2483644"/>
            <a:ext cx="1588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 rot="-5400000">
            <a:off x="4298950" y="218122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4" name="Line 32"/>
          <p:cNvSpPr>
            <a:spLocks noChangeShapeType="1"/>
          </p:cNvSpPr>
          <p:nvPr/>
        </p:nvSpPr>
        <p:spPr bwMode="auto">
          <a:xfrm rot="-5400000">
            <a:off x="4298950" y="309562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4270375" y="134302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/>
              <a:t>H</a:t>
            </a: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4224338" y="3248025"/>
            <a:ext cx="1141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/>
              <a:t>CCl</a:t>
            </a:r>
            <a:r>
              <a:rPr lang="en-US" sz="3600" b="1" baseline="-25000"/>
              <a:t>3</a:t>
            </a:r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1752600" y="4316413"/>
            <a:ext cx="54133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800" b="1"/>
              <a:t>Organochlorine insecticide</a:t>
            </a:r>
          </a:p>
          <a:p>
            <a:pPr marL="457200" indent="-457200" algn="l">
              <a:buFontTx/>
              <a:buChar char="•"/>
            </a:pPr>
            <a:r>
              <a:rPr lang="en-US" sz="2800" b="1"/>
              <a:t>1945 control of mosquitoes</a:t>
            </a:r>
          </a:p>
          <a:p>
            <a:pPr marL="457200" indent="-457200" algn="l">
              <a:buFontTx/>
              <a:buChar char="•"/>
            </a:pPr>
            <a:r>
              <a:rPr lang="en-US" sz="2800" b="1"/>
              <a:t>Effective but very persistent</a:t>
            </a:r>
          </a:p>
          <a:p>
            <a:pPr marL="457200" indent="-457200" algn="l">
              <a:buFontTx/>
              <a:buChar char="•"/>
            </a:pPr>
            <a:r>
              <a:rPr lang="en-US" sz="2800" b="1"/>
              <a:t>Very soluble in fat</a:t>
            </a:r>
          </a:p>
          <a:p>
            <a:pPr marL="457200" indent="-457200" algn="l">
              <a:buFontTx/>
              <a:buChar char="•"/>
            </a:pPr>
            <a:r>
              <a:rPr lang="en-US" sz="2800" b="1"/>
              <a:t>Damaged bird eggs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DDT Container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762000" y="1524000"/>
            <a:ext cx="8001000" cy="76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5463" name="Picture 7" descr="DD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0668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DDT Advertisement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8001000" cy="76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97989" name="Picture 5" descr="DDT 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1978025" cy="5343525"/>
          </a:xfrm>
          <a:prstGeom prst="rect">
            <a:avLst/>
          </a:prstGeom>
          <a:noFill/>
        </p:spPr>
      </p:pic>
      <p:pic>
        <p:nvPicPr>
          <p:cNvPr id="297990" name="Picture 6" descr="Flit add DDT may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219200"/>
            <a:ext cx="3687763" cy="5257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DDT Advertisement</a:t>
            </a:r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8001000" cy="76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8230" name="Picture 6" descr="DD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6513" y="1066800"/>
            <a:ext cx="3990975" cy="5638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Use in the US and Globally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52600"/>
            <a:ext cx="7848600" cy="3705225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4400" b="1">
                <a:latin typeface="Arial" pitchFamily="-103" charset="0"/>
              </a:rPr>
              <a:t>How many pounds of pesticide are use each year in the US? In the world?</a:t>
            </a:r>
          </a:p>
          <a:p>
            <a:pPr algn="ctr">
              <a:buFontTx/>
              <a:buNone/>
            </a:pPr>
            <a:endParaRPr lang="en-US" sz="4400" b="1">
              <a:latin typeface="Arial" pitchFamily="-103" charset="0"/>
            </a:endParaRPr>
          </a:p>
          <a:p>
            <a:pPr algn="ctr">
              <a:buFontTx/>
              <a:buNone/>
            </a:pPr>
            <a:r>
              <a:rPr lang="en-US" sz="4400" b="1">
                <a:latin typeface="Arial" pitchFamily="-103" charset="0"/>
              </a:rPr>
              <a:t>How many dollars is this?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US Total - 1997</a:t>
            </a:r>
          </a:p>
        </p:txBody>
      </p:sp>
      <p:sp>
        <p:nvSpPr>
          <p:cNvPr id="211997" name="Text Box 29"/>
          <p:cNvSpPr txBox="1">
            <a:spLocks noChangeArrowheads="1"/>
          </p:cNvSpPr>
          <p:nvPr/>
        </p:nvSpPr>
        <p:spPr bwMode="auto">
          <a:xfrm>
            <a:off x="762000" y="2209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2099" name="Rectangle 131"/>
          <p:cNvSpPr>
            <a:spLocks noChangeArrowheads="1"/>
          </p:cNvSpPr>
          <p:nvPr/>
        </p:nvSpPr>
        <p:spPr bwMode="auto">
          <a:xfrm>
            <a:off x="939800" y="1792288"/>
            <a:ext cx="679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Type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0" name="Rectangle 132"/>
          <p:cNvSpPr>
            <a:spLocks noChangeArrowheads="1"/>
          </p:cNvSpPr>
          <p:nvPr/>
        </p:nvSpPr>
        <p:spPr bwMode="auto">
          <a:xfrm>
            <a:off x="5364163" y="1433513"/>
            <a:ext cx="148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Billions of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1" name="Rectangle 133"/>
          <p:cNvSpPr>
            <a:spLocks noChangeArrowheads="1"/>
          </p:cNvSpPr>
          <p:nvPr/>
        </p:nvSpPr>
        <p:spPr bwMode="auto">
          <a:xfrm>
            <a:off x="5532438" y="1792288"/>
            <a:ext cx="10683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Pounds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2" name="Rectangle 134"/>
          <p:cNvSpPr>
            <a:spLocks noChangeArrowheads="1"/>
          </p:cNvSpPr>
          <p:nvPr/>
        </p:nvSpPr>
        <p:spPr bwMode="auto">
          <a:xfrm>
            <a:off x="7065963" y="1792288"/>
            <a:ext cx="1069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Percent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3" name="Rectangle 135"/>
          <p:cNvSpPr>
            <a:spLocks noChangeArrowheads="1"/>
          </p:cNvSpPr>
          <p:nvPr/>
        </p:nvSpPr>
        <p:spPr bwMode="auto">
          <a:xfrm>
            <a:off x="939800" y="2212975"/>
            <a:ext cx="3367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Conventional Pesticides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4" name="Rectangle 136"/>
          <p:cNvSpPr>
            <a:spLocks noChangeArrowheads="1"/>
          </p:cNvSpPr>
          <p:nvPr/>
        </p:nvSpPr>
        <p:spPr bwMode="auto">
          <a:xfrm>
            <a:off x="5773738" y="2212975"/>
            <a:ext cx="5667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0.97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5" name="Rectangle 137"/>
          <p:cNvSpPr>
            <a:spLocks noChangeArrowheads="1"/>
          </p:cNvSpPr>
          <p:nvPr/>
        </p:nvSpPr>
        <p:spPr bwMode="auto">
          <a:xfrm>
            <a:off x="7432675" y="2212975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21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6" name="Rectangle 138"/>
          <p:cNvSpPr>
            <a:spLocks noChangeArrowheads="1"/>
          </p:cNvSpPr>
          <p:nvPr/>
        </p:nvSpPr>
        <p:spPr bwMode="auto">
          <a:xfrm>
            <a:off x="939800" y="2574925"/>
            <a:ext cx="3773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Other pesticides chemicals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7" name="Rectangle 139"/>
          <p:cNvSpPr>
            <a:spLocks noChangeArrowheads="1"/>
          </p:cNvSpPr>
          <p:nvPr/>
        </p:nvSpPr>
        <p:spPr bwMode="auto">
          <a:xfrm>
            <a:off x="5773738" y="2574925"/>
            <a:ext cx="5667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0.26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8" name="Rectangle 140"/>
          <p:cNvSpPr>
            <a:spLocks noChangeArrowheads="1"/>
          </p:cNvSpPr>
          <p:nvPr/>
        </p:nvSpPr>
        <p:spPr bwMode="auto">
          <a:xfrm>
            <a:off x="7512050" y="2574925"/>
            <a:ext cx="161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09" name="Rectangle 141"/>
          <p:cNvSpPr>
            <a:spLocks noChangeArrowheads="1"/>
          </p:cNvSpPr>
          <p:nvPr/>
        </p:nvSpPr>
        <p:spPr bwMode="auto">
          <a:xfrm>
            <a:off x="939800" y="2932113"/>
            <a:ext cx="39512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rgbClr val="710D67"/>
                </a:solidFill>
              </a:rPr>
              <a:t>Subtotal (Agriculture Based)</a:t>
            </a:r>
            <a:endParaRPr lang="en-US">
              <a:solidFill>
                <a:srgbClr val="710D67"/>
              </a:solidFill>
            </a:endParaRPr>
          </a:p>
        </p:txBody>
      </p:sp>
      <p:sp>
        <p:nvSpPr>
          <p:cNvPr id="212110" name="Rectangle 142"/>
          <p:cNvSpPr>
            <a:spLocks noChangeArrowheads="1"/>
          </p:cNvSpPr>
          <p:nvPr/>
        </p:nvSpPr>
        <p:spPr bwMode="auto">
          <a:xfrm>
            <a:off x="5773738" y="2932113"/>
            <a:ext cx="5667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rgbClr val="710D67"/>
                </a:solidFill>
              </a:rPr>
              <a:t>1.23</a:t>
            </a:r>
            <a:endParaRPr lang="en-US">
              <a:solidFill>
                <a:srgbClr val="710D67"/>
              </a:solidFill>
            </a:endParaRPr>
          </a:p>
        </p:txBody>
      </p:sp>
      <p:sp>
        <p:nvSpPr>
          <p:cNvPr id="212111" name="Rectangle 143"/>
          <p:cNvSpPr>
            <a:spLocks noChangeArrowheads="1"/>
          </p:cNvSpPr>
          <p:nvPr/>
        </p:nvSpPr>
        <p:spPr bwMode="auto">
          <a:xfrm>
            <a:off x="7432675" y="2932113"/>
            <a:ext cx="323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rgbClr val="710D67"/>
                </a:solidFill>
              </a:rPr>
              <a:t>27</a:t>
            </a:r>
            <a:endParaRPr lang="en-US">
              <a:solidFill>
                <a:srgbClr val="710D67"/>
              </a:solidFill>
            </a:endParaRPr>
          </a:p>
        </p:txBody>
      </p:sp>
      <p:sp>
        <p:nvSpPr>
          <p:cNvPr id="212112" name="Rectangle 144"/>
          <p:cNvSpPr>
            <a:spLocks noChangeArrowheads="1"/>
          </p:cNvSpPr>
          <p:nvPr/>
        </p:nvSpPr>
        <p:spPr bwMode="auto">
          <a:xfrm>
            <a:off x="939800" y="3524250"/>
            <a:ext cx="27701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Wood preservatives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13" name="Rectangle 145"/>
          <p:cNvSpPr>
            <a:spLocks noChangeArrowheads="1"/>
          </p:cNvSpPr>
          <p:nvPr/>
        </p:nvSpPr>
        <p:spPr bwMode="auto">
          <a:xfrm>
            <a:off x="5773738" y="3524250"/>
            <a:ext cx="5667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0.66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14" name="Rectangle 146"/>
          <p:cNvSpPr>
            <a:spLocks noChangeArrowheads="1"/>
          </p:cNvSpPr>
          <p:nvPr/>
        </p:nvSpPr>
        <p:spPr bwMode="auto">
          <a:xfrm>
            <a:off x="7432675" y="3524250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14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15" name="Rectangle 147"/>
          <p:cNvSpPr>
            <a:spLocks noChangeArrowheads="1"/>
          </p:cNvSpPr>
          <p:nvPr/>
        </p:nvSpPr>
        <p:spPr bwMode="auto">
          <a:xfrm>
            <a:off x="939800" y="3887788"/>
            <a:ext cx="25415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Specialty biocides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16" name="Rectangle 148"/>
          <p:cNvSpPr>
            <a:spLocks noChangeArrowheads="1"/>
          </p:cNvSpPr>
          <p:nvPr/>
        </p:nvSpPr>
        <p:spPr bwMode="auto">
          <a:xfrm>
            <a:off x="5773738" y="3887788"/>
            <a:ext cx="5667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0.27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17" name="Rectangle 149"/>
          <p:cNvSpPr>
            <a:spLocks noChangeArrowheads="1"/>
          </p:cNvSpPr>
          <p:nvPr/>
        </p:nvSpPr>
        <p:spPr bwMode="auto">
          <a:xfrm>
            <a:off x="7512050" y="3887788"/>
            <a:ext cx="1619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18" name="Rectangle 150"/>
          <p:cNvSpPr>
            <a:spLocks noChangeArrowheads="1"/>
          </p:cNvSpPr>
          <p:nvPr/>
        </p:nvSpPr>
        <p:spPr bwMode="auto">
          <a:xfrm>
            <a:off x="939800" y="4243388"/>
            <a:ext cx="31734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Chlorine/hypochlorites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19" name="Rectangle 151"/>
          <p:cNvSpPr>
            <a:spLocks noChangeArrowheads="1"/>
          </p:cNvSpPr>
          <p:nvPr/>
        </p:nvSpPr>
        <p:spPr bwMode="auto">
          <a:xfrm>
            <a:off x="5773738" y="4243388"/>
            <a:ext cx="5667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2.46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20" name="Rectangle 152"/>
          <p:cNvSpPr>
            <a:spLocks noChangeArrowheads="1"/>
          </p:cNvSpPr>
          <p:nvPr/>
        </p:nvSpPr>
        <p:spPr bwMode="auto">
          <a:xfrm>
            <a:off x="7432675" y="4243388"/>
            <a:ext cx="323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53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21" name="Rectangle 153"/>
          <p:cNvSpPr>
            <a:spLocks noChangeArrowheads="1"/>
          </p:cNvSpPr>
          <p:nvPr/>
        </p:nvSpPr>
        <p:spPr bwMode="auto">
          <a:xfrm>
            <a:off x="939800" y="4629150"/>
            <a:ext cx="16351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Grand Total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22" name="Rectangle 154"/>
          <p:cNvSpPr>
            <a:spLocks noChangeArrowheads="1"/>
          </p:cNvSpPr>
          <p:nvPr/>
        </p:nvSpPr>
        <p:spPr bwMode="auto">
          <a:xfrm>
            <a:off x="5773738" y="4629150"/>
            <a:ext cx="5667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4.63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23" name="Rectangle 155"/>
          <p:cNvSpPr>
            <a:spLocks noChangeArrowheads="1"/>
          </p:cNvSpPr>
          <p:nvPr/>
        </p:nvSpPr>
        <p:spPr bwMode="auto">
          <a:xfrm>
            <a:off x="7351713" y="4629150"/>
            <a:ext cx="485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300" b="1">
                <a:solidFill>
                  <a:schemeClr val="tx1"/>
                </a:solidFill>
              </a:rPr>
              <a:t>100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2124" name="Rectangle 156"/>
          <p:cNvSpPr>
            <a:spLocks noChangeArrowheads="1"/>
          </p:cNvSpPr>
          <p:nvPr/>
        </p:nvSpPr>
        <p:spPr bwMode="auto">
          <a:xfrm>
            <a:off x="887413" y="2178050"/>
            <a:ext cx="7372350" cy="46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125" name="Rectangle 157"/>
          <p:cNvSpPr>
            <a:spLocks noChangeArrowheads="1"/>
          </p:cNvSpPr>
          <p:nvPr/>
        </p:nvSpPr>
        <p:spPr bwMode="auto">
          <a:xfrm>
            <a:off x="887413" y="3282950"/>
            <a:ext cx="7372350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126" name="Rectangle 158"/>
          <p:cNvSpPr>
            <a:spLocks noChangeArrowheads="1"/>
          </p:cNvSpPr>
          <p:nvPr/>
        </p:nvSpPr>
        <p:spPr bwMode="auto">
          <a:xfrm>
            <a:off x="887413" y="4594225"/>
            <a:ext cx="7372350" cy="46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127" name="Text Box 159"/>
          <p:cNvSpPr txBox="1">
            <a:spLocks noChangeArrowheads="1"/>
          </p:cNvSpPr>
          <p:nvPr/>
        </p:nvSpPr>
        <p:spPr bwMode="auto">
          <a:xfrm>
            <a:off x="152400" y="6019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/>
              <a:t>Source: EPA OPP, 1997</a:t>
            </a:r>
          </a:p>
        </p:txBody>
      </p:sp>
      <p:sp>
        <p:nvSpPr>
          <p:cNvPr id="212128" name="Rectangle 160"/>
          <p:cNvSpPr>
            <a:spLocks noChangeArrowheads="1"/>
          </p:cNvSpPr>
          <p:nvPr/>
        </p:nvSpPr>
        <p:spPr bwMode="auto">
          <a:xfrm>
            <a:off x="127000" y="5105400"/>
            <a:ext cx="4445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b="1">
                <a:solidFill>
                  <a:schemeClr val="tx1"/>
                </a:solidFill>
              </a:rPr>
              <a:t>Chlorine/hypochlorites: water disinfectants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US &amp; World Use - 1997</a:t>
            </a: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381000" y="61722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/>
              <a:t>Source: EPA OPP, 2007 - </a:t>
            </a:r>
            <a:r>
              <a:rPr lang="en-US" sz="1000" b="1" dirty="0"/>
              <a:t>http://www.epa.gov/pesticides/pestsales/07pestsales/table_of_contents2007.htm</a:t>
            </a:r>
            <a:endParaRPr lang="en-US" sz="1800" b="1" dirty="0"/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441325" y="5773738"/>
            <a:ext cx="6227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baseline="30000"/>
              <a:t>1</a:t>
            </a:r>
            <a:r>
              <a:rPr lang="en-US" sz="1000" b="1"/>
              <a:t>Other - Dose not cover industrial wood preservatives, specialty biocides and chlorine/hypochlorites</a:t>
            </a: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990600" y="11430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/>
              <a:t>Agriculture Based Pesticides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286000"/>
          <a:ext cx="7096125" cy="2921000"/>
        </p:xfrm>
        <a:graphic>
          <a:graphicData uri="http://schemas.openxmlformats.org/drawingml/2006/table">
            <a:tbl>
              <a:tblPr/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1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Volume of Active Ingredient (Millions &amp; Billions of Pounds)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U.S. Market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World Market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Pesticide Class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(M lb.)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(%)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(B lb.)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(%)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Herbicides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531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2.01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39%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Insecticides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0.89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17%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Fungicides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0.52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Other</a:t>
                      </a:r>
                      <a:r>
                        <a:rPr lang="en-US" sz="1400" b="1" i="0" u="none" strike="noStrike" baseline="30000">
                          <a:latin typeface="Arial"/>
                        </a:rPr>
                        <a:t>1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439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39%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1.71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1,133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5.13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2174"/>
            <a:ext cx="7772400" cy="766877"/>
          </a:xfrm>
          <a:noFill/>
          <a:ln/>
        </p:spPr>
        <p:txBody>
          <a:bodyPr lIns="90488" tIns="44450" rIns="90488" bIns="44450"/>
          <a:lstStyle/>
          <a:p>
            <a:r>
              <a:rPr lang="en-US" b="1" dirty="0">
                <a:solidFill>
                  <a:schemeClr val="tx1"/>
                </a:solidFill>
              </a:rPr>
              <a:t>US &amp; World Use - 2007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/>
              <a:t>Agriculture Based Pesticides</a:t>
            </a: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304800" y="5773738"/>
            <a:ext cx="6227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baseline="30000"/>
              <a:t>1</a:t>
            </a:r>
            <a:r>
              <a:rPr lang="en-US" sz="1000" b="1"/>
              <a:t>Other - Dose not cover industrial wood preservatives, specialty biocides and chlorine/hypochlorites</a:t>
            </a: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381000" y="61722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/>
              <a:t>Source: EPA OPP, 2007 - </a:t>
            </a:r>
            <a:r>
              <a:rPr lang="en-US" sz="1050" b="1" dirty="0"/>
              <a:t>http://www.epa.gov/pesticides/pestsales/07pestsales/table_of_contents2007.htm</a:t>
            </a:r>
            <a:endParaRPr lang="en-US" sz="1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66788" y="2133600"/>
          <a:ext cx="7210424" cy="3352800"/>
        </p:xfrm>
        <a:graphic>
          <a:graphicData uri="http://schemas.openxmlformats.org/drawingml/2006/table">
            <a:tbl>
              <a:tblPr/>
              <a:tblGrid>
                <a:gridCol w="224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1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User Expenditures (Billions of Dollars)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U.S. Market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World Market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Pesticide Class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($ B)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(%)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($ B)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(%)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Herbicides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$5.86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$15.51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Insecticides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$4.34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35%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$11.16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28%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Fungicides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$1.38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11%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$9.22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23%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Other</a:t>
                      </a:r>
                      <a:r>
                        <a:rPr lang="en-US" sz="1400" b="1" i="0" u="none" strike="noStrike" baseline="30000">
                          <a:latin typeface="Arial"/>
                        </a:rPr>
                        <a:t>1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$0.89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$3.56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$12.47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$39.45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Pesticide Application</a:t>
            </a:r>
          </a:p>
        </p:txBody>
      </p:sp>
      <p:pic>
        <p:nvPicPr>
          <p:cNvPr id="218118" name="Picture 6" descr="Pesticide spr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76350"/>
            <a:ext cx="7315200" cy="5048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Problems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52600"/>
            <a:ext cx="7848600" cy="4471988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 b="1">
                <a:latin typeface="Arial" pitchFamily="-103" charset="0"/>
              </a:rPr>
              <a:t>Bioaccumulate – example DDT, PCB</a:t>
            </a:r>
          </a:p>
          <a:p>
            <a:pPr marL="609600" indent="-609600"/>
            <a:r>
              <a:rPr lang="en-US" b="1">
                <a:latin typeface="Arial" pitchFamily="-103" charset="0"/>
              </a:rPr>
              <a:t>35,000 or more commercial products that use pesticides</a:t>
            </a:r>
          </a:p>
          <a:p>
            <a:pPr marL="609600" indent="-609600"/>
            <a:r>
              <a:rPr lang="en-US" b="1">
                <a:latin typeface="Arial" pitchFamily="-103" charset="0"/>
              </a:rPr>
              <a:t>Many pesticides are neurotoxic (affect the nervous system)</a:t>
            </a:r>
          </a:p>
          <a:p>
            <a:pPr marL="609600" indent="-609600"/>
            <a:r>
              <a:rPr lang="en-US" b="1">
                <a:latin typeface="Arial" pitchFamily="-103" charset="0"/>
              </a:rPr>
              <a:t>Many kill desirable insects or plants</a:t>
            </a:r>
          </a:p>
          <a:p>
            <a:pPr marL="609600" indent="-609600"/>
            <a:r>
              <a:rPr lang="en-US" b="1">
                <a:latin typeface="Arial" pitchFamily="-103" charset="0"/>
              </a:rPr>
              <a:t>Contaminate streams and lakes</a:t>
            </a:r>
          </a:p>
          <a:p>
            <a:pPr marL="609600" indent="-609600"/>
            <a:endParaRPr lang="en-US" b="1">
              <a:latin typeface="Arial" pitchFamily="-103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Definition - Simple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600"/>
            <a:ext cx="8458200" cy="2555875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FontTx/>
              <a:buNone/>
            </a:pPr>
            <a:r>
              <a:rPr lang="en-US" sz="5400" b="1">
                <a:latin typeface="Arial" pitchFamily="-103" charset="0"/>
              </a:rPr>
              <a:t>The function of a pesticide is to kill or harm some form of life.</a:t>
            </a:r>
            <a:r>
              <a:rPr lang="en-US" sz="4400" b="1">
                <a:latin typeface="Arial" pitchFamily="-103" charset="0"/>
              </a:rPr>
              <a:t>  </a:t>
            </a:r>
            <a:endParaRPr lang="en-US" sz="4800" b="1">
              <a:latin typeface="Arial" pitchFamily="-103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1676400" y="2151063"/>
            <a:ext cx="5791200" cy="255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5400" b="1">
                <a:solidFill>
                  <a:schemeClr val="tx1"/>
                </a:solidFill>
              </a:rPr>
              <a:t>Ingestion</a:t>
            </a:r>
          </a:p>
          <a:p>
            <a:pPr algn="l" eaLnBrk="0" hangingPunct="0"/>
            <a:r>
              <a:rPr lang="en-US" sz="5400" b="1">
                <a:solidFill>
                  <a:schemeClr val="tx1"/>
                </a:solidFill>
              </a:rPr>
              <a:t>Inhalation (lung)</a:t>
            </a:r>
          </a:p>
          <a:p>
            <a:pPr algn="l" eaLnBrk="0" hangingPunct="0"/>
            <a:r>
              <a:rPr lang="en-US" sz="5400" b="1">
                <a:solidFill>
                  <a:schemeClr val="tx1"/>
                </a:solidFill>
              </a:rPr>
              <a:t>Skin (dermal)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"/>
            <a:ext cx="69723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Absorption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Home Exposure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84350"/>
            <a:ext cx="7048500" cy="362585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Accidental ingestion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Lawn and garden use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Insect control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Food supply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Water supply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Occupational Exposure</a:t>
            </a:r>
          </a:p>
        </p:txBody>
      </p:sp>
      <p:sp>
        <p:nvSpPr>
          <p:cNvPr id="2488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0" y="1447800"/>
            <a:ext cx="6515100" cy="4357688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574675" indent="-574675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Farms &amp; Farm worker</a:t>
            </a:r>
          </a:p>
          <a:p>
            <a:pPr marL="574675" indent="-574675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Pesticide applicator</a:t>
            </a:r>
          </a:p>
          <a:p>
            <a:pPr marL="574675" indent="-574675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Manufacture</a:t>
            </a:r>
          </a:p>
          <a:p>
            <a:pPr marL="574675" indent="-574675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Mixing and handling</a:t>
            </a:r>
          </a:p>
          <a:p>
            <a:pPr marL="574675" indent="-574675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Landscapers</a:t>
            </a:r>
          </a:p>
          <a:p>
            <a:pPr marL="574675" indent="-574675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Many more ……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Other Exposure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001000" cy="3843338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Dietary exposure</a:t>
            </a:r>
          </a:p>
          <a:p>
            <a:pPr marL="990600" lvl="1" indent="-533400">
              <a:buFontTx/>
              <a:buChar char="•"/>
            </a:pPr>
            <a:r>
              <a:rPr lang="en-US" sz="3200" b="1">
                <a:latin typeface="Arial" pitchFamily="-103" charset="0"/>
              </a:rPr>
              <a:t>Pesticide residues on crops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Community exposure</a:t>
            </a:r>
          </a:p>
          <a:p>
            <a:pPr marL="990600" lvl="1" indent="-533400">
              <a:buFontTx/>
              <a:buChar char="•"/>
            </a:pPr>
            <a:r>
              <a:rPr lang="en-US" sz="3200" b="1">
                <a:latin typeface="Arial" pitchFamily="-103" charset="0"/>
              </a:rPr>
              <a:t>Airborne drift from commercial app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sz="4000" b="1">
                <a:latin typeface="Arial" pitchFamily="-103" charset="0"/>
              </a:rPr>
              <a:t>Contaminated drinking water</a:t>
            </a:r>
          </a:p>
          <a:p>
            <a:pPr marL="990600" lvl="1" indent="-533400">
              <a:buFontTx/>
              <a:buChar char="•"/>
            </a:pPr>
            <a:r>
              <a:rPr lang="en-US" b="1">
                <a:latin typeface="Arial" pitchFamily="-103" charset="0"/>
              </a:rPr>
              <a:t>Leaching from soils to ground water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Classes Of Pesticides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47800"/>
            <a:ext cx="6096000" cy="4665663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>
              <a:buFont typeface="Wingdings" pitchFamily="-103" charset="2"/>
              <a:buChar char="Ø"/>
            </a:pPr>
            <a:r>
              <a:rPr lang="en-US" b="1">
                <a:latin typeface="Arial" pitchFamily="-103" charset="0"/>
              </a:rPr>
              <a:t>Insecticides (kill insects)</a:t>
            </a:r>
          </a:p>
          <a:p>
            <a:pPr marL="844550" lvl="1" indent="-387350">
              <a:buFontTx/>
              <a:buChar char="•"/>
            </a:pPr>
            <a:r>
              <a:rPr lang="en-US" sz="2400" b="1">
                <a:latin typeface="Arial" pitchFamily="-103" charset="0"/>
              </a:rPr>
              <a:t>Organochlorines</a:t>
            </a:r>
          </a:p>
          <a:p>
            <a:pPr marL="844550" lvl="1" indent="-387350">
              <a:buFontTx/>
              <a:buChar char="•"/>
            </a:pPr>
            <a:r>
              <a:rPr lang="en-US" sz="2400" b="1">
                <a:latin typeface="Arial" pitchFamily="-103" charset="0"/>
              </a:rPr>
              <a:t>Organophosphates</a:t>
            </a:r>
          </a:p>
          <a:p>
            <a:pPr marL="844550" lvl="1" indent="-387350">
              <a:buFontTx/>
              <a:buChar char="•"/>
            </a:pPr>
            <a:r>
              <a:rPr lang="en-US" sz="2400" b="1">
                <a:latin typeface="Arial" pitchFamily="-103" charset="0"/>
              </a:rPr>
              <a:t>Carbamates</a:t>
            </a:r>
          </a:p>
          <a:p>
            <a:pPr marL="844550" lvl="1" indent="-387350">
              <a:buFontTx/>
              <a:buChar char="•"/>
            </a:pPr>
            <a:r>
              <a:rPr lang="en-US" sz="2400" b="1">
                <a:latin typeface="Arial" pitchFamily="-103" charset="0"/>
              </a:rPr>
              <a:t>Synthetic Pyrethroids</a:t>
            </a:r>
          </a:p>
          <a:p>
            <a:pPr marL="609600" indent="-609600">
              <a:buFont typeface="Wingdings" pitchFamily="-103" charset="2"/>
              <a:buChar char="Ø"/>
            </a:pPr>
            <a:r>
              <a:rPr lang="en-US" b="1">
                <a:latin typeface="Arial" pitchFamily="-103" charset="0"/>
              </a:rPr>
              <a:t>Herbicides (kill plants)</a:t>
            </a:r>
          </a:p>
          <a:p>
            <a:pPr marL="609600" indent="-609600">
              <a:buFont typeface="Wingdings" pitchFamily="-103" charset="2"/>
              <a:buChar char="Ø"/>
            </a:pPr>
            <a:r>
              <a:rPr lang="en-US" b="1">
                <a:latin typeface="Arial" pitchFamily="-103" charset="0"/>
              </a:rPr>
              <a:t>Rodenticides (kill rodents)</a:t>
            </a:r>
          </a:p>
          <a:p>
            <a:pPr marL="609600" indent="-609600">
              <a:buFont typeface="Wingdings" pitchFamily="-103" charset="2"/>
              <a:buChar char="Ø"/>
            </a:pPr>
            <a:r>
              <a:rPr lang="en-US" b="1">
                <a:latin typeface="Arial" pitchFamily="-103" charset="0"/>
              </a:rPr>
              <a:t>Fungicides (kill fungus)</a:t>
            </a:r>
          </a:p>
          <a:p>
            <a:pPr marL="609600" indent="-609600">
              <a:buFont typeface="Wingdings" pitchFamily="-103" charset="2"/>
              <a:buChar char="Ø"/>
            </a:pPr>
            <a:r>
              <a:rPr lang="en-US" b="1">
                <a:latin typeface="Arial" pitchFamily="-103" charset="0"/>
              </a:rPr>
              <a:t>Fumigants (kill whatever)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Insecticides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111375"/>
            <a:ext cx="6705600" cy="2689225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>
              <a:buFont typeface="Wingdings" pitchFamily="-103" charset="2"/>
              <a:buChar char="Ø"/>
            </a:pPr>
            <a:r>
              <a:rPr lang="en-US" sz="3600" b="1">
                <a:latin typeface="Arial" pitchFamily="-103" charset="0"/>
              </a:rPr>
              <a:t>Insecticides (kill insects)</a:t>
            </a:r>
          </a:p>
          <a:p>
            <a:pPr marL="844550" lvl="1" indent="-387350">
              <a:buFontTx/>
              <a:buChar char="•"/>
            </a:pPr>
            <a:r>
              <a:rPr lang="en-US" b="1">
                <a:latin typeface="Arial" pitchFamily="-103" charset="0"/>
              </a:rPr>
              <a:t>Organochlorines</a:t>
            </a:r>
          </a:p>
          <a:p>
            <a:pPr marL="844550" lvl="1" indent="-387350">
              <a:buFontTx/>
              <a:buChar char="•"/>
            </a:pPr>
            <a:r>
              <a:rPr lang="en-US" b="1">
                <a:latin typeface="Arial" pitchFamily="-103" charset="0"/>
              </a:rPr>
              <a:t>Organophosphates</a:t>
            </a:r>
          </a:p>
          <a:p>
            <a:pPr marL="844550" lvl="1" indent="-387350">
              <a:buFontTx/>
              <a:buChar char="•"/>
            </a:pPr>
            <a:r>
              <a:rPr lang="en-US" b="1">
                <a:latin typeface="Arial" pitchFamily="-103" charset="0"/>
              </a:rPr>
              <a:t>Carbamates</a:t>
            </a:r>
          </a:p>
          <a:p>
            <a:pPr marL="844550" lvl="1" indent="-387350">
              <a:buFontTx/>
              <a:buChar char="•"/>
            </a:pPr>
            <a:r>
              <a:rPr lang="en-US" b="1">
                <a:latin typeface="Arial" pitchFamily="-103" charset="0"/>
              </a:rPr>
              <a:t>Synthetic Pyrethroids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Mechanism of Action</a:t>
            </a:r>
          </a:p>
        </p:txBody>
      </p:sp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066800"/>
            <a:ext cx="7239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3290888" y="1611313"/>
            <a:ext cx="39592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Oganochlorines &amp; Pyrethroids</a:t>
            </a:r>
          </a:p>
          <a:p>
            <a:pPr algn="l"/>
            <a:r>
              <a:rPr lang="en-US" sz="2000" b="1"/>
              <a:t> - Enzymes, axonal membranes</a:t>
            </a:r>
          </a:p>
          <a:p>
            <a:pPr algn="l"/>
            <a:r>
              <a:rPr lang="en-US" sz="2000" b="1"/>
              <a:t>    (Na</a:t>
            </a:r>
            <a:r>
              <a:rPr lang="en-US" sz="2000" b="1" baseline="30000"/>
              <a:t>+</a:t>
            </a:r>
            <a:r>
              <a:rPr lang="en-US" sz="2000" b="1"/>
              <a:t>, K</a:t>
            </a:r>
            <a:r>
              <a:rPr lang="en-US" sz="2000" b="1" baseline="30000"/>
              <a:t>+</a:t>
            </a:r>
            <a:r>
              <a:rPr lang="en-US" sz="2000" b="1"/>
              <a:t>, Ca</a:t>
            </a:r>
            <a:r>
              <a:rPr lang="en-US" sz="2000" b="1" baseline="30000"/>
              <a:t>++</a:t>
            </a:r>
            <a:r>
              <a:rPr lang="en-US" sz="2000" b="1"/>
              <a:t>, Cl</a:t>
            </a:r>
            <a:r>
              <a:rPr lang="en-US" sz="2000" b="1" baseline="30000"/>
              <a:t>-</a:t>
            </a:r>
            <a:r>
              <a:rPr lang="en-US" sz="2000" b="1"/>
              <a:t>)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H="1">
            <a:off x="2895600" y="2286000"/>
            <a:ext cx="7620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5181600" y="3098800"/>
            <a:ext cx="29432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Organophosphates &amp; </a:t>
            </a:r>
          </a:p>
          <a:p>
            <a:pPr algn="l"/>
            <a:r>
              <a:rPr lang="en-US" sz="2000" b="1"/>
              <a:t>    Carbamates</a:t>
            </a:r>
          </a:p>
          <a:p>
            <a:pPr algn="l"/>
            <a:r>
              <a:rPr lang="en-US" sz="2000" b="1"/>
              <a:t> - excess acetylcholine</a:t>
            </a:r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5029200" y="4038600"/>
            <a:ext cx="12192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Organochlorines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44638"/>
            <a:ext cx="7162800" cy="4592637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Examples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DDT, methoxychlor, aldrin, dieldrin, endrin, heptachlor, kepone, lindane, chlordane</a:t>
            </a:r>
          </a:p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Toxicity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Acute toxicity variable, CNS – convulsions, coma</a:t>
            </a:r>
          </a:p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Environmental characteristics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Highly persistent in environment, fat soluble, bioaccumulation, biomagnification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Mostly banned in US and Europe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Aldrin Bottle</a:t>
            </a:r>
          </a:p>
        </p:txBody>
      </p:sp>
      <p:pic>
        <p:nvPicPr>
          <p:cNvPr id="302085" name="Picture 5" descr="Aldr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2001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Organophosphates-1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7696200" cy="5503863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u="sng">
                <a:latin typeface="Arial" pitchFamily="-103" charset="0"/>
              </a:rPr>
              <a:t>Examples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>
                <a:latin typeface="Arial" pitchFamily="-103" charset="0"/>
              </a:rPr>
              <a:t>Malathion, parathion, guthion, diazinon, TPN, TOCP, nerve gases – tabun, sarin, soman, VX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u="sng">
                <a:latin typeface="Arial" pitchFamily="-103" charset="0"/>
              </a:rPr>
              <a:t>Toxicity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>
                <a:latin typeface="Arial" pitchFamily="-103" charset="0"/>
              </a:rPr>
              <a:t>Acute toxicity highly variable – Parathion, TPN, sarin very toxic, malathion much less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u="sng">
                <a:latin typeface="Arial" pitchFamily="-103" charset="0"/>
              </a:rPr>
              <a:t>Environmental characteristics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>
                <a:latin typeface="Arial" pitchFamily="-103" charset="0"/>
              </a:rPr>
              <a:t>Rapidly degrade in outdoor environment (last longer in doors), do not bioaccumulate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Definition - EPA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458200" cy="384810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b="1">
                <a:latin typeface="Arial" pitchFamily="-103" charset="0"/>
              </a:rPr>
              <a:t>“…a pesticide is any substance or mixture of substances intended for preventing, destroying, repelling, or mitigating any pest.”</a:t>
            </a:r>
          </a:p>
          <a:p>
            <a:pPr>
              <a:buFontTx/>
              <a:buNone/>
            </a:pPr>
            <a:endParaRPr lang="en-US" sz="2800" b="1">
              <a:latin typeface="Arial" pitchFamily="-103" charset="0"/>
            </a:endParaRPr>
          </a:p>
          <a:p>
            <a:pPr>
              <a:buFontTx/>
              <a:buNone/>
            </a:pPr>
            <a:r>
              <a:rPr lang="en-US" sz="2800" b="1">
                <a:latin typeface="Arial" pitchFamily="-103" charset="0"/>
              </a:rPr>
              <a:t>“…a pest is any harmful, destructive, or troublesome animal, plant or microorganism.”</a:t>
            </a:r>
          </a:p>
          <a:p>
            <a:pPr>
              <a:buFontTx/>
              <a:buNone/>
            </a:pPr>
            <a:endParaRPr lang="en-US" sz="2800" b="1">
              <a:latin typeface="Arial" pitchFamily="-103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Arial" pitchFamily="-103" charset="0"/>
              </a:rPr>
              <a:t>US Environmental Protection Agency (EPA)</a:t>
            </a:r>
            <a:endParaRPr lang="en-US" b="1">
              <a:latin typeface="Arial" pitchFamily="-103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Organophosphates-2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7315200" cy="5249863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Mechanism of toxicity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Inhibition of acetylcholinesterase (AchE) in nerve tissue</a:t>
            </a:r>
          </a:p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Symptoms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Over-stimulation of parasympathetic nervous system --- salivation, constricted pupils, diarrhea, sweating, muscle twitching, CNS disturbances – coma and death</a:t>
            </a:r>
          </a:p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Treatment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Reverse AchE inhibition effects – use Atropine to block Ach receptors or AchE inhibiton with 2-PAM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Organophosphates-3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2763"/>
            <a:ext cx="7620000" cy="2968625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Other Toxic Effects</a:t>
            </a:r>
          </a:p>
          <a:p>
            <a:pPr lvl="1">
              <a:buFontTx/>
              <a:buChar char="•"/>
            </a:pPr>
            <a:r>
              <a:rPr lang="en-US" b="1">
                <a:latin typeface="Arial" pitchFamily="-103" charset="0"/>
              </a:rPr>
              <a:t>Delayed peripheral neuropathy (TOCP)</a:t>
            </a:r>
          </a:p>
          <a:p>
            <a:pPr lvl="1">
              <a:buFontTx/>
              <a:buChar char="•"/>
            </a:pPr>
            <a:r>
              <a:rPr lang="en-US" b="1">
                <a:latin typeface="Arial" pitchFamily="-103" charset="0"/>
              </a:rPr>
              <a:t>Not a carcinogen or teratogen</a:t>
            </a:r>
          </a:p>
          <a:p>
            <a:pPr lvl="1">
              <a:buFontTx/>
              <a:buChar char="•"/>
            </a:pPr>
            <a:r>
              <a:rPr lang="en-US" b="1">
                <a:latin typeface="Arial" pitchFamily="-103" charset="0"/>
              </a:rPr>
              <a:t>Possible long term neurological consequences from repeated exposures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Organophosphates Map</a:t>
            </a:r>
          </a:p>
        </p:txBody>
      </p:sp>
      <p:pic>
        <p:nvPicPr>
          <p:cNvPr id="285701" name="Picture 1029" descr="orgo phospahate 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154238"/>
            <a:ext cx="6248400" cy="3865562"/>
          </a:xfrm>
          <a:prstGeom prst="rect">
            <a:avLst/>
          </a:prstGeom>
          <a:noFill/>
        </p:spPr>
      </p:pic>
      <p:sp>
        <p:nvSpPr>
          <p:cNvPr id="285702" name="Text Box 1030"/>
          <p:cNvSpPr txBox="1">
            <a:spLocks noChangeArrowheads="1"/>
          </p:cNvSpPr>
          <p:nvPr/>
        </p:nvSpPr>
        <p:spPr bwMode="auto">
          <a:xfrm>
            <a:off x="100013" y="1158875"/>
            <a:ext cx="8967787" cy="822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Organophosphorus pesticide occurrence and distribution in surface and ground water of the United States, 1992-97 </a:t>
            </a:r>
            <a:endParaRPr lang="en-US" sz="2400"/>
          </a:p>
        </p:txBody>
      </p:sp>
      <p:sp>
        <p:nvSpPr>
          <p:cNvPr id="285703" name="Text Box 1031"/>
          <p:cNvSpPr txBox="1">
            <a:spLocks noChangeArrowheads="1"/>
          </p:cNvSpPr>
          <p:nvPr/>
        </p:nvSpPr>
        <p:spPr bwMode="auto">
          <a:xfrm>
            <a:off x="271463" y="6384925"/>
            <a:ext cx="3919537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http://ga.water.usgs.gov/publications/abstracts/ofr00-187.html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Carbamates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44638"/>
            <a:ext cx="7162800" cy="4446587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Examples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Sevin (carbaryl), Baygon (propoxur), Temik (aldicarb)</a:t>
            </a:r>
          </a:p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Toxicity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Aldicarb very toxic, others less toxic</a:t>
            </a:r>
          </a:p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Mechanism and signs of toxicity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Similar to organophosphates</a:t>
            </a:r>
            <a:endParaRPr lang="en-US" b="1" u="sng">
              <a:latin typeface="Arial" pitchFamily="-103" charset="0"/>
            </a:endParaRPr>
          </a:p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Environmental characteristics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Not persistent in environment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Pyrethroids 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44638"/>
            <a:ext cx="7162800" cy="4008437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b="1" u="sng">
                <a:latin typeface="Arial" pitchFamily="-103" charset="0"/>
              </a:rPr>
              <a:t>Synthetic Pyrethroids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Based on naturally occurring pyrethrums – from </a:t>
            </a:r>
            <a:r>
              <a:rPr lang="en-US" sz="2400" b="1">
                <a:latin typeface="Arial" pitchFamily="-103" charset="0"/>
                <a:ea typeface="Times New Roman" pitchFamily="-103" charset="0"/>
                <a:cs typeface="Times New Roman" pitchFamily="-103" charset="0"/>
              </a:rPr>
              <a:t>chrysanthemum flowers</a:t>
            </a:r>
            <a:r>
              <a:rPr lang="en-US" sz="2400" b="1">
                <a:latin typeface="Arial" pitchFamily="-103" charset="0"/>
              </a:rPr>
              <a:t> 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Discovered by Chinese in 100 AD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First commercial use in 1800’s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First synthetic pyrethroids in 1980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Relatively low animal toxicity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Effects movement of cellular Na</a:t>
            </a:r>
            <a:r>
              <a:rPr lang="en-US" sz="2400" b="1" baseline="30000">
                <a:latin typeface="Arial" pitchFamily="-103" charset="0"/>
              </a:rPr>
              <a:t>+</a:t>
            </a:r>
            <a:r>
              <a:rPr lang="en-US" sz="2400" b="1">
                <a:latin typeface="Arial" pitchFamily="-103" charset="0"/>
              </a:rPr>
              <a:t> (sodium)</a:t>
            </a:r>
          </a:p>
          <a:p>
            <a:pPr lvl="1">
              <a:buFontTx/>
              <a:buNone/>
            </a:pPr>
            <a:r>
              <a:rPr lang="en-US" sz="2400" b="1">
                <a:latin typeface="Arial" pitchFamily="-103" charset="0"/>
              </a:rPr>
              <a:t>Use Growing rapidly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Herbicides (Kill Plants)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19200"/>
            <a:ext cx="7162800" cy="5030788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>
              <a:buFont typeface="Wingdings" pitchFamily="-103" charset="2"/>
              <a:buChar char="v"/>
            </a:pPr>
            <a:r>
              <a:rPr lang="en-US" b="1" u="sng">
                <a:latin typeface="Arial" pitchFamily="-103" charset="0"/>
              </a:rPr>
              <a:t>Silvex, 2,4-D, D,4,5-T</a:t>
            </a:r>
          </a:p>
          <a:p>
            <a:pPr marL="1371600" lvl="2" indent="-457200">
              <a:spcBef>
                <a:spcPct val="0"/>
              </a:spcBef>
              <a:buFontTx/>
              <a:buNone/>
            </a:pPr>
            <a:r>
              <a:rPr lang="en-US" b="1">
                <a:latin typeface="Arial" pitchFamily="-103" charset="0"/>
              </a:rPr>
              <a:t>Most widely used</a:t>
            </a:r>
          </a:p>
          <a:p>
            <a:pPr marL="1371600" lvl="2" indent="-457200">
              <a:spcBef>
                <a:spcPct val="0"/>
              </a:spcBef>
              <a:buFontTx/>
              <a:buNone/>
            </a:pPr>
            <a:r>
              <a:rPr lang="en-US" b="1">
                <a:latin typeface="Arial" pitchFamily="-103" charset="0"/>
              </a:rPr>
              <a:t>Possible carcinogen</a:t>
            </a:r>
          </a:p>
          <a:p>
            <a:pPr marL="1371600" lvl="2" indent="-457200">
              <a:spcBef>
                <a:spcPct val="0"/>
              </a:spcBef>
              <a:buFontTx/>
              <a:buNone/>
            </a:pPr>
            <a:r>
              <a:rPr lang="en-US" b="1">
                <a:latin typeface="Arial" pitchFamily="-103" charset="0"/>
              </a:rPr>
              <a:t>Once contaminated with TCDD (dioxin) 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b="1" u="sng">
                <a:latin typeface="Arial" pitchFamily="-103" charset="0"/>
              </a:rPr>
              <a:t>Paraquat &amp; diquat</a:t>
            </a:r>
          </a:p>
          <a:p>
            <a:pPr marL="1371600" lvl="2" indent="-457200">
              <a:spcBef>
                <a:spcPct val="0"/>
              </a:spcBef>
              <a:buFontTx/>
              <a:buNone/>
            </a:pPr>
            <a:r>
              <a:rPr lang="en-US" b="1">
                <a:latin typeface="Arial" pitchFamily="-103" charset="0"/>
              </a:rPr>
              <a:t>Serious toxicity following accumulation in lungs – production of oxygen “free radicals” – often fatal once started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b="1" u="sng">
                <a:latin typeface="Arial" pitchFamily="-103" charset="0"/>
              </a:rPr>
              <a:t>Atrazine</a:t>
            </a:r>
          </a:p>
          <a:p>
            <a:pPr marL="1371600" lvl="2" indent="-457200">
              <a:spcBef>
                <a:spcPct val="0"/>
              </a:spcBef>
              <a:buFontTx/>
              <a:buNone/>
            </a:pPr>
            <a:r>
              <a:rPr lang="en-US" b="1">
                <a:latin typeface="Arial" pitchFamily="-103" charset="0"/>
              </a:rPr>
              <a:t>Inhibits photosynthesis, used on corn</a:t>
            </a:r>
          </a:p>
          <a:p>
            <a:pPr marL="1371600" lvl="2" indent="-457200">
              <a:spcBef>
                <a:spcPct val="0"/>
              </a:spcBef>
              <a:buFontTx/>
              <a:buNone/>
            </a:pPr>
            <a:r>
              <a:rPr lang="en-US" b="1">
                <a:latin typeface="Arial" pitchFamily="-103" charset="0"/>
              </a:rPr>
              <a:t>    76 million lbs per year, hazardous to frogs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Herbicides 2,4-D</a:t>
            </a:r>
          </a:p>
        </p:txBody>
      </p:sp>
      <p:grpSp>
        <p:nvGrpSpPr>
          <p:cNvPr id="279579" name="Group 27"/>
          <p:cNvGrpSpPr>
            <a:grpSpLocks/>
          </p:cNvGrpSpPr>
          <p:nvPr/>
        </p:nvGrpSpPr>
        <p:grpSpPr bwMode="auto">
          <a:xfrm>
            <a:off x="1828800" y="2224088"/>
            <a:ext cx="5486400" cy="2195512"/>
            <a:chOff x="1824" y="1257"/>
            <a:chExt cx="3456" cy="1383"/>
          </a:xfrm>
        </p:grpSpPr>
        <p:sp>
          <p:nvSpPr>
            <p:cNvPr id="279557" name="Oval 5"/>
            <p:cNvSpPr>
              <a:spLocks noChangeArrowheads="1"/>
            </p:cNvSpPr>
            <p:nvPr/>
          </p:nvSpPr>
          <p:spPr bwMode="auto">
            <a:xfrm>
              <a:off x="2592" y="1824"/>
              <a:ext cx="672" cy="672"/>
            </a:xfrm>
            <a:prstGeom prst="ellips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58" name="Line 6"/>
            <p:cNvSpPr>
              <a:spLocks noChangeShapeType="1"/>
            </p:cNvSpPr>
            <p:nvPr/>
          </p:nvSpPr>
          <p:spPr bwMode="auto">
            <a:xfrm>
              <a:off x="2640" y="2640"/>
              <a:ext cx="52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59" name="Line 7"/>
            <p:cNvSpPr>
              <a:spLocks noChangeShapeType="1"/>
            </p:cNvSpPr>
            <p:nvPr/>
          </p:nvSpPr>
          <p:spPr bwMode="auto">
            <a:xfrm>
              <a:off x="2256" y="2160"/>
              <a:ext cx="384" cy="48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0" name="Line 8"/>
            <p:cNvSpPr>
              <a:spLocks noChangeShapeType="1"/>
            </p:cNvSpPr>
            <p:nvPr/>
          </p:nvSpPr>
          <p:spPr bwMode="auto">
            <a:xfrm flipH="1">
              <a:off x="2256" y="1680"/>
              <a:ext cx="384" cy="48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1" name="Line 9"/>
            <p:cNvSpPr>
              <a:spLocks noChangeShapeType="1"/>
            </p:cNvSpPr>
            <p:nvPr/>
          </p:nvSpPr>
          <p:spPr bwMode="auto">
            <a:xfrm>
              <a:off x="2640" y="1680"/>
              <a:ext cx="52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2" name="Line 10"/>
            <p:cNvSpPr>
              <a:spLocks noChangeShapeType="1"/>
            </p:cNvSpPr>
            <p:nvPr/>
          </p:nvSpPr>
          <p:spPr bwMode="auto">
            <a:xfrm flipH="1">
              <a:off x="3168" y="2160"/>
              <a:ext cx="384" cy="48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3" name="Line 11"/>
            <p:cNvSpPr>
              <a:spLocks noChangeShapeType="1"/>
            </p:cNvSpPr>
            <p:nvPr/>
          </p:nvSpPr>
          <p:spPr bwMode="auto">
            <a:xfrm>
              <a:off x="3168" y="1680"/>
              <a:ext cx="384" cy="48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4" name="Text Box 12"/>
            <p:cNvSpPr txBox="1">
              <a:spLocks noChangeArrowheads="1"/>
            </p:cNvSpPr>
            <p:nvPr/>
          </p:nvSpPr>
          <p:spPr bwMode="auto">
            <a:xfrm>
              <a:off x="3164" y="1257"/>
              <a:ext cx="340" cy="32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333333"/>
                  </a:solidFill>
                </a:rPr>
                <a:t>Cl</a:t>
              </a:r>
            </a:p>
          </p:txBody>
        </p:sp>
        <p:sp>
          <p:nvSpPr>
            <p:cNvPr id="279565" name="Text Box 13"/>
            <p:cNvSpPr txBox="1">
              <a:spLocks noChangeArrowheads="1"/>
            </p:cNvSpPr>
            <p:nvPr/>
          </p:nvSpPr>
          <p:spPr bwMode="auto">
            <a:xfrm>
              <a:off x="1824" y="1977"/>
              <a:ext cx="340" cy="32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333333"/>
                  </a:solidFill>
                </a:rPr>
                <a:t>Cl</a:t>
              </a:r>
            </a:p>
          </p:txBody>
        </p:sp>
        <p:sp>
          <p:nvSpPr>
            <p:cNvPr id="279566" name="Line 14"/>
            <p:cNvSpPr>
              <a:spLocks noChangeShapeType="1"/>
            </p:cNvSpPr>
            <p:nvPr/>
          </p:nvSpPr>
          <p:spPr bwMode="auto">
            <a:xfrm>
              <a:off x="2112" y="2160"/>
              <a:ext cx="14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7" name="Line 15"/>
            <p:cNvSpPr>
              <a:spLocks noChangeShapeType="1"/>
            </p:cNvSpPr>
            <p:nvPr/>
          </p:nvSpPr>
          <p:spPr bwMode="auto">
            <a:xfrm flipV="1">
              <a:off x="3168" y="1536"/>
              <a:ext cx="144" cy="14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8" name="Line 16"/>
            <p:cNvSpPr>
              <a:spLocks noChangeShapeType="1"/>
            </p:cNvSpPr>
            <p:nvPr/>
          </p:nvSpPr>
          <p:spPr bwMode="auto">
            <a:xfrm>
              <a:off x="3552" y="2160"/>
              <a:ext cx="96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9" name="Text Box 17"/>
            <p:cNvSpPr txBox="1">
              <a:spLocks noChangeArrowheads="1"/>
            </p:cNvSpPr>
            <p:nvPr/>
          </p:nvSpPr>
          <p:spPr bwMode="auto">
            <a:xfrm>
              <a:off x="3600" y="1996"/>
              <a:ext cx="290" cy="32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333333"/>
                  </a:solidFill>
                </a:rPr>
                <a:t>O</a:t>
              </a:r>
            </a:p>
          </p:txBody>
        </p:sp>
        <p:sp>
          <p:nvSpPr>
            <p:cNvPr id="279570" name="Text Box 18"/>
            <p:cNvSpPr txBox="1">
              <a:spLocks noChangeArrowheads="1"/>
            </p:cNvSpPr>
            <p:nvPr/>
          </p:nvSpPr>
          <p:spPr bwMode="auto">
            <a:xfrm>
              <a:off x="3888" y="1977"/>
              <a:ext cx="525" cy="32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333333"/>
                  </a:solidFill>
                </a:rPr>
                <a:t>CH</a:t>
              </a:r>
              <a:r>
                <a:rPr lang="en-US" sz="2800" b="1" baseline="-25000">
                  <a:solidFill>
                    <a:srgbClr val="333333"/>
                  </a:solidFill>
                </a:rPr>
                <a:t>2</a:t>
              </a:r>
            </a:p>
          </p:txBody>
        </p:sp>
        <p:sp>
          <p:nvSpPr>
            <p:cNvPr id="279571" name="Text Box 19"/>
            <p:cNvSpPr txBox="1">
              <a:spLocks noChangeArrowheads="1"/>
            </p:cNvSpPr>
            <p:nvPr/>
          </p:nvSpPr>
          <p:spPr bwMode="auto">
            <a:xfrm>
              <a:off x="4464" y="1977"/>
              <a:ext cx="278" cy="32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333333"/>
                  </a:solidFill>
                </a:rPr>
                <a:t>C</a:t>
              </a:r>
            </a:p>
          </p:txBody>
        </p:sp>
        <p:sp>
          <p:nvSpPr>
            <p:cNvPr id="279572" name="Line 20"/>
            <p:cNvSpPr>
              <a:spLocks noChangeShapeType="1"/>
            </p:cNvSpPr>
            <p:nvPr/>
          </p:nvSpPr>
          <p:spPr bwMode="auto">
            <a:xfrm>
              <a:off x="3840" y="2160"/>
              <a:ext cx="96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73" name="Line 21"/>
            <p:cNvSpPr>
              <a:spLocks noChangeShapeType="1"/>
            </p:cNvSpPr>
            <p:nvPr/>
          </p:nvSpPr>
          <p:spPr bwMode="auto">
            <a:xfrm>
              <a:off x="4368" y="2160"/>
              <a:ext cx="14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74" name="Text Box 22"/>
            <p:cNvSpPr txBox="1">
              <a:spLocks noChangeArrowheads="1"/>
            </p:cNvSpPr>
            <p:nvPr/>
          </p:nvSpPr>
          <p:spPr bwMode="auto">
            <a:xfrm>
              <a:off x="4828" y="1977"/>
              <a:ext cx="452" cy="32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333333"/>
                  </a:solidFill>
                </a:rPr>
                <a:t>OH</a:t>
              </a:r>
            </a:p>
          </p:txBody>
        </p:sp>
        <p:sp>
          <p:nvSpPr>
            <p:cNvPr id="279575" name="Line 23"/>
            <p:cNvSpPr>
              <a:spLocks noChangeShapeType="1"/>
            </p:cNvSpPr>
            <p:nvPr/>
          </p:nvSpPr>
          <p:spPr bwMode="auto">
            <a:xfrm>
              <a:off x="4704" y="2160"/>
              <a:ext cx="144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77" name="Text Box 25"/>
            <p:cNvSpPr txBox="1">
              <a:spLocks noChangeArrowheads="1"/>
            </p:cNvSpPr>
            <p:nvPr/>
          </p:nvSpPr>
          <p:spPr bwMode="auto">
            <a:xfrm rot="-5400000">
              <a:off x="4494" y="1842"/>
              <a:ext cx="228" cy="28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333333"/>
                  </a:solidFill>
                </a:rPr>
                <a:t>=</a:t>
              </a:r>
            </a:p>
          </p:txBody>
        </p:sp>
        <p:sp>
          <p:nvSpPr>
            <p:cNvPr id="279578" name="Text Box 26"/>
            <p:cNvSpPr txBox="1">
              <a:spLocks noChangeArrowheads="1"/>
            </p:cNvSpPr>
            <p:nvPr/>
          </p:nvSpPr>
          <p:spPr bwMode="auto">
            <a:xfrm>
              <a:off x="4464" y="1680"/>
              <a:ext cx="290" cy="32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333333"/>
                  </a:solidFill>
                </a:rPr>
                <a:t>O</a:t>
              </a:r>
            </a:p>
          </p:txBody>
        </p:sp>
      </p:grpSp>
      <p:sp>
        <p:nvSpPr>
          <p:cNvPr id="279580" name="Text Box 28"/>
          <p:cNvSpPr txBox="1">
            <a:spLocks noChangeArrowheads="1"/>
          </p:cNvSpPr>
          <p:nvPr/>
        </p:nvSpPr>
        <p:spPr bwMode="auto">
          <a:xfrm>
            <a:off x="457200" y="5029200"/>
            <a:ext cx="822960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One of the most widely used herbicides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Paraquat Use</a:t>
            </a:r>
          </a:p>
        </p:txBody>
      </p:sp>
      <p:pic>
        <p:nvPicPr>
          <p:cNvPr id="283674" name="Picture 26" descr="pquat USGS use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930275"/>
            <a:ext cx="7277100" cy="5622925"/>
          </a:xfrm>
          <a:prstGeom prst="rect">
            <a:avLst/>
          </a:prstGeom>
          <a:noFill/>
        </p:spPr>
      </p:pic>
      <p:sp>
        <p:nvSpPr>
          <p:cNvPr id="283675" name="Text Box 27"/>
          <p:cNvSpPr txBox="1">
            <a:spLocks noChangeArrowheads="1"/>
          </p:cNvSpPr>
          <p:nvPr/>
        </p:nvSpPr>
        <p:spPr bwMode="auto">
          <a:xfrm>
            <a:off x="936625" y="6583363"/>
            <a:ext cx="3635375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http://ca.water.usgs.gov/pnsp/use92/pquat.html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Atrazine Use</a:t>
            </a:r>
          </a:p>
        </p:txBody>
      </p:sp>
      <p:pic>
        <p:nvPicPr>
          <p:cNvPr id="306181" name="Picture 5" descr="atraz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11238"/>
            <a:ext cx="6324600" cy="56181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Rodenticides (kill rodents)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95400"/>
            <a:ext cx="7162800" cy="5176838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>
              <a:buFont typeface="Wingdings" pitchFamily="-103" charset="2"/>
              <a:buChar char="v"/>
            </a:pPr>
            <a:r>
              <a:rPr lang="en-US" b="1" u="sng">
                <a:latin typeface="Arial" pitchFamily="-103" charset="0"/>
              </a:rPr>
              <a:t>Botanicals</a:t>
            </a:r>
          </a:p>
          <a:p>
            <a:pPr marL="1371600" lvl="2" indent="-457200">
              <a:buFontTx/>
              <a:buNone/>
            </a:pPr>
            <a:r>
              <a:rPr lang="en-US" b="1">
                <a:latin typeface="Arial" pitchFamily="-103" charset="0"/>
              </a:rPr>
              <a:t>Red squill – effects heart</a:t>
            </a:r>
          </a:p>
          <a:p>
            <a:pPr marL="1371600" lvl="2" indent="-457200">
              <a:buFontTx/>
              <a:buNone/>
            </a:pPr>
            <a:r>
              <a:rPr lang="en-US" b="1">
                <a:latin typeface="Arial" pitchFamily="-103" charset="0"/>
              </a:rPr>
              <a:t>Strychnine – blocks glycine receptors in spinal cord - convulsions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b="1" u="sng">
                <a:latin typeface="Arial" pitchFamily="-103" charset="0"/>
              </a:rPr>
              <a:t>Inorganics</a:t>
            </a:r>
          </a:p>
          <a:p>
            <a:pPr marL="1371600" lvl="2" indent="-457200">
              <a:buFontTx/>
              <a:buNone/>
            </a:pPr>
            <a:r>
              <a:rPr lang="en-US" b="1">
                <a:latin typeface="Arial" pitchFamily="-103" charset="0"/>
              </a:rPr>
              <a:t>Phosphorous – GI track</a:t>
            </a:r>
          </a:p>
          <a:p>
            <a:pPr marL="1371600" lvl="2" indent="-457200">
              <a:buFontTx/>
              <a:buNone/>
            </a:pPr>
            <a:r>
              <a:rPr lang="en-US" b="1">
                <a:latin typeface="Arial" pitchFamily="-103" charset="0"/>
              </a:rPr>
              <a:t>Thallium – hair loss, nervous system</a:t>
            </a:r>
          </a:p>
          <a:p>
            <a:pPr marL="1371600" lvl="2" indent="-457200">
              <a:buFontTx/>
              <a:buNone/>
            </a:pPr>
            <a:r>
              <a:rPr lang="en-US" b="1">
                <a:latin typeface="Arial" pitchFamily="-103" charset="0"/>
              </a:rPr>
              <a:t>Zinc phosphide – GI track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b="1" u="sng">
                <a:latin typeface="Arial" pitchFamily="-103" charset="0"/>
              </a:rPr>
              <a:t>Anticoagulants</a:t>
            </a:r>
          </a:p>
          <a:p>
            <a:pPr marL="1371600" lvl="2" indent="-457200">
              <a:buFontTx/>
              <a:buNone/>
            </a:pPr>
            <a:r>
              <a:rPr lang="en-US" b="1">
                <a:latin typeface="Arial" pitchFamily="-103" charset="0"/>
              </a:rPr>
              <a:t>Warfarin – inhibits blood clotting</a:t>
            </a:r>
          </a:p>
          <a:p>
            <a:pPr marL="1371600" lvl="2" indent="-457200">
              <a:buFontTx/>
              <a:buNone/>
            </a:pPr>
            <a:r>
              <a:rPr lang="en-US" b="1">
                <a:latin typeface="Arial" pitchFamily="-103" charset="0"/>
              </a:rPr>
              <a:t>Vacor – newer blood clot inhibitors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Definition - FIFRA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458200" cy="4149725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b="1">
                <a:latin typeface="Arial" pitchFamily="-103" charset="0"/>
              </a:rPr>
              <a:t>“… any substance or mixture of substances intended for preventing, destroying, repelling or mitigating any insects, rodents, nematodes, fungi, or weeds or any other form of life declared to be pests.  … and any substance or mixture of substances intended for use as a plant regulator, defoliant or desiccant.”</a:t>
            </a:r>
          </a:p>
          <a:p>
            <a:pPr>
              <a:buFontTx/>
              <a:buNone/>
            </a:pPr>
            <a:r>
              <a:rPr lang="en-US" b="1">
                <a:latin typeface="Arial" pitchFamily="-103" charset="0"/>
              </a:rPr>
              <a:t>Federal Insecticide, Fungicide, and Rodenticide Act (FIFRA – 1947)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Fungicides (kill fungi/mold)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3413"/>
            <a:ext cx="7162800" cy="3354387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>
              <a:buFont typeface="Wingdings" pitchFamily="-103" charset="2"/>
              <a:buChar char="v"/>
            </a:pPr>
            <a:r>
              <a:rPr lang="en-US" b="1">
                <a:latin typeface="Arial" pitchFamily="-103" charset="0"/>
              </a:rPr>
              <a:t>Early Examples</a:t>
            </a:r>
          </a:p>
          <a:p>
            <a:pPr marL="990600" lvl="1" indent="-533400">
              <a:buFont typeface="Wingdings" pitchFamily="-103" charset="2"/>
              <a:buChar char="v"/>
            </a:pPr>
            <a:r>
              <a:rPr lang="en-US" b="1">
                <a:latin typeface="Arial" pitchFamily="-103" charset="0"/>
              </a:rPr>
              <a:t>Sulfur, cooper sulfate</a:t>
            </a:r>
          </a:p>
          <a:p>
            <a:pPr marL="990600" lvl="1" indent="-533400">
              <a:buFont typeface="Wingdings" pitchFamily="-103" charset="2"/>
              <a:buChar char="v"/>
            </a:pPr>
            <a:r>
              <a:rPr lang="en-US" b="1">
                <a:latin typeface="Arial" pitchFamily="-103" charset="0"/>
              </a:rPr>
              <a:t>Mercury based compounds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b="1">
                <a:latin typeface="Arial" pitchFamily="-103" charset="0"/>
              </a:rPr>
              <a:t>Hexachlorobenzene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b="1">
                <a:latin typeface="Arial" pitchFamily="-103" charset="0"/>
              </a:rPr>
              <a:t>Pentachlorophenol</a:t>
            </a:r>
          </a:p>
          <a:p>
            <a:pPr marL="609600" indent="-609600">
              <a:buFont typeface="Wingdings" pitchFamily="-103" charset="2"/>
              <a:buChar char="v"/>
            </a:pPr>
            <a:r>
              <a:rPr lang="en-US" b="1">
                <a:latin typeface="Arial" pitchFamily="-103" charset="0"/>
              </a:rPr>
              <a:t>Dithiocarbamates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ChangeArrowheads="1"/>
          </p:cNvSpPr>
          <p:nvPr/>
        </p:nvSpPr>
        <p:spPr bwMode="auto">
          <a:xfrm>
            <a:off x="762000" y="2057400"/>
            <a:ext cx="7696200" cy="265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algn="l" eaLnBrk="0" hangingPunct="0">
              <a:buFont typeface="Wingdings" pitchFamily="-103" charset="2"/>
              <a:buChar char="v"/>
            </a:pPr>
            <a:r>
              <a:rPr lang="en-US" sz="2800" b="1">
                <a:solidFill>
                  <a:schemeClr val="tx1"/>
                </a:solidFill>
              </a:rPr>
              <a:t>1947 </a:t>
            </a:r>
            <a:r>
              <a:rPr lang="en-US" sz="2800" b="1">
                <a:solidFill>
                  <a:schemeClr val="tx1"/>
                </a:solidFill>
                <a:ea typeface="Times New Roman" pitchFamily="-103" charset="0"/>
                <a:cs typeface="Times New Roman" pitchFamily="-103" charset="0"/>
              </a:rPr>
              <a:t>Federal Insecticide, Fungicide, and Rodenticide Act (FIFRA) </a:t>
            </a:r>
          </a:p>
          <a:p>
            <a:pPr marL="457200" indent="-457200" algn="l" eaLnBrk="0" hangingPunct="0">
              <a:buFont typeface="Wingdings" pitchFamily="-103" charset="2"/>
              <a:buChar char="v"/>
            </a:pPr>
            <a:r>
              <a:rPr lang="en-US" sz="2800" b="1">
                <a:solidFill>
                  <a:schemeClr val="tx1"/>
                </a:solidFill>
                <a:ea typeface="Times New Roman" pitchFamily="-103" charset="0"/>
                <a:cs typeface="Times New Roman" pitchFamily="-103" charset="0"/>
              </a:rPr>
              <a:t>Food and Drug Administration</a:t>
            </a:r>
          </a:p>
          <a:p>
            <a:pPr marL="457200" indent="-457200" algn="l" eaLnBrk="0" hangingPunct="0">
              <a:buFont typeface="Wingdings" pitchFamily="-103" charset="2"/>
              <a:buChar char="v"/>
            </a:pPr>
            <a:r>
              <a:rPr lang="en-US" sz="2800" b="1">
                <a:solidFill>
                  <a:schemeClr val="tx1"/>
                </a:solidFill>
                <a:ea typeface="Times New Roman" pitchFamily="-103" charset="0"/>
                <a:cs typeface="Times New Roman" pitchFamily="-103" charset="0"/>
              </a:rPr>
              <a:t>1972 – EPA takes over FIFRA – expanded registration and safety requirements</a:t>
            </a:r>
          </a:p>
          <a:p>
            <a:pPr marL="457200" indent="-457200" algn="l" eaLnBrk="0" hangingPunct="0">
              <a:buFont typeface="Wingdings" pitchFamily="-103" charset="2"/>
              <a:buChar char="v"/>
            </a:pPr>
            <a:r>
              <a:rPr lang="en-US" sz="2800" b="1">
                <a:solidFill>
                  <a:schemeClr val="tx1"/>
                </a:solidFill>
                <a:ea typeface="Times New Roman" pitchFamily="-103" charset="0"/>
                <a:cs typeface="Times New Roman" pitchFamily="-103" charset="0"/>
              </a:rPr>
              <a:t>1996 – Food Quality Protection Act</a:t>
            </a:r>
          </a:p>
        </p:txBody>
      </p:sp>
      <p:sp>
        <p:nvSpPr>
          <p:cNvPr id="199683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Regulatory Status</a:t>
            </a:r>
            <a:endParaRPr lang="en-US" sz="480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762000" y="1600200"/>
            <a:ext cx="7696200" cy="393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algn="l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Focus – long-term prevention of pest problems</a:t>
            </a:r>
          </a:p>
          <a:p>
            <a:pPr marL="457200" indent="-457200" algn="l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Reduce or eliminate chemical pest control methods</a:t>
            </a:r>
          </a:p>
          <a:p>
            <a:pPr marL="457200" indent="-457200" algn="l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Monitor for the presence of pests before treating</a:t>
            </a:r>
          </a:p>
          <a:p>
            <a:pPr marL="457200" indent="-457200" algn="l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Nonchemical strategies (make habitat less attractive,  physical controls)</a:t>
            </a:r>
          </a:p>
          <a:p>
            <a:pPr marL="457200" indent="-457200" algn="l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Learn about your pests</a:t>
            </a:r>
            <a:endParaRPr lang="en-US" sz="2800" b="1">
              <a:solidFill>
                <a:schemeClr val="tx1"/>
              </a:solidFill>
              <a:ea typeface="Times New Roman" pitchFamily="-103" charset="0"/>
              <a:cs typeface="Times New Roman" pitchFamily="-103" charset="0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6525"/>
            <a:ext cx="8229600" cy="64135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Integrated Pest Management (IPM)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6525"/>
            <a:ext cx="8229600" cy="64135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Home Pesticides</a:t>
            </a:r>
          </a:p>
        </p:txBody>
      </p:sp>
      <p:pic>
        <p:nvPicPr>
          <p:cNvPr id="300036" name="Picture 4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990600" y="1828800"/>
            <a:ext cx="7696200" cy="3563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736600" indent="-736600" algn="l" eaLnBrk="0" hangingPunct="0">
              <a:buFont typeface="Wingdings" pitchFamily="-103" charset="2"/>
              <a:buChar char="v"/>
            </a:pPr>
            <a:r>
              <a:rPr lang="en-US" sz="4000" b="1">
                <a:solidFill>
                  <a:schemeClr val="tx1"/>
                </a:solidFill>
              </a:rPr>
              <a:t>Reduce use</a:t>
            </a:r>
          </a:p>
          <a:p>
            <a:pPr marL="736600" indent="-736600" algn="l" eaLnBrk="0" hangingPunct="0">
              <a:buFont typeface="Wingdings" pitchFamily="-103" charset="2"/>
              <a:buChar char="v"/>
            </a:pPr>
            <a:r>
              <a:rPr lang="en-US" sz="4000" b="1">
                <a:solidFill>
                  <a:schemeClr val="tx1"/>
                </a:solidFill>
              </a:rPr>
              <a:t>Reduce Exposure</a:t>
            </a:r>
          </a:p>
          <a:p>
            <a:pPr marL="736600" indent="-736600" algn="l" eaLnBrk="0" hangingPunct="0">
              <a:buFont typeface="Wingdings" pitchFamily="-103" charset="2"/>
              <a:buChar char="v"/>
            </a:pPr>
            <a:r>
              <a:rPr lang="en-US" sz="4000" b="1">
                <a:solidFill>
                  <a:schemeClr val="tx1"/>
                </a:solidFill>
              </a:rPr>
              <a:t>Seek alternatives</a:t>
            </a:r>
          </a:p>
          <a:p>
            <a:pPr marL="1308100" lvl="1" indent="-457200" algn="l" eaLnBrk="0" hangingPunct="0">
              <a:buFont typeface="Wingdings" pitchFamily="-103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Integrated Pest Management (IPM)</a:t>
            </a:r>
          </a:p>
          <a:p>
            <a:pPr marL="736600" indent="-736600" algn="l" eaLnBrk="0" hangingPunct="0">
              <a:buFont typeface="Wingdings" pitchFamily="-103" charset="2"/>
              <a:buChar char="v"/>
            </a:pPr>
            <a:r>
              <a:rPr lang="en-US" sz="4000" b="1">
                <a:solidFill>
                  <a:schemeClr val="tx1"/>
                </a:solidFill>
              </a:rPr>
              <a:t>Beware of local and global use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Summary</a:t>
            </a:r>
            <a:endParaRPr lang="en-US" sz="480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799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289800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801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FF00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97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 Small Dose of Pesticide</a:t>
            </a:r>
          </a:p>
        </p:txBody>
      </p:sp>
      <p:pic>
        <p:nvPicPr>
          <p:cNvPr id="289798" name="Picture 6" descr="bd0002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96" name="Group 8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293897" name="Freeform 9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898" name="Freeform 10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FF00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1066800" y="3962400"/>
            <a:ext cx="701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For Additional Information Contact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Steven G. Gilbert, PhD, DABT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E-mail: </a:t>
            </a:r>
            <a:r>
              <a:rPr lang="en-US" sz="2800" b="1" dirty="0" err="1">
                <a:solidFill>
                  <a:schemeClr val="tx1"/>
                </a:solidFill>
              </a:rPr>
              <a:t>sgilbert@innd.org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Web: </a:t>
            </a:r>
            <a:r>
              <a:rPr lang="en-US" sz="2800" b="1" dirty="0" err="1">
                <a:solidFill>
                  <a:schemeClr val="tx1"/>
                </a:solidFill>
              </a:rPr>
              <a:t>www.asmalldoseoftoxicology.org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This presentation is supplement to </a:t>
            </a:r>
          </a:p>
          <a:p>
            <a:r>
              <a:rPr lang="en-US" sz="3600" b="1">
                <a:solidFill>
                  <a:schemeClr val="tx1"/>
                </a:solidFill>
              </a:rPr>
              <a:t> “A Small Dose of Toxicology”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ChangeArrowheads="1"/>
          </p:cNvSpPr>
          <p:nvPr/>
        </p:nvSpPr>
        <p:spPr bwMode="auto">
          <a:xfrm>
            <a:off x="457200" y="1676400"/>
            <a:ext cx="8153400" cy="430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History records many examples of plagues and efforts to control them</a:t>
            </a:r>
            <a:endParaRPr lang="en-US" sz="3200" b="1" u="sng">
              <a:solidFill>
                <a:schemeClr val="tx1"/>
              </a:solidFill>
            </a:endParaRPr>
          </a:p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3200" b="1" u="sng">
                <a:solidFill>
                  <a:schemeClr val="tx1"/>
                </a:solidFill>
              </a:rPr>
              <a:t>1000 BC China</a:t>
            </a:r>
            <a:r>
              <a:rPr lang="en-US" sz="3200" b="1">
                <a:solidFill>
                  <a:schemeClr val="tx1"/>
                </a:solidFill>
              </a:rPr>
              <a:t> Sulfur used as a fumigant to kill bacteria and fungus</a:t>
            </a:r>
          </a:p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endParaRPr lang="en-US" sz="3200" b="1">
              <a:solidFill>
                <a:schemeClr val="tx1"/>
              </a:solidFill>
            </a:endParaRPr>
          </a:p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Sulfur is widely used to day, e.g. protecting wine barrels and in wine.</a:t>
            </a:r>
          </a:p>
          <a:p>
            <a:pPr marL="457200" indent="-457200" algn="l" eaLnBrk="0" hangingPunct="0">
              <a:spcBef>
                <a:spcPct val="20000"/>
              </a:spcBef>
            </a:pP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026"/>
          <p:cNvSpPr>
            <a:spLocks noChangeArrowheads="1"/>
          </p:cNvSpPr>
          <p:nvPr/>
        </p:nvSpPr>
        <p:spPr bwMode="auto">
          <a:xfrm>
            <a:off x="495300" y="1219200"/>
            <a:ext cx="8153400" cy="5214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1690 – Nicotine - water extracted from tobacco leaves sprayed on plants as insecticide</a:t>
            </a:r>
          </a:p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1700’s – Strychnine – extracted from plant used to kill rodents</a:t>
            </a:r>
          </a:p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1800’s – Arsenic trioxide – weed killer </a:t>
            </a:r>
          </a:p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1800’s – Rotenone – extracted from plants as insecticide</a:t>
            </a:r>
          </a:p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1800’s – Pyrethrum – extracted from chrysanthemum as insecticide</a:t>
            </a:r>
          </a:p>
          <a:p>
            <a:pPr marL="457200" indent="-457200" algn="l" eaLnBrk="0" hangingPunct="0">
              <a:spcBef>
                <a:spcPct val="20000"/>
              </a:spcBef>
              <a:buFont typeface="Wingdings" pitchFamily="-103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1900’s – lead arsenate – orchard insecticide</a:t>
            </a:r>
          </a:p>
        </p:txBody>
      </p:sp>
      <p:sp>
        <p:nvSpPr>
          <p:cNvPr id="152579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Historical Awareness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95300" y="1752600"/>
            <a:ext cx="8153400" cy="3938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algn="l" eaLnBrk="0" hangingPunct="0">
              <a:spcBef>
                <a:spcPct val="45000"/>
              </a:spcBef>
              <a:buFont typeface="Wingdings" pitchFamily="-103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1930’s – “ginger jake paralysis” – during prohibition, alcoholic Jamaican ginger</a:t>
            </a:r>
          </a:p>
          <a:p>
            <a:pPr marL="457200" indent="-457200" algn="l" eaLnBrk="0" hangingPunct="0">
              <a:spcBef>
                <a:spcPct val="45000"/>
              </a:spcBef>
              <a:buFont typeface="Wingdings" pitchFamily="-103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1962 – “Silent Spring” by Rachel Carson exposed the hazards of DDT</a:t>
            </a:r>
          </a:p>
          <a:p>
            <a:pPr marL="457200" indent="-457200" algn="l" eaLnBrk="0" hangingPunct="0">
              <a:spcBef>
                <a:spcPct val="45000"/>
              </a:spcBef>
              <a:buFont typeface="Wingdings" pitchFamily="-103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1975 – Works made ill from Kepone manufacture in Hopewell, Virginia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Historical Events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038"/>
            <a:ext cx="7772400" cy="820737"/>
          </a:xfrm>
          <a:noFill/>
          <a:ln/>
        </p:spPr>
        <p:txBody>
          <a:bodyPr lIns="90488" tIns="44450" rIns="90488" bIns="44450"/>
          <a:lstStyle/>
          <a:p>
            <a:r>
              <a:rPr lang="en-US" sz="4800" b="1"/>
              <a:t>Chlordane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371600"/>
            <a:ext cx="7848600" cy="517525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800" b="1">
                <a:latin typeface="Arial" pitchFamily="-103" charset="0"/>
              </a:rPr>
              <a:t>“Chlordane America’s leading lawn and garden insecticide. Used extensively by pest control operators for termite control, because of its long lasting effectiveness.”</a:t>
            </a:r>
          </a:p>
          <a:p>
            <a:pPr algn="ctr">
              <a:buFontTx/>
              <a:buNone/>
            </a:pPr>
            <a:r>
              <a:rPr lang="en-US" b="1">
                <a:solidFill>
                  <a:srgbClr val="710D67"/>
                </a:solidFill>
                <a:latin typeface="Arial" pitchFamily="-103" charset="0"/>
              </a:rPr>
              <a:t>Velsicol Chemical Corporation – Advertisement – 1959</a:t>
            </a:r>
          </a:p>
          <a:p>
            <a:pPr algn="ctr">
              <a:buFontTx/>
              <a:buNone/>
            </a:pPr>
            <a:r>
              <a:rPr lang="en-US" sz="2800" b="1">
                <a:latin typeface="Arial" pitchFamily="-103" charset="0"/>
              </a:rPr>
              <a:t>U.S. EPA lists chlordane as a persistent bioaccumulative toxic. In 1978, EPA cancelled use of chlordane on food crops and 1988 all use was banned.</a:t>
            </a:r>
          </a:p>
          <a:p>
            <a:pPr algn="ctr">
              <a:buFontTx/>
              <a:buNone/>
            </a:pPr>
            <a:endParaRPr lang="en-US" sz="2800" b="1">
              <a:latin typeface="Arial" pitchFamily="-103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91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What Is This?</a:t>
            </a: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 rot="16200000" flipV="1">
            <a:off x="863600" y="3543300"/>
            <a:ext cx="11430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 rot="-5400000">
            <a:off x="702469" y="2362994"/>
            <a:ext cx="1341437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 rot="-5400000">
            <a:off x="2517775" y="1362075"/>
            <a:ext cx="1588" cy="144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 rot="-5400000">
            <a:off x="2559844" y="3904456"/>
            <a:ext cx="0" cy="1335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 rot="-5400000">
            <a:off x="3073400" y="3619500"/>
            <a:ext cx="1143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 rot="16200000" flipV="1">
            <a:off x="2984500" y="2387600"/>
            <a:ext cx="1314450" cy="76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 rot="-5400000" flipH="1" flipV="1">
            <a:off x="2959100" y="3581400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 rot="-5400000">
            <a:off x="872331" y="3272632"/>
            <a:ext cx="1587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6" name="Line 12"/>
          <p:cNvSpPr>
            <a:spLocks noChangeShapeType="1"/>
          </p:cNvSpPr>
          <p:nvPr/>
        </p:nvSpPr>
        <p:spPr bwMode="auto">
          <a:xfrm rot="-5400000">
            <a:off x="2494756" y="1624807"/>
            <a:ext cx="1587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152400" y="309245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/>
              <a:t>Cl</a:t>
            </a:r>
          </a:p>
        </p:txBody>
      </p:sp>
      <p:sp>
        <p:nvSpPr>
          <p:cNvPr id="205838" name="Line 14"/>
          <p:cNvSpPr>
            <a:spLocks noChangeShapeType="1"/>
          </p:cNvSpPr>
          <p:nvPr/>
        </p:nvSpPr>
        <p:spPr bwMode="auto">
          <a:xfrm rot="5400000" flipH="1">
            <a:off x="1168400" y="3543300"/>
            <a:ext cx="990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9" name="Line 15"/>
          <p:cNvSpPr>
            <a:spLocks noChangeShapeType="1"/>
          </p:cNvSpPr>
          <p:nvPr/>
        </p:nvSpPr>
        <p:spPr bwMode="auto">
          <a:xfrm rot="-5400000" flipH="1" flipV="1">
            <a:off x="2959100" y="3581400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rot="5400000" flipV="1">
            <a:off x="7123113" y="2427288"/>
            <a:ext cx="11430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rot="-16200000">
            <a:off x="7085807" y="3729831"/>
            <a:ext cx="1341438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 rot="-16200000">
            <a:off x="6608763" y="4071938"/>
            <a:ext cx="1587" cy="1449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 rot="-16200000">
            <a:off x="6568282" y="1645444"/>
            <a:ext cx="0" cy="1335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 rot="-16200000">
            <a:off x="4913313" y="2503488"/>
            <a:ext cx="1143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5" name="Line 21"/>
          <p:cNvSpPr>
            <a:spLocks noChangeShapeType="1"/>
          </p:cNvSpPr>
          <p:nvPr/>
        </p:nvSpPr>
        <p:spPr bwMode="auto">
          <a:xfrm rot="5400000" flipV="1">
            <a:off x="4830763" y="3729038"/>
            <a:ext cx="1314450" cy="76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6" name="Line 22"/>
          <p:cNvSpPr>
            <a:spLocks noChangeShapeType="1"/>
          </p:cNvSpPr>
          <p:nvPr/>
        </p:nvSpPr>
        <p:spPr bwMode="auto">
          <a:xfrm rot="-16200000" flipH="1" flipV="1">
            <a:off x="5180013" y="2617788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7" name="Line 23"/>
          <p:cNvSpPr>
            <a:spLocks noChangeShapeType="1"/>
          </p:cNvSpPr>
          <p:nvPr/>
        </p:nvSpPr>
        <p:spPr bwMode="auto">
          <a:xfrm rot="-16200000">
            <a:off x="8266113" y="3263900"/>
            <a:ext cx="26988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8" name="Line 24"/>
          <p:cNvSpPr>
            <a:spLocks noChangeShapeType="1"/>
          </p:cNvSpPr>
          <p:nvPr/>
        </p:nvSpPr>
        <p:spPr bwMode="auto">
          <a:xfrm rot="-16200000">
            <a:off x="6633369" y="3988594"/>
            <a:ext cx="1588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 rot="-21736077">
            <a:off x="8458200" y="3108325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/>
              <a:t>Cl</a:t>
            </a:r>
          </a:p>
        </p:txBody>
      </p:sp>
      <p:sp>
        <p:nvSpPr>
          <p:cNvPr id="205850" name="Line 26"/>
          <p:cNvSpPr>
            <a:spLocks noChangeShapeType="1"/>
          </p:cNvSpPr>
          <p:nvPr/>
        </p:nvSpPr>
        <p:spPr bwMode="auto">
          <a:xfrm rot="16200000" flipH="1">
            <a:off x="6970713" y="2579688"/>
            <a:ext cx="990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51" name="Line 27"/>
          <p:cNvSpPr>
            <a:spLocks noChangeShapeType="1"/>
          </p:cNvSpPr>
          <p:nvPr/>
        </p:nvSpPr>
        <p:spPr bwMode="auto">
          <a:xfrm rot="-16200000" flipH="1" flipV="1">
            <a:off x="5180013" y="2617788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4298950" y="309245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/>
              <a:t>C</a:t>
            </a:r>
          </a:p>
        </p:txBody>
      </p:sp>
      <p:sp>
        <p:nvSpPr>
          <p:cNvPr id="205853" name="Line 29"/>
          <p:cNvSpPr>
            <a:spLocks noChangeShapeType="1"/>
          </p:cNvSpPr>
          <p:nvPr/>
        </p:nvSpPr>
        <p:spPr bwMode="auto">
          <a:xfrm rot="-5400000">
            <a:off x="4148931" y="3272632"/>
            <a:ext cx="1587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54" name="Line 30"/>
          <p:cNvSpPr>
            <a:spLocks noChangeShapeType="1"/>
          </p:cNvSpPr>
          <p:nvPr/>
        </p:nvSpPr>
        <p:spPr bwMode="auto">
          <a:xfrm rot="-5400000">
            <a:off x="4980781" y="3274219"/>
            <a:ext cx="1588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55" name="Line 31"/>
          <p:cNvSpPr>
            <a:spLocks noChangeShapeType="1"/>
          </p:cNvSpPr>
          <p:nvPr/>
        </p:nvSpPr>
        <p:spPr bwMode="auto">
          <a:xfrm rot="-5400000">
            <a:off x="4298950" y="2971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56" name="Line 32"/>
          <p:cNvSpPr>
            <a:spLocks noChangeShapeType="1"/>
          </p:cNvSpPr>
          <p:nvPr/>
        </p:nvSpPr>
        <p:spPr bwMode="auto">
          <a:xfrm rot="-5400000">
            <a:off x="4298950" y="3886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>
            <a:off x="4270375" y="21336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/>
              <a:t>H</a:t>
            </a:r>
          </a:p>
        </p:txBody>
      </p:sp>
      <p:sp>
        <p:nvSpPr>
          <p:cNvPr id="205858" name="Text Box 34"/>
          <p:cNvSpPr txBox="1">
            <a:spLocks noChangeArrowheads="1"/>
          </p:cNvSpPr>
          <p:nvPr/>
        </p:nvSpPr>
        <p:spPr bwMode="auto">
          <a:xfrm>
            <a:off x="4224338" y="4038600"/>
            <a:ext cx="1141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/>
              <a:t>CCl</a:t>
            </a:r>
            <a:r>
              <a:rPr lang="en-US" sz="3600" b="1" baseline="-25000"/>
              <a:t>3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7D"/>
      </a:dk1>
      <a:lt1>
        <a:srgbClr val="FFFFFF"/>
      </a:lt1>
      <a:dk2>
        <a:srgbClr val="00007D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03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7D"/>
        </a:dk1>
        <a:lt1>
          <a:srgbClr val="FFFFFF"/>
        </a:lt1>
        <a:dk2>
          <a:srgbClr val="00007D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6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5349</TotalTime>
  <Words>1929</Words>
  <Application>Microsoft Macintosh PowerPoint</Application>
  <PresentationFormat>On-screen Show (4:3)</PresentationFormat>
  <Paragraphs>467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Times New Roman</vt:lpstr>
      <vt:lpstr>Wingdings</vt:lpstr>
      <vt:lpstr>Default Design</vt:lpstr>
      <vt:lpstr>An Introduction To The Health Effects of Pesticides</vt:lpstr>
      <vt:lpstr>Definition - Simple</vt:lpstr>
      <vt:lpstr>Definition - EPA</vt:lpstr>
      <vt:lpstr>Definition - FIFRA</vt:lpstr>
      <vt:lpstr>Ancient Awareness</vt:lpstr>
      <vt:lpstr>Historical Awareness</vt:lpstr>
      <vt:lpstr>Historical Events</vt:lpstr>
      <vt:lpstr>Chlordane</vt:lpstr>
      <vt:lpstr>What Is This?</vt:lpstr>
      <vt:lpstr>DDT</vt:lpstr>
      <vt:lpstr>DDT Container</vt:lpstr>
      <vt:lpstr>DDT Advertisement</vt:lpstr>
      <vt:lpstr>DDT Advertisement</vt:lpstr>
      <vt:lpstr>Use in the US and Globally</vt:lpstr>
      <vt:lpstr>US Total - 1997</vt:lpstr>
      <vt:lpstr>US &amp; World Use - 1997</vt:lpstr>
      <vt:lpstr>US &amp; World Use - 2007</vt:lpstr>
      <vt:lpstr>Pesticide Application</vt:lpstr>
      <vt:lpstr>Problems</vt:lpstr>
      <vt:lpstr>Absorption</vt:lpstr>
      <vt:lpstr>Home Exposure</vt:lpstr>
      <vt:lpstr>Occupational Exposure</vt:lpstr>
      <vt:lpstr>Other Exposure</vt:lpstr>
      <vt:lpstr>Classes Of Pesticides</vt:lpstr>
      <vt:lpstr>Insecticides</vt:lpstr>
      <vt:lpstr>Mechanism of Action</vt:lpstr>
      <vt:lpstr>Organochlorines</vt:lpstr>
      <vt:lpstr>Aldrin Bottle</vt:lpstr>
      <vt:lpstr>Organophosphates-1</vt:lpstr>
      <vt:lpstr>Organophosphates-2</vt:lpstr>
      <vt:lpstr>Organophosphates-3</vt:lpstr>
      <vt:lpstr>Organophosphates Map</vt:lpstr>
      <vt:lpstr>Carbamates</vt:lpstr>
      <vt:lpstr>Pyrethroids </vt:lpstr>
      <vt:lpstr>Herbicides (Kill Plants)</vt:lpstr>
      <vt:lpstr>Herbicides 2,4-D</vt:lpstr>
      <vt:lpstr>Paraquat Use</vt:lpstr>
      <vt:lpstr>Atrazine Use</vt:lpstr>
      <vt:lpstr>Rodenticides (kill rodents)</vt:lpstr>
      <vt:lpstr>Fungicides (kill fungi/mold)</vt:lpstr>
      <vt:lpstr>Regulatory Status</vt:lpstr>
      <vt:lpstr>Integrated Pest Management (IPM)</vt:lpstr>
      <vt:lpstr>Home Pesticides</vt:lpstr>
      <vt:lpstr>Summary</vt:lpstr>
      <vt:lpstr>A Small Dose of Pesticide</vt:lpstr>
      <vt:lpstr>Authorship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Gilbert</dc:creator>
  <cp:lastModifiedBy>Steven Gilbert</cp:lastModifiedBy>
  <cp:revision>192</cp:revision>
  <cp:lastPrinted>2000-09-13T16:44:54Z</cp:lastPrinted>
  <dcterms:created xsi:type="dcterms:W3CDTF">2012-10-10T16:45:54Z</dcterms:created>
  <dcterms:modified xsi:type="dcterms:W3CDTF">2020-09-05T18:14:52Z</dcterms:modified>
</cp:coreProperties>
</file>