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72"/>
  </p:notesMasterIdLst>
  <p:handoutMasterIdLst>
    <p:handoutMasterId r:id="rId73"/>
  </p:handoutMasterIdLst>
  <p:sldIdLst>
    <p:sldId id="302" r:id="rId2"/>
    <p:sldId id="360" r:id="rId3"/>
    <p:sldId id="383" r:id="rId4"/>
    <p:sldId id="395" r:id="rId5"/>
    <p:sldId id="340" r:id="rId6"/>
    <p:sldId id="324" r:id="rId7"/>
    <p:sldId id="341" r:id="rId8"/>
    <p:sldId id="342" r:id="rId9"/>
    <p:sldId id="373" r:id="rId10"/>
    <p:sldId id="344" r:id="rId11"/>
    <p:sldId id="345" r:id="rId12"/>
    <p:sldId id="365" r:id="rId13"/>
    <p:sldId id="389" r:id="rId14"/>
    <p:sldId id="402" r:id="rId15"/>
    <p:sldId id="375" r:id="rId16"/>
    <p:sldId id="343" r:id="rId17"/>
    <p:sldId id="394" r:id="rId18"/>
    <p:sldId id="437" r:id="rId19"/>
    <p:sldId id="327" r:id="rId20"/>
    <p:sldId id="368" r:id="rId21"/>
    <p:sldId id="356" r:id="rId22"/>
    <p:sldId id="423" r:id="rId23"/>
    <p:sldId id="424" r:id="rId24"/>
    <p:sldId id="425" r:id="rId25"/>
    <p:sldId id="426" r:id="rId26"/>
    <p:sldId id="427" r:id="rId27"/>
    <p:sldId id="428" r:id="rId28"/>
    <p:sldId id="429" r:id="rId29"/>
    <p:sldId id="430" r:id="rId30"/>
    <p:sldId id="431" r:id="rId31"/>
    <p:sldId id="432" r:id="rId32"/>
    <p:sldId id="372" r:id="rId33"/>
    <p:sldId id="370" r:id="rId34"/>
    <p:sldId id="367" r:id="rId35"/>
    <p:sldId id="347" r:id="rId36"/>
    <p:sldId id="348" r:id="rId37"/>
    <p:sldId id="349" r:id="rId38"/>
    <p:sldId id="350" r:id="rId39"/>
    <p:sldId id="351" r:id="rId40"/>
    <p:sldId id="397" r:id="rId41"/>
    <p:sldId id="398" r:id="rId42"/>
    <p:sldId id="404" r:id="rId43"/>
    <p:sldId id="403" r:id="rId44"/>
    <p:sldId id="436" r:id="rId45"/>
    <p:sldId id="352" r:id="rId46"/>
    <p:sldId id="353" r:id="rId47"/>
    <p:sldId id="354" r:id="rId48"/>
    <p:sldId id="355" r:id="rId49"/>
    <p:sldId id="366" r:id="rId50"/>
    <p:sldId id="363" r:id="rId51"/>
    <p:sldId id="364" r:id="rId52"/>
    <p:sldId id="358" r:id="rId53"/>
    <p:sldId id="390" r:id="rId54"/>
    <p:sldId id="420" r:id="rId55"/>
    <p:sldId id="396" r:id="rId56"/>
    <p:sldId id="376" r:id="rId57"/>
    <p:sldId id="415" r:id="rId58"/>
    <p:sldId id="435" r:id="rId59"/>
    <p:sldId id="416" r:id="rId60"/>
    <p:sldId id="417" r:id="rId61"/>
    <p:sldId id="418" r:id="rId62"/>
    <p:sldId id="377" r:id="rId63"/>
    <p:sldId id="412" r:id="rId64"/>
    <p:sldId id="433" r:id="rId65"/>
    <p:sldId id="421" r:id="rId66"/>
    <p:sldId id="419" r:id="rId67"/>
    <p:sldId id="378" r:id="rId68"/>
    <p:sldId id="379" r:id="rId69"/>
    <p:sldId id="392" r:id="rId70"/>
    <p:sldId id="374" r:id="rId71"/>
  </p:sldIdLst>
  <p:sldSz cx="9144000" cy="6858000" type="screen4x3"/>
  <p:notesSz cx="7302500" cy="9588500"/>
  <p:defaultTextStyle>
    <a:defPPr>
      <a:defRPr lang="en-US"/>
    </a:defPPr>
    <a:lvl1pPr algn="l" rtl="0" fontAlgn="base">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1"/>
  </p:normalViewPr>
  <p:slideViewPr>
    <p:cSldViewPr showGuides="1">
      <p:cViewPr varScale="1">
        <p:scale>
          <a:sx n="90" d="100"/>
          <a:sy n="90" d="100"/>
        </p:scale>
        <p:origin x="1648" y="20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52" d="100"/>
          <a:sy n="52" d="100"/>
        </p:scale>
        <p:origin x="-1788" y="-96"/>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sgg:Documents:A%20Small%20Dose%20of%20Tox:SD%20P3%20Agents:Lead%20ED2:Misc&amp;Old%20Lead:Change%20in%20blood%20lead.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sgg:Documents:A%20Small%20Dose%20of%20Tox:SD%20P3%20Agents:Lead%20ED2:Misc&amp;Old%20Lead:Change%20in%20blood%20lead.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i="0" u="none" strike="noStrike" baseline="0">
                <a:solidFill>
                  <a:srgbClr val="000000"/>
                </a:solidFill>
                <a:latin typeface="Arial"/>
                <a:ea typeface="Arial"/>
                <a:cs typeface="Arial"/>
              </a:defRPr>
            </a:pPr>
            <a:r>
              <a:rPr lang="en-US"/>
              <a:t>Acceptable Childhood Blood Lead Levels</a:t>
            </a:r>
          </a:p>
        </c:rich>
      </c:tx>
      <c:layout>
        <c:manualLayout>
          <c:xMode val="edge"/>
          <c:yMode val="edge"/>
          <c:x val="0.24112155034352001"/>
          <c:y val="4.1666701987967597E-2"/>
        </c:manualLayout>
      </c:layout>
      <c:overlay val="0"/>
      <c:spPr>
        <a:noFill/>
        <a:ln w="25400">
          <a:noFill/>
        </a:ln>
      </c:spPr>
    </c:title>
    <c:autoTitleDeleted val="0"/>
    <c:view3D>
      <c:rotX val="15"/>
      <c:hPercent val="46"/>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0.110280398994323"/>
          <c:y val="0.131944556295231"/>
          <c:w val="0.87102823612465197"/>
          <c:h val="0.61111162915685802"/>
        </c:manualLayout>
      </c:layout>
      <c:bar3DChart>
        <c:barDir val="col"/>
        <c:grouping val="clustered"/>
        <c:varyColors val="0"/>
        <c:ser>
          <c:idx val="0"/>
          <c:order val="0"/>
          <c:spPr>
            <a:solidFill>
              <a:srgbClr val="9999FF"/>
            </a:solidFill>
            <a:ln w="12700">
              <a:solidFill>
                <a:srgbClr val="000000"/>
              </a:solidFill>
              <a:prstDash val="solid"/>
            </a:ln>
          </c:spPr>
          <c:invertIfNegative val="0"/>
          <c:dLbls>
            <c:spPr>
              <a:noFill/>
              <a:ln w="25400">
                <a:noFill/>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Sheet1!$A$17:$A$25</c:f>
              <c:strCache>
                <c:ptCount val="9"/>
                <c:pt idx="0">
                  <c:v>CDC 1960</c:v>
                </c:pt>
                <c:pt idx="1">
                  <c:v>CDC 1973</c:v>
                </c:pt>
                <c:pt idx="2">
                  <c:v>CDC 1975</c:v>
                </c:pt>
                <c:pt idx="3">
                  <c:v>CDC 1985</c:v>
                </c:pt>
                <c:pt idx="4">
                  <c:v>WHO 1986</c:v>
                </c:pt>
                <c:pt idx="5">
                  <c:v>EPA 1986</c:v>
                </c:pt>
                <c:pt idx="6">
                  <c:v>CDC 1990</c:v>
                </c:pt>
                <c:pt idx="7">
                  <c:v>CDC 2012</c:v>
                </c:pt>
                <c:pt idx="8">
                  <c:v>CDC 20??</c:v>
                </c:pt>
              </c:strCache>
            </c:strRef>
          </c:cat>
          <c:val>
            <c:numRef>
              <c:f>Sheet1!$B$17:$B$25</c:f>
              <c:numCache>
                <c:formatCode>General</c:formatCode>
                <c:ptCount val="9"/>
                <c:pt idx="0">
                  <c:v>60</c:v>
                </c:pt>
                <c:pt idx="1">
                  <c:v>40</c:v>
                </c:pt>
                <c:pt idx="2">
                  <c:v>30</c:v>
                </c:pt>
                <c:pt idx="3">
                  <c:v>25</c:v>
                </c:pt>
                <c:pt idx="4">
                  <c:v>20</c:v>
                </c:pt>
                <c:pt idx="5">
                  <c:v>15</c:v>
                </c:pt>
                <c:pt idx="6">
                  <c:v>10</c:v>
                </c:pt>
                <c:pt idx="7">
                  <c:v>5</c:v>
                </c:pt>
                <c:pt idx="8">
                  <c:v>2</c:v>
                </c:pt>
              </c:numCache>
            </c:numRef>
          </c:val>
          <c:extLst>
            <c:ext xmlns:c16="http://schemas.microsoft.com/office/drawing/2014/chart" uri="{C3380CC4-5D6E-409C-BE32-E72D297353CC}">
              <c16:uniqueId val="{00000000-894E-F64B-BDBD-8897FF52A32E}"/>
            </c:ext>
          </c:extLst>
        </c:ser>
        <c:dLbls>
          <c:showLegendKey val="0"/>
          <c:showVal val="1"/>
          <c:showCatName val="0"/>
          <c:showSerName val="0"/>
          <c:showPercent val="0"/>
          <c:showBubbleSize val="0"/>
        </c:dLbls>
        <c:gapWidth val="150"/>
        <c:shape val="box"/>
        <c:axId val="2063771592"/>
        <c:axId val="2064200904"/>
        <c:axId val="0"/>
      </c:bar3DChart>
      <c:catAx>
        <c:axId val="2063771592"/>
        <c:scaling>
          <c:orientation val="minMax"/>
        </c:scaling>
        <c:delete val="0"/>
        <c:axPos val="b"/>
        <c:title>
          <c:tx>
            <c:rich>
              <a:bodyPr/>
              <a:lstStyle/>
              <a:p>
                <a:pPr>
                  <a:defRPr sz="1175" b="1" i="0" u="none" strike="noStrike" baseline="0">
                    <a:solidFill>
                      <a:srgbClr val="000000"/>
                    </a:solidFill>
                    <a:latin typeface="Arial"/>
                    <a:ea typeface="Arial"/>
                    <a:cs typeface="Arial"/>
                  </a:defRPr>
                </a:pPr>
                <a:r>
                  <a:rPr lang="en-US"/>
                  <a:t>Agency and Year</a:t>
                </a:r>
              </a:p>
            </c:rich>
          </c:tx>
          <c:layout>
            <c:manualLayout>
              <c:xMode val="edge"/>
              <c:yMode val="edge"/>
              <c:x val="0.441121595977292"/>
              <c:y val="0.87500074174731901"/>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064200904"/>
        <c:crosses val="autoZero"/>
        <c:auto val="1"/>
        <c:lblAlgn val="ctr"/>
        <c:lblOffset val="100"/>
        <c:tickLblSkip val="1"/>
        <c:tickMarkSkip val="1"/>
        <c:noMultiLvlLbl val="0"/>
      </c:catAx>
      <c:valAx>
        <c:axId val="2064200904"/>
        <c:scaling>
          <c:orientation val="minMax"/>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sz="1400"/>
                  <a:t>Blood Lead (ug/dl)</a:t>
                </a:r>
              </a:p>
            </c:rich>
          </c:tx>
          <c:layout>
            <c:manualLayout>
              <c:xMode val="edge"/>
              <c:yMode val="edge"/>
              <c:x val="5.5853513593819598E-2"/>
              <c:y val="0.237390523552976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063771592"/>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i="0" u="none" strike="noStrike" baseline="0">
                <a:solidFill>
                  <a:srgbClr val="000000"/>
                </a:solidFill>
                <a:latin typeface="Arial"/>
                <a:ea typeface="Arial"/>
                <a:cs typeface="Arial"/>
              </a:defRPr>
            </a:pPr>
            <a:r>
              <a:rPr lang="en-US"/>
              <a:t>Acceptable Childhood Blood Lead Levels</a:t>
            </a:r>
          </a:p>
        </c:rich>
      </c:tx>
      <c:layout>
        <c:manualLayout>
          <c:xMode val="edge"/>
          <c:yMode val="edge"/>
          <c:x val="0.24112155034352001"/>
          <c:y val="4.1666701987967597E-2"/>
        </c:manualLayout>
      </c:layout>
      <c:overlay val="0"/>
      <c:spPr>
        <a:noFill/>
        <a:ln w="25400">
          <a:noFill/>
        </a:ln>
      </c:spPr>
    </c:title>
    <c:autoTitleDeleted val="0"/>
    <c:view3D>
      <c:rotX val="15"/>
      <c:hPercent val="46"/>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0.110280398994323"/>
          <c:y val="0.131944556295231"/>
          <c:w val="0.87102823612465197"/>
          <c:h val="0.61111162915685802"/>
        </c:manualLayout>
      </c:layout>
      <c:bar3DChart>
        <c:barDir val="col"/>
        <c:grouping val="clustered"/>
        <c:varyColors val="0"/>
        <c:ser>
          <c:idx val="0"/>
          <c:order val="0"/>
          <c:spPr>
            <a:solidFill>
              <a:srgbClr val="9999FF"/>
            </a:solidFill>
            <a:ln w="12700">
              <a:solidFill>
                <a:srgbClr val="000000"/>
              </a:solidFill>
              <a:prstDash val="solid"/>
            </a:ln>
          </c:spPr>
          <c:invertIfNegative val="0"/>
          <c:dLbls>
            <c:spPr>
              <a:noFill/>
              <a:ln w="25400">
                <a:noFill/>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Sheet1!$A$17:$A$25</c:f>
              <c:strCache>
                <c:ptCount val="9"/>
                <c:pt idx="0">
                  <c:v>CDC 1960</c:v>
                </c:pt>
                <c:pt idx="1">
                  <c:v>CDC 1973</c:v>
                </c:pt>
                <c:pt idx="2">
                  <c:v>CDC 1975</c:v>
                </c:pt>
                <c:pt idx="3">
                  <c:v>CDC 1985</c:v>
                </c:pt>
                <c:pt idx="4">
                  <c:v>WHO 1986</c:v>
                </c:pt>
                <c:pt idx="5">
                  <c:v>EPA 1986</c:v>
                </c:pt>
                <c:pt idx="6">
                  <c:v>CDC 1990</c:v>
                </c:pt>
                <c:pt idx="7">
                  <c:v>CDC 2012</c:v>
                </c:pt>
                <c:pt idx="8">
                  <c:v>CDC 20??</c:v>
                </c:pt>
              </c:strCache>
            </c:strRef>
          </c:cat>
          <c:val>
            <c:numRef>
              <c:f>Sheet1!$B$17:$B$25</c:f>
              <c:numCache>
                <c:formatCode>General</c:formatCode>
                <c:ptCount val="9"/>
                <c:pt idx="0">
                  <c:v>60</c:v>
                </c:pt>
                <c:pt idx="1">
                  <c:v>40</c:v>
                </c:pt>
                <c:pt idx="2">
                  <c:v>30</c:v>
                </c:pt>
                <c:pt idx="3">
                  <c:v>25</c:v>
                </c:pt>
                <c:pt idx="4">
                  <c:v>20</c:v>
                </c:pt>
                <c:pt idx="5">
                  <c:v>15</c:v>
                </c:pt>
                <c:pt idx="6">
                  <c:v>10</c:v>
                </c:pt>
                <c:pt idx="7">
                  <c:v>5</c:v>
                </c:pt>
                <c:pt idx="8">
                  <c:v>2</c:v>
                </c:pt>
              </c:numCache>
            </c:numRef>
          </c:val>
          <c:extLst>
            <c:ext xmlns:c16="http://schemas.microsoft.com/office/drawing/2014/chart" uri="{C3380CC4-5D6E-409C-BE32-E72D297353CC}">
              <c16:uniqueId val="{00000000-43CA-6D40-A6FD-90EFD1307630}"/>
            </c:ext>
          </c:extLst>
        </c:ser>
        <c:dLbls>
          <c:showLegendKey val="0"/>
          <c:showVal val="1"/>
          <c:showCatName val="0"/>
          <c:showSerName val="0"/>
          <c:showPercent val="0"/>
          <c:showBubbleSize val="0"/>
        </c:dLbls>
        <c:gapWidth val="150"/>
        <c:shape val="box"/>
        <c:axId val="2114712680"/>
        <c:axId val="2070588056"/>
        <c:axId val="0"/>
      </c:bar3DChart>
      <c:catAx>
        <c:axId val="2114712680"/>
        <c:scaling>
          <c:orientation val="minMax"/>
        </c:scaling>
        <c:delete val="0"/>
        <c:axPos val="b"/>
        <c:title>
          <c:tx>
            <c:rich>
              <a:bodyPr/>
              <a:lstStyle/>
              <a:p>
                <a:pPr>
                  <a:defRPr sz="1175" b="1" i="0" u="none" strike="noStrike" baseline="0">
                    <a:solidFill>
                      <a:srgbClr val="000000"/>
                    </a:solidFill>
                    <a:latin typeface="Arial"/>
                    <a:ea typeface="Arial"/>
                    <a:cs typeface="Arial"/>
                  </a:defRPr>
                </a:pPr>
                <a:r>
                  <a:rPr lang="en-US"/>
                  <a:t>Agency and Year</a:t>
                </a:r>
              </a:p>
            </c:rich>
          </c:tx>
          <c:layout>
            <c:manualLayout>
              <c:xMode val="edge"/>
              <c:yMode val="edge"/>
              <c:x val="0.441121595977292"/>
              <c:y val="0.87500074174731901"/>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070588056"/>
        <c:crosses val="autoZero"/>
        <c:auto val="1"/>
        <c:lblAlgn val="ctr"/>
        <c:lblOffset val="100"/>
        <c:tickLblSkip val="1"/>
        <c:tickMarkSkip val="1"/>
        <c:noMultiLvlLbl val="0"/>
      </c:catAx>
      <c:valAx>
        <c:axId val="2070588056"/>
        <c:scaling>
          <c:orientation val="minMax"/>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sz="1400"/>
                  <a:t>Blood Lead (ug/dl)</a:t>
                </a:r>
              </a:p>
            </c:rich>
          </c:tx>
          <c:layout>
            <c:manualLayout>
              <c:xMode val="edge"/>
              <c:yMode val="edge"/>
              <c:x val="5.5853513593819598E-2"/>
              <c:y val="0.237390523552976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114712680"/>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FDA650B-FFB5-F14E-995A-8E84AEB0F062}"/>
              </a:ext>
            </a:extLst>
          </p:cNvPr>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a:defRPr sz="1300">
                <a:solidFill>
                  <a:schemeClr val="tx1"/>
                </a:solidFill>
                <a:latin typeface="Times New Roman" pitchFamily="-1" charset="0"/>
                <a:ea typeface="+mn-ea"/>
                <a:cs typeface="+mn-cs"/>
              </a:defRPr>
            </a:lvl1pPr>
          </a:lstStyle>
          <a:p>
            <a:pPr>
              <a:defRPr/>
            </a:pPr>
            <a:endParaRPr lang="en-US"/>
          </a:p>
        </p:txBody>
      </p:sp>
      <p:sp>
        <p:nvSpPr>
          <p:cNvPr id="67587" name="Rectangle 3">
            <a:extLst>
              <a:ext uri="{FF2B5EF4-FFF2-40B4-BE49-F238E27FC236}">
                <a16:creationId xmlns:a16="http://schemas.microsoft.com/office/drawing/2014/main" id="{B1B165A4-A111-6D46-BDA5-EF02E4C3F36D}"/>
              </a:ext>
            </a:extLst>
          </p:cNvPr>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solidFill>
                  <a:schemeClr val="tx1"/>
                </a:solidFill>
                <a:latin typeface="Times New Roman" panose="02020603050405020304" pitchFamily="18" charset="0"/>
              </a:defRPr>
            </a:lvl1pPr>
          </a:lstStyle>
          <a:p>
            <a:fld id="{0A4CE616-9290-5440-9237-D0DEF4F7CFC1}" type="datetime1">
              <a:rPr lang="en-US" altLang="en-US"/>
              <a:pPr/>
              <a:t>9/14/20</a:t>
            </a:fld>
            <a:endParaRPr lang="en-US" altLang="en-US"/>
          </a:p>
        </p:txBody>
      </p:sp>
      <p:sp>
        <p:nvSpPr>
          <p:cNvPr id="67588" name="Rectangle 4">
            <a:extLst>
              <a:ext uri="{FF2B5EF4-FFF2-40B4-BE49-F238E27FC236}">
                <a16:creationId xmlns:a16="http://schemas.microsoft.com/office/drawing/2014/main" id="{C332FC47-B12C-F448-A3FA-8C549D514E0D}"/>
              </a:ext>
            </a:extLst>
          </p:cNvPr>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a:defRPr sz="1300" smtClean="0">
                <a:solidFill>
                  <a:schemeClr val="tx1"/>
                </a:solidFill>
                <a:latin typeface="Times New Roman" charset="0"/>
                <a:ea typeface="ＭＳ Ｐゴシック" charset="0"/>
                <a:cs typeface="ＭＳ Ｐゴシック" charset="0"/>
              </a:defRPr>
            </a:lvl1pPr>
          </a:lstStyle>
          <a:p>
            <a:pPr>
              <a:defRPr/>
            </a:pPr>
            <a:r>
              <a:rPr lang="en-US"/>
              <a:t>A Small Dose of Toxicology - Overview</a:t>
            </a:r>
          </a:p>
        </p:txBody>
      </p:sp>
      <p:sp>
        <p:nvSpPr>
          <p:cNvPr id="67589" name="Rectangle 5">
            <a:extLst>
              <a:ext uri="{FF2B5EF4-FFF2-40B4-BE49-F238E27FC236}">
                <a16:creationId xmlns:a16="http://schemas.microsoft.com/office/drawing/2014/main" id="{AF52FB80-FB70-6548-9969-2D8F4D280181}"/>
              </a:ext>
            </a:extLst>
          </p:cNvPr>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solidFill>
                  <a:schemeClr val="tx1"/>
                </a:solidFill>
                <a:latin typeface="Times New Roman" panose="02020603050405020304" pitchFamily="18" charset="0"/>
              </a:defRPr>
            </a:lvl1pPr>
          </a:lstStyle>
          <a:p>
            <a:fld id="{B12B5B25-C000-8947-BBA4-2558C01C409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6AD3A10-7E84-494D-8432-8089A96C3882}"/>
              </a:ext>
            </a:extLst>
          </p:cNvPr>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a:defRPr sz="1300">
                <a:solidFill>
                  <a:schemeClr val="tx1"/>
                </a:solidFill>
                <a:latin typeface="Times New Roman" pitchFamily="-1" charset="0"/>
                <a:ea typeface="+mn-ea"/>
                <a:cs typeface="+mn-cs"/>
              </a:defRPr>
            </a:lvl1pPr>
          </a:lstStyle>
          <a:p>
            <a:pPr>
              <a:defRPr/>
            </a:pPr>
            <a:endParaRPr lang="en-US"/>
          </a:p>
        </p:txBody>
      </p:sp>
      <p:sp>
        <p:nvSpPr>
          <p:cNvPr id="3075" name="Rectangle 3">
            <a:extLst>
              <a:ext uri="{FF2B5EF4-FFF2-40B4-BE49-F238E27FC236}">
                <a16:creationId xmlns:a16="http://schemas.microsoft.com/office/drawing/2014/main" id="{4A8B4966-2859-594A-BD8F-A982F6F82025}"/>
              </a:ext>
            </a:extLst>
          </p:cNvPr>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solidFill>
                  <a:schemeClr val="tx1"/>
                </a:solidFill>
                <a:latin typeface="Times New Roman" panose="02020603050405020304" pitchFamily="18" charset="0"/>
              </a:defRPr>
            </a:lvl1pPr>
          </a:lstStyle>
          <a:p>
            <a:fld id="{8ECC1630-5A9D-1149-8A33-4AB4A9B5A889}" type="datetime1">
              <a:rPr lang="en-US" altLang="en-US"/>
              <a:pPr/>
              <a:t>9/14/20</a:t>
            </a:fld>
            <a:endParaRPr lang="en-US" altLang="en-US"/>
          </a:p>
        </p:txBody>
      </p:sp>
      <p:sp>
        <p:nvSpPr>
          <p:cNvPr id="4100" name="Rectangle 4">
            <a:extLst>
              <a:ext uri="{FF2B5EF4-FFF2-40B4-BE49-F238E27FC236}">
                <a16:creationId xmlns:a16="http://schemas.microsoft.com/office/drawing/2014/main" id="{F254C765-7820-D141-A293-3526CF3395EF}"/>
              </a:ext>
            </a:extLst>
          </p:cNvPr>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1479B315-AE4C-084C-BAB6-51CCD14377F6}"/>
              </a:ext>
            </a:extLst>
          </p:cNvPr>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ED5624AE-AAF6-F54F-88B2-5537DCA34B8D}"/>
              </a:ext>
            </a:extLst>
          </p:cNvPr>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a:defRPr sz="1300" smtClean="0">
                <a:solidFill>
                  <a:schemeClr val="tx1"/>
                </a:solidFill>
                <a:latin typeface="Times New Roman" charset="0"/>
                <a:ea typeface="ＭＳ Ｐゴシック" charset="0"/>
                <a:cs typeface="ＭＳ Ｐゴシック" charset="0"/>
              </a:defRPr>
            </a:lvl1pPr>
          </a:lstStyle>
          <a:p>
            <a:pPr>
              <a:defRPr/>
            </a:pPr>
            <a:r>
              <a:rPr lang="en-US"/>
              <a:t>A Small Dose of Toxicology - Overview</a:t>
            </a:r>
          </a:p>
        </p:txBody>
      </p:sp>
      <p:sp>
        <p:nvSpPr>
          <p:cNvPr id="3079" name="Rectangle 7">
            <a:extLst>
              <a:ext uri="{FF2B5EF4-FFF2-40B4-BE49-F238E27FC236}">
                <a16:creationId xmlns:a16="http://schemas.microsoft.com/office/drawing/2014/main" id="{D96D197B-DF03-C74E-BDBB-26E8918C497B}"/>
              </a:ext>
            </a:extLst>
          </p:cNvPr>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solidFill>
                  <a:schemeClr val="tx1"/>
                </a:solidFill>
                <a:latin typeface="Times New Roman" panose="02020603050405020304" pitchFamily="18" charset="0"/>
              </a:defRPr>
            </a:lvl1pPr>
          </a:lstStyle>
          <a:p>
            <a:fld id="{C1C21DA0-772E-A542-9650-B9CAE1454571}"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3301CB3E-6013-9348-BB66-131729DA22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AF5D57D7-4F39-B84A-A73E-32C79BDDFC7F}" type="datetime4">
              <a:rPr lang="en-US" altLang="en-US" sz="1300">
                <a:solidFill>
                  <a:schemeClr val="tx1"/>
                </a:solidFill>
                <a:latin typeface="Times New Roman" panose="02020603050405020304" pitchFamily="18" charset="0"/>
              </a:rPr>
              <a:pPr eaLnBrk="1" hangingPunct="1"/>
              <a:t>September 14, 2020</a:t>
            </a:fld>
            <a:endParaRPr lang="en-US" altLang="en-US" sz="1300">
              <a:solidFill>
                <a:schemeClr val="tx1"/>
              </a:solidFill>
              <a:latin typeface="Times New Roman" panose="02020603050405020304" pitchFamily="18" charset="0"/>
            </a:endParaRPr>
          </a:p>
        </p:txBody>
      </p:sp>
      <p:sp>
        <p:nvSpPr>
          <p:cNvPr id="6146" name="Rectangle 6">
            <a:extLst>
              <a:ext uri="{FF2B5EF4-FFF2-40B4-BE49-F238E27FC236}">
                <a16:creationId xmlns:a16="http://schemas.microsoft.com/office/drawing/2014/main" id="{BA1A8249-672F-2A43-928B-63DA23E94A0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300">
                <a:solidFill>
                  <a:schemeClr val="tx1"/>
                </a:solidFill>
                <a:latin typeface="Times New Roman" panose="02020603050405020304" pitchFamily="18" charset="0"/>
              </a:rPr>
              <a:t>A Small Dose of Toxicology - Overview</a:t>
            </a:r>
          </a:p>
        </p:txBody>
      </p:sp>
      <p:sp>
        <p:nvSpPr>
          <p:cNvPr id="6147" name="Rectangle 7">
            <a:extLst>
              <a:ext uri="{FF2B5EF4-FFF2-40B4-BE49-F238E27FC236}">
                <a16:creationId xmlns:a16="http://schemas.microsoft.com/office/drawing/2014/main" id="{1AE1EF08-2A9A-3A47-915E-2040D66B9E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E02CB8BA-A41E-624B-BF7C-69173BB289B1}" type="slidenum">
              <a:rPr lang="en-US" altLang="en-US" sz="1300">
                <a:solidFill>
                  <a:schemeClr val="tx1"/>
                </a:solidFill>
                <a:latin typeface="Times New Roman" panose="02020603050405020304" pitchFamily="18" charset="0"/>
              </a:rPr>
              <a:pPr eaLnBrk="1" hangingPunct="1"/>
              <a:t>1</a:t>
            </a:fld>
            <a:endParaRPr lang="en-US" altLang="en-US" sz="1300">
              <a:solidFill>
                <a:schemeClr val="tx1"/>
              </a:solidFill>
              <a:latin typeface="Times New Roman" panose="02020603050405020304" pitchFamily="18" charset="0"/>
            </a:endParaRPr>
          </a:p>
        </p:txBody>
      </p:sp>
      <p:sp>
        <p:nvSpPr>
          <p:cNvPr id="6148" name="Rectangle 2">
            <a:extLst>
              <a:ext uri="{FF2B5EF4-FFF2-40B4-BE49-F238E27FC236}">
                <a16:creationId xmlns:a16="http://schemas.microsoft.com/office/drawing/2014/main" id="{A26B5775-CC0B-6640-9534-5D6DF02962B0}"/>
              </a:ext>
            </a:extLst>
          </p:cNvPr>
          <p:cNvSpPr>
            <a:spLocks noGrp="1" noRot="1" noChangeAspect="1" noChangeArrowheads="1" noTextEdit="1"/>
          </p:cNvSpPr>
          <p:nvPr>
            <p:ph type="sldImg"/>
          </p:nvPr>
        </p:nvSpPr>
        <p:spPr>
          <a:solidFill>
            <a:srgbClr val="FFFFFF"/>
          </a:solidFill>
          <a:ln/>
        </p:spPr>
      </p:sp>
      <p:sp>
        <p:nvSpPr>
          <p:cNvPr id="6149" name="Rectangle 3">
            <a:extLst>
              <a:ext uri="{FF2B5EF4-FFF2-40B4-BE49-F238E27FC236}">
                <a16:creationId xmlns:a16="http://schemas.microsoft.com/office/drawing/2014/main" id="{CE583190-A4FD-6643-8FE9-702A6908441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a:extLst>
              <a:ext uri="{FF2B5EF4-FFF2-40B4-BE49-F238E27FC236}">
                <a16:creationId xmlns:a16="http://schemas.microsoft.com/office/drawing/2014/main" id="{D02D4782-6F59-E942-A90A-3FD107C062B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9D0955B3-2529-C14A-B1CB-8EDF9BA88E70}" type="datetime4">
              <a:rPr lang="en-US" altLang="en-US" sz="1300">
                <a:solidFill>
                  <a:schemeClr val="tx1"/>
                </a:solidFill>
                <a:latin typeface="Times New Roman" panose="02020603050405020304" pitchFamily="18" charset="0"/>
              </a:rPr>
              <a:pPr eaLnBrk="1" hangingPunct="1"/>
              <a:t>September 14, 2020</a:t>
            </a:fld>
            <a:endParaRPr lang="en-US" altLang="en-US" sz="1300">
              <a:solidFill>
                <a:schemeClr val="tx1"/>
              </a:solidFill>
              <a:latin typeface="Times New Roman" panose="02020603050405020304" pitchFamily="18" charset="0"/>
            </a:endParaRPr>
          </a:p>
        </p:txBody>
      </p:sp>
      <p:sp>
        <p:nvSpPr>
          <p:cNvPr id="69634" name="Rectangle 6">
            <a:extLst>
              <a:ext uri="{FF2B5EF4-FFF2-40B4-BE49-F238E27FC236}">
                <a16:creationId xmlns:a16="http://schemas.microsoft.com/office/drawing/2014/main" id="{3BBF75D2-B382-2D43-836C-FD7B60EFD96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300">
                <a:solidFill>
                  <a:schemeClr val="tx1"/>
                </a:solidFill>
                <a:latin typeface="Times New Roman" panose="02020603050405020304" pitchFamily="18" charset="0"/>
              </a:rPr>
              <a:t>A Small Dose of Toxicology - Overview</a:t>
            </a:r>
          </a:p>
        </p:txBody>
      </p:sp>
      <p:sp>
        <p:nvSpPr>
          <p:cNvPr id="69635" name="Rectangle 7">
            <a:extLst>
              <a:ext uri="{FF2B5EF4-FFF2-40B4-BE49-F238E27FC236}">
                <a16:creationId xmlns:a16="http://schemas.microsoft.com/office/drawing/2014/main" id="{43E8D81A-C104-3B40-ADCA-D2DAF32574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3AC9D98D-13B9-0D41-8C12-2249C44A56B6}" type="slidenum">
              <a:rPr lang="en-US" altLang="en-US" sz="1300">
                <a:solidFill>
                  <a:schemeClr val="tx1"/>
                </a:solidFill>
                <a:latin typeface="Times New Roman" panose="02020603050405020304" pitchFamily="18" charset="0"/>
              </a:rPr>
              <a:pPr eaLnBrk="1" hangingPunct="1"/>
              <a:t>54</a:t>
            </a:fld>
            <a:endParaRPr lang="en-US" altLang="en-US" sz="1300">
              <a:solidFill>
                <a:schemeClr val="tx1"/>
              </a:solidFill>
              <a:latin typeface="Times New Roman" panose="02020603050405020304" pitchFamily="18" charset="0"/>
            </a:endParaRPr>
          </a:p>
        </p:txBody>
      </p:sp>
      <p:sp>
        <p:nvSpPr>
          <p:cNvPr id="69636" name="Rectangle 2">
            <a:extLst>
              <a:ext uri="{FF2B5EF4-FFF2-40B4-BE49-F238E27FC236}">
                <a16:creationId xmlns:a16="http://schemas.microsoft.com/office/drawing/2014/main" id="{6D076E04-AB32-4245-93CD-9943C136ED23}"/>
              </a:ext>
            </a:extLst>
          </p:cNvPr>
          <p:cNvSpPr>
            <a:spLocks noGrp="1" noRot="1" noChangeAspect="1" noChangeArrowheads="1" noTextEdit="1"/>
          </p:cNvSpPr>
          <p:nvPr>
            <p:ph type="sldImg"/>
          </p:nvPr>
        </p:nvSpPr>
        <p:spPr>
          <a:xfrm>
            <a:off x="1263650" y="725488"/>
            <a:ext cx="4776788" cy="3582987"/>
          </a:xfrm>
          <a:ln/>
        </p:spPr>
      </p:sp>
      <p:sp>
        <p:nvSpPr>
          <p:cNvPr id="69637" name="Rectangle 3">
            <a:extLst>
              <a:ext uri="{FF2B5EF4-FFF2-40B4-BE49-F238E27FC236}">
                <a16:creationId xmlns:a16="http://schemas.microsoft.com/office/drawing/2014/main" id="{0F124655-585F-D240-BEF8-6071D410D8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5" tIns="48251" rIns="96505" bIns="48251"/>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a:extLst>
              <a:ext uri="{FF2B5EF4-FFF2-40B4-BE49-F238E27FC236}">
                <a16:creationId xmlns:a16="http://schemas.microsoft.com/office/drawing/2014/main" id="{9B382376-2DC1-EC43-ADB5-FB7AF84E909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F720D658-2B2E-2048-9598-76A85D488B4F}" type="datetime4">
              <a:rPr lang="en-US" altLang="en-US" sz="1300">
                <a:solidFill>
                  <a:schemeClr val="tx1"/>
                </a:solidFill>
                <a:latin typeface="Times New Roman" panose="02020603050405020304" pitchFamily="18" charset="0"/>
              </a:rPr>
              <a:pPr eaLnBrk="1" hangingPunct="1"/>
              <a:t>September 14, 2020</a:t>
            </a:fld>
            <a:endParaRPr lang="en-US" altLang="en-US" sz="1300">
              <a:solidFill>
                <a:schemeClr val="tx1"/>
              </a:solidFill>
              <a:latin typeface="Times New Roman" panose="02020603050405020304" pitchFamily="18" charset="0"/>
            </a:endParaRPr>
          </a:p>
        </p:txBody>
      </p:sp>
      <p:sp>
        <p:nvSpPr>
          <p:cNvPr id="74754" name="Rectangle 6">
            <a:extLst>
              <a:ext uri="{FF2B5EF4-FFF2-40B4-BE49-F238E27FC236}">
                <a16:creationId xmlns:a16="http://schemas.microsoft.com/office/drawing/2014/main" id="{2ACA189E-DC0B-E54F-B936-35FDC4CEA4F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300">
                <a:solidFill>
                  <a:schemeClr val="tx1"/>
                </a:solidFill>
                <a:latin typeface="Times New Roman" panose="02020603050405020304" pitchFamily="18" charset="0"/>
              </a:rPr>
              <a:t>A Small Dose of Toxicology - Overview</a:t>
            </a:r>
          </a:p>
        </p:txBody>
      </p:sp>
      <p:sp>
        <p:nvSpPr>
          <p:cNvPr id="74755" name="Rectangle 7">
            <a:extLst>
              <a:ext uri="{FF2B5EF4-FFF2-40B4-BE49-F238E27FC236}">
                <a16:creationId xmlns:a16="http://schemas.microsoft.com/office/drawing/2014/main" id="{E8F51F96-6ED3-8041-81C8-B430E94A6D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761031EE-92AF-6A44-A84C-C5D5372232B4}" type="slidenum">
              <a:rPr lang="en-US" altLang="en-US" sz="1300">
                <a:solidFill>
                  <a:schemeClr val="tx1"/>
                </a:solidFill>
                <a:latin typeface="Times New Roman" panose="02020603050405020304" pitchFamily="18" charset="0"/>
              </a:rPr>
              <a:pPr eaLnBrk="1" hangingPunct="1"/>
              <a:t>58</a:t>
            </a:fld>
            <a:endParaRPr lang="en-US" altLang="en-US" sz="1300">
              <a:solidFill>
                <a:schemeClr val="tx1"/>
              </a:solidFill>
              <a:latin typeface="Times New Roman" panose="02020603050405020304" pitchFamily="18" charset="0"/>
            </a:endParaRPr>
          </a:p>
        </p:txBody>
      </p:sp>
      <p:sp>
        <p:nvSpPr>
          <p:cNvPr id="74756" name="Rectangle 2">
            <a:extLst>
              <a:ext uri="{FF2B5EF4-FFF2-40B4-BE49-F238E27FC236}">
                <a16:creationId xmlns:a16="http://schemas.microsoft.com/office/drawing/2014/main" id="{50D6A24A-C636-8743-B2E3-A774E76A8C3C}"/>
              </a:ext>
            </a:extLst>
          </p:cNvPr>
          <p:cNvSpPr>
            <a:spLocks noGrp="1" noRot="1" noChangeAspect="1" noChangeArrowheads="1" noTextEdit="1"/>
          </p:cNvSpPr>
          <p:nvPr>
            <p:ph type="sldImg"/>
          </p:nvPr>
        </p:nvSpPr>
        <p:spPr>
          <a:ln/>
        </p:spPr>
      </p:sp>
      <p:sp>
        <p:nvSpPr>
          <p:cNvPr id="74757" name="Rectangle 3">
            <a:extLst>
              <a:ext uri="{FF2B5EF4-FFF2-40B4-BE49-F238E27FC236}">
                <a16:creationId xmlns:a16="http://schemas.microsoft.com/office/drawing/2014/main" id="{7AEC7015-551B-CB42-BF53-32302D9A6F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3" tIns="48251" rIns="96503" bIns="48251"/>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a:extLst>
              <a:ext uri="{FF2B5EF4-FFF2-40B4-BE49-F238E27FC236}">
                <a16:creationId xmlns:a16="http://schemas.microsoft.com/office/drawing/2014/main" id="{E42D541A-8C39-D74D-8864-B9B6CB5228C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E7D2078D-ADDD-8D45-9848-F58C214C7AFF}" type="datetime4">
              <a:rPr lang="en-US" altLang="en-US" sz="1300">
                <a:solidFill>
                  <a:schemeClr val="tx1"/>
                </a:solidFill>
                <a:latin typeface="Times New Roman" panose="02020603050405020304" pitchFamily="18" charset="0"/>
              </a:rPr>
              <a:pPr eaLnBrk="1" hangingPunct="1"/>
              <a:t>September 14, 2020</a:t>
            </a:fld>
            <a:endParaRPr lang="en-US" altLang="en-US" sz="1300">
              <a:solidFill>
                <a:schemeClr val="tx1"/>
              </a:solidFill>
              <a:latin typeface="Times New Roman" panose="02020603050405020304" pitchFamily="18" charset="0"/>
            </a:endParaRPr>
          </a:p>
        </p:txBody>
      </p:sp>
      <p:sp>
        <p:nvSpPr>
          <p:cNvPr id="82946" name="Rectangle 6">
            <a:extLst>
              <a:ext uri="{FF2B5EF4-FFF2-40B4-BE49-F238E27FC236}">
                <a16:creationId xmlns:a16="http://schemas.microsoft.com/office/drawing/2014/main" id="{9526B2DE-31C7-4C4C-99F0-22AA934B016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300">
                <a:solidFill>
                  <a:schemeClr val="tx1"/>
                </a:solidFill>
                <a:latin typeface="Times New Roman" panose="02020603050405020304" pitchFamily="18" charset="0"/>
              </a:rPr>
              <a:t>A Small Dose of Toxicology - Overview</a:t>
            </a:r>
          </a:p>
        </p:txBody>
      </p:sp>
      <p:sp>
        <p:nvSpPr>
          <p:cNvPr id="82947" name="Rectangle 7">
            <a:extLst>
              <a:ext uri="{FF2B5EF4-FFF2-40B4-BE49-F238E27FC236}">
                <a16:creationId xmlns:a16="http://schemas.microsoft.com/office/drawing/2014/main" id="{494269D3-36E1-2C47-A320-E91C1A8994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972E6A69-86EB-184D-BDEC-05BCBC38B5A8}" type="slidenum">
              <a:rPr lang="en-US" altLang="en-US" sz="1300">
                <a:solidFill>
                  <a:schemeClr val="tx1"/>
                </a:solidFill>
                <a:latin typeface="Times New Roman" panose="02020603050405020304" pitchFamily="18" charset="0"/>
              </a:rPr>
              <a:pPr eaLnBrk="1" hangingPunct="1"/>
              <a:t>65</a:t>
            </a:fld>
            <a:endParaRPr lang="en-US" altLang="en-US" sz="1300">
              <a:solidFill>
                <a:schemeClr val="tx1"/>
              </a:solidFill>
              <a:latin typeface="Times New Roman" panose="02020603050405020304" pitchFamily="18" charset="0"/>
            </a:endParaRPr>
          </a:p>
        </p:txBody>
      </p:sp>
      <p:sp>
        <p:nvSpPr>
          <p:cNvPr id="82948" name="Rectangle 2">
            <a:extLst>
              <a:ext uri="{FF2B5EF4-FFF2-40B4-BE49-F238E27FC236}">
                <a16:creationId xmlns:a16="http://schemas.microsoft.com/office/drawing/2014/main" id="{EC806649-7731-3246-B366-98D0475F727A}"/>
              </a:ext>
            </a:extLst>
          </p:cNvPr>
          <p:cNvSpPr>
            <a:spLocks noGrp="1" noRot="1" noChangeAspect="1" noChangeArrowheads="1" noTextEdit="1"/>
          </p:cNvSpPr>
          <p:nvPr>
            <p:ph type="sldImg"/>
          </p:nvPr>
        </p:nvSpPr>
        <p:spPr>
          <a:ln/>
        </p:spPr>
      </p:sp>
      <p:sp>
        <p:nvSpPr>
          <p:cNvPr id="82949" name="Rectangle 3">
            <a:extLst>
              <a:ext uri="{FF2B5EF4-FFF2-40B4-BE49-F238E27FC236}">
                <a16:creationId xmlns:a16="http://schemas.microsoft.com/office/drawing/2014/main" id="{59990790-CFCB-0D44-9944-287371F08F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5" tIns="48251" rIns="96505" bIns="48251"/>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a:extLst>
              <a:ext uri="{FF2B5EF4-FFF2-40B4-BE49-F238E27FC236}">
                <a16:creationId xmlns:a16="http://schemas.microsoft.com/office/drawing/2014/main" id="{FDB1CD54-E138-834F-99EA-26209A3C710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336EA963-9C8B-7341-881D-F1DD37841EEA}" type="datetime4">
              <a:rPr lang="en-US" altLang="en-US" sz="1300">
                <a:solidFill>
                  <a:schemeClr val="tx1"/>
                </a:solidFill>
                <a:latin typeface="Times New Roman" panose="02020603050405020304" pitchFamily="18" charset="0"/>
              </a:rPr>
              <a:pPr eaLnBrk="1" hangingPunct="1"/>
              <a:t>September 14, 2020</a:t>
            </a:fld>
            <a:endParaRPr lang="en-US" altLang="en-US" sz="1300">
              <a:solidFill>
                <a:schemeClr val="tx1"/>
              </a:solidFill>
              <a:latin typeface="Times New Roman" panose="02020603050405020304" pitchFamily="18" charset="0"/>
            </a:endParaRPr>
          </a:p>
        </p:txBody>
      </p:sp>
      <p:sp>
        <p:nvSpPr>
          <p:cNvPr id="88066" name="Rectangle 6">
            <a:extLst>
              <a:ext uri="{FF2B5EF4-FFF2-40B4-BE49-F238E27FC236}">
                <a16:creationId xmlns:a16="http://schemas.microsoft.com/office/drawing/2014/main" id="{8C018D8A-C985-5149-B0F1-1A1F266B751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300">
                <a:solidFill>
                  <a:schemeClr val="tx1"/>
                </a:solidFill>
                <a:latin typeface="Times New Roman" panose="02020603050405020304" pitchFamily="18" charset="0"/>
              </a:rPr>
              <a:t>A Small Dose of Toxicology - Overview</a:t>
            </a:r>
          </a:p>
        </p:txBody>
      </p:sp>
      <p:sp>
        <p:nvSpPr>
          <p:cNvPr id="88067" name="Rectangle 7">
            <a:extLst>
              <a:ext uri="{FF2B5EF4-FFF2-40B4-BE49-F238E27FC236}">
                <a16:creationId xmlns:a16="http://schemas.microsoft.com/office/drawing/2014/main" id="{7906F79A-B760-2F40-8406-0795E5B658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3CB0542A-6A22-2941-ADB5-C0DE9D4842DF}" type="slidenum">
              <a:rPr lang="en-US" altLang="en-US" sz="1300">
                <a:solidFill>
                  <a:schemeClr val="tx1"/>
                </a:solidFill>
                <a:latin typeface="Times New Roman" panose="02020603050405020304" pitchFamily="18" charset="0"/>
              </a:rPr>
              <a:pPr eaLnBrk="1" hangingPunct="1"/>
              <a:t>69</a:t>
            </a:fld>
            <a:endParaRPr lang="en-US" altLang="en-US" sz="1300">
              <a:solidFill>
                <a:schemeClr val="tx1"/>
              </a:solidFill>
              <a:latin typeface="Times New Roman" panose="02020603050405020304" pitchFamily="18" charset="0"/>
            </a:endParaRPr>
          </a:p>
        </p:txBody>
      </p:sp>
      <p:sp>
        <p:nvSpPr>
          <p:cNvPr id="88068" name="Rectangle 2">
            <a:extLst>
              <a:ext uri="{FF2B5EF4-FFF2-40B4-BE49-F238E27FC236}">
                <a16:creationId xmlns:a16="http://schemas.microsoft.com/office/drawing/2014/main" id="{15FBD365-6047-6840-A26E-08E4A351C3AF}"/>
              </a:ext>
            </a:extLst>
          </p:cNvPr>
          <p:cNvSpPr>
            <a:spLocks noGrp="1" noRot="1" noChangeAspect="1" noChangeArrowheads="1"/>
          </p:cNvSpPr>
          <p:nvPr>
            <p:ph type="sldImg"/>
          </p:nvPr>
        </p:nvSpPr>
        <p:spPr>
          <a:solidFill>
            <a:srgbClr val="FFFFFF"/>
          </a:solidFill>
          <a:ln/>
        </p:spPr>
      </p:sp>
      <p:sp>
        <p:nvSpPr>
          <p:cNvPr id="88069" name="Rectangle 3">
            <a:extLst>
              <a:ext uri="{FF2B5EF4-FFF2-40B4-BE49-F238E27FC236}">
                <a16:creationId xmlns:a16="http://schemas.microsoft.com/office/drawing/2014/main" id="{1BB6C9CE-1D65-A149-9757-CE6300F15EE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3">
            <a:extLst>
              <a:ext uri="{FF2B5EF4-FFF2-40B4-BE49-F238E27FC236}">
                <a16:creationId xmlns:a16="http://schemas.microsoft.com/office/drawing/2014/main" id="{0D25B144-3E54-8844-BA2C-D59DA0F8441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CCFAE548-4098-F247-9385-91DA48AD31DF}" type="datetime4">
              <a:rPr lang="en-US" altLang="en-US" sz="1300">
                <a:solidFill>
                  <a:schemeClr val="tx1"/>
                </a:solidFill>
                <a:latin typeface="Times New Roman" panose="02020603050405020304" pitchFamily="18" charset="0"/>
              </a:rPr>
              <a:pPr eaLnBrk="1" hangingPunct="1"/>
              <a:t>September 14, 2020</a:t>
            </a:fld>
            <a:endParaRPr lang="en-US" altLang="en-US" sz="1300">
              <a:solidFill>
                <a:schemeClr val="tx1"/>
              </a:solidFill>
              <a:latin typeface="Times New Roman" panose="02020603050405020304" pitchFamily="18" charset="0"/>
            </a:endParaRPr>
          </a:p>
        </p:txBody>
      </p:sp>
      <p:sp>
        <p:nvSpPr>
          <p:cNvPr id="9218" name="Rectangle 6">
            <a:extLst>
              <a:ext uri="{FF2B5EF4-FFF2-40B4-BE49-F238E27FC236}">
                <a16:creationId xmlns:a16="http://schemas.microsoft.com/office/drawing/2014/main" id="{A4A82140-534C-2C40-B8BC-39983E0A8D5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300">
                <a:solidFill>
                  <a:schemeClr val="tx1"/>
                </a:solidFill>
                <a:latin typeface="Times New Roman" panose="02020603050405020304" pitchFamily="18" charset="0"/>
              </a:rPr>
              <a:t>A Small Dose of Toxicology - Overview</a:t>
            </a:r>
          </a:p>
        </p:txBody>
      </p:sp>
      <p:sp>
        <p:nvSpPr>
          <p:cNvPr id="9219" name="Rectangle 7">
            <a:extLst>
              <a:ext uri="{FF2B5EF4-FFF2-40B4-BE49-F238E27FC236}">
                <a16:creationId xmlns:a16="http://schemas.microsoft.com/office/drawing/2014/main" id="{EA1CC7DF-6C75-FD4B-B55E-F367A8A0D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CCFD3AC0-0CDB-2041-A7FE-7772A98D002B}" type="slidenum">
              <a:rPr lang="en-US" altLang="en-US" sz="1300">
                <a:solidFill>
                  <a:schemeClr val="tx1"/>
                </a:solidFill>
                <a:latin typeface="Times New Roman" panose="02020603050405020304" pitchFamily="18" charset="0"/>
              </a:rPr>
              <a:pPr eaLnBrk="1" hangingPunct="1"/>
              <a:t>3</a:t>
            </a:fld>
            <a:endParaRPr lang="en-US" altLang="en-US" sz="1300">
              <a:solidFill>
                <a:schemeClr val="tx1"/>
              </a:solidFill>
              <a:latin typeface="Times New Roman" panose="02020603050405020304" pitchFamily="18" charset="0"/>
            </a:endParaRPr>
          </a:p>
        </p:txBody>
      </p:sp>
      <p:sp>
        <p:nvSpPr>
          <p:cNvPr id="9220" name="Rectangle 2">
            <a:extLst>
              <a:ext uri="{FF2B5EF4-FFF2-40B4-BE49-F238E27FC236}">
                <a16:creationId xmlns:a16="http://schemas.microsoft.com/office/drawing/2014/main" id="{E94ABFFC-C8C6-C647-B649-E884180B6D72}"/>
              </a:ext>
            </a:extLst>
          </p:cNvPr>
          <p:cNvSpPr>
            <a:spLocks noGrp="1" noRot="1" noChangeAspect="1" noChangeArrowheads="1"/>
          </p:cNvSpPr>
          <p:nvPr>
            <p:ph type="sldImg"/>
          </p:nvPr>
        </p:nvSpPr>
        <p:spPr>
          <a:solidFill>
            <a:srgbClr val="FFFFFF"/>
          </a:solidFill>
          <a:ln/>
        </p:spPr>
      </p:sp>
      <p:sp>
        <p:nvSpPr>
          <p:cNvPr id="9221" name="Rectangle 3">
            <a:extLst>
              <a:ext uri="{FF2B5EF4-FFF2-40B4-BE49-F238E27FC236}">
                <a16:creationId xmlns:a16="http://schemas.microsoft.com/office/drawing/2014/main" id="{A8BD3B9C-5BDD-0943-AE15-E10EAAB7AB6D}"/>
              </a:ext>
            </a:extLst>
          </p:cNvPr>
          <p:cNvSpPr>
            <a:spLocks noGrp="1" noChangeArrowheads="1"/>
          </p:cNvSpPr>
          <p:nvPr>
            <p:ph type="body" idx="1"/>
          </p:nvPr>
        </p:nvSpPr>
        <p:spPr>
          <a:solidFill>
            <a:srgbClr val="FFFFFF"/>
          </a:solidFill>
          <a:ln>
            <a:solidFill>
              <a:srgbClr val="000000"/>
            </a:solidFill>
          </a:ln>
        </p:spPr>
        <p:txBody>
          <a:bodyPr lIns="96503" tIns="48251" rIns="96503" bIns="48251"/>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3">
            <a:extLst>
              <a:ext uri="{FF2B5EF4-FFF2-40B4-BE49-F238E27FC236}">
                <a16:creationId xmlns:a16="http://schemas.microsoft.com/office/drawing/2014/main" id="{F3095F67-034E-934E-A8EA-77CB34B7497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BEDFCB77-863A-6B45-B447-1007AF28BE67}" type="datetime4">
              <a:rPr lang="en-US" altLang="en-US" sz="1300">
                <a:solidFill>
                  <a:schemeClr val="tx1"/>
                </a:solidFill>
                <a:latin typeface="Times New Roman" panose="02020603050405020304" pitchFamily="18" charset="0"/>
              </a:rPr>
              <a:pPr eaLnBrk="1" hangingPunct="1"/>
              <a:t>September 14, 2020</a:t>
            </a:fld>
            <a:endParaRPr lang="en-US" altLang="en-US" sz="1300">
              <a:solidFill>
                <a:schemeClr val="tx1"/>
              </a:solidFill>
              <a:latin typeface="Times New Roman" panose="02020603050405020304" pitchFamily="18" charset="0"/>
            </a:endParaRPr>
          </a:p>
        </p:txBody>
      </p:sp>
      <p:sp>
        <p:nvSpPr>
          <p:cNvPr id="11266" name="Rectangle 6">
            <a:extLst>
              <a:ext uri="{FF2B5EF4-FFF2-40B4-BE49-F238E27FC236}">
                <a16:creationId xmlns:a16="http://schemas.microsoft.com/office/drawing/2014/main" id="{76C923B0-4794-FF49-BB95-0ABECA5D8C1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300">
                <a:solidFill>
                  <a:schemeClr val="tx1"/>
                </a:solidFill>
                <a:latin typeface="Times New Roman" panose="02020603050405020304" pitchFamily="18" charset="0"/>
              </a:rPr>
              <a:t>A Small Dose of Toxicology - Overview</a:t>
            </a:r>
          </a:p>
        </p:txBody>
      </p:sp>
      <p:sp>
        <p:nvSpPr>
          <p:cNvPr id="11267" name="Rectangle 7">
            <a:extLst>
              <a:ext uri="{FF2B5EF4-FFF2-40B4-BE49-F238E27FC236}">
                <a16:creationId xmlns:a16="http://schemas.microsoft.com/office/drawing/2014/main" id="{EEA3C832-EDD8-B04A-984B-C190499234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A75896A3-AAAD-B242-8078-530F3EA949C9}" type="slidenum">
              <a:rPr lang="en-US" altLang="en-US" sz="1300">
                <a:solidFill>
                  <a:schemeClr val="tx1"/>
                </a:solidFill>
                <a:latin typeface="Times New Roman" panose="02020603050405020304" pitchFamily="18" charset="0"/>
              </a:rPr>
              <a:pPr eaLnBrk="1" hangingPunct="1"/>
              <a:t>4</a:t>
            </a:fld>
            <a:endParaRPr lang="en-US" altLang="en-US" sz="1300">
              <a:solidFill>
                <a:schemeClr val="tx1"/>
              </a:solidFill>
              <a:latin typeface="Times New Roman" panose="02020603050405020304" pitchFamily="18" charset="0"/>
            </a:endParaRPr>
          </a:p>
        </p:txBody>
      </p:sp>
      <p:sp>
        <p:nvSpPr>
          <p:cNvPr id="11268" name="Rectangle 2">
            <a:extLst>
              <a:ext uri="{FF2B5EF4-FFF2-40B4-BE49-F238E27FC236}">
                <a16:creationId xmlns:a16="http://schemas.microsoft.com/office/drawing/2014/main" id="{75DA3FF3-8DE4-D946-BACA-FFD93CB122EB}"/>
              </a:ext>
            </a:extLst>
          </p:cNvPr>
          <p:cNvSpPr>
            <a:spLocks noGrp="1" noRot="1" noChangeAspect="1" noChangeArrowheads="1"/>
          </p:cNvSpPr>
          <p:nvPr>
            <p:ph type="sldImg"/>
          </p:nvPr>
        </p:nvSpPr>
        <p:spPr>
          <a:solidFill>
            <a:srgbClr val="FFFFFF"/>
          </a:solidFill>
          <a:ln/>
        </p:spPr>
      </p:sp>
      <p:sp>
        <p:nvSpPr>
          <p:cNvPr id="11269" name="Rectangle 3">
            <a:extLst>
              <a:ext uri="{FF2B5EF4-FFF2-40B4-BE49-F238E27FC236}">
                <a16:creationId xmlns:a16="http://schemas.microsoft.com/office/drawing/2014/main" id="{626E44BB-AE1C-0E42-8958-9E4DB7560754}"/>
              </a:ext>
            </a:extLst>
          </p:cNvPr>
          <p:cNvSpPr>
            <a:spLocks noGrp="1" noChangeArrowheads="1"/>
          </p:cNvSpPr>
          <p:nvPr>
            <p:ph type="body" idx="1"/>
          </p:nvPr>
        </p:nvSpPr>
        <p:spPr>
          <a:solidFill>
            <a:srgbClr val="FFFFFF"/>
          </a:solidFill>
          <a:ln>
            <a:solidFill>
              <a:srgbClr val="000000"/>
            </a:solidFill>
          </a:ln>
        </p:spPr>
        <p:txBody>
          <a:bodyPr lIns="96503" tIns="48251" rIns="96503" bIns="48251"/>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a:extLst>
              <a:ext uri="{FF2B5EF4-FFF2-40B4-BE49-F238E27FC236}">
                <a16:creationId xmlns:a16="http://schemas.microsoft.com/office/drawing/2014/main" id="{8C669FF3-0AB6-8547-AA77-9F2E218C3B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23028D1F-15B3-3549-BE4E-2BB00D55EA38}" type="datetime4">
              <a:rPr lang="en-US" altLang="en-US" sz="1300">
                <a:solidFill>
                  <a:schemeClr val="tx1"/>
                </a:solidFill>
                <a:latin typeface="Times New Roman" panose="02020603050405020304" pitchFamily="18" charset="0"/>
              </a:rPr>
              <a:pPr eaLnBrk="1" hangingPunct="1"/>
              <a:t>September 14, 2020</a:t>
            </a:fld>
            <a:endParaRPr lang="en-US" altLang="en-US" sz="1300">
              <a:solidFill>
                <a:schemeClr val="tx1"/>
              </a:solidFill>
              <a:latin typeface="Times New Roman" panose="02020603050405020304" pitchFamily="18" charset="0"/>
            </a:endParaRPr>
          </a:p>
        </p:txBody>
      </p:sp>
      <p:sp>
        <p:nvSpPr>
          <p:cNvPr id="13314" name="Rectangle 6">
            <a:extLst>
              <a:ext uri="{FF2B5EF4-FFF2-40B4-BE49-F238E27FC236}">
                <a16:creationId xmlns:a16="http://schemas.microsoft.com/office/drawing/2014/main" id="{37D0307A-8377-8D4F-BEBA-D5687047D08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300">
                <a:solidFill>
                  <a:schemeClr val="tx1"/>
                </a:solidFill>
                <a:latin typeface="Times New Roman" panose="02020603050405020304" pitchFamily="18" charset="0"/>
              </a:rPr>
              <a:t>A Small Dose of Toxicology - Overview</a:t>
            </a:r>
          </a:p>
        </p:txBody>
      </p:sp>
      <p:sp>
        <p:nvSpPr>
          <p:cNvPr id="13315" name="Rectangle 7">
            <a:extLst>
              <a:ext uri="{FF2B5EF4-FFF2-40B4-BE49-F238E27FC236}">
                <a16:creationId xmlns:a16="http://schemas.microsoft.com/office/drawing/2014/main" id="{7C9ABC15-21F2-8A45-AAB0-ED4753789A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B79C62C4-BD76-EF4E-A67A-FCECDED7FF65}" type="slidenum">
              <a:rPr lang="en-US" altLang="en-US" sz="1300">
                <a:solidFill>
                  <a:schemeClr val="tx1"/>
                </a:solidFill>
                <a:latin typeface="Times New Roman" panose="02020603050405020304" pitchFamily="18" charset="0"/>
              </a:rPr>
              <a:pPr eaLnBrk="1" hangingPunct="1"/>
              <a:t>5</a:t>
            </a:fld>
            <a:endParaRPr lang="en-US" altLang="en-US" sz="1300">
              <a:solidFill>
                <a:schemeClr val="tx1"/>
              </a:solidFill>
              <a:latin typeface="Times New Roman" panose="02020603050405020304" pitchFamily="18" charset="0"/>
            </a:endParaRPr>
          </a:p>
        </p:txBody>
      </p:sp>
      <p:sp>
        <p:nvSpPr>
          <p:cNvPr id="13316" name="Rectangle 2">
            <a:extLst>
              <a:ext uri="{FF2B5EF4-FFF2-40B4-BE49-F238E27FC236}">
                <a16:creationId xmlns:a16="http://schemas.microsoft.com/office/drawing/2014/main" id="{A9E680DD-DD6F-444B-B580-2EE5E47CC034}"/>
              </a:ext>
            </a:extLst>
          </p:cNvPr>
          <p:cNvSpPr>
            <a:spLocks noGrp="1" noRot="1" noChangeAspect="1" noChangeArrowheads="1"/>
          </p:cNvSpPr>
          <p:nvPr>
            <p:ph type="sldImg"/>
          </p:nvPr>
        </p:nvSpPr>
        <p:spPr>
          <a:solidFill>
            <a:srgbClr val="FFFFFF"/>
          </a:solidFill>
          <a:ln/>
        </p:spPr>
      </p:sp>
      <p:sp>
        <p:nvSpPr>
          <p:cNvPr id="13317" name="Rectangle 3">
            <a:extLst>
              <a:ext uri="{FF2B5EF4-FFF2-40B4-BE49-F238E27FC236}">
                <a16:creationId xmlns:a16="http://schemas.microsoft.com/office/drawing/2014/main" id="{47E13C9F-78C9-F040-AE1C-B22D1A06D4B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a:extLst>
              <a:ext uri="{FF2B5EF4-FFF2-40B4-BE49-F238E27FC236}">
                <a16:creationId xmlns:a16="http://schemas.microsoft.com/office/drawing/2014/main" id="{7B5B6E2B-5D7C-184A-B924-87E72D89946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BFC643DE-2903-6145-90F0-255C85C99918}" type="datetime4">
              <a:rPr lang="en-US" altLang="en-US" sz="1300">
                <a:solidFill>
                  <a:schemeClr val="tx1"/>
                </a:solidFill>
                <a:latin typeface="Times New Roman" panose="02020603050405020304" pitchFamily="18" charset="0"/>
              </a:rPr>
              <a:pPr eaLnBrk="1" hangingPunct="1"/>
              <a:t>September 14, 2020</a:t>
            </a:fld>
            <a:endParaRPr lang="en-US" altLang="en-US" sz="1300">
              <a:solidFill>
                <a:schemeClr val="tx1"/>
              </a:solidFill>
              <a:latin typeface="Times New Roman" panose="02020603050405020304" pitchFamily="18" charset="0"/>
            </a:endParaRPr>
          </a:p>
        </p:txBody>
      </p:sp>
      <p:sp>
        <p:nvSpPr>
          <p:cNvPr id="15362" name="Rectangle 6">
            <a:extLst>
              <a:ext uri="{FF2B5EF4-FFF2-40B4-BE49-F238E27FC236}">
                <a16:creationId xmlns:a16="http://schemas.microsoft.com/office/drawing/2014/main" id="{FE5066DE-411E-014D-9C07-7A03A5588DC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300">
                <a:solidFill>
                  <a:schemeClr val="tx1"/>
                </a:solidFill>
                <a:latin typeface="Times New Roman" panose="02020603050405020304" pitchFamily="18" charset="0"/>
              </a:rPr>
              <a:t>A Small Dose of Toxicology - Overview</a:t>
            </a:r>
          </a:p>
        </p:txBody>
      </p:sp>
      <p:sp>
        <p:nvSpPr>
          <p:cNvPr id="15363" name="Rectangle 7">
            <a:extLst>
              <a:ext uri="{FF2B5EF4-FFF2-40B4-BE49-F238E27FC236}">
                <a16:creationId xmlns:a16="http://schemas.microsoft.com/office/drawing/2014/main" id="{A275BEA4-7A12-804D-97C6-95EEE09FEF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111C2682-BA14-B548-B8B8-D0FDD1D42317}" type="slidenum">
              <a:rPr lang="en-US" altLang="en-US" sz="1300">
                <a:solidFill>
                  <a:schemeClr val="tx1"/>
                </a:solidFill>
                <a:latin typeface="Times New Roman" panose="02020603050405020304" pitchFamily="18" charset="0"/>
              </a:rPr>
              <a:pPr eaLnBrk="1" hangingPunct="1"/>
              <a:t>6</a:t>
            </a:fld>
            <a:endParaRPr lang="en-US" altLang="en-US" sz="1300">
              <a:solidFill>
                <a:schemeClr val="tx1"/>
              </a:solidFill>
              <a:latin typeface="Times New Roman" panose="02020603050405020304" pitchFamily="18" charset="0"/>
            </a:endParaRPr>
          </a:p>
        </p:txBody>
      </p:sp>
      <p:sp>
        <p:nvSpPr>
          <p:cNvPr id="15364" name="Rectangle 2">
            <a:extLst>
              <a:ext uri="{FF2B5EF4-FFF2-40B4-BE49-F238E27FC236}">
                <a16:creationId xmlns:a16="http://schemas.microsoft.com/office/drawing/2014/main" id="{448C57B5-703B-A04B-9A60-2265370B6F4A}"/>
              </a:ext>
            </a:extLst>
          </p:cNvPr>
          <p:cNvSpPr>
            <a:spLocks noGrp="1" noRot="1" noChangeAspect="1" noChangeArrowheads="1"/>
          </p:cNvSpPr>
          <p:nvPr>
            <p:ph type="sldImg"/>
          </p:nvPr>
        </p:nvSpPr>
        <p:spPr>
          <a:solidFill>
            <a:srgbClr val="FFFFFF"/>
          </a:solidFill>
          <a:ln/>
        </p:spPr>
      </p:sp>
      <p:sp>
        <p:nvSpPr>
          <p:cNvPr id="15365" name="Rectangle 3">
            <a:extLst>
              <a:ext uri="{FF2B5EF4-FFF2-40B4-BE49-F238E27FC236}">
                <a16:creationId xmlns:a16="http://schemas.microsoft.com/office/drawing/2014/main" id="{D2E78BDC-594A-494F-98A3-ADAAAB583EA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a:extLst>
              <a:ext uri="{FF2B5EF4-FFF2-40B4-BE49-F238E27FC236}">
                <a16:creationId xmlns:a16="http://schemas.microsoft.com/office/drawing/2014/main" id="{F532434F-B2E9-9240-B509-BD496BC2BB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4DD52C55-9DE8-4C4A-93D4-AF1BBD792450}" type="datetime4">
              <a:rPr lang="en-US" altLang="en-US" sz="1300">
                <a:solidFill>
                  <a:schemeClr val="tx1"/>
                </a:solidFill>
                <a:latin typeface="Times New Roman" panose="02020603050405020304" pitchFamily="18" charset="0"/>
              </a:rPr>
              <a:pPr eaLnBrk="1" hangingPunct="1"/>
              <a:t>September 14, 2020</a:t>
            </a:fld>
            <a:endParaRPr lang="en-US" altLang="en-US" sz="1300">
              <a:solidFill>
                <a:schemeClr val="tx1"/>
              </a:solidFill>
              <a:latin typeface="Times New Roman" panose="02020603050405020304" pitchFamily="18" charset="0"/>
            </a:endParaRPr>
          </a:p>
        </p:txBody>
      </p:sp>
      <p:sp>
        <p:nvSpPr>
          <p:cNvPr id="19458" name="Rectangle 6">
            <a:extLst>
              <a:ext uri="{FF2B5EF4-FFF2-40B4-BE49-F238E27FC236}">
                <a16:creationId xmlns:a16="http://schemas.microsoft.com/office/drawing/2014/main" id="{060E7184-F461-2E4D-87AF-EFDDCD31569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300">
                <a:solidFill>
                  <a:schemeClr val="tx1"/>
                </a:solidFill>
                <a:latin typeface="Times New Roman" panose="02020603050405020304" pitchFamily="18" charset="0"/>
              </a:rPr>
              <a:t>A Small Dose of Toxicology - Overview</a:t>
            </a:r>
          </a:p>
        </p:txBody>
      </p:sp>
      <p:sp>
        <p:nvSpPr>
          <p:cNvPr id="19459" name="Rectangle 7">
            <a:extLst>
              <a:ext uri="{FF2B5EF4-FFF2-40B4-BE49-F238E27FC236}">
                <a16:creationId xmlns:a16="http://schemas.microsoft.com/office/drawing/2014/main" id="{766AFD19-BB41-A646-95C0-9BC9E4D79E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1567D285-86F0-F84F-B963-46B66028958C}" type="slidenum">
              <a:rPr lang="en-US" altLang="en-US" sz="1300">
                <a:solidFill>
                  <a:schemeClr val="tx1"/>
                </a:solidFill>
                <a:latin typeface="Times New Roman" panose="02020603050405020304" pitchFamily="18" charset="0"/>
              </a:rPr>
              <a:pPr eaLnBrk="1" hangingPunct="1"/>
              <a:t>9</a:t>
            </a:fld>
            <a:endParaRPr lang="en-US" altLang="en-US" sz="1300">
              <a:solidFill>
                <a:schemeClr val="tx1"/>
              </a:solidFill>
              <a:latin typeface="Times New Roman" panose="02020603050405020304" pitchFamily="18" charset="0"/>
            </a:endParaRPr>
          </a:p>
        </p:txBody>
      </p:sp>
      <p:sp>
        <p:nvSpPr>
          <p:cNvPr id="19460" name="Rectangle 2">
            <a:extLst>
              <a:ext uri="{FF2B5EF4-FFF2-40B4-BE49-F238E27FC236}">
                <a16:creationId xmlns:a16="http://schemas.microsoft.com/office/drawing/2014/main" id="{6F12003A-A99F-604A-B783-028CB7FC1A13}"/>
              </a:ext>
            </a:extLst>
          </p:cNvPr>
          <p:cNvSpPr>
            <a:spLocks noGrp="1" noRot="1" noChangeAspect="1" noChangeArrowheads="1"/>
          </p:cNvSpPr>
          <p:nvPr>
            <p:ph type="sldImg"/>
          </p:nvPr>
        </p:nvSpPr>
        <p:spPr>
          <a:solidFill>
            <a:srgbClr val="FFFFFF"/>
          </a:solidFill>
          <a:ln/>
        </p:spPr>
      </p:sp>
      <p:sp>
        <p:nvSpPr>
          <p:cNvPr id="19461" name="Rectangle 3">
            <a:extLst>
              <a:ext uri="{FF2B5EF4-FFF2-40B4-BE49-F238E27FC236}">
                <a16:creationId xmlns:a16="http://schemas.microsoft.com/office/drawing/2014/main" id="{09079237-B284-464B-8EB9-9698B1EB0A8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a:extLst>
              <a:ext uri="{FF2B5EF4-FFF2-40B4-BE49-F238E27FC236}">
                <a16:creationId xmlns:a16="http://schemas.microsoft.com/office/drawing/2014/main" id="{BB9C8E8E-57C4-CB47-9838-5FA8BD0489F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26B07CC1-69D4-F946-929D-735EF72866E7}" type="datetime4">
              <a:rPr lang="en-US" altLang="en-US" sz="1300">
                <a:solidFill>
                  <a:schemeClr val="tx1"/>
                </a:solidFill>
                <a:latin typeface="Times New Roman" panose="02020603050405020304" pitchFamily="18" charset="0"/>
              </a:rPr>
              <a:pPr eaLnBrk="1" hangingPunct="1"/>
              <a:t>September 14, 2020</a:t>
            </a:fld>
            <a:endParaRPr lang="en-US" altLang="en-US" sz="1300">
              <a:solidFill>
                <a:schemeClr val="tx1"/>
              </a:solidFill>
              <a:latin typeface="Times New Roman" panose="02020603050405020304" pitchFamily="18" charset="0"/>
            </a:endParaRPr>
          </a:p>
        </p:txBody>
      </p:sp>
      <p:sp>
        <p:nvSpPr>
          <p:cNvPr id="30722" name="Rectangle 6">
            <a:extLst>
              <a:ext uri="{FF2B5EF4-FFF2-40B4-BE49-F238E27FC236}">
                <a16:creationId xmlns:a16="http://schemas.microsoft.com/office/drawing/2014/main" id="{FE3F29EF-0896-2449-809B-1C47FDD9515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300">
                <a:solidFill>
                  <a:schemeClr val="tx1"/>
                </a:solidFill>
                <a:latin typeface="Times New Roman" panose="02020603050405020304" pitchFamily="18" charset="0"/>
              </a:rPr>
              <a:t>A Small Dose of Toxicology - Overview</a:t>
            </a:r>
          </a:p>
        </p:txBody>
      </p:sp>
      <p:sp>
        <p:nvSpPr>
          <p:cNvPr id="30723" name="Rectangle 7">
            <a:extLst>
              <a:ext uri="{FF2B5EF4-FFF2-40B4-BE49-F238E27FC236}">
                <a16:creationId xmlns:a16="http://schemas.microsoft.com/office/drawing/2014/main" id="{6CBB9530-9187-C740-A14B-0009BFC405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55539CDB-856E-864E-A5FE-F796F1E6590E}" type="slidenum">
              <a:rPr lang="en-US" altLang="en-US" sz="1300">
                <a:solidFill>
                  <a:schemeClr val="tx1"/>
                </a:solidFill>
                <a:latin typeface="Times New Roman" panose="02020603050405020304" pitchFamily="18" charset="0"/>
              </a:rPr>
              <a:pPr eaLnBrk="1" hangingPunct="1"/>
              <a:t>19</a:t>
            </a:fld>
            <a:endParaRPr lang="en-US" altLang="en-US" sz="1300">
              <a:solidFill>
                <a:schemeClr val="tx1"/>
              </a:solidFill>
              <a:latin typeface="Times New Roman" panose="02020603050405020304" pitchFamily="18" charset="0"/>
            </a:endParaRPr>
          </a:p>
        </p:txBody>
      </p:sp>
      <p:sp>
        <p:nvSpPr>
          <p:cNvPr id="30724" name="Rectangle 2">
            <a:extLst>
              <a:ext uri="{FF2B5EF4-FFF2-40B4-BE49-F238E27FC236}">
                <a16:creationId xmlns:a16="http://schemas.microsoft.com/office/drawing/2014/main" id="{5B77D342-1A49-7A42-8806-0544A0C29CA2}"/>
              </a:ext>
            </a:extLst>
          </p:cNvPr>
          <p:cNvSpPr>
            <a:spLocks noGrp="1" noRot="1" noChangeAspect="1" noChangeArrowheads="1"/>
          </p:cNvSpPr>
          <p:nvPr>
            <p:ph type="sldImg"/>
          </p:nvPr>
        </p:nvSpPr>
        <p:spPr>
          <a:solidFill>
            <a:srgbClr val="FFFFFF"/>
          </a:solidFill>
          <a:ln/>
        </p:spPr>
      </p:sp>
      <p:sp>
        <p:nvSpPr>
          <p:cNvPr id="30725" name="Rectangle 3">
            <a:extLst>
              <a:ext uri="{FF2B5EF4-FFF2-40B4-BE49-F238E27FC236}">
                <a16:creationId xmlns:a16="http://schemas.microsoft.com/office/drawing/2014/main" id="{4704F790-3DFE-6F48-B330-3975D12135B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a:extLst>
              <a:ext uri="{FF2B5EF4-FFF2-40B4-BE49-F238E27FC236}">
                <a16:creationId xmlns:a16="http://schemas.microsoft.com/office/drawing/2014/main" id="{15960FCA-492F-4F4F-99BA-4ABAC68B1F7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007B9DF1-4B6D-6F44-8533-CED09DAF63DB}" type="datetime4">
              <a:rPr lang="en-US" altLang="en-US" sz="1300">
                <a:solidFill>
                  <a:schemeClr val="tx1"/>
                </a:solidFill>
                <a:latin typeface="Times New Roman" panose="02020603050405020304" pitchFamily="18" charset="0"/>
              </a:rPr>
              <a:pPr eaLnBrk="1" hangingPunct="1"/>
              <a:t>September 14, 2020</a:t>
            </a:fld>
            <a:endParaRPr lang="en-US" altLang="en-US" sz="1300">
              <a:solidFill>
                <a:schemeClr val="tx1"/>
              </a:solidFill>
              <a:latin typeface="Times New Roman" panose="02020603050405020304" pitchFamily="18" charset="0"/>
            </a:endParaRPr>
          </a:p>
        </p:txBody>
      </p:sp>
      <p:sp>
        <p:nvSpPr>
          <p:cNvPr id="34818" name="Rectangle 6">
            <a:extLst>
              <a:ext uri="{FF2B5EF4-FFF2-40B4-BE49-F238E27FC236}">
                <a16:creationId xmlns:a16="http://schemas.microsoft.com/office/drawing/2014/main" id="{762A2693-EB06-BD4F-9600-A45BE0AC696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300">
                <a:solidFill>
                  <a:schemeClr val="tx1"/>
                </a:solidFill>
                <a:latin typeface="Times New Roman" panose="02020603050405020304" pitchFamily="18" charset="0"/>
              </a:rPr>
              <a:t>A Small Dose of Toxicology - Overview</a:t>
            </a:r>
          </a:p>
        </p:txBody>
      </p:sp>
      <p:sp>
        <p:nvSpPr>
          <p:cNvPr id="34819" name="Rectangle 7">
            <a:extLst>
              <a:ext uri="{FF2B5EF4-FFF2-40B4-BE49-F238E27FC236}">
                <a16:creationId xmlns:a16="http://schemas.microsoft.com/office/drawing/2014/main" id="{D170FFF3-F8E9-6D45-9A07-F878D8518B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BCE1DAD4-FB75-2E4F-B6AF-A093B8ADA8C0}" type="slidenum">
              <a:rPr lang="en-US" altLang="en-US" sz="1300">
                <a:solidFill>
                  <a:schemeClr val="tx1"/>
                </a:solidFill>
                <a:latin typeface="Times New Roman" panose="02020603050405020304" pitchFamily="18" charset="0"/>
              </a:rPr>
              <a:pPr eaLnBrk="1" hangingPunct="1"/>
              <a:t>22</a:t>
            </a:fld>
            <a:endParaRPr lang="en-US" altLang="en-US" sz="1300">
              <a:solidFill>
                <a:schemeClr val="tx1"/>
              </a:solidFill>
              <a:latin typeface="Times New Roman" panose="02020603050405020304" pitchFamily="18" charset="0"/>
            </a:endParaRPr>
          </a:p>
        </p:txBody>
      </p:sp>
      <p:sp>
        <p:nvSpPr>
          <p:cNvPr id="34820" name="Rectangle 2">
            <a:extLst>
              <a:ext uri="{FF2B5EF4-FFF2-40B4-BE49-F238E27FC236}">
                <a16:creationId xmlns:a16="http://schemas.microsoft.com/office/drawing/2014/main" id="{C4597818-6D65-8447-90D6-9829A1DA61EB}"/>
              </a:ext>
            </a:extLst>
          </p:cNvPr>
          <p:cNvSpPr>
            <a:spLocks noGrp="1" noRot="1" noChangeAspect="1" noChangeArrowheads="1" noTextEdit="1"/>
          </p:cNvSpPr>
          <p:nvPr>
            <p:ph type="sldImg"/>
          </p:nvPr>
        </p:nvSpPr>
        <p:spPr>
          <a:ln/>
        </p:spPr>
      </p:sp>
      <p:sp>
        <p:nvSpPr>
          <p:cNvPr id="34821" name="Rectangle 3">
            <a:extLst>
              <a:ext uri="{FF2B5EF4-FFF2-40B4-BE49-F238E27FC236}">
                <a16:creationId xmlns:a16="http://schemas.microsoft.com/office/drawing/2014/main" id="{AD16AE8C-5CB9-F149-BA54-AC94214FB5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3" tIns="48251" rIns="96503" bIns="48251"/>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a:extLst>
              <a:ext uri="{FF2B5EF4-FFF2-40B4-BE49-F238E27FC236}">
                <a16:creationId xmlns:a16="http://schemas.microsoft.com/office/drawing/2014/main" id="{C0273C40-2D23-0A4E-8DF4-5791B45214A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C1BD89CD-0222-0B4E-BA1C-140CE0314222}" type="datetime4">
              <a:rPr lang="en-US" altLang="en-US" sz="1300">
                <a:solidFill>
                  <a:schemeClr val="tx1"/>
                </a:solidFill>
                <a:latin typeface="Times New Roman" panose="02020603050405020304" pitchFamily="18" charset="0"/>
              </a:rPr>
              <a:pPr eaLnBrk="1" hangingPunct="1"/>
              <a:t>September 14, 2020</a:t>
            </a:fld>
            <a:endParaRPr lang="en-US" altLang="en-US" sz="1300">
              <a:solidFill>
                <a:schemeClr val="tx1"/>
              </a:solidFill>
              <a:latin typeface="Times New Roman" panose="02020603050405020304" pitchFamily="18" charset="0"/>
            </a:endParaRPr>
          </a:p>
        </p:txBody>
      </p:sp>
      <p:sp>
        <p:nvSpPr>
          <p:cNvPr id="36866" name="Rectangle 6">
            <a:extLst>
              <a:ext uri="{FF2B5EF4-FFF2-40B4-BE49-F238E27FC236}">
                <a16:creationId xmlns:a16="http://schemas.microsoft.com/office/drawing/2014/main" id="{C8B2949D-2DFB-2343-8EF3-A587DAEAEA7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300">
                <a:solidFill>
                  <a:schemeClr val="tx1"/>
                </a:solidFill>
                <a:latin typeface="Times New Roman" panose="02020603050405020304" pitchFamily="18" charset="0"/>
              </a:rPr>
              <a:t>A Small Dose of Toxicology - Overview</a:t>
            </a:r>
          </a:p>
        </p:txBody>
      </p:sp>
      <p:sp>
        <p:nvSpPr>
          <p:cNvPr id="36867" name="Rectangle 7">
            <a:extLst>
              <a:ext uri="{FF2B5EF4-FFF2-40B4-BE49-F238E27FC236}">
                <a16:creationId xmlns:a16="http://schemas.microsoft.com/office/drawing/2014/main" id="{C9CA6E21-D827-604A-9D16-10F67B0E39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defTabSz="965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defTabSz="9652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defTabSz="9652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defTabSz="9652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AB39FF02-B779-FF46-9113-9CEA10DC04AC}" type="slidenum">
              <a:rPr lang="en-US" altLang="en-US" sz="1300">
                <a:solidFill>
                  <a:schemeClr val="tx1"/>
                </a:solidFill>
                <a:latin typeface="Times New Roman" panose="02020603050405020304" pitchFamily="18" charset="0"/>
              </a:rPr>
              <a:pPr eaLnBrk="1" hangingPunct="1"/>
              <a:t>23</a:t>
            </a:fld>
            <a:endParaRPr lang="en-US" altLang="en-US" sz="1300">
              <a:solidFill>
                <a:schemeClr val="tx1"/>
              </a:solidFill>
              <a:latin typeface="Times New Roman" panose="02020603050405020304" pitchFamily="18" charset="0"/>
            </a:endParaRPr>
          </a:p>
        </p:txBody>
      </p:sp>
      <p:sp>
        <p:nvSpPr>
          <p:cNvPr id="36868" name="Rectangle 2">
            <a:extLst>
              <a:ext uri="{FF2B5EF4-FFF2-40B4-BE49-F238E27FC236}">
                <a16:creationId xmlns:a16="http://schemas.microsoft.com/office/drawing/2014/main" id="{CC5A55E8-C9B6-7146-B138-0AC0B07EE0E0}"/>
              </a:ext>
            </a:extLst>
          </p:cNvPr>
          <p:cNvSpPr>
            <a:spLocks noGrp="1" noRot="1" noChangeAspect="1" noChangeArrowheads="1" noTextEdit="1"/>
          </p:cNvSpPr>
          <p:nvPr>
            <p:ph type="sldImg"/>
          </p:nvPr>
        </p:nvSpPr>
        <p:spPr>
          <a:ln/>
        </p:spPr>
      </p:sp>
      <p:sp>
        <p:nvSpPr>
          <p:cNvPr id="36869" name="Rectangle 3">
            <a:extLst>
              <a:ext uri="{FF2B5EF4-FFF2-40B4-BE49-F238E27FC236}">
                <a16:creationId xmlns:a16="http://schemas.microsoft.com/office/drawing/2014/main" id="{4590ECE9-8775-134D-8FEF-1F92A243DC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3" tIns="48251" rIns="96503" bIns="48251"/>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031">
            <a:extLst>
              <a:ext uri="{FF2B5EF4-FFF2-40B4-BE49-F238E27FC236}">
                <a16:creationId xmlns:a16="http://schemas.microsoft.com/office/drawing/2014/main" id="{0376CC4C-5037-7546-8738-6B3A684BCA1B}"/>
              </a:ext>
            </a:extLst>
          </p:cNvPr>
          <p:cNvSpPr>
            <a:spLocks noChangeArrowheads="1"/>
          </p:cNvSpPr>
          <p:nvPr userDrawn="1"/>
        </p:nvSpPr>
        <p:spPr bwMode="auto">
          <a:xfrm>
            <a:off x="0" y="0"/>
            <a:ext cx="9144000" cy="9144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 name="Line 1032">
            <a:extLst>
              <a:ext uri="{FF2B5EF4-FFF2-40B4-BE49-F238E27FC236}">
                <a16:creationId xmlns:a16="http://schemas.microsoft.com/office/drawing/2014/main" id="{5280743E-0508-8148-8C75-F1BACCACE842}"/>
              </a:ext>
            </a:extLst>
          </p:cNvPr>
          <p:cNvSpPr>
            <a:spLocks noChangeShapeType="1"/>
          </p:cNvSpPr>
          <p:nvPr userDrawn="1"/>
        </p:nvSpPr>
        <p:spPr bwMode="auto">
          <a:xfrm>
            <a:off x="0" y="9144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Text Box 18">
            <a:extLst>
              <a:ext uri="{FF2B5EF4-FFF2-40B4-BE49-F238E27FC236}">
                <a16:creationId xmlns:a16="http://schemas.microsoft.com/office/drawing/2014/main" id="{DF9C9CA2-B13E-9A49-96DE-EA83A8B1241E}"/>
              </a:ext>
            </a:extLst>
          </p:cNvPr>
          <p:cNvSpPr txBox="1">
            <a:spLocks noChangeArrowheads="1"/>
          </p:cNvSpPr>
          <p:nvPr userDrawn="1"/>
        </p:nvSpPr>
        <p:spPr bwMode="auto">
          <a:xfrm>
            <a:off x="7086600" y="6604000"/>
            <a:ext cx="2057400" cy="246221"/>
          </a:xfrm>
          <a:prstGeom prst="rect">
            <a:avLst/>
          </a:prstGeom>
          <a:solidFill>
            <a:schemeClr val="hlink"/>
          </a:solidFill>
          <a:ln w="9525">
            <a:solidFill>
              <a:schemeClr val="tx1"/>
            </a:solidFill>
            <a:miter lim="800000"/>
            <a:headEnd/>
            <a:tailEnd/>
          </a:ln>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000" b="1" dirty="0"/>
              <a:t>A Small Dose of Lead 09.14.20</a:t>
            </a:r>
          </a:p>
        </p:txBody>
      </p:sp>
    </p:spTree>
    <p:extLst>
      <p:ext uri="{BB962C8B-B14F-4D97-AF65-F5344CB8AC3E}">
        <p14:creationId xmlns:p14="http://schemas.microsoft.com/office/powerpoint/2010/main" val="246927786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17516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6049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843377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vert="horz"/>
          <a:lstStyle/>
          <a:p>
            <a:pPr lvl="0"/>
            <a:endParaRPr lang="en-US" noProof="0"/>
          </a:p>
        </p:txBody>
      </p:sp>
    </p:spTree>
    <p:extLst>
      <p:ext uri="{BB962C8B-B14F-4D97-AF65-F5344CB8AC3E}">
        <p14:creationId xmlns:p14="http://schemas.microsoft.com/office/powerpoint/2010/main" val="14758921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7729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0254938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9667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476481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272652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49217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814748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05956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15ABEED7-FAAE-854F-8425-181F626C49FD}"/>
              </a:ext>
            </a:extLst>
          </p:cNvPr>
          <p:cNvSpPr>
            <a:spLocks noChangeArrowheads="1"/>
          </p:cNvSpPr>
          <p:nvPr userDrawn="1"/>
        </p:nvSpPr>
        <p:spPr bwMode="auto">
          <a:xfrm>
            <a:off x="0" y="0"/>
            <a:ext cx="9144000" cy="9144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27" name="Rectangle 8">
            <a:extLst>
              <a:ext uri="{FF2B5EF4-FFF2-40B4-BE49-F238E27FC236}">
                <a16:creationId xmlns:a16="http://schemas.microsoft.com/office/drawing/2014/main" id="{F0CDCF2D-8D1F-6246-AEB5-0DF8DEBE6B05}"/>
              </a:ext>
            </a:extLst>
          </p:cNvPr>
          <p:cNvSpPr>
            <a:spLocks noChangeArrowheads="1"/>
          </p:cNvSpPr>
          <p:nvPr userDrawn="1"/>
        </p:nvSpPr>
        <p:spPr bwMode="auto">
          <a:xfrm>
            <a:off x="0" y="0"/>
            <a:ext cx="9144000" cy="9144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28" name="Line 9">
            <a:extLst>
              <a:ext uri="{FF2B5EF4-FFF2-40B4-BE49-F238E27FC236}">
                <a16:creationId xmlns:a16="http://schemas.microsoft.com/office/drawing/2014/main" id="{820DEC67-2187-7541-A3F2-7F1AC95622E9}"/>
              </a:ext>
            </a:extLst>
          </p:cNvPr>
          <p:cNvSpPr>
            <a:spLocks noChangeShapeType="1"/>
          </p:cNvSpPr>
          <p:nvPr userDrawn="1"/>
        </p:nvSpPr>
        <p:spPr bwMode="auto">
          <a:xfrm>
            <a:off x="0" y="9144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Rectangle 12">
            <a:extLst>
              <a:ext uri="{FF2B5EF4-FFF2-40B4-BE49-F238E27FC236}">
                <a16:creationId xmlns:a16="http://schemas.microsoft.com/office/drawing/2014/main" id="{CB2DA5EA-5F9E-404C-A8C0-8D171BDD0CF2}"/>
              </a:ext>
            </a:extLst>
          </p:cNvPr>
          <p:cNvSpPr>
            <a:spLocks noGrp="1" noChangeArrowheads="1"/>
          </p:cNvSpPr>
          <p:nvPr>
            <p:ph type="title"/>
          </p:nvPr>
        </p:nvSpPr>
        <p:spPr bwMode="auto">
          <a:xfrm>
            <a:off x="6858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p>
        </p:txBody>
      </p:sp>
      <p:sp>
        <p:nvSpPr>
          <p:cNvPr id="1030" name="Text Box 14">
            <a:extLst>
              <a:ext uri="{FF2B5EF4-FFF2-40B4-BE49-F238E27FC236}">
                <a16:creationId xmlns:a16="http://schemas.microsoft.com/office/drawing/2014/main" id="{EEA4D9FF-B05E-734A-A98F-F13462913FA0}"/>
              </a:ext>
            </a:extLst>
          </p:cNvPr>
          <p:cNvSpPr txBox="1">
            <a:spLocks noChangeArrowheads="1"/>
          </p:cNvSpPr>
          <p:nvPr userDrawn="1"/>
        </p:nvSpPr>
        <p:spPr bwMode="auto">
          <a:xfrm>
            <a:off x="0" y="6604000"/>
            <a:ext cx="2438400" cy="254000"/>
          </a:xfrm>
          <a:prstGeom prst="rect">
            <a:avLst/>
          </a:prstGeom>
          <a:solidFill>
            <a:schemeClr val="hlink"/>
          </a:solidFill>
          <a:ln w="9525">
            <a:solidFill>
              <a:schemeClr val="tx1"/>
            </a:solidFill>
            <a:miter lim="800000"/>
            <a:headEnd/>
            <a:tailEnd/>
          </a:ln>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000" b="1"/>
              <a:t>              A Small Dose of Toxicology</a:t>
            </a:r>
          </a:p>
        </p:txBody>
      </p:sp>
      <p:pic>
        <p:nvPicPr>
          <p:cNvPr id="1031" name="Picture 15" descr="spoon01">
            <a:extLst>
              <a:ext uri="{FF2B5EF4-FFF2-40B4-BE49-F238E27FC236}">
                <a16:creationId xmlns:a16="http://schemas.microsoft.com/office/drawing/2014/main" id="{AE8544AD-46BC-8540-B950-139A1EE5E84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608763"/>
            <a:ext cx="5334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18">
            <a:extLst>
              <a:ext uri="{FF2B5EF4-FFF2-40B4-BE49-F238E27FC236}">
                <a16:creationId xmlns:a16="http://schemas.microsoft.com/office/drawing/2014/main" id="{CFB5B537-83A9-0B4B-8C2C-0C5B0130C5E3}"/>
              </a:ext>
            </a:extLst>
          </p:cNvPr>
          <p:cNvSpPr txBox="1">
            <a:spLocks noChangeArrowheads="1"/>
          </p:cNvSpPr>
          <p:nvPr userDrawn="1"/>
        </p:nvSpPr>
        <p:spPr bwMode="auto">
          <a:xfrm>
            <a:off x="7086600" y="6604000"/>
            <a:ext cx="2057400" cy="246221"/>
          </a:xfrm>
          <a:prstGeom prst="rect">
            <a:avLst/>
          </a:prstGeom>
          <a:solidFill>
            <a:schemeClr val="hlink"/>
          </a:solidFill>
          <a:ln w="9525">
            <a:solidFill>
              <a:schemeClr val="tx1"/>
            </a:solidFill>
            <a:miter lim="800000"/>
            <a:headEnd/>
            <a:tailEnd/>
          </a:ln>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000" b="1" dirty="0"/>
              <a:t>A Small Dose of Lead 09.14.20</a:t>
            </a: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1"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1"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1"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1"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cincinnatichildrens.org/research/project/enviro/hazard/lead/lead-advertising/default.ht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5.emf"/></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6">
            <a:extLst>
              <a:ext uri="{FF2B5EF4-FFF2-40B4-BE49-F238E27FC236}">
                <a16:creationId xmlns:a16="http://schemas.microsoft.com/office/drawing/2014/main" id="{8A77A99F-B19E-5B4B-9F76-A6282CDC3D68}"/>
              </a:ext>
            </a:extLst>
          </p:cNvPr>
          <p:cNvSpPr>
            <a:spLocks noGrp="1" noChangeArrowheads="1"/>
          </p:cNvSpPr>
          <p:nvPr>
            <p:ph type="ctrTitle" idx="4294967295"/>
          </p:nvPr>
        </p:nvSpPr>
        <p:spPr>
          <a:xfrm>
            <a:off x="533400" y="1219200"/>
            <a:ext cx="8610600" cy="3749675"/>
          </a:xfrm>
          <a:noFill/>
        </p:spPr>
        <p:txBody>
          <a:bodyPr/>
          <a:lstStyle/>
          <a:p>
            <a:pPr eaLnBrk="1" hangingPunct="1"/>
            <a:r>
              <a:rPr lang="en-US" altLang="en-US" sz="4000" b="1" dirty="0">
                <a:solidFill>
                  <a:schemeClr val="tx1"/>
                </a:solidFill>
                <a:ea typeface="ＭＳ Ｐゴシック" panose="020B0600070205080204" pitchFamily="34" charset="-128"/>
              </a:rPr>
              <a:t>An Introduction To The Health Effects of Lead </a:t>
            </a:r>
            <a:br>
              <a:rPr lang="en-US" altLang="en-US" sz="4000" b="1" dirty="0">
                <a:solidFill>
                  <a:schemeClr val="tx1"/>
                </a:solidFill>
                <a:ea typeface="ＭＳ Ｐゴシック" panose="020B0600070205080204" pitchFamily="34" charset="-128"/>
              </a:rPr>
            </a:br>
            <a:r>
              <a:rPr lang="en-US" altLang="en-US" sz="4000" b="1" dirty="0">
                <a:solidFill>
                  <a:schemeClr val="tx1"/>
                </a:solidFill>
                <a:ea typeface="ＭＳ Ｐゴシック" panose="020B0600070205080204" pitchFamily="34" charset="-128"/>
              </a:rPr>
              <a:t>or</a:t>
            </a:r>
            <a:br>
              <a:rPr lang="en-US" altLang="en-US" sz="4000" b="1" dirty="0">
                <a:solidFill>
                  <a:schemeClr val="tx1"/>
                </a:solidFill>
                <a:ea typeface="ＭＳ Ｐゴシック" panose="020B0600070205080204" pitchFamily="34" charset="-128"/>
              </a:rPr>
            </a:br>
            <a:r>
              <a:rPr lang="en-US" altLang="en-US" sz="4000" b="1" dirty="0">
                <a:solidFill>
                  <a:schemeClr val="tx1"/>
                </a:solidFill>
                <a:ea typeface="ＭＳ Ｐゴシック" panose="020B0600070205080204" pitchFamily="34" charset="-128"/>
              </a:rPr>
              <a:t>Should the CDC Lower the Blood lead action lever from </a:t>
            </a:r>
            <a:br>
              <a:rPr lang="en-US" altLang="en-US" sz="4000" b="1" dirty="0">
                <a:solidFill>
                  <a:schemeClr val="tx1"/>
                </a:solidFill>
                <a:ea typeface="ＭＳ Ｐゴシック" panose="020B0600070205080204" pitchFamily="34" charset="-128"/>
              </a:rPr>
            </a:br>
            <a:r>
              <a:rPr lang="en-US" altLang="en-US" sz="4000" b="1" dirty="0">
                <a:solidFill>
                  <a:schemeClr val="tx1"/>
                </a:solidFill>
                <a:ea typeface="ＭＳ Ｐゴシック" panose="020B0600070205080204" pitchFamily="34" charset="-128"/>
              </a:rPr>
              <a:t>10 to 2 mcg/dl?</a:t>
            </a:r>
          </a:p>
        </p:txBody>
      </p:sp>
      <p:sp>
        <p:nvSpPr>
          <p:cNvPr id="5122" name="Rectangle 7">
            <a:extLst>
              <a:ext uri="{FF2B5EF4-FFF2-40B4-BE49-F238E27FC236}">
                <a16:creationId xmlns:a16="http://schemas.microsoft.com/office/drawing/2014/main" id="{EF8C6EA6-09F8-3248-930D-55012BDC1107}"/>
              </a:ext>
            </a:extLst>
          </p:cNvPr>
          <p:cNvSpPr>
            <a:spLocks noChangeArrowheads="1"/>
          </p:cNvSpPr>
          <p:nvPr/>
        </p:nvSpPr>
        <p:spPr bwMode="auto">
          <a:xfrm>
            <a:off x="1643063" y="76200"/>
            <a:ext cx="5900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tx1"/>
                </a:solidFill>
              </a:rPr>
              <a:t>A Small Dose of Lead</a:t>
            </a:r>
          </a:p>
        </p:txBody>
      </p:sp>
      <p:pic>
        <p:nvPicPr>
          <p:cNvPr id="5123" name="Picture 9" descr="j0226534">
            <a:extLst>
              <a:ext uri="{FF2B5EF4-FFF2-40B4-BE49-F238E27FC236}">
                <a16:creationId xmlns:a16="http://schemas.microsoft.com/office/drawing/2014/main" id="{65183EE1-E843-F342-AEFD-871ED8FBD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73663"/>
            <a:ext cx="236220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15">
            <a:extLst>
              <a:ext uri="{FF2B5EF4-FFF2-40B4-BE49-F238E27FC236}">
                <a16:creationId xmlns:a16="http://schemas.microsoft.com/office/drawing/2014/main" id="{91D2739D-DE76-BB49-B326-76909C3D4ED8}"/>
              </a:ext>
            </a:extLst>
          </p:cNvPr>
          <p:cNvGrpSpPr>
            <a:grpSpLocks/>
          </p:cNvGrpSpPr>
          <p:nvPr/>
        </p:nvGrpSpPr>
        <p:grpSpPr bwMode="auto">
          <a:xfrm>
            <a:off x="1114425" y="1676400"/>
            <a:ext cx="6913563" cy="3505200"/>
            <a:chOff x="702" y="1056"/>
            <a:chExt cx="4355" cy="2208"/>
          </a:xfrm>
        </p:grpSpPr>
        <p:sp>
          <p:nvSpPr>
            <p:cNvPr id="5126" name="Freeform 13">
              <a:extLst>
                <a:ext uri="{FF2B5EF4-FFF2-40B4-BE49-F238E27FC236}">
                  <a16:creationId xmlns:a16="http://schemas.microsoft.com/office/drawing/2014/main" id="{9BB02A0A-AC9D-AE4B-AC36-708DA3B26CEF}"/>
                </a:ext>
              </a:extLst>
            </p:cNvPr>
            <p:cNvSpPr>
              <a:spLocks/>
            </p:cNvSpPr>
            <p:nvPr/>
          </p:nvSpPr>
          <p:spPr bwMode="auto">
            <a:xfrm>
              <a:off x="702" y="1056"/>
              <a:ext cx="4355" cy="2208"/>
            </a:xfrm>
            <a:custGeom>
              <a:avLst/>
              <a:gdLst>
                <a:gd name="T0" fmla="*/ 4099 w 3910"/>
                <a:gd name="T1" fmla="*/ 1314 h 1817"/>
                <a:gd name="T2" fmla="*/ 4156 w 3910"/>
                <a:gd name="T3" fmla="*/ 1439 h 1817"/>
                <a:gd name="T4" fmla="*/ 4241 w 3910"/>
                <a:gd name="T5" fmla="*/ 1540 h 1817"/>
                <a:gd name="T6" fmla="*/ 4256 w 3910"/>
                <a:gd name="T7" fmla="*/ 1656 h 1817"/>
                <a:gd name="T8" fmla="*/ 4212 w 3910"/>
                <a:gd name="T9" fmla="*/ 1757 h 1817"/>
                <a:gd name="T10" fmla="*/ 4099 w 3910"/>
                <a:gd name="T11" fmla="*/ 1874 h 1817"/>
                <a:gd name="T12" fmla="*/ 3942 w 3910"/>
                <a:gd name="T13" fmla="*/ 1952 h 1817"/>
                <a:gd name="T14" fmla="*/ 3556 w 3910"/>
                <a:gd name="T15" fmla="*/ 2014 h 1817"/>
                <a:gd name="T16" fmla="*/ 3300 w 3910"/>
                <a:gd name="T17" fmla="*/ 1998 h 1817"/>
                <a:gd name="T18" fmla="*/ 3072 w 3910"/>
                <a:gd name="T19" fmla="*/ 1913 h 1817"/>
                <a:gd name="T20" fmla="*/ 2787 w 3910"/>
                <a:gd name="T21" fmla="*/ 1718 h 1817"/>
                <a:gd name="T22" fmla="*/ 2616 w 3910"/>
                <a:gd name="T23" fmla="*/ 1540 h 1817"/>
                <a:gd name="T24" fmla="*/ 2558 w 3910"/>
                <a:gd name="T25" fmla="*/ 1430 h 1817"/>
                <a:gd name="T26" fmla="*/ 2552 w 3910"/>
                <a:gd name="T27" fmla="*/ 1345 h 1817"/>
                <a:gd name="T28" fmla="*/ 2573 w 3910"/>
                <a:gd name="T29" fmla="*/ 1291 h 1817"/>
                <a:gd name="T30" fmla="*/ 2652 w 3910"/>
                <a:gd name="T31" fmla="*/ 1229 h 1817"/>
                <a:gd name="T32" fmla="*/ 2816 w 3910"/>
                <a:gd name="T33" fmla="*/ 1205 h 1817"/>
                <a:gd name="T34" fmla="*/ 2837 w 3910"/>
                <a:gd name="T35" fmla="*/ 1213 h 1817"/>
                <a:gd name="T36" fmla="*/ 2808 w 3910"/>
                <a:gd name="T37" fmla="*/ 1057 h 1817"/>
                <a:gd name="T38" fmla="*/ 2495 w 3910"/>
                <a:gd name="T39" fmla="*/ 1018 h 1817"/>
                <a:gd name="T40" fmla="*/ 2380 w 3910"/>
                <a:gd name="T41" fmla="*/ 972 h 1817"/>
                <a:gd name="T42" fmla="*/ 1176 w 3910"/>
                <a:gd name="T43" fmla="*/ 264 h 1817"/>
                <a:gd name="T44" fmla="*/ 684 w 3910"/>
                <a:gd name="T45" fmla="*/ 30 h 1817"/>
                <a:gd name="T46" fmla="*/ 478 w 3910"/>
                <a:gd name="T47" fmla="*/ 0 h 1817"/>
                <a:gd name="T48" fmla="*/ 157 w 3910"/>
                <a:gd name="T49" fmla="*/ 39 h 1817"/>
                <a:gd name="T50" fmla="*/ 42 w 3910"/>
                <a:gd name="T51" fmla="*/ 132 h 1817"/>
                <a:gd name="T52" fmla="*/ 0 w 3910"/>
                <a:gd name="T53" fmla="*/ 210 h 1817"/>
                <a:gd name="T54" fmla="*/ 0 w 3910"/>
                <a:gd name="T55" fmla="*/ 272 h 1817"/>
                <a:gd name="T56" fmla="*/ 36 w 3910"/>
                <a:gd name="T57" fmla="*/ 350 h 1817"/>
                <a:gd name="T58" fmla="*/ 214 w 3910"/>
                <a:gd name="T59" fmla="*/ 474 h 1817"/>
                <a:gd name="T60" fmla="*/ 535 w 3910"/>
                <a:gd name="T61" fmla="*/ 552 h 1817"/>
                <a:gd name="T62" fmla="*/ 927 w 3910"/>
                <a:gd name="T63" fmla="*/ 661 h 1817"/>
                <a:gd name="T64" fmla="*/ 1625 w 3910"/>
                <a:gd name="T65" fmla="*/ 933 h 1817"/>
                <a:gd name="T66" fmla="*/ 2046 w 3910"/>
                <a:gd name="T67" fmla="*/ 1167 h 1817"/>
                <a:gd name="T68" fmla="*/ 2380 w 3910"/>
                <a:gd name="T69" fmla="*/ 1439 h 1817"/>
                <a:gd name="T70" fmla="*/ 2558 w 3910"/>
                <a:gd name="T71" fmla="*/ 1664 h 1817"/>
                <a:gd name="T72" fmla="*/ 2816 w 3910"/>
                <a:gd name="T73" fmla="*/ 1936 h 1817"/>
                <a:gd name="T74" fmla="*/ 3093 w 3910"/>
                <a:gd name="T75" fmla="*/ 2123 h 1817"/>
                <a:gd name="T76" fmla="*/ 3321 w 3910"/>
                <a:gd name="T77" fmla="*/ 2192 h 1817"/>
                <a:gd name="T78" fmla="*/ 3692 w 3910"/>
                <a:gd name="T79" fmla="*/ 2192 h 1817"/>
                <a:gd name="T80" fmla="*/ 4042 w 3910"/>
                <a:gd name="T81" fmla="*/ 2076 h 1817"/>
                <a:gd name="T82" fmla="*/ 4212 w 3910"/>
                <a:gd name="T83" fmla="*/ 1944 h 1817"/>
                <a:gd name="T84" fmla="*/ 4334 w 3910"/>
                <a:gd name="T85" fmla="*/ 1741 h 1817"/>
                <a:gd name="T86" fmla="*/ 4355 w 3910"/>
                <a:gd name="T87" fmla="*/ 1625 h 1817"/>
                <a:gd name="T88" fmla="*/ 4319 w 3910"/>
                <a:gd name="T89" fmla="*/ 1517 h 1817"/>
                <a:gd name="T90" fmla="*/ 4241 w 3910"/>
                <a:gd name="T91" fmla="*/ 1423 h 1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10"/>
                <a:gd name="T139" fmla="*/ 0 h 1817"/>
                <a:gd name="T140" fmla="*/ 3910 w 3910"/>
                <a:gd name="T141" fmla="*/ 1817 h 1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10" h="1817">
                  <a:moveTo>
                    <a:pt x="3808" y="1171"/>
                  </a:moveTo>
                  <a:lnTo>
                    <a:pt x="3808" y="1171"/>
                  </a:lnTo>
                  <a:lnTo>
                    <a:pt x="3680" y="1081"/>
                  </a:lnTo>
                  <a:lnTo>
                    <a:pt x="3731" y="1184"/>
                  </a:lnTo>
                  <a:lnTo>
                    <a:pt x="3763" y="1209"/>
                  </a:lnTo>
                  <a:lnTo>
                    <a:pt x="3789" y="1235"/>
                  </a:lnTo>
                  <a:lnTo>
                    <a:pt x="3808" y="1267"/>
                  </a:lnTo>
                  <a:lnTo>
                    <a:pt x="3821" y="1292"/>
                  </a:lnTo>
                  <a:lnTo>
                    <a:pt x="3827" y="1331"/>
                  </a:lnTo>
                  <a:lnTo>
                    <a:pt x="3821" y="1363"/>
                  </a:lnTo>
                  <a:lnTo>
                    <a:pt x="3808" y="1408"/>
                  </a:lnTo>
                  <a:lnTo>
                    <a:pt x="3782" y="1446"/>
                  </a:lnTo>
                  <a:lnTo>
                    <a:pt x="3757" y="1484"/>
                  </a:lnTo>
                  <a:lnTo>
                    <a:pt x="3725" y="1510"/>
                  </a:lnTo>
                  <a:lnTo>
                    <a:pt x="3680" y="1542"/>
                  </a:lnTo>
                  <a:lnTo>
                    <a:pt x="3641" y="1568"/>
                  </a:lnTo>
                  <a:lnTo>
                    <a:pt x="3590" y="1587"/>
                  </a:lnTo>
                  <a:lnTo>
                    <a:pt x="3539" y="1606"/>
                  </a:lnTo>
                  <a:lnTo>
                    <a:pt x="3430" y="1632"/>
                  </a:lnTo>
                  <a:lnTo>
                    <a:pt x="3309" y="1651"/>
                  </a:lnTo>
                  <a:lnTo>
                    <a:pt x="3193" y="1657"/>
                  </a:lnTo>
                  <a:lnTo>
                    <a:pt x="3072" y="1657"/>
                  </a:lnTo>
                  <a:lnTo>
                    <a:pt x="2963" y="1644"/>
                  </a:lnTo>
                  <a:lnTo>
                    <a:pt x="2912" y="1632"/>
                  </a:lnTo>
                  <a:lnTo>
                    <a:pt x="2861" y="1619"/>
                  </a:lnTo>
                  <a:lnTo>
                    <a:pt x="2758" y="1574"/>
                  </a:lnTo>
                  <a:lnTo>
                    <a:pt x="2662" y="1529"/>
                  </a:lnTo>
                  <a:lnTo>
                    <a:pt x="2579" y="1472"/>
                  </a:lnTo>
                  <a:lnTo>
                    <a:pt x="2502" y="1414"/>
                  </a:lnTo>
                  <a:lnTo>
                    <a:pt x="2432" y="1356"/>
                  </a:lnTo>
                  <a:lnTo>
                    <a:pt x="2381" y="1305"/>
                  </a:lnTo>
                  <a:lnTo>
                    <a:pt x="2349" y="1267"/>
                  </a:lnTo>
                  <a:lnTo>
                    <a:pt x="2310" y="1203"/>
                  </a:lnTo>
                  <a:lnTo>
                    <a:pt x="2297" y="1177"/>
                  </a:lnTo>
                  <a:lnTo>
                    <a:pt x="2291" y="1152"/>
                  </a:lnTo>
                  <a:lnTo>
                    <a:pt x="2291" y="1126"/>
                  </a:lnTo>
                  <a:lnTo>
                    <a:pt x="2291" y="1107"/>
                  </a:lnTo>
                  <a:lnTo>
                    <a:pt x="2297" y="1081"/>
                  </a:lnTo>
                  <a:lnTo>
                    <a:pt x="2310" y="1062"/>
                  </a:lnTo>
                  <a:lnTo>
                    <a:pt x="2329" y="1036"/>
                  </a:lnTo>
                  <a:lnTo>
                    <a:pt x="2355" y="1024"/>
                  </a:lnTo>
                  <a:lnTo>
                    <a:pt x="2381" y="1011"/>
                  </a:lnTo>
                  <a:lnTo>
                    <a:pt x="2413" y="998"/>
                  </a:lnTo>
                  <a:lnTo>
                    <a:pt x="2477" y="992"/>
                  </a:lnTo>
                  <a:lnTo>
                    <a:pt x="2528" y="992"/>
                  </a:lnTo>
                  <a:lnTo>
                    <a:pt x="2547" y="998"/>
                  </a:lnTo>
                  <a:lnTo>
                    <a:pt x="2681" y="870"/>
                  </a:lnTo>
                  <a:lnTo>
                    <a:pt x="2521" y="870"/>
                  </a:lnTo>
                  <a:lnTo>
                    <a:pt x="2374" y="857"/>
                  </a:lnTo>
                  <a:lnTo>
                    <a:pt x="2304" y="851"/>
                  </a:lnTo>
                  <a:lnTo>
                    <a:pt x="2240" y="838"/>
                  </a:lnTo>
                  <a:lnTo>
                    <a:pt x="2182" y="825"/>
                  </a:lnTo>
                  <a:lnTo>
                    <a:pt x="2137" y="800"/>
                  </a:lnTo>
                  <a:lnTo>
                    <a:pt x="1734" y="582"/>
                  </a:lnTo>
                  <a:lnTo>
                    <a:pt x="1280" y="333"/>
                  </a:lnTo>
                  <a:lnTo>
                    <a:pt x="1056" y="217"/>
                  </a:lnTo>
                  <a:lnTo>
                    <a:pt x="851" y="121"/>
                  </a:lnTo>
                  <a:lnTo>
                    <a:pt x="685" y="51"/>
                  </a:lnTo>
                  <a:lnTo>
                    <a:pt x="614" y="25"/>
                  </a:lnTo>
                  <a:lnTo>
                    <a:pt x="557" y="13"/>
                  </a:lnTo>
                  <a:lnTo>
                    <a:pt x="429" y="0"/>
                  </a:lnTo>
                  <a:lnTo>
                    <a:pt x="320" y="0"/>
                  </a:lnTo>
                  <a:lnTo>
                    <a:pt x="224" y="13"/>
                  </a:lnTo>
                  <a:lnTo>
                    <a:pt x="141" y="32"/>
                  </a:lnTo>
                  <a:lnTo>
                    <a:pt x="83" y="64"/>
                  </a:lnTo>
                  <a:lnTo>
                    <a:pt x="57" y="83"/>
                  </a:lnTo>
                  <a:lnTo>
                    <a:pt x="38" y="109"/>
                  </a:lnTo>
                  <a:lnTo>
                    <a:pt x="19" y="128"/>
                  </a:lnTo>
                  <a:lnTo>
                    <a:pt x="6" y="153"/>
                  </a:lnTo>
                  <a:lnTo>
                    <a:pt x="0" y="173"/>
                  </a:lnTo>
                  <a:lnTo>
                    <a:pt x="0" y="198"/>
                  </a:lnTo>
                  <a:lnTo>
                    <a:pt x="0" y="224"/>
                  </a:lnTo>
                  <a:lnTo>
                    <a:pt x="6" y="249"/>
                  </a:lnTo>
                  <a:lnTo>
                    <a:pt x="19" y="269"/>
                  </a:lnTo>
                  <a:lnTo>
                    <a:pt x="32" y="288"/>
                  </a:lnTo>
                  <a:lnTo>
                    <a:pt x="70" y="326"/>
                  </a:lnTo>
                  <a:lnTo>
                    <a:pt x="121" y="358"/>
                  </a:lnTo>
                  <a:lnTo>
                    <a:pt x="192" y="390"/>
                  </a:lnTo>
                  <a:lnTo>
                    <a:pt x="275" y="409"/>
                  </a:lnTo>
                  <a:lnTo>
                    <a:pt x="371" y="435"/>
                  </a:lnTo>
                  <a:lnTo>
                    <a:pt x="480" y="454"/>
                  </a:lnTo>
                  <a:lnTo>
                    <a:pt x="633" y="486"/>
                  </a:lnTo>
                  <a:lnTo>
                    <a:pt x="832" y="544"/>
                  </a:lnTo>
                  <a:lnTo>
                    <a:pt x="1069" y="614"/>
                  </a:lnTo>
                  <a:lnTo>
                    <a:pt x="1331" y="710"/>
                  </a:lnTo>
                  <a:lnTo>
                    <a:pt x="1459" y="768"/>
                  </a:lnTo>
                  <a:lnTo>
                    <a:pt x="1587" y="825"/>
                  </a:lnTo>
                  <a:lnTo>
                    <a:pt x="1715" y="889"/>
                  </a:lnTo>
                  <a:lnTo>
                    <a:pt x="1837" y="960"/>
                  </a:lnTo>
                  <a:lnTo>
                    <a:pt x="1945" y="1030"/>
                  </a:lnTo>
                  <a:lnTo>
                    <a:pt x="2048" y="1107"/>
                  </a:lnTo>
                  <a:lnTo>
                    <a:pt x="2137" y="1184"/>
                  </a:lnTo>
                  <a:lnTo>
                    <a:pt x="2214" y="1267"/>
                  </a:lnTo>
                  <a:lnTo>
                    <a:pt x="2297" y="1369"/>
                  </a:lnTo>
                  <a:lnTo>
                    <a:pt x="2374" y="1452"/>
                  </a:lnTo>
                  <a:lnTo>
                    <a:pt x="2451" y="1529"/>
                  </a:lnTo>
                  <a:lnTo>
                    <a:pt x="2528" y="1593"/>
                  </a:lnTo>
                  <a:lnTo>
                    <a:pt x="2605" y="1651"/>
                  </a:lnTo>
                  <a:lnTo>
                    <a:pt x="2688" y="1702"/>
                  </a:lnTo>
                  <a:lnTo>
                    <a:pt x="2777" y="1747"/>
                  </a:lnTo>
                  <a:lnTo>
                    <a:pt x="2873" y="1779"/>
                  </a:lnTo>
                  <a:lnTo>
                    <a:pt x="2982" y="1804"/>
                  </a:lnTo>
                  <a:lnTo>
                    <a:pt x="3091" y="1817"/>
                  </a:lnTo>
                  <a:lnTo>
                    <a:pt x="3206" y="1817"/>
                  </a:lnTo>
                  <a:lnTo>
                    <a:pt x="3315" y="1804"/>
                  </a:lnTo>
                  <a:lnTo>
                    <a:pt x="3424" y="1785"/>
                  </a:lnTo>
                  <a:lnTo>
                    <a:pt x="3533" y="1753"/>
                  </a:lnTo>
                  <a:lnTo>
                    <a:pt x="3629" y="1708"/>
                  </a:lnTo>
                  <a:lnTo>
                    <a:pt x="3712" y="1657"/>
                  </a:lnTo>
                  <a:lnTo>
                    <a:pt x="3782" y="1600"/>
                  </a:lnTo>
                  <a:lnTo>
                    <a:pt x="3840" y="1536"/>
                  </a:lnTo>
                  <a:lnTo>
                    <a:pt x="3878" y="1472"/>
                  </a:lnTo>
                  <a:lnTo>
                    <a:pt x="3891" y="1433"/>
                  </a:lnTo>
                  <a:lnTo>
                    <a:pt x="3904" y="1401"/>
                  </a:lnTo>
                  <a:lnTo>
                    <a:pt x="3910" y="1369"/>
                  </a:lnTo>
                  <a:lnTo>
                    <a:pt x="3910" y="1337"/>
                  </a:lnTo>
                  <a:lnTo>
                    <a:pt x="3904" y="1305"/>
                  </a:lnTo>
                  <a:lnTo>
                    <a:pt x="3891" y="1273"/>
                  </a:lnTo>
                  <a:lnTo>
                    <a:pt x="3878" y="1248"/>
                  </a:lnTo>
                  <a:lnTo>
                    <a:pt x="3859" y="1222"/>
                  </a:lnTo>
                  <a:lnTo>
                    <a:pt x="3833" y="1196"/>
                  </a:lnTo>
                  <a:lnTo>
                    <a:pt x="3808" y="1171"/>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a:p>
              <a:endParaRPr lang="en-US" dirty="0"/>
            </a:p>
            <a:p>
              <a:endParaRPr lang="en-US" dirty="0"/>
            </a:p>
          </p:txBody>
        </p:sp>
        <p:sp>
          <p:nvSpPr>
            <p:cNvPr id="5127" name="Freeform 14">
              <a:extLst>
                <a:ext uri="{FF2B5EF4-FFF2-40B4-BE49-F238E27FC236}">
                  <a16:creationId xmlns:a16="http://schemas.microsoft.com/office/drawing/2014/main" id="{DD41E17B-38A7-9D47-83E7-0A773EB8A4FC}"/>
                </a:ext>
              </a:extLst>
            </p:cNvPr>
            <p:cNvSpPr>
              <a:spLocks/>
            </p:cNvSpPr>
            <p:nvPr/>
          </p:nvSpPr>
          <p:spPr bwMode="auto">
            <a:xfrm>
              <a:off x="3439" y="1909"/>
              <a:ext cx="1404" cy="1088"/>
            </a:xfrm>
            <a:custGeom>
              <a:avLst/>
              <a:gdLst>
                <a:gd name="T0" fmla="*/ 698 w 1261"/>
                <a:gd name="T1" fmla="*/ 1088 h 895"/>
                <a:gd name="T2" fmla="*/ 698 w 1261"/>
                <a:gd name="T3" fmla="*/ 1088 h 895"/>
                <a:gd name="T4" fmla="*/ 784 w 1261"/>
                <a:gd name="T5" fmla="*/ 1088 h 895"/>
                <a:gd name="T6" fmla="*/ 870 w 1261"/>
                <a:gd name="T7" fmla="*/ 1088 h 895"/>
                <a:gd name="T8" fmla="*/ 1012 w 1261"/>
                <a:gd name="T9" fmla="*/ 1073 h 895"/>
                <a:gd name="T10" fmla="*/ 1133 w 1261"/>
                <a:gd name="T11" fmla="*/ 1042 h 895"/>
                <a:gd name="T12" fmla="*/ 1233 w 1261"/>
                <a:gd name="T13" fmla="*/ 1003 h 895"/>
                <a:gd name="T14" fmla="*/ 1312 w 1261"/>
                <a:gd name="T15" fmla="*/ 957 h 895"/>
                <a:gd name="T16" fmla="*/ 1368 w 1261"/>
                <a:gd name="T17" fmla="*/ 902 h 895"/>
                <a:gd name="T18" fmla="*/ 1383 w 1261"/>
                <a:gd name="T19" fmla="*/ 879 h 895"/>
                <a:gd name="T20" fmla="*/ 1397 w 1261"/>
                <a:gd name="T21" fmla="*/ 847 h 895"/>
                <a:gd name="T22" fmla="*/ 1404 w 1261"/>
                <a:gd name="T23" fmla="*/ 824 h 895"/>
                <a:gd name="T24" fmla="*/ 1404 w 1261"/>
                <a:gd name="T25" fmla="*/ 801 h 895"/>
                <a:gd name="T26" fmla="*/ 1404 w 1261"/>
                <a:gd name="T27" fmla="*/ 801 h 895"/>
                <a:gd name="T28" fmla="*/ 1397 w 1261"/>
                <a:gd name="T29" fmla="*/ 746 h 895"/>
                <a:gd name="T30" fmla="*/ 1383 w 1261"/>
                <a:gd name="T31" fmla="*/ 692 h 895"/>
                <a:gd name="T32" fmla="*/ 1362 w 1261"/>
                <a:gd name="T33" fmla="*/ 630 h 895"/>
                <a:gd name="T34" fmla="*/ 1326 w 1261"/>
                <a:gd name="T35" fmla="*/ 568 h 895"/>
                <a:gd name="T36" fmla="*/ 1255 w 1261"/>
                <a:gd name="T37" fmla="*/ 435 h 895"/>
                <a:gd name="T38" fmla="*/ 1155 w 1261"/>
                <a:gd name="T39" fmla="*/ 310 h 895"/>
                <a:gd name="T40" fmla="*/ 1054 w 1261"/>
                <a:gd name="T41" fmla="*/ 195 h 895"/>
                <a:gd name="T42" fmla="*/ 998 w 1261"/>
                <a:gd name="T43" fmla="*/ 140 h 895"/>
                <a:gd name="T44" fmla="*/ 941 w 1261"/>
                <a:gd name="T45" fmla="*/ 92 h 895"/>
                <a:gd name="T46" fmla="*/ 891 w 1261"/>
                <a:gd name="T47" fmla="*/ 53 h 895"/>
                <a:gd name="T48" fmla="*/ 841 w 1261"/>
                <a:gd name="T49" fmla="*/ 30 h 895"/>
                <a:gd name="T50" fmla="*/ 792 w 1261"/>
                <a:gd name="T51" fmla="*/ 7 h 895"/>
                <a:gd name="T52" fmla="*/ 742 w 1261"/>
                <a:gd name="T53" fmla="*/ 0 h 895"/>
                <a:gd name="T54" fmla="*/ 742 w 1261"/>
                <a:gd name="T55" fmla="*/ 0 h 895"/>
                <a:gd name="T56" fmla="*/ 698 w 1261"/>
                <a:gd name="T57" fmla="*/ 0 h 895"/>
                <a:gd name="T58" fmla="*/ 649 w 1261"/>
                <a:gd name="T59" fmla="*/ 15 h 895"/>
                <a:gd name="T60" fmla="*/ 591 w 1261"/>
                <a:gd name="T61" fmla="*/ 39 h 895"/>
                <a:gd name="T62" fmla="*/ 534 w 1261"/>
                <a:gd name="T63" fmla="*/ 62 h 895"/>
                <a:gd name="T64" fmla="*/ 428 w 1261"/>
                <a:gd name="T65" fmla="*/ 140 h 895"/>
                <a:gd name="T66" fmla="*/ 314 w 1261"/>
                <a:gd name="T67" fmla="*/ 233 h 895"/>
                <a:gd name="T68" fmla="*/ 214 w 1261"/>
                <a:gd name="T69" fmla="*/ 334 h 895"/>
                <a:gd name="T70" fmla="*/ 121 w 1261"/>
                <a:gd name="T71" fmla="*/ 427 h 895"/>
                <a:gd name="T72" fmla="*/ 57 w 1261"/>
                <a:gd name="T73" fmla="*/ 504 h 895"/>
                <a:gd name="T74" fmla="*/ 14 w 1261"/>
                <a:gd name="T75" fmla="*/ 559 h 895"/>
                <a:gd name="T76" fmla="*/ 14 w 1261"/>
                <a:gd name="T77" fmla="*/ 559 h 895"/>
                <a:gd name="T78" fmla="*/ 0 w 1261"/>
                <a:gd name="T79" fmla="*/ 598 h 895"/>
                <a:gd name="T80" fmla="*/ 0 w 1261"/>
                <a:gd name="T81" fmla="*/ 637 h 895"/>
                <a:gd name="T82" fmla="*/ 0 w 1261"/>
                <a:gd name="T83" fmla="*/ 676 h 895"/>
                <a:gd name="T84" fmla="*/ 14 w 1261"/>
                <a:gd name="T85" fmla="*/ 715 h 895"/>
                <a:gd name="T86" fmla="*/ 36 w 1261"/>
                <a:gd name="T87" fmla="*/ 762 h 895"/>
                <a:gd name="T88" fmla="*/ 71 w 1261"/>
                <a:gd name="T89" fmla="*/ 801 h 895"/>
                <a:gd name="T90" fmla="*/ 107 w 1261"/>
                <a:gd name="T91" fmla="*/ 840 h 895"/>
                <a:gd name="T92" fmla="*/ 150 w 1261"/>
                <a:gd name="T93" fmla="*/ 886 h 895"/>
                <a:gd name="T94" fmla="*/ 207 w 1261"/>
                <a:gd name="T95" fmla="*/ 925 h 895"/>
                <a:gd name="T96" fmla="*/ 264 w 1261"/>
                <a:gd name="T97" fmla="*/ 957 h 895"/>
                <a:gd name="T98" fmla="*/ 321 w 1261"/>
                <a:gd name="T99" fmla="*/ 996 h 895"/>
                <a:gd name="T100" fmla="*/ 392 w 1261"/>
                <a:gd name="T101" fmla="*/ 1019 h 895"/>
                <a:gd name="T102" fmla="*/ 463 w 1261"/>
                <a:gd name="T103" fmla="*/ 1049 h 895"/>
                <a:gd name="T104" fmla="*/ 542 w 1261"/>
                <a:gd name="T105" fmla="*/ 1065 h 895"/>
                <a:gd name="T106" fmla="*/ 620 w 1261"/>
                <a:gd name="T107" fmla="*/ 1081 h 895"/>
                <a:gd name="T108" fmla="*/ 698 w 1261"/>
                <a:gd name="T109" fmla="*/ 1088 h 895"/>
                <a:gd name="T110" fmla="*/ 698 w 1261"/>
                <a:gd name="T111" fmla="*/ 1088 h 8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61"/>
                <a:gd name="T169" fmla="*/ 0 h 895"/>
                <a:gd name="T170" fmla="*/ 1261 w 1261"/>
                <a:gd name="T171" fmla="*/ 895 h 8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61" h="895">
                  <a:moveTo>
                    <a:pt x="627" y="895"/>
                  </a:moveTo>
                  <a:lnTo>
                    <a:pt x="627" y="895"/>
                  </a:lnTo>
                  <a:lnTo>
                    <a:pt x="704" y="895"/>
                  </a:lnTo>
                  <a:lnTo>
                    <a:pt x="781" y="895"/>
                  </a:lnTo>
                  <a:lnTo>
                    <a:pt x="909" y="883"/>
                  </a:lnTo>
                  <a:lnTo>
                    <a:pt x="1018" y="857"/>
                  </a:lnTo>
                  <a:lnTo>
                    <a:pt x="1107" y="825"/>
                  </a:lnTo>
                  <a:lnTo>
                    <a:pt x="1178" y="787"/>
                  </a:lnTo>
                  <a:lnTo>
                    <a:pt x="1229" y="742"/>
                  </a:lnTo>
                  <a:lnTo>
                    <a:pt x="1242" y="723"/>
                  </a:lnTo>
                  <a:lnTo>
                    <a:pt x="1255" y="697"/>
                  </a:lnTo>
                  <a:lnTo>
                    <a:pt x="1261" y="678"/>
                  </a:lnTo>
                  <a:lnTo>
                    <a:pt x="1261" y="659"/>
                  </a:lnTo>
                  <a:lnTo>
                    <a:pt x="1255" y="614"/>
                  </a:lnTo>
                  <a:lnTo>
                    <a:pt x="1242" y="569"/>
                  </a:lnTo>
                  <a:lnTo>
                    <a:pt x="1223" y="518"/>
                  </a:lnTo>
                  <a:lnTo>
                    <a:pt x="1191" y="467"/>
                  </a:lnTo>
                  <a:lnTo>
                    <a:pt x="1127" y="358"/>
                  </a:lnTo>
                  <a:lnTo>
                    <a:pt x="1037" y="255"/>
                  </a:lnTo>
                  <a:lnTo>
                    <a:pt x="947" y="160"/>
                  </a:lnTo>
                  <a:lnTo>
                    <a:pt x="896" y="115"/>
                  </a:lnTo>
                  <a:lnTo>
                    <a:pt x="845" y="76"/>
                  </a:lnTo>
                  <a:lnTo>
                    <a:pt x="800" y="44"/>
                  </a:lnTo>
                  <a:lnTo>
                    <a:pt x="755" y="25"/>
                  </a:lnTo>
                  <a:lnTo>
                    <a:pt x="711" y="6"/>
                  </a:lnTo>
                  <a:lnTo>
                    <a:pt x="666" y="0"/>
                  </a:lnTo>
                  <a:lnTo>
                    <a:pt x="627" y="0"/>
                  </a:lnTo>
                  <a:lnTo>
                    <a:pt x="583" y="12"/>
                  </a:lnTo>
                  <a:lnTo>
                    <a:pt x="531" y="32"/>
                  </a:lnTo>
                  <a:lnTo>
                    <a:pt x="480" y="51"/>
                  </a:lnTo>
                  <a:lnTo>
                    <a:pt x="384" y="115"/>
                  </a:lnTo>
                  <a:lnTo>
                    <a:pt x="282" y="192"/>
                  </a:lnTo>
                  <a:lnTo>
                    <a:pt x="192" y="275"/>
                  </a:lnTo>
                  <a:lnTo>
                    <a:pt x="109" y="351"/>
                  </a:lnTo>
                  <a:lnTo>
                    <a:pt x="51" y="415"/>
                  </a:lnTo>
                  <a:lnTo>
                    <a:pt x="13" y="460"/>
                  </a:lnTo>
                  <a:lnTo>
                    <a:pt x="0" y="492"/>
                  </a:lnTo>
                  <a:lnTo>
                    <a:pt x="0" y="524"/>
                  </a:lnTo>
                  <a:lnTo>
                    <a:pt x="0" y="556"/>
                  </a:lnTo>
                  <a:lnTo>
                    <a:pt x="13" y="588"/>
                  </a:lnTo>
                  <a:lnTo>
                    <a:pt x="32" y="627"/>
                  </a:lnTo>
                  <a:lnTo>
                    <a:pt x="64" y="659"/>
                  </a:lnTo>
                  <a:lnTo>
                    <a:pt x="96" y="691"/>
                  </a:lnTo>
                  <a:lnTo>
                    <a:pt x="135" y="729"/>
                  </a:lnTo>
                  <a:lnTo>
                    <a:pt x="186" y="761"/>
                  </a:lnTo>
                  <a:lnTo>
                    <a:pt x="237" y="787"/>
                  </a:lnTo>
                  <a:lnTo>
                    <a:pt x="288" y="819"/>
                  </a:lnTo>
                  <a:lnTo>
                    <a:pt x="352" y="838"/>
                  </a:lnTo>
                  <a:lnTo>
                    <a:pt x="416" y="863"/>
                  </a:lnTo>
                  <a:lnTo>
                    <a:pt x="487" y="876"/>
                  </a:lnTo>
                  <a:lnTo>
                    <a:pt x="557" y="889"/>
                  </a:lnTo>
                  <a:lnTo>
                    <a:pt x="627" y="895"/>
                  </a:lnTo>
                  <a:close/>
                </a:path>
              </a:pathLst>
            </a:custGeom>
            <a:solidFill>
              <a:srgbClr val="8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Text Box 18">
            <a:extLst>
              <a:ext uri="{FF2B5EF4-FFF2-40B4-BE49-F238E27FC236}">
                <a16:creationId xmlns:a16="http://schemas.microsoft.com/office/drawing/2014/main" id="{2B1DF1DE-4B16-7C4E-A7DF-666FF61EFE62}"/>
              </a:ext>
            </a:extLst>
          </p:cNvPr>
          <p:cNvSpPr txBox="1">
            <a:spLocks noChangeArrowheads="1"/>
          </p:cNvSpPr>
          <p:nvPr/>
        </p:nvSpPr>
        <p:spPr bwMode="auto">
          <a:xfrm>
            <a:off x="7086600" y="6604000"/>
            <a:ext cx="2057400" cy="246221"/>
          </a:xfrm>
          <a:prstGeom prst="rect">
            <a:avLst/>
          </a:prstGeom>
          <a:solidFill>
            <a:schemeClr val="hlink"/>
          </a:solidFill>
          <a:ln w="9525">
            <a:solidFill>
              <a:schemeClr val="tx1"/>
            </a:solidFill>
            <a:miter lim="800000"/>
            <a:headEnd/>
            <a:tailEnd/>
          </a:ln>
        </p:spPr>
        <p:txBody>
          <a:bodyPr wrap="squar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000" b="1" dirty="0"/>
              <a:t>A Small Dose of Lead 09.14.20</a:t>
            </a:r>
          </a:p>
        </p:txBody>
      </p:sp>
      <p:sp>
        <p:nvSpPr>
          <p:cNvPr id="10" name="Text Box 6">
            <a:extLst>
              <a:ext uri="{FF2B5EF4-FFF2-40B4-BE49-F238E27FC236}">
                <a16:creationId xmlns:a16="http://schemas.microsoft.com/office/drawing/2014/main" id="{CC41E63B-E1E4-4A40-8FE3-4F3437E75C20}"/>
              </a:ext>
            </a:extLst>
          </p:cNvPr>
          <p:cNvSpPr txBox="1">
            <a:spLocks noChangeArrowheads="1"/>
          </p:cNvSpPr>
          <p:nvPr/>
        </p:nvSpPr>
        <p:spPr bwMode="auto">
          <a:xfrm>
            <a:off x="3021012" y="5121295"/>
            <a:ext cx="6046788" cy="1508105"/>
          </a:xfrm>
          <a:prstGeom prst="rect">
            <a:avLst/>
          </a:prstGeom>
          <a:noFill/>
          <a:ln w="9525">
            <a:noFill/>
            <a:miter lim="800000"/>
            <a:headEnd/>
            <a:tailEnd/>
          </a:ln>
        </p:spPr>
        <p:txBody>
          <a:bodyPr wrap="square">
            <a:prstTxWarp prst="textNoShape">
              <a:avLst/>
            </a:prstTxWarp>
            <a:spAutoFit/>
          </a:bodyPr>
          <a:lstStyle/>
          <a:p>
            <a:pPr marL="457200" indent="-457200" algn="ctr" eaLnBrk="1" hangingPunct="1">
              <a:buFont typeface="Wingdings" pitchFamily="-1" charset="2"/>
              <a:buNone/>
            </a:pPr>
            <a:r>
              <a:rPr lang="en-US" sz="3600" b="1" dirty="0">
                <a:latin typeface="Arial" pitchFamily="-1" charset="0"/>
              </a:rPr>
              <a:t>Chapter 12 </a:t>
            </a:r>
            <a:r>
              <a:rPr lang="mr-IN" sz="3600" b="1" dirty="0">
                <a:latin typeface="Arial" pitchFamily="-1" charset="0"/>
              </a:rPr>
              <a:t>–</a:t>
            </a:r>
            <a:r>
              <a:rPr lang="en-US" sz="3600" b="1" dirty="0">
                <a:latin typeface="Arial" pitchFamily="-1" charset="0"/>
              </a:rPr>
              <a:t> 3</a:t>
            </a:r>
            <a:r>
              <a:rPr lang="en-US" sz="3600" b="1" baseline="30000" dirty="0">
                <a:latin typeface="Arial" pitchFamily="-1" charset="0"/>
              </a:rPr>
              <a:t>rd</a:t>
            </a:r>
            <a:r>
              <a:rPr lang="en-US" sz="3600" b="1" dirty="0">
                <a:latin typeface="Arial" pitchFamily="-1" charset="0"/>
              </a:rPr>
              <a:t> Edition</a:t>
            </a:r>
          </a:p>
          <a:p>
            <a:pPr marL="457200" indent="-457200" algn="ctr" eaLnBrk="1" hangingPunct="1">
              <a:buFont typeface="Wingdings" pitchFamily="-1" charset="2"/>
              <a:buNone/>
            </a:pPr>
            <a:r>
              <a:rPr lang="en-US" sz="2800" b="1" dirty="0">
                <a:latin typeface="Arial" pitchFamily="-1" charset="0"/>
              </a:rPr>
              <a:t>Steven G. Gilbert, PhD, DABT</a:t>
            </a:r>
          </a:p>
          <a:p>
            <a:pPr marL="457200" indent="-457200" algn="ctr" eaLnBrk="1" hangingPunct="1">
              <a:buFont typeface="Wingdings" pitchFamily="-1" charset="2"/>
              <a:buNone/>
            </a:pPr>
            <a:r>
              <a:rPr lang="en-US" sz="2800" b="1" dirty="0" err="1">
                <a:latin typeface="Arial" pitchFamily="-1" charset="0"/>
              </a:rPr>
              <a:t>www.asmalldoseoftoxicology.org</a:t>
            </a:r>
            <a:endParaRPr lang="en-US" sz="2800" b="1" dirty="0">
              <a:latin typeface="Arial" pitchFamily="-1"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a:extLst>
              <a:ext uri="{FF2B5EF4-FFF2-40B4-BE49-F238E27FC236}">
                <a16:creationId xmlns:a16="http://schemas.microsoft.com/office/drawing/2014/main" id="{2AA99CBE-F806-E340-B997-CB4D9CA525B5}"/>
              </a:ext>
            </a:extLst>
          </p:cNvPr>
          <p:cNvSpPr>
            <a:spLocks noChangeArrowheads="1"/>
          </p:cNvSpPr>
          <p:nvPr/>
        </p:nvSpPr>
        <p:spPr bwMode="auto">
          <a:xfrm>
            <a:off x="1085850" y="1981200"/>
            <a:ext cx="69723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a:r>
              <a:rPr lang="en-US" altLang="en-US" sz="6000" b="1">
                <a:solidFill>
                  <a:schemeClr val="tx1"/>
                </a:solidFill>
              </a:rPr>
              <a:t>"Lead makes the mind give way."</a:t>
            </a:r>
          </a:p>
        </p:txBody>
      </p:sp>
      <p:sp>
        <p:nvSpPr>
          <p:cNvPr id="20482" name="Rectangle 5">
            <a:extLst>
              <a:ext uri="{FF2B5EF4-FFF2-40B4-BE49-F238E27FC236}">
                <a16:creationId xmlns:a16="http://schemas.microsoft.com/office/drawing/2014/main" id="{3EE04775-0E53-EE45-9AE6-3927AE2C0B1E}"/>
              </a:ext>
            </a:extLst>
          </p:cNvPr>
          <p:cNvSpPr>
            <a:spLocks noGrp="1" noChangeArrowheads="1"/>
          </p:cNvSpPr>
          <p:nvPr>
            <p:ph type="title" idx="4294967295"/>
          </p:nvPr>
        </p:nvSpPr>
        <p:spPr/>
        <p:txBody>
          <a:bodyPr/>
          <a:lstStyle/>
          <a:p>
            <a:pPr eaLnBrk="1" hangingPunct="1"/>
            <a:r>
              <a:rPr lang="en-US" altLang="en-US" b="1">
                <a:solidFill>
                  <a:schemeClr val="tx1"/>
                </a:solidFill>
                <a:ea typeface="ＭＳ Ｐゴシック" panose="020B0600070205080204" pitchFamily="34" charset="-128"/>
              </a:rPr>
              <a:t>Ancient Awareness</a:t>
            </a:r>
          </a:p>
        </p:txBody>
      </p:sp>
      <p:sp>
        <p:nvSpPr>
          <p:cNvPr id="20483" name="Rectangle 7">
            <a:extLst>
              <a:ext uri="{FF2B5EF4-FFF2-40B4-BE49-F238E27FC236}">
                <a16:creationId xmlns:a16="http://schemas.microsoft.com/office/drawing/2014/main" id="{6DCDB0B8-761B-6748-B961-0B40EA4518C2}"/>
              </a:ext>
            </a:extLst>
          </p:cNvPr>
          <p:cNvSpPr>
            <a:spLocks noChangeArrowheads="1"/>
          </p:cNvSpPr>
          <p:nvPr/>
        </p:nvSpPr>
        <p:spPr bwMode="auto">
          <a:xfrm>
            <a:off x="1668463" y="4495800"/>
            <a:ext cx="58070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tx1"/>
                </a:solidFill>
              </a:rPr>
              <a:t>Greek</a:t>
            </a:r>
          </a:p>
          <a:p>
            <a:pPr algn="ctr" eaLnBrk="1" hangingPunct="1"/>
            <a:r>
              <a:rPr lang="en-US" altLang="en-US" b="1">
                <a:solidFill>
                  <a:schemeClr val="tx1"/>
                </a:solidFill>
              </a:rPr>
              <a:t>Dioscerides - 2nd BC</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a:extLst>
              <a:ext uri="{FF2B5EF4-FFF2-40B4-BE49-F238E27FC236}">
                <a16:creationId xmlns:a16="http://schemas.microsoft.com/office/drawing/2014/main" id="{CF10082C-BB0D-044B-B978-83621C189B53}"/>
              </a:ext>
            </a:extLst>
          </p:cNvPr>
          <p:cNvSpPr>
            <a:spLocks noChangeArrowheads="1"/>
          </p:cNvSpPr>
          <p:nvPr/>
        </p:nvSpPr>
        <p:spPr bwMode="auto">
          <a:xfrm>
            <a:off x="628650" y="1447800"/>
            <a:ext cx="775335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ja-JP" altLang="en-US" sz="3200" b="1">
                <a:solidFill>
                  <a:schemeClr val="tx1"/>
                </a:solidFill>
              </a:rPr>
              <a:t>“</a:t>
            </a:r>
            <a:r>
              <a:rPr lang="en-US" altLang="ja-JP" sz="3200" b="1">
                <a:solidFill>
                  <a:schemeClr val="tx1"/>
                </a:solidFill>
              </a:rPr>
              <a:t>If we were to judge of the interest excited by any medical subject by the number of writings to which it has given birth, we could not but regard the poisoning by lead as the most important to be known of all those that have been treated of, up to the present time.</a:t>
            </a:r>
            <a:r>
              <a:rPr lang="ja-JP" altLang="en-US" sz="3200" b="1">
                <a:solidFill>
                  <a:schemeClr val="tx1"/>
                </a:solidFill>
              </a:rPr>
              <a:t>”</a:t>
            </a:r>
            <a:endParaRPr lang="en-US" altLang="en-US" sz="3200" b="1">
              <a:solidFill>
                <a:schemeClr val="tx1"/>
              </a:solidFill>
            </a:endParaRPr>
          </a:p>
        </p:txBody>
      </p:sp>
      <p:sp>
        <p:nvSpPr>
          <p:cNvPr id="21506" name="Rectangle 4">
            <a:extLst>
              <a:ext uri="{FF2B5EF4-FFF2-40B4-BE49-F238E27FC236}">
                <a16:creationId xmlns:a16="http://schemas.microsoft.com/office/drawing/2014/main" id="{BEC61EB3-FF1C-8C46-97CB-16CBB04A2C79}"/>
              </a:ext>
            </a:extLst>
          </p:cNvPr>
          <p:cNvSpPr>
            <a:spLocks noGrp="1" noChangeArrowheads="1"/>
          </p:cNvSpPr>
          <p:nvPr>
            <p:ph type="title" idx="4294967295"/>
          </p:nvPr>
        </p:nvSpPr>
        <p:spPr/>
        <p:txBody>
          <a:bodyPr/>
          <a:lstStyle/>
          <a:p>
            <a:pPr eaLnBrk="1" hangingPunct="1"/>
            <a:r>
              <a:rPr lang="en-US" altLang="en-US" b="1">
                <a:solidFill>
                  <a:schemeClr val="tx1"/>
                </a:solidFill>
                <a:ea typeface="ＭＳ Ｐゴシック" panose="020B0600070205080204" pitchFamily="34" charset="-128"/>
              </a:rPr>
              <a:t>Historical Awareness</a:t>
            </a:r>
          </a:p>
        </p:txBody>
      </p:sp>
      <p:sp>
        <p:nvSpPr>
          <p:cNvPr id="205829" name="Text Box 5">
            <a:extLst>
              <a:ext uri="{FF2B5EF4-FFF2-40B4-BE49-F238E27FC236}">
                <a16:creationId xmlns:a16="http://schemas.microsoft.com/office/drawing/2014/main" id="{3B9DB92A-9A4B-8B46-A71C-58A7BEEDA164}"/>
              </a:ext>
            </a:extLst>
          </p:cNvPr>
          <p:cNvSpPr txBox="1">
            <a:spLocks noChangeArrowheads="1"/>
          </p:cNvSpPr>
          <p:nvPr/>
        </p:nvSpPr>
        <p:spPr bwMode="auto">
          <a:xfrm>
            <a:off x="3094038" y="5257800"/>
            <a:ext cx="29257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chemeClr val="tx1"/>
                </a:solidFill>
              </a:rPr>
              <a:t>Orfila, 1817</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829"/>
                                        </p:tgtEl>
                                        <p:attrNameLst>
                                          <p:attrName>style.visibility</p:attrName>
                                        </p:attrNameLst>
                                      </p:cBhvr>
                                      <p:to>
                                        <p:strVal val="visible"/>
                                      </p:to>
                                    </p:set>
                                    <p:anim calcmode="lin" valueType="num">
                                      <p:cBhvr additive="base">
                                        <p:cTn id="7" dur="500" fill="hold"/>
                                        <p:tgtEl>
                                          <p:spTgt spid="205829"/>
                                        </p:tgtEl>
                                        <p:attrNameLst>
                                          <p:attrName>ppt_x</p:attrName>
                                        </p:attrNameLst>
                                      </p:cBhvr>
                                      <p:tavLst>
                                        <p:tav tm="0">
                                          <p:val>
                                            <p:strVal val="#ppt_x"/>
                                          </p:val>
                                        </p:tav>
                                        <p:tav tm="100000">
                                          <p:val>
                                            <p:strVal val="#ppt_x"/>
                                          </p:val>
                                        </p:tav>
                                      </p:tavLst>
                                    </p:anim>
                                    <p:anim calcmode="lin" valueType="num">
                                      <p:cBhvr additive="base">
                                        <p:cTn id="8" dur="500" fill="hold"/>
                                        <p:tgtEl>
                                          <p:spTgt spid="2058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59F50EB-BB54-5343-A06B-150032C28B25}"/>
              </a:ext>
            </a:extLst>
          </p:cNvPr>
          <p:cNvSpPr>
            <a:spLocks noChangeArrowheads="1"/>
          </p:cNvSpPr>
          <p:nvPr/>
        </p:nvSpPr>
        <p:spPr bwMode="auto">
          <a:xfrm>
            <a:off x="452438" y="5715000"/>
            <a:ext cx="82375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3200" b="1">
                <a:solidFill>
                  <a:schemeClr val="tx1"/>
                </a:solidFill>
              </a:rPr>
              <a:t>Public Health Service - L. Sullivan, 1991</a:t>
            </a:r>
          </a:p>
        </p:txBody>
      </p:sp>
      <p:sp>
        <p:nvSpPr>
          <p:cNvPr id="22530" name="Rectangle 3">
            <a:extLst>
              <a:ext uri="{FF2B5EF4-FFF2-40B4-BE49-F238E27FC236}">
                <a16:creationId xmlns:a16="http://schemas.microsoft.com/office/drawing/2014/main" id="{77244A6B-A2F5-5245-A00B-FD87F0258C60}"/>
              </a:ext>
            </a:extLst>
          </p:cNvPr>
          <p:cNvSpPr>
            <a:spLocks noChangeArrowheads="1"/>
          </p:cNvSpPr>
          <p:nvPr/>
        </p:nvSpPr>
        <p:spPr bwMode="auto">
          <a:xfrm>
            <a:off x="1085850" y="1676400"/>
            <a:ext cx="69723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ja-JP" altLang="en-US" b="1">
                <a:solidFill>
                  <a:schemeClr val="tx1"/>
                </a:solidFill>
              </a:rPr>
              <a:t>“</a:t>
            </a:r>
            <a:r>
              <a:rPr lang="en-US" altLang="ja-JP" b="1">
                <a:solidFill>
                  <a:schemeClr val="tx1"/>
                </a:solidFill>
              </a:rPr>
              <a:t>Lead Poisoning remains the most common and societal devastating environmental disease of young children.</a:t>
            </a:r>
            <a:r>
              <a:rPr lang="ja-JP" altLang="en-US" sz="3600" b="1">
                <a:solidFill>
                  <a:schemeClr val="tx1"/>
                </a:solidFill>
              </a:rPr>
              <a:t>”</a:t>
            </a:r>
            <a:endParaRPr lang="en-US" altLang="en-US" sz="2400" b="1">
              <a:solidFill>
                <a:schemeClr val="tx1"/>
              </a:solidFill>
            </a:endParaRPr>
          </a:p>
        </p:txBody>
      </p:sp>
      <p:sp>
        <p:nvSpPr>
          <p:cNvPr id="22531" name="Rectangle 4">
            <a:extLst>
              <a:ext uri="{FF2B5EF4-FFF2-40B4-BE49-F238E27FC236}">
                <a16:creationId xmlns:a16="http://schemas.microsoft.com/office/drawing/2014/main" id="{033E4CE4-2135-7F4B-90BD-17E5A08B4F90}"/>
              </a:ext>
            </a:extLst>
          </p:cNvPr>
          <p:cNvSpPr>
            <a:spLocks noGrp="1" noChangeArrowheads="1"/>
          </p:cNvSpPr>
          <p:nvPr>
            <p:ph type="title" idx="4294967295"/>
          </p:nvPr>
        </p:nvSpPr>
        <p:spPr/>
        <p:txBody>
          <a:bodyPr/>
          <a:lstStyle/>
          <a:p>
            <a:pPr eaLnBrk="1" hangingPunct="1"/>
            <a:r>
              <a:rPr lang="en-US" altLang="en-US" b="1">
                <a:solidFill>
                  <a:schemeClr val="tx1"/>
                </a:solidFill>
                <a:ea typeface="ＭＳ Ｐゴシック" panose="020B0600070205080204" pitchFamily="34" charset="-128"/>
              </a:rPr>
              <a:t>L. Sullivan, 1991</a:t>
            </a:r>
            <a:endParaRPr lang="en-US" altLang="en-US" sz="6000">
              <a:ea typeface="ＭＳ Ｐゴシック" panose="020B0600070205080204" pitchFamily="34" charset="-128"/>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72FD3601-F071-354D-8250-CBD3C8C6B6E7}"/>
              </a:ext>
            </a:extLst>
          </p:cNvPr>
          <p:cNvSpPr>
            <a:spLocks noGrp="1" noChangeArrowheads="1"/>
          </p:cNvSpPr>
          <p:nvPr>
            <p:ph type="title" idx="4294967295"/>
          </p:nvPr>
        </p:nvSpPr>
        <p:spPr/>
        <p:txBody>
          <a:bodyPr/>
          <a:lstStyle/>
          <a:p>
            <a:pPr eaLnBrk="1" hangingPunct="1"/>
            <a:r>
              <a:rPr lang="en-US" altLang="en-US" b="1">
                <a:solidFill>
                  <a:schemeClr val="tx1"/>
                </a:solidFill>
                <a:ea typeface="ＭＳ Ｐゴシック" panose="020B0600070205080204" pitchFamily="34" charset="-128"/>
              </a:rPr>
              <a:t>Lead Based Paint Products</a:t>
            </a:r>
            <a:endParaRPr lang="en-US" altLang="en-US" sz="6000">
              <a:ea typeface="ＭＳ Ｐゴシック" panose="020B0600070205080204" pitchFamily="34" charset="-128"/>
            </a:endParaRPr>
          </a:p>
        </p:txBody>
      </p:sp>
      <p:pic>
        <p:nvPicPr>
          <p:cNvPr id="23554" name="Picture 3" descr="lead_products">
            <a:extLst>
              <a:ext uri="{FF2B5EF4-FFF2-40B4-BE49-F238E27FC236}">
                <a16:creationId xmlns:a16="http://schemas.microsoft.com/office/drawing/2014/main" id="{FE4A6612-051F-B94A-8F6D-C4CE436FE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30363"/>
            <a:ext cx="5791200"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B42D158-EC1E-9341-8B0A-A27F36F14317}"/>
              </a:ext>
            </a:extLst>
          </p:cNvPr>
          <p:cNvSpPr>
            <a:spLocks noGrp="1" noChangeArrowheads="1"/>
          </p:cNvSpPr>
          <p:nvPr>
            <p:ph type="title" idx="4294967295"/>
          </p:nvPr>
        </p:nvSpPr>
        <p:spPr>
          <a:xfrm>
            <a:off x="304800" y="76200"/>
            <a:ext cx="8458200" cy="762000"/>
          </a:xfrm>
        </p:spPr>
        <p:txBody>
          <a:bodyPr/>
          <a:lstStyle/>
          <a:p>
            <a:pPr eaLnBrk="1" hangingPunct="1"/>
            <a:r>
              <a:rPr lang="en-US" altLang="en-US" b="1">
                <a:solidFill>
                  <a:schemeClr val="tx1"/>
                </a:solidFill>
                <a:ea typeface="ＭＳ Ｐゴシック" panose="020B0600070205080204" pitchFamily="34" charset="-128"/>
              </a:rPr>
              <a:t>Lead Industry Advertisements</a:t>
            </a:r>
          </a:p>
        </p:txBody>
      </p:sp>
      <p:sp>
        <p:nvSpPr>
          <p:cNvPr id="25602" name="Text Box 6">
            <a:extLst>
              <a:ext uri="{FF2B5EF4-FFF2-40B4-BE49-F238E27FC236}">
                <a16:creationId xmlns:a16="http://schemas.microsoft.com/office/drawing/2014/main" id="{63B44583-54F1-BA43-A782-7D0132306BBE}"/>
              </a:ext>
            </a:extLst>
          </p:cNvPr>
          <p:cNvSpPr txBox="1">
            <a:spLocks noChangeArrowheads="1"/>
          </p:cNvSpPr>
          <p:nvPr/>
        </p:nvSpPr>
        <p:spPr bwMode="auto">
          <a:xfrm>
            <a:off x="609600" y="5867400"/>
            <a:ext cx="7924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400" b="1"/>
              <a:t>History of Lead Industry Advertisements (</a:t>
            </a:r>
            <a:r>
              <a:rPr lang="en-US" altLang="en-US" sz="1400" b="1">
                <a:hlinkClick r:id="rId2"/>
              </a:rPr>
              <a:t>LINK</a:t>
            </a:r>
            <a:r>
              <a:rPr lang="en-US" altLang="en-US" sz="1400" b="1"/>
              <a:t>)</a:t>
            </a:r>
          </a:p>
          <a:p>
            <a:pPr algn="ctr" eaLnBrk="1" hangingPunct="1">
              <a:spcBef>
                <a:spcPct val="50000"/>
              </a:spcBef>
            </a:pPr>
            <a:r>
              <a:rPr lang="en-US" altLang="en-US" sz="1400"/>
              <a:t>http://www.cincinnatichildrens.org/research/project/enviro/hazard/lead/lead-advertising/default.htm</a:t>
            </a:r>
          </a:p>
        </p:txBody>
      </p:sp>
      <p:pic>
        <p:nvPicPr>
          <p:cNvPr id="25603" name="Picture 7" descr="1920Painting">
            <a:extLst>
              <a:ext uri="{FF2B5EF4-FFF2-40B4-BE49-F238E27FC236}">
                <a16:creationId xmlns:a16="http://schemas.microsoft.com/office/drawing/2014/main" id="{0A950EA2-CE88-AF44-B869-7EAAFBF3C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61468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26">
            <a:extLst>
              <a:ext uri="{FF2B5EF4-FFF2-40B4-BE49-F238E27FC236}">
                <a16:creationId xmlns:a16="http://schemas.microsoft.com/office/drawing/2014/main" id="{208C5159-87FE-0A45-A04D-D507CA64622C}"/>
              </a:ext>
            </a:extLst>
          </p:cNvPr>
          <p:cNvSpPr>
            <a:spLocks noGrp="1" noChangeArrowheads="1"/>
          </p:cNvSpPr>
          <p:nvPr>
            <p:ph type="title" idx="4294967295"/>
          </p:nvPr>
        </p:nvSpPr>
        <p:spPr/>
        <p:txBody>
          <a:bodyPr/>
          <a:lstStyle/>
          <a:p>
            <a:pPr eaLnBrk="1" hangingPunct="1"/>
            <a:r>
              <a:rPr lang="en-US" altLang="en-US" b="1">
                <a:solidFill>
                  <a:schemeClr val="tx1"/>
                </a:solidFill>
                <a:ea typeface="ＭＳ Ｐゴシック" panose="020B0600070205080204" pitchFamily="34" charset="-128"/>
              </a:rPr>
              <a:t>Lead In Gasoline</a:t>
            </a:r>
            <a:endParaRPr lang="en-US" altLang="en-US" sz="6000">
              <a:ea typeface="ＭＳ Ｐゴシック" panose="020B0600070205080204" pitchFamily="34" charset="-128"/>
            </a:endParaRPr>
          </a:p>
        </p:txBody>
      </p:sp>
      <p:sp>
        <p:nvSpPr>
          <p:cNvPr id="26626" name="Rectangle 1027">
            <a:extLst>
              <a:ext uri="{FF2B5EF4-FFF2-40B4-BE49-F238E27FC236}">
                <a16:creationId xmlns:a16="http://schemas.microsoft.com/office/drawing/2014/main" id="{6E51584F-35BB-9E48-9F00-273C3CEEABE8}"/>
              </a:ext>
            </a:extLst>
          </p:cNvPr>
          <p:cNvSpPr>
            <a:spLocks noChangeArrowheads="1"/>
          </p:cNvSpPr>
          <p:nvPr/>
        </p:nvSpPr>
        <p:spPr bwMode="auto">
          <a:xfrm>
            <a:off x="762000" y="1447800"/>
            <a:ext cx="76200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93750" indent="-79375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25000"/>
              </a:spcBef>
              <a:buFont typeface="Wingdings" pitchFamily="2" charset="2"/>
              <a:buNone/>
            </a:pPr>
            <a:r>
              <a:rPr lang="en-US" altLang="en-US" sz="2000" b="1"/>
              <a:t>1854 - Tetraethyl lead discovered by German chemist</a:t>
            </a:r>
          </a:p>
          <a:p>
            <a:pPr eaLnBrk="1" hangingPunct="1">
              <a:spcBef>
                <a:spcPct val="25000"/>
              </a:spcBef>
              <a:buFont typeface="Wingdings" pitchFamily="2" charset="2"/>
              <a:buNone/>
            </a:pPr>
            <a:r>
              <a:rPr lang="en-US" altLang="en-US" sz="2000" b="1"/>
              <a:t>1921 - Midgley discovers that tetraethyl lead curbs engine knock</a:t>
            </a:r>
          </a:p>
          <a:p>
            <a:pPr eaLnBrk="1" hangingPunct="1">
              <a:spcBef>
                <a:spcPct val="25000"/>
              </a:spcBef>
              <a:buFont typeface="Wingdings" pitchFamily="2" charset="2"/>
              <a:buNone/>
            </a:pPr>
            <a:r>
              <a:rPr lang="en-US" altLang="en-US" sz="2000" b="1"/>
              <a:t>1922 - Public Health Service warns of dangers of lead production, leaded fuel</a:t>
            </a:r>
          </a:p>
          <a:p>
            <a:pPr eaLnBrk="1" hangingPunct="1">
              <a:spcBef>
                <a:spcPct val="25000"/>
              </a:spcBef>
              <a:buFont typeface="Wingdings" pitchFamily="2" charset="2"/>
              <a:buNone/>
            </a:pPr>
            <a:r>
              <a:rPr lang="en-US" altLang="en-US" sz="2000" b="1"/>
              <a:t>1923 - Leaded gasoline goes on sale in selected markets</a:t>
            </a:r>
          </a:p>
          <a:p>
            <a:pPr eaLnBrk="1" hangingPunct="1">
              <a:spcBef>
                <a:spcPct val="25000"/>
              </a:spcBef>
              <a:buFont typeface="Wingdings" pitchFamily="2" charset="2"/>
              <a:buNone/>
            </a:pPr>
            <a:r>
              <a:rPr lang="en-US" altLang="en-US" sz="2000" b="1"/>
              <a:t>1936 - 90 percent of gasoline sold in US contains Ethyl</a:t>
            </a:r>
          </a:p>
          <a:p>
            <a:pPr eaLnBrk="1" hangingPunct="1">
              <a:spcBef>
                <a:spcPct val="25000"/>
              </a:spcBef>
              <a:buFont typeface="Wingdings" pitchFamily="2" charset="2"/>
              <a:buNone/>
            </a:pPr>
            <a:r>
              <a:rPr lang="en-US" altLang="en-US" sz="2000" b="1"/>
              <a:t>1972 - EPA gives notice of proposed phase out of lead in gasoline.</a:t>
            </a:r>
          </a:p>
          <a:p>
            <a:pPr eaLnBrk="1" hangingPunct="1">
              <a:spcBef>
                <a:spcPct val="25000"/>
              </a:spcBef>
              <a:buFont typeface="Wingdings" pitchFamily="2" charset="2"/>
              <a:buNone/>
            </a:pPr>
            <a:r>
              <a:rPr lang="en-US" altLang="en-US" sz="2000" b="1"/>
              <a:t>1986 - Primary phase out of leaded gas in US completed</a:t>
            </a:r>
          </a:p>
          <a:p>
            <a:pPr eaLnBrk="1" hangingPunct="1">
              <a:spcBef>
                <a:spcPct val="25000"/>
              </a:spcBef>
              <a:buFont typeface="Wingdings" pitchFamily="2" charset="2"/>
              <a:buNone/>
            </a:pPr>
            <a:r>
              <a:rPr lang="en-US" altLang="en-US" sz="2000" b="1"/>
              <a:t>1994 - Study shows that US blood-lead levels declined by 78 percent from 1978 to 1991</a:t>
            </a:r>
          </a:p>
          <a:p>
            <a:pPr eaLnBrk="1" hangingPunct="1">
              <a:spcBef>
                <a:spcPct val="25000"/>
              </a:spcBef>
              <a:buFont typeface="Wingdings" pitchFamily="2" charset="2"/>
              <a:buNone/>
            </a:pPr>
            <a:r>
              <a:rPr lang="en-US" altLang="en-US" sz="2000" b="1"/>
              <a:t>2000 - European Union bans leaded gasoline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a:extLst>
              <a:ext uri="{FF2B5EF4-FFF2-40B4-BE49-F238E27FC236}">
                <a16:creationId xmlns:a16="http://schemas.microsoft.com/office/drawing/2014/main" id="{C4F7E916-45A0-344B-9DB7-7176C31F12A6}"/>
              </a:ext>
            </a:extLst>
          </p:cNvPr>
          <p:cNvSpPr>
            <a:spLocks noChangeArrowheads="1"/>
          </p:cNvSpPr>
          <p:nvPr/>
        </p:nvSpPr>
        <p:spPr bwMode="auto">
          <a:xfrm>
            <a:off x="550863" y="1417638"/>
            <a:ext cx="8067675"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nSpc>
                <a:spcPct val="125000"/>
              </a:lnSpc>
            </a:pPr>
            <a:r>
              <a:rPr lang="en-US" altLang="en-US" sz="1600" b="1">
                <a:solidFill>
                  <a:schemeClr val="tx1"/>
                </a:solidFill>
              </a:rPr>
              <a:t>Investigator	Date		Blood	  Findings</a:t>
            </a:r>
          </a:p>
          <a:p>
            <a:pPr>
              <a:lnSpc>
                <a:spcPct val="125000"/>
              </a:lnSpc>
            </a:pPr>
            <a:r>
              <a:rPr lang="en-US" altLang="en-US" sz="1600" b="1">
                <a:solidFill>
                  <a:schemeClr val="tx1"/>
                </a:solidFill>
              </a:rPr>
              <a:t>Dioscerides	2nd BC		100	"Lead makes the mind give way."</a:t>
            </a:r>
          </a:p>
          <a:p>
            <a:pPr>
              <a:lnSpc>
                <a:spcPct val="125000"/>
              </a:lnSpc>
            </a:pPr>
            <a:r>
              <a:rPr lang="en-US" altLang="en-US" sz="1600" b="1">
                <a:solidFill>
                  <a:schemeClr val="tx1"/>
                </a:solidFill>
              </a:rPr>
              <a:t>B. Franklin	1763		100	"Dry gripes"</a:t>
            </a:r>
          </a:p>
          <a:p>
            <a:pPr>
              <a:lnSpc>
                <a:spcPct val="125000"/>
              </a:lnSpc>
            </a:pPr>
            <a:r>
              <a:rPr lang="en-US" altLang="en-US" sz="1600" b="1">
                <a:solidFill>
                  <a:schemeClr val="tx1"/>
                </a:solidFill>
              </a:rPr>
              <a:t>A.J. Tuner	1894		80	Childhood plumbism</a:t>
            </a:r>
          </a:p>
          <a:p>
            <a:pPr>
              <a:lnSpc>
                <a:spcPct val="125000"/>
              </a:lnSpc>
            </a:pPr>
            <a:r>
              <a:rPr lang="en-US" altLang="en-US" sz="1600" b="1">
                <a:solidFill>
                  <a:schemeClr val="tx1"/>
                </a:solidFill>
              </a:rPr>
              <a:t>R. Byers		1943		80	Long-term sequelae</a:t>
            </a:r>
          </a:p>
          <a:p>
            <a:pPr>
              <a:lnSpc>
                <a:spcPct val="125000"/>
              </a:lnSpc>
            </a:pPr>
            <a:r>
              <a:rPr lang="en-US" altLang="en-US" sz="1600" b="1">
                <a:solidFill>
                  <a:schemeClr val="tx1"/>
                </a:solidFill>
              </a:rPr>
              <a:t>CDC		1973		40	Undue lead exposure</a:t>
            </a:r>
          </a:p>
          <a:p>
            <a:pPr>
              <a:lnSpc>
                <a:spcPct val="125000"/>
              </a:lnSpc>
            </a:pPr>
            <a:r>
              <a:rPr lang="en-US" altLang="en-US" sz="1600" b="1">
                <a:solidFill>
                  <a:schemeClr val="tx1"/>
                </a:solidFill>
              </a:rPr>
              <a:t>CDC		1975		30	Undue lead exposure</a:t>
            </a:r>
          </a:p>
          <a:p>
            <a:pPr>
              <a:lnSpc>
                <a:spcPct val="125000"/>
              </a:lnSpc>
            </a:pPr>
            <a:r>
              <a:rPr lang="en-US" altLang="en-US" sz="1600" b="1">
                <a:solidFill>
                  <a:schemeClr val="tx1"/>
                </a:solidFill>
              </a:rPr>
              <a:t>CDC		1985		25	Undue lead exposure</a:t>
            </a:r>
          </a:p>
          <a:p>
            <a:pPr>
              <a:lnSpc>
                <a:spcPct val="125000"/>
              </a:lnSpc>
            </a:pPr>
            <a:r>
              <a:rPr lang="en-US" altLang="en-US" sz="1600" b="1">
                <a:solidFill>
                  <a:schemeClr val="tx1"/>
                </a:solidFill>
              </a:rPr>
              <a:t>WHO		1986		20	Undue lead exposure</a:t>
            </a:r>
          </a:p>
          <a:p>
            <a:pPr>
              <a:lnSpc>
                <a:spcPct val="125000"/>
              </a:lnSpc>
            </a:pPr>
            <a:r>
              <a:rPr lang="en-US" altLang="en-US" sz="1600" b="1">
                <a:solidFill>
                  <a:schemeClr val="tx1"/>
                </a:solidFill>
              </a:rPr>
              <a:t>EPA		1986		15	Undue lead exposure</a:t>
            </a:r>
          </a:p>
          <a:p>
            <a:pPr>
              <a:lnSpc>
                <a:spcPct val="125000"/>
              </a:lnSpc>
            </a:pPr>
            <a:r>
              <a:rPr lang="en-US" altLang="en-US" sz="1600" b="1">
                <a:solidFill>
                  <a:schemeClr val="tx1"/>
                </a:solidFill>
              </a:rPr>
              <a:t>Fulton et al.	1987		15	IQ Deficits</a:t>
            </a:r>
          </a:p>
          <a:p>
            <a:pPr>
              <a:lnSpc>
                <a:spcPct val="125000"/>
              </a:lnSpc>
            </a:pPr>
            <a:r>
              <a:rPr lang="en-US" altLang="en-US" sz="1600" b="1">
                <a:solidFill>
                  <a:schemeClr val="tx1"/>
                </a:solidFill>
              </a:rPr>
              <a:t>Hansen et al.	1987		15	IQ Deficits</a:t>
            </a:r>
          </a:p>
          <a:p>
            <a:pPr>
              <a:lnSpc>
                <a:spcPct val="125000"/>
              </a:lnSpc>
            </a:pPr>
            <a:r>
              <a:rPr lang="en-US" altLang="en-US" sz="1600" b="1">
                <a:solidFill>
                  <a:schemeClr val="tx1"/>
                </a:solidFill>
              </a:rPr>
              <a:t>CDC		1990		10	Undue lead exposure</a:t>
            </a:r>
          </a:p>
        </p:txBody>
      </p:sp>
      <p:sp>
        <p:nvSpPr>
          <p:cNvPr id="27650" name="Line 4">
            <a:extLst>
              <a:ext uri="{FF2B5EF4-FFF2-40B4-BE49-F238E27FC236}">
                <a16:creationId xmlns:a16="http://schemas.microsoft.com/office/drawing/2014/main" id="{438B8124-5872-504A-8717-A1CDC28ECB8B}"/>
              </a:ext>
            </a:extLst>
          </p:cNvPr>
          <p:cNvSpPr>
            <a:spLocks noChangeShapeType="1"/>
          </p:cNvSpPr>
          <p:nvPr/>
        </p:nvSpPr>
        <p:spPr bwMode="auto">
          <a:xfrm>
            <a:off x="341313" y="1752600"/>
            <a:ext cx="7656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1" name="Rectangle 5">
            <a:extLst>
              <a:ext uri="{FF2B5EF4-FFF2-40B4-BE49-F238E27FC236}">
                <a16:creationId xmlns:a16="http://schemas.microsoft.com/office/drawing/2014/main" id="{5689B42C-A1ED-7842-A779-7D4845E84232}"/>
              </a:ext>
            </a:extLst>
          </p:cNvPr>
          <p:cNvSpPr>
            <a:spLocks noGrp="1" noChangeArrowheads="1"/>
          </p:cNvSpPr>
          <p:nvPr>
            <p:ph type="title" idx="4294967295"/>
          </p:nvPr>
        </p:nvSpPr>
        <p:spPr>
          <a:xfrm>
            <a:off x="304800" y="76200"/>
            <a:ext cx="8534400" cy="762000"/>
          </a:xfrm>
        </p:spPr>
        <p:txBody>
          <a:bodyPr/>
          <a:lstStyle/>
          <a:p>
            <a:pPr eaLnBrk="1" hangingPunct="1"/>
            <a:r>
              <a:rPr lang="en-US" altLang="en-US" b="1">
                <a:solidFill>
                  <a:schemeClr val="tx1"/>
                </a:solidFill>
                <a:ea typeface="ＭＳ Ｐゴシック" panose="020B0600070205080204" pitchFamily="34" charset="-128"/>
              </a:rPr>
              <a:t>History Of Lead Toxicology</a:t>
            </a:r>
            <a:endParaRPr lang="en-US" altLang="en-US" sz="4800">
              <a:ea typeface="ＭＳ Ｐゴシック" panose="020B0600070205080204" pitchFamily="34" charset="-128"/>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C7BCED9E-B769-1F41-A729-70520C661F0D}"/>
              </a:ext>
            </a:extLst>
          </p:cNvPr>
          <p:cNvSpPr>
            <a:spLocks noGrp="1" noChangeArrowheads="1"/>
          </p:cNvSpPr>
          <p:nvPr>
            <p:ph type="title" idx="4294967295"/>
          </p:nvPr>
        </p:nvSpPr>
        <p:spPr>
          <a:xfrm>
            <a:off x="533400" y="46038"/>
            <a:ext cx="8153400" cy="762000"/>
          </a:xfrm>
        </p:spPr>
        <p:txBody>
          <a:bodyPr/>
          <a:lstStyle/>
          <a:p>
            <a:pPr eaLnBrk="1" hangingPunct="1"/>
            <a:r>
              <a:rPr lang="en-US" altLang="en-US" b="1">
                <a:solidFill>
                  <a:schemeClr val="tx1"/>
                </a:solidFill>
                <a:ea typeface="ＭＳ Ｐゴシック" panose="020B0600070205080204" pitchFamily="34" charset="-128"/>
              </a:rPr>
              <a:t>Agency Blood Lead Levels</a:t>
            </a:r>
            <a:endParaRPr lang="en-US" altLang="en-US" sz="4800">
              <a:solidFill>
                <a:schemeClr val="tx1"/>
              </a:solidFill>
              <a:ea typeface="ＭＳ Ｐゴシック" panose="020B0600070205080204" pitchFamily="34" charset="-128"/>
            </a:endParaRPr>
          </a:p>
        </p:txBody>
      </p:sp>
      <p:graphicFrame>
        <p:nvGraphicFramePr>
          <p:cNvPr id="4" name="Chart 3">
            <a:extLst>
              <a:ext uri="{FF2B5EF4-FFF2-40B4-BE49-F238E27FC236}">
                <a16:creationId xmlns:a16="http://schemas.microsoft.com/office/drawing/2014/main" id="{94459BD1-D65C-CB46-AF46-13420D750127}"/>
              </a:ext>
            </a:extLst>
          </p:cNvPr>
          <p:cNvGraphicFramePr>
            <a:graphicFrameLocks/>
          </p:cNvGraphicFramePr>
          <p:nvPr/>
        </p:nvGraphicFramePr>
        <p:xfrm>
          <a:off x="381000" y="1295400"/>
          <a:ext cx="8381999"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1" descr="Lead.homocide.graph.jpg">
            <a:extLst>
              <a:ext uri="{FF2B5EF4-FFF2-40B4-BE49-F238E27FC236}">
                <a16:creationId xmlns:a16="http://schemas.microsoft.com/office/drawing/2014/main" id="{694DE79A-4005-A348-BD39-D2F2FFDC8C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219200"/>
            <a:ext cx="7505700"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TextBox 2">
            <a:extLst>
              <a:ext uri="{FF2B5EF4-FFF2-40B4-BE49-F238E27FC236}">
                <a16:creationId xmlns:a16="http://schemas.microsoft.com/office/drawing/2014/main" id="{ACA310B7-84E6-4647-9395-E681D8499CF4}"/>
              </a:ext>
            </a:extLst>
          </p:cNvPr>
          <p:cNvSpPr txBox="1">
            <a:spLocks noChangeArrowheads="1"/>
          </p:cNvSpPr>
          <p:nvPr/>
        </p:nvSpPr>
        <p:spPr bwMode="auto">
          <a:xfrm>
            <a:off x="1600200" y="152400"/>
            <a:ext cx="59324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b="1"/>
              <a:t>BLL &amp; Violent Crimes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A9721CEC-C293-264F-BC48-C5355BC1C5A8}"/>
              </a:ext>
            </a:extLst>
          </p:cNvPr>
          <p:cNvSpPr>
            <a:spLocks noGrp="1" noChangeArrowheads="1"/>
          </p:cNvSpPr>
          <p:nvPr>
            <p:ph type="title"/>
          </p:nvPr>
        </p:nvSpPr>
        <p:spPr>
          <a:xfrm>
            <a:off x="685800" y="76200"/>
            <a:ext cx="7772400" cy="758825"/>
          </a:xfrm>
          <a:noFill/>
        </p:spPr>
        <p:txBody>
          <a:bodyPr lIns="90488" tIns="44450" rIns="90488" bIns="44450"/>
          <a:lstStyle/>
          <a:p>
            <a:pPr eaLnBrk="1" hangingPunct="1"/>
            <a:r>
              <a:rPr lang="en-US" altLang="en-US" b="1">
                <a:solidFill>
                  <a:schemeClr val="tx1"/>
                </a:solidFill>
                <a:ea typeface="ＭＳ Ｐゴシック" panose="020B0600070205080204" pitchFamily="34" charset="-128"/>
              </a:rPr>
              <a:t>Health Effects</a:t>
            </a:r>
          </a:p>
        </p:txBody>
      </p:sp>
      <p:sp>
        <p:nvSpPr>
          <p:cNvPr id="29698" name="Rectangle 5">
            <a:extLst>
              <a:ext uri="{FF2B5EF4-FFF2-40B4-BE49-F238E27FC236}">
                <a16:creationId xmlns:a16="http://schemas.microsoft.com/office/drawing/2014/main" id="{E741D3ED-2E5E-3941-A484-869A3F460914}"/>
              </a:ext>
            </a:extLst>
          </p:cNvPr>
          <p:cNvSpPr>
            <a:spLocks noChangeArrowheads="1"/>
          </p:cNvSpPr>
          <p:nvPr/>
        </p:nvSpPr>
        <p:spPr bwMode="auto">
          <a:xfrm>
            <a:off x="1905000" y="1219200"/>
            <a:ext cx="5862638"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sz="2800" b="1">
                <a:solidFill>
                  <a:schemeClr val="tx1"/>
                </a:solidFill>
              </a:rPr>
              <a:t>Encephalopathy</a:t>
            </a:r>
          </a:p>
          <a:p>
            <a:pPr eaLnBrk="1" hangingPunct="1">
              <a:buFontTx/>
              <a:buChar char="•"/>
            </a:pPr>
            <a:r>
              <a:rPr lang="en-US" altLang="en-US" sz="2800" b="1">
                <a:solidFill>
                  <a:schemeClr val="tx1"/>
                </a:solidFill>
              </a:rPr>
              <a:t>Colic</a:t>
            </a:r>
          </a:p>
          <a:p>
            <a:pPr eaLnBrk="1" hangingPunct="1">
              <a:buFontTx/>
              <a:buChar char="•"/>
            </a:pPr>
            <a:r>
              <a:rPr lang="en-US" altLang="en-US" sz="2800" b="1">
                <a:solidFill>
                  <a:schemeClr val="tx1"/>
                </a:solidFill>
              </a:rPr>
              <a:t>Frank Anemia</a:t>
            </a:r>
          </a:p>
          <a:p>
            <a:pPr eaLnBrk="1" hangingPunct="1">
              <a:buFontTx/>
              <a:buChar char="•"/>
            </a:pPr>
            <a:r>
              <a:rPr lang="en-US" altLang="en-US" sz="2800" b="1">
                <a:solidFill>
                  <a:schemeClr val="tx1"/>
                </a:solidFill>
              </a:rPr>
              <a:t>Hemoglobin Synthesis</a:t>
            </a:r>
          </a:p>
          <a:p>
            <a:pPr eaLnBrk="1" hangingPunct="1">
              <a:buFontTx/>
              <a:buChar char="•"/>
            </a:pPr>
            <a:r>
              <a:rPr lang="en-US" altLang="en-US" sz="2800" b="1">
                <a:solidFill>
                  <a:schemeClr val="tx1"/>
                </a:solidFill>
              </a:rPr>
              <a:t>Peripheral Neuropathies</a:t>
            </a:r>
          </a:p>
          <a:p>
            <a:pPr>
              <a:buFontTx/>
              <a:buChar char="•"/>
            </a:pPr>
            <a:r>
              <a:rPr lang="en-US" altLang="en-US" sz="2800" b="1">
                <a:solidFill>
                  <a:schemeClr val="tx1"/>
                </a:solidFill>
              </a:rPr>
              <a:t>Infertility (MEN)</a:t>
            </a:r>
          </a:p>
          <a:p>
            <a:pPr>
              <a:buFontTx/>
              <a:buChar char="•"/>
            </a:pPr>
            <a:r>
              <a:rPr lang="en-US" altLang="en-US" sz="2800" b="1">
                <a:solidFill>
                  <a:schemeClr val="tx1"/>
                </a:solidFill>
              </a:rPr>
              <a:t>Systolic Blood Pressure (MEN)</a:t>
            </a:r>
          </a:p>
          <a:p>
            <a:pPr>
              <a:buFontTx/>
              <a:buChar char="•"/>
            </a:pPr>
            <a:r>
              <a:rPr lang="en-US" altLang="en-US" sz="2800" b="1">
                <a:solidFill>
                  <a:schemeClr val="tx1"/>
                </a:solidFill>
              </a:rPr>
              <a:t>Nerve Conduction Velocity</a:t>
            </a:r>
          </a:p>
          <a:p>
            <a:pPr>
              <a:buFontTx/>
              <a:buChar char="•"/>
            </a:pPr>
            <a:r>
              <a:rPr lang="en-US" altLang="en-US" sz="2800" b="1">
                <a:solidFill>
                  <a:schemeClr val="tx1"/>
                </a:solidFill>
              </a:rPr>
              <a:t>Erythrocyte Protoporphyrin</a:t>
            </a:r>
          </a:p>
          <a:p>
            <a:pPr>
              <a:buFontTx/>
              <a:buChar char="•"/>
            </a:pPr>
            <a:r>
              <a:rPr lang="en-US" altLang="en-US" sz="2800" b="1">
                <a:solidFill>
                  <a:schemeClr val="tx1"/>
                </a:solidFill>
              </a:rPr>
              <a:t>DEVELOPMENTAL TOXICITY</a:t>
            </a:r>
          </a:p>
          <a:p>
            <a:pPr>
              <a:buFontTx/>
              <a:buChar char="•"/>
            </a:pPr>
            <a:r>
              <a:rPr lang="en-US" altLang="en-US" sz="2800" b="1">
                <a:solidFill>
                  <a:schemeClr val="tx1"/>
                </a:solidFill>
              </a:rPr>
              <a:t>IQ, Memory, Learning</a:t>
            </a:r>
          </a:p>
          <a:p>
            <a:pPr>
              <a:buFontTx/>
              <a:buChar char="•"/>
            </a:pPr>
            <a:r>
              <a:rPr lang="en-US" altLang="en-US" sz="2800" b="1">
                <a:solidFill>
                  <a:schemeClr val="tx1"/>
                </a:solidFill>
              </a:rPr>
              <a:t>Growth</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3">
            <a:extLst>
              <a:ext uri="{FF2B5EF4-FFF2-40B4-BE49-F238E27FC236}">
                <a16:creationId xmlns:a16="http://schemas.microsoft.com/office/drawing/2014/main" id="{081F025D-4D0D-CA42-B579-F215C75222EE}"/>
              </a:ext>
            </a:extLst>
          </p:cNvPr>
          <p:cNvSpPr>
            <a:spLocks noGrp="1" noChangeArrowheads="1"/>
          </p:cNvSpPr>
          <p:nvPr>
            <p:ph type="title" idx="4294967295"/>
          </p:nvPr>
        </p:nvSpPr>
        <p:spPr>
          <a:xfrm>
            <a:off x="495300" y="76200"/>
            <a:ext cx="8153400" cy="762000"/>
          </a:xfrm>
        </p:spPr>
        <p:txBody>
          <a:bodyPr/>
          <a:lstStyle/>
          <a:p>
            <a:pPr eaLnBrk="1" hangingPunct="1"/>
            <a:r>
              <a:rPr lang="en-US" altLang="en-US" b="1">
                <a:solidFill>
                  <a:schemeClr val="tx1"/>
                </a:solidFill>
                <a:ea typeface="ＭＳ Ｐゴシック" panose="020B0600070205080204" pitchFamily="34" charset="-128"/>
              </a:rPr>
              <a:t>Recycling Lead</a:t>
            </a:r>
            <a:endParaRPr lang="en-US" altLang="en-US" sz="4800">
              <a:solidFill>
                <a:schemeClr val="tx1"/>
              </a:solidFill>
              <a:ea typeface="ＭＳ Ｐゴシック" panose="020B0600070205080204" pitchFamily="34" charset="-128"/>
            </a:endParaRPr>
          </a:p>
        </p:txBody>
      </p:sp>
      <p:pic>
        <p:nvPicPr>
          <p:cNvPr id="7170" name="Picture 4" descr="Lead kid">
            <a:extLst>
              <a:ext uri="{FF2B5EF4-FFF2-40B4-BE49-F238E27FC236}">
                <a16:creationId xmlns:a16="http://schemas.microsoft.com/office/drawing/2014/main" id="{5E971033-F00E-974F-AC16-328284528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52500"/>
            <a:ext cx="74676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12FC173F-7106-7D4E-B68C-4DAA9FAFA9FE}"/>
              </a:ext>
            </a:extLst>
          </p:cNvPr>
          <p:cNvSpPr>
            <a:spLocks noGrp="1" noChangeArrowheads="1"/>
          </p:cNvSpPr>
          <p:nvPr>
            <p:ph type="title"/>
          </p:nvPr>
        </p:nvSpPr>
        <p:spPr>
          <a:xfrm>
            <a:off x="609600" y="76200"/>
            <a:ext cx="8035925" cy="758825"/>
          </a:xfrm>
          <a:noFill/>
        </p:spPr>
        <p:txBody>
          <a:bodyPr lIns="90488" tIns="44450" rIns="90488" bIns="44450"/>
          <a:lstStyle/>
          <a:p>
            <a:pPr eaLnBrk="1" hangingPunct="1"/>
            <a:r>
              <a:rPr lang="en-US" altLang="en-US" b="1">
                <a:solidFill>
                  <a:schemeClr val="tx1"/>
                </a:solidFill>
                <a:ea typeface="ＭＳ Ｐゴシック" panose="020B0600070205080204" pitchFamily="34" charset="-128"/>
              </a:rPr>
              <a:t>Common Lead Uses</a:t>
            </a:r>
          </a:p>
        </p:txBody>
      </p:sp>
      <p:sp>
        <p:nvSpPr>
          <p:cNvPr id="31746" name="Rectangle 3">
            <a:extLst>
              <a:ext uri="{FF2B5EF4-FFF2-40B4-BE49-F238E27FC236}">
                <a16:creationId xmlns:a16="http://schemas.microsoft.com/office/drawing/2014/main" id="{5143B65E-62BA-E94E-A874-4A271FC2D421}"/>
              </a:ext>
            </a:extLst>
          </p:cNvPr>
          <p:cNvSpPr>
            <a:spLocks noChangeArrowheads="1"/>
          </p:cNvSpPr>
          <p:nvPr/>
        </p:nvSpPr>
        <p:spPr bwMode="auto">
          <a:xfrm>
            <a:off x="1143000" y="1674813"/>
            <a:ext cx="6873875"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457200" indent="-457200" eaLnBrk="0" hangingPunct="0">
              <a:defRPr sz="4400">
                <a:solidFill>
                  <a:schemeClr val="tx2"/>
                </a:solidFill>
                <a:latin typeface="Arial" panose="020B0604020202020204" pitchFamily="34" charset="0"/>
                <a:ea typeface="ＭＳ Ｐゴシック" panose="020B0600070205080204" pitchFamily="34" charset="-128"/>
              </a:defRPr>
            </a:lvl1pPr>
            <a:lvl2pPr marL="914400" indent="-457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nSpc>
                <a:spcPct val="110000"/>
              </a:lnSpc>
              <a:buFont typeface="Wingdings" pitchFamily="2" charset="2"/>
              <a:buChar char="Ø"/>
            </a:pPr>
            <a:r>
              <a:rPr lang="en-US" altLang="en-US" sz="2800" b="1">
                <a:solidFill>
                  <a:schemeClr val="tx1"/>
                </a:solidFill>
              </a:rPr>
              <a:t>Lead acetate (Pb (C2H3 O2)2· 3H2O) </a:t>
            </a:r>
          </a:p>
          <a:p>
            <a:pPr lvl="1">
              <a:lnSpc>
                <a:spcPct val="110000"/>
              </a:lnSpc>
              <a:buFontTx/>
              <a:buChar char="•"/>
            </a:pPr>
            <a:r>
              <a:rPr lang="en-US" altLang="en-US" sz="2400" b="1">
                <a:solidFill>
                  <a:schemeClr val="tx1"/>
                </a:solidFill>
              </a:rPr>
              <a:t>White, crystalline substance</a:t>
            </a:r>
          </a:p>
          <a:p>
            <a:pPr lvl="1">
              <a:lnSpc>
                <a:spcPct val="110000"/>
              </a:lnSpc>
              <a:buFontTx/>
              <a:buChar char="•"/>
            </a:pPr>
            <a:r>
              <a:rPr lang="en-US" altLang="en-US" sz="2400" b="1">
                <a:solidFill>
                  <a:schemeClr val="tx1"/>
                </a:solidFill>
              </a:rPr>
              <a:t>Sugar of lead has a sweet taste</a:t>
            </a:r>
          </a:p>
          <a:p>
            <a:pPr lvl="1">
              <a:lnSpc>
                <a:spcPct val="110000"/>
              </a:lnSpc>
              <a:buFontTx/>
              <a:buChar char="•"/>
            </a:pPr>
            <a:r>
              <a:rPr lang="en-US" altLang="en-US" sz="2400" b="1">
                <a:solidFill>
                  <a:schemeClr val="tx1"/>
                </a:solidFill>
              </a:rPr>
              <a:t>Paint</a:t>
            </a:r>
          </a:p>
          <a:p>
            <a:pPr lvl="1">
              <a:lnSpc>
                <a:spcPct val="110000"/>
              </a:lnSpc>
            </a:pPr>
            <a:endParaRPr lang="en-US" altLang="en-US" sz="2800" b="1">
              <a:solidFill>
                <a:schemeClr val="tx1"/>
              </a:solidFill>
            </a:endParaRPr>
          </a:p>
          <a:p>
            <a:pPr>
              <a:lnSpc>
                <a:spcPct val="110000"/>
              </a:lnSpc>
              <a:buFont typeface="Wingdings" pitchFamily="2" charset="2"/>
              <a:buChar char="Ø"/>
            </a:pPr>
            <a:r>
              <a:rPr lang="en-US" altLang="en-US" sz="2800" b="1">
                <a:solidFill>
                  <a:schemeClr val="tx1"/>
                </a:solidFill>
              </a:rPr>
              <a:t>Lead tetraethyl (Pb(C2H 5)4)</a:t>
            </a:r>
          </a:p>
          <a:p>
            <a:pPr lvl="1">
              <a:lnSpc>
                <a:spcPct val="110000"/>
              </a:lnSpc>
              <a:buFontTx/>
              <a:buChar char="•"/>
            </a:pPr>
            <a:r>
              <a:rPr lang="en-US" altLang="en-US" sz="2400" b="1">
                <a:solidFill>
                  <a:schemeClr val="tx1"/>
                </a:solidFill>
              </a:rPr>
              <a:t>antiknock compound added to gasoline </a:t>
            </a:r>
          </a:p>
          <a:p>
            <a:pPr lvl="1">
              <a:lnSpc>
                <a:spcPct val="110000"/>
              </a:lnSpc>
              <a:buFontTx/>
              <a:buChar char="•"/>
            </a:pPr>
            <a:r>
              <a:rPr lang="en-US" altLang="en-US" sz="2400" b="1">
                <a:solidFill>
                  <a:schemeClr val="tx1"/>
                </a:solidFill>
              </a:rPr>
              <a:t>significant contributor to air pollution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a:extLst>
              <a:ext uri="{FF2B5EF4-FFF2-40B4-BE49-F238E27FC236}">
                <a16:creationId xmlns:a16="http://schemas.microsoft.com/office/drawing/2014/main" id="{2992DE46-4A57-DB4E-88D8-B069440A9DFF}"/>
              </a:ext>
            </a:extLst>
          </p:cNvPr>
          <p:cNvSpPr>
            <a:spLocks noGrp="1" noChangeArrowheads="1"/>
          </p:cNvSpPr>
          <p:nvPr>
            <p:ph type="title" idx="4294967295"/>
          </p:nvPr>
        </p:nvSpPr>
        <p:spPr>
          <a:xfrm>
            <a:off x="228600" y="76200"/>
            <a:ext cx="8686800" cy="762000"/>
          </a:xfrm>
        </p:spPr>
        <p:txBody>
          <a:bodyPr/>
          <a:lstStyle/>
          <a:p>
            <a:pPr eaLnBrk="1" hangingPunct="1"/>
            <a:r>
              <a:rPr lang="en-US" altLang="en-US" b="1">
                <a:ea typeface="ＭＳ Ｐゴシック" panose="020B0600070205080204" pitchFamily="34" charset="-128"/>
              </a:rPr>
              <a:t>Sources Of Lead</a:t>
            </a:r>
          </a:p>
        </p:txBody>
      </p:sp>
      <p:sp>
        <p:nvSpPr>
          <p:cNvPr id="32770" name="Rectangle 4">
            <a:extLst>
              <a:ext uri="{FF2B5EF4-FFF2-40B4-BE49-F238E27FC236}">
                <a16:creationId xmlns:a16="http://schemas.microsoft.com/office/drawing/2014/main" id="{565B6142-5C75-FB41-885A-DA4FD02F4B5D}"/>
              </a:ext>
            </a:extLst>
          </p:cNvPr>
          <p:cNvSpPr>
            <a:spLocks noChangeArrowheads="1"/>
          </p:cNvSpPr>
          <p:nvPr/>
        </p:nvSpPr>
        <p:spPr bwMode="auto">
          <a:xfrm>
            <a:off x="1066800" y="1752600"/>
            <a:ext cx="70866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sz="3600" b="1"/>
              <a:t>Lead Paint</a:t>
            </a:r>
          </a:p>
          <a:p>
            <a:pPr eaLnBrk="1" hangingPunct="1">
              <a:buFontTx/>
              <a:buChar char="•"/>
            </a:pPr>
            <a:r>
              <a:rPr lang="en-US" altLang="en-US" sz="3600" b="1"/>
              <a:t>Dust, Soil</a:t>
            </a:r>
          </a:p>
          <a:p>
            <a:pPr eaLnBrk="1" hangingPunct="1">
              <a:buFontTx/>
              <a:buChar char="•"/>
            </a:pPr>
            <a:r>
              <a:rPr lang="en-US" altLang="en-US" sz="3600" b="1"/>
              <a:t>Water</a:t>
            </a:r>
          </a:p>
          <a:p>
            <a:pPr eaLnBrk="1" hangingPunct="1">
              <a:buFontTx/>
              <a:buChar char="•"/>
            </a:pPr>
            <a:r>
              <a:rPr lang="en-US" altLang="en-US" sz="3600" b="1"/>
              <a:t>Industry</a:t>
            </a:r>
          </a:p>
          <a:p>
            <a:pPr eaLnBrk="1" hangingPunct="1">
              <a:buFontTx/>
              <a:buChar char="•"/>
            </a:pPr>
            <a:r>
              <a:rPr lang="en-US" altLang="en-US" sz="3600" b="1"/>
              <a:t>Hobbies</a:t>
            </a:r>
          </a:p>
          <a:p>
            <a:pPr eaLnBrk="1" hangingPunct="1">
              <a:buFontTx/>
              <a:buChar char="•"/>
            </a:pPr>
            <a:r>
              <a:rPr lang="en-US" altLang="en-US" sz="3600" b="1"/>
              <a:t>Traditional Ethnic Remedies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0817735B-E3DF-B34A-80A6-30F9ABE73651}"/>
              </a:ext>
            </a:extLst>
          </p:cNvPr>
          <p:cNvSpPr>
            <a:spLocks noChangeArrowheads="1"/>
          </p:cNvSpPr>
          <p:nvPr/>
        </p:nvSpPr>
        <p:spPr bwMode="auto">
          <a:xfrm>
            <a:off x="933450" y="1219200"/>
            <a:ext cx="775335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457200" indent="-457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spcBef>
                <a:spcPct val="20000"/>
              </a:spcBef>
            </a:pPr>
            <a:r>
              <a:rPr lang="en-US" altLang="en-US" sz="2400">
                <a:solidFill>
                  <a:schemeClr val="tx1"/>
                </a:solidFill>
              </a:rPr>
              <a:t>California Suing Major Retailers Over Lead in Jewelry Allegations </a:t>
            </a:r>
          </a:p>
          <a:p>
            <a:pPr>
              <a:spcBef>
                <a:spcPct val="20000"/>
              </a:spcBef>
            </a:pPr>
            <a:r>
              <a:rPr lang="en-US" altLang="en-US" sz="2400">
                <a:solidFill>
                  <a:schemeClr val="tx1"/>
                </a:solidFill>
              </a:rPr>
              <a:t>California is suing 13 major retailers alleging they broke state law by not warning customers that some of their jewelry contains lead. Private lawsuits containing similar allegations have been filed against a further 11 retailers.</a:t>
            </a:r>
          </a:p>
          <a:p>
            <a:pPr>
              <a:spcBef>
                <a:spcPct val="20000"/>
              </a:spcBef>
            </a:pPr>
            <a:r>
              <a:rPr lang="en-US" altLang="en-US" sz="2400">
                <a:solidFill>
                  <a:schemeClr val="tx1"/>
                </a:solidFill>
              </a:rPr>
              <a:t> Named in the state's suit were Macy's, Target, Wal-Mart, Kmart, J.C. Penney, Mervyn's, Nordstrom, Ross, Sears, Express, Claire's, Toys "R" Us and Burlington Coat Factory, along with some of their affiliates and parent companies, according to The San Jose Mercury News. (June 24, 2004)</a:t>
            </a:r>
          </a:p>
        </p:txBody>
      </p:sp>
      <p:sp>
        <p:nvSpPr>
          <p:cNvPr id="33794" name="Rectangle 3">
            <a:extLst>
              <a:ext uri="{FF2B5EF4-FFF2-40B4-BE49-F238E27FC236}">
                <a16:creationId xmlns:a16="http://schemas.microsoft.com/office/drawing/2014/main" id="{35CA7E00-089A-354C-B344-83863A407FA8}"/>
              </a:ext>
            </a:extLst>
          </p:cNvPr>
          <p:cNvSpPr>
            <a:spLocks noGrp="1" noChangeArrowheads="1"/>
          </p:cNvSpPr>
          <p:nvPr>
            <p:ph type="title" idx="4294967295"/>
          </p:nvPr>
        </p:nvSpPr>
        <p:spPr>
          <a:xfrm>
            <a:off x="152400" y="76200"/>
            <a:ext cx="8839200" cy="762000"/>
          </a:xfrm>
          <a:noFill/>
        </p:spPr>
        <p:txBody>
          <a:bodyPr/>
          <a:lstStyle/>
          <a:p>
            <a:pPr eaLnBrk="1" hangingPunct="1"/>
            <a:r>
              <a:rPr lang="en-US" altLang="en-US" b="1">
                <a:ea typeface="ＭＳ Ｐゴシック" panose="020B0600070205080204" pitchFamily="34" charset="-128"/>
              </a:rPr>
              <a:t>Lead in Jewelry</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1B7A3452-442A-1A40-8F6C-5E40A9053FCC}"/>
              </a:ext>
            </a:extLst>
          </p:cNvPr>
          <p:cNvSpPr>
            <a:spLocks noGrp="1" noChangeArrowheads="1"/>
          </p:cNvSpPr>
          <p:nvPr>
            <p:ph type="title" idx="4294967295"/>
          </p:nvPr>
        </p:nvSpPr>
        <p:spPr>
          <a:xfrm>
            <a:off x="152400" y="76200"/>
            <a:ext cx="8839200" cy="762000"/>
          </a:xfrm>
          <a:noFill/>
        </p:spPr>
        <p:txBody>
          <a:bodyPr/>
          <a:lstStyle/>
          <a:p>
            <a:pPr eaLnBrk="1" hangingPunct="1"/>
            <a:r>
              <a:rPr lang="en-US" altLang="en-US" b="1">
                <a:ea typeface="ＭＳ Ｐゴシック" panose="020B0600070205080204" pitchFamily="34" charset="-128"/>
              </a:rPr>
              <a:t>Lead in Jewelry</a:t>
            </a:r>
          </a:p>
        </p:txBody>
      </p:sp>
      <p:pic>
        <p:nvPicPr>
          <p:cNvPr id="35842" name="Picture 3" descr="lead_jewellery1">
            <a:extLst>
              <a:ext uri="{FF2B5EF4-FFF2-40B4-BE49-F238E27FC236}">
                <a16:creationId xmlns:a16="http://schemas.microsoft.com/office/drawing/2014/main" id="{E998AFA9-1B0E-8541-912C-BE8C01352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1136650"/>
            <a:ext cx="7418387"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4">
            <a:extLst>
              <a:ext uri="{FF2B5EF4-FFF2-40B4-BE49-F238E27FC236}">
                <a16:creationId xmlns:a16="http://schemas.microsoft.com/office/drawing/2014/main" id="{941070D2-6496-9F4E-8F98-10FD9FCB6773}"/>
              </a:ext>
            </a:extLst>
          </p:cNvPr>
          <p:cNvSpPr txBox="1">
            <a:spLocks noChangeArrowheads="1"/>
          </p:cNvSpPr>
          <p:nvPr/>
        </p:nvSpPr>
        <p:spPr bwMode="auto">
          <a:xfrm>
            <a:off x="746125" y="6107113"/>
            <a:ext cx="3568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2000"/>
              <a:t>http://www.leadinspector.com/</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165442D6-A32F-6B43-9E94-C0E492F342CD}"/>
              </a:ext>
            </a:extLst>
          </p:cNvPr>
          <p:cNvSpPr>
            <a:spLocks noGrp="1" noChangeArrowheads="1"/>
          </p:cNvSpPr>
          <p:nvPr>
            <p:ph type="title" idx="4294967295"/>
          </p:nvPr>
        </p:nvSpPr>
        <p:spPr>
          <a:xfrm>
            <a:off x="495300" y="76200"/>
            <a:ext cx="8153400" cy="762000"/>
          </a:xfrm>
        </p:spPr>
        <p:txBody>
          <a:bodyPr/>
          <a:lstStyle/>
          <a:p>
            <a:pPr eaLnBrk="1" hangingPunct="1"/>
            <a:r>
              <a:rPr lang="en-US" altLang="en-US" b="1">
                <a:solidFill>
                  <a:schemeClr val="tx1"/>
                </a:solidFill>
                <a:ea typeface="ＭＳ Ｐゴシック" panose="020B0600070205080204" pitchFamily="34" charset="-128"/>
              </a:rPr>
              <a:t>Children &amp; Candy &amp; Lead</a:t>
            </a:r>
            <a:endParaRPr lang="en-US" altLang="en-US" sz="4800">
              <a:solidFill>
                <a:schemeClr val="tx1"/>
              </a:solidFill>
              <a:ea typeface="ＭＳ Ｐゴシック" panose="020B0600070205080204" pitchFamily="34" charset="-128"/>
            </a:endParaRPr>
          </a:p>
        </p:txBody>
      </p:sp>
      <p:sp>
        <p:nvSpPr>
          <p:cNvPr id="37890" name="Text Box 3">
            <a:extLst>
              <a:ext uri="{FF2B5EF4-FFF2-40B4-BE49-F238E27FC236}">
                <a16:creationId xmlns:a16="http://schemas.microsoft.com/office/drawing/2014/main" id="{35DFAD48-6A3B-B943-A4A4-C97FDBA65335}"/>
              </a:ext>
            </a:extLst>
          </p:cNvPr>
          <p:cNvSpPr txBox="1">
            <a:spLocks noChangeArrowheads="1"/>
          </p:cNvSpPr>
          <p:nvPr/>
        </p:nvSpPr>
        <p:spPr bwMode="auto">
          <a:xfrm>
            <a:off x="595313" y="6172200"/>
            <a:ext cx="7951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400" b="1"/>
              <a:t>Data from WA DOH (http://www.doh.wa.gov/EHSPHL/Epidemiology/NICE/Lead/candy.htm)</a:t>
            </a:r>
          </a:p>
        </p:txBody>
      </p:sp>
      <p:pic>
        <p:nvPicPr>
          <p:cNvPr id="37891" name="Picture 4" descr="children">
            <a:extLst>
              <a:ext uri="{FF2B5EF4-FFF2-40B4-BE49-F238E27FC236}">
                <a16:creationId xmlns:a16="http://schemas.microsoft.com/office/drawing/2014/main" id="{B350E03C-2420-E945-BC7B-087A7AB19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3962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descr="Dulmex_fruitroll">
            <a:extLst>
              <a:ext uri="{FF2B5EF4-FFF2-40B4-BE49-F238E27FC236}">
                <a16:creationId xmlns:a16="http://schemas.microsoft.com/office/drawing/2014/main" id="{608DBF8B-B7DE-3F4D-A81E-E60529E98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066800"/>
            <a:ext cx="16271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descr="Dulmex_lollipop">
            <a:extLst>
              <a:ext uri="{FF2B5EF4-FFF2-40B4-BE49-F238E27FC236}">
                <a16:creationId xmlns:a16="http://schemas.microsoft.com/office/drawing/2014/main" id="{D28068B8-93B3-9C46-BBF1-2754D00AE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066800"/>
            <a:ext cx="17732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7" descr="coconut">
            <a:extLst>
              <a:ext uri="{FF2B5EF4-FFF2-40B4-BE49-F238E27FC236}">
                <a16:creationId xmlns:a16="http://schemas.microsoft.com/office/drawing/2014/main" id="{2D116EE3-AEAF-2741-BD4D-8B2753E4EF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725" y="3581400"/>
            <a:ext cx="19462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6360F6A1-26BF-B142-B5C3-0F66EEBC8F56}"/>
              </a:ext>
            </a:extLst>
          </p:cNvPr>
          <p:cNvSpPr>
            <a:spLocks noGrp="1" noChangeArrowheads="1"/>
          </p:cNvSpPr>
          <p:nvPr>
            <p:ph type="title" idx="4294967295"/>
          </p:nvPr>
        </p:nvSpPr>
        <p:spPr>
          <a:xfrm>
            <a:off x="495300" y="76200"/>
            <a:ext cx="8153400" cy="762000"/>
          </a:xfrm>
        </p:spPr>
        <p:txBody>
          <a:bodyPr/>
          <a:lstStyle/>
          <a:p>
            <a:pPr eaLnBrk="1" hangingPunct="1"/>
            <a:r>
              <a:rPr lang="en-US" altLang="en-US" b="1">
                <a:solidFill>
                  <a:schemeClr val="tx1"/>
                </a:solidFill>
                <a:ea typeface="ＭＳ Ｐゴシック" panose="020B0600070205080204" pitchFamily="34" charset="-128"/>
              </a:rPr>
              <a:t>WA State Guidelines</a:t>
            </a:r>
            <a:endParaRPr lang="en-US" altLang="en-US" sz="4800">
              <a:solidFill>
                <a:schemeClr val="tx1"/>
              </a:solidFill>
              <a:ea typeface="ＭＳ Ｐゴシック" panose="020B0600070205080204" pitchFamily="34" charset="-128"/>
            </a:endParaRPr>
          </a:p>
        </p:txBody>
      </p:sp>
      <p:sp>
        <p:nvSpPr>
          <p:cNvPr id="38914" name="Text Box 3">
            <a:extLst>
              <a:ext uri="{FF2B5EF4-FFF2-40B4-BE49-F238E27FC236}">
                <a16:creationId xmlns:a16="http://schemas.microsoft.com/office/drawing/2014/main" id="{9FAA5E77-521C-0240-AD05-2543F6B10994}"/>
              </a:ext>
            </a:extLst>
          </p:cNvPr>
          <p:cNvSpPr txBox="1">
            <a:spLocks noChangeArrowheads="1"/>
          </p:cNvSpPr>
          <p:nvPr/>
        </p:nvSpPr>
        <p:spPr bwMode="auto">
          <a:xfrm>
            <a:off x="685800" y="1676400"/>
            <a:ext cx="7712075"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2800" b="1"/>
              <a:t>The Washington State Department of Health advises consumers not to eat candy from Mexico or southeast Asia that contains tamarind or chili powder.</a:t>
            </a:r>
          </a:p>
          <a:p>
            <a:pPr eaLnBrk="1" hangingPunct="1"/>
            <a:r>
              <a:rPr lang="en-US" altLang="en-US" sz="1600" b="1"/>
              <a:t>(http://www.doh.wa.gov/EHSPHL/Epidemiology/NICE/Lead/candy.htm)</a:t>
            </a:r>
          </a:p>
          <a:p>
            <a:pPr eaLnBrk="1" hangingPunct="1"/>
            <a:endParaRPr lang="en-US" altLang="en-US" sz="1600" b="1"/>
          </a:p>
          <a:p>
            <a:pPr eaLnBrk="1" hangingPunct="1"/>
            <a:endParaRPr lang="en-US" altLang="en-US" sz="1600" b="1"/>
          </a:p>
          <a:p>
            <a:pPr eaLnBrk="1" hangingPunct="1"/>
            <a:r>
              <a:rPr lang="en-US" altLang="en-US" sz="3200" b="1"/>
              <a:t>California also has documented lead in candy.</a:t>
            </a:r>
          </a:p>
          <a:p>
            <a:pPr eaLnBrk="1" hangingPunct="1"/>
            <a:r>
              <a:rPr lang="en-US" altLang="en-US" sz="2000" b="1"/>
              <a:t>See the Orange County Register series on lead in candy: </a:t>
            </a:r>
            <a:r>
              <a:rPr lang="en-US" altLang="en-US" sz="1800" b="1"/>
              <a:t>http://www.ocregister.com/investigations/2004/lead/index.shtml</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07C69A87-E518-1B48-9E29-7B7118283F4D}"/>
              </a:ext>
            </a:extLst>
          </p:cNvPr>
          <p:cNvSpPr>
            <a:spLocks noGrp="1" noChangeArrowheads="1"/>
          </p:cNvSpPr>
          <p:nvPr>
            <p:ph type="title" idx="4294967295"/>
          </p:nvPr>
        </p:nvSpPr>
        <p:spPr>
          <a:xfrm>
            <a:off x="495300" y="76200"/>
            <a:ext cx="8153400" cy="762000"/>
          </a:xfrm>
        </p:spPr>
        <p:txBody>
          <a:bodyPr/>
          <a:lstStyle/>
          <a:p>
            <a:pPr eaLnBrk="1" hangingPunct="1"/>
            <a:r>
              <a:rPr lang="en-US" altLang="en-US" b="1">
                <a:solidFill>
                  <a:schemeClr val="tx1"/>
                </a:solidFill>
                <a:ea typeface="ＭＳ Ｐゴシック" panose="020B0600070205080204" pitchFamily="34" charset="-128"/>
              </a:rPr>
              <a:t>Lead in WA Candy</a:t>
            </a:r>
            <a:endParaRPr lang="en-US" altLang="en-US" sz="4800">
              <a:solidFill>
                <a:schemeClr val="tx1"/>
              </a:solidFill>
              <a:ea typeface="ＭＳ Ｐゴシック" panose="020B0600070205080204" pitchFamily="34" charset="-128"/>
            </a:endParaRPr>
          </a:p>
        </p:txBody>
      </p:sp>
      <p:graphicFrame>
        <p:nvGraphicFramePr>
          <p:cNvPr id="39938" name="Object 2">
            <a:extLst>
              <a:ext uri="{FF2B5EF4-FFF2-40B4-BE49-F238E27FC236}">
                <a16:creationId xmlns:a16="http://schemas.microsoft.com/office/drawing/2014/main" id="{BAF32EE6-3090-D54F-B406-C6E0FEC117BD}"/>
              </a:ext>
            </a:extLst>
          </p:cNvPr>
          <p:cNvGraphicFramePr>
            <a:graphicFrameLocks noChangeAspect="1"/>
          </p:cNvGraphicFramePr>
          <p:nvPr/>
        </p:nvGraphicFramePr>
        <p:xfrm>
          <a:off x="1071563" y="1328738"/>
          <a:ext cx="7000875" cy="4200525"/>
        </p:xfrm>
        <a:graphic>
          <a:graphicData uri="http://schemas.openxmlformats.org/presentationml/2006/ole">
            <mc:AlternateContent xmlns:mc="http://schemas.openxmlformats.org/markup-compatibility/2006">
              <mc:Choice xmlns:v="urn:schemas-microsoft-com:vml" Requires="v">
                <p:oleObj spid="_x0000_s39943" name="Chart" r:id="rId3" imgW="7010400" imgH="4216400" progId="Excel.Chart.8">
                  <p:embed/>
                </p:oleObj>
              </mc:Choice>
              <mc:Fallback>
                <p:oleObj name="Chart" r:id="rId3" imgW="7010400" imgH="4216400"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1328738"/>
                        <a:ext cx="70008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9939" name="Text Box 4">
            <a:extLst>
              <a:ext uri="{FF2B5EF4-FFF2-40B4-BE49-F238E27FC236}">
                <a16:creationId xmlns:a16="http://schemas.microsoft.com/office/drawing/2014/main" id="{4A1F3203-2FDE-5F47-AC55-62EA191A516F}"/>
              </a:ext>
            </a:extLst>
          </p:cNvPr>
          <p:cNvSpPr txBox="1">
            <a:spLocks noChangeArrowheads="1"/>
          </p:cNvSpPr>
          <p:nvPr/>
        </p:nvSpPr>
        <p:spPr bwMode="auto">
          <a:xfrm>
            <a:off x="582613" y="5867400"/>
            <a:ext cx="7951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400" b="1"/>
              <a:t>Data from WA DOH (http://www.doh.wa.gov/EHSPHL/Epidemiology/NICE/Lead/candy.htm)</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1C877DBB-4B90-A840-AAF0-20FD81900668}"/>
              </a:ext>
            </a:extLst>
          </p:cNvPr>
          <p:cNvSpPr>
            <a:spLocks noGrp="1" noChangeArrowheads="1"/>
          </p:cNvSpPr>
          <p:nvPr>
            <p:ph type="title" idx="4294967295"/>
          </p:nvPr>
        </p:nvSpPr>
        <p:spPr>
          <a:xfrm>
            <a:off x="228600" y="76200"/>
            <a:ext cx="8648700" cy="762000"/>
          </a:xfrm>
        </p:spPr>
        <p:txBody>
          <a:bodyPr/>
          <a:lstStyle/>
          <a:p>
            <a:pPr eaLnBrk="1" hangingPunct="1"/>
            <a:r>
              <a:rPr lang="en-US" altLang="en-US" b="1">
                <a:solidFill>
                  <a:schemeClr val="tx1"/>
                </a:solidFill>
                <a:ea typeface="ＭＳ Ｐゴシック" panose="020B0600070205080204" pitchFamily="34" charset="-128"/>
              </a:rPr>
              <a:t>Lead in Pottery – Action Levels</a:t>
            </a:r>
            <a:endParaRPr lang="en-US" altLang="en-US" sz="4800">
              <a:solidFill>
                <a:schemeClr val="tx1"/>
              </a:solidFill>
              <a:ea typeface="ＭＳ Ｐゴシック" panose="020B0600070205080204" pitchFamily="34" charset="-128"/>
            </a:endParaRPr>
          </a:p>
        </p:txBody>
      </p:sp>
      <p:sp>
        <p:nvSpPr>
          <p:cNvPr id="40962" name="Text Box 3">
            <a:extLst>
              <a:ext uri="{FF2B5EF4-FFF2-40B4-BE49-F238E27FC236}">
                <a16:creationId xmlns:a16="http://schemas.microsoft.com/office/drawing/2014/main" id="{50365932-246B-F341-A143-2ED352788C2D}"/>
              </a:ext>
            </a:extLst>
          </p:cNvPr>
          <p:cNvSpPr txBox="1">
            <a:spLocks noChangeArrowheads="1"/>
          </p:cNvSpPr>
          <p:nvPr/>
        </p:nvSpPr>
        <p:spPr bwMode="auto">
          <a:xfrm>
            <a:off x="381000" y="1600200"/>
            <a:ext cx="82296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2800" b="1"/>
              <a:t>US Food and Drug Administration (FDA) action levels for the lead content of the leachate:</a:t>
            </a:r>
          </a:p>
          <a:p>
            <a:pPr eaLnBrk="1" hangingPunct="1"/>
            <a:endParaRPr lang="en-US" altLang="en-US" sz="2800" b="1"/>
          </a:p>
          <a:p>
            <a:pPr eaLnBrk="1" hangingPunct="1">
              <a:buFontTx/>
              <a:buChar char="•"/>
            </a:pPr>
            <a:r>
              <a:rPr lang="en-US" altLang="en-US" sz="2800" b="1"/>
              <a:t>Cups, mugs, and pitchers: 	          0.5 ppm</a:t>
            </a:r>
          </a:p>
          <a:p>
            <a:pPr eaLnBrk="1" hangingPunct="1">
              <a:buFontTx/>
              <a:buChar char="•"/>
            </a:pPr>
            <a:r>
              <a:rPr lang="en-US" altLang="en-US" sz="2800" b="1"/>
              <a:t>Large hollowware (serving dishes):  1 ppm</a:t>
            </a:r>
          </a:p>
          <a:p>
            <a:pPr eaLnBrk="1" hangingPunct="1">
              <a:buFontTx/>
              <a:buChar char="•"/>
            </a:pPr>
            <a:r>
              <a:rPr lang="en-US" altLang="en-US" sz="2800" b="1"/>
              <a:t>Small hollowware (bowls): 		 2 ppm</a:t>
            </a:r>
          </a:p>
          <a:p>
            <a:pPr eaLnBrk="1" hangingPunct="1">
              <a:buFontTx/>
              <a:buChar char="•"/>
            </a:pPr>
            <a:r>
              <a:rPr lang="en-US" altLang="en-US" sz="2800" b="1"/>
              <a:t>Plates, saucers, and other flatware: 3 ppm</a:t>
            </a:r>
          </a:p>
          <a:p>
            <a:pPr eaLnBrk="1" hangingPunct="1"/>
            <a:endParaRPr lang="en-US" altLang="en-US" sz="2800" b="1"/>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2FA981F6-997A-C044-9C27-92E89E2CE828}"/>
              </a:ext>
            </a:extLst>
          </p:cNvPr>
          <p:cNvSpPr>
            <a:spLocks noGrp="1" noChangeArrowheads="1"/>
          </p:cNvSpPr>
          <p:nvPr>
            <p:ph type="title" idx="4294967295"/>
          </p:nvPr>
        </p:nvSpPr>
        <p:spPr>
          <a:xfrm>
            <a:off x="495300" y="76200"/>
            <a:ext cx="8153400" cy="762000"/>
          </a:xfrm>
        </p:spPr>
        <p:txBody>
          <a:bodyPr/>
          <a:lstStyle/>
          <a:p>
            <a:pPr eaLnBrk="1" hangingPunct="1"/>
            <a:r>
              <a:rPr lang="en-US" altLang="en-US" b="1">
                <a:solidFill>
                  <a:schemeClr val="tx1"/>
                </a:solidFill>
                <a:ea typeface="ＭＳ Ｐゴシック" panose="020B0600070205080204" pitchFamily="34" charset="-128"/>
              </a:rPr>
              <a:t>Lead in WA Pottery</a:t>
            </a:r>
            <a:endParaRPr lang="en-US" altLang="en-US" sz="4800">
              <a:solidFill>
                <a:schemeClr val="tx1"/>
              </a:solidFill>
              <a:ea typeface="ＭＳ Ｐゴシック" panose="020B0600070205080204" pitchFamily="34" charset="-128"/>
            </a:endParaRPr>
          </a:p>
        </p:txBody>
      </p:sp>
      <p:sp>
        <p:nvSpPr>
          <p:cNvPr id="41986" name="Text Box 3">
            <a:extLst>
              <a:ext uri="{FF2B5EF4-FFF2-40B4-BE49-F238E27FC236}">
                <a16:creationId xmlns:a16="http://schemas.microsoft.com/office/drawing/2014/main" id="{28BB725D-7136-EB4B-AAB1-6B2242D51032}"/>
              </a:ext>
            </a:extLst>
          </p:cNvPr>
          <p:cNvSpPr txBox="1">
            <a:spLocks noChangeArrowheads="1"/>
          </p:cNvSpPr>
          <p:nvPr/>
        </p:nvSpPr>
        <p:spPr bwMode="auto">
          <a:xfrm>
            <a:off x="582613" y="5867400"/>
            <a:ext cx="7951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400" b="1"/>
              <a:t>Data from WA DOH (http://www.doh.wa.gov/EHSPHL/Epidemiology/NICE/Lead/pottery.htm)</a:t>
            </a:r>
          </a:p>
        </p:txBody>
      </p:sp>
      <p:graphicFrame>
        <p:nvGraphicFramePr>
          <p:cNvPr id="41987" name="Object 2">
            <a:extLst>
              <a:ext uri="{FF2B5EF4-FFF2-40B4-BE49-F238E27FC236}">
                <a16:creationId xmlns:a16="http://schemas.microsoft.com/office/drawing/2014/main" id="{61886416-3758-4640-8947-3D112D0C4799}"/>
              </a:ext>
            </a:extLst>
          </p:cNvPr>
          <p:cNvGraphicFramePr>
            <a:graphicFrameLocks noChangeAspect="1"/>
          </p:cNvGraphicFramePr>
          <p:nvPr/>
        </p:nvGraphicFramePr>
        <p:xfrm>
          <a:off x="1103313" y="1254125"/>
          <a:ext cx="6973887" cy="4384675"/>
        </p:xfrm>
        <a:graphic>
          <a:graphicData uri="http://schemas.openxmlformats.org/presentationml/2006/ole">
            <mc:AlternateContent xmlns:mc="http://schemas.openxmlformats.org/markup-compatibility/2006">
              <mc:Choice xmlns:v="urn:schemas-microsoft-com:vml" Requires="v">
                <p:oleObj spid="_x0000_s41991" name="Chart" r:id="rId3" imgW="5969000" imgH="3759200" progId="Excel.Chart.8">
                  <p:embed/>
                </p:oleObj>
              </mc:Choice>
              <mc:Fallback>
                <p:oleObj name="Chart" r:id="rId3" imgW="5969000" imgH="3759200"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313" y="1254125"/>
                        <a:ext cx="6973887" cy="438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ACE41FB5-77FD-ED41-BF4E-E13B59E5F1E9}"/>
              </a:ext>
            </a:extLst>
          </p:cNvPr>
          <p:cNvSpPr>
            <a:spLocks noGrp="1" noChangeArrowheads="1"/>
          </p:cNvSpPr>
          <p:nvPr>
            <p:ph type="title" idx="4294967295"/>
          </p:nvPr>
        </p:nvSpPr>
        <p:spPr>
          <a:xfrm>
            <a:off x="495300" y="76200"/>
            <a:ext cx="8153400" cy="762000"/>
          </a:xfrm>
        </p:spPr>
        <p:txBody>
          <a:bodyPr/>
          <a:lstStyle/>
          <a:p>
            <a:pPr eaLnBrk="1" hangingPunct="1"/>
            <a:r>
              <a:rPr lang="en-US" altLang="en-US" b="1">
                <a:solidFill>
                  <a:schemeClr val="tx1"/>
                </a:solidFill>
                <a:ea typeface="ＭＳ Ｐゴシック" panose="020B0600070205080204" pitchFamily="34" charset="-128"/>
              </a:rPr>
              <a:t>Pottery with Lead</a:t>
            </a:r>
            <a:endParaRPr lang="en-US" altLang="en-US" sz="4800">
              <a:solidFill>
                <a:schemeClr val="tx1"/>
              </a:solidFill>
              <a:ea typeface="ＭＳ Ｐゴシック" panose="020B0600070205080204" pitchFamily="34" charset="-128"/>
            </a:endParaRPr>
          </a:p>
        </p:txBody>
      </p:sp>
      <p:sp>
        <p:nvSpPr>
          <p:cNvPr id="43010" name="Text Box 3">
            <a:extLst>
              <a:ext uri="{FF2B5EF4-FFF2-40B4-BE49-F238E27FC236}">
                <a16:creationId xmlns:a16="http://schemas.microsoft.com/office/drawing/2014/main" id="{6E38EE43-4570-0C4A-952A-1B4F28E58D80}"/>
              </a:ext>
            </a:extLst>
          </p:cNvPr>
          <p:cNvSpPr txBox="1">
            <a:spLocks noChangeArrowheads="1"/>
          </p:cNvSpPr>
          <p:nvPr/>
        </p:nvSpPr>
        <p:spPr bwMode="auto">
          <a:xfrm>
            <a:off x="582613" y="5867400"/>
            <a:ext cx="7951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400" b="1"/>
              <a:t>Data from WA DOH (http://www.doh.wa.gov/EHSPHL/Epidemiology/NICE/Lead/pottery.htm)</a:t>
            </a:r>
          </a:p>
        </p:txBody>
      </p:sp>
      <p:pic>
        <p:nvPicPr>
          <p:cNvPr id="43011" name="Picture 4" descr="pot1">
            <a:extLst>
              <a:ext uri="{FF2B5EF4-FFF2-40B4-BE49-F238E27FC236}">
                <a16:creationId xmlns:a16="http://schemas.microsoft.com/office/drawing/2014/main" id="{D7E7414C-9F3F-CC44-93B0-62B2C127C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57600"/>
            <a:ext cx="38100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5" descr="pot2">
            <a:extLst>
              <a:ext uri="{FF2B5EF4-FFF2-40B4-BE49-F238E27FC236}">
                <a16:creationId xmlns:a16="http://schemas.microsoft.com/office/drawing/2014/main" id="{46ED9AE1-84F4-E648-A2AE-E3DEA5617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41413"/>
            <a:ext cx="33528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 descr="pot3">
            <a:extLst>
              <a:ext uri="{FF2B5EF4-FFF2-40B4-BE49-F238E27FC236}">
                <a16:creationId xmlns:a16="http://schemas.microsoft.com/office/drawing/2014/main" id="{44D25151-44D7-9044-A17D-681EFCAA4B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47800"/>
            <a:ext cx="325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1026">
            <a:extLst>
              <a:ext uri="{FF2B5EF4-FFF2-40B4-BE49-F238E27FC236}">
                <a16:creationId xmlns:a16="http://schemas.microsoft.com/office/drawing/2014/main" id="{8388B426-B35C-3240-942B-8DEA501B5016}"/>
              </a:ext>
            </a:extLst>
          </p:cNvPr>
          <p:cNvSpPr>
            <a:spLocks noChangeArrowheads="1"/>
          </p:cNvSpPr>
          <p:nvPr/>
        </p:nvSpPr>
        <p:spPr bwMode="auto">
          <a:xfrm>
            <a:off x="457200" y="1295400"/>
            <a:ext cx="8153400"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a:spcBef>
                <a:spcPct val="20000"/>
              </a:spcBef>
            </a:pPr>
            <a:r>
              <a:rPr lang="ja-JP" altLang="en-US" sz="2800" b="1">
                <a:solidFill>
                  <a:schemeClr val="tx1"/>
                </a:solidFill>
              </a:rPr>
              <a:t>“</a:t>
            </a:r>
            <a:r>
              <a:rPr lang="en-US" altLang="ja-JP" sz="2800" b="1">
                <a:solidFill>
                  <a:schemeClr val="tx1"/>
                </a:solidFill>
              </a:rPr>
              <a:t>Conclusions: Blood lead concentrations, even those below 10 mgc/dL, are inversely associated with children</a:t>
            </a:r>
            <a:r>
              <a:rPr lang="ja-JP" altLang="en-US" sz="2800" b="1">
                <a:solidFill>
                  <a:schemeClr val="tx1"/>
                </a:solidFill>
              </a:rPr>
              <a:t>’</a:t>
            </a:r>
            <a:r>
              <a:rPr lang="en-US" altLang="ja-JP" sz="2800" b="1">
                <a:solidFill>
                  <a:schemeClr val="tx1"/>
                </a:solidFill>
              </a:rPr>
              <a:t>s IQ scores at three and five years of age, and associated declines in IQ are greater at these concentrations than at higher concentrations. These findings suggest that more U.S. children may be adversely affected by environmental lead than previously estimated.</a:t>
            </a:r>
            <a:r>
              <a:rPr lang="ja-JP" altLang="en-US" sz="2800" b="1">
                <a:solidFill>
                  <a:schemeClr val="tx1"/>
                </a:solidFill>
              </a:rPr>
              <a:t>”</a:t>
            </a:r>
            <a:endParaRPr lang="en-US" altLang="ja-JP" sz="2800" b="1">
              <a:solidFill>
                <a:schemeClr val="tx1"/>
              </a:solidFill>
            </a:endParaRPr>
          </a:p>
          <a:p>
            <a:pPr algn="ctr">
              <a:spcBef>
                <a:spcPct val="20000"/>
              </a:spcBef>
            </a:pPr>
            <a:endParaRPr lang="en-US" altLang="en-US" sz="2800" b="1">
              <a:solidFill>
                <a:schemeClr val="tx1"/>
              </a:solidFill>
            </a:endParaRPr>
          </a:p>
          <a:p>
            <a:pPr algn="ctr">
              <a:spcBef>
                <a:spcPct val="20000"/>
              </a:spcBef>
            </a:pPr>
            <a:r>
              <a:rPr lang="en-US" altLang="en-US" sz="2800" b="1">
                <a:solidFill>
                  <a:schemeClr val="tx1"/>
                </a:solidFill>
              </a:rPr>
              <a:t>Canfield et al. 2003, NEJM, 384</a:t>
            </a:r>
          </a:p>
        </p:txBody>
      </p:sp>
      <p:sp>
        <p:nvSpPr>
          <p:cNvPr id="8194" name="Rectangle 1027">
            <a:extLst>
              <a:ext uri="{FF2B5EF4-FFF2-40B4-BE49-F238E27FC236}">
                <a16:creationId xmlns:a16="http://schemas.microsoft.com/office/drawing/2014/main" id="{27970ED5-ED23-044A-B445-472E2A81D587}"/>
              </a:ext>
            </a:extLst>
          </p:cNvPr>
          <p:cNvSpPr>
            <a:spLocks noGrp="1" noChangeArrowheads="1"/>
          </p:cNvSpPr>
          <p:nvPr>
            <p:ph type="title" idx="4294967295"/>
          </p:nvPr>
        </p:nvSpPr>
        <p:spPr>
          <a:xfrm>
            <a:off x="152400" y="168275"/>
            <a:ext cx="8839200" cy="823913"/>
          </a:xfrm>
          <a:noFill/>
        </p:spPr>
        <p:txBody>
          <a:bodyPr/>
          <a:lstStyle/>
          <a:p>
            <a:pPr eaLnBrk="1" hangingPunct="1"/>
            <a:r>
              <a:rPr lang="en-US" altLang="en-US" sz="4800" b="1">
                <a:ea typeface="ＭＳ Ｐゴシック" panose="020B0600070205080204" pitchFamily="34" charset="-128"/>
              </a:rPr>
              <a:t>Canfield et al…, 2003</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1C2C732E-0F50-4742-8BA6-5AA22C43E02E}"/>
              </a:ext>
            </a:extLst>
          </p:cNvPr>
          <p:cNvSpPr>
            <a:spLocks noGrp="1" noChangeArrowheads="1"/>
          </p:cNvSpPr>
          <p:nvPr>
            <p:ph type="title" idx="4294967295"/>
          </p:nvPr>
        </p:nvSpPr>
        <p:spPr>
          <a:xfrm>
            <a:off x="495300" y="76200"/>
            <a:ext cx="8153400" cy="762000"/>
          </a:xfrm>
        </p:spPr>
        <p:txBody>
          <a:bodyPr/>
          <a:lstStyle/>
          <a:p>
            <a:pPr eaLnBrk="1" hangingPunct="1"/>
            <a:r>
              <a:rPr lang="en-US" altLang="en-US" b="1">
                <a:solidFill>
                  <a:schemeClr val="tx1"/>
                </a:solidFill>
                <a:ea typeface="ＭＳ Ｐゴシック" panose="020B0600070205080204" pitchFamily="34" charset="-128"/>
              </a:rPr>
              <a:t>Lead &amp; Lunchboxes</a:t>
            </a:r>
            <a:endParaRPr lang="en-US" altLang="en-US" sz="4800">
              <a:solidFill>
                <a:schemeClr val="tx1"/>
              </a:solidFill>
              <a:ea typeface="ＭＳ Ｐゴシック" panose="020B0600070205080204" pitchFamily="34" charset="-128"/>
            </a:endParaRPr>
          </a:p>
        </p:txBody>
      </p:sp>
      <p:sp>
        <p:nvSpPr>
          <p:cNvPr id="44034" name="Text Box 3">
            <a:extLst>
              <a:ext uri="{FF2B5EF4-FFF2-40B4-BE49-F238E27FC236}">
                <a16:creationId xmlns:a16="http://schemas.microsoft.com/office/drawing/2014/main" id="{F728461B-AE4D-2B49-83A1-3FD69C004EF7}"/>
              </a:ext>
            </a:extLst>
          </p:cNvPr>
          <p:cNvSpPr txBox="1">
            <a:spLocks noChangeArrowheads="1"/>
          </p:cNvSpPr>
          <p:nvPr/>
        </p:nvSpPr>
        <p:spPr bwMode="auto">
          <a:xfrm>
            <a:off x="1600200" y="5867400"/>
            <a:ext cx="58943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b="1"/>
              <a:t>The Center for Environmental Health (CEH) http://www.cehca.org/lunchboxes.htm</a:t>
            </a:r>
          </a:p>
        </p:txBody>
      </p:sp>
      <p:pic>
        <p:nvPicPr>
          <p:cNvPr id="44035" name="Picture 4" descr="Tweety">
            <a:extLst>
              <a:ext uri="{FF2B5EF4-FFF2-40B4-BE49-F238E27FC236}">
                <a16:creationId xmlns:a16="http://schemas.microsoft.com/office/drawing/2014/main" id="{704014D7-0803-DF46-A235-BBF719576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28956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5" descr="Angela">
            <a:extLst>
              <a:ext uri="{FF2B5EF4-FFF2-40B4-BE49-F238E27FC236}">
                <a16:creationId xmlns:a16="http://schemas.microsoft.com/office/drawing/2014/main" id="{5D91D668-CA0B-E849-B8CE-1BA8932F2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19400"/>
            <a:ext cx="27432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3714B4F4-9E1F-7349-B53D-F05329016E04}"/>
              </a:ext>
            </a:extLst>
          </p:cNvPr>
          <p:cNvSpPr>
            <a:spLocks noGrp="1" noChangeArrowheads="1"/>
          </p:cNvSpPr>
          <p:nvPr>
            <p:ph type="title" idx="4294967295"/>
          </p:nvPr>
        </p:nvSpPr>
        <p:spPr/>
        <p:txBody>
          <a:bodyPr/>
          <a:lstStyle/>
          <a:p>
            <a:pPr eaLnBrk="1" hangingPunct="1"/>
            <a:r>
              <a:rPr lang="en-US" altLang="en-US" b="1">
                <a:solidFill>
                  <a:schemeClr val="tx1"/>
                </a:solidFill>
                <a:ea typeface="ＭＳ Ｐゴシック" panose="020B0600070205080204" pitchFamily="34" charset="-128"/>
              </a:rPr>
              <a:t>Lead In Ethnic Remedies</a:t>
            </a:r>
          </a:p>
        </p:txBody>
      </p:sp>
      <p:graphicFrame>
        <p:nvGraphicFramePr>
          <p:cNvPr id="355331" name="Group 3">
            <a:extLst>
              <a:ext uri="{FF2B5EF4-FFF2-40B4-BE49-F238E27FC236}">
                <a16:creationId xmlns:a16="http://schemas.microsoft.com/office/drawing/2014/main" id="{13ECD112-2289-524E-9ABD-C84421D897B9}"/>
              </a:ext>
            </a:extLst>
          </p:cNvPr>
          <p:cNvGraphicFramePr>
            <a:graphicFrameLocks noGrp="1"/>
          </p:cNvGraphicFramePr>
          <p:nvPr/>
        </p:nvGraphicFramePr>
        <p:xfrm>
          <a:off x="1524000" y="1447800"/>
          <a:ext cx="6096000" cy="4622800"/>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1016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Helvetica" charset="0"/>
                          <a:ea typeface="ＭＳ Ｐゴシック" charset="0"/>
                          <a:cs typeface="Times New Roman" charset="0"/>
                        </a:rPr>
                        <a:t>Remedy</a:t>
                      </a:r>
                      <a:endParaRPr kumimoji="0" lang="en-US" sz="2400" b="0" i="0" u="none" strike="noStrike" cap="none" normalizeH="0" baseline="0">
                        <a:ln>
                          <a:noFill/>
                        </a:ln>
                        <a:solidFill>
                          <a:schemeClr val="tx1"/>
                        </a:solidFill>
                        <a:effectLst/>
                        <a:latin typeface="Times New Roman"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Times New Roman" charset="0"/>
                        <a:cs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Helvetica" charset="0"/>
                          <a:ea typeface="ＭＳ Ｐゴシック" charset="0"/>
                          <a:cs typeface="Times New Roman" charset="0"/>
                        </a:rPr>
                        <a:t>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Helvetica" charset="0"/>
                          <a:ea typeface="ＭＳ Ｐゴシック" charset="0"/>
                          <a:cs typeface="Times New Roman" charset="0"/>
                        </a:rPr>
                        <a:t>Lead Content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3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Helvetica" charset="0"/>
                          <a:ea typeface="ＭＳ Ｐゴシック" charset="0"/>
                          <a:cs typeface="Times New Roman" charset="0"/>
                        </a:rPr>
                        <a:t>Azarcon (Mexico)</a:t>
                      </a:r>
                      <a:r>
                        <a:rPr kumimoji="0" lang="en-US" sz="2400" b="0" i="0" u="none" strike="noStrike" cap="none" normalizeH="0" baseline="0">
                          <a:ln>
                            <a:noFill/>
                          </a:ln>
                          <a:solidFill>
                            <a:schemeClr val="tx1"/>
                          </a:solidFill>
                          <a:effectLst/>
                          <a:latin typeface="Times New Roman" charset="0"/>
                          <a:ea typeface="Times New Roman" charset="0"/>
                          <a:cs typeface="Times New Roman"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Helvetica" charset="0"/>
                          <a:ea typeface="ＭＳ Ｐゴシック" charset="0"/>
                          <a:cs typeface="Times New Roman" charset="0"/>
                        </a:rPr>
                        <a:t>Digestive problems</a:t>
                      </a:r>
                      <a:r>
                        <a:rPr kumimoji="0" lang="en-US" sz="2400" b="0" i="0" u="none" strike="noStrike" cap="none" normalizeH="0" baseline="0">
                          <a:ln>
                            <a:noFill/>
                          </a:ln>
                          <a:solidFill>
                            <a:schemeClr val="tx1"/>
                          </a:solidFill>
                          <a:effectLst/>
                          <a:latin typeface="Times New Roman" charset="0"/>
                          <a:ea typeface="Times New Roman" charset="0"/>
                          <a:cs typeface="Times New Roman"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Helvetica" charset="0"/>
                          <a:ea typeface="ＭＳ Ｐゴシック" charset="0"/>
                          <a:cs typeface="Times New Roman" charset="0"/>
                        </a:rPr>
                        <a:t>76-86%</a:t>
                      </a:r>
                      <a:r>
                        <a:rPr kumimoji="0" lang="en-US" sz="2400" b="0" i="0" u="none" strike="noStrike" cap="none" normalizeH="0" baseline="0">
                          <a:ln>
                            <a:noFill/>
                          </a:ln>
                          <a:solidFill>
                            <a:schemeClr val="tx1"/>
                          </a:solidFill>
                          <a:effectLst/>
                          <a:latin typeface="Times New Roman" charset="0"/>
                          <a:ea typeface="Times New Roman" charset="0"/>
                          <a:cs typeface="Times New Roman"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Helvetica" charset="0"/>
                          <a:ea typeface="ＭＳ Ｐゴシック" charset="0"/>
                          <a:cs typeface="Times New Roman" charset="0"/>
                        </a:rPr>
                        <a:t>Greta (Mexico)</a:t>
                      </a:r>
                      <a:r>
                        <a:rPr kumimoji="0" lang="en-US" sz="2400" b="0" i="0" u="none" strike="noStrike" cap="none" normalizeH="0" baseline="0">
                          <a:ln>
                            <a:noFill/>
                          </a:ln>
                          <a:solidFill>
                            <a:schemeClr val="tx1"/>
                          </a:solidFill>
                          <a:effectLst/>
                          <a:latin typeface="Times New Roman" charset="0"/>
                          <a:ea typeface="Times New Roman" charset="0"/>
                          <a:cs typeface="Times New Roman"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Helvetica" charset="0"/>
                          <a:ea typeface="ＭＳ Ｐゴシック" charset="0"/>
                          <a:cs typeface="Times New Roman" charset="0"/>
                        </a:rPr>
                        <a:t>Digestive problems</a:t>
                      </a:r>
                      <a:r>
                        <a:rPr kumimoji="0" lang="en-US" sz="2400" b="0" i="0" u="none" strike="noStrike" cap="none" normalizeH="0" baseline="0">
                          <a:ln>
                            <a:noFill/>
                          </a:ln>
                          <a:solidFill>
                            <a:schemeClr val="tx1"/>
                          </a:solidFill>
                          <a:effectLst/>
                          <a:latin typeface="Times New Roman" charset="0"/>
                          <a:ea typeface="Times New Roman" charset="0"/>
                          <a:cs typeface="Times New Roman"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Helvetica" charset="0"/>
                          <a:ea typeface="ＭＳ Ｐゴシック" charset="0"/>
                          <a:cs typeface="Times New Roman" charset="0"/>
                        </a:rPr>
                        <a:t>4-90%</a:t>
                      </a:r>
                      <a:r>
                        <a:rPr kumimoji="0" lang="en-US" sz="2400" b="0" i="0" u="none" strike="noStrike" cap="none" normalizeH="0" baseline="0">
                          <a:ln>
                            <a:noFill/>
                          </a:ln>
                          <a:solidFill>
                            <a:schemeClr val="tx1"/>
                          </a:solidFill>
                          <a:effectLst/>
                          <a:latin typeface="Times New Roman" charset="0"/>
                          <a:ea typeface="Times New Roman" charset="0"/>
                          <a:cs typeface="Times New Roman"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Helvetica" charset="0"/>
                          <a:ea typeface="ＭＳ Ｐゴシック" charset="0"/>
                          <a:cs typeface="Times New Roman" charset="0"/>
                        </a:rPr>
                        <a:t>Surma (India)</a:t>
                      </a:r>
                      <a:r>
                        <a:rPr kumimoji="0" lang="en-US" sz="2400" b="0" i="0" u="none" strike="noStrike" cap="none" normalizeH="0" baseline="0">
                          <a:ln>
                            <a:noFill/>
                          </a:ln>
                          <a:solidFill>
                            <a:schemeClr val="tx1"/>
                          </a:solidFill>
                          <a:effectLst/>
                          <a:latin typeface="Times New Roman" charset="0"/>
                          <a:ea typeface="Times New Roman" charset="0"/>
                          <a:cs typeface="Times New Roman"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Helvetica" charset="0"/>
                          <a:ea typeface="ＭＳ Ｐゴシック" charset="0"/>
                          <a:cs typeface="Times New Roman" charset="0"/>
                        </a:rPr>
                        <a:t>Cosmetic to improve eye sight</a:t>
                      </a:r>
                      <a:r>
                        <a:rPr kumimoji="0" lang="en-US" sz="2000" b="0" i="0" u="none" strike="noStrike" cap="none" normalizeH="0" baseline="0">
                          <a:ln>
                            <a:noFill/>
                          </a:ln>
                          <a:solidFill>
                            <a:schemeClr val="tx1"/>
                          </a:solidFill>
                          <a:effectLst/>
                          <a:latin typeface="Times New Roman" charset="0"/>
                          <a:ea typeface="Times New Roman" charset="0"/>
                          <a:cs typeface="Times New Roman"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Helvetica" charset="0"/>
                          <a:ea typeface="ＭＳ Ｐゴシック" charset="0"/>
                          <a:cs typeface="Times New Roman" charset="0"/>
                        </a:rPr>
                        <a:t>23-26%</a:t>
                      </a:r>
                      <a:r>
                        <a:rPr kumimoji="0" lang="en-US" sz="2400" b="0" i="0" u="none" strike="noStrike" cap="none" normalizeH="0" baseline="0">
                          <a:ln>
                            <a:noFill/>
                          </a:ln>
                          <a:solidFill>
                            <a:schemeClr val="tx1"/>
                          </a:solidFill>
                          <a:effectLst/>
                          <a:latin typeface="Times New Roman" charset="0"/>
                          <a:ea typeface="Times New Roman" charset="0"/>
                          <a:cs typeface="Times New Roman"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Helvetica" charset="0"/>
                          <a:ea typeface="ＭＳ Ｐゴシック" charset="0"/>
                          <a:cs typeface="Times New Roman" charset="0"/>
                        </a:rPr>
                        <a:t>Tibet</a:t>
                      </a:r>
                      <a:r>
                        <a:rPr kumimoji="0" lang="en-US" sz="2400" b="0" i="0" u="none" strike="noStrike" cap="none" normalizeH="0" baseline="0">
                          <a:ln>
                            <a:noFill/>
                          </a:ln>
                          <a:solidFill>
                            <a:schemeClr val="tx1"/>
                          </a:solidFill>
                          <a:effectLst/>
                          <a:latin typeface="Times New Roman" charset="0"/>
                          <a:ea typeface="Times New Roman" charset="0"/>
                          <a:cs typeface="Times New Roman"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Helvetica" charset="0"/>
                          <a:ea typeface="ＭＳ Ｐゴシック" charset="0"/>
                          <a:cs typeface="Times New Roman" charset="0"/>
                        </a:rPr>
                        <a:t>Improve slow development</a:t>
                      </a:r>
                      <a:r>
                        <a:rPr kumimoji="0" lang="en-US" sz="2000" b="0" i="0" u="none" strike="noStrike" cap="none" normalizeH="0" baseline="0">
                          <a:ln>
                            <a:noFill/>
                          </a:ln>
                          <a:solidFill>
                            <a:schemeClr val="tx1"/>
                          </a:solidFill>
                          <a:effectLst/>
                          <a:latin typeface="Times New Roman" charset="0"/>
                          <a:ea typeface="Times New Roman" charset="0"/>
                          <a:cs typeface="Times New Roman"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Helvetica" charset="0"/>
                          <a:ea typeface="ＭＳ Ｐゴシック" charset="0"/>
                          <a:cs typeface="Times New Roman" charset="0"/>
                        </a:rPr>
                        <a:t>1-3%</a:t>
                      </a:r>
                      <a:r>
                        <a:rPr kumimoji="0" lang="en-US" sz="2400" b="0" i="0" u="none" strike="noStrike" cap="none" normalizeH="0" baseline="0">
                          <a:ln>
                            <a:noFill/>
                          </a:ln>
                          <a:solidFill>
                            <a:schemeClr val="tx1"/>
                          </a:solidFill>
                          <a:effectLst/>
                          <a:latin typeface="Times New Roman" charset="0"/>
                          <a:ea typeface="Times New Roman" charset="0"/>
                          <a:cs typeface="Times New Roman"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665B78E4-D382-324C-B5F6-7AC2218AB5BF}"/>
              </a:ext>
            </a:extLst>
          </p:cNvPr>
          <p:cNvSpPr>
            <a:spLocks noChangeArrowheads="1"/>
          </p:cNvSpPr>
          <p:nvPr/>
        </p:nvSpPr>
        <p:spPr bwMode="auto">
          <a:xfrm>
            <a:off x="685800" y="1371600"/>
            <a:ext cx="80772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a:lnSpc>
                <a:spcPct val="120000"/>
              </a:lnSpc>
            </a:pPr>
            <a:r>
              <a:rPr lang="en-US" altLang="en-US" sz="3600" b="1">
                <a:solidFill>
                  <a:schemeClr val="tx1"/>
                </a:solidFill>
              </a:rPr>
              <a:t>Herculaneum, Missouri</a:t>
            </a:r>
          </a:p>
          <a:p>
            <a:pPr algn="ctr">
              <a:lnSpc>
                <a:spcPct val="120000"/>
              </a:lnSpc>
            </a:pPr>
            <a:r>
              <a:rPr lang="en-US" altLang="en-US" sz="2800" b="1">
                <a:solidFill>
                  <a:schemeClr val="tx1"/>
                </a:solidFill>
              </a:rPr>
              <a:t>Doe Run – Lead smelter</a:t>
            </a:r>
          </a:p>
          <a:p>
            <a:pPr algn="ctr">
              <a:lnSpc>
                <a:spcPct val="120000"/>
              </a:lnSpc>
            </a:pPr>
            <a:r>
              <a:rPr lang="en-US" altLang="en-US" sz="2800" b="1">
                <a:solidFill>
                  <a:schemeClr val="tx1"/>
                </a:solidFill>
              </a:rPr>
              <a:t>160,000 tons of lead per year</a:t>
            </a:r>
          </a:p>
          <a:p>
            <a:pPr algn="ctr">
              <a:lnSpc>
                <a:spcPct val="120000"/>
              </a:lnSpc>
            </a:pPr>
            <a:r>
              <a:rPr lang="en-US" altLang="en-US" sz="2800" b="1">
                <a:solidFill>
                  <a:schemeClr val="tx1"/>
                </a:solidFill>
              </a:rPr>
              <a:t>One of the largest lead smelters in US</a:t>
            </a:r>
          </a:p>
          <a:p>
            <a:pPr algn="ctr">
              <a:lnSpc>
                <a:spcPct val="120000"/>
              </a:lnSpc>
            </a:pPr>
            <a:r>
              <a:rPr lang="en-US" altLang="en-US" sz="2800" b="1">
                <a:solidFill>
                  <a:schemeClr val="tx1"/>
                </a:solidFill>
              </a:rPr>
              <a:t>Past over 800 tons of lead released into the environment as part of the smelting process.  </a:t>
            </a:r>
          </a:p>
          <a:p>
            <a:pPr algn="ctr">
              <a:lnSpc>
                <a:spcPct val="120000"/>
              </a:lnSpc>
            </a:pPr>
            <a:r>
              <a:rPr lang="en-US" altLang="en-US" sz="2800" b="1">
                <a:solidFill>
                  <a:schemeClr val="tx1"/>
                </a:solidFill>
              </a:rPr>
              <a:t>Reduced to 81 tons in 2001 </a:t>
            </a:r>
          </a:p>
          <a:p>
            <a:pPr algn="ctr">
              <a:lnSpc>
                <a:spcPct val="120000"/>
              </a:lnSpc>
            </a:pPr>
            <a:r>
              <a:rPr lang="en-US" altLang="en-US" sz="2800" b="1">
                <a:solidFill>
                  <a:schemeClr val="tx1"/>
                </a:solidFill>
              </a:rPr>
              <a:t>Target is 34 tons in 2002.  </a:t>
            </a:r>
          </a:p>
        </p:txBody>
      </p:sp>
      <p:sp>
        <p:nvSpPr>
          <p:cNvPr id="46082" name="Rectangle 3">
            <a:extLst>
              <a:ext uri="{FF2B5EF4-FFF2-40B4-BE49-F238E27FC236}">
                <a16:creationId xmlns:a16="http://schemas.microsoft.com/office/drawing/2014/main" id="{4C09B66B-AF04-C248-B420-3F723A1A2B75}"/>
              </a:ext>
            </a:extLst>
          </p:cNvPr>
          <p:cNvSpPr>
            <a:spLocks noGrp="1" noChangeArrowheads="1"/>
          </p:cNvSpPr>
          <p:nvPr>
            <p:ph type="title" idx="4294967295"/>
          </p:nvPr>
        </p:nvSpPr>
        <p:spPr/>
        <p:txBody>
          <a:bodyPr/>
          <a:lstStyle/>
          <a:p>
            <a:pPr eaLnBrk="1" hangingPunct="1"/>
            <a:r>
              <a:rPr lang="en-US" altLang="en-US" b="1">
                <a:solidFill>
                  <a:schemeClr val="tx1"/>
                </a:solidFill>
                <a:ea typeface="ＭＳ Ｐゴシック" panose="020B0600070205080204" pitchFamily="34" charset="-128"/>
              </a:rPr>
              <a:t>Lead Contaminated Town</a:t>
            </a:r>
          </a:p>
        </p:txBody>
      </p:sp>
      <p:sp>
        <p:nvSpPr>
          <p:cNvPr id="46083" name="Text Box 4">
            <a:extLst>
              <a:ext uri="{FF2B5EF4-FFF2-40B4-BE49-F238E27FC236}">
                <a16:creationId xmlns:a16="http://schemas.microsoft.com/office/drawing/2014/main" id="{45A9C2DA-1B09-A842-8E1D-D3EF0E2275FB}"/>
              </a:ext>
            </a:extLst>
          </p:cNvPr>
          <p:cNvSpPr txBox="1">
            <a:spLocks noChangeArrowheads="1"/>
          </p:cNvSpPr>
          <p:nvPr/>
        </p:nvSpPr>
        <p:spPr bwMode="auto">
          <a:xfrm>
            <a:off x="0" y="6019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t> </a:t>
            </a:r>
            <a:r>
              <a:rPr lang="en-US" altLang="en-US" sz="2400" b="1">
                <a:solidFill>
                  <a:schemeClr val="tx1"/>
                </a:solidFill>
              </a:rPr>
              <a:t>NY Times, Jan 19, 2002</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D9D27743-6846-EB4B-9321-69F86A33D261}"/>
              </a:ext>
            </a:extLst>
          </p:cNvPr>
          <p:cNvSpPr>
            <a:spLocks noChangeArrowheads="1"/>
          </p:cNvSpPr>
          <p:nvPr/>
        </p:nvSpPr>
        <p:spPr bwMode="auto">
          <a:xfrm>
            <a:off x="533400" y="1300163"/>
            <a:ext cx="80772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a:lnSpc>
                <a:spcPct val="120000"/>
              </a:lnSpc>
            </a:pPr>
            <a:r>
              <a:rPr lang="en-US" altLang="en-US" sz="3600" b="1">
                <a:solidFill>
                  <a:schemeClr val="tx1"/>
                </a:solidFill>
              </a:rPr>
              <a:t>1990 – lead removed from Gasoline</a:t>
            </a:r>
          </a:p>
          <a:p>
            <a:pPr algn="ctr">
              <a:lnSpc>
                <a:spcPct val="120000"/>
              </a:lnSpc>
            </a:pPr>
            <a:endParaRPr lang="en-US" altLang="en-US" sz="2400" b="1">
              <a:solidFill>
                <a:schemeClr val="tx1"/>
              </a:solidFill>
            </a:endParaRPr>
          </a:p>
          <a:p>
            <a:pPr algn="ctr">
              <a:lnSpc>
                <a:spcPct val="120000"/>
              </a:lnSpc>
            </a:pPr>
            <a:r>
              <a:rPr lang="en-US" altLang="en-US" sz="3200" b="1">
                <a:solidFill>
                  <a:schemeClr val="tx1"/>
                </a:solidFill>
              </a:rPr>
              <a:t>Between 1976 and 1994, the mean blood lead concentration in children dropped from 13.7 mcg/dL to 3.2 mcg/dL</a:t>
            </a:r>
          </a:p>
          <a:p>
            <a:pPr algn="ctr">
              <a:lnSpc>
                <a:spcPct val="120000"/>
              </a:lnSpc>
            </a:pPr>
            <a:endParaRPr lang="en-US" altLang="en-US" sz="1800" b="1">
              <a:solidFill>
                <a:schemeClr val="tx1"/>
              </a:solidFill>
            </a:endParaRPr>
          </a:p>
          <a:p>
            <a:pPr algn="ctr">
              <a:lnSpc>
                <a:spcPct val="120000"/>
              </a:lnSpc>
            </a:pPr>
            <a:r>
              <a:rPr lang="en-US" altLang="en-US" sz="3600" b="1">
                <a:solidFill>
                  <a:schemeClr val="tx1"/>
                </a:solidFill>
              </a:rPr>
              <a:t>One of the major public health triumphs of the 20th century</a:t>
            </a:r>
          </a:p>
        </p:txBody>
      </p:sp>
      <p:sp>
        <p:nvSpPr>
          <p:cNvPr id="47106" name="Rectangle 3">
            <a:extLst>
              <a:ext uri="{FF2B5EF4-FFF2-40B4-BE49-F238E27FC236}">
                <a16:creationId xmlns:a16="http://schemas.microsoft.com/office/drawing/2014/main" id="{4411A31A-E5C4-7C4B-A875-9950F28F6281}"/>
              </a:ext>
            </a:extLst>
          </p:cNvPr>
          <p:cNvSpPr>
            <a:spLocks noGrp="1" noChangeArrowheads="1"/>
          </p:cNvSpPr>
          <p:nvPr>
            <p:ph type="title" idx="4294967295"/>
          </p:nvPr>
        </p:nvSpPr>
        <p:spPr/>
        <p:txBody>
          <a:bodyPr/>
          <a:lstStyle/>
          <a:p>
            <a:pPr eaLnBrk="1" hangingPunct="1"/>
            <a:r>
              <a:rPr lang="en-US" altLang="en-US" b="1">
                <a:solidFill>
                  <a:schemeClr val="tx1"/>
                </a:solidFill>
                <a:ea typeface="ＭＳ Ｐゴシック" panose="020B0600070205080204" pitchFamily="34" charset="-128"/>
              </a:rPr>
              <a:t>Lead Out of Gasoline</a:t>
            </a:r>
            <a:endParaRPr lang="en-US" altLang="en-US" sz="5400">
              <a:ea typeface="ＭＳ Ｐゴシック" panose="020B0600070205080204" pitchFamily="34" charset="-128"/>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a:extLst>
              <a:ext uri="{FF2B5EF4-FFF2-40B4-BE49-F238E27FC236}">
                <a16:creationId xmlns:a16="http://schemas.microsoft.com/office/drawing/2014/main" id="{E161C6AE-1C41-2044-81BB-D97424AE8129}"/>
              </a:ext>
            </a:extLst>
          </p:cNvPr>
          <p:cNvSpPr>
            <a:spLocks noChangeArrowheads="1"/>
          </p:cNvSpPr>
          <p:nvPr/>
        </p:nvSpPr>
        <p:spPr bwMode="auto">
          <a:xfrm>
            <a:off x="685800" y="990600"/>
            <a:ext cx="807720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a:lnSpc>
                <a:spcPct val="120000"/>
              </a:lnSpc>
            </a:pPr>
            <a:r>
              <a:rPr lang="en-US" altLang="en-US" sz="4000" b="1">
                <a:solidFill>
                  <a:schemeClr val="tx1"/>
                </a:solidFill>
              </a:rPr>
              <a:t>California, 1998</a:t>
            </a:r>
          </a:p>
          <a:p>
            <a:pPr algn="ctr">
              <a:lnSpc>
                <a:spcPct val="120000"/>
              </a:lnSpc>
            </a:pPr>
            <a:r>
              <a:rPr lang="en-US" altLang="en-US" sz="3600" b="1">
                <a:solidFill>
                  <a:schemeClr val="tx1"/>
                </a:solidFill>
              </a:rPr>
              <a:t>Lead poisoning in furniture workers and their families</a:t>
            </a:r>
            <a:r>
              <a:rPr lang="en-US" altLang="en-US" b="1">
                <a:solidFill>
                  <a:schemeClr val="tx1"/>
                </a:solidFill>
              </a:rPr>
              <a:t> </a:t>
            </a:r>
          </a:p>
          <a:p>
            <a:pPr algn="ctr">
              <a:lnSpc>
                <a:spcPct val="120000"/>
              </a:lnSpc>
            </a:pPr>
            <a:r>
              <a:rPr lang="en-US" altLang="en-US" sz="2800" b="1">
                <a:solidFill>
                  <a:schemeClr val="tx1"/>
                </a:solidFill>
              </a:rPr>
              <a:t>Father 46 </a:t>
            </a:r>
            <a:r>
              <a:rPr lang="en-US" altLang="en-US" sz="2800" b="1" i="1">
                <a:solidFill>
                  <a:schemeClr val="tx1"/>
                </a:solidFill>
              </a:rPr>
              <a:t>µ</a:t>
            </a:r>
            <a:r>
              <a:rPr lang="en-US" altLang="en-US" sz="2800" b="1">
                <a:solidFill>
                  <a:schemeClr val="tx1"/>
                </a:solidFill>
              </a:rPr>
              <a:t>g/dL </a:t>
            </a:r>
          </a:p>
          <a:p>
            <a:pPr algn="ctr">
              <a:lnSpc>
                <a:spcPct val="120000"/>
              </a:lnSpc>
            </a:pPr>
            <a:r>
              <a:rPr lang="en-US" altLang="en-US" sz="2800" b="1">
                <a:solidFill>
                  <a:schemeClr val="tx1"/>
                </a:solidFill>
              </a:rPr>
              <a:t>18-month-old child BLL 26 </a:t>
            </a:r>
            <a:r>
              <a:rPr lang="en-US" altLang="en-US" sz="2800" b="1" i="1">
                <a:solidFill>
                  <a:schemeClr val="tx1"/>
                </a:solidFill>
              </a:rPr>
              <a:t>µ</a:t>
            </a:r>
            <a:r>
              <a:rPr lang="en-US" altLang="en-US" sz="2800" b="1">
                <a:solidFill>
                  <a:schemeClr val="tx1"/>
                </a:solidFill>
              </a:rPr>
              <a:t>g/dL</a:t>
            </a:r>
          </a:p>
          <a:p>
            <a:pPr algn="ctr">
              <a:lnSpc>
                <a:spcPct val="120000"/>
              </a:lnSpc>
            </a:pPr>
            <a:r>
              <a:rPr lang="en-US" altLang="en-US" sz="2800" b="1">
                <a:solidFill>
                  <a:schemeClr val="tx1"/>
                </a:solidFill>
              </a:rPr>
              <a:t>4-month-old daughter BLL 24 </a:t>
            </a:r>
            <a:r>
              <a:rPr lang="en-US" altLang="en-US" sz="2800" b="1" i="1">
                <a:solidFill>
                  <a:schemeClr val="tx1"/>
                </a:solidFill>
              </a:rPr>
              <a:t>µ</a:t>
            </a:r>
            <a:r>
              <a:rPr lang="en-US" altLang="en-US" sz="2800" b="1">
                <a:solidFill>
                  <a:schemeClr val="tx1"/>
                </a:solidFill>
              </a:rPr>
              <a:t>g/dL</a:t>
            </a:r>
          </a:p>
          <a:p>
            <a:pPr algn="ctr">
              <a:lnSpc>
                <a:spcPct val="120000"/>
              </a:lnSpc>
            </a:pPr>
            <a:r>
              <a:rPr lang="en-US" altLang="en-US" sz="2400" b="1">
                <a:solidFill>
                  <a:schemeClr val="tx1"/>
                </a:solidFill>
              </a:rPr>
              <a:t>two refinishers BLLs of 29 and 54 </a:t>
            </a:r>
            <a:r>
              <a:rPr lang="en-US" altLang="en-US" sz="2400" b="1" i="1">
                <a:solidFill>
                  <a:schemeClr val="tx1"/>
                </a:solidFill>
              </a:rPr>
              <a:t>µ</a:t>
            </a:r>
            <a:r>
              <a:rPr lang="en-US" altLang="en-US" sz="2400" b="1">
                <a:solidFill>
                  <a:schemeClr val="tx1"/>
                </a:solidFill>
              </a:rPr>
              <a:t>g/dL, </a:t>
            </a:r>
          </a:p>
          <a:p>
            <a:pPr algn="ctr">
              <a:lnSpc>
                <a:spcPct val="120000"/>
              </a:lnSpc>
            </a:pPr>
            <a:r>
              <a:rPr lang="en-US" altLang="en-US" sz="2400" b="1">
                <a:solidFill>
                  <a:schemeClr val="tx1"/>
                </a:solidFill>
              </a:rPr>
              <a:t> the four carpenters BLLs of 46, 46, 47, and 56 </a:t>
            </a:r>
            <a:r>
              <a:rPr lang="en-US" altLang="en-US" sz="2400" b="1" i="1">
                <a:solidFill>
                  <a:schemeClr val="tx1"/>
                </a:solidFill>
              </a:rPr>
              <a:t>µ</a:t>
            </a:r>
            <a:r>
              <a:rPr lang="en-US" altLang="en-US" sz="2400" b="1">
                <a:solidFill>
                  <a:schemeClr val="tx1"/>
                </a:solidFill>
              </a:rPr>
              <a:t>g/dL. </a:t>
            </a:r>
          </a:p>
        </p:txBody>
      </p:sp>
      <p:sp>
        <p:nvSpPr>
          <p:cNvPr id="48130" name="Rectangle 4">
            <a:extLst>
              <a:ext uri="{FF2B5EF4-FFF2-40B4-BE49-F238E27FC236}">
                <a16:creationId xmlns:a16="http://schemas.microsoft.com/office/drawing/2014/main" id="{EF2ED9BF-0616-704A-81B0-523423E3E118}"/>
              </a:ext>
            </a:extLst>
          </p:cNvPr>
          <p:cNvSpPr>
            <a:spLocks noGrp="1" noChangeArrowheads="1"/>
          </p:cNvSpPr>
          <p:nvPr>
            <p:ph type="title" idx="4294967295"/>
          </p:nvPr>
        </p:nvSpPr>
        <p:spPr/>
        <p:txBody>
          <a:bodyPr/>
          <a:lstStyle/>
          <a:p>
            <a:pPr eaLnBrk="1" hangingPunct="1"/>
            <a:r>
              <a:rPr lang="en-US" altLang="en-US" b="1">
                <a:solidFill>
                  <a:schemeClr val="tx1"/>
                </a:solidFill>
                <a:ea typeface="ＭＳ Ｐゴシック" panose="020B0600070205080204" pitchFamily="34" charset="-128"/>
              </a:rPr>
              <a:t>Take Home Lead Exposure</a:t>
            </a:r>
            <a:endParaRPr lang="en-US" altLang="en-US" sz="5400">
              <a:ea typeface="ＭＳ Ｐゴシック" panose="020B0600070205080204" pitchFamily="34" charset="-128"/>
            </a:endParaRPr>
          </a:p>
        </p:txBody>
      </p:sp>
      <p:sp>
        <p:nvSpPr>
          <p:cNvPr id="48131" name="Text Box 5">
            <a:extLst>
              <a:ext uri="{FF2B5EF4-FFF2-40B4-BE49-F238E27FC236}">
                <a16:creationId xmlns:a16="http://schemas.microsoft.com/office/drawing/2014/main" id="{64566E86-1B51-2740-8D17-04B534BBAF7E}"/>
              </a:ext>
            </a:extLst>
          </p:cNvPr>
          <p:cNvSpPr txBox="1">
            <a:spLocks noChangeArrowheads="1"/>
          </p:cNvSpPr>
          <p:nvPr/>
        </p:nvSpPr>
        <p:spPr bwMode="auto">
          <a:xfrm>
            <a:off x="4267200" y="6034088"/>
            <a:ext cx="472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t> MMWR - April 06, 2001 / 50(13);246-8</a:t>
            </a:r>
            <a:r>
              <a:rPr lang="en-US" altLang="en-US" sz="2800"/>
              <a:t>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E2AF570E-F52E-6745-BA98-13CE803A1B61}"/>
              </a:ext>
            </a:extLst>
          </p:cNvPr>
          <p:cNvSpPr>
            <a:spLocks noGrp="1" noChangeArrowheads="1"/>
          </p:cNvSpPr>
          <p:nvPr>
            <p:ph type="title"/>
          </p:nvPr>
        </p:nvSpPr>
        <p:spPr>
          <a:xfrm>
            <a:off x="609600" y="76200"/>
            <a:ext cx="8035925" cy="758825"/>
          </a:xfrm>
          <a:noFill/>
        </p:spPr>
        <p:txBody>
          <a:bodyPr lIns="90488" tIns="44450" rIns="90488" bIns="44450"/>
          <a:lstStyle/>
          <a:p>
            <a:pPr eaLnBrk="1" hangingPunct="1"/>
            <a:r>
              <a:rPr lang="en-US" altLang="en-US" b="1">
                <a:solidFill>
                  <a:schemeClr val="tx1"/>
                </a:solidFill>
                <a:ea typeface="ＭＳ Ｐゴシック" panose="020B0600070205080204" pitchFamily="34" charset="-128"/>
              </a:rPr>
              <a:t>Lead - Absorption</a:t>
            </a:r>
          </a:p>
        </p:txBody>
      </p:sp>
      <p:sp>
        <p:nvSpPr>
          <p:cNvPr id="49154" name="Rectangle 4">
            <a:extLst>
              <a:ext uri="{FF2B5EF4-FFF2-40B4-BE49-F238E27FC236}">
                <a16:creationId xmlns:a16="http://schemas.microsoft.com/office/drawing/2014/main" id="{534D4EB7-D399-2745-B3E5-4CAA0C1A54F3}"/>
              </a:ext>
            </a:extLst>
          </p:cNvPr>
          <p:cNvSpPr>
            <a:spLocks noChangeArrowheads="1"/>
          </p:cNvSpPr>
          <p:nvPr/>
        </p:nvSpPr>
        <p:spPr bwMode="auto">
          <a:xfrm>
            <a:off x="533400" y="1600200"/>
            <a:ext cx="8118475"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a:lnSpc>
                <a:spcPct val="110000"/>
              </a:lnSpc>
            </a:pPr>
            <a:r>
              <a:rPr lang="en-US" altLang="en-US" sz="3200" b="1">
                <a:solidFill>
                  <a:schemeClr val="tx1"/>
                </a:solidFill>
              </a:rPr>
              <a:t>Orally Consumed Lead Absorbed </a:t>
            </a:r>
          </a:p>
          <a:p>
            <a:pPr algn="ctr">
              <a:lnSpc>
                <a:spcPct val="110000"/>
              </a:lnSpc>
            </a:pPr>
            <a:r>
              <a:rPr lang="en-US" altLang="en-US" sz="3200" b="1">
                <a:solidFill>
                  <a:schemeClr val="tx1"/>
                </a:solidFill>
              </a:rPr>
              <a:t>In Place of Calcium</a:t>
            </a:r>
          </a:p>
          <a:p>
            <a:pPr algn="ctr">
              <a:lnSpc>
                <a:spcPct val="110000"/>
              </a:lnSpc>
            </a:pPr>
            <a:endParaRPr lang="en-US" altLang="en-US" sz="3200" b="1">
              <a:solidFill>
                <a:schemeClr val="tx1"/>
              </a:solidFill>
            </a:endParaRPr>
          </a:p>
          <a:p>
            <a:pPr algn="ctr">
              <a:lnSpc>
                <a:spcPct val="110000"/>
              </a:lnSpc>
            </a:pPr>
            <a:r>
              <a:rPr lang="en-US" altLang="en-US" sz="4000" b="1">
                <a:solidFill>
                  <a:schemeClr val="tx1"/>
                </a:solidFill>
              </a:rPr>
              <a:t>CHILDREN – 30-50% OF LEAD</a:t>
            </a:r>
          </a:p>
          <a:p>
            <a:pPr algn="ctr">
              <a:lnSpc>
                <a:spcPct val="110000"/>
              </a:lnSpc>
            </a:pPr>
            <a:r>
              <a:rPr lang="en-US" altLang="en-US" sz="4000" b="1">
                <a:solidFill>
                  <a:schemeClr val="tx1"/>
                </a:solidFill>
              </a:rPr>
              <a:t>ADULTS – 5-10% OF LEAD</a:t>
            </a:r>
          </a:p>
          <a:p>
            <a:pPr algn="ctr">
              <a:lnSpc>
                <a:spcPct val="110000"/>
              </a:lnSpc>
            </a:pPr>
            <a:endParaRPr lang="en-US" altLang="en-US" sz="4000" b="1">
              <a:solidFill>
                <a:schemeClr val="tx1"/>
              </a:solidFill>
            </a:endParaRPr>
          </a:p>
          <a:p>
            <a:pPr algn="ctr">
              <a:lnSpc>
                <a:spcPct val="110000"/>
              </a:lnSpc>
            </a:pPr>
            <a:r>
              <a:rPr lang="en-US" altLang="en-US" sz="4000" b="1">
                <a:solidFill>
                  <a:schemeClr val="tx1"/>
                </a:solidFill>
              </a:rPr>
              <a:t>Increased During Pregnancy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99A9E2E4-2348-E24C-A6C2-AEFF894A359E}"/>
              </a:ext>
            </a:extLst>
          </p:cNvPr>
          <p:cNvSpPr>
            <a:spLocks noGrp="1" noChangeArrowheads="1"/>
          </p:cNvSpPr>
          <p:nvPr>
            <p:ph type="title"/>
          </p:nvPr>
        </p:nvSpPr>
        <p:spPr>
          <a:xfrm>
            <a:off x="554038" y="76200"/>
            <a:ext cx="8035925" cy="758825"/>
          </a:xfrm>
          <a:noFill/>
        </p:spPr>
        <p:txBody>
          <a:bodyPr lIns="90488" tIns="44450" rIns="90488" bIns="44450"/>
          <a:lstStyle/>
          <a:p>
            <a:pPr eaLnBrk="1" hangingPunct="1"/>
            <a:r>
              <a:rPr lang="en-US" altLang="en-US" b="1">
                <a:solidFill>
                  <a:schemeClr val="tx1"/>
                </a:solidFill>
                <a:ea typeface="ＭＳ Ｐゴシック" panose="020B0600070205080204" pitchFamily="34" charset="-128"/>
              </a:rPr>
              <a:t>Lead - Nutrition</a:t>
            </a:r>
          </a:p>
        </p:txBody>
      </p:sp>
      <p:sp>
        <p:nvSpPr>
          <p:cNvPr id="50178" name="Rectangle 4">
            <a:extLst>
              <a:ext uri="{FF2B5EF4-FFF2-40B4-BE49-F238E27FC236}">
                <a16:creationId xmlns:a16="http://schemas.microsoft.com/office/drawing/2014/main" id="{59C1A081-FBB3-9F42-BF51-743184710927}"/>
              </a:ext>
            </a:extLst>
          </p:cNvPr>
          <p:cNvSpPr>
            <a:spLocks noChangeArrowheads="1"/>
          </p:cNvSpPr>
          <p:nvPr/>
        </p:nvSpPr>
        <p:spPr bwMode="auto">
          <a:xfrm>
            <a:off x="461963" y="2336800"/>
            <a:ext cx="82200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a:lnSpc>
                <a:spcPct val="110000"/>
              </a:lnSpc>
            </a:pPr>
            <a:r>
              <a:rPr lang="en-US" altLang="en-US" sz="3200" b="1">
                <a:solidFill>
                  <a:schemeClr val="tx1"/>
                </a:solidFill>
              </a:rPr>
              <a:t>NUTRITIONAL DEFICIENCIES INCREASE </a:t>
            </a:r>
          </a:p>
          <a:p>
            <a:pPr algn="ctr">
              <a:lnSpc>
                <a:spcPct val="110000"/>
              </a:lnSpc>
            </a:pPr>
            <a:r>
              <a:rPr lang="en-US" altLang="en-US" sz="3200" b="1">
                <a:solidFill>
                  <a:schemeClr val="tx1"/>
                </a:solidFill>
              </a:rPr>
              <a:t>ABSORPTION </a:t>
            </a:r>
          </a:p>
          <a:p>
            <a:pPr algn="ctr">
              <a:lnSpc>
                <a:spcPct val="110000"/>
              </a:lnSpc>
            </a:pPr>
            <a:r>
              <a:rPr lang="en-US" altLang="en-US" sz="3200" b="1">
                <a:solidFill>
                  <a:schemeClr val="tx1"/>
                </a:solidFill>
              </a:rPr>
              <a:t>(high fat diets, iron, calcium) </a:t>
            </a:r>
          </a:p>
          <a:p>
            <a:pPr algn="ctr">
              <a:lnSpc>
                <a:spcPct val="110000"/>
              </a:lnSpc>
            </a:pPr>
            <a:r>
              <a:rPr lang="en-US" altLang="en-US" sz="3200" b="1">
                <a:solidFill>
                  <a:schemeClr val="tx1"/>
                </a:solidFill>
              </a:rPr>
              <a:t>VITAMIN D (from sun) INCREASES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a:extLst>
              <a:ext uri="{FF2B5EF4-FFF2-40B4-BE49-F238E27FC236}">
                <a16:creationId xmlns:a16="http://schemas.microsoft.com/office/drawing/2014/main" id="{174A427C-94CE-5447-9259-434D1805920B}"/>
              </a:ext>
            </a:extLst>
          </p:cNvPr>
          <p:cNvSpPr>
            <a:spLocks noChangeArrowheads="1"/>
          </p:cNvSpPr>
          <p:nvPr/>
        </p:nvSpPr>
        <p:spPr bwMode="auto">
          <a:xfrm>
            <a:off x="762000" y="2286000"/>
            <a:ext cx="760888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nSpc>
                <a:spcPct val="110000"/>
              </a:lnSpc>
            </a:pPr>
            <a:r>
              <a:rPr lang="en-US" altLang="en-US" b="1">
                <a:solidFill>
                  <a:schemeClr val="tx1"/>
                </a:solidFill>
              </a:rPr>
              <a:t>• 25 DAYS -- BLOOD</a:t>
            </a:r>
          </a:p>
          <a:p>
            <a:pPr>
              <a:lnSpc>
                <a:spcPct val="110000"/>
              </a:lnSpc>
            </a:pPr>
            <a:r>
              <a:rPr lang="en-US" altLang="en-US" b="1">
                <a:solidFill>
                  <a:schemeClr val="tx1"/>
                </a:solidFill>
              </a:rPr>
              <a:t>• 40 DAYS -- SOFT TISSUE </a:t>
            </a:r>
          </a:p>
          <a:p>
            <a:pPr>
              <a:lnSpc>
                <a:spcPct val="110000"/>
              </a:lnSpc>
            </a:pPr>
            <a:r>
              <a:rPr lang="en-US" altLang="en-US" b="1">
                <a:solidFill>
                  <a:schemeClr val="tx1"/>
                </a:solidFill>
              </a:rPr>
              <a:t>• 20 YEARS -- BONE</a:t>
            </a:r>
          </a:p>
        </p:txBody>
      </p:sp>
      <p:sp>
        <p:nvSpPr>
          <p:cNvPr id="51202" name="Rectangle 4">
            <a:extLst>
              <a:ext uri="{FF2B5EF4-FFF2-40B4-BE49-F238E27FC236}">
                <a16:creationId xmlns:a16="http://schemas.microsoft.com/office/drawing/2014/main" id="{3F3F717C-41D3-8E43-8143-FC5AB3B3761D}"/>
              </a:ext>
            </a:extLst>
          </p:cNvPr>
          <p:cNvSpPr>
            <a:spLocks noGrp="1" noChangeArrowheads="1"/>
          </p:cNvSpPr>
          <p:nvPr>
            <p:ph type="title" idx="4294967295"/>
          </p:nvPr>
        </p:nvSpPr>
        <p:spPr>
          <a:xfrm>
            <a:off x="685800" y="76200"/>
            <a:ext cx="7772400" cy="823913"/>
          </a:xfrm>
        </p:spPr>
        <p:txBody>
          <a:bodyPr/>
          <a:lstStyle/>
          <a:p>
            <a:pPr eaLnBrk="1" hangingPunct="1"/>
            <a:r>
              <a:rPr lang="en-US" altLang="en-US" sz="4800" b="1">
                <a:solidFill>
                  <a:schemeClr val="tx1"/>
                </a:solidFill>
                <a:ea typeface="ＭＳ Ｐゴシック" panose="020B0600070205080204" pitchFamily="34" charset="-128"/>
              </a:rPr>
              <a:t>Half-life Of Lead</a:t>
            </a:r>
            <a:endParaRPr lang="en-US" altLang="en-US" sz="4800">
              <a:ea typeface="ＭＳ Ｐゴシック" panose="020B0600070205080204" pitchFamily="34" charset="-128"/>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89C670B2-3923-9E4B-8A79-6ECB093E894C}"/>
              </a:ext>
            </a:extLst>
          </p:cNvPr>
          <p:cNvSpPr>
            <a:spLocks noGrp="1" noChangeArrowheads="1"/>
          </p:cNvSpPr>
          <p:nvPr>
            <p:ph type="title"/>
          </p:nvPr>
        </p:nvSpPr>
        <p:spPr>
          <a:xfrm>
            <a:off x="152400" y="76200"/>
            <a:ext cx="8763000" cy="758825"/>
          </a:xfrm>
          <a:noFill/>
        </p:spPr>
        <p:txBody>
          <a:bodyPr lIns="90488" tIns="44450" rIns="90488" bIns="44450"/>
          <a:lstStyle/>
          <a:p>
            <a:pPr eaLnBrk="1" hangingPunct="1"/>
            <a:r>
              <a:rPr lang="en-US" altLang="en-US" b="1">
                <a:solidFill>
                  <a:schemeClr val="tx1"/>
                </a:solidFill>
                <a:ea typeface="ＭＳ Ｐゴシック" panose="020B0600070205080204" pitchFamily="34" charset="-128"/>
              </a:rPr>
              <a:t>Children Vulnerability</a:t>
            </a:r>
          </a:p>
        </p:txBody>
      </p:sp>
      <p:sp>
        <p:nvSpPr>
          <p:cNvPr id="52226" name="Rectangle 4">
            <a:extLst>
              <a:ext uri="{FF2B5EF4-FFF2-40B4-BE49-F238E27FC236}">
                <a16:creationId xmlns:a16="http://schemas.microsoft.com/office/drawing/2014/main" id="{43729DA0-81D3-DB48-AAA1-55DB7758DEF8}"/>
              </a:ext>
            </a:extLst>
          </p:cNvPr>
          <p:cNvSpPr>
            <a:spLocks noChangeArrowheads="1"/>
          </p:cNvSpPr>
          <p:nvPr/>
        </p:nvSpPr>
        <p:spPr bwMode="auto">
          <a:xfrm>
            <a:off x="685800" y="1524000"/>
            <a:ext cx="78486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a:lnSpc>
                <a:spcPct val="110000"/>
              </a:lnSpc>
            </a:pPr>
            <a:r>
              <a:rPr lang="en-US" altLang="en-US" sz="3200" b="1">
                <a:solidFill>
                  <a:schemeClr val="tx1"/>
                </a:solidFill>
              </a:rPr>
              <a:t>CHILDREN are  more vulnerable exposure than ADULTS </a:t>
            </a:r>
          </a:p>
          <a:p>
            <a:pPr algn="ctr">
              <a:lnSpc>
                <a:spcPct val="110000"/>
              </a:lnSpc>
            </a:pPr>
            <a:endParaRPr lang="en-US" altLang="en-US" sz="3200" b="1">
              <a:solidFill>
                <a:schemeClr val="tx1"/>
              </a:solidFill>
            </a:endParaRPr>
          </a:p>
          <a:p>
            <a:pPr algn="ctr">
              <a:lnSpc>
                <a:spcPct val="110000"/>
              </a:lnSpc>
            </a:pPr>
            <a:r>
              <a:rPr lang="en-US" altLang="en-US" sz="3200" b="1">
                <a:solidFill>
                  <a:schemeClr val="tx1"/>
                </a:solidFill>
              </a:rPr>
              <a:t>Size </a:t>
            </a:r>
          </a:p>
          <a:p>
            <a:pPr algn="ctr">
              <a:lnSpc>
                <a:spcPct val="110000"/>
              </a:lnSpc>
            </a:pPr>
            <a:r>
              <a:rPr lang="en-US" altLang="en-US" sz="3200" b="1">
                <a:solidFill>
                  <a:schemeClr val="tx1"/>
                </a:solidFill>
              </a:rPr>
              <a:t>Consume More Food </a:t>
            </a:r>
          </a:p>
          <a:p>
            <a:pPr algn="ctr">
              <a:lnSpc>
                <a:spcPct val="110000"/>
              </a:lnSpc>
            </a:pPr>
            <a:r>
              <a:rPr lang="en-US" altLang="en-US" sz="3200" b="1">
                <a:solidFill>
                  <a:schemeClr val="tx1"/>
                </a:solidFill>
              </a:rPr>
              <a:t>Inhale More Air</a:t>
            </a:r>
          </a:p>
          <a:p>
            <a:pPr algn="ctr">
              <a:lnSpc>
                <a:spcPct val="110000"/>
              </a:lnSpc>
            </a:pPr>
            <a:r>
              <a:rPr lang="en-US" altLang="en-US" sz="3200" b="1">
                <a:solidFill>
                  <a:schemeClr val="tx1"/>
                </a:solidFill>
              </a:rPr>
              <a:t>Developing Nervous System</a:t>
            </a:r>
          </a:p>
          <a:p>
            <a:pPr algn="ctr">
              <a:lnSpc>
                <a:spcPct val="110000"/>
              </a:lnSpc>
            </a:pPr>
            <a:r>
              <a:rPr lang="en-US" altLang="en-US" sz="3200" b="1">
                <a:solidFill>
                  <a:schemeClr val="tx1"/>
                </a:solidFill>
              </a:rPr>
              <a:t>Increased need for Calcium</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a:extLst>
              <a:ext uri="{FF2B5EF4-FFF2-40B4-BE49-F238E27FC236}">
                <a16:creationId xmlns:a16="http://schemas.microsoft.com/office/drawing/2014/main" id="{15BAF17D-0E8B-0F43-99A5-A449175A7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69400"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5">
            <a:extLst>
              <a:ext uri="{FF2B5EF4-FFF2-40B4-BE49-F238E27FC236}">
                <a16:creationId xmlns:a16="http://schemas.microsoft.com/office/drawing/2014/main" id="{971D0976-EAE9-A749-9CBE-87830D1E78E8}"/>
              </a:ext>
            </a:extLst>
          </p:cNvPr>
          <p:cNvSpPr>
            <a:spLocks noGrp="1" noChangeArrowheads="1"/>
          </p:cNvSpPr>
          <p:nvPr>
            <p:ph type="title" idx="4294967295"/>
          </p:nvPr>
        </p:nvSpPr>
        <p:spPr/>
        <p:txBody>
          <a:bodyPr/>
          <a:lstStyle/>
          <a:p>
            <a:pPr eaLnBrk="1" hangingPunct="1"/>
            <a:r>
              <a:rPr lang="en-US" altLang="en-US" b="1">
                <a:solidFill>
                  <a:schemeClr val="tx1"/>
                </a:solidFill>
                <a:ea typeface="ＭＳ Ｐゴシック" panose="020B0600070205080204" pitchFamily="34" charset="-128"/>
              </a:rPr>
              <a:t>Needleman, NEJM, 1979</a:t>
            </a:r>
            <a:endParaRPr lang="en-US" altLang="en-US">
              <a:ea typeface="ＭＳ Ｐゴシック" panose="020B0600070205080204" pitchFamily="34" charset="-128"/>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FB60C7CA-BE3E-5A47-8E5A-ED5DF8595885}"/>
              </a:ext>
            </a:extLst>
          </p:cNvPr>
          <p:cNvSpPr>
            <a:spLocks noChangeArrowheads="1"/>
          </p:cNvSpPr>
          <p:nvPr/>
        </p:nvSpPr>
        <p:spPr bwMode="auto">
          <a:xfrm>
            <a:off x="533400" y="2354263"/>
            <a:ext cx="81534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a:spcBef>
                <a:spcPct val="20000"/>
              </a:spcBef>
            </a:pPr>
            <a:r>
              <a:rPr lang="ja-JP" altLang="en-US" sz="3600" b="1">
                <a:solidFill>
                  <a:schemeClr val="tx1"/>
                </a:solidFill>
              </a:rPr>
              <a:t>“</a:t>
            </a:r>
            <a:r>
              <a:rPr lang="en-US" altLang="ja-JP" sz="3600" b="1">
                <a:solidFill>
                  <a:schemeClr val="tx1"/>
                </a:solidFill>
              </a:rPr>
              <a:t>To ensure that all living things have the best opportunity to reach and maintain their full genetic potential.</a:t>
            </a:r>
            <a:r>
              <a:rPr lang="ja-JP" altLang="en-US" sz="3600" b="1">
                <a:solidFill>
                  <a:schemeClr val="tx1"/>
                </a:solidFill>
              </a:rPr>
              <a:t>”</a:t>
            </a:r>
            <a:endParaRPr lang="en-US" altLang="ja-JP" sz="3600" b="1">
              <a:solidFill>
                <a:schemeClr val="tx1"/>
              </a:solidFill>
            </a:endParaRPr>
          </a:p>
          <a:p>
            <a:pPr>
              <a:spcBef>
                <a:spcPct val="20000"/>
              </a:spcBef>
            </a:pPr>
            <a:endParaRPr lang="en-US" altLang="en-US" sz="3600" b="1">
              <a:solidFill>
                <a:schemeClr val="tx1"/>
              </a:solidFill>
            </a:endParaRPr>
          </a:p>
          <a:p>
            <a:pPr>
              <a:spcBef>
                <a:spcPct val="20000"/>
              </a:spcBef>
            </a:pPr>
            <a:r>
              <a:rPr lang="en-US" altLang="en-US" sz="3200" b="1">
                <a:solidFill>
                  <a:schemeClr val="tx1"/>
                </a:solidFill>
              </a:rPr>
              <a:t>Steven G. Gilbert, 1999</a:t>
            </a:r>
            <a:endParaRPr lang="en-US" altLang="en-US" sz="2400">
              <a:solidFill>
                <a:schemeClr val="tx1"/>
              </a:solidFill>
            </a:endParaRPr>
          </a:p>
        </p:txBody>
      </p:sp>
      <p:sp>
        <p:nvSpPr>
          <p:cNvPr id="10242" name="Rectangle 3">
            <a:extLst>
              <a:ext uri="{FF2B5EF4-FFF2-40B4-BE49-F238E27FC236}">
                <a16:creationId xmlns:a16="http://schemas.microsoft.com/office/drawing/2014/main" id="{6D8C780A-137F-574A-BBAA-B2877F9E2E55}"/>
              </a:ext>
            </a:extLst>
          </p:cNvPr>
          <p:cNvSpPr>
            <a:spLocks noGrp="1" noChangeArrowheads="1"/>
          </p:cNvSpPr>
          <p:nvPr>
            <p:ph type="title" idx="4294967295"/>
          </p:nvPr>
        </p:nvSpPr>
        <p:spPr>
          <a:xfrm>
            <a:off x="152400" y="198438"/>
            <a:ext cx="8839200" cy="762000"/>
          </a:xfrm>
          <a:noFill/>
        </p:spPr>
        <p:txBody>
          <a:bodyPr/>
          <a:lstStyle/>
          <a:p>
            <a:pPr eaLnBrk="1" hangingPunct="1"/>
            <a:r>
              <a:rPr lang="en-US" altLang="en-US" b="1">
                <a:ea typeface="ＭＳ Ｐゴシック" panose="020B0600070205080204" pitchFamily="34" charset="-128"/>
              </a:rPr>
              <a:t>Human &amp; Environmental Health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0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3729A077-0D1A-AA4D-A624-408767BB42A3}"/>
              </a:ext>
            </a:extLst>
          </p:cNvPr>
          <p:cNvSpPr>
            <a:spLocks noGrp="1" noChangeArrowheads="1"/>
          </p:cNvSpPr>
          <p:nvPr>
            <p:ph type="title"/>
          </p:nvPr>
        </p:nvSpPr>
        <p:spPr>
          <a:xfrm>
            <a:off x="533400" y="304800"/>
            <a:ext cx="8153400" cy="1190625"/>
          </a:xfrm>
        </p:spPr>
        <p:txBody>
          <a:bodyPr/>
          <a:lstStyle/>
          <a:p>
            <a:pPr eaLnBrk="1" hangingPunct="1"/>
            <a:r>
              <a:rPr lang="en-US" altLang="en-US" sz="3600" b="1">
                <a:ea typeface="ＭＳ Ｐゴシック" panose="020B0600070205080204" pitchFamily="34" charset="-128"/>
              </a:rPr>
              <a:t>Lead-associated Reading Deficits</a:t>
            </a:r>
            <a:br>
              <a:rPr lang="en-US" altLang="en-US" sz="3600" b="1">
                <a:ea typeface="ＭＳ Ｐゴシック" panose="020B0600070205080204" pitchFamily="34" charset="-128"/>
              </a:rPr>
            </a:br>
            <a:r>
              <a:rPr lang="en-US" altLang="en-US" sz="3600" b="1">
                <a:ea typeface="ＭＳ Ｐゴシック" panose="020B0600070205080204" pitchFamily="34" charset="-128"/>
              </a:rPr>
              <a:t> in U.S. Children</a:t>
            </a:r>
            <a:endParaRPr lang="en-US" altLang="en-US" sz="4000" b="1">
              <a:ea typeface="ＭＳ Ｐゴシック" panose="020B0600070205080204" pitchFamily="34" charset="-128"/>
            </a:endParaRPr>
          </a:p>
        </p:txBody>
      </p:sp>
      <p:graphicFrame>
        <p:nvGraphicFramePr>
          <p:cNvPr id="54274" name="Object 2">
            <a:extLst>
              <a:ext uri="{FF2B5EF4-FFF2-40B4-BE49-F238E27FC236}">
                <a16:creationId xmlns:a16="http://schemas.microsoft.com/office/drawing/2014/main" id="{73F968E5-91AD-D244-9682-10294309553A}"/>
              </a:ext>
            </a:extLst>
          </p:cNvPr>
          <p:cNvGraphicFramePr>
            <a:graphicFrameLocks noGrp="1" noChangeAspect="1"/>
          </p:cNvGraphicFramePr>
          <p:nvPr>
            <p:ph type="chart" idx="1"/>
          </p:nvPr>
        </p:nvGraphicFramePr>
        <p:xfrm>
          <a:off x="685800" y="1600200"/>
          <a:ext cx="7770813" cy="4114800"/>
        </p:xfrm>
        <a:graphic>
          <a:graphicData uri="http://schemas.openxmlformats.org/presentationml/2006/ole">
            <mc:AlternateContent xmlns:mc="http://schemas.openxmlformats.org/markup-compatibility/2006">
              <mc:Choice xmlns:v="urn:schemas-microsoft-com:vml" Requires="v">
                <p:oleObj spid="_x0000_s54281" name="Chart" r:id="rId3" imgW="7785100" imgH="4127500" progId="MSGraph.Chart.8">
                  <p:embed followColorScheme="full"/>
                </p:oleObj>
              </mc:Choice>
              <mc:Fallback>
                <p:oleObj name="Chart" r:id="rId3" imgW="7785100" imgH="41275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00200"/>
                        <a:ext cx="77708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5" name="Text Box 4">
            <a:extLst>
              <a:ext uri="{FF2B5EF4-FFF2-40B4-BE49-F238E27FC236}">
                <a16:creationId xmlns:a16="http://schemas.microsoft.com/office/drawing/2014/main" id="{B0DB8D8D-20C4-2A42-AA33-FF194D654068}"/>
              </a:ext>
            </a:extLst>
          </p:cNvPr>
          <p:cNvSpPr txBox="1">
            <a:spLocks noChangeArrowheads="1"/>
          </p:cNvSpPr>
          <p:nvPr/>
        </p:nvSpPr>
        <p:spPr bwMode="auto">
          <a:xfrm>
            <a:off x="2895600" y="54864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spcBef>
                <a:spcPct val="50000"/>
              </a:spcBef>
            </a:pPr>
            <a:r>
              <a:rPr lang="en-US" altLang="en-US" sz="2400">
                <a:solidFill>
                  <a:schemeClr val="tx1"/>
                </a:solidFill>
              </a:rPr>
              <a:t>Blood lead levels (</a:t>
            </a:r>
            <a:r>
              <a:rPr lang="en-US" altLang="en-US" sz="2400">
                <a:solidFill>
                  <a:schemeClr val="tx1"/>
                </a:solidFill>
                <a:sym typeface="Symbol" pitchFamily="2" charset="2"/>
              </a:rPr>
              <a:t></a:t>
            </a:r>
            <a:r>
              <a:rPr lang="en-US" altLang="en-US" sz="2400">
                <a:solidFill>
                  <a:schemeClr val="tx1"/>
                </a:solidFill>
              </a:rPr>
              <a:t>g/dl)</a:t>
            </a:r>
            <a:endParaRPr lang="en-US" altLang="en-US" sz="2400">
              <a:solidFill>
                <a:schemeClr val="tx1"/>
              </a:solidFill>
              <a:latin typeface="Times New Roman" panose="02020603050405020304" pitchFamily="18" charset="0"/>
            </a:endParaRPr>
          </a:p>
        </p:txBody>
      </p:sp>
      <p:sp>
        <p:nvSpPr>
          <p:cNvPr id="54276" name="Text Box 5">
            <a:extLst>
              <a:ext uri="{FF2B5EF4-FFF2-40B4-BE49-F238E27FC236}">
                <a16:creationId xmlns:a16="http://schemas.microsoft.com/office/drawing/2014/main" id="{7EC6BEE8-380A-B743-A9BF-2C618FC5FEB3}"/>
              </a:ext>
            </a:extLst>
          </p:cNvPr>
          <p:cNvSpPr txBox="1">
            <a:spLocks noChangeArrowheads="1"/>
          </p:cNvSpPr>
          <p:nvPr/>
        </p:nvSpPr>
        <p:spPr bwMode="auto">
          <a:xfrm rot="-5400000">
            <a:off x="-543718" y="3132931"/>
            <a:ext cx="22796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spcBef>
                <a:spcPct val="50000"/>
              </a:spcBef>
            </a:pPr>
            <a:r>
              <a:rPr lang="en-US" altLang="en-US" sz="2200">
                <a:solidFill>
                  <a:schemeClr val="tx1"/>
                </a:solidFill>
              </a:rPr>
              <a:t>Reading Score</a:t>
            </a:r>
            <a:endParaRPr lang="en-US" altLang="en-US" sz="2200">
              <a:solidFill>
                <a:schemeClr val="tx1"/>
              </a:solidFill>
              <a:latin typeface="Times New Roman" panose="02020603050405020304" pitchFamily="18" charset="0"/>
            </a:endParaRPr>
          </a:p>
        </p:txBody>
      </p:sp>
      <p:sp>
        <p:nvSpPr>
          <p:cNvPr id="54277" name="Text Box 6">
            <a:extLst>
              <a:ext uri="{FF2B5EF4-FFF2-40B4-BE49-F238E27FC236}">
                <a16:creationId xmlns:a16="http://schemas.microsoft.com/office/drawing/2014/main" id="{366AF204-7329-0646-A392-3B5C415CC1DF}"/>
              </a:ext>
            </a:extLst>
          </p:cNvPr>
          <p:cNvSpPr txBox="1">
            <a:spLocks noChangeArrowheads="1"/>
          </p:cNvSpPr>
          <p:nvPr/>
        </p:nvSpPr>
        <p:spPr bwMode="auto">
          <a:xfrm>
            <a:off x="228600" y="6096000"/>
            <a:ext cx="876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spcBef>
                <a:spcPct val="50000"/>
              </a:spcBef>
            </a:pPr>
            <a:r>
              <a:rPr lang="en-US" altLang="en-US" sz="2000">
                <a:solidFill>
                  <a:schemeClr val="tx1"/>
                </a:solidFill>
              </a:rPr>
              <a:t>Lanphear BP, et al. Public Health Reports 2000;115:521-529. (BL</a:t>
            </a:r>
            <a:r>
              <a:rPr lang="ja-JP" altLang="en-US" sz="2000">
                <a:solidFill>
                  <a:schemeClr val="tx1"/>
                </a:solidFill>
              </a:rPr>
              <a:t>’</a:t>
            </a:r>
            <a:r>
              <a:rPr lang="en-US" altLang="ja-JP" sz="2000">
                <a:solidFill>
                  <a:schemeClr val="tx1"/>
                </a:solidFill>
              </a:rPr>
              <a:t>s slide) </a:t>
            </a:r>
            <a:endParaRPr lang="en-US" altLang="en-US" sz="2000">
              <a:solidFill>
                <a:schemeClr val="tx1"/>
              </a:solidFill>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a:extLst>
              <a:ext uri="{FF2B5EF4-FFF2-40B4-BE49-F238E27FC236}">
                <a16:creationId xmlns:a16="http://schemas.microsoft.com/office/drawing/2014/main" id="{E22C32E3-953C-A44E-B871-41F2D53C2044}"/>
              </a:ext>
            </a:extLst>
          </p:cNvPr>
          <p:cNvSpPr>
            <a:spLocks noChangeArrowheads="1"/>
          </p:cNvSpPr>
          <p:nvPr/>
        </p:nvSpPr>
        <p:spPr bwMode="auto">
          <a:xfrm>
            <a:off x="2200275" y="6273800"/>
            <a:ext cx="473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solidFill>
                  <a:schemeClr val="tx1"/>
                </a:solidFill>
              </a:rPr>
              <a:t>Canfield R, et al. NEJM 2003;348:1517-1526</a:t>
            </a:r>
            <a:endParaRPr lang="en-US" altLang="en-US" sz="2000">
              <a:solidFill>
                <a:schemeClr val="tx1"/>
              </a:solidFill>
            </a:endParaRPr>
          </a:p>
        </p:txBody>
      </p:sp>
      <p:sp>
        <p:nvSpPr>
          <p:cNvPr id="55298" name="Rectangle 4">
            <a:extLst>
              <a:ext uri="{FF2B5EF4-FFF2-40B4-BE49-F238E27FC236}">
                <a16:creationId xmlns:a16="http://schemas.microsoft.com/office/drawing/2014/main" id="{39A04249-8846-E342-AC77-FA235D9125B1}"/>
              </a:ext>
            </a:extLst>
          </p:cNvPr>
          <p:cNvSpPr>
            <a:spLocks noGrp="1" noChangeArrowheads="1"/>
          </p:cNvSpPr>
          <p:nvPr>
            <p:ph type="title" idx="4294967295"/>
          </p:nvPr>
        </p:nvSpPr>
        <p:spPr/>
        <p:txBody>
          <a:bodyPr/>
          <a:lstStyle/>
          <a:p>
            <a:pPr eaLnBrk="1" hangingPunct="1"/>
            <a:r>
              <a:rPr lang="en-US" altLang="en-US" b="1">
                <a:ea typeface="ＭＳ Ｐゴシック" panose="020B0600070205080204" pitchFamily="34" charset="-128"/>
              </a:rPr>
              <a:t>IQ and Blood Lead</a:t>
            </a:r>
          </a:p>
        </p:txBody>
      </p:sp>
      <p:sp>
        <p:nvSpPr>
          <p:cNvPr id="55299" name="Text Box 5">
            <a:extLst>
              <a:ext uri="{FF2B5EF4-FFF2-40B4-BE49-F238E27FC236}">
                <a16:creationId xmlns:a16="http://schemas.microsoft.com/office/drawing/2014/main" id="{CD5AC701-A68E-844F-8E73-29F1107EA8FD}"/>
              </a:ext>
            </a:extLst>
          </p:cNvPr>
          <p:cNvSpPr txBox="1">
            <a:spLocks noChangeArrowheads="1"/>
          </p:cNvSpPr>
          <p:nvPr/>
        </p:nvSpPr>
        <p:spPr bwMode="auto">
          <a:xfrm>
            <a:off x="1114425" y="1524000"/>
            <a:ext cx="77247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3200" b="1" u="sng"/>
              <a:t>Life time overall</a:t>
            </a:r>
          </a:p>
          <a:p>
            <a:pPr eaLnBrk="1" hangingPunct="1">
              <a:buFontTx/>
              <a:buChar char="•"/>
            </a:pPr>
            <a:r>
              <a:rPr lang="en-US" altLang="en-US" sz="3200" b="1"/>
              <a:t>Increase in 1 mcg/dl = 0.87 IQ drop</a:t>
            </a:r>
          </a:p>
          <a:p>
            <a:pPr eaLnBrk="1" hangingPunct="1">
              <a:buFontTx/>
              <a:buChar char="•"/>
            </a:pPr>
            <a:r>
              <a:rPr lang="en-US" altLang="en-US" sz="3200" b="1"/>
              <a:t>Covariates - 1 mcg/dl = 0.46 IQ drop</a:t>
            </a:r>
          </a:p>
          <a:p>
            <a:pPr eaLnBrk="1" hangingPunct="1">
              <a:buFontTx/>
              <a:buChar char="•"/>
            </a:pPr>
            <a:endParaRPr lang="en-US" altLang="en-US" sz="3200" b="1"/>
          </a:p>
          <a:p>
            <a:pPr eaLnBrk="1" hangingPunct="1"/>
            <a:r>
              <a:rPr lang="en-US" altLang="en-US" sz="3200" b="1" u="sng"/>
              <a:t>1 to 10 mcg/dl (bigger drop)</a:t>
            </a:r>
          </a:p>
          <a:p>
            <a:pPr eaLnBrk="1" hangingPunct="1">
              <a:buFontTx/>
              <a:buChar char="•"/>
            </a:pPr>
            <a:r>
              <a:rPr lang="en-US" altLang="en-US" sz="3200" b="1"/>
              <a:t>Increase in 1 mcg/dl = 1.37 IQ drop</a:t>
            </a:r>
            <a:endParaRPr lang="en-US" altLang="en-US" sz="2000" b="1"/>
          </a:p>
          <a:p>
            <a:pPr eaLnBrk="1" hangingPunct="1">
              <a:buFontTx/>
              <a:buChar char="•"/>
            </a:pPr>
            <a:r>
              <a:rPr lang="en-US" altLang="en-US" sz="3200" b="1"/>
              <a:t>Non-linear</a:t>
            </a:r>
            <a:r>
              <a:rPr lang="en-US" altLang="en-US" sz="3200"/>
              <a:t> - </a:t>
            </a:r>
            <a:r>
              <a:rPr lang="en-US" altLang="en-US" sz="3200" b="1"/>
              <a:t>1 mcg/dl = 7.4 IQ drop</a:t>
            </a:r>
          </a:p>
          <a:p>
            <a:pPr eaLnBrk="1" hangingPunct="1"/>
            <a:endParaRPr lang="en-US" altLang="en-US" sz="3200" b="1"/>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8FB6CAE4-5A15-B045-A19B-E26A7566F724}"/>
              </a:ext>
            </a:extLst>
          </p:cNvPr>
          <p:cNvSpPr>
            <a:spLocks noChangeArrowheads="1"/>
          </p:cNvSpPr>
          <p:nvPr/>
        </p:nvSpPr>
        <p:spPr bwMode="auto">
          <a:xfrm>
            <a:off x="2200275" y="6273800"/>
            <a:ext cx="473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solidFill>
                  <a:schemeClr val="tx1"/>
                </a:solidFill>
              </a:rPr>
              <a:t>Canfield R, et al. NEJM 2003;348:1517-1526</a:t>
            </a:r>
            <a:endParaRPr lang="en-US" altLang="en-US" sz="2000">
              <a:solidFill>
                <a:schemeClr val="tx1"/>
              </a:solidFill>
            </a:endParaRPr>
          </a:p>
        </p:txBody>
      </p:sp>
      <p:sp>
        <p:nvSpPr>
          <p:cNvPr id="56322" name="Rectangle 3">
            <a:extLst>
              <a:ext uri="{FF2B5EF4-FFF2-40B4-BE49-F238E27FC236}">
                <a16:creationId xmlns:a16="http://schemas.microsoft.com/office/drawing/2014/main" id="{285B8560-C68D-8946-A1AA-AB2B69327047}"/>
              </a:ext>
            </a:extLst>
          </p:cNvPr>
          <p:cNvSpPr>
            <a:spLocks noGrp="1" noChangeArrowheads="1"/>
          </p:cNvSpPr>
          <p:nvPr>
            <p:ph type="title" idx="4294967295"/>
          </p:nvPr>
        </p:nvSpPr>
        <p:spPr/>
        <p:txBody>
          <a:bodyPr/>
          <a:lstStyle/>
          <a:p>
            <a:pPr eaLnBrk="1" hangingPunct="1"/>
            <a:r>
              <a:rPr lang="en-US" altLang="en-US" b="1">
                <a:ea typeface="ＭＳ Ｐゴシック" panose="020B0600070205080204" pitchFamily="34" charset="-128"/>
              </a:rPr>
              <a:t>Strengths of study</a:t>
            </a:r>
          </a:p>
        </p:txBody>
      </p:sp>
      <p:sp>
        <p:nvSpPr>
          <p:cNvPr id="56323" name="Text Box 4">
            <a:extLst>
              <a:ext uri="{FF2B5EF4-FFF2-40B4-BE49-F238E27FC236}">
                <a16:creationId xmlns:a16="http://schemas.microsoft.com/office/drawing/2014/main" id="{A4C6794F-97BA-2F4A-BF86-D8E9EDFAC155}"/>
              </a:ext>
            </a:extLst>
          </p:cNvPr>
          <p:cNvSpPr txBox="1">
            <a:spLocks noChangeArrowheads="1"/>
          </p:cNvSpPr>
          <p:nvPr/>
        </p:nvSpPr>
        <p:spPr bwMode="auto">
          <a:xfrm>
            <a:off x="1114425" y="1524000"/>
            <a:ext cx="77247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sz="3200" b="1"/>
              <a:t>Lead values mean of 6 samples (SD 0.03 mcg/dl)</a:t>
            </a:r>
          </a:p>
          <a:p>
            <a:pPr eaLnBrk="1" hangingPunct="1">
              <a:buFontTx/>
              <a:buChar char="•"/>
            </a:pPr>
            <a:r>
              <a:rPr lang="en-US" altLang="en-US" sz="3200" b="1"/>
              <a:t>Examiners blind</a:t>
            </a:r>
          </a:p>
          <a:p>
            <a:pPr eaLnBrk="1" hangingPunct="1">
              <a:buFontTx/>
              <a:buChar char="•"/>
            </a:pPr>
            <a:r>
              <a:rPr lang="en-US" altLang="en-US" sz="3200" b="1"/>
              <a:t>Covariates</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5" name="Object 2">
            <a:extLst>
              <a:ext uri="{FF2B5EF4-FFF2-40B4-BE49-F238E27FC236}">
                <a16:creationId xmlns:a16="http://schemas.microsoft.com/office/drawing/2014/main" id="{46F60744-7B91-B046-9ABB-61C2F6B2F344}"/>
              </a:ext>
            </a:extLst>
          </p:cNvPr>
          <p:cNvGraphicFramePr>
            <a:graphicFrameLocks noChangeAspect="1"/>
          </p:cNvGraphicFramePr>
          <p:nvPr/>
        </p:nvGraphicFramePr>
        <p:xfrm>
          <a:off x="2274888" y="990600"/>
          <a:ext cx="4870450" cy="5334000"/>
        </p:xfrm>
        <a:graphic>
          <a:graphicData uri="http://schemas.openxmlformats.org/presentationml/2006/ole">
            <mc:AlternateContent xmlns:mc="http://schemas.openxmlformats.org/markup-compatibility/2006">
              <mc:Choice xmlns:v="urn:schemas-microsoft-com:vml" Requires="v">
                <p:oleObj spid="_x0000_s57351" name="Photo Editor Photo" r:id="rId3" imgW="4279900" imgH="4686300" progId="MSPhotoEd.3">
                  <p:embed/>
                </p:oleObj>
              </mc:Choice>
              <mc:Fallback>
                <p:oleObj name="Photo Editor Photo" r:id="rId3" imgW="4279900" imgH="4686300"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888" y="990600"/>
                        <a:ext cx="487045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7346" name="Rectangle 3">
            <a:extLst>
              <a:ext uri="{FF2B5EF4-FFF2-40B4-BE49-F238E27FC236}">
                <a16:creationId xmlns:a16="http://schemas.microsoft.com/office/drawing/2014/main" id="{C44CE568-C54C-044C-B60E-4C44B21A07E7}"/>
              </a:ext>
            </a:extLst>
          </p:cNvPr>
          <p:cNvSpPr>
            <a:spLocks noChangeArrowheads="1"/>
          </p:cNvSpPr>
          <p:nvPr/>
        </p:nvSpPr>
        <p:spPr bwMode="auto">
          <a:xfrm>
            <a:off x="381000" y="6324600"/>
            <a:ext cx="651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spcBef>
                <a:spcPct val="50000"/>
              </a:spcBef>
            </a:pPr>
            <a:r>
              <a:rPr lang="en-US" altLang="en-US" sz="1800">
                <a:solidFill>
                  <a:schemeClr val="tx1"/>
                </a:solidFill>
              </a:rPr>
              <a:t>Canfield R, et al. NEJM 2003;348:1517-1526.</a:t>
            </a:r>
            <a:r>
              <a:rPr lang="en-US" altLang="en-US" sz="2000">
                <a:solidFill>
                  <a:schemeClr val="tx1"/>
                </a:solidFill>
              </a:rPr>
              <a:t> (slide from BL)</a:t>
            </a:r>
          </a:p>
        </p:txBody>
      </p:sp>
      <p:sp>
        <p:nvSpPr>
          <p:cNvPr id="57347" name="Rectangle 4">
            <a:extLst>
              <a:ext uri="{FF2B5EF4-FFF2-40B4-BE49-F238E27FC236}">
                <a16:creationId xmlns:a16="http://schemas.microsoft.com/office/drawing/2014/main" id="{2096F581-2948-1643-A13F-C18C9994677C}"/>
              </a:ext>
            </a:extLst>
          </p:cNvPr>
          <p:cNvSpPr>
            <a:spLocks noGrp="1" noChangeArrowheads="1"/>
          </p:cNvSpPr>
          <p:nvPr>
            <p:ph type="title" idx="4294967295"/>
          </p:nvPr>
        </p:nvSpPr>
        <p:spPr/>
        <p:txBody>
          <a:bodyPr/>
          <a:lstStyle/>
          <a:p>
            <a:pPr eaLnBrk="1" hangingPunct="1"/>
            <a:r>
              <a:rPr lang="en-US" altLang="en-US" b="1">
                <a:ea typeface="ＭＳ Ｐゴシック" panose="020B0600070205080204" pitchFamily="34" charset="-128"/>
              </a:rPr>
              <a:t>IQ and Blood Lead</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a:extLst>
              <a:ext uri="{FF2B5EF4-FFF2-40B4-BE49-F238E27FC236}">
                <a16:creationId xmlns:a16="http://schemas.microsoft.com/office/drawing/2014/main" id="{2A4E4F19-F57D-624D-BA99-6AB5354BC8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5900" y="1600200"/>
            <a:ext cx="6172200" cy="4525963"/>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8370" name="Rectangle 3">
            <a:extLst>
              <a:ext uri="{FF2B5EF4-FFF2-40B4-BE49-F238E27FC236}">
                <a16:creationId xmlns:a16="http://schemas.microsoft.com/office/drawing/2014/main" id="{F14F060A-1BF6-EF4D-B1AF-BA6F997E786E}"/>
              </a:ext>
            </a:extLst>
          </p:cNvPr>
          <p:cNvSpPr>
            <a:spLocks noGrp="1" noChangeArrowheads="1"/>
          </p:cNvSpPr>
          <p:nvPr>
            <p:ph type="title"/>
          </p:nvPr>
        </p:nvSpPr>
        <p:spPr>
          <a:xfrm>
            <a:off x="685800" y="-15875"/>
            <a:ext cx="7772400" cy="946150"/>
          </a:xfrm>
        </p:spPr>
        <p:txBody>
          <a:bodyPr/>
          <a:lstStyle/>
          <a:p>
            <a:pPr eaLnBrk="1" hangingPunct="1"/>
            <a:r>
              <a:rPr lang="en-US" altLang="en-US" sz="2800" b="1">
                <a:ea typeface="ＭＳ Ｐゴシック" panose="020B0600070205080204" pitchFamily="34" charset="-128"/>
              </a:rPr>
              <a:t>A 5-Point (5%) Shift in IQ Scores</a:t>
            </a:r>
            <a:br>
              <a:rPr lang="en-US" altLang="en-US" sz="2800" b="1">
                <a:ea typeface="ＭＳ Ｐゴシック" panose="020B0600070205080204" pitchFamily="34" charset="-128"/>
              </a:rPr>
            </a:br>
            <a:r>
              <a:rPr lang="en-US" altLang="en-US" sz="2800" b="1">
                <a:ea typeface="ＭＳ Ｐゴシック" panose="020B0600070205080204" pitchFamily="34" charset="-128"/>
              </a:rPr>
              <a:t>in a Population of 100 Million</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a:extLst>
              <a:ext uri="{FF2B5EF4-FFF2-40B4-BE49-F238E27FC236}">
                <a16:creationId xmlns:a16="http://schemas.microsoft.com/office/drawing/2014/main" id="{D5A75C37-C056-4A4A-8139-5BF2C3085722}"/>
              </a:ext>
            </a:extLst>
          </p:cNvPr>
          <p:cNvSpPr>
            <a:spLocks noChangeArrowheads="1"/>
          </p:cNvSpPr>
          <p:nvPr/>
        </p:nvSpPr>
        <p:spPr bwMode="auto">
          <a:xfrm>
            <a:off x="4335463" y="698500"/>
            <a:ext cx="338137" cy="61087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9394" name="Rectangle 1027">
            <a:extLst>
              <a:ext uri="{FF2B5EF4-FFF2-40B4-BE49-F238E27FC236}">
                <a16:creationId xmlns:a16="http://schemas.microsoft.com/office/drawing/2014/main" id="{857C80E0-FC97-8040-8915-6DF6FEEB040A}"/>
              </a:ext>
            </a:extLst>
          </p:cNvPr>
          <p:cNvSpPr>
            <a:spLocks noChangeArrowheads="1"/>
          </p:cNvSpPr>
          <p:nvPr/>
        </p:nvSpPr>
        <p:spPr bwMode="auto">
          <a:xfrm>
            <a:off x="4346575" y="698500"/>
            <a:ext cx="315913" cy="61087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9395" name="Rectangle 1028">
            <a:extLst>
              <a:ext uri="{FF2B5EF4-FFF2-40B4-BE49-F238E27FC236}">
                <a16:creationId xmlns:a16="http://schemas.microsoft.com/office/drawing/2014/main" id="{69BD7589-8349-4B41-99DA-2C366BD62658}"/>
              </a:ext>
            </a:extLst>
          </p:cNvPr>
          <p:cNvSpPr>
            <a:spLocks noChangeArrowheads="1"/>
          </p:cNvSpPr>
          <p:nvPr/>
        </p:nvSpPr>
        <p:spPr bwMode="auto">
          <a:xfrm>
            <a:off x="4267200" y="652463"/>
            <a:ext cx="4762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150</a:t>
            </a:r>
          </a:p>
        </p:txBody>
      </p:sp>
      <p:sp>
        <p:nvSpPr>
          <p:cNvPr id="59396" name="Rectangle 1029">
            <a:extLst>
              <a:ext uri="{FF2B5EF4-FFF2-40B4-BE49-F238E27FC236}">
                <a16:creationId xmlns:a16="http://schemas.microsoft.com/office/drawing/2014/main" id="{D9F3C8FB-11FD-B84C-8B84-1EA7BFC9C8D0}"/>
              </a:ext>
            </a:extLst>
          </p:cNvPr>
          <p:cNvSpPr>
            <a:spLocks noChangeArrowheads="1"/>
          </p:cNvSpPr>
          <p:nvPr/>
        </p:nvSpPr>
        <p:spPr bwMode="auto">
          <a:xfrm>
            <a:off x="4343400" y="5859463"/>
            <a:ext cx="377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10</a:t>
            </a:r>
          </a:p>
        </p:txBody>
      </p:sp>
      <p:sp>
        <p:nvSpPr>
          <p:cNvPr id="59397" name="Rectangle 1030">
            <a:extLst>
              <a:ext uri="{FF2B5EF4-FFF2-40B4-BE49-F238E27FC236}">
                <a16:creationId xmlns:a16="http://schemas.microsoft.com/office/drawing/2014/main" id="{7A51D3C9-8E18-6549-A48B-EE67C93637FD}"/>
              </a:ext>
            </a:extLst>
          </p:cNvPr>
          <p:cNvSpPr>
            <a:spLocks noChangeArrowheads="1"/>
          </p:cNvSpPr>
          <p:nvPr/>
        </p:nvSpPr>
        <p:spPr bwMode="auto">
          <a:xfrm>
            <a:off x="4343400" y="4614863"/>
            <a:ext cx="377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20</a:t>
            </a:r>
          </a:p>
        </p:txBody>
      </p:sp>
      <p:sp>
        <p:nvSpPr>
          <p:cNvPr id="59398" name="Rectangle 1031">
            <a:extLst>
              <a:ext uri="{FF2B5EF4-FFF2-40B4-BE49-F238E27FC236}">
                <a16:creationId xmlns:a16="http://schemas.microsoft.com/office/drawing/2014/main" id="{EB841095-D68D-B247-A0C8-32F2E70DE808}"/>
              </a:ext>
            </a:extLst>
          </p:cNvPr>
          <p:cNvSpPr>
            <a:spLocks noChangeArrowheads="1"/>
          </p:cNvSpPr>
          <p:nvPr/>
        </p:nvSpPr>
        <p:spPr bwMode="auto">
          <a:xfrm>
            <a:off x="4343400" y="3738563"/>
            <a:ext cx="377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30</a:t>
            </a:r>
          </a:p>
        </p:txBody>
      </p:sp>
      <p:sp>
        <p:nvSpPr>
          <p:cNvPr id="59399" name="Rectangle 1032">
            <a:extLst>
              <a:ext uri="{FF2B5EF4-FFF2-40B4-BE49-F238E27FC236}">
                <a16:creationId xmlns:a16="http://schemas.microsoft.com/office/drawing/2014/main" id="{03FEB712-A79B-4144-BE1F-4B1E66CDAFB4}"/>
              </a:ext>
            </a:extLst>
          </p:cNvPr>
          <p:cNvSpPr>
            <a:spLocks noChangeArrowheads="1"/>
          </p:cNvSpPr>
          <p:nvPr/>
        </p:nvSpPr>
        <p:spPr bwMode="auto">
          <a:xfrm>
            <a:off x="4343400" y="2951163"/>
            <a:ext cx="377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40</a:t>
            </a:r>
          </a:p>
        </p:txBody>
      </p:sp>
      <p:sp>
        <p:nvSpPr>
          <p:cNvPr id="59400" name="Rectangle 1033">
            <a:extLst>
              <a:ext uri="{FF2B5EF4-FFF2-40B4-BE49-F238E27FC236}">
                <a16:creationId xmlns:a16="http://schemas.microsoft.com/office/drawing/2014/main" id="{E734F4B0-C045-944B-8EB2-A71F15C776B3}"/>
              </a:ext>
            </a:extLst>
          </p:cNvPr>
          <p:cNvSpPr>
            <a:spLocks noChangeArrowheads="1"/>
          </p:cNvSpPr>
          <p:nvPr/>
        </p:nvSpPr>
        <p:spPr bwMode="auto">
          <a:xfrm>
            <a:off x="4343400" y="2481263"/>
            <a:ext cx="377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50</a:t>
            </a:r>
          </a:p>
        </p:txBody>
      </p:sp>
      <p:sp>
        <p:nvSpPr>
          <p:cNvPr id="59401" name="Rectangle 1034">
            <a:extLst>
              <a:ext uri="{FF2B5EF4-FFF2-40B4-BE49-F238E27FC236}">
                <a16:creationId xmlns:a16="http://schemas.microsoft.com/office/drawing/2014/main" id="{5DF66327-4656-C24E-AFC0-52DA8A86BFDF}"/>
              </a:ext>
            </a:extLst>
          </p:cNvPr>
          <p:cNvSpPr>
            <a:spLocks noChangeArrowheads="1"/>
          </p:cNvSpPr>
          <p:nvPr/>
        </p:nvSpPr>
        <p:spPr bwMode="auto">
          <a:xfrm>
            <a:off x="4267200" y="1236663"/>
            <a:ext cx="4762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100</a:t>
            </a:r>
          </a:p>
        </p:txBody>
      </p:sp>
      <p:sp>
        <p:nvSpPr>
          <p:cNvPr id="59402" name="Rectangle 1035">
            <a:extLst>
              <a:ext uri="{FF2B5EF4-FFF2-40B4-BE49-F238E27FC236}">
                <a16:creationId xmlns:a16="http://schemas.microsoft.com/office/drawing/2014/main" id="{169A2B38-D9BF-5840-BF72-A57C75FB3B69}"/>
              </a:ext>
            </a:extLst>
          </p:cNvPr>
          <p:cNvSpPr>
            <a:spLocks noChangeArrowheads="1"/>
          </p:cNvSpPr>
          <p:nvPr/>
        </p:nvSpPr>
        <p:spPr bwMode="auto">
          <a:xfrm>
            <a:off x="3454400" y="868363"/>
            <a:ext cx="598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Death</a:t>
            </a:r>
          </a:p>
        </p:txBody>
      </p:sp>
      <p:sp>
        <p:nvSpPr>
          <p:cNvPr id="59403" name="Rectangle 1036">
            <a:extLst>
              <a:ext uri="{FF2B5EF4-FFF2-40B4-BE49-F238E27FC236}">
                <a16:creationId xmlns:a16="http://schemas.microsoft.com/office/drawing/2014/main" id="{416B2F7E-17AF-4140-B381-F452F4806F85}"/>
              </a:ext>
            </a:extLst>
          </p:cNvPr>
          <p:cNvSpPr>
            <a:spLocks noChangeArrowheads="1"/>
          </p:cNvSpPr>
          <p:nvPr/>
        </p:nvSpPr>
        <p:spPr bwMode="auto">
          <a:xfrm>
            <a:off x="2667000" y="1554163"/>
            <a:ext cx="15478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Encephalopathy</a:t>
            </a:r>
          </a:p>
        </p:txBody>
      </p:sp>
      <p:sp>
        <p:nvSpPr>
          <p:cNvPr id="59404" name="Rectangle 1037">
            <a:extLst>
              <a:ext uri="{FF2B5EF4-FFF2-40B4-BE49-F238E27FC236}">
                <a16:creationId xmlns:a16="http://schemas.microsoft.com/office/drawing/2014/main" id="{73DCA45C-F25D-2D42-B260-A13A09EAD1D0}"/>
              </a:ext>
            </a:extLst>
          </p:cNvPr>
          <p:cNvSpPr>
            <a:spLocks noChangeArrowheads="1"/>
          </p:cNvSpPr>
          <p:nvPr/>
        </p:nvSpPr>
        <p:spPr bwMode="auto">
          <a:xfrm>
            <a:off x="2876550" y="1746250"/>
            <a:ext cx="11318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Nephropathy</a:t>
            </a:r>
          </a:p>
        </p:txBody>
      </p:sp>
      <p:sp>
        <p:nvSpPr>
          <p:cNvPr id="59405" name="Rectangle 1038">
            <a:extLst>
              <a:ext uri="{FF2B5EF4-FFF2-40B4-BE49-F238E27FC236}">
                <a16:creationId xmlns:a16="http://schemas.microsoft.com/office/drawing/2014/main" id="{4453FC51-4CE4-D44E-9FF7-04D9CF1A03A0}"/>
              </a:ext>
            </a:extLst>
          </p:cNvPr>
          <p:cNvSpPr>
            <a:spLocks noChangeArrowheads="1"/>
          </p:cNvSpPr>
          <p:nvPr/>
        </p:nvSpPr>
        <p:spPr bwMode="auto">
          <a:xfrm>
            <a:off x="2830513" y="1922463"/>
            <a:ext cx="12033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Frank Anemia</a:t>
            </a:r>
          </a:p>
        </p:txBody>
      </p:sp>
      <p:sp>
        <p:nvSpPr>
          <p:cNvPr id="59406" name="Rectangle 1039">
            <a:extLst>
              <a:ext uri="{FF2B5EF4-FFF2-40B4-BE49-F238E27FC236}">
                <a16:creationId xmlns:a16="http://schemas.microsoft.com/office/drawing/2014/main" id="{011FC0DD-344C-E84D-B2FB-C6E1F21221BA}"/>
              </a:ext>
            </a:extLst>
          </p:cNvPr>
          <p:cNvSpPr>
            <a:spLocks noChangeArrowheads="1"/>
          </p:cNvSpPr>
          <p:nvPr/>
        </p:nvSpPr>
        <p:spPr bwMode="auto">
          <a:xfrm>
            <a:off x="3481388" y="2290763"/>
            <a:ext cx="5461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Colic</a:t>
            </a:r>
          </a:p>
        </p:txBody>
      </p:sp>
      <p:sp>
        <p:nvSpPr>
          <p:cNvPr id="59407" name="Rectangle 1040">
            <a:extLst>
              <a:ext uri="{FF2B5EF4-FFF2-40B4-BE49-F238E27FC236}">
                <a16:creationId xmlns:a16="http://schemas.microsoft.com/office/drawing/2014/main" id="{4B56B1D0-43C2-214B-A5AC-A4215AD4253D}"/>
              </a:ext>
            </a:extLst>
          </p:cNvPr>
          <p:cNvSpPr>
            <a:spLocks noChangeArrowheads="1"/>
          </p:cNvSpPr>
          <p:nvPr/>
        </p:nvSpPr>
        <p:spPr bwMode="auto">
          <a:xfrm>
            <a:off x="2057400" y="2951163"/>
            <a:ext cx="20907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Hemoglobin Synthesis</a:t>
            </a:r>
          </a:p>
        </p:txBody>
      </p:sp>
      <p:sp>
        <p:nvSpPr>
          <p:cNvPr id="59408" name="Rectangle 1041">
            <a:extLst>
              <a:ext uri="{FF2B5EF4-FFF2-40B4-BE49-F238E27FC236}">
                <a16:creationId xmlns:a16="http://schemas.microsoft.com/office/drawing/2014/main" id="{A6CA68C6-6092-9F41-8480-6D5DC5E0DBDC}"/>
              </a:ext>
            </a:extLst>
          </p:cNvPr>
          <p:cNvSpPr>
            <a:spLocks noChangeArrowheads="1"/>
          </p:cNvSpPr>
          <p:nvPr/>
        </p:nvSpPr>
        <p:spPr bwMode="auto">
          <a:xfrm>
            <a:off x="2209800" y="3738563"/>
            <a:ext cx="20240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Vitamin D Metabolism</a:t>
            </a:r>
          </a:p>
        </p:txBody>
      </p:sp>
      <p:sp>
        <p:nvSpPr>
          <p:cNvPr id="59409" name="Rectangle 1042">
            <a:extLst>
              <a:ext uri="{FF2B5EF4-FFF2-40B4-BE49-F238E27FC236}">
                <a16:creationId xmlns:a16="http://schemas.microsoft.com/office/drawing/2014/main" id="{0A3F3C5A-629F-7A4A-9430-6CA76E6A77DE}"/>
              </a:ext>
            </a:extLst>
          </p:cNvPr>
          <p:cNvSpPr>
            <a:spLocks noChangeArrowheads="1"/>
          </p:cNvSpPr>
          <p:nvPr/>
        </p:nvSpPr>
        <p:spPr bwMode="auto">
          <a:xfrm>
            <a:off x="4906963" y="1222375"/>
            <a:ext cx="15478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Encephalopathy</a:t>
            </a:r>
          </a:p>
        </p:txBody>
      </p:sp>
      <p:sp>
        <p:nvSpPr>
          <p:cNvPr id="59410" name="Rectangle 1043">
            <a:extLst>
              <a:ext uri="{FF2B5EF4-FFF2-40B4-BE49-F238E27FC236}">
                <a16:creationId xmlns:a16="http://schemas.microsoft.com/office/drawing/2014/main" id="{9729E631-D812-EA4E-88B5-667D214AF9D5}"/>
              </a:ext>
            </a:extLst>
          </p:cNvPr>
          <p:cNvSpPr>
            <a:spLocks noChangeArrowheads="1"/>
          </p:cNvSpPr>
          <p:nvPr/>
        </p:nvSpPr>
        <p:spPr bwMode="auto">
          <a:xfrm>
            <a:off x="4887913" y="1704975"/>
            <a:ext cx="13541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Frank Anemia</a:t>
            </a:r>
          </a:p>
        </p:txBody>
      </p:sp>
      <p:sp>
        <p:nvSpPr>
          <p:cNvPr id="59411" name="Rectangle 1044">
            <a:extLst>
              <a:ext uri="{FF2B5EF4-FFF2-40B4-BE49-F238E27FC236}">
                <a16:creationId xmlns:a16="http://schemas.microsoft.com/office/drawing/2014/main" id="{0D027D2E-4163-F140-BA03-511076FA9394}"/>
              </a:ext>
            </a:extLst>
          </p:cNvPr>
          <p:cNvSpPr>
            <a:spLocks noChangeArrowheads="1"/>
          </p:cNvSpPr>
          <p:nvPr/>
        </p:nvSpPr>
        <p:spPr bwMode="auto">
          <a:xfrm>
            <a:off x="4908550" y="2085975"/>
            <a:ext cx="1962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Decreased Longevity</a:t>
            </a:r>
          </a:p>
        </p:txBody>
      </p:sp>
      <p:sp>
        <p:nvSpPr>
          <p:cNvPr id="59412" name="Rectangle 1045">
            <a:extLst>
              <a:ext uri="{FF2B5EF4-FFF2-40B4-BE49-F238E27FC236}">
                <a16:creationId xmlns:a16="http://schemas.microsoft.com/office/drawing/2014/main" id="{C1808098-4D22-4D42-A589-32AF9060BD66}"/>
              </a:ext>
            </a:extLst>
          </p:cNvPr>
          <p:cNvSpPr>
            <a:spLocks noChangeArrowheads="1"/>
          </p:cNvSpPr>
          <p:nvPr/>
        </p:nvSpPr>
        <p:spPr bwMode="auto">
          <a:xfrm>
            <a:off x="4991100" y="2466975"/>
            <a:ext cx="20907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Hemoglobin Synthesis</a:t>
            </a:r>
          </a:p>
        </p:txBody>
      </p:sp>
      <p:sp>
        <p:nvSpPr>
          <p:cNvPr id="59413" name="Rectangle 1046">
            <a:extLst>
              <a:ext uri="{FF2B5EF4-FFF2-40B4-BE49-F238E27FC236}">
                <a16:creationId xmlns:a16="http://schemas.microsoft.com/office/drawing/2014/main" id="{13878C3B-EB2D-1A43-8452-54315B72FB11}"/>
              </a:ext>
            </a:extLst>
          </p:cNvPr>
          <p:cNvSpPr>
            <a:spLocks noChangeArrowheads="1"/>
          </p:cNvSpPr>
          <p:nvPr/>
        </p:nvSpPr>
        <p:spPr bwMode="auto">
          <a:xfrm>
            <a:off x="4999038" y="3114675"/>
            <a:ext cx="12731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Nephropathy</a:t>
            </a:r>
          </a:p>
        </p:txBody>
      </p:sp>
      <p:sp>
        <p:nvSpPr>
          <p:cNvPr id="59414" name="Rectangle 1047">
            <a:extLst>
              <a:ext uri="{FF2B5EF4-FFF2-40B4-BE49-F238E27FC236}">
                <a16:creationId xmlns:a16="http://schemas.microsoft.com/office/drawing/2014/main" id="{952738D8-706E-F042-812E-1017F9BE25DE}"/>
              </a:ext>
            </a:extLst>
          </p:cNvPr>
          <p:cNvSpPr>
            <a:spLocks noChangeArrowheads="1"/>
          </p:cNvSpPr>
          <p:nvPr/>
        </p:nvSpPr>
        <p:spPr bwMode="auto">
          <a:xfrm>
            <a:off x="4994275" y="2746375"/>
            <a:ext cx="22304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Peripheral Neuropathies</a:t>
            </a:r>
          </a:p>
        </p:txBody>
      </p:sp>
      <p:sp>
        <p:nvSpPr>
          <p:cNvPr id="59415" name="Rectangle 1048">
            <a:extLst>
              <a:ext uri="{FF2B5EF4-FFF2-40B4-BE49-F238E27FC236}">
                <a16:creationId xmlns:a16="http://schemas.microsoft.com/office/drawing/2014/main" id="{14EEC050-CB5C-0A49-920F-D802DA50E4C8}"/>
              </a:ext>
            </a:extLst>
          </p:cNvPr>
          <p:cNvSpPr>
            <a:spLocks noChangeArrowheads="1"/>
          </p:cNvSpPr>
          <p:nvPr/>
        </p:nvSpPr>
        <p:spPr bwMode="auto">
          <a:xfrm>
            <a:off x="4960938" y="2936875"/>
            <a:ext cx="14906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Infertility (MEN)</a:t>
            </a:r>
          </a:p>
        </p:txBody>
      </p:sp>
      <p:sp>
        <p:nvSpPr>
          <p:cNvPr id="59416" name="Rectangle 1049">
            <a:extLst>
              <a:ext uri="{FF2B5EF4-FFF2-40B4-BE49-F238E27FC236}">
                <a16:creationId xmlns:a16="http://schemas.microsoft.com/office/drawing/2014/main" id="{47A2E988-18A6-3C49-82C2-F3358BC5C578}"/>
              </a:ext>
            </a:extLst>
          </p:cNvPr>
          <p:cNvSpPr>
            <a:spLocks noChangeArrowheads="1"/>
          </p:cNvSpPr>
          <p:nvPr/>
        </p:nvSpPr>
        <p:spPr bwMode="auto">
          <a:xfrm>
            <a:off x="4992688" y="3597275"/>
            <a:ext cx="27828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Systolic Blood Pressure (MEN)</a:t>
            </a:r>
          </a:p>
        </p:txBody>
      </p:sp>
      <p:sp>
        <p:nvSpPr>
          <p:cNvPr id="59417" name="Rectangle 1050">
            <a:extLst>
              <a:ext uri="{FF2B5EF4-FFF2-40B4-BE49-F238E27FC236}">
                <a16:creationId xmlns:a16="http://schemas.microsoft.com/office/drawing/2014/main" id="{321030EB-9C03-8849-865F-38F2CA6587A0}"/>
              </a:ext>
            </a:extLst>
          </p:cNvPr>
          <p:cNvSpPr>
            <a:spLocks noChangeArrowheads="1"/>
          </p:cNvSpPr>
          <p:nvPr/>
        </p:nvSpPr>
        <p:spPr bwMode="auto">
          <a:xfrm>
            <a:off x="4976813" y="3825875"/>
            <a:ext cx="14319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Hearing Acuity</a:t>
            </a:r>
          </a:p>
        </p:txBody>
      </p:sp>
      <p:sp>
        <p:nvSpPr>
          <p:cNvPr id="59418" name="Rectangle 1051">
            <a:extLst>
              <a:ext uri="{FF2B5EF4-FFF2-40B4-BE49-F238E27FC236}">
                <a16:creationId xmlns:a16="http://schemas.microsoft.com/office/drawing/2014/main" id="{DABE7E99-6102-3A48-AF2C-1B7BB54666CF}"/>
              </a:ext>
            </a:extLst>
          </p:cNvPr>
          <p:cNvSpPr>
            <a:spLocks noChangeArrowheads="1"/>
          </p:cNvSpPr>
          <p:nvPr/>
        </p:nvSpPr>
        <p:spPr bwMode="auto">
          <a:xfrm>
            <a:off x="4921250" y="5032375"/>
            <a:ext cx="25066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Erythrocyte Protoporphyrin</a:t>
            </a:r>
          </a:p>
        </p:txBody>
      </p:sp>
      <p:sp>
        <p:nvSpPr>
          <p:cNvPr id="59419" name="Rectangle 1052">
            <a:extLst>
              <a:ext uri="{FF2B5EF4-FFF2-40B4-BE49-F238E27FC236}">
                <a16:creationId xmlns:a16="http://schemas.microsoft.com/office/drawing/2014/main" id="{81F940A9-BF6E-BB42-913D-2AA35779283D}"/>
              </a:ext>
            </a:extLst>
          </p:cNvPr>
          <p:cNvSpPr>
            <a:spLocks noChangeArrowheads="1"/>
          </p:cNvSpPr>
          <p:nvPr/>
        </p:nvSpPr>
        <p:spPr bwMode="auto">
          <a:xfrm>
            <a:off x="4922838" y="5197475"/>
            <a:ext cx="939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(Women)</a:t>
            </a:r>
          </a:p>
        </p:txBody>
      </p:sp>
      <p:sp>
        <p:nvSpPr>
          <p:cNvPr id="59420" name="Rectangle 1053">
            <a:extLst>
              <a:ext uri="{FF2B5EF4-FFF2-40B4-BE49-F238E27FC236}">
                <a16:creationId xmlns:a16="http://schemas.microsoft.com/office/drawing/2014/main" id="{1B439E9E-E9B2-814D-8738-F390CF94B36E}"/>
              </a:ext>
            </a:extLst>
          </p:cNvPr>
          <p:cNvSpPr>
            <a:spLocks noChangeArrowheads="1"/>
          </p:cNvSpPr>
          <p:nvPr/>
        </p:nvSpPr>
        <p:spPr bwMode="auto">
          <a:xfrm>
            <a:off x="4903788" y="5870575"/>
            <a:ext cx="158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Hypertension (?)</a:t>
            </a:r>
          </a:p>
        </p:txBody>
      </p:sp>
      <p:sp>
        <p:nvSpPr>
          <p:cNvPr id="59421" name="Rectangle 1054">
            <a:extLst>
              <a:ext uri="{FF2B5EF4-FFF2-40B4-BE49-F238E27FC236}">
                <a16:creationId xmlns:a16="http://schemas.microsoft.com/office/drawing/2014/main" id="{4833EB57-6B2A-9146-A7B5-3704F4ADB203}"/>
              </a:ext>
            </a:extLst>
          </p:cNvPr>
          <p:cNvSpPr>
            <a:spLocks noChangeArrowheads="1"/>
          </p:cNvSpPr>
          <p:nvPr/>
        </p:nvSpPr>
        <p:spPr bwMode="auto">
          <a:xfrm>
            <a:off x="1752600" y="4627563"/>
            <a:ext cx="24352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Nerve Conduction Velocity</a:t>
            </a:r>
          </a:p>
        </p:txBody>
      </p:sp>
      <p:sp>
        <p:nvSpPr>
          <p:cNvPr id="59422" name="Rectangle 1055">
            <a:extLst>
              <a:ext uri="{FF2B5EF4-FFF2-40B4-BE49-F238E27FC236}">
                <a16:creationId xmlns:a16="http://schemas.microsoft.com/office/drawing/2014/main" id="{7B64C92C-F081-C340-B2F6-52DBFA784A63}"/>
              </a:ext>
            </a:extLst>
          </p:cNvPr>
          <p:cNvSpPr>
            <a:spLocks noChangeArrowheads="1"/>
          </p:cNvSpPr>
          <p:nvPr/>
        </p:nvSpPr>
        <p:spPr bwMode="auto">
          <a:xfrm>
            <a:off x="1600200" y="4983163"/>
            <a:ext cx="25066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Erythrocyte Protoporphyrin</a:t>
            </a:r>
          </a:p>
        </p:txBody>
      </p:sp>
      <p:sp>
        <p:nvSpPr>
          <p:cNvPr id="59423" name="Rectangle 1056">
            <a:extLst>
              <a:ext uri="{FF2B5EF4-FFF2-40B4-BE49-F238E27FC236}">
                <a16:creationId xmlns:a16="http://schemas.microsoft.com/office/drawing/2014/main" id="{3D7D2AFE-B23C-F946-A66C-503793A4E57E}"/>
              </a:ext>
            </a:extLst>
          </p:cNvPr>
          <p:cNvSpPr>
            <a:spLocks noChangeArrowheads="1"/>
          </p:cNvSpPr>
          <p:nvPr/>
        </p:nvSpPr>
        <p:spPr bwMode="auto">
          <a:xfrm>
            <a:off x="1828800" y="5199063"/>
            <a:ext cx="2249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Vitamin D Metabolism(?)</a:t>
            </a:r>
          </a:p>
        </p:txBody>
      </p:sp>
      <p:sp>
        <p:nvSpPr>
          <p:cNvPr id="59424" name="Rectangle 1057">
            <a:extLst>
              <a:ext uri="{FF2B5EF4-FFF2-40B4-BE49-F238E27FC236}">
                <a16:creationId xmlns:a16="http://schemas.microsoft.com/office/drawing/2014/main" id="{13390377-3F00-DD4C-B94C-14CD054AF92E}"/>
              </a:ext>
            </a:extLst>
          </p:cNvPr>
          <p:cNvSpPr>
            <a:spLocks noChangeArrowheads="1"/>
          </p:cNvSpPr>
          <p:nvPr/>
        </p:nvSpPr>
        <p:spPr bwMode="auto">
          <a:xfrm>
            <a:off x="1524000" y="5692775"/>
            <a:ext cx="26400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DEVELOPMENTAL TOXICITY</a:t>
            </a:r>
          </a:p>
        </p:txBody>
      </p:sp>
      <p:sp>
        <p:nvSpPr>
          <p:cNvPr id="59425" name="Rectangle 1058">
            <a:extLst>
              <a:ext uri="{FF2B5EF4-FFF2-40B4-BE49-F238E27FC236}">
                <a16:creationId xmlns:a16="http://schemas.microsoft.com/office/drawing/2014/main" id="{6B6912D9-6E07-A742-B26E-B82BD9964E81}"/>
              </a:ext>
            </a:extLst>
          </p:cNvPr>
          <p:cNvSpPr>
            <a:spLocks noChangeArrowheads="1"/>
          </p:cNvSpPr>
          <p:nvPr/>
        </p:nvSpPr>
        <p:spPr bwMode="auto">
          <a:xfrm>
            <a:off x="2749550" y="5922963"/>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IQ</a:t>
            </a:r>
          </a:p>
        </p:txBody>
      </p:sp>
      <p:sp>
        <p:nvSpPr>
          <p:cNvPr id="59426" name="Rectangle 1059">
            <a:extLst>
              <a:ext uri="{FF2B5EF4-FFF2-40B4-BE49-F238E27FC236}">
                <a16:creationId xmlns:a16="http://schemas.microsoft.com/office/drawing/2014/main" id="{8356EE1B-1E96-3149-BF85-E5E3CFC5FD91}"/>
              </a:ext>
            </a:extLst>
          </p:cNvPr>
          <p:cNvSpPr>
            <a:spLocks noChangeArrowheads="1"/>
          </p:cNvSpPr>
          <p:nvPr/>
        </p:nvSpPr>
        <p:spPr bwMode="auto">
          <a:xfrm>
            <a:off x="2717800" y="6089650"/>
            <a:ext cx="8905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HEARING</a:t>
            </a:r>
          </a:p>
        </p:txBody>
      </p:sp>
      <p:sp>
        <p:nvSpPr>
          <p:cNvPr id="59427" name="Rectangle 1060">
            <a:extLst>
              <a:ext uri="{FF2B5EF4-FFF2-40B4-BE49-F238E27FC236}">
                <a16:creationId xmlns:a16="http://schemas.microsoft.com/office/drawing/2014/main" id="{56B6F1D8-4560-FB4E-A898-9122D3498402}"/>
              </a:ext>
            </a:extLst>
          </p:cNvPr>
          <p:cNvSpPr>
            <a:spLocks noChangeArrowheads="1"/>
          </p:cNvSpPr>
          <p:nvPr/>
        </p:nvSpPr>
        <p:spPr bwMode="auto">
          <a:xfrm>
            <a:off x="2733675" y="6256338"/>
            <a:ext cx="8794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GROWTH</a:t>
            </a:r>
          </a:p>
        </p:txBody>
      </p:sp>
      <p:sp>
        <p:nvSpPr>
          <p:cNvPr id="59428" name="Rectangle 1061">
            <a:extLst>
              <a:ext uri="{FF2B5EF4-FFF2-40B4-BE49-F238E27FC236}">
                <a16:creationId xmlns:a16="http://schemas.microsoft.com/office/drawing/2014/main" id="{A281F287-3187-B843-BE18-A906F371F3F2}"/>
              </a:ext>
            </a:extLst>
          </p:cNvPr>
          <p:cNvSpPr>
            <a:spLocks noChangeArrowheads="1"/>
          </p:cNvSpPr>
          <p:nvPr/>
        </p:nvSpPr>
        <p:spPr bwMode="auto">
          <a:xfrm>
            <a:off x="4876800" y="6111875"/>
            <a:ext cx="2189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Transplacental Transfer</a:t>
            </a:r>
          </a:p>
        </p:txBody>
      </p:sp>
      <p:sp>
        <p:nvSpPr>
          <p:cNvPr id="59429" name="Rectangle 1062">
            <a:extLst>
              <a:ext uri="{FF2B5EF4-FFF2-40B4-BE49-F238E27FC236}">
                <a16:creationId xmlns:a16="http://schemas.microsoft.com/office/drawing/2014/main" id="{E0DC1AB4-D1EB-A34D-BD2A-4A8C6DEF700A}"/>
              </a:ext>
            </a:extLst>
          </p:cNvPr>
          <p:cNvSpPr>
            <a:spLocks noChangeArrowheads="1"/>
          </p:cNvSpPr>
          <p:nvPr/>
        </p:nvSpPr>
        <p:spPr bwMode="auto">
          <a:xfrm>
            <a:off x="4068763" y="219075"/>
            <a:ext cx="900112"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200" b="1">
                <a:solidFill>
                  <a:schemeClr val="tx1"/>
                </a:solidFill>
              </a:rPr>
              <a:t>Blood Lead</a:t>
            </a:r>
          </a:p>
        </p:txBody>
      </p:sp>
      <p:sp>
        <p:nvSpPr>
          <p:cNvPr id="59430" name="Rectangle 1063">
            <a:extLst>
              <a:ext uri="{FF2B5EF4-FFF2-40B4-BE49-F238E27FC236}">
                <a16:creationId xmlns:a16="http://schemas.microsoft.com/office/drawing/2014/main" id="{6EB8ABAA-09B1-914F-BF39-607635448C31}"/>
              </a:ext>
            </a:extLst>
          </p:cNvPr>
          <p:cNvSpPr>
            <a:spLocks noChangeArrowheads="1"/>
          </p:cNvSpPr>
          <p:nvPr/>
        </p:nvSpPr>
        <p:spPr bwMode="auto">
          <a:xfrm>
            <a:off x="4068763" y="384175"/>
            <a:ext cx="7889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200" b="1">
                <a:solidFill>
                  <a:schemeClr val="tx1"/>
                </a:solidFill>
              </a:rPr>
              <a:t>(ug Pb/dl)</a:t>
            </a:r>
          </a:p>
        </p:txBody>
      </p:sp>
      <p:grpSp>
        <p:nvGrpSpPr>
          <p:cNvPr id="59431" name="Group 1064">
            <a:extLst>
              <a:ext uri="{FF2B5EF4-FFF2-40B4-BE49-F238E27FC236}">
                <a16:creationId xmlns:a16="http://schemas.microsoft.com/office/drawing/2014/main" id="{EF393771-8778-6C4E-8DA2-17D05940D234}"/>
              </a:ext>
            </a:extLst>
          </p:cNvPr>
          <p:cNvGrpSpPr>
            <a:grpSpLocks/>
          </p:cNvGrpSpPr>
          <p:nvPr/>
        </p:nvGrpSpPr>
        <p:grpSpPr bwMode="auto">
          <a:xfrm>
            <a:off x="4165600" y="977900"/>
            <a:ext cx="158750" cy="77788"/>
            <a:chOff x="2952" y="616"/>
            <a:chExt cx="113" cy="49"/>
          </a:xfrm>
        </p:grpSpPr>
        <p:sp>
          <p:nvSpPr>
            <p:cNvPr id="59514" name="Freeform 1065">
              <a:extLst>
                <a:ext uri="{FF2B5EF4-FFF2-40B4-BE49-F238E27FC236}">
                  <a16:creationId xmlns:a16="http://schemas.microsoft.com/office/drawing/2014/main" id="{723E6E04-0472-5946-8D0E-305C9AA2F890}"/>
                </a:ext>
              </a:extLst>
            </p:cNvPr>
            <p:cNvSpPr>
              <a:spLocks/>
            </p:cNvSpPr>
            <p:nvPr/>
          </p:nvSpPr>
          <p:spPr bwMode="auto">
            <a:xfrm>
              <a:off x="2976" y="616"/>
              <a:ext cx="89" cy="49"/>
            </a:xfrm>
            <a:custGeom>
              <a:avLst/>
              <a:gdLst>
                <a:gd name="T0" fmla="*/ 88 w 89"/>
                <a:gd name="T1" fmla="*/ 27 h 49"/>
                <a:gd name="T2" fmla="*/ 0 w 89"/>
                <a:gd name="T3" fmla="*/ 48 h 49"/>
                <a:gd name="T4" fmla="*/ 0 w 89"/>
                <a:gd name="T5" fmla="*/ 27 h 49"/>
                <a:gd name="T6" fmla="*/ 0 w 89"/>
                <a:gd name="T7" fmla="*/ 0 h 49"/>
                <a:gd name="T8" fmla="*/ 88 w 89"/>
                <a:gd name="T9" fmla="*/ 27 h 49"/>
                <a:gd name="T10" fmla="*/ 0 60000 65536"/>
                <a:gd name="T11" fmla="*/ 0 60000 65536"/>
                <a:gd name="T12" fmla="*/ 0 60000 65536"/>
                <a:gd name="T13" fmla="*/ 0 60000 65536"/>
                <a:gd name="T14" fmla="*/ 0 60000 65536"/>
                <a:gd name="T15" fmla="*/ 0 w 89"/>
                <a:gd name="T16" fmla="*/ 0 h 49"/>
                <a:gd name="T17" fmla="*/ 89 w 89"/>
                <a:gd name="T18" fmla="*/ 49 h 49"/>
              </a:gdLst>
              <a:ahLst/>
              <a:cxnLst>
                <a:cxn ang="T10">
                  <a:pos x="T0" y="T1"/>
                </a:cxn>
                <a:cxn ang="T11">
                  <a:pos x="T2" y="T3"/>
                </a:cxn>
                <a:cxn ang="T12">
                  <a:pos x="T4" y="T5"/>
                </a:cxn>
                <a:cxn ang="T13">
                  <a:pos x="T6" y="T7"/>
                </a:cxn>
                <a:cxn ang="T14">
                  <a:pos x="T8" y="T9"/>
                </a:cxn>
              </a:cxnLst>
              <a:rect l="T15" t="T16" r="T17" b="T18"/>
              <a:pathLst>
                <a:path w="89" h="49">
                  <a:moveTo>
                    <a:pt x="88" y="27"/>
                  </a:moveTo>
                  <a:lnTo>
                    <a:pt x="0" y="48"/>
                  </a:lnTo>
                  <a:lnTo>
                    <a:pt x="0" y="27"/>
                  </a:lnTo>
                  <a:lnTo>
                    <a:pt x="0" y="0"/>
                  </a:lnTo>
                  <a:lnTo>
                    <a:pt x="88" y="27"/>
                  </a:lnTo>
                </a:path>
              </a:pathLst>
            </a:custGeom>
            <a:solidFill>
              <a:schemeClr val="tx2"/>
            </a:solidFill>
            <a:ln w="12700" cap="rnd">
              <a:solidFill>
                <a:schemeClr val="tx2"/>
              </a:solidFill>
              <a:round/>
              <a:headEnd/>
              <a:tailEnd/>
            </a:ln>
          </p:spPr>
          <p:txBody>
            <a:bodyPr/>
            <a:lstStyle/>
            <a:p>
              <a:endParaRPr lang="en-US"/>
            </a:p>
          </p:txBody>
        </p:sp>
        <p:sp>
          <p:nvSpPr>
            <p:cNvPr id="59515" name="Line 1066">
              <a:extLst>
                <a:ext uri="{FF2B5EF4-FFF2-40B4-BE49-F238E27FC236}">
                  <a16:creationId xmlns:a16="http://schemas.microsoft.com/office/drawing/2014/main" id="{606F2E7D-D54A-6B40-92D6-825D67D00470}"/>
                </a:ext>
              </a:extLst>
            </p:cNvPr>
            <p:cNvSpPr>
              <a:spLocks noChangeShapeType="1"/>
            </p:cNvSpPr>
            <p:nvPr/>
          </p:nvSpPr>
          <p:spPr bwMode="auto">
            <a:xfrm flipH="1">
              <a:off x="2952" y="652"/>
              <a:ext cx="2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32" name="Group 1067">
            <a:extLst>
              <a:ext uri="{FF2B5EF4-FFF2-40B4-BE49-F238E27FC236}">
                <a16:creationId xmlns:a16="http://schemas.microsoft.com/office/drawing/2014/main" id="{65DFFE89-39C8-6449-9A16-94A3B687825A}"/>
              </a:ext>
            </a:extLst>
          </p:cNvPr>
          <p:cNvGrpSpPr>
            <a:grpSpLocks/>
          </p:cNvGrpSpPr>
          <p:nvPr/>
        </p:nvGrpSpPr>
        <p:grpSpPr bwMode="auto">
          <a:xfrm>
            <a:off x="4132263" y="1676400"/>
            <a:ext cx="192087" cy="65088"/>
            <a:chOff x="2928" y="1056"/>
            <a:chExt cx="137" cy="41"/>
          </a:xfrm>
        </p:grpSpPr>
        <p:sp>
          <p:nvSpPr>
            <p:cNvPr id="59512" name="Freeform 1068">
              <a:extLst>
                <a:ext uri="{FF2B5EF4-FFF2-40B4-BE49-F238E27FC236}">
                  <a16:creationId xmlns:a16="http://schemas.microsoft.com/office/drawing/2014/main" id="{703BB4B0-0624-2D41-B91A-132921D96B3D}"/>
                </a:ext>
              </a:extLst>
            </p:cNvPr>
            <p:cNvSpPr>
              <a:spLocks/>
            </p:cNvSpPr>
            <p:nvPr/>
          </p:nvSpPr>
          <p:spPr bwMode="auto">
            <a:xfrm>
              <a:off x="2976" y="1056"/>
              <a:ext cx="89" cy="41"/>
            </a:xfrm>
            <a:custGeom>
              <a:avLst/>
              <a:gdLst>
                <a:gd name="T0" fmla="*/ 88 w 89"/>
                <a:gd name="T1" fmla="*/ 20 h 41"/>
                <a:gd name="T2" fmla="*/ 0 w 89"/>
                <a:gd name="T3" fmla="*/ 40 h 41"/>
                <a:gd name="T4" fmla="*/ 0 w 89"/>
                <a:gd name="T5" fmla="*/ 20 h 41"/>
                <a:gd name="T6" fmla="*/ 0 w 89"/>
                <a:gd name="T7" fmla="*/ 0 h 41"/>
                <a:gd name="T8" fmla="*/ 88 w 89"/>
                <a:gd name="T9" fmla="*/ 20 h 41"/>
                <a:gd name="T10" fmla="*/ 0 60000 65536"/>
                <a:gd name="T11" fmla="*/ 0 60000 65536"/>
                <a:gd name="T12" fmla="*/ 0 60000 65536"/>
                <a:gd name="T13" fmla="*/ 0 60000 65536"/>
                <a:gd name="T14" fmla="*/ 0 60000 65536"/>
                <a:gd name="T15" fmla="*/ 0 w 89"/>
                <a:gd name="T16" fmla="*/ 0 h 41"/>
                <a:gd name="T17" fmla="*/ 89 w 89"/>
                <a:gd name="T18" fmla="*/ 41 h 41"/>
              </a:gdLst>
              <a:ahLst/>
              <a:cxnLst>
                <a:cxn ang="T10">
                  <a:pos x="T0" y="T1"/>
                </a:cxn>
                <a:cxn ang="T11">
                  <a:pos x="T2" y="T3"/>
                </a:cxn>
                <a:cxn ang="T12">
                  <a:pos x="T4" y="T5"/>
                </a:cxn>
                <a:cxn ang="T13">
                  <a:pos x="T6" y="T7"/>
                </a:cxn>
                <a:cxn ang="T14">
                  <a:pos x="T8" y="T9"/>
                </a:cxn>
              </a:cxnLst>
              <a:rect l="T15" t="T16" r="T17" b="T18"/>
              <a:pathLst>
                <a:path w="89" h="41">
                  <a:moveTo>
                    <a:pt x="88" y="20"/>
                  </a:moveTo>
                  <a:lnTo>
                    <a:pt x="0" y="40"/>
                  </a:lnTo>
                  <a:lnTo>
                    <a:pt x="0" y="20"/>
                  </a:lnTo>
                  <a:lnTo>
                    <a:pt x="0" y="0"/>
                  </a:lnTo>
                  <a:lnTo>
                    <a:pt x="88" y="20"/>
                  </a:lnTo>
                </a:path>
              </a:pathLst>
            </a:custGeom>
            <a:solidFill>
              <a:schemeClr val="tx2"/>
            </a:solidFill>
            <a:ln w="12700" cap="rnd">
              <a:solidFill>
                <a:schemeClr val="tx2"/>
              </a:solidFill>
              <a:round/>
              <a:headEnd/>
              <a:tailEnd/>
            </a:ln>
          </p:spPr>
          <p:txBody>
            <a:bodyPr/>
            <a:lstStyle/>
            <a:p>
              <a:endParaRPr lang="en-US"/>
            </a:p>
          </p:txBody>
        </p:sp>
        <p:sp>
          <p:nvSpPr>
            <p:cNvPr id="59513" name="Line 1069">
              <a:extLst>
                <a:ext uri="{FF2B5EF4-FFF2-40B4-BE49-F238E27FC236}">
                  <a16:creationId xmlns:a16="http://schemas.microsoft.com/office/drawing/2014/main" id="{AD5C59C6-29D6-F14B-950D-B51E8E9A3AC3}"/>
                </a:ext>
              </a:extLst>
            </p:cNvPr>
            <p:cNvSpPr>
              <a:spLocks noChangeShapeType="1"/>
            </p:cNvSpPr>
            <p:nvPr/>
          </p:nvSpPr>
          <p:spPr bwMode="auto">
            <a:xfrm flipH="1">
              <a:off x="2928" y="1084"/>
              <a:ext cx="48"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33" name="Group 1070">
            <a:extLst>
              <a:ext uri="{FF2B5EF4-FFF2-40B4-BE49-F238E27FC236}">
                <a16:creationId xmlns:a16="http://schemas.microsoft.com/office/drawing/2014/main" id="{E5F2CBA5-EA8E-DF4D-9800-29EA4F87B841}"/>
              </a:ext>
            </a:extLst>
          </p:cNvPr>
          <p:cNvGrpSpPr>
            <a:grpSpLocks/>
          </p:cNvGrpSpPr>
          <p:nvPr/>
        </p:nvGrpSpPr>
        <p:grpSpPr bwMode="auto">
          <a:xfrm>
            <a:off x="4132263" y="1841500"/>
            <a:ext cx="192087" cy="77788"/>
            <a:chOff x="2928" y="1160"/>
            <a:chExt cx="137" cy="49"/>
          </a:xfrm>
        </p:grpSpPr>
        <p:sp>
          <p:nvSpPr>
            <p:cNvPr id="59510" name="Freeform 1071">
              <a:extLst>
                <a:ext uri="{FF2B5EF4-FFF2-40B4-BE49-F238E27FC236}">
                  <a16:creationId xmlns:a16="http://schemas.microsoft.com/office/drawing/2014/main" id="{9A445695-0402-C146-B92F-1AC66C8A2D9F}"/>
                </a:ext>
              </a:extLst>
            </p:cNvPr>
            <p:cNvSpPr>
              <a:spLocks/>
            </p:cNvSpPr>
            <p:nvPr/>
          </p:nvSpPr>
          <p:spPr bwMode="auto">
            <a:xfrm>
              <a:off x="2976" y="1160"/>
              <a:ext cx="89" cy="49"/>
            </a:xfrm>
            <a:custGeom>
              <a:avLst/>
              <a:gdLst>
                <a:gd name="T0" fmla="*/ 88 w 89"/>
                <a:gd name="T1" fmla="*/ 21 h 49"/>
                <a:gd name="T2" fmla="*/ 0 w 89"/>
                <a:gd name="T3" fmla="*/ 48 h 49"/>
                <a:gd name="T4" fmla="*/ 0 w 89"/>
                <a:gd name="T5" fmla="*/ 21 h 49"/>
                <a:gd name="T6" fmla="*/ 0 w 89"/>
                <a:gd name="T7" fmla="*/ 0 h 49"/>
                <a:gd name="T8" fmla="*/ 88 w 89"/>
                <a:gd name="T9" fmla="*/ 21 h 49"/>
                <a:gd name="T10" fmla="*/ 0 60000 65536"/>
                <a:gd name="T11" fmla="*/ 0 60000 65536"/>
                <a:gd name="T12" fmla="*/ 0 60000 65536"/>
                <a:gd name="T13" fmla="*/ 0 60000 65536"/>
                <a:gd name="T14" fmla="*/ 0 60000 65536"/>
                <a:gd name="T15" fmla="*/ 0 w 89"/>
                <a:gd name="T16" fmla="*/ 0 h 49"/>
                <a:gd name="T17" fmla="*/ 89 w 89"/>
                <a:gd name="T18" fmla="*/ 49 h 49"/>
              </a:gdLst>
              <a:ahLst/>
              <a:cxnLst>
                <a:cxn ang="T10">
                  <a:pos x="T0" y="T1"/>
                </a:cxn>
                <a:cxn ang="T11">
                  <a:pos x="T2" y="T3"/>
                </a:cxn>
                <a:cxn ang="T12">
                  <a:pos x="T4" y="T5"/>
                </a:cxn>
                <a:cxn ang="T13">
                  <a:pos x="T6" y="T7"/>
                </a:cxn>
                <a:cxn ang="T14">
                  <a:pos x="T8" y="T9"/>
                </a:cxn>
              </a:cxnLst>
              <a:rect l="T15" t="T16" r="T17" b="T18"/>
              <a:pathLst>
                <a:path w="89" h="49">
                  <a:moveTo>
                    <a:pt x="88" y="21"/>
                  </a:moveTo>
                  <a:lnTo>
                    <a:pt x="0" y="48"/>
                  </a:lnTo>
                  <a:lnTo>
                    <a:pt x="0" y="21"/>
                  </a:lnTo>
                  <a:lnTo>
                    <a:pt x="0" y="0"/>
                  </a:lnTo>
                  <a:lnTo>
                    <a:pt x="88" y="21"/>
                  </a:lnTo>
                </a:path>
              </a:pathLst>
            </a:custGeom>
            <a:solidFill>
              <a:schemeClr val="tx2"/>
            </a:solidFill>
            <a:ln w="12700" cap="rnd">
              <a:solidFill>
                <a:schemeClr val="tx2"/>
              </a:solidFill>
              <a:round/>
              <a:headEnd/>
              <a:tailEnd/>
            </a:ln>
          </p:spPr>
          <p:txBody>
            <a:bodyPr/>
            <a:lstStyle/>
            <a:p>
              <a:endParaRPr lang="en-US"/>
            </a:p>
          </p:txBody>
        </p:sp>
        <p:sp>
          <p:nvSpPr>
            <p:cNvPr id="59511" name="Line 1072">
              <a:extLst>
                <a:ext uri="{FF2B5EF4-FFF2-40B4-BE49-F238E27FC236}">
                  <a16:creationId xmlns:a16="http://schemas.microsoft.com/office/drawing/2014/main" id="{D9A68F81-1BB8-014F-8FB6-601AF3F466FF}"/>
                </a:ext>
              </a:extLst>
            </p:cNvPr>
            <p:cNvSpPr>
              <a:spLocks noChangeShapeType="1"/>
            </p:cNvSpPr>
            <p:nvPr/>
          </p:nvSpPr>
          <p:spPr bwMode="auto">
            <a:xfrm flipH="1">
              <a:off x="2928" y="1188"/>
              <a:ext cx="48"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34" name="Group 1073">
            <a:extLst>
              <a:ext uri="{FF2B5EF4-FFF2-40B4-BE49-F238E27FC236}">
                <a16:creationId xmlns:a16="http://schemas.microsoft.com/office/drawing/2014/main" id="{6C1F4414-772D-9F40-957F-2748C04EEEF6}"/>
              </a:ext>
            </a:extLst>
          </p:cNvPr>
          <p:cNvGrpSpPr>
            <a:grpSpLocks/>
          </p:cNvGrpSpPr>
          <p:nvPr/>
        </p:nvGrpSpPr>
        <p:grpSpPr bwMode="auto">
          <a:xfrm>
            <a:off x="4132263" y="2032000"/>
            <a:ext cx="192087" cy="77788"/>
            <a:chOff x="2928" y="1280"/>
            <a:chExt cx="137" cy="49"/>
          </a:xfrm>
        </p:grpSpPr>
        <p:sp>
          <p:nvSpPr>
            <p:cNvPr id="59508" name="Freeform 1074">
              <a:extLst>
                <a:ext uri="{FF2B5EF4-FFF2-40B4-BE49-F238E27FC236}">
                  <a16:creationId xmlns:a16="http://schemas.microsoft.com/office/drawing/2014/main" id="{5C565B58-A3E9-D842-87F7-777CEE7A14C8}"/>
                </a:ext>
              </a:extLst>
            </p:cNvPr>
            <p:cNvSpPr>
              <a:spLocks/>
            </p:cNvSpPr>
            <p:nvPr/>
          </p:nvSpPr>
          <p:spPr bwMode="auto">
            <a:xfrm>
              <a:off x="2976" y="1280"/>
              <a:ext cx="89" cy="49"/>
            </a:xfrm>
            <a:custGeom>
              <a:avLst/>
              <a:gdLst>
                <a:gd name="T0" fmla="*/ 88 w 89"/>
                <a:gd name="T1" fmla="*/ 21 h 49"/>
                <a:gd name="T2" fmla="*/ 0 w 89"/>
                <a:gd name="T3" fmla="*/ 48 h 49"/>
                <a:gd name="T4" fmla="*/ 0 w 89"/>
                <a:gd name="T5" fmla="*/ 21 h 49"/>
                <a:gd name="T6" fmla="*/ 0 w 89"/>
                <a:gd name="T7" fmla="*/ 0 h 49"/>
                <a:gd name="T8" fmla="*/ 88 w 89"/>
                <a:gd name="T9" fmla="*/ 21 h 49"/>
                <a:gd name="T10" fmla="*/ 0 60000 65536"/>
                <a:gd name="T11" fmla="*/ 0 60000 65536"/>
                <a:gd name="T12" fmla="*/ 0 60000 65536"/>
                <a:gd name="T13" fmla="*/ 0 60000 65536"/>
                <a:gd name="T14" fmla="*/ 0 60000 65536"/>
                <a:gd name="T15" fmla="*/ 0 w 89"/>
                <a:gd name="T16" fmla="*/ 0 h 49"/>
                <a:gd name="T17" fmla="*/ 89 w 89"/>
                <a:gd name="T18" fmla="*/ 49 h 49"/>
              </a:gdLst>
              <a:ahLst/>
              <a:cxnLst>
                <a:cxn ang="T10">
                  <a:pos x="T0" y="T1"/>
                </a:cxn>
                <a:cxn ang="T11">
                  <a:pos x="T2" y="T3"/>
                </a:cxn>
                <a:cxn ang="T12">
                  <a:pos x="T4" y="T5"/>
                </a:cxn>
                <a:cxn ang="T13">
                  <a:pos x="T6" y="T7"/>
                </a:cxn>
                <a:cxn ang="T14">
                  <a:pos x="T8" y="T9"/>
                </a:cxn>
              </a:cxnLst>
              <a:rect l="T15" t="T16" r="T17" b="T18"/>
              <a:pathLst>
                <a:path w="89" h="49">
                  <a:moveTo>
                    <a:pt x="88" y="21"/>
                  </a:moveTo>
                  <a:lnTo>
                    <a:pt x="0" y="48"/>
                  </a:lnTo>
                  <a:lnTo>
                    <a:pt x="0" y="21"/>
                  </a:lnTo>
                  <a:lnTo>
                    <a:pt x="0" y="0"/>
                  </a:lnTo>
                  <a:lnTo>
                    <a:pt x="88" y="21"/>
                  </a:lnTo>
                </a:path>
              </a:pathLst>
            </a:custGeom>
            <a:solidFill>
              <a:schemeClr val="tx2"/>
            </a:solidFill>
            <a:ln w="12700" cap="rnd">
              <a:solidFill>
                <a:schemeClr val="tx2"/>
              </a:solidFill>
              <a:round/>
              <a:headEnd/>
              <a:tailEnd/>
            </a:ln>
          </p:spPr>
          <p:txBody>
            <a:bodyPr/>
            <a:lstStyle/>
            <a:p>
              <a:endParaRPr lang="en-US"/>
            </a:p>
          </p:txBody>
        </p:sp>
        <p:sp>
          <p:nvSpPr>
            <p:cNvPr id="59509" name="Line 1075">
              <a:extLst>
                <a:ext uri="{FF2B5EF4-FFF2-40B4-BE49-F238E27FC236}">
                  <a16:creationId xmlns:a16="http://schemas.microsoft.com/office/drawing/2014/main" id="{96507775-B0DB-DF4C-8D6D-66AFEBA3A8F0}"/>
                </a:ext>
              </a:extLst>
            </p:cNvPr>
            <p:cNvSpPr>
              <a:spLocks noChangeShapeType="1"/>
            </p:cNvSpPr>
            <p:nvPr/>
          </p:nvSpPr>
          <p:spPr bwMode="auto">
            <a:xfrm flipH="1">
              <a:off x="2928" y="1308"/>
              <a:ext cx="48"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35" name="Group 1076">
            <a:extLst>
              <a:ext uri="{FF2B5EF4-FFF2-40B4-BE49-F238E27FC236}">
                <a16:creationId xmlns:a16="http://schemas.microsoft.com/office/drawing/2014/main" id="{D2F2A0F7-F3D6-B044-B874-70BBEDFEFEA9}"/>
              </a:ext>
            </a:extLst>
          </p:cNvPr>
          <p:cNvGrpSpPr>
            <a:grpSpLocks/>
          </p:cNvGrpSpPr>
          <p:nvPr/>
        </p:nvGrpSpPr>
        <p:grpSpPr bwMode="auto">
          <a:xfrm>
            <a:off x="4132263" y="2400300"/>
            <a:ext cx="192087" cy="52388"/>
            <a:chOff x="2928" y="1512"/>
            <a:chExt cx="137" cy="33"/>
          </a:xfrm>
        </p:grpSpPr>
        <p:sp>
          <p:nvSpPr>
            <p:cNvPr id="59506" name="Freeform 1077">
              <a:extLst>
                <a:ext uri="{FF2B5EF4-FFF2-40B4-BE49-F238E27FC236}">
                  <a16:creationId xmlns:a16="http://schemas.microsoft.com/office/drawing/2014/main" id="{6BDF06F0-12E7-7F4A-B580-07A626B91723}"/>
                </a:ext>
              </a:extLst>
            </p:cNvPr>
            <p:cNvSpPr>
              <a:spLocks/>
            </p:cNvSpPr>
            <p:nvPr/>
          </p:nvSpPr>
          <p:spPr bwMode="auto">
            <a:xfrm>
              <a:off x="2976" y="1512"/>
              <a:ext cx="89" cy="33"/>
            </a:xfrm>
            <a:custGeom>
              <a:avLst/>
              <a:gdLst>
                <a:gd name="T0" fmla="*/ 88 w 89"/>
                <a:gd name="T1" fmla="*/ 19 h 33"/>
                <a:gd name="T2" fmla="*/ 0 w 89"/>
                <a:gd name="T3" fmla="*/ 32 h 33"/>
                <a:gd name="T4" fmla="*/ 0 w 89"/>
                <a:gd name="T5" fmla="*/ 19 h 33"/>
                <a:gd name="T6" fmla="*/ 0 w 89"/>
                <a:gd name="T7" fmla="*/ 0 h 33"/>
                <a:gd name="T8" fmla="*/ 88 w 89"/>
                <a:gd name="T9" fmla="*/ 19 h 33"/>
                <a:gd name="T10" fmla="*/ 0 60000 65536"/>
                <a:gd name="T11" fmla="*/ 0 60000 65536"/>
                <a:gd name="T12" fmla="*/ 0 60000 65536"/>
                <a:gd name="T13" fmla="*/ 0 60000 65536"/>
                <a:gd name="T14" fmla="*/ 0 60000 65536"/>
                <a:gd name="T15" fmla="*/ 0 w 89"/>
                <a:gd name="T16" fmla="*/ 0 h 33"/>
                <a:gd name="T17" fmla="*/ 89 w 89"/>
                <a:gd name="T18" fmla="*/ 33 h 33"/>
              </a:gdLst>
              <a:ahLst/>
              <a:cxnLst>
                <a:cxn ang="T10">
                  <a:pos x="T0" y="T1"/>
                </a:cxn>
                <a:cxn ang="T11">
                  <a:pos x="T2" y="T3"/>
                </a:cxn>
                <a:cxn ang="T12">
                  <a:pos x="T4" y="T5"/>
                </a:cxn>
                <a:cxn ang="T13">
                  <a:pos x="T6" y="T7"/>
                </a:cxn>
                <a:cxn ang="T14">
                  <a:pos x="T8" y="T9"/>
                </a:cxn>
              </a:cxnLst>
              <a:rect l="T15" t="T16" r="T17" b="T18"/>
              <a:pathLst>
                <a:path w="89" h="33">
                  <a:moveTo>
                    <a:pt x="88" y="19"/>
                  </a:moveTo>
                  <a:lnTo>
                    <a:pt x="0" y="32"/>
                  </a:lnTo>
                  <a:lnTo>
                    <a:pt x="0" y="19"/>
                  </a:lnTo>
                  <a:lnTo>
                    <a:pt x="0" y="0"/>
                  </a:lnTo>
                  <a:lnTo>
                    <a:pt x="88" y="19"/>
                  </a:lnTo>
                </a:path>
              </a:pathLst>
            </a:custGeom>
            <a:solidFill>
              <a:schemeClr val="tx2"/>
            </a:solidFill>
            <a:ln w="12700" cap="rnd">
              <a:solidFill>
                <a:schemeClr val="tx2"/>
              </a:solidFill>
              <a:round/>
              <a:headEnd/>
              <a:tailEnd/>
            </a:ln>
          </p:spPr>
          <p:txBody>
            <a:bodyPr/>
            <a:lstStyle/>
            <a:p>
              <a:endParaRPr lang="en-US"/>
            </a:p>
          </p:txBody>
        </p:sp>
        <p:sp>
          <p:nvSpPr>
            <p:cNvPr id="59507" name="Line 1078">
              <a:extLst>
                <a:ext uri="{FF2B5EF4-FFF2-40B4-BE49-F238E27FC236}">
                  <a16:creationId xmlns:a16="http://schemas.microsoft.com/office/drawing/2014/main" id="{0CC4573C-3217-7B46-A12F-F2AB7C6E48BE}"/>
                </a:ext>
              </a:extLst>
            </p:cNvPr>
            <p:cNvSpPr>
              <a:spLocks noChangeShapeType="1"/>
            </p:cNvSpPr>
            <p:nvPr/>
          </p:nvSpPr>
          <p:spPr bwMode="auto">
            <a:xfrm flipH="1">
              <a:off x="2928" y="1540"/>
              <a:ext cx="48"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36" name="Group 1079">
            <a:extLst>
              <a:ext uri="{FF2B5EF4-FFF2-40B4-BE49-F238E27FC236}">
                <a16:creationId xmlns:a16="http://schemas.microsoft.com/office/drawing/2014/main" id="{A1E44C0B-920C-E649-B82A-5D12E77E8FF6}"/>
              </a:ext>
            </a:extLst>
          </p:cNvPr>
          <p:cNvGrpSpPr>
            <a:grpSpLocks/>
          </p:cNvGrpSpPr>
          <p:nvPr/>
        </p:nvGrpSpPr>
        <p:grpSpPr bwMode="auto">
          <a:xfrm>
            <a:off x="4095750" y="3060700"/>
            <a:ext cx="182563" cy="65088"/>
            <a:chOff x="2903" y="1928"/>
            <a:chExt cx="129" cy="41"/>
          </a:xfrm>
        </p:grpSpPr>
        <p:sp>
          <p:nvSpPr>
            <p:cNvPr id="59504" name="Freeform 1080">
              <a:extLst>
                <a:ext uri="{FF2B5EF4-FFF2-40B4-BE49-F238E27FC236}">
                  <a16:creationId xmlns:a16="http://schemas.microsoft.com/office/drawing/2014/main" id="{EA3C47E8-12B3-2640-ACA9-CA1693C7A1FB}"/>
                </a:ext>
              </a:extLst>
            </p:cNvPr>
            <p:cNvSpPr>
              <a:spLocks/>
            </p:cNvSpPr>
            <p:nvPr/>
          </p:nvSpPr>
          <p:spPr bwMode="auto">
            <a:xfrm>
              <a:off x="2943" y="1928"/>
              <a:ext cx="89" cy="41"/>
            </a:xfrm>
            <a:custGeom>
              <a:avLst/>
              <a:gdLst>
                <a:gd name="T0" fmla="*/ 88 w 89"/>
                <a:gd name="T1" fmla="*/ 27 h 41"/>
                <a:gd name="T2" fmla="*/ 0 w 89"/>
                <a:gd name="T3" fmla="*/ 40 h 41"/>
                <a:gd name="T4" fmla="*/ 0 w 89"/>
                <a:gd name="T5" fmla="*/ 27 h 41"/>
                <a:gd name="T6" fmla="*/ 0 w 89"/>
                <a:gd name="T7" fmla="*/ 0 h 41"/>
                <a:gd name="T8" fmla="*/ 88 w 89"/>
                <a:gd name="T9" fmla="*/ 27 h 41"/>
                <a:gd name="T10" fmla="*/ 0 60000 65536"/>
                <a:gd name="T11" fmla="*/ 0 60000 65536"/>
                <a:gd name="T12" fmla="*/ 0 60000 65536"/>
                <a:gd name="T13" fmla="*/ 0 60000 65536"/>
                <a:gd name="T14" fmla="*/ 0 60000 65536"/>
                <a:gd name="T15" fmla="*/ 0 w 89"/>
                <a:gd name="T16" fmla="*/ 0 h 41"/>
                <a:gd name="T17" fmla="*/ 89 w 89"/>
                <a:gd name="T18" fmla="*/ 41 h 41"/>
              </a:gdLst>
              <a:ahLst/>
              <a:cxnLst>
                <a:cxn ang="T10">
                  <a:pos x="T0" y="T1"/>
                </a:cxn>
                <a:cxn ang="T11">
                  <a:pos x="T2" y="T3"/>
                </a:cxn>
                <a:cxn ang="T12">
                  <a:pos x="T4" y="T5"/>
                </a:cxn>
                <a:cxn ang="T13">
                  <a:pos x="T6" y="T7"/>
                </a:cxn>
                <a:cxn ang="T14">
                  <a:pos x="T8" y="T9"/>
                </a:cxn>
              </a:cxnLst>
              <a:rect l="T15" t="T16" r="T17" b="T18"/>
              <a:pathLst>
                <a:path w="89" h="41">
                  <a:moveTo>
                    <a:pt x="88" y="27"/>
                  </a:moveTo>
                  <a:lnTo>
                    <a:pt x="0" y="40"/>
                  </a:lnTo>
                  <a:lnTo>
                    <a:pt x="0" y="27"/>
                  </a:lnTo>
                  <a:lnTo>
                    <a:pt x="0" y="0"/>
                  </a:lnTo>
                  <a:lnTo>
                    <a:pt x="88" y="27"/>
                  </a:lnTo>
                </a:path>
              </a:pathLst>
            </a:custGeom>
            <a:solidFill>
              <a:schemeClr val="tx2"/>
            </a:solidFill>
            <a:ln w="12700" cap="rnd">
              <a:solidFill>
                <a:schemeClr val="tx2"/>
              </a:solidFill>
              <a:round/>
              <a:headEnd/>
              <a:tailEnd/>
            </a:ln>
          </p:spPr>
          <p:txBody>
            <a:bodyPr/>
            <a:lstStyle/>
            <a:p>
              <a:endParaRPr lang="en-US"/>
            </a:p>
          </p:txBody>
        </p:sp>
        <p:sp>
          <p:nvSpPr>
            <p:cNvPr id="59505" name="Line 1081">
              <a:extLst>
                <a:ext uri="{FF2B5EF4-FFF2-40B4-BE49-F238E27FC236}">
                  <a16:creationId xmlns:a16="http://schemas.microsoft.com/office/drawing/2014/main" id="{1EA2F30E-DB6F-E142-B8BB-9DCA891D8B12}"/>
                </a:ext>
              </a:extLst>
            </p:cNvPr>
            <p:cNvSpPr>
              <a:spLocks noChangeShapeType="1"/>
            </p:cNvSpPr>
            <p:nvPr/>
          </p:nvSpPr>
          <p:spPr bwMode="auto">
            <a:xfrm flipH="1">
              <a:off x="2903" y="1964"/>
              <a:ext cx="4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37" name="Group 1082">
            <a:extLst>
              <a:ext uri="{FF2B5EF4-FFF2-40B4-BE49-F238E27FC236}">
                <a16:creationId xmlns:a16="http://schemas.microsoft.com/office/drawing/2014/main" id="{A6EB0F61-CB21-E744-969A-1F8A9EEA2A30}"/>
              </a:ext>
            </a:extLst>
          </p:cNvPr>
          <p:cNvGrpSpPr>
            <a:grpSpLocks/>
          </p:cNvGrpSpPr>
          <p:nvPr/>
        </p:nvGrpSpPr>
        <p:grpSpPr bwMode="auto">
          <a:xfrm>
            <a:off x="4084638" y="3190875"/>
            <a:ext cx="58737" cy="173038"/>
            <a:chOff x="2895" y="2010"/>
            <a:chExt cx="41" cy="109"/>
          </a:xfrm>
        </p:grpSpPr>
        <p:sp>
          <p:nvSpPr>
            <p:cNvPr id="59502" name="Freeform 1083">
              <a:extLst>
                <a:ext uri="{FF2B5EF4-FFF2-40B4-BE49-F238E27FC236}">
                  <a16:creationId xmlns:a16="http://schemas.microsoft.com/office/drawing/2014/main" id="{2FEA1480-B39B-D94D-8E16-02833A59C6B8}"/>
                </a:ext>
              </a:extLst>
            </p:cNvPr>
            <p:cNvSpPr>
              <a:spLocks/>
            </p:cNvSpPr>
            <p:nvPr/>
          </p:nvSpPr>
          <p:spPr bwMode="auto">
            <a:xfrm>
              <a:off x="2895" y="2030"/>
              <a:ext cx="41" cy="89"/>
            </a:xfrm>
            <a:custGeom>
              <a:avLst/>
              <a:gdLst>
                <a:gd name="T0" fmla="*/ 20 w 41"/>
                <a:gd name="T1" fmla="*/ 88 h 89"/>
                <a:gd name="T2" fmla="*/ 0 w 41"/>
                <a:gd name="T3" fmla="*/ 0 h 89"/>
                <a:gd name="T4" fmla="*/ 20 w 41"/>
                <a:gd name="T5" fmla="*/ 0 h 89"/>
                <a:gd name="T6" fmla="*/ 40 w 41"/>
                <a:gd name="T7" fmla="*/ 0 h 89"/>
                <a:gd name="T8" fmla="*/ 20 w 41"/>
                <a:gd name="T9" fmla="*/ 88 h 89"/>
                <a:gd name="T10" fmla="*/ 0 60000 65536"/>
                <a:gd name="T11" fmla="*/ 0 60000 65536"/>
                <a:gd name="T12" fmla="*/ 0 60000 65536"/>
                <a:gd name="T13" fmla="*/ 0 60000 65536"/>
                <a:gd name="T14" fmla="*/ 0 60000 65536"/>
                <a:gd name="T15" fmla="*/ 0 w 41"/>
                <a:gd name="T16" fmla="*/ 0 h 89"/>
                <a:gd name="T17" fmla="*/ 41 w 41"/>
                <a:gd name="T18" fmla="*/ 89 h 89"/>
              </a:gdLst>
              <a:ahLst/>
              <a:cxnLst>
                <a:cxn ang="T10">
                  <a:pos x="T0" y="T1"/>
                </a:cxn>
                <a:cxn ang="T11">
                  <a:pos x="T2" y="T3"/>
                </a:cxn>
                <a:cxn ang="T12">
                  <a:pos x="T4" y="T5"/>
                </a:cxn>
                <a:cxn ang="T13">
                  <a:pos x="T6" y="T7"/>
                </a:cxn>
                <a:cxn ang="T14">
                  <a:pos x="T8" y="T9"/>
                </a:cxn>
              </a:cxnLst>
              <a:rect l="T15" t="T16" r="T17" b="T18"/>
              <a:pathLst>
                <a:path w="41" h="89">
                  <a:moveTo>
                    <a:pt x="20" y="88"/>
                  </a:moveTo>
                  <a:lnTo>
                    <a:pt x="0" y="0"/>
                  </a:lnTo>
                  <a:lnTo>
                    <a:pt x="20" y="0"/>
                  </a:lnTo>
                  <a:lnTo>
                    <a:pt x="40" y="0"/>
                  </a:lnTo>
                  <a:lnTo>
                    <a:pt x="20" y="88"/>
                  </a:lnTo>
                </a:path>
              </a:pathLst>
            </a:custGeom>
            <a:solidFill>
              <a:schemeClr val="tx2"/>
            </a:solidFill>
            <a:ln w="12700" cap="rnd">
              <a:solidFill>
                <a:schemeClr val="tx2"/>
              </a:solidFill>
              <a:round/>
              <a:headEnd/>
              <a:tailEnd/>
            </a:ln>
          </p:spPr>
          <p:txBody>
            <a:bodyPr/>
            <a:lstStyle/>
            <a:p>
              <a:endParaRPr lang="en-US"/>
            </a:p>
          </p:txBody>
        </p:sp>
        <p:sp>
          <p:nvSpPr>
            <p:cNvPr id="59503" name="Line 1084">
              <a:extLst>
                <a:ext uri="{FF2B5EF4-FFF2-40B4-BE49-F238E27FC236}">
                  <a16:creationId xmlns:a16="http://schemas.microsoft.com/office/drawing/2014/main" id="{303AAB63-23D1-DB4C-831E-D569A4099DA2}"/>
                </a:ext>
              </a:extLst>
            </p:cNvPr>
            <p:cNvSpPr>
              <a:spLocks noChangeShapeType="1"/>
            </p:cNvSpPr>
            <p:nvPr/>
          </p:nvSpPr>
          <p:spPr bwMode="auto">
            <a:xfrm flipV="1">
              <a:off x="2919" y="2010"/>
              <a:ext cx="0" cy="24"/>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38" name="Group 1085">
            <a:extLst>
              <a:ext uri="{FF2B5EF4-FFF2-40B4-BE49-F238E27FC236}">
                <a16:creationId xmlns:a16="http://schemas.microsoft.com/office/drawing/2014/main" id="{6AB541A6-238D-9148-AC71-BC702A77BD0F}"/>
              </a:ext>
            </a:extLst>
          </p:cNvPr>
          <p:cNvGrpSpPr>
            <a:grpSpLocks/>
          </p:cNvGrpSpPr>
          <p:nvPr/>
        </p:nvGrpSpPr>
        <p:grpSpPr bwMode="auto">
          <a:xfrm>
            <a:off x="4695825" y="1358900"/>
            <a:ext cx="169863" cy="77788"/>
            <a:chOff x="3328" y="856"/>
            <a:chExt cx="120" cy="49"/>
          </a:xfrm>
        </p:grpSpPr>
        <p:sp>
          <p:nvSpPr>
            <p:cNvPr id="59500" name="Freeform 1086">
              <a:extLst>
                <a:ext uri="{FF2B5EF4-FFF2-40B4-BE49-F238E27FC236}">
                  <a16:creationId xmlns:a16="http://schemas.microsoft.com/office/drawing/2014/main" id="{BC821C9F-ADA1-FC41-8A3A-4642B854C56D}"/>
                </a:ext>
              </a:extLst>
            </p:cNvPr>
            <p:cNvSpPr>
              <a:spLocks/>
            </p:cNvSpPr>
            <p:nvPr/>
          </p:nvSpPr>
          <p:spPr bwMode="auto">
            <a:xfrm>
              <a:off x="3328" y="856"/>
              <a:ext cx="89" cy="49"/>
            </a:xfrm>
            <a:custGeom>
              <a:avLst/>
              <a:gdLst>
                <a:gd name="T0" fmla="*/ 0 w 89"/>
                <a:gd name="T1" fmla="*/ 27 h 49"/>
                <a:gd name="T2" fmla="*/ 88 w 89"/>
                <a:gd name="T3" fmla="*/ 0 h 49"/>
                <a:gd name="T4" fmla="*/ 88 w 89"/>
                <a:gd name="T5" fmla="*/ 27 h 49"/>
                <a:gd name="T6" fmla="*/ 88 w 89"/>
                <a:gd name="T7" fmla="*/ 48 h 49"/>
                <a:gd name="T8" fmla="*/ 0 w 89"/>
                <a:gd name="T9" fmla="*/ 27 h 49"/>
                <a:gd name="T10" fmla="*/ 0 60000 65536"/>
                <a:gd name="T11" fmla="*/ 0 60000 65536"/>
                <a:gd name="T12" fmla="*/ 0 60000 65536"/>
                <a:gd name="T13" fmla="*/ 0 60000 65536"/>
                <a:gd name="T14" fmla="*/ 0 60000 65536"/>
                <a:gd name="T15" fmla="*/ 0 w 89"/>
                <a:gd name="T16" fmla="*/ 0 h 49"/>
                <a:gd name="T17" fmla="*/ 89 w 89"/>
                <a:gd name="T18" fmla="*/ 49 h 49"/>
              </a:gdLst>
              <a:ahLst/>
              <a:cxnLst>
                <a:cxn ang="T10">
                  <a:pos x="T0" y="T1"/>
                </a:cxn>
                <a:cxn ang="T11">
                  <a:pos x="T2" y="T3"/>
                </a:cxn>
                <a:cxn ang="T12">
                  <a:pos x="T4" y="T5"/>
                </a:cxn>
                <a:cxn ang="T13">
                  <a:pos x="T6" y="T7"/>
                </a:cxn>
                <a:cxn ang="T14">
                  <a:pos x="T8" y="T9"/>
                </a:cxn>
              </a:cxnLst>
              <a:rect l="T15" t="T16" r="T17" b="T18"/>
              <a:pathLst>
                <a:path w="89" h="49">
                  <a:moveTo>
                    <a:pt x="0" y="27"/>
                  </a:moveTo>
                  <a:lnTo>
                    <a:pt x="88" y="0"/>
                  </a:lnTo>
                  <a:lnTo>
                    <a:pt x="88" y="27"/>
                  </a:lnTo>
                  <a:lnTo>
                    <a:pt x="88" y="48"/>
                  </a:lnTo>
                  <a:lnTo>
                    <a:pt x="0" y="27"/>
                  </a:lnTo>
                </a:path>
              </a:pathLst>
            </a:custGeom>
            <a:solidFill>
              <a:schemeClr val="tx2"/>
            </a:solidFill>
            <a:ln w="12700" cap="rnd">
              <a:solidFill>
                <a:schemeClr val="tx2"/>
              </a:solidFill>
              <a:round/>
              <a:headEnd/>
              <a:tailEnd/>
            </a:ln>
          </p:spPr>
          <p:txBody>
            <a:bodyPr/>
            <a:lstStyle/>
            <a:p>
              <a:endParaRPr lang="en-US"/>
            </a:p>
          </p:txBody>
        </p:sp>
        <p:sp>
          <p:nvSpPr>
            <p:cNvPr id="59501" name="Line 1087">
              <a:extLst>
                <a:ext uri="{FF2B5EF4-FFF2-40B4-BE49-F238E27FC236}">
                  <a16:creationId xmlns:a16="http://schemas.microsoft.com/office/drawing/2014/main" id="{BE4C19E5-0770-DC42-8EEA-73D762F23212}"/>
                </a:ext>
              </a:extLst>
            </p:cNvPr>
            <p:cNvSpPr>
              <a:spLocks noChangeShapeType="1"/>
            </p:cNvSpPr>
            <p:nvPr/>
          </p:nvSpPr>
          <p:spPr bwMode="auto">
            <a:xfrm>
              <a:off x="3424" y="892"/>
              <a:ext cx="2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39" name="Group 1088">
            <a:extLst>
              <a:ext uri="{FF2B5EF4-FFF2-40B4-BE49-F238E27FC236}">
                <a16:creationId xmlns:a16="http://schemas.microsoft.com/office/drawing/2014/main" id="{C5C2CF68-FCD2-7447-8E76-3D289EB6E002}"/>
              </a:ext>
            </a:extLst>
          </p:cNvPr>
          <p:cNvGrpSpPr>
            <a:grpSpLocks/>
          </p:cNvGrpSpPr>
          <p:nvPr/>
        </p:nvGrpSpPr>
        <p:grpSpPr bwMode="auto">
          <a:xfrm>
            <a:off x="4695825" y="1816100"/>
            <a:ext cx="169863" cy="65088"/>
            <a:chOff x="3328" y="1144"/>
            <a:chExt cx="120" cy="41"/>
          </a:xfrm>
        </p:grpSpPr>
        <p:sp>
          <p:nvSpPr>
            <p:cNvPr id="59498" name="Freeform 1089">
              <a:extLst>
                <a:ext uri="{FF2B5EF4-FFF2-40B4-BE49-F238E27FC236}">
                  <a16:creationId xmlns:a16="http://schemas.microsoft.com/office/drawing/2014/main" id="{D35C6468-CF17-3C41-BD9E-1952247D402E}"/>
                </a:ext>
              </a:extLst>
            </p:cNvPr>
            <p:cNvSpPr>
              <a:spLocks/>
            </p:cNvSpPr>
            <p:nvPr/>
          </p:nvSpPr>
          <p:spPr bwMode="auto">
            <a:xfrm>
              <a:off x="3328" y="1144"/>
              <a:ext cx="89" cy="41"/>
            </a:xfrm>
            <a:custGeom>
              <a:avLst/>
              <a:gdLst>
                <a:gd name="T0" fmla="*/ 0 w 89"/>
                <a:gd name="T1" fmla="*/ 27 h 41"/>
                <a:gd name="T2" fmla="*/ 88 w 89"/>
                <a:gd name="T3" fmla="*/ 0 h 41"/>
                <a:gd name="T4" fmla="*/ 88 w 89"/>
                <a:gd name="T5" fmla="*/ 27 h 41"/>
                <a:gd name="T6" fmla="*/ 88 w 89"/>
                <a:gd name="T7" fmla="*/ 40 h 41"/>
                <a:gd name="T8" fmla="*/ 0 w 89"/>
                <a:gd name="T9" fmla="*/ 27 h 41"/>
                <a:gd name="T10" fmla="*/ 0 60000 65536"/>
                <a:gd name="T11" fmla="*/ 0 60000 65536"/>
                <a:gd name="T12" fmla="*/ 0 60000 65536"/>
                <a:gd name="T13" fmla="*/ 0 60000 65536"/>
                <a:gd name="T14" fmla="*/ 0 60000 65536"/>
                <a:gd name="T15" fmla="*/ 0 w 89"/>
                <a:gd name="T16" fmla="*/ 0 h 41"/>
                <a:gd name="T17" fmla="*/ 89 w 89"/>
                <a:gd name="T18" fmla="*/ 41 h 41"/>
              </a:gdLst>
              <a:ahLst/>
              <a:cxnLst>
                <a:cxn ang="T10">
                  <a:pos x="T0" y="T1"/>
                </a:cxn>
                <a:cxn ang="T11">
                  <a:pos x="T2" y="T3"/>
                </a:cxn>
                <a:cxn ang="T12">
                  <a:pos x="T4" y="T5"/>
                </a:cxn>
                <a:cxn ang="T13">
                  <a:pos x="T6" y="T7"/>
                </a:cxn>
                <a:cxn ang="T14">
                  <a:pos x="T8" y="T9"/>
                </a:cxn>
              </a:cxnLst>
              <a:rect l="T15" t="T16" r="T17" b="T18"/>
              <a:pathLst>
                <a:path w="89" h="41">
                  <a:moveTo>
                    <a:pt x="0" y="27"/>
                  </a:moveTo>
                  <a:lnTo>
                    <a:pt x="88" y="0"/>
                  </a:lnTo>
                  <a:lnTo>
                    <a:pt x="88" y="27"/>
                  </a:lnTo>
                  <a:lnTo>
                    <a:pt x="88" y="40"/>
                  </a:lnTo>
                  <a:lnTo>
                    <a:pt x="0" y="27"/>
                  </a:lnTo>
                </a:path>
              </a:pathLst>
            </a:custGeom>
            <a:solidFill>
              <a:schemeClr val="tx2"/>
            </a:solidFill>
            <a:ln w="12700" cap="rnd">
              <a:solidFill>
                <a:schemeClr val="tx2"/>
              </a:solidFill>
              <a:round/>
              <a:headEnd/>
              <a:tailEnd/>
            </a:ln>
          </p:spPr>
          <p:txBody>
            <a:bodyPr/>
            <a:lstStyle/>
            <a:p>
              <a:endParaRPr lang="en-US"/>
            </a:p>
          </p:txBody>
        </p:sp>
        <p:sp>
          <p:nvSpPr>
            <p:cNvPr id="59499" name="Line 1090">
              <a:extLst>
                <a:ext uri="{FF2B5EF4-FFF2-40B4-BE49-F238E27FC236}">
                  <a16:creationId xmlns:a16="http://schemas.microsoft.com/office/drawing/2014/main" id="{9134EA3A-6091-2145-9BAC-64E20B2B0E84}"/>
                </a:ext>
              </a:extLst>
            </p:cNvPr>
            <p:cNvSpPr>
              <a:spLocks noChangeShapeType="1"/>
            </p:cNvSpPr>
            <p:nvPr/>
          </p:nvSpPr>
          <p:spPr bwMode="auto">
            <a:xfrm>
              <a:off x="3424" y="1180"/>
              <a:ext cx="2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40" name="Group 1091">
            <a:extLst>
              <a:ext uri="{FF2B5EF4-FFF2-40B4-BE49-F238E27FC236}">
                <a16:creationId xmlns:a16="http://schemas.microsoft.com/office/drawing/2014/main" id="{699AC081-D959-694B-B99D-B42ECE084B2F}"/>
              </a:ext>
            </a:extLst>
          </p:cNvPr>
          <p:cNvGrpSpPr>
            <a:grpSpLocks/>
          </p:cNvGrpSpPr>
          <p:nvPr/>
        </p:nvGrpSpPr>
        <p:grpSpPr bwMode="auto">
          <a:xfrm>
            <a:off x="4695825" y="2222500"/>
            <a:ext cx="169863" cy="77788"/>
            <a:chOff x="3328" y="1400"/>
            <a:chExt cx="120" cy="49"/>
          </a:xfrm>
        </p:grpSpPr>
        <p:sp>
          <p:nvSpPr>
            <p:cNvPr id="59496" name="Freeform 1092">
              <a:extLst>
                <a:ext uri="{FF2B5EF4-FFF2-40B4-BE49-F238E27FC236}">
                  <a16:creationId xmlns:a16="http://schemas.microsoft.com/office/drawing/2014/main" id="{813F03FE-E80C-CE4C-875E-A6940AEFDB17}"/>
                </a:ext>
              </a:extLst>
            </p:cNvPr>
            <p:cNvSpPr>
              <a:spLocks/>
            </p:cNvSpPr>
            <p:nvPr/>
          </p:nvSpPr>
          <p:spPr bwMode="auto">
            <a:xfrm>
              <a:off x="3328" y="1400"/>
              <a:ext cx="89" cy="49"/>
            </a:xfrm>
            <a:custGeom>
              <a:avLst/>
              <a:gdLst>
                <a:gd name="T0" fmla="*/ 0 w 89"/>
                <a:gd name="T1" fmla="*/ 27 h 49"/>
                <a:gd name="T2" fmla="*/ 88 w 89"/>
                <a:gd name="T3" fmla="*/ 0 h 49"/>
                <a:gd name="T4" fmla="*/ 88 w 89"/>
                <a:gd name="T5" fmla="*/ 27 h 49"/>
                <a:gd name="T6" fmla="*/ 88 w 89"/>
                <a:gd name="T7" fmla="*/ 48 h 49"/>
                <a:gd name="T8" fmla="*/ 0 w 89"/>
                <a:gd name="T9" fmla="*/ 27 h 49"/>
                <a:gd name="T10" fmla="*/ 0 60000 65536"/>
                <a:gd name="T11" fmla="*/ 0 60000 65536"/>
                <a:gd name="T12" fmla="*/ 0 60000 65536"/>
                <a:gd name="T13" fmla="*/ 0 60000 65536"/>
                <a:gd name="T14" fmla="*/ 0 60000 65536"/>
                <a:gd name="T15" fmla="*/ 0 w 89"/>
                <a:gd name="T16" fmla="*/ 0 h 49"/>
                <a:gd name="T17" fmla="*/ 89 w 89"/>
                <a:gd name="T18" fmla="*/ 49 h 49"/>
              </a:gdLst>
              <a:ahLst/>
              <a:cxnLst>
                <a:cxn ang="T10">
                  <a:pos x="T0" y="T1"/>
                </a:cxn>
                <a:cxn ang="T11">
                  <a:pos x="T2" y="T3"/>
                </a:cxn>
                <a:cxn ang="T12">
                  <a:pos x="T4" y="T5"/>
                </a:cxn>
                <a:cxn ang="T13">
                  <a:pos x="T6" y="T7"/>
                </a:cxn>
                <a:cxn ang="T14">
                  <a:pos x="T8" y="T9"/>
                </a:cxn>
              </a:cxnLst>
              <a:rect l="T15" t="T16" r="T17" b="T18"/>
              <a:pathLst>
                <a:path w="89" h="49">
                  <a:moveTo>
                    <a:pt x="0" y="27"/>
                  </a:moveTo>
                  <a:lnTo>
                    <a:pt x="88" y="0"/>
                  </a:lnTo>
                  <a:lnTo>
                    <a:pt x="88" y="27"/>
                  </a:lnTo>
                  <a:lnTo>
                    <a:pt x="88" y="48"/>
                  </a:lnTo>
                  <a:lnTo>
                    <a:pt x="0" y="27"/>
                  </a:lnTo>
                </a:path>
              </a:pathLst>
            </a:custGeom>
            <a:solidFill>
              <a:schemeClr val="tx2"/>
            </a:solidFill>
            <a:ln w="12700" cap="rnd">
              <a:solidFill>
                <a:schemeClr val="tx2"/>
              </a:solidFill>
              <a:round/>
              <a:headEnd/>
              <a:tailEnd/>
            </a:ln>
          </p:spPr>
          <p:txBody>
            <a:bodyPr/>
            <a:lstStyle/>
            <a:p>
              <a:endParaRPr lang="en-US"/>
            </a:p>
          </p:txBody>
        </p:sp>
        <p:sp>
          <p:nvSpPr>
            <p:cNvPr id="59497" name="Line 1093">
              <a:extLst>
                <a:ext uri="{FF2B5EF4-FFF2-40B4-BE49-F238E27FC236}">
                  <a16:creationId xmlns:a16="http://schemas.microsoft.com/office/drawing/2014/main" id="{3DEBF9E7-DE5A-AE43-9C8A-35F5F62AAD44}"/>
                </a:ext>
              </a:extLst>
            </p:cNvPr>
            <p:cNvSpPr>
              <a:spLocks noChangeShapeType="1"/>
            </p:cNvSpPr>
            <p:nvPr/>
          </p:nvSpPr>
          <p:spPr bwMode="auto">
            <a:xfrm>
              <a:off x="3424" y="1436"/>
              <a:ext cx="2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41" name="Group 1094">
            <a:extLst>
              <a:ext uri="{FF2B5EF4-FFF2-40B4-BE49-F238E27FC236}">
                <a16:creationId xmlns:a16="http://schemas.microsoft.com/office/drawing/2014/main" id="{3A666C06-CCB5-9542-80DF-86C183E718D6}"/>
              </a:ext>
            </a:extLst>
          </p:cNvPr>
          <p:cNvGrpSpPr>
            <a:grpSpLocks/>
          </p:cNvGrpSpPr>
          <p:nvPr/>
        </p:nvGrpSpPr>
        <p:grpSpPr bwMode="auto">
          <a:xfrm>
            <a:off x="4695825" y="2603500"/>
            <a:ext cx="169863" cy="77788"/>
            <a:chOff x="3328" y="1640"/>
            <a:chExt cx="120" cy="49"/>
          </a:xfrm>
        </p:grpSpPr>
        <p:sp>
          <p:nvSpPr>
            <p:cNvPr id="59494" name="Freeform 1095">
              <a:extLst>
                <a:ext uri="{FF2B5EF4-FFF2-40B4-BE49-F238E27FC236}">
                  <a16:creationId xmlns:a16="http://schemas.microsoft.com/office/drawing/2014/main" id="{60AF770A-2A9E-DA47-96A6-324CA6DF4541}"/>
                </a:ext>
              </a:extLst>
            </p:cNvPr>
            <p:cNvSpPr>
              <a:spLocks/>
            </p:cNvSpPr>
            <p:nvPr/>
          </p:nvSpPr>
          <p:spPr bwMode="auto">
            <a:xfrm>
              <a:off x="3328" y="1640"/>
              <a:ext cx="89" cy="49"/>
            </a:xfrm>
            <a:custGeom>
              <a:avLst/>
              <a:gdLst>
                <a:gd name="T0" fmla="*/ 0 w 89"/>
                <a:gd name="T1" fmla="*/ 27 h 49"/>
                <a:gd name="T2" fmla="*/ 88 w 89"/>
                <a:gd name="T3" fmla="*/ 0 h 49"/>
                <a:gd name="T4" fmla="*/ 88 w 89"/>
                <a:gd name="T5" fmla="*/ 27 h 49"/>
                <a:gd name="T6" fmla="*/ 88 w 89"/>
                <a:gd name="T7" fmla="*/ 48 h 49"/>
                <a:gd name="T8" fmla="*/ 0 w 89"/>
                <a:gd name="T9" fmla="*/ 27 h 49"/>
                <a:gd name="T10" fmla="*/ 0 60000 65536"/>
                <a:gd name="T11" fmla="*/ 0 60000 65536"/>
                <a:gd name="T12" fmla="*/ 0 60000 65536"/>
                <a:gd name="T13" fmla="*/ 0 60000 65536"/>
                <a:gd name="T14" fmla="*/ 0 60000 65536"/>
                <a:gd name="T15" fmla="*/ 0 w 89"/>
                <a:gd name="T16" fmla="*/ 0 h 49"/>
                <a:gd name="T17" fmla="*/ 89 w 89"/>
                <a:gd name="T18" fmla="*/ 49 h 49"/>
              </a:gdLst>
              <a:ahLst/>
              <a:cxnLst>
                <a:cxn ang="T10">
                  <a:pos x="T0" y="T1"/>
                </a:cxn>
                <a:cxn ang="T11">
                  <a:pos x="T2" y="T3"/>
                </a:cxn>
                <a:cxn ang="T12">
                  <a:pos x="T4" y="T5"/>
                </a:cxn>
                <a:cxn ang="T13">
                  <a:pos x="T6" y="T7"/>
                </a:cxn>
                <a:cxn ang="T14">
                  <a:pos x="T8" y="T9"/>
                </a:cxn>
              </a:cxnLst>
              <a:rect l="T15" t="T16" r="T17" b="T18"/>
              <a:pathLst>
                <a:path w="89" h="49">
                  <a:moveTo>
                    <a:pt x="0" y="27"/>
                  </a:moveTo>
                  <a:lnTo>
                    <a:pt x="88" y="0"/>
                  </a:lnTo>
                  <a:lnTo>
                    <a:pt x="88" y="27"/>
                  </a:lnTo>
                  <a:lnTo>
                    <a:pt x="88" y="48"/>
                  </a:lnTo>
                  <a:lnTo>
                    <a:pt x="0" y="27"/>
                  </a:lnTo>
                </a:path>
              </a:pathLst>
            </a:custGeom>
            <a:solidFill>
              <a:schemeClr val="tx2"/>
            </a:solidFill>
            <a:ln w="12700" cap="rnd">
              <a:solidFill>
                <a:schemeClr val="tx2"/>
              </a:solidFill>
              <a:round/>
              <a:headEnd/>
              <a:tailEnd/>
            </a:ln>
          </p:spPr>
          <p:txBody>
            <a:bodyPr/>
            <a:lstStyle/>
            <a:p>
              <a:endParaRPr lang="en-US"/>
            </a:p>
          </p:txBody>
        </p:sp>
        <p:sp>
          <p:nvSpPr>
            <p:cNvPr id="59495" name="Line 1096">
              <a:extLst>
                <a:ext uri="{FF2B5EF4-FFF2-40B4-BE49-F238E27FC236}">
                  <a16:creationId xmlns:a16="http://schemas.microsoft.com/office/drawing/2014/main" id="{050E31E7-E021-AA48-A150-B4C70A650D7A}"/>
                </a:ext>
              </a:extLst>
            </p:cNvPr>
            <p:cNvSpPr>
              <a:spLocks noChangeShapeType="1"/>
            </p:cNvSpPr>
            <p:nvPr/>
          </p:nvSpPr>
          <p:spPr bwMode="auto">
            <a:xfrm>
              <a:off x="3424" y="1676"/>
              <a:ext cx="2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42" name="Group 1097">
            <a:extLst>
              <a:ext uri="{FF2B5EF4-FFF2-40B4-BE49-F238E27FC236}">
                <a16:creationId xmlns:a16="http://schemas.microsoft.com/office/drawing/2014/main" id="{D71899CA-9C89-FF42-AB5B-EABB670A51D6}"/>
              </a:ext>
            </a:extLst>
          </p:cNvPr>
          <p:cNvGrpSpPr>
            <a:grpSpLocks/>
          </p:cNvGrpSpPr>
          <p:nvPr/>
        </p:nvGrpSpPr>
        <p:grpSpPr bwMode="auto">
          <a:xfrm>
            <a:off x="4695825" y="3060700"/>
            <a:ext cx="225425" cy="65088"/>
            <a:chOff x="3328" y="1928"/>
            <a:chExt cx="160" cy="41"/>
          </a:xfrm>
        </p:grpSpPr>
        <p:sp>
          <p:nvSpPr>
            <p:cNvPr id="59492" name="Freeform 1098">
              <a:extLst>
                <a:ext uri="{FF2B5EF4-FFF2-40B4-BE49-F238E27FC236}">
                  <a16:creationId xmlns:a16="http://schemas.microsoft.com/office/drawing/2014/main" id="{A168C631-C932-7B41-B23B-31B254AEA3D2}"/>
                </a:ext>
              </a:extLst>
            </p:cNvPr>
            <p:cNvSpPr>
              <a:spLocks/>
            </p:cNvSpPr>
            <p:nvPr/>
          </p:nvSpPr>
          <p:spPr bwMode="auto">
            <a:xfrm>
              <a:off x="3328" y="1928"/>
              <a:ext cx="89" cy="41"/>
            </a:xfrm>
            <a:custGeom>
              <a:avLst/>
              <a:gdLst>
                <a:gd name="T0" fmla="*/ 0 w 89"/>
                <a:gd name="T1" fmla="*/ 27 h 41"/>
                <a:gd name="T2" fmla="*/ 88 w 89"/>
                <a:gd name="T3" fmla="*/ 0 h 41"/>
                <a:gd name="T4" fmla="*/ 88 w 89"/>
                <a:gd name="T5" fmla="*/ 27 h 41"/>
                <a:gd name="T6" fmla="*/ 88 w 89"/>
                <a:gd name="T7" fmla="*/ 40 h 41"/>
                <a:gd name="T8" fmla="*/ 0 w 89"/>
                <a:gd name="T9" fmla="*/ 27 h 41"/>
                <a:gd name="T10" fmla="*/ 0 60000 65536"/>
                <a:gd name="T11" fmla="*/ 0 60000 65536"/>
                <a:gd name="T12" fmla="*/ 0 60000 65536"/>
                <a:gd name="T13" fmla="*/ 0 60000 65536"/>
                <a:gd name="T14" fmla="*/ 0 60000 65536"/>
                <a:gd name="T15" fmla="*/ 0 w 89"/>
                <a:gd name="T16" fmla="*/ 0 h 41"/>
                <a:gd name="T17" fmla="*/ 89 w 89"/>
                <a:gd name="T18" fmla="*/ 41 h 41"/>
              </a:gdLst>
              <a:ahLst/>
              <a:cxnLst>
                <a:cxn ang="T10">
                  <a:pos x="T0" y="T1"/>
                </a:cxn>
                <a:cxn ang="T11">
                  <a:pos x="T2" y="T3"/>
                </a:cxn>
                <a:cxn ang="T12">
                  <a:pos x="T4" y="T5"/>
                </a:cxn>
                <a:cxn ang="T13">
                  <a:pos x="T6" y="T7"/>
                </a:cxn>
                <a:cxn ang="T14">
                  <a:pos x="T8" y="T9"/>
                </a:cxn>
              </a:cxnLst>
              <a:rect l="T15" t="T16" r="T17" b="T18"/>
              <a:pathLst>
                <a:path w="89" h="41">
                  <a:moveTo>
                    <a:pt x="0" y="27"/>
                  </a:moveTo>
                  <a:lnTo>
                    <a:pt x="88" y="0"/>
                  </a:lnTo>
                  <a:lnTo>
                    <a:pt x="88" y="27"/>
                  </a:lnTo>
                  <a:lnTo>
                    <a:pt x="88" y="40"/>
                  </a:lnTo>
                  <a:lnTo>
                    <a:pt x="0" y="27"/>
                  </a:lnTo>
                </a:path>
              </a:pathLst>
            </a:custGeom>
            <a:solidFill>
              <a:schemeClr val="tx2"/>
            </a:solidFill>
            <a:ln w="12700" cap="rnd">
              <a:solidFill>
                <a:schemeClr val="tx2"/>
              </a:solidFill>
              <a:round/>
              <a:headEnd/>
              <a:tailEnd/>
            </a:ln>
          </p:spPr>
          <p:txBody>
            <a:bodyPr/>
            <a:lstStyle/>
            <a:p>
              <a:endParaRPr lang="en-US"/>
            </a:p>
          </p:txBody>
        </p:sp>
        <p:sp>
          <p:nvSpPr>
            <p:cNvPr id="59493" name="Line 1099">
              <a:extLst>
                <a:ext uri="{FF2B5EF4-FFF2-40B4-BE49-F238E27FC236}">
                  <a16:creationId xmlns:a16="http://schemas.microsoft.com/office/drawing/2014/main" id="{7510348A-1EA9-4E4E-AD53-C6CC624794C9}"/>
                </a:ext>
              </a:extLst>
            </p:cNvPr>
            <p:cNvSpPr>
              <a:spLocks noChangeShapeType="1"/>
            </p:cNvSpPr>
            <p:nvPr/>
          </p:nvSpPr>
          <p:spPr bwMode="auto">
            <a:xfrm>
              <a:off x="3424" y="1964"/>
              <a:ext cx="6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43" name="Group 1100">
            <a:extLst>
              <a:ext uri="{FF2B5EF4-FFF2-40B4-BE49-F238E27FC236}">
                <a16:creationId xmlns:a16="http://schemas.microsoft.com/office/drawing/2014/main" id="{8712DFE5-99D9-424A-9EFA-C55BD4CE0DED}"/>
              </a:ext>
            </a:extLst>
          </p:cNvPr>
          <p:cNvGrpSpPr>
            <a:grpSpLocks/>
          </p:cNvGrpSpPr>
          <p:nvPr/>
        </p:nvGrpSpPr>
        <p:grpSpPr bwMode="auto">
          <a:xfrm>
            <a:off x="4132263" y="3848100"/>
            <a:ext cx="192087" cy="77788"/>
            <a:chOff x="2928" y="2424"/>
            <a:chExt cx="137" cy="49"/>
          </a:xfrm>
        </p:grpSpPr>
        <p:sp>
          <p:nvSpPr>
            <p:cNvPr id="59490" name="Freeform 1101">
              <a:extLst>
                <a:ext uri="{FF2B5EF4-FFF2-40B4-BE49-F238E27FC236}">
                  <a16:creationId xmlns:a16="http://schemas.microsoft.com/office/drawing/2014/main" id="{8A54A38F-C190-E548-B61A-4805FB879722}"/>
                </a:ext>
              </a:extLst>
            </p:cNvPr>
            <p:cNvSpPr>
              <a:spLocks/>
            </p:cNvSpPr>
            <p:nvPr/>
          </p:nvSpPr>
          <p:spPr bwMode="auto">
            <a:xfrm>
              <a:off x="2976" y="2424"/>
              <a:ext cx="89" cy="49"/>
            </a:xfrm>
            <a:custGeom>
              <a:avLst/>
              <a:gdLst>
                <a:gd name="T0" fmla="*/ 88 w 89"/>
                <a:gd name="T1" fmla="*/ 27 h 49"/>
                <a:gd name="T2" fmla="*/ 0 w 89"/>
                <a:gd name="T3" fmla="*/ 48 h 49"/>
                <a:gd name="T4" fmla="*/ 0 w 89"/>
                <a:gd name="T5" fmla="*/ 27 h 49"/>
                <a:gd name="T6" fmla="*/ 0 w 89"/>
                <a:gd name="T7" fmla="*/ 0 h 49"/>
                <a:gd name="T8" fmla="*/ 88 w 89"/>
                <a:gd name="T9" fmla="*/ 27 h 49"/>
                <a:gd name="T10" fmla="*/ 0 60000 65536"/>
                <a:gd name="T11" fmla="*/ 0 60000 65536"/>
                <a:gd name="T12" fmla="*/ 0 60000 65536"/>
                <a:gd name="T13" fmla="*/ 0 60000 65536"/>
                <a:gd name="T14" fmla="*/ 0 60000 65536"/>
                <a:gd name="T15" fmla="*/ 0 w 89"/>
                <a:gd name="T16" fmla="*/ 0 h 49"/>
                <a:gd name="T17" fmla="*/ 89 w 89"/>
                <a:gd name="T18" fmla="*/ 49 h 49"/>
              </a:gdLst>
              <a:ahLst/>
              <a:cxnLst>
                <a:cxn ang="T10">
                  <a:pos x="T0" y="T1"/>
                </a:cxn>
                <a:cxn ang="T11">
                  <a:pos x="T2" y="T3"/>
                </a:cxn>
                <a:cxn ang="T12">
                  <a:pos x="T4" y="T5"/>
                </a:cxn>
                <a:cxn ang="T13">
                  <a:pos x="T6" y="T7"/>
                </a:cxn>
                <a:cxn ang="T14">
                  <a:pos x="T8" y="T9"/>
                </a:cxn>
              </a:cxnLst>
              <a:rect l="T15" t="T16" r="T17" b="T18"/>
              <a:pathLst>
                <a:path w="89" h="49">
                  <a:moveTo>
                    <a:pt x="88" y="27"/>
                  </a:moveTo>
                  <a:lnTo>
                    <a:pt x="0" y="48"/>
                  </a:lnTo>
                  <a:lnTo>
                    <a:pt x="0" y="27"/>
                  </a:lnTo>
                  <a:lnTo>
                    <a:pt x="0" y="0"/>
                  </a:lnTo>
                  <a:lnTo>
                    <a:pt x="88" y="27"/>
                  </a:lnTo>
                </a:path>
              </a:pathLst>
            </a:custGeom>
            <a:solidFill>
              <a:schemeClr val="tx2"/>
            </a:solidFill>
            <a:ln w="12700" cap="rnd">
              <a:solidFill>
                <a:schemeClr val="tx2"/>
              </a:solidFill>
              <a:round/>
              <a:headEnd/>
              <a:tailEnd/>
            </a:ln>
          </p:spPr>
          <p:txBody>
            <a:bodyPr/>
            <a:lstStyle/>
            <a:p>
              <a:endParaRPr lang="en-US"/>
            </a:p>
          </p:txBody>
        </p:sp>
        <p:sp>
          <p:nvSpPr>
            <p:cNvPr id="59491" name="Line 1102">
              <a:extLst>
                <a:ext uri="{FF2B5EF4-FFF2-40B4-BE49-F238E27FC236}">
                  <a16:creationId xmlns:a16="http://schemas.microsoft.com/office/drawing/2014/main" id="{DEA6F7A1-42EF-134C-8F0C-6C12389A102B}"/>
                </a:ext>
              </a:extLst>
            </p:cNvPr>
            <p:cNvSpPr>
              <a:spLocks noChangeShapeType="1"/>
            </p:cNvSpPr>
            <p:nvPr/>
          </p:nvSpPr>
          <p:spPr bwMode="auto">
            <a:xfrm flipH="1">
              <a:off x="2928" y="2460"/>
              <a:ext cx="48"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44" name="Group 1103">
            <a:extLst>
              <a:ext uri="{FF2B5EF4-FFF2-40B4-BE49-F238E27FC236}">
                <a16:creationId xmlns:a16="http://schemas.microsoft.com/office/drawing/2014/main" id="{1B167CF1-FA92-EC4B-B121-EDD22E5A3F25}"/>
              </a:ext>
            </a:extLst>
          </p:cNvPr>
          <p:cNvGrpSpPr>
            <a:grpSpLocks/>
          </p:cNvGrpSpPr>
          <p:nvPr/>
        </p:nvGrpSpPr>
        <p:grpSpPr bwMode="auto">
          <a:xfrm>
            <a:off x="4132263" y="4749800"/>
            <a:ext cx="192087" cy="52388"/>
            <a:chOff x="2928" y="2992"/>
            <a:chExt cx="137" cy="33"/>
          </a:xfrm>
        </p:grpSpPr>
        <p:sp>
          <p:nvSpPr>
            <p:cNvPr id="59488" name="Freeform 1104">
              <a:extLst>
                <a:ext uri="{FF2B5EF4-FFF2-40B4-BE49-F238E27FC236}">
                  <a16:creationId xmlns:a16="http://schemas.microsoft.com/office/drawing/2014/main" id="{35520180-56B6-F143-A7DC-100BD2C50EEC}"/>
                </a:ext>
              </a:extLst>
            </p:cNvPr>
            <p:cNvSpPr>
              <a:spLocks/>
            </p:cNvSpPr>
            <p:nvPr/>
          </p:nvSpPr>
          <p:spPr bwMode="auto">
            <a:xfrm>
              <a:off x="2976" y="2992"/>
              <a:ext cx="89" cy="33"/>
            </a:xfrm>
            <a:custGeom>
              <a:avLst/>
              <a:gdLst>
                <a:gd name="T0" fmla="*/ 88 w 89"/>
                <a:gd name="T1" fmla="*/ 13 h 33"/>
                <a:gd name="T2" fmla="*/ 0 w 89"/>
                <a:gd name="T3" fmla="*/ 32 h 33"/>
                <a:gd name="T4" fmla="*/ 0 w 89"/>
                <a:gd name="T5" fmla="*/ 13 h 33"/>
                <a:gd name="T6" fmla="*/ 0 w 89"/>
                <a:gd name="T7" fmla="*/ 0 h 33"/>
                <a:gd name="T8" fmla="*/ 88 w 89"/>
                <a:gd name="T9" fmla="*/ 13 h 33"/>
                <a:gd name="T10" fmla="*/ 0 60000 65536"/>
                <a:gd name="T11" fmla="*/ 0 60000 65536"/>
                <a:gd name="T12" fmla="*/ 0 60000 65536"/>
                <a:gd name="T13" fmla="*/ 0 60000 65536"/>
                <a:gd name="T14" fmla="*/ 0 60000 65536"/>
                <a:gd name="T15" fmla="*/ 0 w 89"/>
                <a:gd name="T16" fmla="*/ 0 h 33"/>
                <a:gd name="T17" fmla="*/ 89 w 89"/>
                <a:gd name="T18" fmla="*/ 33 h 33"/>
              </a:gdLst>
              <a:ahLst/>
              <a:cxnLst>
                <a:cxn ang="T10">
                  <a:pos x="T0" y="T1"/>
                </a:cxn>
                <a:cxn ang="T11">
                  <a:pos x="T2" y="T3"/>
                </a:cxn>
                <a:cxn ang="T12">
                  <a:pos x="T4" y="T5"/>
                </a:cxn>
                <a:cxn ang="T13">
                  <a:pos x="T6" y="T7"/>
                </a:cxn>
                <a:cxn ang="T14">
                  <a:pos x="T8" y="T9"/>
                </a:cxn>
              </a:cxnLst>
              <a:rect l="T15" t="T16" r="T17" b="T18"/>
              <a:pathLst>
                <a:path w="89" h="33">
                  <a:moveTo>
                    <a:pt x="88" y="13"/>
                  </a:moveTo>
                  <a:lnTo>
                    <a:pt x="0" y="32"/>
                  </a:lnTo>
                  <a:lnTo>
                    <a:pt x="0" y="13"/>
                  </a:lnTo>
                  <a:lnTo>
                    <a:pt x="0" y="0"/>
                  </a:lnTo>
                  <a:lnTo>
                    <a:pt x="88" y="13"/>
                  </a:lnTo>
                </a:path>
              </a:pathLst>
            </a:custGeom>
            <a:solidFill>
              <a:schemeClr val="tx2"/>
            </a:solidFill>
            <a:ln w="12700" cap="rnd">
              <a:solidFill>
                <a:schemeClr val="tx2"/>
              </a:solidFill>
              <a:round/>
              <a:headEnd/>
              <a:tailEnd/>
            </a:ln>
          </p:spPr>
          <p:txBody>
            <a:bodyPr/>
            <a:lstStyle/>
            <a:p>
              <a:endParaRPr lang="en-US"/>
            </a:p>
          </p:txBody>
        </p:sp>
        <p:sp>
          <p:nvSpPr>
            <p:cNvPr id="59489" name="Line 1105">
              <a:extLst>
                <a:ext uri="{FF2B5EF4-FFF2-40B4-BE49-F238E27FC236}">
                  <a16:creationId xmlns:a16="http://schemas.microsoft.com/office/drawing/2014/main" id="{76A7DF87-BA56-3A4D-AD83-DE353192E8BD}"/>
                </a:ext>
              </a:extLst>
            </p:cNvPr>
            <p:cNvSpPr>
              <a:spLocks noChangeShapeType="1"/>
            </p:cNvSpPr>
            <p:nvPr/>
          </p:nvSpPr>
          <p:spPr bwMode="auto">
            <a:xfrm flipH="1">
              <a:off x="2928" y="3012"/>
              <a:ext cx="48"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45" name="Group 1106">
            <a:extLst>
              <a:ext uri="{FF2B5EF4-FFF2-40B4-BE49-F238E27FC236}">
                <a16:creationId xmlns:a16="http://schemas.microsoft.com/office/drawing/2014/main" id="{CE66E965-5617-C14C-B0E9-CCB8990F3AD0}"/>
              </a:ext>
            </a:extLst>
          </p:cNvPr>
          <p:cNvGrpSpPr>
            <a:grpSpLocks/>
          </p:cNvGrpSpPr>
          <p:nvPr/>
        </p:nvGrpSpPr>
        <p:grpSpPr bwMode="auto">
          <a:xfrm>
            <a:off x="4132263" y="5219700"/>
            <a:ext cx="192087" cy="65088"/>
            <a:chOff x="2928" y="3288"/>
            <a:chExt cx="137" cy="41"/>
          </a:xfrm>
        </p:grpSpPr>
        <p:sp>
          <p:nvSpPr>
            <p:cNvPr id="59486" name="Freeform 1107">
              <a:extLst>
                <a:ext uri="{FF2B5EF4-FFF2-40B4-BE49-F238E27FC236}">
                  <a16:creationId xmlns:a16="http://schemas.microsoft.com/office/drawing/2014/main" id="{307B661B-741F-9646-88DF-17BF09406C77}"/>
                </a:ext>
              </a:extLst>
            </p:cNvPr>
            <p:cNvSpPr>
              <a:spLocks/>
            </p:cNvSpPr>
            <p:nvPr/>
          </p:nvSpPr>
          <p:spPr bwMode="auto">
            <a:xfrm>
              <a:off x="2976" y="3288"/>
              <a:ext cx="89" cy="41"/>
            </a:xfrm>
            <a:custGeom>
              <a:avLst/>
              <a:gdLst>
                <a:gd name="T0" fmla="*/ 88 w 89"/>
                <a:gd name="T1" fmla="*/ 20 h 41"/>
                <a:gd name="T2" fmla="*/ 0 w 89"/>
                <a:gd name="T3" fmla="*/ 40 h 41"/>
                <a:gd name="T4" fmla="*/ 0 w 89"/>
                <a:gd name="T5" fmla="*/ 20 h 41"/>
                <a:gd name="T6" fmla="*/ 0 w 89"/>
                <a:gd name="T7" fmla="*/ 0 h 41"/>
                <a:gd name="T8" fmla="*/ 88 w 89"/>
                <a:gd name="T9" fmla="*/ 20 h 41"/>
                <a:gd name="T10" fmla="*/ 0 60000 65536"/>
                <a:gd name="T11" fmla="*/ 0 60000 65536"/>
                <a:gd name="T12" fmla="*/ 0 60000 65536"/>
                <a:gd name="T13" fmla="*/ 0 60000 65536"/>
                <a:gd name="T14" fmla="*/ 0 60000 65536"/>
                <a:gd name="T15" fmla="*/ 0 w 89"/>
                <a:gd name="T16" fmla="*/ 0 h 41"/>
                <a:gd name="T17" fmla="*/ 89 w 89"/>
                <a:gd name="T18" fmla="*/ 41 h 41"/>
              </a:gdLst>
              <a:ahLst/>
              <a:cxnLst>
                <a:cxn ang="T10">
                  <a:pos x="T0" y="T1"/>
                </a:cxn>
                <a:cxn ang="T11">
                  <a:pos x="T2" y="T3"/>
                </a:cxn>
                <a:cxn ang="T12">
                  <a:pos x="T4" y="T5"/>
                </a:cxn>
                <a:cxn ang="T13">
                  <a:pos x="T6" y="T7"/>
                </a:cxn>
                <a:cxn ang="T14">
                  <a:pos x="T8" y="T9"/>
                </a:cxn>
              </a:cxnLst>
              <a:rect l="T15" t="T16" r="T17" b="T18"/>
              <a:pathLst>
                <a:path w="89" h="41">
                  <a:moveTo>
                    <a:pt x="88" y="20"/>
                  </a:moveTo>
                  <a:lnTo>
                    <a:pt x="0" y="40"/>
                  </a:lnTo>
                  <a:lnTo>
                    <a:pt x="0" y="20"/>
                  </a:lnTo>
                  <a:lnTo>
                    <a:pt x="0" y="0"/>
                  </a:lnTo>
                  <a:lnTo>
                    <a:pt x="88" y="20"/>
                  </a:lnTo>
                </a:path>
              </a:pathLst>
            </a:custGeom>
            <a:solidFill>
              <a:schemeClr val="tx2"/>
            </a:solidFill>
            <a:ln w="12700" cap="rnd">
              <a:solidFill>
                <a:schemeClr val="tx2"/>
              </a:solidFill>
              <a:round/>
              <a:headEnd/>
              <a:tailEnd/>
            </a:ln>
          </p:spPr>
          <p:txBody>
            <a:bodyPr/>
            <a:lstStyle/>
            <a:p>
              <a:endParaRPr lang="en-US"/>
            </a:p>
          </p:txBody>
        </p:sp>
        <p:sp>
          <p:nvSpPr>
            <p:cNvPr id="59487" name="Line 1108">
              <a:extLst>
                <a:ext uri="{FF2B5EF4-FFF2-40B4-BE49-F238E27FC236}">
                  <a16:creationId xmlns:a16="http://schemas.microsoft.com/office/drawing/2014/main" id="{ADD21407-A231-4844-9DA6-F1A07ABC36F9}"/>
                </a:ext>
              </a:extLst>
            </p:cNvPr>
            <p:cNvSpPr>
              <a:spLocks noChangeShapeType="1"/>
            </p:cNvSpPr>
            <p:nvPr/>
          </p:nvSpPr>
          <p:spPr bwMode="auto">
            <a:xfrm flipH="1">
              <a:off x="2928" y="3316"/>
              <a:ext cx="48"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46" name="Group 1109">
            <a:extLst>
              <a:ext uri="{FF2B5EF4-FFF2-40B4-BE49-F238E27FC236}">
                <a16:creationId xmlns:a16="http://schemas.microsoft.com/office/drawing/2014/main" id="{378BA279-34E0-F741-BBAE-55569876BCF8}"/>
              </a:ext>
            </a:extLst>
          </p:cNvPr>
          <p:cNvGrpSpPr>
            <a:grpSpLocks/>
          </p:cNvGrpSpPr>
          <p:nvPr/>
        </p:nvGrpSpPr>
        <p:grpSpPr bwMode="auto">
          <a:xfrm>
            <a:off x="4132263" y="5816600"/>
            <a:ext cx="192087" cy="65088"/>
            <a:chOff x="2928" y="3664"/>
            <a:chExt cx="137" cy="41"/>
          </a:xfrm>
        </p:grpSpPr>
        <p:sp>
          <p:nvSpPr>
            <p:cNvPr id="59484" name="Freeform 1110">
              <a:extLst>
                <a:ext uri="{FF2B5EF4-FFF2-40B4-BE49-F238E27FC236}">
                  <a16:creationId xmlns:a16="http://schemas.microsoft.com/office/drawing/2014/main" id="{CF83806D-4608-1F4A-B8FB-1A98D9539104}"/>
                </a:ext>
              </a:extLst>
            </p:cNvPr>
            <p:cNvSpPr>
              <a:spLocks/>
            </p:cNvSpPr>
            <p:nvPr/>
          </p:nvSpPr>
          <p:spPr bwMode="auto">
            <a:xfrm>
              <a:off x="2976" y="3664"/>
              <a:ext cx="89" cy="41"/>
            </a:xfrm>
            <a:custGeom>
              <a:avLst/>
              <a:gdLst>
                <a:gd name="T0" fmla="*/ 88 w 89"/>
                <a:gd name="T1" fmla="*/ 27 h 41"/>
                <a:gd name="T2" fmla="*/ 0 w 89"/>
                <a:gd name="T3" fmla="*/ 40 h 41"/>
                <a:gd name="T4" fmla="*/ 0 w 89"/>
                <a:gd name="T5" fmla="*/ 27 h 41"/>
                <a:gd name="T6" fmla="*/ 0 w 89"/>
                <a:gd name="T7" fmla="*/ 0 h 41"/>
                <a:gd name="T8" fmla="*/ 88 w 89"/>
                <a:gd name="T9" fmla="*/ 27 h 41"/>
                <a:gd name="T10" fmla="*/ 0 60000 65536"/>
                <a:gd name="T11" fmla="*/ 0 60000 65536"/>
                <a:gd name="T12" fmla="*/ 0 60000 65536"/>
                <a:gd name="T13" fmla="*/ 0 60000 65536"/>
                <a:gd name="T14" fmla="*/ 0 60000 65536"/>
                <a:gd name="T15" fmla="*/ 0 w 89"/>
                <a:gd name="T16" fmla="*/ 0 h 41"/>
                <a:gd name="T17" fmla="*/ 89 w 89"/>
                <a:gd name="T18" fmla="*/ 41 h 41"/>
              </a:gdLst>
              <a:ahLst/>
              <a:cxnLst>
                <a:cxn ang="T10">
                  <a:pos x="T0" y="T1"/>
                </a:cxn>
                <a:cxn ang="T11">
                  <a:pos x="T2" y="T3"/>
                </a:cxn>
                <a:cxn ang="T12">
                  <a:pos x="T4" y="T5"/>
                </a:cxn>
                <a:cxn ang="T13">
                  <a:pos x="T6" y="T7"/>
                </a:cxn>
                <a:cxn ang="T14">
                  <a:pos x="T8" y="T9"/>
                </a:cxn>
              </a:cxnLst>
              <a:rect l="T15" t="T16" r="T17" b="T18"/>
              <a:pathLst>
                <a:path w="89" h="41">
                  <a:moveTo>
                    <a:pt x="88" y="27"/>
                  </a:moveTo>
                  <a:lnTo>
                    <a:pt x="0" y="40"/>
                  </a:lnTo>
                  <a:lnTo>
                    <a:pt x="0" y="27"/>
                  </a:lnTo>
                  <a:lnTo>
                    <a:pt x="0" y="0"/>
                  </a:lnTo>
                  <a:lnTo>
                    <a:pt x="88" y="27"/>
                  </a:lnTo>
                </a:path>
              </a:pathLst>
            </a:custGeom>
            <a:solidFill>
              <a:schemeClr val="tx2"/>
            </a:solidFill>
            <a:ln w="12700" cap="rnd">
              <a:solidFill>
                <a:schemeClr val="tx2"/>
              </a:solidFill>
              <a:round/>
              <a:headEnd/>
              <a:tailEnd/>
            </a:ln>
          </p:spPr>
          <p:txBody>
            <a:bodyPr/>
            <a:lstStyle/>
            <a:p>
              <a:endParaRPr lang="en-US"/>
            </a:p>
          </p:txBody>
        </p:sp>
        <p:sp>
          <p:nvSpPr>
            <p:cNvPr id="59485" name="Line 1111">
              <a:extLst>
                <a:ext uri="{FF2B5EF4-FFF2-40B4-BE49-F238E27FC236}">
                  <a16:creationId xmlns:a16="http://schemas.microsoft.com/office/drawing/2014/main" id="{EA7FA3C7-07D4-FF49-8857-794F0E3B858B}"/>
                </a:ext>
              </a:extLst>
            </p:cNvPr>
            <p:cNvSpPr>
              <a:spLocks noChangeShapeType="1"/>
            </p:cNvSpPr>
            <p:nvPr/>
          </p:nvSpPr>
          <p:spPr bwMode="auto">
            <a:xfrm flipH="1">
              <a:off x="2928" y="3700"/>
              <a:ext cx="48"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47" name="Group 1112">
            <a:extLst>
              <a:ext uri="{FF2B5EF4-FFF2-40B4-BE49-F238E27FC236}">
                <a16:creationId xmlns:a16="http://schemas.microsoft.com/office/drawing/2014/main" id="{90817F7E-252E-5F45-8C04-F47BBAE7609D}"/>
              </a:ext>
            </a:extLst>
          </p:cNvPr>
          <p:cNvGrpSpPr>
            <a:grpSpLocks/>
          </p:cNvGrpSpPr>
          <p:nvPr/>
        </p:nvGrpSpPr>
        <p:grpSpPr bwMode="auto">
          <a:xfrm>
            <a:off x="4057650" y="6146800"/>
            <a:ext cx="182563" cy="77788"/>
            <a:chOff x="2876" y="3872"/>
            <a:chExt cx="129" cy="49"/>
          </a:xfrm>
        </p:grpSpPr>
        <p:sp>
          <p:nvSpPr>
            <p:cNvPr id="59482" name="Freeform 1113">
              <a:extLst>
                <a:ext uri="{FF2B5EF4-FFF2-40B4-BE49-F238E27FC236}">
                  <a16:creationId xmlns:a16="http://schemas.microsoft.com/office/drawing/2014/main" id="{3017D6F8-7AEC-9045-B35D-5889AF87339D}"/>
                </a:ext>
              </a:extLst>
            </p:cNvPr>
            <p:cNvSpPr>
              <a:spLocks/>
            </p:cNvSpPr>
            <p:nvPr/>
          </p:nvSpPr>
          <p:spPr bwMode="auto">
            <a:xfrm>
              <a:off x="2916" y="3872"/>
              <a:ext cx="89" cy="49"/>
            </a:xfrm>
            <a:custGeom>
              <a:avLst/>
              <a:gdLst>
                <a:gd name="T0" fmla="*/ 88 w 89"/>
                <a:gd name="T1" fmla="*/ 21 h 49"/>
                <a:gd name="T2" fmla="*/ 0 w 89"/>
                <a:gd name="T3" fmla="*/ 48 h 49"/>
                <a:gd name="T4" fmla="*/ 0 w 89"/>
                <a:gd name="T5" fmla="*/ 21 h 49"/>
                <a:gd name="T6" fmla="*/ 0 w 89"/>
                <a:gd name="T7" fmla="*/ 0 h 49"/>
                <a:gd name="T8" fmla="*/ 88 w 89"/>
                <a:gd name="T9" fmla="*/ 21 h 49"/>
                <a:gd name="T10" fmla="*/ 0 60000 65536"/>
                <a:gd name="T11" fmla="*/ 0 60000 65536"/>
                <a:gd name="T12" fmla="*/ 0 60000 65536"/>
                <a:gd name="T13" fmla="*/ 0 60000 65536"/>
                <a:gd name="T14" fmla="*/ 0 60000 65536"/>
                <a:gd name="T15" fmla="*/ 0 w 89"/>
                <a:gd name="T16" fmla="*/ 0 h 49"/>
                <a:gd name="T17" fmla="*/ 89 w 89"/>
                <a:gd name="T18" fmla="*/ 49 h 49"/>
              </a:gdLst>
              <a:ahLst/>
              <a:cxnLst>
                <a:cxn ang="T10">
                  <a:pos x="T0" y="T1"/>
                </a:cxn>
                <a:cxn ang="T11">
                  <a:pos x="T2" y="T3"/>
                </a:cxn>
                <a:cxn ang="T12">
                  <a:pos x="T4" y="T5"/>
                </a:cxn>
                <a:cxn ang="T13">
                  <a:pos x="T6" y="T7"/>
                </a:cxn>
                <a:cxn ang="T14">
                  <a:pos x="T8" y="T9"/>
                </a:cxn>
              </a:cxnLst>
              <a:rect l="T15" t="T16" r="T17" b="T18"/>
              <a:pathLst>
                <a:path w="89" h="49">
                  <a:moveTo>
                    <a:pt x="88" y="21"/>
                  </a:moveTo>
                  <a:lnTo>
                    <a:pt x="0" y="48"/>
                  </a:lnTo>
                  <a:lnTo>
                    <a:pt x="0" y="21"/>
                  </a:lnTo>
                  <a:lnTo>
                    <a:pt x="0" y="0"/>
                  </a:lnTo>
                  <a:lnTo>
                    <a:pt x="88" y="21"/>
                  </a:lnTo>
                </a:path>
              </a:pathLst>
            </a:custGeom>
            <a:solidFill>
              <a:schemeClr val="tx2"/>
            </a:solidFill>
            <a:ln w="12700" cap="rnd">
              <a:solidFill>
                <a:schemeClr val="tx2"/>
              </a:solidFill>
              <a:round/>
              <a:headEnd/>
              <a:tailEnd/>
            </a:ln>
          </p:spPr>
          <p:txBody>
            <a:bodyPr/>
            <a:lstStyle/>
            <a:p>
              <a:endParaRPr lang="en-US"/>
            </a:p>
          </p:txBody>
        </p:sp>
        <p:sp>
          <p:nvSpPr>
            <p:cNvPr id="59483" name="Line 1114">
              <a:extLst>
                <a:ext uri="{FF2B5EF4-FFF2-40B4-BE49-F238E27FC236}">
                  <a16:creationId xmlns:a16="http://schemas.microsoft.com/office/drawing/2014/main" id="{78B2C5BA-1E2C-8D42-94FA-A9FF95417B62}"/>
                </a:ext>
              </a:extLst>
            </p:cNvPr>
            <p:cNvSpPr>
              <a:spLocks noChangeShapeType="1"/>
            </p:cNvSpPr>
            <p:nvPr/>
          </p:nvSpPr>
          <p:spPr bwMode="auto">
            <a:xfrm flipH="1">
              <a:off x="2876" y="3900"/>
              <a:ext cx="4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48" name="Group 1115">
            <a:extLst>
              <a:ext uri="{FF2B5EF4-FFF2-40B4-BE49-F238E27FC236}">
                <a16:creationId xmlns:a16="http://schemas.microsoft.com/office/drawing/2014/main" id="{F1E8820D-98AF-7C4A-AC98-5655598EF2DE}"/>
              </a:ext>
            </a:extLst>
          </p:cNvPr>
          <p:cNvGrpSpPr>
            <a:grpSpLocks/>
          </p:cNvGrpSpPr>
          <p:nvPr/>
        </p:nvGrpSpPr>
        <p:grpSpPr bwMode="auto">
          <a:xfrm>
            <a:off x="3803650" y="6049963"/>
            <a:ext cx="68263" cy="173037"/>
            <a:chOff x="2695" y="3811"/>
            <a:chExt cx="49" cy="109"/>
          </a:xfrm>
        </p:grpSpPr>
        <p:sp>
          <p:nvSpPr>
            <p:cNvPr id="59480" name="Freeform 1116">
              <a:extLst>
                <a:ext uri="{FF2B5EF4-FFF2-40B4-BE49-F238E27FC236}">
                  <a16:creationId xmlns:a16="http://schemas.microsoft.com/office/drawing/2014/main" id="{7B094157-A7FC-7F4B-98A2-1A2A20D744F2}"/>
                </a:ext>
              </a:extLst>
            </p:cNvPr>
            <p:cNvSpPr>
              <a:spLocks/>
            </p:cNvSpPr>
            <p:nvPr/>
          </p:nvSpPr>
          <p:spPr bwMode="auto">
            <a:xfrm>
              <a:off x="2695" y="3831"/>
              <a:ext cx="49" cy="89"/>
            </a:xfrm>
            <a:custGeom>
              <a:avLst/>
              <a:gdLst>
                <a:gd name="T0" fmla="*/ 21 w 49"/>
                <a:gd name="T1" fmla="*/ 88 h 89"/>
                <a:gd name="T2" fmla="*/ 0 w 49"/>
                <a:gd name="T3" fmla="*/ 0 h 89"/>
                <a:gd name="T4" fmla="*/ 21 w 49"/>
                <a:gd name="T5" fmla="*/ 0 h 89"/>
                <a:gd name="T6" fmla="*/ 48 w 49"/>
                <a:gd name="T7" fmla="*/ 0 h 89"/>
                <a:gd name="T8" fmla="*/ 21 w 49"/>
                <a:gd name="T9" fmla="*/ 88 h 89"/>
                <a:gd name="T10" fmla="*/ 0 60000 65536"/>
                <a:gd name="T11" fmla="*/ 0 60000 65536"/>
                <a:gd name="T12" fmla="*/ 0 60000 65536"/>
                <a:gd name="T13" fmla="*/ 0 60000 65536"/>
                <a:gd name="T14" fmla="*/ 0 60000 65536"/>
                <a:gd name="T15" fmla="*/ 0 w 49"/>
                <a:gd name="T16" fmla="*/ 0 h 89"/>
                <a:gd name="T17" fmla="*/ 49 w 49"/>
                <a:gd name="T18" fmla="*/ 89 h 89"/>
              </a:gdLst>
              <a:ahLst/>
              <a:cxnLst>
                <a:cxn ang="T10">
                  <a:pos x="T0" y="T1"/>
                </a:cxn>
                <a:cxn ang="T11">
                  <a:pos x="T2" y="T3"/>
                </a:cxn>
                <a:cxn ang="T12">
                  <a:pos x="T4" y="T5"/>
                </a:cxn>
                <a:cxn ang="T13">
                  <a:pos x="T6" y="T7"/>
                </a:cxn>
                <a:cxn ang="T14">
                  <a:pos x="T8" y="T9"/>
                </a:cxn>
              </a:cxnLst>
              <a:rect l="T15" t="T16" r="T17" b="T18"/>
              <a:pathLst>
                <a:path w="49" h="89">
                  <a:moveTo>
                    <a:pt x="21" y="88"/>
                  </a:moveTo>
                  <a:lnTo>
                    <a:pt x="0" y="0"/>
                  </a:lnTo>
                  <a:lnTo>
                    <a:pt x="21" y="0"/>
                  </a:lnTo>
                  <a:lnTo>
                    <a:pt x="48" y="0"/>
                  </a:lnTo>
                  <a:lnTo>
                    <a:pt x="21" y="88"/>
                  </a:lnTo>
                </a:path>
              </a:pathLst>
            </a:custGeom>
            <a:solidFill>
              <a:schemeClr val="tx2"/>
            </a:solidFill>
            <a:ln w="12700" cap="rnd">
              <a:solidFill>
                <a:schemeClr val="tx2"/>
              </a:solidFill>
              <a:round/>
              <a:headEnd/>
              <a:tailEnd/>
            </a:ln>
          </p:spPr>
          <p:txBody>
            <a:bodyPr/>
            <a:lstStyle/>
            <a:p>
              <a:endParaRPr lang="en-US"/>
            </a:p>
          </p:txBody>
        </p:sp>
        <p:sp>
          <p:nvSpPr>
            <p:cNvPr id="59481" name="Line 1117">
              <a:extLst>
                <a:ext uri="{FF2B5EF4-FFF2-40B4-BE49-F238E27FC236}">
                  <a16:creationId xmlns:a16="http://schemas.microsoft.com/office/drawing/2014/main" id="{E4CFE62C-3B64-A646-8598-38705A12493B}"/>
                </a:ext>
              </a:extLst>
            </p:cNvPr>
            <p:cNvSpPr>
              <a:spLocks noChangeShapeType="1"/>
            </p:cNvSpPr>
            <p:nvPr/>
          </p:nvSpPr>
          <p:spPr bwMode="auto">
            <a:xfrm flipV="1">
              <a:off x="2719" y="3811"/>
              <a:ext cx="0" cy="24"/>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49" name="Group 1118">
            <a:extLst>
              <a:ext uri="{FF2B5EF4-FFF2-40B4-BE49-F238E27FC236}">
                <a16:creationId xmlns:a16="http://schemas.microsoft.com/office/drawing/2014/main" id="{3594E933-40A9-E24C-8196-3BC08FF4D609}"/>
              </a:ext>
            </a:extLst>
          </p:cNvPr>
          <p:cNvGrpSpPr>
            <a:grpSpLocks/>
          </p:cNvGrpSpPr>
          <p:nvPr/>
        </p:nvGrpSpPr>
        <p:grpSpPr bwMode="auto">
          <a:xfrm>
            <a:off x="3859213" y="6169025"/>
            <a:ext cx="58737" cy="173038"/>
            <a:chOff x="2735" y="3886"/>
            <a:chExt cx="41" cy="109"/>
          </a:xfrm>
        </p:grpSpPr>
        <p:sp>
          <p:nvSpPr>
            <p:cNvPr id="59478" name="Freeform 1119">
              <a:extLst>
                <a:ext uri="{FF2B5EF4-FFF2-40B4-BE49-F238E27FC236}">
                  <a16:creationId xmlns:a16="http://schemas.microsoft.com/office/drawing/2014/main" id="{A4875F90-B04B-CF4A-BA36-AC977AA18197}"/>
                </a:ext>
              </a:extLst>
            </p:cNvPr>
            <p:cNvSpPr>
              <a:spLocks/>
            </p:cNvSpPr>
            <p:nvPr/>
          </p:nvSpPr>
          <p:spPr bwMode="auto">
            <a:xfrm>
              <a:off x="2735" y="3906"/>
              <a:ext cx="41" cy="89"/>
            </a:xfrm>
            <a:custGeom>
              <a:avLst/>
              <a:gdLst>
                <a:gd name="T0" fmla="*/ 20 w 41"/>
                <a:gd name="T1" fmla="*/ 88 h 89"/>
                <a:gd name="T2" fmla="*/ 0 w 41"/>
                <a:gd name="T3" fmla="*/ 0 h 89"/>
                <a:gd name="T4" fmla="*/ 20 w 41"/>
                <a:gd name="T5" fmla="*/ 0 h 89"/>
                <a:gd name="T6" fmla="*/ 40 w 41"/>
                <a:gd name="T7" fmla="*/ 0 h 89"/>
                <a:gd name="T8" fmla="*/ 20 w 41"/>
                <a:gd name="T9" fmla="*/ 88 h 89"/>
                <a:gd name="T10" fmla="*/ 0 60000 65536"/>
                <a:gd name="T11" fmla="*/ 0 60000 65536"/>
                <a:gd name="T12" fmla="*/ 0 60000 65536"/>
                <a:gd name="T13" fmla="*/ 0 60000 65536"/>
                <a:gd name="T14" fmla="*/ 0 60000 65536"/>
                <a:gd name="T15" fmla="*/ 0 w 41"/>
                <a:gd name="T16" fmla="*/ 0 h 89"/>
                <a:gd name="T17" fmla="*/ 41 w 41"/>
                <a:gd name="T18" fmla="*/ 89 h 89"/>
              </a:gdLst>
              <a:ahLst/>
              <a:cxnLst>
                <a:cxn ang="T10">
                  <a:pos x="T0" y="T1"/>
                </a:cxn>
                <a:cxn ang="T11">
                  <a:pos x="T2" y="T3"/>
                </a:cxn>
                <a:cxn ang="T12">
                  <a:pos x="T4" y="T5"/>
                </a:cxn>
                <a:cxn ang="T13">
                  <a:pos x="T6" y="T7"/>
                </a:cxn>
                <a:cxn ang="T14">
                  <a:pos x="T8" y="T9"/>
                </a:cxn>
              </a:cxnLst>
              <a:rect l="T15" t="T16" r="T17" b="T18"/>
              <a:pathLst>
                <a:path w="41" h="89">
                  <a:moveTo>
                    <a:pt x="20" y="88"/>
                  </a:moveTo>
                  <a:lnTo>
                    <a:pt x="0" y="0"/>
                  </a:lnTo>
                  <a:lnTo>
                    <a:pt x="20" y="0"/>
                  </a:lnTo>
                  <a:lnTo>
                    <a:pt x="40" y="0"/>
                  </a:lnTo>
                  <a:lnTo>
                    <a:pt x="20" y="88"/>
                  </a:lnTo>
                </a:path>
              </a:pathLst>
            </a:custGeom>
            <a:solidFill>
              <a:schemeClr val="tx2"/>
            </a:solidFill>
            <a:ln w="12700" cap="rnd">
              <a:solidFill>
                <a:schemeClr val="tx2"/>
              </a:solidFill>
              <a:round/>
              <a:headEnd/>
              <a:tailEnd/>
            </a:ln>
          </p:spPr>
          <p:txBody>
            <a:bodyPr/>
            <a:lstStyle/>
            <a:p>
              <a:endParaRPr lang="en-US"/>
            </a:p>
          </p:txBody>
        </p:sp>
        <p:sp>
          <p:nvSpPr>
            <p:cNvPr id="59479" name="Line 1120">
              <a:extLst>
                <a:ext uri="{FF2B5EF4-FFF2-40B4-BE49-F238E27FC236}">
                  <a16:creationId xmlns:a16="http://schemas.microsoft.com/office/drawing/2014/main" id="{8CDB8B73-2CC1-C248-8E97-F06B9DD9563B}"/>
                </a:ext>
              </a:extLst>
            </p:cNvPr>
            <p:cNvSpPr>
              <a:spLocks noChangeShapeType="1"/>
            </p:cNvSpPr>
            <p:nvPr/>
          </p:nvSpPr>
          <p:spPr bwMode="auto">
            <a:xfrm flipV="1">
              <a:off x="2759" y="3886"/>
              <a:ext cx="0" cy="24"/>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50" name="Group 1121">
            <a:extLst>
              <a:ext uri="{FF2B5EF4-FFF2-40B4-BE49-F238E27FC236}">
                <a16:creationId xmlns:a16="http://schemas.microsoft.com/office/drawing/2014/main" id="{3A06D360-76BF-D644-8E78-D5D019FB3D51}"/>
              </a:ext>
            </a:extLst>
          </p:cNvPr>
          <p:cNvGrpSpPr>
            <a:grpSpLocks/>
          </p:cNvGrpSpPr>
          <p:nvPr/>
        </p:nvGrpSpPr>
        <p:grpSpPr bwMode="auto">
          <a:xfrm>
            <a:off x="3833813" y="6357938"/>
            <a:ext cx="58737" cy="173037"/>
            <a:chOff x="2717" y="4005"/>
            <a:chExt cx="41" cy="109"/>
          </a:xfrm>
        </p:grpSpPr>
        <p:sp>
          <p:nvSpPr>
            <p:cNvPr id="59476" name="Freeform 1122">
              <a:extLst>
                <a:ext uri="{FF2B5EF4-FFF2-40B4-BE49-F238E27FC236}">
                  <a16:creationId xmlns:a16="http://schemas.microsoft.com/office/drawing/2014/main" id="{D693D921-BCAB-2443-9949-C8DC6B7B2A7A}"/>
                </a:ext>
              </a:extLst>
            </p:cNvPr>
            <p:cNvSpPr>
              <a:spLocks/>
            </p:cNvSpPr>
            <p:nvPr/>
          </p:nvSpPr>
          <p:spPr bwMode="auto">
            <a:xfrm>
              <a:off x="2717" y="4025"/>
              <a:ext cx="41" cy="89"/>
            </a:xfrm>
            <a:custGeom>
              <a:avLst/>
              <a:gdLst>
                <a:gd name="T0" fmla="*/ 20 w 41"/>
                <a:gd name="T1" fmla="*/ 88 h 89"/>
                <a:gd name="T2" fmla="*/ 0 w 41"/>
                <a:gd name="T3" fmla="*/ 0 h 89"/>
                <a:gd name="T4" fmla="*/ 20 w 41"/>
                <a:gd name="T5" fmla="*/ 0 h 89"/>
                <a:gd name="T6" fmla="*/ 40 w 41"/>
                <a:gd name="T7" fmla="*/ 0 h 89"/>
                <a:gd name="T8" fmla="*/ 20 w 41"/>
                <a:gd name="T9" fmla="*/ 88 h 89"/>
                <a:gd name="T10" fmla="*/ 0 60000 65536"/>
                <a:gd name="T11" fmla="*/ 0 60000 65536"/>
                <a:gd name="T12" fmla="*/ 0 60000 65536"/>
                <a:gd name="T13" fmla="*/ 0 60000 65536"/>
                <a:gd name="T14" fmla="*/ 0 60000 65536"/>
                <a:gd name="T15" fmla="*/ 0 w 41"/>
                <a:gd name="T16" fmla="*/ 0 h 89"/>
                <a:gd name="T17" fmla="*/ 41 w 41"/>
                <a:gd name="T18" fmla="*/ 89 h 89"/>
              </a:gdLst>
              <a:ahLst/>
              <a:cxnLst>
                <a:cxn ang="T10">
                  <a:pos x="T0" y="T1"/>
                </a:cxn>
                <a:cxn ang="T11">
                  <a:pos x="T2" y="T3"/>
                </a:cxn>
                <a:cxn ang="T12">
                  <a:pos x="T4" y="T5"/>
                </a:cxn>
                <a:cxn ang="T13">
                  <a:pos x="T6" y="T7"/>
                </a:cxn>
                <a:cxn ang="T14">
                  <a:pos x="T8" y="T9"/>
                </a:cxn>
              </a:cxnLst>
              <a:rect l="T15" t="T16" r="T17" b="T18"/>
              <a:pathLst>
                <a:path w="41" h="89">
                  <a:moveTo>
                    <a:pt x="20" y="88"/>
                  </a:moveTo>
                  <a:lnTo>
                    <a:pt x="0" y="0"/>
                  </a:lnTo>
                  <a:lnTo>
                    <a:pt x="20" y="0"/>
                  </a:lnTo>
                  <a:lnTo>
                    <a:pt x="40" y="0"/>
                  </a:lnTo>
                  <a:lnTo>
                    <a:pt x="20" y="88"/>
                  </a:lnTo>
                </a:path>
              </a:pathLst>
            </a:custGeom>
            <a:solidFill>
              <a:schemeClr val="tx2"/>
            </a:solidFill>
            <a:ln w="12700" cap="rnd">
              <a:solidFill>
                <a:schemeClr val="tx2"/>
              </a:solidFill>
              <a:round/>
              <a:headEnd/>
              <a:tailEnd/>
            </a:ln>
          </p:spPr>
          <p:txBody>
            <a:bodyPr/>
            <a:lstStyle/>
            <a:p>
              <a:endParaRPr lang="en-US"/>
            </a:p>
          </p:txBody>
        </p:sp>
        <p:sp>
          <p:nvSpPr>
            <p:cNvPr id="59477" name="Line 1123">
              <a:extLst>
                <a:ext uri="{FF2B5EF4-FFF2-40B4-BE49-F238E27FC236}">
                  <a16:creationId xmlns:a16="http://schemas.microsoft.com/office/drawing/2014/main" id="{2A16425B-C1F7-674C-88A3-BE590377C34B}"/>
                </a:ext>
              </a:extLst>
            </p:cNvPr>
            <p:cNvSpPr>
              <a:spLocks noChangeShapeType="1"/>
            </p:cNvSpPr>
            <p:nvPr/>
          </p:nvSpPr>
          <p:spPr bwMode="auto">
            <a:xfrm flipV="1">
              <a:off x="2741" y="4005"/>
              <a:ext cx="0" cy="24"/>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51" name="Group 1124">
            <a:extLst>
              <a:ext uri="{FF2B5EF4-FFF2-40B4-BE49-F238E27FC236}">
                <a16:creationId xmlns:a16="http://schemas.microsoft.com/office/drawing/2014/main" id="{F24CF234-775B-2045-A33D-A0D8C047F0F8}"/>
              </a:ext>
            </a:extLst>
          </p:cNvPr>
          <p:cNvGrpSpPr>
            <a:grpSpLocks/>
          </p:cNvGrpSpPr>
          <p:nvPr/>
        </p:nvGrpSpPr>
        <p:grpSpPr bwMode="auto">
          <a:xfrm>
            <a:off x="4684713" y="3848100"/>
            <a:ext cx="169862" cy="77788"/>
            <a:chOff x="3320" y="2424"/>
            <a:chExt cx="120" cy="49"/>
          </a:xfrm>
        </p:grpSpPr>
        <p:sp>
          <p:nvSpPr>
            <p:cNvPr id="59474" name="Freeform 1125">
              <a:extLst>
                <a:ext uri="{FF2B5EF4-FFF2-40B4-BE49-F238E27FC236}">
                  <a16:creationId xmlns:a16="http://schemas.microsoft.com/office/drawing/2014/main" id="{3C8BF6FF-1263-1349-A147-78937F88929C}"/>
                </a:ext>
              </a:extLst>
            </p:cNvPr>
            <p:cNvSpPr>
              <a:spLocks/>
            </p:cNvSpPr>
            <p:nvPr/>
          </p:nvSpPr>
          <p:spPr bwMode="auto">
            <a:xfrm>
              <a:off x="3320" y="2424"/>
              <a:ext cx="81" cy="49"/>
            </a:xfrm>
            <a:custGeom>
              <a:avLst/>
              <a:gdLst>
                <a:gd name="T0" fmla="*/ 0 w 81"/>
                <a:gd name="T1" fmla="*/ 27 h 49"/>
                <a:gd name="T2" fmla="*/ 80 w 81"/>
                <a:gd name="T3" fmla="*/ 0 h 49"/>
                <a:gd name="T4" fmla="*/ 80 w 81"/>
                <a:gd name="T5" fmla="*/ 27 h 49"/>
                <a:gd name="T6" fmla="*/ 80 w 81"/>
                <a:gd name="T7" fmla="*/ 48 h 49"/>
                <a:gd name="T8" fmla="*/ 0 w 81"/>
                <a:gd name="T9" fmla="*/ 27 h 49"/>
                <a:gd name="T10" fmla="*/ 0 60000 65536"/>
                <a:gd name="T11" fmla="*/ 0 60000 65536"/>
                <a:gd name="T12" fmla="*/ 0 60000 65536"/>
                <a:gd name="T13" fmla="*/ 0 60000 65536"/>
                <a:gd name="T14" fmla="*/ 0 60000 65536"/>
                <a:gd name="T15" fmla="*/ 0 w 81"/>
                <a:gd name="T16" fmla="*/ 0 h 49"/>
                <a:gd name="T17" fmla="*/ 81 w 81"/>
                <a:gd name="T18" fmla="*/ 49 h 49"/>
              </a:gdLst>
              <a:ahLst/>
              <a:cxnLst>
                <a:cxn ang="T10">
                  <a:pos x="T0" y="T1"/>
                </a:cxn>
                <a:cxn ang="T11">
                  <a:pos x="T2" y="T3"/>
                </a:cxn>
                <a:cxn ang="T12">
                  <a:pos x="T4" y="T5"/>
                </a:cxn>
                <a:cxn ang="T13">
                  <a:pos x="T6" y="T7"/>
                </a:cxn>
                <a:cxn ang="T14">
                  <a:pos x="T8" y="T9"/>
                </a:cxn>
              </a:cxnLst>
              <a:rect l="T15" t="T16" r="T17" b="T18"/>
              <a:pathLst>
                <a:path w="81" h="49">
                  <a:moveTo>
                    <a:pt x="0" y="27"/>
                  </a:moveTo>
                  <a:lnTo>
                    <a:pt x="80" y="0"/>
                  </a:lnTo>
                  <a:lnTo>
                    <a:pt x="80" y="27"/>
                  </a:lnTo>
                  <a:lnTo>
                    <a:pt x="80" y="48"/>
                  </a:lnTo>
                  <a:lnTo>
                    <a:pt x="0" y="27"/>
                  </a:lnTo>
                </a:path>
              </a:pathLst>
            </a:custGeom>
            <a:solidFill>
              <a:schemeClr val="tx2"/>
            </a:solidFill>
            <a:ln w="12700" cap="rnd">
              <a:solidFill>
                <a:schemeClr val="tx2"/>
              </a:solidFill>
              <a:round/>
              <a:headEnd/>
              <a:tailEnd/>
            </a:ln>
          </p:spPr>
          <p:txBody>
            <a:bodyPr/>
            <a:lstStyle/>
            <a:p>
              <a:endParaRPr lang="en-US"/>
            </a:p>
          </p:txBody>
        </p:sp>
        <p:sp>
          <p:nvSpPr>
            <p:cNvPr id="59475" name="Line 1126">
              <a:extLst>
                <a:ext uri="{FF2B5EF4-FFF2-40B4-BE49-F238E27FC236}">
                  <a16:creationId xmlns:a16="http://schemas.microsoft.com/office/drawing/2014/main" id="{F05B06DF-6302-4247-904B-AF36ECDF084A}"/>
                </a:ext>
              </a:extLst>
            </p:cNvPr>
            <p:cNvSpPr>
              <a:spLocks noChangeShapeType="1"/>
            </p:cNvSpPr>
            <p:nvPr/>
          </p:nvSpPr>
          <p:spPr bwMode="auto">
            <a:xfrm>
              <a:off x="3408" y="2460"/>
              <a:ext cx="32"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52" name="Group 1127">
            <a:extLst>
              <a:ext uri="{FF2B5EF4-FFF2-40B4-BE49-F238E27FC236}">
                <a16:creationId xmlns:a16="http://schemas.microsoft.com/office/drawing/2014/main" id="{ADAEB678-79D9-384C-9ADD-CF74712B03E0}"/>
              </a:ext>
            </a:extLst>
          </p:cNvPr>
          <p:cNvGrpSpPr>
            <a:grpSpLocks/>
          </p:cNvGrpSpPr>
          <p:nvPr/>
        </p:nvGrpSpPr>
        <p:grpSpPr bwMode="auto">
          <a:xfrm>
            <a:off x="4695825" y="5143500"/>
            <a:ext cx="169863" cy="65088"/>
            <a:chOff x="3328" y="3240"/>
            <a:chExt cx="120" cy="41"/>
          </a:xfrm>
        </p:grpSpPr>
        <p:sp>
          <p:nvSpPr>
            <p:cNvPr id="59472" name="Freeform 1128">
              <a:extLst>
                <a:ext uri="{FF2B5EF4-FFF2-40B4-BE49-F238E27FC236}">
                  <a16:creationId xmlns:a16="http://schemas.microsoft.com/office/drawing/2014/main" id="{2CD892BC-1B84-5449-BE46-FF6F5EA6D748}"/>
                </a:ext>
              </a:extLst>
            </p:cNvPr>
            <p:cNvSpPr>
              <a:spLocks/>
            </p:cNvSpPr>
            <p:nvPr/>
          </p:nvSpPr>
          <p:spPr bwMode="auto">
            <a:xfrm>
              <a:off x="3328" y="3240"/>
              <a:ext cx="89" cy="41"/>
            </a:xfrm>
            <a:custGeom>
              <a:avLst/>
              <a:gdLst>
                <a:gd name="T0" fmla="*/ 0 w 89"/>
                <a:gd name="T1" fmla="*/ 27 h 41"/>
                <a:gd name="T2" fmla="*/ 88 w 89"/>
                <a:gd name="T3" fmla="*/ 0 h 41"/>
                <a:gd name="T4" fmla="*/ 88 w 89"/>
                <a:gd name="T5" fmla="*/ 27 h 41"/>
                <a:gd name="T6" fmla="*/ 88 w 89"/>
                <a:gd name="T7" fmla="*/ 40 h 41"/>
                <a:gd name="T8" fmla="*/ 0 w 89"/>
                <a:gd name="T9" fmla="*/ 27 h 41"/>
                <a:gd name="T10" fmla="*/ 0 60000 65536"/>
                <a:gd name="T11" fmla="*/ 0 60000 65536"/>
                <a:gd name="T12" fmla="*/ 0 60000 65536"/>
                <a:gd name="T13" fmla="*/ 0 60000 65536"/>
                <a:gd name="T14" fmla="*/ 0 60000 65536"/>
                <a:gd name="T15" fmla="*/ 0 w 89"/>
                <a:gd name="T16" fmla="*/ 0 h 41"/>
                <a:gd name="T17" fmla="*/ 89 w 89"/>
                <a:gd name="T18" fmla="*/ 41 h 41"/>
              </a:gdLst>
              <a:ahLst/>
              <a:cxnLst>
                <a:cxn ang="T10">
                  <a:pos x="T0" y="T1"/>
                </a:cxn>
                <a:cxn ang="T11">
                  <a:pos x="T2" y="T3"/>
                </a:cxn>
                <a:cxn ang="T12">
                  <a:pos x="T4" y="T5"/>
                </a:cxn>
                <a:cxn ang="T13">
                  <a:pos x="T6" y="T7"/>
                </a:cxn>
                <a:cxn ang="T14">
                  <a:pos x="T8" y="T9"/>
                </a:cxn>
              </a:cxnLst>
              <a:rect l="T15" t="T16" r="T17" b="T18"/>
              <a:pathLst>
                <a:path w="89" h="41">
                  <a:moveTo>
                    <a:pt x="0" y="27"/>
                  </a:moveTo>
                  <a:lnTo>
                    <a:pt x="88" y="0"/>
                  </a:lnTo>
                  <a:lnTo>
                    <a:pt x="88" y="27"/>
                  </a:lnTo>
                  <a:lnTo>
                    <a:pt x="88" y="40"/>
                  </a:lnTo>
                  <a:lnTo>
                    <a:pt x="0" y="27"/>
                  </a:lnTo>
                </a:path>
              </a:pathLst>
            </a:custGeom>
            <a:solidFill>
              <a:schemeClr val="tx2"/>
            </a:solidFill>
            <a:ln w="12700" cap="rnd">
              <a:solidFill>
                <a:schemeClr val="tx2"/>
              </a:solidFill>
              <a:round/>
              <a:headEnd/>
              <a:tailEnd/>
            </a:ln>
          </p:spPr>
          <p:txBody>
            <a:bodyPr/>
            <a:lstStyle/>
            <a:p>
              <a:endParaRPr lang="en-US"/>
            </a:p>
          </p:txBody>
        </p:sp>
        <p:sp>
          <p:nvSpPr>
            <p:cNvPr id="59473" name="Line 1129">
              <a:extLst>
                <a:ext uri="{FF2B5EF4-FFF2-40B4-BE49-F238E27FC236}">
                  <a16:creationId xmlns:a16="http://schemas.microsoft.com/office/drawing/2014/main" id="{7AD05EC1-E5A6-6847-87F5-2F0F32FBFB76}"/>
                </a:ext>
              </a:extLst>
            </p:cNvPr>
            <p:cNvSpPr>
              <a:spLocks noChangeShapeType="1"/>
            </p:cNvSpPr>
            <p:nvPr/>
          </p:nvSpPr>
          <p:spPr bwMode="auto">
            <a:xfrm>
              <a:off x="3424" y="3276"/>
              <a:ext cx="2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53" name="Group 1130">
            <a:extLst>
              <a:ext uri="{FF2B5EF4-FFF2-40B4-BE49-F238E27FC236}">
                <a16:creationId xmlns:a16="http://schemas.microsoft.com/office/drawing/2014/main" id="{B4FE38A8-5859-C546-A1FB-96E5726602F0}"/>
              </a:ext>
            </a:extLst>
          </p:cNvPr>
          <p:cNvGrpSpPr>
            <a:grpSpLocks/>
          </p:cNvGrpSpPr>
          <p:nvPr/>
        </p:nvGrpSpPr>
        <p:grpSpPr bwMode="auto">
          <a:xfrm>
            <a:off x="4695825" y="5994400"/>
            <a:ext cx="169863" cy="52388"/>
            <a:chOff x="3328" y="3776"/>
            <a:chExt cx="120" cy="33"/>
          </a:xfrm>
        </p:grpSpPr>
        <p:sp>
          <p:nvSpPr>
            <p:cNvPr id="59470" name="Freeform 1131">
              <a:extLst>
                <a:ext uri="{FF2B5EF4-FFF2-40B4-BE49-F238E27FC236}">
                  <a16:creationId xmlns:a16="http://schemas.microsoft.com/office/drawing/2014/main" id="{69D984F5-52F4-8344-BF27-465FC5CA117D}"/>
                </a:ext>
              </a:extLst>
            </p:cNvPr>
            <p:cNvSpPr>
              <a:spLocks/>
            </p:cNvSpPr>
            <p:nvPr/>
          </p:nvSpPr>
          <p:spPr bwMode="auto">
            <a:xfrm>
              <a:off x="3328" y="3776"/>
              <a:ext cx="89" cy="33"/>
            </a:xfrm>
            <a:custGeom>
              <a:avLst/>
              <a:gdLst>
                <a:gd name="T0" fmla="*/ 0 w 89"/>
                <a:gd name="T1" fmla="*/ 13 h 33"/>
                <a:gd name="T2" fmla="*/ 88 w 89"/>
                <a:gd name="T3" fmla="*/ 0 h 33"/>
                <a:gd name="T4" fmla="*/ 88 w 89"/>
                <a:gd name="T5" fmla="*/ 13 h 33"/>
                <a:gd name="T6" fmla="*/ 88 w 89"/>
                <a:gd name="T7" fmla="*/ 32 h 33"/>
                <a:gd name="T8" fmla="*/ 0 w 89"/>
                <a:gd name="T9" fmla="*/ 13 h 33"/>
                <a:gd name="T10" fmla="*/ 0 60000 65536"/>
                <a:gd name="T11" fmla="*/ 0 60000 65536"/>
                <a:gd name="T12" fmla="*/ 0 60000 65536"/>
                <a:gd name="T13" fmla="*/ 0 60000 65536"/>
                <a:gd name="T14" fmla="*/ 0 60000 65536"/>
                <a:gd name="T15" fmla="*/ 0 w 89"/>
                <a:gd name="T16" fmla="*/ 0 h 33"/>
                <a:gd name="T17" fmla="*/ 89 w 89"/>
                <a:gd name="T18" fmla="*/ 33 h 33"/>
              </a:gdLst>
              <a:ahLst/>
              <a:cxnLst>
                <a:cxn ang="T10">
                  <a:pos x="T0" y="T1"/>
                </a:cxn>
                <a:cxn ang="T11">
                  <a:pos x="T2" y="T3"/>
                </a:cxn>
                <a:cxn ang="T12">
                  <a:pos x="T4" y="T5"/>
                </a:cxn>
                <a:cxn ang="T13">
                  <a:pos x="T6" y="T7"/>
                </a:cxn>
                <a:cxn ang="T14">
                  <a:pos x="T8" y="T9"/>
                </a:cxn>
              </a:cxnLst>
              <a:rect l="T15" t="T16" r="T17" b="T18"/>
              <a:pathLst>
                <a:path w="89" h="33">
                  <a:moveTo>
                    <a:pt x="0" y="13"/>
                  </a:moveTo>
                  <a:lnTo>
                    <a:pt x="88" y="0"/>
                  </a:lnTo>
                  <a:lnTo>
                    <a:pt x="88" y="13"/>
                  </a:lnTo>
                  <a:lnTo>
                    <a:pt x="88" y="32"/>
                  </a:lnTo>
                  <a:lnTo>
                    <a:pt x="0" y="13"/>
                  </a:lnTo>
                </a:path>
              </a:pathLst>
            </a:custGeom>
            <a:solidFill>
              <a:schemeClr val="tx2"/>
            </a:solidFill>
            <a:ln w="12700" cap="rnd">
              <a:solidFill>
                <a:schemeClr val="tx2"/>
              </a:solidFill>
              <a:round/>
              <a:headEnd/>
              <a:tailEnd/>
            </a:ln>
          </p:spPr>
          <p:txBody>
            <a:bodyPr/>
            <a:lstStyle/>
            <a:p>
              <a:endParaRPr lang="en-US"/>
            </a:p>
          </p:txBody>
        </p:sp>
        <p:sp>
          <p:nvSpPr>
            <p:cNvPr id="59471" name="Line 1132">
              <a:extLst>
                <a:ext uri="{FF2B5EF4-FFF2-40B4-BE49-F238E27FC236}">
                  <a16:creationId xmlns:a16="http://schemas.microsoft.com/office/drawing/2014/main" id="{6701791D-E2A9-8A4B-BE55-8DDC8D5B6A94}"/>
                </a:ext>
              </a:extLst>
            </p:cNvPr>
            <p:cNvSpPr>
              <a:spLocks noChangeShapeType="1"/>
            </p:cNvSpPr>
            <p:nvPr/>
          </p:nvSpPr>
          <p:spPr bwMode="auto">
            <a:xfrm>
              <a:off x="3424" y="3796"/>
              <a:ext cx="2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54" name="Group 1133">
            <a:extLst>
              <a:ext uri="{FF2B5EF4-FFF2-40B4-BE49-F238E27FC236}">
                <a16:creationId xmlns:a16="http://schemas.microsoft.com/office/drawing/2014/main" id="{299BEF72-58B5-864B-AFA2-013EFB750E26}"/>
              </a:ext>
            </a:extLst>
          </p:cNvPr>
          <p:cNvGrpSpPr>
            <a:grpSpLocks/>
          </p:cNvGrpSpPr>
          <p:nvPr/>
        </p:nvGrpSpPr>
        <p:grpSpPr bwMode="auto">
          <a:xfrm>
            <a:off x="4695825" y="6248400"/>
            <a:ext cx="169863" cy="65088"/>
            <a:chOff x="3328" y="3936"/>
            <a:chExt cx="120" cy="41"/>
          </a:xfrm>
        </p:grpSpPr>
        <p:sp>
          <p:nvSpPr>
            <p:cNvPr id="59468" name="Freeform 1134">
              <a:extLst>
                <a:ext uri="{FF2B5EF4-FFF2-40B4-BE49-F238E27FC236}">
                  <a16:creationId xmlns:a16="http://schemas.microsoft.com/office/drawing/2014/main" id="{3BAB0ED8-1E21-8A49-ADD4-718901D383CA}"/>
                </a:ext>
              </a:extLst>
            </p:cNvPr>
            <p:cNvSpPr>
              <a:spLocks/>
            </p:cNvSpPr>
            <p:nvPr/>
          </p:nvSpPr>
          <p:spPr bwMode="auto">
            <a:xfrm>
              <a:off x="3328" y="3936"/>
              <a:ext cx="89" cy="41"/>
            </a:xfrm>
            <a:custGeom>
              <a:avLst/>
              <a:gdLst>
                <a:gd name="T0" fmla="*/ 0 w 89"/>
                <a:gd name="T1" fmla="*/ 20 h 41"/>
                <a:gd name="T2" fmla="*/ 88 w 89"/>
                <a:gd name="T3" fmla="*/ 0 h 41"/>
                <a:gd name="T4" fmla="*/ 88 w 89"/>
                <a:gd name="T5" fmla="*/ 20 h 41"/>
                <a:gd name="T6" fmla="*/ 88 w 89"/>
                <a:gd name="T7" fmla="*/ 40 h 41"/>
                <a:gd name="T8" fmla="*/ 0 w 89"/>
                <a:gd name="T9" fmla="*/ 20 h 41"/>
                <a:gd name="T10" fmla="*/ 0 60000 65536"/>
                <a:gd name="T11" fmla="*/ 0 60000 65536"/>
                <a:gd name="T12" fmla="*/ 0 60000 65536"/>
                <a:gd name="T13" fmla="*/ 0 60000 65536"/>
                <a:gd name="T14" fmla="*/ 0 60000 65536"/>
                <a:gd name="T15" fmla="*/ 0 w 89"/>
                <a:gd name="T16" fmla="*/ 0 h 41"/>
                <a:gd name="T17" fmla="*/ 89 w 89"/>
                <a:gd name="T18" fmla="*/ 41 h 41"/>
              </a:gdLst>
              <a:ahLst/>
              <a:cxnLst>
                <a:cxn ang="T10">
                  <a:pos x="T0" y="T1"/>
                </a:cxn>
                <a:cxn ang="T11">
                  <a:pos x="T2" y="T3"/>
                </a:cxn>
                <a:cxn ang="T12">
                  <a:pos x="T4" y="T5"/>
                </a:cxn>
                <a:cxn ang="T13">
                  <a:pos x="T6" y="T7"/>
                </a:cxn>
                <a:cxn ang="T14">
                  <a:pos x="T8" y="T9"/>
                </a:cxn>
              </a:cxnLst>
              <a:rect l="T15" t="T16" r="T17" b="T18"/>
              <a:pathLst>
                <a:path w="89" h="41">
                  <a:moveTo>
                    <a:pt x="0" y="20"/>
                  </a:moveTo>
                  <a:lnTo>
                    <a:pt x="88" y="0"/>
                  </a:lnTo>
                  <a:lnTo>
                    <a:pt x="88" y="20"/>
                  </a:lnTo>
                  <a:lnTo>
                    <a:pt x="88" y="40"/>
                  </a:lnTo>
                  <a:lnTo>
                    <a:pt x="0" y="20"/>
                  </a:lnTo>
                </a:path>
              </a:pathLst>
            </a:custGeom>
            <a:solidFill>
              <a:schemeClr val="tx2"/>
            </a:solidFill>
            <a:ln w="12700" cap="rnd">
              <a:solidFill>
                <a:schemeClr val="tx2"/>
              </a:solidFill>
              <a:round/>
              <a:headEnd/>
              <a:tailEnd/>
            </a:ln>
          </p:spPr>
          <p:txBody>
            <a:bodyPr/>
            <a:lstStyle/>
            <a:p>
              <a:endParaRPr lang="en-US"/>
            </a:p>
          </p:txBody>
        </p:sp>
        <p:sp>
          <p:nvSpPr>
            <p:cNvPr id="59469" name="Line 1135">
              <a:extLst>
                <a:ext uri="{FF2B5EF4-FFF2-40B4-BE49-F238E27FC236}">
                  <a16:creationId xmlns:a16="http://schemas.microsoft.com/office/drawing/2014/main" id="{EE10F713-2069-7C4B-ABCA-2963D0B319E0}"/>
                </a:ext>
              </a:extLst>
            </p:cNvPr>
            <p:cNvSpPr>
              <a:spLocks noChangeShapeType="1"/>
            </p:cNvSpPr>
            <p:nvPr/>
          </p:nvSpPr>
          <p:spPr bwMode="auto">
            <a:xfrm>
              <a:off x="3424" y="3964"/>
              <a:ext cx="2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55" name="Group 1136">
            <a:extLst>
              <a:ext uri="{FF2B5EF4-FFF2-40B4-BE49-F238E27FC236}">
                <a16:creationId xmlns:a16="http://schemas.microsoft.com/office/drawing/2014/main" id="{EBCE8CEB-DD66-8A43-A3ED-0E6BF9A0EE38}"/>
              </a:ext>
            </a:extLst>
          </p:cNvPr>
          <p:cNvGrpSpPr>
            <a:grpSpLocks/>
          </p:cNvGrpSpPr>
          <p:nvPr/>
        </p:nvGrpSpPr>
        <p:grpSpPr bwMode="auto">
          <a:xfrm>
            <a:off x="4086225" y="4806950"/>
            <a:ext cx="58738" cy="173038"/>
            <a:chOff x="2896" y="3028"/>
            <a:chExt cx="41" cy="109"/>
          </a:xfrm>
        </p:grpSpPr>
        <p:sp>
          <p:nvSpPr>
            <p:cNvPr id="59466" name="Freeform 1137">
              <a:extLst>
                <a:ext uri="{FF2B5EF4-FFF2-40B4-BE49-F238E27FC236}">
                  <a16:creationId xmlns:a16="http://schemas.microsoft.com/office/drawing/2014/main" id="{0B87E1AA-F574-8E43-A013-CC89F3BC9074}"/>
                </a:ext>
              </a:extLst>
            </p:cNvPr>
            <p:cNvSpPr>
              <a:spLocks/>
            </p:cNvSpPr>
            <p:nvPr/>
          </p:nvSpPr>
          <p:spPr bwMode="auto">
            <a:xfrm>
              <a:off x="2896" y="3048"/>
              <a:ext cx="41" cy="89"/>
            </a:xfrm>
            <a:custGeom>
              <a:avLst/>
              <a:gdLst>
                <a:gd name="T0" fmla="*/ 20 w 41"/>
                <a:gd name="T1" fmla="*/ 88 h 89"/>
                <a:gd name="T2" fmla="*/ 0 w 41"/>
                <a:gd name="T3" fmla="*/ 0 h 89"/>
                <a:gd name="T4" fmla="*/ 20 w 41"/>
                <a:gd name="T5" fmla="*/ 0 h 89"/>
                <a:gd name="T6" fmla="*/ 40 w 41"/>
                <a:gd name="T7" fmla="*/ 0 h 89"/>
                <a:gd name="T8" fmla="*/ 20 w 41"/>
                <a:gd name="T9" fmla="*/ 88 h 89"/>
                <a:gd name="T10" fmla="*/ 0 60000 65536"/>
                <a:gd name="T11" fmla="*/ 0 60000 65536"/>
                <a:gd name="T12" fmla="*/ 0 60000 65536"/>
                <a:gd name="T13" fmla="*/ 0 60000 65536"/>
                <a:gd name="T14" fmla="*/ 0 60000 65536"/>
                <a:gd name="T15" fmla="*/ 0 w 41"/>
                <a:gd name="T16" fmla="*/ 0 h 89"/>
                <a:gd name="T17" fmla="*/ 41 w 41"/>
                <a:gd name="T18" fmla="*/ 89 h 89"/>
              </a:gdLst>
              <a:ahLst/>
              <a:cxnLst>
                <a:cxn ang="T10">
                  <a:pos x="T0" y="T1"/>
                </a:cxn>
                <a:cxn ang="T11">
                  <a:pos x="T2" y="T3"/>
                </a:cxn>
                <a:cxn ang="T12">
                  <a:pos x="T4" y="T5"/>
                </a:cxn>
                <a:cxn ang="T13">
                  <a:pos x="T6" y="T7"/>
                </a:cxn>
                <a:cxn ang="T14">
                  <a:pos x="T8" y="T9"/>
                </a:cxn>
              </a:cxnLst>
              <a:rect l="T15" t="T16" r="T17" b="T18"/>
              <a:pathLst>
                <a:path w="41" h="89">
                  <a:moveTo>
                    <a:pt x="20" y="88"/>
                  </a:moveTo>
                  <a:lnTo>
                    <a:pt x="0" y="0"/>
                  </a:lnTo>
                  <a:lnTo>
                    <a:pt x="20" y="0"/>
                  </a:lnTo>
                  <a:lnTo>
                    <a:pt x="40" y="0"/>
                  </a:lnTo>
                  <a:lnTo>
                    <a:pt x="20" y="88"/>
                  </a:lnTo>
                </a:path>
              </a:pathLst>
            </a:custGeom>
            <a:solidFill>
              <a:schemeClr val="tx2"/>
            </a:solidFill>
            <a:ln w="12700" cap="rnd">
              <a:solidFill>
                <a:schemeClr val="tx2"/>
              </a:solidFill>
              <a:round/>
              <a:headEnd/>
              <a:tailEnd/>
            </a:ln>
          </p:spPr>
          <p:txBody>
            <a:bodyPr/>
            <a:lstStyle/>
            <a:p>
              <a:endParaRPr lang="en-US"/>
            </a:p>
          </p:txBody>
        </p:sp>
        <p:sp>
          <p:nvSpPr>
            <p:cNvPr id="59467" name="Line 1138">
              <a:extLst>
                <a:ext uri="{FF2B5EF4-FFF2-40B4-BE49-F238E27FC236}">
                  <a16:creationId xmlns:a16="http://schemas.microsoft.com/office/drawing/2014/main" id="{37DCBC2E-A203-AB4A-A79C-9F2BFF6A8F20}"/>
                </a:ext>
              </a:extLst>
            </p:cNvPr>
            <p:cNvSpPr>
              <a:spLocks noChangeShapeType="1"/>
            </p:cNvSpPr>
            <p:nvPr/>
          </p:nvSpPr>
          <p:spPr bwMode="auto">
            <a:xfrm flipV="1">
              <a:off x="2920" y="3028"/>
              <a:ext cx="0" cy="24"/>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56" name="Group 1139">
            <a:extLst>
              <a:ext uri="{FF2B5EF4-FFF2-40B4-BE49-F238E27FC236}">
                <a16:creationId xmlns:a16="http://schemas.microsoft.com/office/drawing/2014/main" id="{0FD4F439-C06B-3145-A529-26351AC34B2B}"/>
              </a:ext>
            </a:extLst>
          </p:cNvPr>
          <p:cNvGrpSpPr>
            <a:grpSpLocks/>
          </p:cNvGrpSpPr>
          <p:nvPr/>
        </p:nvGrpSpPr>
        <p:grpSpPr bwMode="auto">
          <a:xfrm>
            <a:off x="4067175" y="5091113"/>
            <a:ext cx="57150" cy="173037"/>
            <a:chOff x="2882" y="3207"/>
            <a:chExt cx="41" cy="109"/>
          </a:xfrm>
        </p:grpSpPr>
        <p:sp>
          <p:nvSpPr>
            <p:cNvPr id="59464" name="Freeform 1140">
              <a:extLst>
                <a:ext uri="{FF2B5EF4-FFF2-40B4-BE49-F238E27FC236}">
                  <a16:creationId xmlns:a16="http://schemas.microsoft.com/office/drawing/2014/main" id="{9F26C1BB-C393-5B4C-9D65-7905014CED2F}"/>
                </a:ext>
              </a:extLst>
            </p:cNvPr>
            <p:cNvSpPr>
              <a:spLocks/>
            </p:cNvSpPr>
            <p:nvPr/>
          </p:nvSpPr>
          <p:spPr bwMode="auto">
            <a:xfrm>
              <a:off x="2882" y="3227"/>
              <a:ext cx="41" cy="89"/>
            </a:xfrm>
            <a:custGeom>
              <a:avLst/>
              <a:gdLst>
                <a:gd name="T0" fmla="*/ 20 w 41"/>
                <a:gd name="T1" fmla="*/ 88 h 89"/>
                <a:gd name="T2" fmla="*/ 0 w 41"/>
                <a:gd name="T3" fmla="*/ 0 h 89"/>
                <a:gd name="T4" fmla="*/ 20 w 41"/>
                <a:gd name="T5" fmla="*/ 0 h 89"/>
                <a:gd name="T6" fmla="*/ 40 w 41"/>
                <a:gd name="T7" fmla="*/ 0 h 89"/>
                <a:gd name="T8" fmla="*/ 20 w 41"/>
                <a:gd name="T9" fmla="*/ 88 h 89"/>
                <a:gd name="T10" fmla="*/ 0 60000 65536"/>
                <a:gd name="T11" fmla="*/ 0 60000 65536"/>
                <a:gd name="T12" fmla="*/ 0 60000 65536"/>
                <a:gd name="T13" fmla="*/ 0 60000 65536"/>
                <a:gd name="T14" fmla="*/ 0 60000 65536"/>
                <a:gd name="T15" fmla="*/ 0 w 41"/>
                <a:gd name="T16" fmla="*/ 0 h 89"/>
                <a:gd name="T17" fmla="*/ 41 w 41"/>
                <a:gd name="T18" fmla="*/ 89 h 89"/>
              </a:gdLst>
              <a:ahLst/>
              <a:cxnLst>
                <a:cxn ang="T10">
                  <a:pos x="T0" y="T1"/>
                </a:cxn>
                <a:cxn ang="T11">
                  <a:pos x="T2" y="T3"/>
                </a:cxn>
                <a:cxn ang="T12">
                  <a:pos x="T4" y="T5"/>
                </a:cxn>
                <a:cxn ang="T13">
                  <a:pos x="T6" y="T7"/>
                </a:cxn>
                <a:cxn ang="T14">
                  <a:pos x="T8" y="T9"/>
                </a:cxn>
              </a:cxnLst>
              <a:rect l="T15" t="T16" r="T17" b="T18"/>
              <a:pathLst>
                <a:path w="41" h="89">
                  <a:moveTo>
                    <a:pt x="20" y="88"/>
                  </a:moveTo>
                  <a:lnTo>
                    <a:pt x="0" y="0"/>
                  </a:lnTo>
                  <a:lnTo>
                    <a:pt x="20" y="0"/>
                  </a:lnTo>
                  <a:lnTo>
                    <a:pt x="40" y="0"/>
                  </a:lnTo>
                  <a:lnTo>
                    <a:pt x="20" y="88"/>
                  </a:lnTo>
                </a:path>
              </a:pathLst>
            </a:custGeom>
            <a:solidFill>
              <a:schemeClr val="tx2"/>
            </a:solidFill>
            <a:ln w="12700" cap="rnd">
              <a:solidFill>
                <a:schemeClr val="tx2"/>
              </a:solidFill>
              <a:round/>
              <a:headEnd/>
              <a:tailEnd/>
            </a:ln>
          </p:spPr>
          <p:txBody>
            <a:bodyPr/>
            <a:lstStyle/>
            <a:p>
              <a:endParaRPr lang="en-US"/>
            </a:p>
          </p:txBody>
        </p:sp>
        <p:sp>
          <p:nvSpPr>
            <p:cNvPr id="59465" name="Line 1141">
              <a:extLst>
                <a:ext uri="{FF2B5EF4-FFF2-40B4-BE49-F238E27FC236}">
                  <a16:creationId xmlns:a16="http://schemas.microsoft.com/office/drawing/2014/main" id="{F5A5280B-D27C-BD4E-BD95-C49A66D7DFCE}"/>
                </a:ext>
              </a:extLst>
            </p:cNvPr>
            <p:cNvSpPr>
              <a:spLocks noChangeShapeType="1"/>
            </p:cNvSpPr>
            <p:nvPr/>
          </p:nvSpPr>
          <p:spPr bwMode="auto">
            <a:xfrm flipV="1">
              <a:off x="2906" y="3207"/>
              <a:ext cx="0" cy="24"/>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57" name="Group 1142">
            <a:extLst>
              <a:ext uri="{FF2B5EF4-FFF2-40B4-BE49-F238E27FC236}">
                <a16:creationId xmlns:a16="http://schemas.microsoft.com/office/drawing/2014/main" id="{E428CFE3-785B-A44E-AA6C-9B98DAAB1C17}"/>
              </a:ext>
            </a:extLst>
          </p:cNvPr>
          <p:cNvGrpSpPr>
            <a:grpSpLocks/>
          </p:cNvGrpSpPr>
          <p:nvPr/>
        </p:nvGrpSpPr>
        <p:grpSpPr bwMode="auto">
          <a:xfrm>
            <a:off x="4054475" y="5303838"/>
            <a:ext cx="57150" cy="173037"/>
            <a:chOff x="2873" y="3341"/>
            <a:chExt cx="41" cy="109"/>
          </a:xfrm>
        </p:grpSpPr>
        <p:sp>
          <p:nvSpPr>
            <p:cNvPr id="59462" name="Freeform 1143">
              <a:extLst>
                <a:ext uri="{FF2B5EF4-FFF2-40B4-BE49-F238E27FC236}">
                  <a16:creationId xmlns:a16="http://schemas.microsoft.com/office/drawing/2014/main" id="{8DC0FE83-CE2F-D441-9047-38C0BEBB871D}"/>
                </a:ext>
              </a:extLst>
            </p:cNvPr>
            <p:cNvSpPr>
              <a:spLocks/>
            </p:cNvSpPr>
            <p:nvPr/>
          </p:nvSpPr>
          <p:spPr bwMode="auto">
            <a:xfrm>
              <a:off x="2873" y="3361"/>
              <a:ext cx="41" cy="89"/>
            </a:xfrm>
            <a:custGeom>
              <a:avLst/>
              <a:gdLst>
                <a:gd name="T0" fmla="*/ 20 w 41"/>
                <a:gd name="T1" fmla="*/ 88 h 89"/>
                <a:gd name="T2" fmla="*/ 0 w 41"/>
                <a:gd name="T3" fmla="*/ 0 h 89"/>
                <a:gd name="T4" fmla="*/ 20 w 41"/>
                <a:gd name="T5" fmla="*/ 0 h 89"/>
                <a:gd name="T6" fmla="*/ 40 w 41"/>
                <a:gd name="T7" fmla="*/ 0 h 89"/>
                <a:gd name="T8" fmla="*/ 20 w 41"/>
                <a:gd name="T9" fmla="*/ 88 h 89"/>
                <a:gd name="T10" fmla="*/ 0 60000 65536"/>
                <a:gd name="T11" fmla="*/ 0 60000 65536"/>
                <a:gd name="T12" fmla="*/ 0 60000 65536"/>
                <a:gd name="T13" fmla="*/ 0 60000 65536"/>
                <a:gd name="T14" fmla="*/ 0 60000 65536"/>
                <a:gd name="T15" fmla="*/ 0 w 41"/>
                <a:gd name="T16" fmla="*/ 0 h 89"/>
                <a:gd name="T17" fmla="*/ 41 w 41"/>
                <a:gd name="T18" fmla="*/ 89 h 89"/>
              </a:gdLst>
              <a:ahLst/>
              <a:cxnLst>
                <a:cxn ang="T10">
                  <a:pos x="T0" y="T1"/>
                </a:cxn>
                <a:cxn ang="T11">
                  <a:pos x="T2" y="T3"/>
                </a:cxn>
                <a:cxn ang="T12">
                  <a:pos x="T4" y="T5"/>
                </a:cxn>
                <a:cxn ang="T13">
                  <a:pos x="T6" y="T7"/>
                </a:cxn>
                <a:cxn ang="T14">
                  <a:pos x="T8" y="T9"/>
                </a:cxn>
              </a:cxnLst>
              <a:rect l="T15" t="T16" r="T17" b="T18"/>
              <a:pathLst>
                <a:path w="41" h="89">
                  <a:moveTo>
                    <a:pt x="20" y="88"/>
                  </a:moveTo>
                  <a:lnTo>
                    <a:pt x="0" y="0"/>
                  </a:lnTo>
                  <a:lnTo>
                    <a:pt x="20" y="0"/>
                  </a:lnTo>
                  <a:lnTo>
                    <a:pt x="40" y="0"/>
                  </a:lnTo>
                  <a:lnTo>
                    <a:pt x="20" y="88"/>
                  </a:lnTo>
                </a:path>
              </a:pathLst>
            </a:custGeom>
            <a:solidFill>
              <a:schemeClr val="tx2"/>
            </a:solidFill>
            <a:ln w="12700" cap="rnd">
              <a:solidFill>
                <a:schemeClr val="tx2"/>
              </a:solidFill>
              <a:round/>
              <a:headEnd/>
              <a:tailEnd/>
            </a:ln>
          </p:spPr>
          <p:txBody>
            <a:bodyPr/>
            <a:lstStyle/>
            <a:p>
              <a:endParaRPr lang="en-US"/>
            </a:p>
          </p:txBody>
        </p:sp>
        <p:sp>
          <p:nvSpPr>
            <p:cNvPr id="59463" name="Line 1144">
              <a:extLst>
                <a:ext uri="{FF2B5EF4-FFF2-40B4-BE49-F238E27FC236}">
                  <a16:creationId xmlns:a16="http://schemas.microsoft.com/office/drawing/2014/main" id="{C11D5927-7C41-5F4C-982F-9A579B21CF86}"/>
                </a:ext>
              </a:extLst>
            </p:cNvPr>
            <p:cNvSpPr>
              <a:spLocks noChangeShapeType="1"/>
            </p:cNvSpPr>
            <p:nvPr/>
          </p:nvSpPr>
          <p:spPr bwMode="auto">
            <a:xfrm flipV="1">
              <a:off x="2897" y="3341"/>
              <a:ext cx="0" cy="24"/>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58" name="Rectangle 1145">
            <a:extLst>
              <a:ext uri="{FF2B5EF4-FFF2-40B4-BE49-F238E27FC236}">
                <a16:creationId xmlns:a16="http://schemas.microsoft.com/office/drawing/2014/main" id="{AE753AD2-91D3-F649-A85E-8BC99ECF767A}"/>
              </a:ext>
            </a:extLst>
          </p:cNvPr>
          <p:cNvSpPr>
            <a:spLocks noChangeArrowheads="1"/>
          </p:cNvSpPr>
          <p:nvPr/>
        </p:nvSpPr>
        <p:spPr bwMode="auto">
          <a:xfrm>
            <a:off x="5027613" y="6289675"/>
            <a:ext cx="16954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 Low birth weight</a:t>
            </a:r>
          </a:p>
        </p:txBody>
      </p:sp>
      <p:sp>
        <p:nvSpPr>
          <p:cNvPr id="59459" name="Rectangle 1146">
            <a:extLst>
              <a:ext uri="{FF2B5EF4-FFF2-40B4-BE49-F238E27FC236}">
                <a16:creationId xmlns:a16="http://schemas.microsoft.com/office/drawing/2014/main" id="{DD1498DF-A78E-EA4B-969E-D2901DF38D40}"/>
              </a:ext>
            </a:extLst>
          </p:cNvPr>
          <p:cNvSpPr>
            <a:spLocks noChangeArrowheads="1"/>
          </p:cNvSpPr>
          <p:nvPr/>
        </p:nvSpPr>
        <p:spPr bwMode="auto">
          <a:xfrm>
            <a:off x="5024438" y="6442075"/>
            <a:ext cx="21907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 Miscarriages, Stillbirth</a:t>
            </a:r>
          </a:p>
        </p:txBody>
      </p:sp>
      <p:sp>
        <p:nvSpPr>
          <p:cNvPr id="59460" name="Rectangle 1147">
            <a:extLst>
              <a:ext uri="{FF2B5EF4-FFF2-40B4-BE49-F238E27FC236}">
                <a16:creationId xmlns:a16="http://schemas.microsoft.com/office/drawing/2014/main" id="{C356038B-A3C8-2940-B559-777D44FDB269}"/>
              </a:ext>
            </a:extLst>
          </p:cNvPr>
          <p:cNvSpPr>
            <a:spLocks noChangeArrowheads="1"/>
          </p:cNvSpPr>
          <p:nvPr/>
        </p:nvSpPr>
        <p:spPr bwMode="auto">
          <a:xfrm>
            <a:off x="5189538" y="6607175"/>
            <a:ext cx="14335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1400" b="1">
                <a:solidFill>
                  <a:schemeClr val="tx1"/>
                </a:solidFill>
              </a:rPr>
              <a:t>- Premature birth</a:t>
            </a:r>
          </a:p>
        </p:txBody>
      </p:sp>
      <p:sp>
        <p:nvSpPr>
          <p:cNvPr id="59461" name="Rectangle 1148">
            <a:extLst>
              <a:ext uri="{FF2B5EF4-FFF2-40B4-BE49-F238E27FC236}">
                <a16:creationId xmlns:a16="http://schemas.microsoft.com/office/drawing/2014/main" id="{48754721-DC44-FF4B-98B6-C08448A4ADD8}"/>
              </a:ext>
            </a:extLst>
          </p:cNvPr>
          <p:cNvSpPr>
            <a:spLocks noGrp="1" noChangeArrowheads="1"/>
          </p:cNvSpPr>
          <p:nvPr>
            <p:ph type="title" idx="4294967295"/>
          </p:nvPr>
        </p:nvSpPr>
        <p:spPr>
          <a:xfrm>
            <a:off x="800100" y="152400"/>
            <a:ext cx="7543800" cy="762000"/>
          </a:xfrm>
        </p:spPr>
        <p:txBody>
          <a:bodyPr/>
          <a:lstStyle/>
          <a:p>
            <a:pPr algn="l" eaLnBrk="1" hangingPunct="1"/>
            <a:r>
              <a:rPr lang="en-US" altLang="en-US" b="1" u="sng">
                <a:ea typeface="ＭＳ Ｐゴシック" panose="020B0600070205080204" pitchFamily="34" charset="-128"/>
              </a:rPr>
              <a:t>CHILDREN</a:t>
            </a:r>
            <a:r>
              <a:rPr lang="en-US" altLang="en-US" b="1">
                <a:ea typeface="ＭＳ Ｐゴシック" panose="020B0600070205080204" pitchFamily="34" charset="-128"/>
              </a:rPr>
              <a:t>         </a:t>
            </a:r>
            <a:r>
              <a:rPr lang="en-US" altLang="en-US" b="1" u="sng">
                <a:ea typeface="ＭＳ Ｐゴシック" panose="020B0600070205080204" pitchFamily="34" charset="-128"/>
              </a:rPr>
              <a:t>ADULTS</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a:extLst>
              <a:ext uri="{FF2B5EF4-FFF2-40B4-BE49-F238E27FC236}">
                <a16:creationId xmlns:a16="http://schemas.microsoft.com/office/drawing/2014/main" id="{615F36FE-F835-E840-8292-8E1CB1FDEBF4}"/>
              </a:ext>
            </a:extLst>
          </p:cNvPr>
          <p:cNvSpPr>
            <a:spLocks noChangeArrowheads="1"/>
          </p:cNvSpPr>
          <p:nvPr/>
        </p:nvSpPr>
        <p:spPr bwMode="auto">
          <a:xfrm>
            <a:off x="1557338" y="1295400"/>
            <a:ext cx="6062662"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457200" indent="-457200" eaLnBrk="0" hangingPunct="0">
              <a:defRPr sz="4400">
                <a:solidFill>
                  <a:schemeClr val="tx2"/>
                </a:solidFill>
                <a:latin typeface="Arial" panose="020B0604020202020204" pitchFamily="34" charset="0"/>
                <a:ea typeface="ＭＳ Ｐゴシック" panose="020B0600070205080204" pitchFamily="34" charset="-128"/>
              </a:defRPr>
            </a:lvl1pPr>
            <a:lvl2pPr marL="914400" indent="-45720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2800" b="1" u="sng">
                <a:solidFill>
                  <a:schemeClr val="tx1"/>
                </a:solidFill>
              </a:rPr>
              <a:t>WOMEN</a:t>
            </a:r>
            <a:r>
              <a:rPr lang="en-US" altLang="en-US" sz="2800" b="1">
                <a:solidFill>
                  <a:schemeClr val="tx1"/>
                </a:solidFill>
              </a:rPr>
              <a:t>	</a:t>
            </a:r>
          </a:p>
          <a:p>
            <a:pPr lvl="1">
              <a:buFontTx/>
              <a:buChar char="•"/>
            </a:pPr>
            <a:r>
              <a:rPr lang="en-US" altLang="en-US" sz="2800" b="1">
                <a:solidFill>
                  <a:schemeClr val="tx1"/>
                </a:solidFill>
              </a:rPr>
              <a:t>lead crosses the placenta </a:t>
            </a:r>
          </a:p>
          <a:p>
            <a:pPr lvl="1">
              <a:buFontTx/>
              <a:buChar char="•"/>
            </a:pPr>
            <a:r>
              <a:rPr lang="en-US" altLang="en-US" sz="2800" b="1">
                <a:solidFill>
                  <a:schemeClr val="tx1"/>
                </a:solidFill>
              </a:rPr>
              <a:t>low infant birth weight</a:t>
            </a:r>
          </a:p>
          <a:p>
            <a:pPr lvl="1">
              <a:buFontTx/>
              <a:buChar char="•"/>
            </a:pPr>
            <a:r>
              <a:rPr lang="en-US" altLang="en-US" sz="2800" b="1">
                <a:solidFill>
                  <a:schemeClr val="tx1"/>
                </a:solidFill>
              </a:rPr>
              <a:t>retarded mental development</a:t>
            </a:r>
          </a:p>
          <a:p>
            <a:pPr lvl="1">
              <a:buFontTx/>
              <a:buChar char="•"/>
            </a:pPr>
            <a:r>
              <a:rPr lang="en-US" altLang="en-US" sz="2800" b="1">
                <a:solidFill>
                  <a:schemeClr val="tx1"/>
                </a:solidFill>
              </a:rPr>
              <a:t>miscarriages</a:t>
            </a:r>
          </a:p>
          <a:p>
            <a:pPr lvl="1">
              <a:buFontTx/>
              <a:buChar char="•"/>
            </a:pPr>
            <a:r>
              <a:rPr lang="en-US" altLang="en-US" sz="2800" b="1">
                <a:solidFill>
                  <a:schemeClr val="tx1"/>
                </a:solidFill>
              </a:rPr>
              <a:t>premature birth</a:t>
            </a:r>
          </a:p>
          <a:p>
            <a:pPr lvl="1">
              <a:buFontTx/>
              <a:buChar char="•"/>
            </a:pPr>
            <a:r>
              <a:rPr lang="en-US" altLang="en-US" sz="2800" b="1">
                <a:solidFill>
                  <a:schemeClr val="tx1"/>
                </a:solidFill>
              </a:rPr>
              <a:t>stillbirth</a:t>
            </a:r>
          </a:p>
          <a:p>
            <a:r>
              <a:rPr lang="en-US" altLang="en-US" sz="2800" b="1" u="sng">
                <a:solidFill>
                  <a:schemeClr val="tx1"/>
                </a:solidFill>
              </a:rPr>
              <a:t>MEN</a:t>
            </a:r>
            <a:endParaRPr lang="en-US" altLang="en-US" sz="2800" b="1">
              <a:solidFill>
                <a:schemeClr val="tx1"/>
              </a:solidFill>
            </a:endParaRPr>
          </a:p>
          <a:p>
            <a:pPr lvl="1">
              <a:buFontTx/>
              <a:buChar char="•"/>
            </a:pPr>
            <a:r>
              <a:rPr lang="en-US" altLang="en-US" sz="2800" b="1">
                <a:solidFill>
                  <a:schemeClr val="tx1"/>
                </a:solidFill>
              </a:rPr>
              <a:t>decreased sex drive</a:t>
            </a:r>
          </a:p>
          <a:p>
            <a:pPr lvl="1">
              <a:buFontTx/>
              <a:buChar char="•"/>
            </a:pPr>
            <a:r>
              <a:rPr lang="en-US" altLang="en-US" sz="2800" b="1">
                <a:solidFill>
                  <a:schemeClr val="tx1"/>
                </a:solidFill>
              </a:rPr>
              <a:t>impotence</a:t>
            </a:r>
          </a:p>
          <a:p>
            <a:pPr lvl="1">
              <a:buFontTx/>
              <a:buChar char="•"/>
            </a:pPr>
            <a:r>
              <a:rPr lang="en-US" altLang="en-US" sz="2800" b="1">
                <a:solidFill>
                  <a:schemeClr val="tx1"/>
                </a:solidFill>
              </a:rPr>
              <a:t>sterility</a:t>
            </a:r>
          </a:p>
          <a:p>
            <a:pPr lvl="1">
              <a:buFontTx/>
              <a:buChar char="•"/>
            </a:pPr>
            <a:r>
              <a:rPr lang="en-US" altLang="en-US" sz="2800" b="1">
                <a:solidFill>
                  <a:schemeClr val="tx1"/>
                </a:solidFill>
              </a:rPr>
              <a:t>altered sperm-birth defects</a:t>
            </a:r>
          </a:p>
        </p:txBody>
      </p:sp>
      <p:sp>
        <p:nvSpPr>
          <p:cNvPr id="60418" name="Rectangle 4">
            <a:extLst>
              <a:ext uri="{FF2B5EF4-FFF2-40B4-BE49-F238E27FC236}">
                <a16:creationId xmlns:a16="http://schemas.microsoft.com/office/drawing/2014/main" id="{49F5D2BF-F8C4-204E-A789-91711C11378C}"/>
              </a:ext>
            </a:extLst>
          </p:cNvPr>
          <p:cNvSpPr>
            <a:spLocks noGrp="1" noChangeArrowheads="1"/>
          </p:cNvSpPr>
          <p:nvPr>
            <p:ph type="title" idx="4294967295"/>
          </p:nvPr>
        </p:nvSpPr>
        <p:spPr>
          <a:xfrm>
            <a:off x="457200" y="76200"/>
            <a:ext cx="8229600" cy="762000"/>
          </a:xfrm>
        </p:spPr>
        <p:txBody>
          <a:bodyPr/>
          <a:lstStyle/>
          <a:p>
            <a:pPr eaLnBrk="1" hangingPunct="1"/>
            <a:r>
              <a:rPr lang="en-US" altLang="en-US" b="1">
                <a:solidFill>
                  <a:schemeClr val="tx1"/>
                </a:solidFill>
                <a:ea typeface="ＭＳ Ｐゴシック" panose="020B0600070205080204" pitchFamily="34" charset="-128"/>
              </a:rPr>
              <a:t>Reproductive Effects Of Lead</a:t>
            </a:r>
            <a:endParaRPr lang="en-US" altLang="en-US" sz="5400">
              <a:ea typeface="ＭＳ Ｐゴシック" panose="020B0600070205080204" pitchFamily="34" charset="-128"/>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01399AA2-B847-0345-971D-E61FACD90B9D}"/>
              </a:ext>
            </a:extLst>
          </p:cNvPr>
          <p:cNvSpPr>
            <a:spLocks noChangeArrowheads="1"/>
          </p:cNvSpPr>
          <p:nvPr/>
        </p:nvSpPr>
        <p:spPr bwMode="auto">
          <a:xfrm>
            <a:off x="1298575" y="1752600"/>
            <a:ext cx="65500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nSpc>
                <a:spcPct val="120000"/>
              </a:lnSpc>
            </a:pPr>
            <a:r>
              <a:rPr lang="en-US" altLang="en-US" sz="3600" b="1">
                <a:solidFill>
                  <a:schemeClr val="tx1"/>
                </a:solidFill>
              </a:rPr>
              <a:t>-- LONG TERM PROBLEMS --</a:t>
            </a:r>
          </a:p>
        </p:txBody>
      </p:sp>
      <p:sp>
        <p:nvSpPr>
          <p:cNvPr id="61442" name="Rectangle 4">
            <a:extLst>
              <a:ext uri="{FF2B5EF4-FFF2-40B4-BE49-F238E27FC236}">
                <a16:creationId xmlns:a16="http://schemas.microsoft.com/office/drawing/2014/main" id="{63A41CF6-3C9C-B64E-96D1-28AE0DB97003}"/>
              </a:ext>
            </a:extLst>
          </p:cNvPr>
          <p:cNvSpPr>
            <a:spLocks noChangeArrowheads="1"/>
          </p:cNvSpPr>
          <p:nvPr/>
        </p:nvSpPr>
        <p:spPr bwMode="auto">
          <a:xfrm>
            <a:off x="1311275" y="2667000"/>
            <a:ext cx="65214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a:lnSpc>
                <a:spcPct val="120000"/>
              </a:lnSpc>
            </a:pPr>
            <a:r>
              <a:rPr lang="en-US" altLang="en-US" sz="3600" b="1">
                <a:solidFill>
                  <a:schemeClr val="tx1"/>
                </a:solidFill>
              </a:rPr>
              <a:t>• LOW GRADES •</a:t>
            </a:r>
          </a:p>
          <a:p>
            <a:pPr algn="ctr">
              <a:lnSpc>
                <a:spcPct val="120000"/>
              </a:lnSpc>
            </a:pPr>
            <a:r>
              <a:rPr lang="en-US" altLang="en-US" sz="3600" b="1">
                <a:solidFill>
                  <a:schemeClr val="tx1"/>
                </a:solidFill>
              </a:rPr>
              <a:t>• ABSENTEEISM •</a:t>
            </a:r>
          </a:p>
          <a:p>
            <a:pPr algn="ctr">
              <a:lnSpc>
                <a:spcPct val="120000"/>
              </a:lnSpc>
            </a:pPr>
            <a:r>
              <a:rPr lang="en-US" altLang="en-US" sz="3600" b="1">
                <a:solidFill>
                  <a:schemeClr val="tx1"/>
                </a:solidFill>
              </a:rPr>
              <a:t>• READING DISABILITY •</a:t>
            </a:r>
          </a:p>
          <a:p>
            <a:pPr algn="ctr">
              <a:lnSpc>
                <a:spcPct val="120000"/>
              </a:lnSpc>
            </a:pPr>
            <a:r>
              <a:rPr lang="en-US" altLang="en-US" sz="3600" b="1">
                <a:solidFill>
                  <a:schemeClr val="tx1"/>
                </a:solidFill>
              </a:rPr>
              <a:t>• HIGH SCHOOL DROP OUT •</a:t>
            </a:r>
          </a:p>
        </p:txBody>
      </p:sp>
      <p:sp>
        <p:nvSpPr>
          <p:cNvPr id="61443" name="Rectangle 5">
            <a:extLst>
              <a:ext uri="{FF2B5EF4-FFF2-40B4-BE49-F238E27FC236}">
                <a16:creationId xmlns:a16="http://schemas.microsoft.com/office/drawing/2014/main" id="{8F9888C6-FC81-784C-9C8C-4D6A872CCF36}"/>
              </a:ext>
            </a:extLst>
          </p:cNvPr>
          <p:cNvSpPr>
            <a:spLocks noGrp="1" noChangeArrowheads="1"/>
          </p:cNvSpPr>
          <p:nvPr>
            <p:ph type="title" idx="4294967295"/>
          </p:nvPr>
        </p:nvSpPr>
        <p:spPr/>
        <p:txBody>
          <a:bodyPr/>
          <a:lstStyle/>
          <a:p>
            <a:pPr eaLnBrk="1" hangingPunct="1"/>
            <a:r>
              <a:rPr lang="en-US" altLang="en-US" b="1">
                <a:solidFill>
                  <a:schemeClr val="tx1"/>
                </a:solidFill>
                <a:ea typeface="ＭＳ Ｐゴシック" panose="020B0600070205080204" pitchFamily="34" charset="-128"/>
              </a:rPr>
              <a:t>Childhood Lead Exposure</a:t>
            </a:r>
            <a:endParaRPr lang="en-US" altLang="en-US" sz="5400">
              <a:ea typeface="ＭＳ Ｐゴシック" panose="020B0600070205080204" pitchFamily="34" charset="-128"/>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a:extLst>
              <a:ext uri="{FF2B5EF4-FFF2-40B4-BE49-F238E27FC236}">
                <a16:creationId xmlns:a16="http://schemas.microsoft.com/office/drawing/2014/main" id="{1AE97CBC-C039-2246-953E-9DBF8A8A2BD9}"/>
              </a:ext>
            </a:extLst>
          </p:cNvPr>
          <p:cNvSpPr>
            <a:spLocks noChangeArrowheads="1"/>
          </p:cNvSpPr>
          <p:nvPr/>
        </p:nvSpPr>
        <p:spPr bwMode="auto">
          <a:xfrm>
            <a:off x="533400" y="1600200"/>
            <a:ext cx="80772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457200" indent="-457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buFontTx/>
              <a:buChar char="•"/>
            </a:pPr>
            <a:r>
              <a:rPr lang="en-US" altLang="en-US" sz="3200" b="1">
                <a:solidFill>
                  <a:schemeClr val="tx1"/>
                </a:solidFill>
              </a:rPr>
              <a:t>Increased risk of not graduating from high school (rr 4.8) </a:t>
            </a:r>
          </a:p>
          <a:p>
            <a:pPr>
              <a:buFontTx/>
              <a:buChar char="•"/>
            </a:pPr>
            <a:r>
              <a:rPr lang="en-US" altLang="en-US" sz="3200" b="1">
                <a:solidFill>
                  <a:schemeClr val="tx1"/>
                </a:solidFill>
              </a:rPr>
              <a:t>Poorer reading scores</a:t>
            </a:r>
          </a:p>
          <a:p>
            <a:pPr>
              <a:buFontTx/>
              <a:buChar char="•"/>
            </a:pPr>
            <a:r>
              <a:rPr lang="en-US" altLang="en-US" sz="3200" b="1">
                <a:solidFill>
                  <a:schemeClr val="tx1"/>
                </a:solidFill>
              </a:rPr>
              <a:t>Increased evidence of depression</a:t>
            </a:r>
          </a:p>
          <a:p>
            <a:pPr>
              <a:buFontTx/>
              <a:buChar char="•"/>
            </a:pPr>
            <a:r>
              <a:rPr lang="en-US" altLang="en-US" sz="3200" b="1">
                <a:solidFill>
                  <a:schemeClr val="tx1"/>
                </a:solidFill>
              </a:rPr>
              <a:t>Higher rate of hard drug use</a:t>
            </a:r>
          </a:p>
          <a:p>
            <a:pPr>
              <a:buFontTx/>
              <a:buChar char="•"/>
            </a:pPr>
            <a:r>
              <a:rPr lang="en-US" altLang="en-US" sz="3200" b="1">
                <a:solidFill>
                  <a:schemeClr val="tx1"/>
                </a:solidFill>
              </a:rPr>
              <a:t>Increased risk for attention deficit disorder </a:t>
            </a:r>
          </a:p>
          <a:p>
            <a:pPr>
              <a:buFontTx/>
              <a:buChar char="•"/>
            </a:pPr>
            <a:r>
              <a:rPr lang="en-US" altLang="en-US" sz="3200" b="1">
                <a:solidFill>
                  <a:schemeClr val="tx1"/>
                </a:solidFill>
              </a:rPr>
              <a:t>Increased risk for antisocial behavior</a:t>
            </a:r>
          </a:p>
        </p:txBody>
      </p:sp>
      <p:sp>
        <p:nvSpPr>
          <p:cNvPr id="62466" name="Rectangle 4">
            <a:extLst>
              <a:ext uri="{FF2B5EF4-FFF2-40B4-BE49-F238E27FC236}">
                <a16:creationId xmlns:a16="http://schemas.microsoft.com/office/drawing/2014/main" id="{2114AFC0-F519-4C40-8637-69366F53D420}"/>
              </a:ext>
            </a:extLst>
          </p:cNvPr>
          <p:cNvSpPr>
            <a:spLocks noGrp="1" noChangeArrowheads="1"/>
          </p:cNvSpPr>
          <p:nvPr>
            <p:ph type="title" idx="4294967295"/>
          </p:nvPr>
        </p:nvSpPr>
        <p:spPr>
          <a:xfrm>
            <a:off x="152400" y="152400"/>
            <a:ext cx="8839200" cy="579438"/>
          </a:xfrm>
        </p:spPr>
        <p:txBody>
          <a:bodyPr/>
          <a:lstStyle/>
          <a:p>
            <a:pPr eaLnBrk="1" hangingPunct="1"/>
            <a:r>
              <a:rPr lang="en-US" altLang="en-US" sz="3200" b="1">
                <a:solidFill>
                  <a:schemeClr val="tx1"/>
                </a:solidFill>
                <a:ea typeface="ＭＳ Ｐゴシック" panose="020B0600070205080204" pitchFamily="34" charset="-128"/>
              </a:rPr>
              <a:t>Academic &amp; Social Costs Of Lead Exposure</a:t>
            </a:r>
            <a:endParaRPr lang="en-US" altLang="en-US">
              <a:ea typeface="ＭＳ Ｐゴシック" panose="020B0600070205080204" pitchFamily="34" charset="-128"/>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027">
            <a:extLst>
              <a:ext uri="{FF2B5EF4-FFF2-40B4-BE49-F238E27FC236}">
                <a16:creationId xmlns:a16="http://schemas.microsoft.com/office/drawing/2014/main" id="{79E1032E-F631-0A42-BE10-AD61DA1E6893}"/>
              </a:ext>
            </a:extLst>
          </p:cNvPr>
          <p:cNvSpPr>
            <a:spLocks noChangeArrowheads="1"/>
          </p:cNvSpPr>
          <p:nvPr/>
        </p:nvSpPr>
        <p:spPr bwMode="auto">
          <a:xfrm>
            <a:off x="742950" y="1616075"/>
            <a:ext cx="76581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spcBef>
                <a:spcPct val="40000"/>
              </a:spcBef>
            </a:pPr>
            <a:r>
              <a:rPr lang="en-US" altLang="en-US" sz="2800" b="1">
                <a:solidFill>
                  <a:schemeClr val="tx1"/>
                </a:solidFill>
              </a:rPr>
              <a:t>16% of all American children</a:t>
            </a:r>
          </a:p>
          <a:p>
            <a:pPr>
              <a:spcBef>
                <a:spcPct val="40000"/>
              </a:spcBef>
            </a:pPr>
            <a:r>
              <a:rPr lang="en-US" altLang="en-US" sz="2800" b="1">
                <a:solidFill>
                  <a:schemeClr val="tx1"/>
                </a:solidFill>
              </a:rPr>
              <a:t>Children with blood leads above 15 UG/DL </a:t>
            </a:r>
          </a:p>
          <a:p>
            <a:pPr>
              <a:spcBef>
                <a:spcPct val="40000"/>
              </a:spcBef>
            </a:pPr>
            <a:r>
              <a:rPr lang="en-US" altLang="en-US" sz="2800" b="1">
                <a:solidFill>
                  <a:schemeClr val="tx1"/>
                </a:solidFill>
              </a:rPr>
              <a:t>7% of economically favored white children</a:t>
            </a:r>
          </a:p>
          <a:p>
            <a:pPr>
              <a:spcBef>
                <a:spcPct val="40000"/>
              </a:spcBef>
            </a:pPr>
            <a:r>
              <a:rPr lang="en-US" altLang="en-US" sz="2800" b="1">
                <a:solidFill>
                  <a:schemeClr val="tx1"/>
                </a:solidFill>
              </a:rPr>
              <a:t>55% of African American children in poverty</a:t>
            </a:r>
          </a:p>
          <a:p>
            <a:endParaRPr lang="en-US" altLang="en-US" sz="2800" b="1">
              <a:solidFill>
                <a:schemeClr val="tx1"/>
              </a:solidFill>
            </a:endParaRPr>
          </a:p>
          <a:p>
            <a:r>
              <a:rPr lang="en-US" altLang="en-US" sz="2000" b="1">
                <a:solidFill>
                  <a:schemeClr val="tx1"/>
                </a:solidFill>
              </a:rPr>
              <a:t>source: The nature and extent of </a:t>
            </a:r>
          </a:p>
          <a:p>
            <a:r>
              <a:rPr lang="en-US" altLang="en-US" sz="2000" b="1">
                <a:solidFill>
                  <a:schemeClr val="tx1"/>
                </a:solidFill>
              </a:rPr>
              <a:t>lead poisoning in children in the </a:t>
            </a:r>
          </a:p>
          <a:p>
            <a:r>
              <a:rPr lang="en-US" altLang="en-US" sz="2000" b="1">
                <a:solidFill>
                  <a:schemeClr val="tx1"/>
                </a:solidFill>
              </a:rPr>
              <a:t>US: a report to Congress - ATSDR</a:t>
            </a:r>
            <a:endParaRPr lang="en-US" altLang="en-US" sz="3200" b="1">
              <a:solidFill>
                <a:schemeClr val="tx1"/>
              </a:solidFill>
            </a:endParaRPr>
          </a:p>
          <a:p>
            <a:pPr eaLnBrk="1"/>
            <a:endParaRPr lang="en-US" altLang="en-US" sz="3200" b="1">
              <a:solidFill>
                <a:schemeClr val="tx1"/>
              </a:solidFill>
            </a:endParaRPr>
          </a:p>
        </p:txBody>
      </p:sp>
      <p:sp>
        <p:nvSpPr>
          <p:cNvPr id="63490" name="Rectangle 1028">
            <a:extLst>
              <a:ext uri="{FF2B5EF4-FFF2-40B4-BE49-F238E27FC236}">
                <a16:creationId xmlns:a16="http://schemas.microsoft.com/office/drawing/2014/main" id="{5E588689-7E5A-F544-A438-6B87846DD182}"/>
              </a:ext>
            </a:extLst>
          </p:cNvPr>
          <p:cNvSpPr>
            <a:spLocks noGrp="1" noChangeArrowheads="1"/>
          </p:cNvSpPr>
          <p:nvPr>
            <p:ph type="title" idx="4294967295"/>
          </p:nvPr>
        </p:nvSpPr>
        <p:spPr/>
        <p:txBody>
          <a:bodyPr/>
          <a:lstStyle/>
          <a:p>
            <a:pPr eaLnBrk="1" hangingPunct="1"/>
            <a:r>
              <a:rPr lang="en-US" altLang="en-US" b="1">
                <a:solidFill>
                  <a:schemeClr val="tx1"/>
                </a:solidFill>
                <a:ea typeface="ＭＳ Ｐゴシック" panose="020B0600070205080204" pitchFamily="34" charset="-128"/>
              </a:rPr>
              <a:t>Children Affected</a:t>
            </a:r>
            <a:endParaRPr lang="en-US" altLang="en-US" sz="6600">
              <a:ea typeface="ＭＳ Ｐゴシック" panose="020B0600070205080204" pitchFamily="34" charset="-128"/>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ACEE18E2-1085-5A49-BA9C-D479E039B37D}"/>
              </a:ext>
            </a:extLst>
          </p:cNvPr>
          <p:cNvSpPr>
            <a:spLocks noGrp="1" noChangeArrowheads="1"/>
          </p:cNvSpPr>
          <p:nvPr>
            <p:ph type="title"/>
          </p:nvPr>
        </p:nvSpPr>
        <p:spPr>
          <a:xfrm>
            <a:off x="685800" y="79375"/>
            <a:ext cx="7772400" cy="758825"/>
          </a:xfrm>
          <a:noFill/>
        </p:spPr>
        <p:txBody>
          <a:bodyPr lIns="90488" tIns="44450" rIns="90488" bIns="44450"/>
          <a:lstStyle/>
          <a:p>
            <a:pPr eaLnBrk="1" hangingPunct="1"/>
            <a:r>
              <a:rPr lang="en-US" altLang="en-US" b="1">
                <a:solidFill>
                  <a:schemeClr val="tx1"/>
                </a:solidFill>
                <a:ea typeface="ＭＳ Ｐゴシック" panose="020B0600070205080204" pitchFamily="34" charset="-128"/>
              </a:rPr>
              <a:t>Key Words of Toxicology</a:t>
            </a:r>
          </a:p>
        </p:txBody>
      </p:sp>
      <p:sp>
        <p:nvSpPr>
          <p:cNvPr id="12290" name="Rectangle 3">
            <a:extLst>
              <a:ext uri="{FF2B5EF4-FFF2-40B4-BE49-F238E27FC236}">
                <a16:creationId xmlns:a16="http://schemas.microsoft.com/office/drawing/2014/main" id="{F1CCB03F-E0D8-0A41-B0FE-DB2ECE9E505B}"/>
              </a:ext>
            </a:extLst>
          </p:cNvPr>
          <p:cNvSpPr>
            <a:spLocks noGrp="1" noChangeArrowheads="1"/>
          </p:cNvSpPr>
          <p:nvPr>
            <p:ph type="body" idx="1"/>
          </p:nvPr>
        </p:nvSpPr>
        <p:spPr bwMode="auto">
          <a:xfrm>
            <a:off x="668338" y="2989263"/>
            <a:ext cx="7848600" cy="820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numCol="1" anchor="t" anchorCtr="0" compatLnSpc="1">
            <a:prstTxWarp prst="textNoShape">
              <a:avLst/>
            </a:prstTxWarp>
            <a:spAutoFit/>
          </a:bodyPr>
          <a:lstStyle/>
          <a:p>
            <a:pPr algn="ctr" eaLnBrk="1" hangingPunct="1">
              <a:buFontTx/>
              <a:buNone/>
            </a:pPr>
            <a:r>
              <a:rPr lang="en-US" altLang="en-US" sz="4800" b="1">
                <a:latin typeface="Arial" panose="020B0604020202020204" pitchFamily="34" charset="0"/>
                <a:ea typeface="ＭＳ Ｐゴシック" panose="020B0600070205080204" pitchFamily="34" charset="-128"/>
              </a:rPr>
              <a:t>Hazard + Exposure = Risk</a:t>
            </a:r>
          </a:p>
        </p:txBody>
      </p:sp>
      <p:sp>
        <p:nvSpPr>
          <p:cNvPr id="12291" name="Line 4">
            <a:extLst>
              <a:ext uri="{FF2B5EF4-FFF2-40B4-BE49-F238E27FC236}">
                <a16:creationId xmlns:a16="http://schemas.microsoft.com/office/drawing/2014/main" id="{ABF19C4D-EF2B-654E-BAD5-4334EC6D5A0E}"/>
              </a:ext>
            </a:extLst>
          </p:cNvPr>
          <p:cNvSpPr>
            <a:spLocks noChangeShapeType="1"/>
          </p:cNvSpPr>
          <p:nvPr/>
        </p:nvSpPr>
        <p:spPr bwMode="auto">
          <a:xfrm>
            <a:off x="542925" y="2590800"/>
            <a:ext cx="81026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2" name="Line 5">
            <a:extLst>
              <a:ext uri="{FF2B5EF4-FFF2-40B4-BE49-F238E27FC236}">
                <a16:creationId xmlns:a16="http://schemas.microsoft.com/office/drawing/2014/main" id="{847C5125-4779-504D-AC2C-3A51D322CD16}"/>
              </a:ext>
            </a:extLst>
          </p:cNvPr>
          <p:cNvSpPr>
            <a:spLocks noChangeShapeType="1"/>
          </p:cNvSpPr>
          <p:nvPr/>
        </p:nvSpPr>
        <p:spPr bwMode="auto">
          <a:xfrm>
            <a:off x="533400" y="4191000"/>
            <a:ext cx="81026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3" name="Rectangle 6">
            <a:extLst>
              <a:ext uri="{FF2B5EF4-FFF2-40B4-BE49-F238E27FC236}">
                <a16:creationId xmlns:a16="http://schemas.microsoft.com/office/drawing/2014/main" id="{A55FE37D-7911-EA46-BBA5-F1F4D189D153}"/>
              </a:ext>
            </a:extLst>
          </p:cNvPr>
          <p:cNvSpPr>
            <a:spLocks noChangeArrowheads="1"/>
          </p:cNvSpPr>
          <p:nvPr/>
        </p:nvSpPr>
        <p:spPr bwMode="auto">
          <a:xfrm>
            <a:off x="457200" y="4724400"/>
            <a:ext cx="81534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5400" b="1">
                <a:solidFill>
                  <a:srgbClr val="FF0000"/>
                </a:solidFill>
              </a:rPr>
              <a:t>Individual Susceptibility</a:t>
            </a:r>
          </a:p>
        </p:txBody>
      </p:sp>
      <p:sp>
        <p:nvSpPr>
          <p:cNvPr id="12294" name="Rectangle 7">
            <a:extLst>
              <a:ext uri="{FF2B5EF4-FFF2-40B4-BE49-F238E27FC236}">
                <a16:creationId xmlns:a16="http://schemas.microsoft.com/office/drawing/2014/main" id="{5D00F4DB-3C6F-954F-ABE1-4D71844AA4E3}"/>
              </a:ext>
            </a:extLst>
          </p:cNvPr>
          <p:cNvSpPr>
            <a:spLocks noChangeArrowheads="1"/>
          </p:cNvSpPr>
          <p:nvPr/>
        </p:nvSpPr>
        <p:spPr bwMode="auto">
          <a:xfrm>
            <a:off x="1449388" y="1249363"/>
            <a:ext cx="63230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6000" b="1">
                <a:solidFill>
                  <a:schemeClr val="tx1"/>
                </a:solidFill>
              </a:rPr>
              <a:t>Dose / Response</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a:extLst>
              <a:ext uri="{FF2B5EF4-FFF2-40B4-BE49-F238E27FC236}">
                <a16:creationId xmlns:a16="http://schemas.microsoft.com/office/drawing/2014/main" id="{2CEB1B63-AD79-D441-8175-7919BAA39C44}"/>
              </a:ext>
            </a:extLst>
          </p:cNvPr>
          <p:cNvSpPr>
            <a:spLocks noGrp="1" noChangeArrowheads="1"/>
          </p:cNvSpPr>
          <p:nvPr>
            <p:ph type="title" idx="4294967295"/>
          </p:nvPr>
        </p:nvSpPr>
        <p:spPr>
          <a:xfrm>
            <a:off x="228600" y="76200"/>
            <a:ext cx="8686800" cy="762000"/>
          </a:xfrm>
        </p:spPr>
        <p:txBody>
          <a:bodyPr/>
          <a:lstStyle/>
          <a:p>
            <a:pPr eaLnBrk="1" hangingPunct="1"/>
            <a:r>
              <a:rPr lang="en-US" altLang="en-US" b="1">
                <a:ea typeface="ＭＳ Ｐゴシック" panose="020B0600070205080204" pitchFamily="34" charset="-128"/>
              </a:rPr>
              <a:t>Mechanisms Of Lead Toxicity</a:t>
            </a:r>
          </a:p>
        </p:txBody>
      </p:sp>
      <p:sp>
        <p:nvSpPr>
          <p:cNvPr id="64514" name="Rectangle 4">
            <a:extLst>
              <a:ext uri="{FF2B5EF4-FFF2-40B4-BE49-F238E27FC236}">
                <a16:creationId xmlns:a16="http://schemas.microsoft.com/office/drawing/2014/main" id="{110197DD-BB43-FF48-85B9-07F58B57D3D8}"/>
              </a:ext>
            </a:extLst>
          </p:cNvPr>
          <p:cNvSpPr>
            <a:spLocks noChangeArrowheads="1"/>
          </p:cNvSpPr>
          <p:nvPr/>
        </p:nvSpPr>
        <p:spPr bwMode="auto">
          <a:xfrm>
            <a:off x="533400" y="1809750"/>
            <a:ext cx="8153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sz="3600" b="1"/>
              <a:t>Lead-Calcium Interactions</a:t>
            </a:r>
          </a:p>
          <a:p>
            <a:pPr eaLnBrk="1" hangingPunct="1">
              <a:buFontTx/>
              <a:buChar char="•"/>
            </a:pPr>
            <a:r>
              <a:rPr lang="en-US" altLang="en-US" sz="3600" b="1"/>
              <a:t>Lead-Protein Interactions</a:t>
            </a:r>
          </a:p>
          <a:p>
            <a:pPr eaLnBrk="1" hangingPunct="1">
              <a:buFontTx/>
              <a:buChar char="•"/>
            </a:pPr>
            <a:r>
              <a:rPr lang="en-US" altLang="en-US" sz="3600" b="1"/>
              <a:t>Lead-Dopamine Systems Interactions</a:t>
            </a:r>
          </a:p>
          <a:p>
            <a:pPr eaLnBrk="1" hangingPunct="1">
              <a:buFontTx/>
              <a:buChar char="•"/>
            </a:pPr>
            <a:r>
              <a:rPr lang="en-US" altLang="en-US" sz="3600" b="1"/>
              <a:t>Lead-Opioid Systems Interactions</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a:extLst>
              <a:ext uri="{FF2B5EF4-FFF2-40B4-BE49-F238E27FC236}">
                <a16:creationId xmlns:a16="http://schemas.microsoft.com/office/drawing/2014/main" id="{4D634BF9-9948-F049-8F0C-9F5F739DBBBF}"/>
              </a:ext>
            </a:extLst>
          </p:cNvPr>
          <p:cNvSpPr>
            <a:spLocks noChangeArrowheads="1"/>
          </p:cNvSpPr>
          <p:nvPr/>
        </p:nvSpPr>
        <p:spPr bwMode="auto">
          <a:xfrm>
            <a:off x="1143000" y="1816100"/>
            <a:ext cx="69342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457200" indent="-457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nSpc>
                <a:spcPct val="125000"/>
              </a:lnSpc>
              <a:buFontTx/>
              <a:buChar char="•"/>
            </a:pPr>
            <a:r>
              <a:rPr lang="en-US" altLang="en-US" sz="2800" b="1">
                <a:solidFill>
                  <a:schemeClr val="tx1"/>
                </a:solidFill>
              </a:rPr>
              <a:t>EDTA, Bal, Succimer</a:t>
            </a:r>
          </a:p>
          <a:p>
            <a:pPr>
              <a:lnSpc>
                <a:spcPct val="125000"/>
              </a:lnSpc>
              <a:buFontTx/>
              <a:buChar char="•"/>
            </a:pPr>
            <a:r>
              <a:rPr lang="en-US" altLang="en-US" sz="2800" b="1">
                <a:solidFill>
                  <a:schemeClr val="tx1"/>
                </a:solidFill>
              </a:rPr>
              <a:t>EDTA In Use For 48 Years</a:t>
            </a:r>
          </a:p>
          <a:p>
            <a:pPr>
              <a:lnSpc>
                <a:spcPct val="125000"/>
              </a:lnSpc>
              <a:buFontTx/>
              <a:buChar char="•"/>
            </a:pPr>
            <a:r>
              <a:rPr lang="en-US" altLang="en-US" sz="2800" b="1">
                <a:solidFill>
                  <a:schemeClr val="tx1"/>
                </a:solidFill>
              </a:rPr>
              <a:t>Little Knowledge Of Benefits  Or Hazards Of These Drugs</a:t>
            </a:r>
          </a:p>
          <a:p>
            <a:pPr>
              <a:lnSpc>
                <a:spcPct val="125000"/>
              </a:lnSpc>
              <a:buFontTx/>
              <a:buChar char="•"/>
            </a:pPr>
            <a:r>
              <a:rPr lang="en-US" altLang="en-US" sz="2800" b="1">
                <a:solidFill>
                  <a:schemeClr val="tx1"/>
                </a:solidFill>
              </a:rPr>
              <a:t>The Treatment Is Removing The Source Of Lead</a:t>
            </a:r>
          </a:p>
        </p:txBody>
      </p:sp>
      <p:sp>
        <p:nvSpPr>
          <p:cNvPr id="65538" name="Rectangle 4">
            <a:extLst>
              <a:ext uri="{FF2B5EF4-FFF2-40B4-BE49-F238E27FC236}">
                <a16:creationId xmlns:a16="http://schemas.microsoft.com/office/drawing/2014/main" id="{A1A354A8-C749-4542-901C-0419924D5F54}"/>
              </a:ext>
            </a:extLst>
          </p:cNvPr>
          <p:cNvSpPr>
            <a:spLocks noGrp="1" noChangeArrowheads="1"/>
          </p:cNvSpPr>
          <p:nvPr>
            <p:ph type="title" idx="4294967295"/>
          </p:nvPr>
        </p:nvSpPr>
        <p:spPr/>
        <p:txBody>
          <a:bodyPr/>
          <a:lstStyle/>
          <a:p>
            <a:pPr eaLnBrk="1" hangingPunct="1"/>
            <a:r>
              <a:rPr lang="en-US" altLang="en-US" b="1">
                <a:solidFill>
                  <a:schemeClr val="tx1"/>
                </a:solidFill>
                <a:ea typeface="ＭＳ Ｐゴシック" panose="020B0600070205080204" pitchFamily="34" charset="-128"/>
              </a:rPr>
              <a:t>Lead Chelating</a:t>
            </a:r>
            <a:endParaRPr lang="en-US" altLang="en-US" sz="4000">
              <a:solidFill>
                <a:schemeClr val="tx1"/>
              </a:solidFill>
              <a:ea typeface="ＭＳ Ｐゴシック" panose="020B0600070205080204" pitchFamily="34" charset="-128"/>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a:extLst>
              <a:ext uri="{FF2B5EF4-FFF2-40B4-BE49-F238E27FC236}">
                <a16:creationId xmlns:a16="http://schemas.microsoft.com/office/drawing/2014/main" id="{D2CC0FCE-A042-7044-9CBE-21A2E1A3F0D1}"/>
              </a:ext>
            </a:extLst>
          </p:cNvPr>
          <p:cNvSpPr>
            <a:spLocks noChangeArrowheads="1"/>
          </p:cNvSpPr>
          <p:nvPr/>
        </p:nvSpPr>
        <p:spPr bwMode="auto">
          <a:xfrm>
            <a:off x="1371600" y="1676400"/>
            <a:ext cx="647700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nSpc>
                <a:spcPct val="125000"/>
              </a:lnSpc>
            </a:pPr>
            <a:r>
              <a:rPr lang="en-US" altLang="en-US" sz="3600" b="1">
                <a:solidFill>
                  <a:schemeClr val="tx1"/>
                </a:solidFill>
              </a:rPr>
              <a:t>Test siblings</a:t>
            </a:r>
          </a:p>
          <a:p>
            <a:pPr>
              <a:lnSpc>
                <a:spcPct val="125000"/>
              </a:lnSpc>
            </a:pPr>
            <a:r>
              <a:rPr lang="en-US" altLang="en-US" sz="3600" b="1">
                <a:solidFill>
                  <a:schemeClr val="tx1"/>
                </a:solidFill>
              </a:rPr>
              <a:t>Find the source</a:t>
            </a:r>
          </a:p>
          <a:p>
            <a:pPr>
              <a:lnSpc>
                <a:spcPct val="125000"/>
              </a:lnSpc>
            </a:pPr>
            <a:r>
              <a:rPr lang="en-US" altLang="en-US" sz="3600" b="1">
                <a:solidFill>
                  <a:schemeClr val="tx1"/>
                </a:solidFill>
              </a:rPr>
              <a:t>Reduce risky behaviors</a:t>
            </a:r>
          </a:p>
          <a:p>
            <a:pPr>
              <a:lnSpc>
                <a:spcPct val="125000"/>
              </a:lnSpc>
            </a:pPr>
            <a:r>
              <a:rPr lang="en-US" altLang="en-US" sz="3600" b="1">
                <a:solidFill>
                  <a:schemeClr val="tx1"/>
                </a:solidFill>
              </a:rPr>
              <a:t>Education about the hazards</a:t>
            </a:r>
          </a:p>
          <a:p>
            <a:pPr>
              <a:lnSpc>
                <a:spcPct val="125000"/>
              </a:lnSpc>
            </a:pPr>
            <a:r>
              <a:rPr lang="en-US" altLang="en-US" sz="3600" b="1">
                <a:solidFill>
                  <a:schemeClr val="tx1"/>
                </a:solidFill>
              </a:rPr>
              <a:t>Education about nutrition</a:t>
            </a:r>
          </a:p>
        </p:txBody>
      </p:sp>
      <p:sp>
        <p:nvSpPr>
          <p:cNvPr id="66562" name="Rectangle 4">
            <a:extLst>
              <a:ext uri="{FF2B5EF4-FFF2-40B4-BE49-F238E27FC236}">
                <a16:creationId xmlns:a16="http://schemas.microsoft.com/office/drawing/2014/main" id="{51D03D3B-A0DC-6F4F-BD6D-C030465BDED1}"/>
              </a:ext>
            </a:extLst>
          </p:cNvPr>
          <p:cNvSpPr>
            <a:spLocks noGrp="1" noChangeArrowheads="1"/>
          </p:cNvSpPr>
          <p:nvPr>
            <p:ph type="title" idx="4294967295"/>
          </p:nvPr>
        </p:nvSpPr>
        <p:spPr>
          <a:xfrm>
            <a:off x="381000" y="76200"/>
            <a:ext cx="8305800" cy="701675"/>
          </a:xfrm>
        </p:spPr>
        <p:txBody>
          <a:bodyPr/>
          <a:lstStyle/>
          <a:p>
            <a:pPr eaLnBrk="1" hangingPunct="1"/>
            <a:r>
              <a:rPr lang="en-US" altLang="en-US" sz="4000" b="1">
                <a:solidFill>
                  <a:schemeClr val="tx1"/>
                </a:solidFill>
                <a:ea typeface="ＭＳ Ｐゴシック" panose="020B0600070205080204" pitchFamily="34" charset="-128"/>
              </a:rPr>
              <a:t>Why Screen For Lead Exposure</a:t>
            </a:r>
            <a:endParaRPr lang="en-US" altLang="en-US">
              <a:solidFill>
                <a:schemeClr val="tx1"/>
              </a:solidFill>
              <a:ea typeface="ＭＳ Ｐゴシック" panose="020B0600070205080204" pitchFamily="34" charset="-128"/>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7152FA25-8FE4-B74C-A732-6735CF5A90C0}"/>
              </a:ext>
            </a:extLst>
          </p:cNvPr>
          <p:cNvSpPr>
            <a:spLocks noChangeArrowheads="1"/>
          </p:cNvSpPr>
          <p:nvPr/>
        </p:nvSpPr>
        <p:spPr bwMode="auto">
          <a:xfrm>
            <a:off x="1219200" y="5316538"/>
            <a:ext cx="72771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nSpc>
                <a:spcPct val="125000"/>
              </a:lnSpc>
            </a:pPr>
            <a:r>
              <a:rPr lang="en-US" altLang="en-US" sz="1600">
                <a:solidFill>
                  <a:schemeClr val="tx1"/>
                </a:solidFill>
              </a:rPr>
              <a:t>Environmental Pollutants and Disease in American Children: Estimates of Morbidity, and Costs for Lead Poisoning, Asthma, Cancer, and Developmental Disabilities, by Landrigan, P. et al. EHP, 110, July 2002, 721-728.</a:t>
            </a:r>
          </a:p>
        </p:txBody>
      </p:sp>
      <p:sp>
        <p:nvSpPr>
          <p:cNvPr id="67586" name="Rectangle 3">
            <a:extLst>
              <a:ext uri="{FF2B5EF4-FFF2-40B4-BE49-F238E27FC236}">
                <a16:creationId xmlns:a16="http://schemas.microsoft.com/office/drawing/2014/main" id="{70EEA1A1-878B-FF46-82F5-513C98AAA153}"/>
              </a:ext>
            </a:extLst>
          </p:cNvPr>
          <p:cNvSpPr>
            <a:spLocks noGrp="1" noChangeArrowheads="1"/>
          </p:cNvSpPr>
          <p:nvPr>
            <p:ph type="title" idx="4294967295"/>
          </p:nvPr>
        </p:nvSpPr>
        <p:spPr>
          <a:xfrm>
            <a:off x="381000" y="76200"/>
            <a:ext cx="8305800" cy="701675"/>
          </a:xfrm>
        </p:spPr>
        <p:txBody>
          <a:bodyPr/>
          <a:lstStyle/>
          <a:p>
            <a:pPr eaLnBrk="1" hangingPunct="1"/>
            <a:r>
              <a:rPr lang="en-US" altLang="en-US" sz="4000" b="1">
                <a:solidFill>
                  <a:schemeClr val="tx1"/>
                </a:solidFill>
                <a:ea typeface="ＭＳ Ｐゴシック" panose="020B0600070205080204" pitchFamily="34" charset="-128"/>
              </a:rPr>
              <a:t>Cost of Childhood Lead</a:t>
            </a:r>
            <a:endParaRPr lang="en-US" altLang="en-US">
              <a:solidFill>
                <a:schemeClr val="tx1"/>
              </a:solidFill>
              <a:ea typeface="ＭＳ Ｐゴシック" panose="020B0600070205080204" pitchFamily="34" charset="-128"/>
            </a:endParaRPr>
          </a:p>
        </p:txBody>
      </p:sp>
      <p:sp>
        <p:nvSpPr>
          <p:cNvPr id="67587" name="Rectangle 4">
            <a:extLst>
              <a:ext uri="{FF2B5EF4-FFF2-40B4-BE49-F238E27FC236}">
                <a16:creationId xmlns:a16="http://schemas.microsoft.com/office/drawing/2014/main" id="{532D8227-38C8-A84B-B7FD-7BED53CCDF3A}"/>
              </a:ext>
            </a:extLst>
          </p:cNvPr>
          <p:cNvSpPr>
            <a:spLocks noChangeArrowheads="1"/>
          </p:cNvSpPr>
          <p:nvPr/>
        </p:nvSpPr>
        <p:spPr bwMode="auto">
          <a:xfrm>
            <a:off x="1333500" y="1739900"/>
            <a:ext cx="64770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457200" indent="-457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nSpc>
                <a:spcPct val="125000"/>
              </a:lnSpc>
            </a:pPr>
            <a:r>
              <a:rPr lang="en-US" altLang="en-US" sz="2000" b="1" u="sng">
                <a:solidFill>
                  <a:schemeClr val="tx1"/>
                </a:solidFill>
              </a:rPr>
              <a:t>Assumptions in calculating costs</a:t>
            </a:r>
          </a:p>
          <a:p>
            <a:pPr>
              <a:lnSpc>
                <a:spcPct val="125000"/>
              </a:lnSpc>
              <a:buFontTx/>
              <a:buChar char="•"/>
            </a:pPr>
            <a:r>
              <a:rPr lang="en-US" altLang="en-US" sz="2000" b="1">
                <a:solidFill>
                  <a:schemeClr val="tx1"/>
                </a:solidFill>
              </a:rPr>
              <a:t>All lead is harmful and from environment</a:t>
            </a:r>
          </a:p>
          <a:p>
            <a:pPr>
              <a:lnSpc>
                <a:spcPct val="125000"/>
              </a:lnSpc>
              <a:buFontTx/>
              <a:buChar char="•"/>
            </a:pPr>
            <a:r>
              <a:rPr lang="en-US" altLang="en-US" sz="2000" b="1">
                <a:solidFill>
                  <a:schemeClr val="tx1"/>
                </a:solidFill>
              </a:rPr>
              <a:t>Blood lead of children age 5 – 2.7 ug/dl (CDC)</a:t>
            </a:r>
          </a:p>
          <a:p>
            <a:pPr>
              <a:lnSpc>
                <a:spcPct val="125000"/>
              </a:lnSpc>
              <a:buFontTx/>
              <a:buChar char="•"/>
            </a:pPr>
            <a:r>
              <a:rPr lang="en-US" altLang="en-US" sz="2000" b="1">
                <a:solidFill>
                  <a:schemeClr val="tx1"/>
                </a:solidFill>
              </a:rPr>
              <a:t>5-year old boys (1,960,200) and girls (1,869,800)</a:t>
            </a:r>
          </a:p>
          <a:p>
            <a:pPr>
              <a:lnSpc>
                <a:spcPct val="125000"/>
              </a:lnSpc>
              <a:buFontTx/>
              <a:buChar char="•"/>
            </a:pPr>
            <a:r>
              <a:rPr lang="en-US" altLang="en-US" sz="2000" b="1">
                <a:solidFill>
                  <a:schemeClr val="tx1"/>
                </a:solidFill>
              </a:rPr>
              <a:t>1 ug/dl of lead = 0.25 IQ point reduction</a:t>
            </a:r>
          </a:p>
          <a:p>
            <a:pPr>
              <a:lnSpc>
                <a:spcPct val="125000"/>
              </a:lnSpc>
              <a:buFontTx/>
              <a:buChar char="•"/>
            </a:pPr>
            <a:r>
              <a:rPr lang="en-US" altLang="en-US" sz="2000" b="1">
                <a:solidFill>
                  <a:schemeClr val="tx1"/>
                </a:solidFill>
              </a:rPr>
              <a:t>Cost – boys  $27.8 and girls $15.6 Billion</a:t>
            </a:r>
          </a:p>
          <a:p>
            <a:pPr>
              <a:lnSpc>
                <a:spcPct val="125000"/>
              </a:lnSpc>
            </a:pPr>
            <a:r>
              <a:rPr lang="en-US" altLang="en-US" sz="4000" b="1">
                <a:solidFill>
                  <a:schemeClr val="tx1"/>
                </a:solidFill>
              </a:rPr>
              <a:t>Total Costs $43.4 Billion</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B92369F9-730D-2D45-9341-78247E856E22}"/>
              </a:ext>
            </a:extLst>
          </p:cNvPr>
          <p:cNvSpPr>
            <a:spLocks noGrp="1" noChangeArrowheads="1"/>
          </p:cNvSpPr>
          <p:nvPr>
            <p:ph type="title" idx="4294967295"/>
          </p:nvPr>
        </p:nvSpPr>
        <p:spPr>
          <a:xfrm>
            <a:off x="330200" y="76200"/>
            <a:ext cx="8401050" cy="762000"/>
          </a:xfrm>
          <a:noFill/>
        </p:spPr>
        <p:txBody>
          <a:bodyPr/>
          <a:lstStyle/>
          <a:p>
            <a:pPr eaLnBrk="1" hangingPunct="1"/>
            <a:r>
              <a:rPr lang="en-US" altLang="en-US" b="1">
                <a:ea typeface="ＭＳ Ｐゴシック" panose="020B0600070205080204" pitchFamily="34" charset="-128"/>
              </a:rPr>
              <a:t>Estimated Costs - Washington</a:t>
            </a:r>
          </a:p>
        </p:txBody>
      </p:sp>
      <p:sp>
        <p:nvSpPr>
          <p:cNvPr id="68610" name="Text Box 3">
            <a:extLst>
              <a:ext uri="{FF2B5EF4-FFF2-40B4-BE49-F238E27FC236}">
                <a16:creationId xmlns:a16="http://schemas.microsoft.com/office/drawing/2014/main" id="{36C9F64C-9ED0-9044-A4D8-2ACBE26B1F94}"/>
              </a:ext>
            </a:extLst>
          </p:cNvPr>
          <p:cNvSpPr txBox="1">
            <a:spLocks noChangeArrowheads="1"/>
          </p:cNvSpPr>
          <p:nvPr/>
        </p:nvSpPr>
        <p:spPr bwMode="auto">
          <a:xfrm>
            <a:off x="1317625" y="2354263"/>
            <a:ext cx="6226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3200"/>
          </a:p>
        </p:txBody>
      </p:sp>
      <p:sp>
        <p:nvSpPr>
          <p:cNvPr id="68611" name="Text Box 4">
            <a:extLst>
              <a:ext uri="{FF2B5EF4-FFF2-40B4-BE49-F238E27FC236}">
                <a16:creationId xmlns:a16="http://schemas.microsoft.com/office/drawing/2014/main" id="{E92ED05F-0607-5E4A-B8D3-FFE828F6C54C}"/>
              </a:ext>
            </a:extLst>
          </p:cNvPr>
          <p:cNvSpPr txBox="1">
            <a:spLocks noChangeArrowheads="1"/>
          </p:cNvSpPr>
          <p:nvPr/>
        </p:nvSpPr>
        <p:spPr bwMode="auto">
          <a:xfrm>
            <a:off x="925513" y="1219200"/>
            <a:ext cx="7292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t>Diseases and disabilities (asthma, cancer, lead exposure, birth defects, and neurobehavioral effects) attributable to environmental contaminants.</a:t>
            </a:r>
          </a:p>
        </p:txBody>
      </p:sp>
      <p:graphicFrame>
        <p:nvGraphicFramePr>
          <p:cNvPr id="336901" name="Group 5">
            <a:extLst>
              <a:ext uri="{FF2B5EF4-FFF2-40B4-BE49-F238E27FC236}">
                <a16:creationId xmlns:a16="http://schemas.microsoft.com/office/drawing/2014/main" id="{400EEA0B-EDA2-DD4E-9B81-EFCF197803C9}"/>
              </a:ext>
            </a:extLst>
          </p:cNvPr>
          <p:cNvGraphicFramePr>
            <a:graphicFrameLocks noGrp="1"/>
          </p:cNvGraphicFramePr>
          <p:nvPr/>
        </p:nvGraphicFramePr>
        <p:xfrm>
          <a:off x="800100" y="2743200"/>
          <a:ext cx="7543800" cy="3005138"/>
        </p:xfrm>
        <a:graphic>
          <a:graphicData uri="http://schemas.openxmlformats.org/drawingml/2006/table">
            <a:tbl>
              <a:tblPr/>
              <a:tblGrid>
                <a:gridCol w="1905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9448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2"/>
                          </a:solidFill>
                          <a:effectLst/>
                          <a:latin typeface="Times New Roman" pitchFamily="-1" charset="0"/>
                        </a:rPr>
                        <a:t>Best Estimate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2"/>
                          </a:solidFill>
                          <a:effectLst/>
                          <a:latin typeface="Times New Roman" pitchFamily="-1" charset="0"/>
                        </a:rPr>
                        <a:t>Direct Costs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2"/>
                          </a:solidFill>
                          <a:effectLst/>
                          <a:latin typeface="Times New Roman" pitchFamily="-1" charset="0"/>
                        </a:rPr>
                        <a:t>Indirect Costs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2"/>
                          </a:solidFill>
                          <a:effectLst/>
                          <a:latin typeface="Times New Roman" pitchFamily="-1" charset="0"/>
                        </a:rPr>
                        <a:t>Range</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 charset="0"/>
                        </a:rPr>
                        <a:t>Childhood</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 charset="0"/>
                        </a:rPr>
                        <a:t>$1,875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 charset="0"/>
                        </a:rPr>
                        <a:t>$310.6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 charset="0"/>
                        </a:rPr>
                        <a:t>$1,565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 charset="0"/>
                        </a:rPr>
                        <a:t>$1,600-$2,200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0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 charset="0"/>
                        </a:rPr>
                        <a:t>Adult &amp; child</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 charset="0"/>
                        </a:rPr>
                        <a:t>$2,734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 charset="0"/>
                        </a:rPr>
                        <a:t>$782.1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 charset="0"/>
                        </a:rPr>
                        <a:t>$1,953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 charset="0"/>
                        </a:rPr>
                        <a:t>$2,800-$3,500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8638" name="Text Box 31">
            <a:extLst>
              <a:ext uri="{FF2B5EF4-FFF2-40B4-BE49-F238E27FC236}">
                <a16:creationId xmlns:a16="http://schemas.microsoft.com/office/drawing/2014/main" id="{5449EFDE-6CDB-B441-ABB1-BB3EB31620C9}"/>
              </a:ext>
            </a:extLst>
          </p:cNvPr>
          <p:cNvSpPr txBox="1">
            <a:spLocks noChangeArrowheads="1"/>
          </p:cNvSpPr>
          <p:nvPr/>
        </p:nvSpPr>
        <p:spPr bwMode="auto">
          <a:xfrm>
            <a:off x="925513" y="2286000"/>
            <a:ext cx="7292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2800" b="1"/>
              <a:t>Disease/Disability (2004 $ million)</a:t>
            </a:r>
          </a:p>
        </p:txBody>
      </p:sp>
      <p:sp>
        <p:nvSpPr>
          <p:cNvPr id="68639" name="Text Box 32">
            <a:extLst>
              <a:ext uri="{FF2B5EF4-FFF2-40B4-BE49-F238E27FC236}">
                <a16:creationId xmlns:a16="http://schemas.microsoft.com/office/drawing/2014/main" id="{A6272F70-C677-AF48-9F8A-BCF51432AD8E}"/>
              </a:ext>
            </a:extLst>
          </p:cNvPr>
          <p:cNvSpPr txBox="1">
            <a:spLocks noChangeArrowheads="1"/>
          </p:cNvSpPr>
          <p:nvPr/>
        </p:nvSpPr>
        <p:spPr bwMode="auto">
          <a:xfrm>
            <a:off x="1050925" y="5899150"/>
            <a:ext cx="70262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1400"/>
              <a:t>Kate Davies Economic costs of diseases and disabilities attributable to environmental contaminants in Washington State. Antioch University Seattle 2005. http://washington.chenw.org/pdfs/EnvironmentalCosts.pdf</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82CC6B74-F18B-BC4D-91C8-C01F1AE906C1}"/>
              </a:ext>
            </a:extLst>
          </p:cNvPr>
          <p:cNvSpPr>
            <a:spLocks noGrp="1" noChangeArrowheads="1"/>
          </p:cNvSpPr>
          <p:nvPr>
            <p:ph type="title" idx="4294967295"/>
          </p:nvPr>
        </p:nvSpPr>
        <p:spPr>
          <a:xfrm>
            <a:off x="990600" y="46038"/>
            <a:ext cx="8153400" cy="762000"/>
          </a:xfrm>
        </p:spPr>
        <p:txBody>
          <a:bodyPr/>
          <a:lstStyle/>
          <a:p>
            <a:pPr eaLnBrk="1" hangingPunct="1"/>
            <a:r>
              <a:rPr lang="en-US" altLang="en-US" b="1">
                <a:solidFill>
                  <a:schemeClr val="tx1"/>
                </a:solidFill>
                <a:ea typeface="ＭＳ Ｐゴシック" panose="020B0600070205080204" pitchFamily="34" charset="-128"/>
              </a:rPr>
              <a:t>Agency Blood Lead Levels</a:t>
            </a:r>
            <a:endParaRPr lang="en-US" altLang="en-US" sz="4800">
              <a:solidFill>
                <a:schemeClr val="tx1"/>
              </a:solidFill>
              <a:ea typeface="ＭＳ Ｐゴシック" panose="020B0600070205080204" pitchFamily="34" charset="-128"/>
            </a:endParaRPr>
          </a:p>
        </p:txBody>
      </p:sp>
      <p:graphicFrame>
        <p:nvGraphicFramePr>
          <p:cNvPr id="4" name="Chart 3">
            <a:extLst>
              <a:ext uri="{FF2B5EF4-FFF2-40B4-BE49-F238E27FC236}">
                <a16:creationId xmlns:a16="http://schemas.microsoft.com/office/drawing/2014/main" id="{B6DCD51B-4EEB-2749-8291-890B8459E2E3}"/>
              </a:ext>
            </a:extLst>
          </p:cNvPr>
          <p:cNvGraphicFramePr>
            <a:graphicFrameLocks/>
          </p:cNvGraphicFramePr>
          <p:nvPr/>
        </p:nvGraphicFramePr>
        <p:xfrm>
          <a:off x="577683" y="1295400"/>
          <a:ext cx="7988634" cy="46863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BC279BBF-956E-5A47-8BDE-5714C3BFB0E2}"/>
              </a:ext>
            </a:extLst>
          </p:cNvPr>
          <p:cNvSpPr>
            <a:spLocks noGrp="1" noChangeArrowheads="1"/>
          </p:cNvSpPr>
          <p:nvPr>
            <p:ph type="title" idx="4294967295"/>
          </p:nvPr>
        </p:nvSpPr>
        <p:spPr>
          <a:xfrm>
            <a:off x="495300" y="76200"/>
            <a:ext cx="8153400" cy="762000"/>
          </a:xfrm>
        </p:spPr>
        <p:txBody>
          <a:bodyPr/>
          <a:lstStyle/>
          <a:p>
            <a:pPr eaLnBrk="1" hangingPunct="1"/>
            <a:r>
              <a:rPr lang="en-US" altLang="en-US" b="1">
                <a:solidFill>
                  <a:schemeClr val="tx1"/>
                </a:solidFill>
                <a:ea typeface="ＭＳ Ｐゴシック" panose="020B0600070205080204" pitchFamily="34" charset="-128"/>
              </a:rPr>
              <a:t>Recycling Lead</a:t>
            </a:r>
            <a:endParaRPr lang="en-US" altLang="en-US" sz="4800">
              <a:solidFill>
                <a:schemeClr val="tx1"/>
              </a:solidFill>
              <a:ea typeface="ＭＳ Ｐゴシック" panose="020B0600070205080204" pitchFamily="34" charset="-128"/>
            </a:endParaRPr>
          </a:p>
        </p:txBody>
      </p:sp>
      <p:pic>
        <p:nvPicPr>
          <p:cNvPr id="71682" name="Picture 3" descr="Lead kid">
            <a:extLst>
              <a:ext uri="{FF2B5EF4-FFF2-40B4-BE49-F238E27FC236}">
                <a16:creationId xmlns:a16="http://schemas.microsoft.com/office/drawing/2014/main" id="{DB97CE6E-B409-CA43-B3C4-1409A0794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52500"/>
            <a:ext cx="74676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BF057C11-F587-6A44-9E4E-39EAFD214620}"/>
              </a:ext>
            </a:extLst>
          </p:cNvPr>
          <p:cNvSpPr>
            <a:spLocks noGrp="1" noChangeArrowheads="1"/>
          </p:cNvSpPr>
          <p:nvPr>
            <p:ph type="title" idx="4294967295"/>
          </p:nvPr>
        </p:nvSpPr>
        <p:spPr>
          <a:xfrm>
            <a:off x="495300" y="76200"/>
            <a:ext cx="8153400" cy="762000"/>
          </a:xfrm>
        </p:spPr>
        <p:txBody>
          <a:bodyPr/>
          <a:lstStyle/>
          <a:p>
            <a:pPr eaLnBrk="1" hangingPunct="1"/>
            <a:r>
              <a:rPr lang="en-US" altLang="en-US" b="1">
                <a:solidFill>
                  <a:schemeClr val="tx1"/>
                </a:solidFill>
                <a:ea typeface="ＭＳ Ｐゴシック" panose="020B0600070205080204" pitchFamily="34" charset="-128"/>
              </a:rPr>
              <a:t>Precautionary Principle</a:t>
            </a:r>
          </a:p>
        </p:txBody>
      </p:sp>
      <p:sp>
        <p:nvSpPr>
          <p:cNvPr id="72706" name="Rectangle 4">
            <a:extLst>
              <a:ext uri="{FF2B5EF4-FFF2-40B4-BE49-F238E27FC236}">
                <a16:creationId xmlns:a16="http://schemas.microsoft.com/office/drawing/2014/main" id="{7B4A8AAB-15FE-A64B-A863-6682EB9BE168}"/>
              </a:ext>
            </a:extLst>
          </p:cNvPr>
          <p:cNvSpPr>
            <a:spLocks noChangeArrowheads="1"/>
          </p:cNvSpPr>
          <p:nvPr/>
        </p:nvSpPr>
        <p:spPr bwMode="auto">
          <a:xfrm>
            <a:off x="495300" y="1803400"/>
            <a:ext cx="815340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a:spcBef>
                <a:spcPct val="20000"/>
              </a:spcBef>
            </a:pPr>
            <a:r>
              <a:rPr lang="ja-JP" altLang="en-US" sz="2800" b="1">
                <a:solidFill>
                  <a:schemeClr val="tx1"/>
                </a:solidFill>
              </a:rPr>
              <a:t>“</a:t>
            </a:r>
            <a:r>
              <a:rPr lang="en-US" altLang="ja-JP" sz="2800" b="1">
                <a:solidFill>
                  <a:schemeClr val="tx1"/>
                </a:solidFill>
              </a:rPr>
              <a:t>When an activity raises threats of harm to human health or the environment, precautionary measures should be take even if some cause and effect relationships are not fully established scientifically.</a:t>
            </a:r>
            <a:r>
              <a:rPr lang="ja-JP" altLang="en-US" sz="2800" b="1">
                <a:solidFill>
                  <a:schemeClr val="tx1"/>
                </a:solidFill>
              </a:rPr>
              <a:t>”</a:t>
            </a:r>
            <a:endParaRPr lang="en-US" altLang="ja-JP" sz="2800" b="1">
              <a:solidFill>
                <a:schemeClr val="tx1"/>
              </a:solidFill>
            </a:endParaRPr>
          </a:p>
          <a:p>
            <a:pPr algn="ctr">
              <a:spcBef>
                <a:spcPct val="20000"/>
              </a:spcBef>
            </a:pPr>
            <a:endParaRPr lang="en-US" altLang="en-US" sz="2800" b="1">
              <a:solidFill>
                <a:schemeClr val="tx1"/>
              </a:solidFill>
            </a:endParaRPr>
          </a:p>
          <a:p>
            <a:pPr algn="ctr">
              <a:spcBef>
                <a:spcPct val="20000"/>
              </a:spcBef>
            </a:pPr>
            <a:r>
              <a:rPr lang="en-US" altLang="en-US" sz="2800" b="1">
                <a:solidFill>
                  <a:schemeClr val="tx1"/>
                </a:solidFill>
              </a:rPr>
              <a:t>Wingspread Conference, 1998.</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475D64F4-66F8-C744-AB92-786514451B92}"/>
              </a:ext>
            </a:extLst>
          </p:cNvPr>
          <p:cNvSpPr>
            <a:spLocks noChangeArrowheads="1"/>
          </p:cNvSpPr>
          <p:nvPr/>
        </p:nvSpPr>
        <p:spPr bwMode="auto">
          <a:xfrm>
            <a:off x="495300" y="1295400"/>
            <a:ext cx="81534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457200" indent="-45720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spcBef>
                <a:spcPct val="20000"/>
              </a:spcBef>
              <a:buFontTx/>
              <a:buChar char="•"/>
            </a:pPr>
            <a:r>
              <a:rPr lang="en-US" altLang="en-US" sz="2800" b="1">
                <a:solidFill>
                  <a:schemeClr val="tx1"/>
                </a:solidFill>
              </a:rPr>
              <a:t>Setting goals (Health indicators)</a:t>
            </a:r>
          </a:p>
          <a:p>
            <a:pPr>
              <a:spcBef>
                <a:spcPct val="20000"/>
              </a:spcBef>
              <a:buFontTx/>
              <a:buChar char="•"/>
            </a:pPr>
            <a:r>
              <a:rPr lang="en-US" altLang="en-US" sz="2800" b="1">
                <a:solidFill>
                  <a:schemeClr val="tx1"/>
                </a:solidFill>
              </a:rPr>
              <a:t>Taking preventive action in the face of uncertainty</a:t>
            </a:r>
          </a:p>
          <a:p>
            <a:pPr>
              <a:spcBef>
                <a:spcPct val="20000"/>
              </a:spcBef>
              <a:buFontTx/>
              <a:buChar char="•"/>
            </a:pPr>
            <a:r>
              <a:rPr lang="en-US" altLang="en-US" sz="2800" b="1">
                <a:solidFill>
                  <a:schemeClr val="tx1"/>
                </a:solidFill>
              </a:rPr>
              <a:t>Shifting the burden of responsibility to the proponents of an activity (Who benefits?)</a:t>
            </a:r>
          </a:p>
          <a:p>
            <a:pPr>
              <a:spcBef>
                <a:spcPct val="20000"/>
              </a:spcBef>
              <a:buFontTx/>
              <a:buChar char="•"/>
            </a:pPr>
            <a:r>
              <a:rPr lang="en-US" altLang="en-US" sz="2800" b="1">
                <a:solidFill>
                  <a:schemeClr val="tx1"/>
                </a:solidFill>
              </a:rPr>
              <a:t>Exploring a wide range of alternatives to possibly harmful actions (Is it necessary?)</a:t>
            </a:r>
          </a:p>
          <a:p>
            <a:pPr>
              <a:spcBef>
                <a:spcPct val="20000"/>
              </a:spcBef>
              <a:buFontTx/>
              <a:buChar char="•"/>
            </a:pPr>
            <a:r>
              <a:rPr lang="en-US" altLang="en-US" sz="2800" b="1">
                <a:solidFill>
                  <a:schemeClr val="tx1"/>
                </a:solidFill>
              </a:rPr>
              <a:t>Increasing public participation in decision making (transparency of information &amp; environmental justice)</a:t>
            </a:r>
          </a:p>
        </p:txBody>
      </p:sp>
      <p:sp>
        <p:nvSpPr>
          <p:cNvPr id="73730" name="Rectangle 3">
            <a:extLst>
              <a:ext uri="{FF2B5EF4-FFF2-40B4-BE49-F238E27FC236}">
                <a16:creationId xmlns:a16="http://schemas.microsoft.com/office/drawing/2014/main" id="{6AAC992A-BE92-1543-AAD2-5006B7CCA9BF}"/>
              </a:ext>
            </a:extLst>
          </p:cNvPr>
          <p:cNvSpPr>
            <a:spLocks noGrp="1" noChangeArrowheads="1"/>
          </p:cNvSpPr>
          <p:nvPr>
            <p:ph type="title" idx="4294967295"/>
          </p:nvPr>
        </p:nvSpPr>
        <p:spPr>
          <a:xfrm>
            <a:off x="152400" y="196850"/>
            <a:ext cx="8839200" cy="641350"/>
          </a:xfrm>
          <a:noFill/>
        </p:spPr>
        <p:txBody>
          <a:bodyPr/>
          <a:lstStyle/>
          <a:p>
            <a:pPr eaLnBrk="1" hangingPunct="1"/>
            <a:r>
              <a:rPr lang="en-US" altLang="en-US" b="1">
                <a:ea typeface="ＭＳ Ｐゴシック" panose="020B0600070205080204" pitchFamily="34" charset="-128"/>
              </a:rPr>
              <a:t>Central components</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AAE269BA-0DCD-C84A-8B06-0F109C57C266}"/>
              </a:ext>
            </a:extLst>
          </p:cNvPr>
          <p:cNvSpPr>
            <a:spLocks noGrp="1" noChangeArrowheads="1"/>
          </p:cNvSpPr>
          <p:nvPr>
            <p:ph type="title" idx="4294967295"/>
          </p:nvPr>
        </p:nvSpPr>
        <p:spPr>
          <a:xfrm>
            <a:off x="495300" y="76200"/>
            <a:ext cx="8153400" cy="762000"/>
          </a:xfrm>
        </p:spPr>
        <p:txBody>
          <a:bodyPr/>
          <a:lstStyle/>
          <a:p>
            <a:pPr eaLnBrk="1" hangingPunct="1"/>
            <a:r>
              <a:rPr lang="en-US" altLang="en-US" b="1">
                <a:solidFill>
                  <a:schemeClr val="tx1"/>
                </a:solidFill>
                <a:ea typeface="ＭＳ Ｐゴシック" panose="020B0600070205080204" pitchFamily="34" charset="-128"/>
              </a:rPr>
              <a:t>Current CDC Policy</a:t>
            </a:r>
          </a:p>
        </p:txBody>
      </p:sp>
      <p:graphicFrame>
        <p:nvGraphicFramePr>
          <p:cNvPr id="332805" name="Group 5">
            <a:extLst>
              <a:ext uri="{FF2B5EF4-FFF2-40B4-BE49-F238E27FC236}">
                <a16:creationId xmlns:a16="http://schemas.microsoft.com/office/drawing/2014/main" id="{E3DE767C-EA87-3C44-B35F-992590D57C1A}"/>
              </a:ext>
            </a:extLst>
          </p:cNvPr>
          <p:cNvGraphicFramePr>
            <a:graphicFrameLocks noGrp="1"/>
          </p:cNvGraphicFramePr>
          <p:nvPr/>
        </p:nvGraphicFramePr>
        <p:xfrm>
          <a:off x="1171575" y="1295400"/>
          <a:ext cx="6800850" cy="5030788"/>
        </p:xfrm>
        <a:graphic>
          <a:graphicData uri="http://schemas.openxmlformats.org/drawingml/2006/table">
            <a:tbl>
              <a:tblPr/>
              <a:tblGrid>
                <a:gridCol w="1311275">
                  <a:extLst>
                    <a:ext uri="{9D8B030D-6E8A-4147-A177-3AD203B41FA5}">
                      <a16:colId xmlns:a16="http://schemas.microsoft.com/office/drawing/2014/main" val="457189659"/>
                    </a:ext>
                  </a:extLst>
                </a:gridCol>
                <a:gridCol w="3400425">
                  <a:extLst>
                    <a:ext uri="{9D8B030D-6E8A-4147-A177-3AD203B41FA5}">
                      <a16:colId xmlns:a16="http://schemas.microsoft.com/office/drawing/2014/main" val="378830860"/>
                    </a:ext>
                  </a:extLst>
                </a:gridCol>
                <a:gridCol w="2089150">
                  <a:extLst>
                    <a:ext uri="{9D8B030D-6E8A-4147-A177-3AD203B41FA5}">
                      <a16:colId xmlns:a16="http://schemas.microsoft.com/office/drawing/2014/main" val="768000384"/>
                    </a:ext>
                  </a:extLst>
                </a:gridCol>
              </a:tblGrid>
              <a:tr h="49530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Blood lead level  µg/dL)</a:t>
                      </a:r>
                      <a:r>
                        <a:rPr kumimoji="0" lang="en-US" altLang="en-US" sz="1400" b="1" i="1"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b</a:t>
                      </a:r>
                      <a:endParaRPr kumimoji="0" lang="en-US"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Actions</a:t>
                      </a:r>
                      <a:endParaRPr kumimoji="0" lang="en-US"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Time frame for beginning intervention</a:t>
                      </a:r>
                      <a:endParaRPr kumimoji="0" lang="en-US"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8841921"/>
                  </a:ext>
                </a:extLst>
              </a:tr>
              <a:tr h="68580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10-14</a:t>
                      </a:r>
                      <a:endParaRPr kumimoji="0" lang="en-US"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Provide caregiver lead education. Provide follow-up testing. Refer the child for social services if necessary.</a:t>
                      </a:r>
                      <a:endParaRPr kumimoji="0" lang="en-US"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Within 30 days</a:t>
                      </a:r>
                      <a:endParaRPr kumimoji="0" lang="en-US"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98115767"/>
                  </a:ext>
                </a:extLst>
              </a:tr>
              <a:tr h="87788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15-19</a:t>
                      </a:r>
                      <a:endParaRPr kumimoji="0" lang="en-US"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Above actions, plus:</a:t>
                      </a:r>
                      <a:b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If BLLs persist (i.e., 2 venous BLLs in this range at least 3 months apart) or increase, proceed according to actions for BLLs 20-44.</a:t>
                      </a:r>
                      <a:endParaRPr kumimoji="0" lang="en-US"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Within 2 weeks</a:t>
                      </a:r>
                      <a:endParaRPr kumimoji="0" lang="en-US"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287317"/>
                  </a:ext>
                </a:extLst>
              </a:tr>
              <a:tr h="1450975">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20-44</a:t>
                      </a:r>
                      <a:endParaRPr kumimoji="0" lang="en-US"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Above actions, plus:</a:t>
                      </a:r>
                      <a:b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Provide coordination of care (case management).</a:t>
                      </a:r>
                      <a:b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Provide clinical evaluation and care.</a:t>
                      </a:r>
                      <a:r>
                        <a:rPr kumimoji="0" lang="en-US" altLang="en-US" sz="14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c</a:t>
                      </a:r>
                      <a:br>
                        <a:rPr kumimoji="0" lang="en-US" altLang="en-US" sz="14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Provide environmental investigation and control current</a:t>
                      </a:r>
                      <a:b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lead hazards.</a:t>
                      </a:r>
                      <a:endParaRPr kumimoji="0" lang="en-US"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Within 1 week</a:t>
                      </a:r>
                      <a:endParaRPr kumimoji="0" lang="en-US"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1964039"/>
                  </a:ext>
                </a:extLst>
              </a:tr>
              <a:tr h="30638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45-70</a:t>
                      </a:r>
                      <a:endParaRPr kumimoji="0" lang="en-US"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Above actions.</a:t>
                      </a:r>
                      <a:endParaRPr kumimoji="0" lang="en-US"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Within 48 hours</a:t>
                      </a:r>
                      <a:endParaRPr kumimoji="0" lang="en-US"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982586"/>
                  </a:ext>
                </a:extLst>
              </a:tr>
              <a:tr h="49530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70 or higher</a:t>
                      </a:r>
                      <a:endParaRPr kumimoji="0" lang="en-US"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Above actions, plus hospitalize child for chelation therapy immediately.</a:t>
                      </a:r>
                      <a:endParaRPr kumimoji="0" lang="en-US"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Within 24 hours</a:t>
                      </a:r>
                      <a:endPar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4999113"/>
                  </a:ext>
                </a:extLst>
              </a:tr>
            </a:tbl>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4FD1BB6E-5FDF-7F41-A4B0-F3398C37CE18}"/>
              </a:ext>
            </a:extLst>
          </p:cNvPr>
          <p:cNvSpPr>
            <a:spLocks noGrp="1" noChangeArrowheads="1"/>
          </p:cNvSpPr>
          <p:nvPr>
            <p:ph type="title"/>
          </p:nvPr>
        </p:nvSpPr>
        <p:spPr>
          <a:xfrm>
            <a:off x="685800" y="76200"/>
            <a:ext cx="7772400" cy="758825"/>
          </a:xfrm>
          <a:noFill/>
        </p:spPr>
        <p:txBody>
          <a:bodyPr lIns="90488" tIns="44450" rIns="90488" bIns="44450"/>
          <a:lstStyle/>
          <a:p>
            <a:pPr eaLnBrk="1" hangingPunct="1"/>
            <a:r>
              <a:rPr lang="en-US" altLang="en-US" b="1">
                <a:solidFill>
                  <a:schemeClr val="tx1"/>
                </a:solidFill>
                <a:ea typeface="ＭＳ Ｐゴシック" panose="020B0600070205080204" pitchFamily="34" charset="-128"/>
              </a:rPr>
              <a:t>What Is Plumbun?</a:t>
            </a:r>
          </a:p>
        </p:txBody>
      </p:sp>
      <p:sp>
        <p:nvSpPr>
          <p:cNvPr id="14338" name="Rectangle 29">
            <a:extLst>
              <a:ext uri="{FF2B5EF4-FFF2-40B4-BE49-F238E27FC236}">
                <a16:creationId xmlns:a16="http://schemas.microsoft.com/office/drawing/2014/main" id="{99D58D57-1C29-7D4D-AF9F-4EBF42BCFF12}"/>
              </a:ext>
            </a:extLst>
          </p:cNvPr>
          <p:cNvSpPr>
            <a:spLocks noChangeArrowheads="1"/>
          </p:cNvSpPr>
          <p:nvPr/>
        </p:nvSpPr>
        <p:spPr bwMode="auto">
          <a:xfrm>
            <a:off x="1371600" y="2730500"/>
            <a:ext cx="634523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r>
              <a:rPr lang="en-US" altLang="en-US" sz="4000" b="1">
                <a:solidFill>
                  <a:schemeClr val="tx1"/>
                </a:solidFill>
              </a:rPr>
              <a:t>Plumbing is derived from plumbun, Latin for lead</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64FB7CE4-9EFF-C14A-920E-30CB6E9B3895}"/>
              </a:ext>
            </a:extLst>
          </p:cNvPr>
          <p:cNvSpPr>
            <a:spLocks noGrp="1" noChangeArrowheads="1"/>
          </p:cNvSpPr>
          <p:nvPr>
            <p:ph type="title" idx="4294967295"/>
          </p:nvPr>
        </p:nvSpPr>
        <p:spPr>
          <a:xfrm>
            <a:off x="495300" y="76200"/>
            <a:ext cx="8153400" cy="762000"/>
          </a:xfrm>
        </p:spPr>
        <p:txBody>
          <a:bodyPr/>
          <a:lstStyle/>
          <a:p>
            <a:pPr eaLnBrk="1" hangingPunct="1"/>
            <a:r>
              <a:rPr lang="en-US" altLang="en-US" b="1">
                <a:solidFill>
                  <a:schemeClr val="tx1"/>
                </a:solidFill>
                <a:ea typeface="ＭＳ Ｐゴシック" panose="020B0600070205080204" pitchFamily="34" charset="-128"/>
              </a:rPr>
              <a:t>Children with &gt;10 mcg/dL</a:t>
            </a:r>
          </a:p>
        </p:txBody>
      </p:sp>
      <p:sp>
        <p:nvSpPr>
          <p:cNvPr id="76802" name="Text Box 33">
            <a:extLst>
              <a:ext uri="{FF2B5EF4-FFF2-40B4-BE49-F238E27FC236}">
                <a16:creationId xmlns:a16="http://schemas.microsoft.com/office/drawing/2014/main" id="{7A613AA0-6D24-4645-9DCB-6E4FA2ADFEB1}"/>
              </a:ext>
            </a:extLst>
          </p:cNvPr>
          <p:cNvSpPr txBox="1">
            <a:spLocks noChangeArrowheads="1"/>
          </p:cNvSpPr>
          <p:nvPr/>
        </p:nvSpPr>
        <p:spPr bwMode="auto">
          <a:xfrm>
            <a:off x="327025" y="1295400"/>
            <a:ext cx="8512175"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600" b="1"/>
              <a:t>In 1999 and 2000, 2.2% of children 1-5 year age had lead levels that were above 10 mcg/dL. </a:t>
            </a:r>
          </a:p>
          <a:p>
            <a:pPr eaLnBrk="1" hangingPunct="1">
              <a:spcBef>
                <a:spcPct val="50000"/>
              </a:spcBef>
            </a:pPr>
            <a:r>
              <a:rPr lang="en-US" altLang="en-US" sz="3600" b="1"/>
              <a:t>Approximately 20 million children under age 5, thus about 440,000 children in the US have blood lead levels above 10 mcg/dL. </a:t>
            </a:r>
          </a:p>
          <a:p>
            <a:pPr eaLnBrk="1" hangingPunct="1">
              <a:spcBef>
                <a:spcPct val="50000"/>
              </a:spcBef>
            </a:pPr>
            <a:r>
              <a:rPr lang="en-US" altLang="en-US" sz="3600" b="1"/>
              <a:t>From CDC</a:t>
            </a:r>
            <a:r>
              <a:rPr lang="en-US" altLang="en-US" b="1"/>
              <a:t> </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8AE6E26A-FB89-0344-A5EF-43D51F0AA2D3}"/>
              </a:ext>
            </a:extLst>
          </p:cNvPr>
          <p:cNvSpPr>
            <a:spLocks noGrp="1" noChangeArrowheads="1"/>
          </p:cNvSpPr>
          <p:nvPr>
            <p:ph type="title" idx="4294967295"/>
          </p:nvPr>
        </p:nvSpPr>
        <p:spPr>
          <a:xfrm>
            <a:off x="495300" y="76200"/>
            <a:ext cx="8153400" cy="762000"/>
          </a:xfrm>
        </p:spPr>
        <p:txBody>
          <a:bodyPr/>
          <a:lstStyle/>
          <a:p>
            <a:pPr eaLnBrk="1" hangingPunct="1"/>
            <a:r>
              <a:rPr lang="en-US" altLang="en-US" b="1">
                <a:solidFill>
                  <a:schemeClr val="tx1"/>
                </a:solidFill>
                <a:ea typeface="ＭＳ Ｐゴシック" panose="020B0600070205080204" pitchFamily="34" charset="-128"/>
              </a:rPr>
              <a:t>Proposed CDC Policy</a:t>
            </a:r>
          </a:p>
        </p:txBody>
      </p:sp>
      <p:graphicFrame>
        <p:nvGraphicFramePr>
          <p:cNvPr id="334852" name="Group 4">
            <a:extLst>
              <a:ext uri="{FF2B5EF4-FFF2-40B4-BE49-F238E27FC236}">
                <a16:creationId xmlns:a16="http://schemas.microsoft.com/office/drawing/2014/main" id="{EC11F45D-F6A6-EE4B-AA79-842F6362A414}"/>
              </a:ext>
            </a:extLst>
          </p:cNvPr>
          <p:cNvGraphicFramePr>
            <a:graphicFrameLocks noGrp="1"/>
          </p:cNvGraphicFramePr>
          <p:nvPr/>
        </p:nvGraphicFramePr>
        <p:xfrm>
          <a:off x="1281113" y="990600"/>
          <a:ext cx="6567487" cy="5667375"/>
        </p:xfrm>
        <a:graphic>
          <a:graphicData uri="http://schemas.openxmlformats.org/drawingml/2006/table">
            <a:tbl>
              <a:tblPr/>
              <a:tblGrid>
                <a:gridCol w="1201737">
                  <a:extLst>
                    <a:ext uri="{9D8B030D-6E8A-4147-A177-3AD203B41FA5}">
                      <a16:colId xmlns:a16="http://schemas.microsoft.com/office/drawing/2014/main" val="3607298647"/>
                    </a:ext>
                  </a:extLst>
                </a:gridCol>
                <a:gridCol w="3440113">
                  <a:extLst>
                    <a:ext uri="{9D8B030D-6E8A-4147-A177-3AD203B41FA5}">
                      <a16:colId xmlns:a16="http://schemas.microsoft.com/office/drawing/2014/main" val="3325598706"/>
                    </a:ext>
                  </a:extLst>
                </a:gridCol>
                <a:gridCol w="1925637">
                  <a:extLst>
                    <a:ext uri="{9D8B030D-6E8A-4147-A177-3AD203B41FA5}">
                      <a16:colId xmlns:a16="http://schemas.microsoft.com/office/drawing/2014/main" val="561128489"/>
                    </a:ext>
                  </a:extLst>
                </a:gridCol>
              </a:tblGrid>
              <a:tr h="739775">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Blood lead level  (µg/dL)</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Actions</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Time frame for beginning intervention</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3780204"/>
                  </a:ext>
                </a:extLst>
              </a:tr>
              <a:tr h="600075">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&lt;2</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No action</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5407689"/>
                  </a:ext>
                </a:extLst>
              </a:tr>
              <a:tr h="950913">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2-5</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Provide caregiver lead education. Provide follow-up testing. Refer the child for social services to investigate possible sources of lead exposure.</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Within 30 days</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5907194"/>
                  </a:ext>
                </a:extLst>
              </a:tr>
              <a:tr h="950913">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5-10</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Above actions, plus:If BLLs persist (i.e., 2 venous BLLs in this range at least 3 months apart) or increase, proceed according to actions for BLLs 10-20.</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Within 2 weeks</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6019551"/>
                  </a:ext>
                </a:extLst>
              </a:tr>
              <a:tr h="116205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10-20</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Above actions, plus: Provide coordination of care (case management). Provide clinical evaluation and care. Provide environmental investigation and control current lead hazards.</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Within 1 week</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42196548"/>
                  </a:ext>
                </a:extLst>
              </a:tr>
              <a:tr h="31750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20-70</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Above actions.</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Within 24 hours</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1793"/>
                  </a:ext>
                </a:extLst>
              </a:tr>
              <a:tr h="52863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70 or higher</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Above actions, plus hospitalize child for chelation therapy immediately.</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Within 24 hours</a:t>
                      </a:r>
                      <a:endParaRPr kumimoji="0" lang="en-US" altLang="en-US"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5267339"/>
                  </a:ext>
                </a:extLst>
              </a:tr>
            </a:tbl>
          </a:graphicData>
        </a:graphic>
      </p:graphicFrame>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F0F7A53B-0BD0-3E44-B7A2-21DCFD0EAA1A}"/>
              </a:ext>
            </a:extLst>
          </p:cNvPr>
          <p:cNvSpPr>
            <a:spLocks noGrp="1" noChangeArrowheads="1"/>
          </p:cNvSpPr>
          <p:nvPr>
            <p:ph type="title" idx="4294967295"/>
          </p:nvPr>
        </p:nvSpPr>
        <p:spPr>
          <a:xfrm>
            <a:off x="495300" y="0"/>
            <a:ext cx="8153400" cy="914400"/>
          </a:xfrm>
        </p:spPr>
        <p:txBody>
          <a:bodyPr/>
          <a:lstStyle/>
          <a:p>
            <a:pPr eaLnBrk="1" hangingPunct="1"/>
            <a:r>
              <a:rPr lang="en-US" altLang="en-US" sz="5400" b="1">
                <a:solidFill>
                  <a:schemeClr val="tx1"/>
                </a:solidFill>
                <a:ea typeface="ＭＳ Ｐゴシック" panose="020B0600070205080204" pitchFamily="34" charset="-128"/>
              </a:rPr>
              <a:t>Children in WA State</a:t>
            </a:r>
          </a:p>
        </p:txBody>
      </p:sp>
      <p:sp>
        <p:nvSpPr>
          <p:cNvPr id="78850" name="Rectangle 4">
            <a:extLst>
              <a:ext uri="{FF2B5EF4-FFF2-40B4-BE49-F238E27FC236}">
                <a16:creationId xmlns:a16="http://schemas.microsoft.com/office/drawing/2014/main" id="{B405B21B-EC10-6343-8BF6-7D52B6FFBE51}"/>
              </a:ext>
            </a:extLst>
          </p:cNvPr>
          <p:cNvSpPr>
            <a:spLocks noChangeArrowheads="1"/>
          </p:cNvSpPr>
          <p:nvPr/>
        </p:nvSpPr>
        <p:spPr bwMode="auto">
          <a:xfrm>
            <a:off x="1676400" y="1676400"/>
            <a:ext cx="58674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3200" b="1">
                <a:solidFill>
                  <a:schemeClr val="tx1"/>
                </a:solidFill>
              </a:rPr>
              <a:t>Blood Lead	  No.		%</a:t>
            </a:r>
          </a:p>
          <a:p>
            <a:pPr eaLnBrk="1" hangingPunct="1"/>
            <a:r>
              <a:rPr lang="en-US" altLang="en-US" sz="3200" b="1" u="sng">
                <a:solidFill>
                  <a:schemeClr val="tx1"/>
                </a:solidFill>
              </a:rPr>
              <a:t>(mcg/dL)					</a:t>
            </a:r>
          </a:p>
          <a:p>
            <a:pPr eaLnBrk="1" hangingPunct="1"/>
            <a:r>
              <a:rPr lang="en-US" altLang="en-US" sz="3200" b="1">
                <a:solidFill>
                  <a:schemeClr val="tx1"/>
                </a:solidFill>
              </a:rPr>
              <a:t>0-1			9,569	55.3</a:t>
            </a:r>
          </a:p>
          <a:p>
            <a:pPr eaLnBrk="1" hangingPunct="1"/>
            <a:r>
              <a:rPr lang="en-US" altLang="en-US" sz="3200" b="1">
                <a:solidFill>
                  <a:schemeClr val="tx1"/>
                </a:solidFill>
              </a:rPr>
              <a:t>2-4			6,431	37.2</a:t>
            </a:r>
          </a:p>
          <a:p>
            <a:pPr eaLnBrk="1" hangingPunct="1"/>
            <a:r>
              <a:rPr lang="en-US" altLang="en-US" sz="3200" b="1">
                <a:solidFill>
                  <a:schemeClr val="tx1"/>
                </a:solidFill>
              </a:rPr>
              <a:t>5-9			1,103	  6.4</a:t>
            </a:r>
          </a:p>
          <a:p>
            <a:pPr eaLnBrk="1" hangingPunct="1"/>
            <a:r>
              <a:rPr lang="en-US" altLang="en-US" sz="3200" b="1">
                <a:solidFill>
                  <a:schemeClr val="tx1"/>
                </a:solidFill>
              </a:rPr>
              <a:t>10-19		   167	  1.0</a:t>
            </a:r>
          </a:p>
          <a:p>
            <a:pPr eaLnBrk="1" hangingPunct="1"/>
            <a:r>
              <a:rPr lang="en-US" altLang="en-US" sz="3200" b="1">
                <a:solidFill>
                  <a:schemeClr val="tx1"/>
                </a:solidFill>
              </a:rPr>
              <a:t>20+			     26	  0.15</a:t>
            </a:r>
            <a:endParaRPr lang="en-US" altLang="en-US" b="1">
              <a:solidFill>
                <a:schemeClr val="tx1"/>
              </a:solidFill>
            </a:endParaRPr>
          </a:p>
        </p:txBody>
      </p:sp>
      <p:sp>
        <p:nvSpPr>
          <p:cNvPr id="78851" name="Text Box 5">
            <a:extLst>
              <a:ext uri="{FF2B5EF4-FFF2-40B4-BE49-F238E27FC236}">
                <a16:creationId xmlns:a16="http://schemas.microsoft.com/office/drawing/2014/main" id="{7096139B-6BB6-1146-898B-846376001664}"/>
              </a:ext>
            </a:extLst>
          </p:cNvPr>
          <p:cNvSpPr txBox="1">
            <a:spLocks noChangeArrowheads="1"/>
          </p:cNvSpPr>
          <p:nvPr/>
        </p:nvSpPr>
        <p:spPr bwMode="auto">
          <a:xfrm>
            <a:off x="1752600" y="5562600"/>
            <a:ext cx="5638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2800" b="1"/>
              <a:t>Children 0-6 tested in 2002-2004</a:t>
            </a:r>
          </a:p>
          <a:p>
            <a:pPr algn="ctr" eaLnBrk="1" hangingPunct="1"/>
            <a:r>
              <a:rPr lang="en-US" altLang="en-US" sz="2800" b="1"/>
              <a:t>WA State DOH</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DE0C2117-D5B9-FA4E-B10D-7AF8CCCE9238}"/>
              </a:ext>
            </a:extLst>
          </p:cNvPr>
          <p:cNvSpPr>
            <a:spLocks noGrp="1" noChangeArrowheads="1"/>
          </p:cNvSpPr>
          <p:nvPr>
            <p:ph type="title" idx="4294967295"/>
          </p:nvPr>
        </p:nvSpPr>
        <p:spPr>
          <a:xfrm>
            <a:off x="495300" y="0"/>
            <a:ext cx="8153400" cy="914400"/>
          </a:xfrm>
        </p:spPr>
        <p:txBody>
          <a:bodyPr/>
          <a:lstStyle/>
          <a:p>
            <a:pPr eaLnBrk="1" hangingPunct="1"/>
            <a:r>
              <a:rPr lang="en-US" altLang="en-US" sz="5400" b="1">
                <a:solidFill>
                  <a:schemeClr val="tx1"/>
                </a:solidFill>
                <a:ea typeface="ＭＳ Ｐゴシック" panose="020B0600070205080204" pitchFamily="34" charset="-128"/>
              </a:rPr>
              <a:t>Policy Implications</a:t>
            </a:r>
          </a:p>
        </p:txBody>
      </p:sp>
      <p:sp>
        <p:nvSpPr>
          <p:cNvPr id="79874" name="Rectangle 3">
            <a:extLst>
              <a:ext uri="{FF2B5EF4-FFF2-40B4-BE49-F238E27FC236}">
                <a16:creationId xmlns:a16="http://schemas.microsoft.com/office/drawing/2014/main" id="{D82FBECC-5651-7B4A-A8FF-653B33E03E9E}"/>
              </a:ext>
            </a:extLst>
          </p:cNvPr>
          <p:cNvSpPr>
            <a:spLocks noChangeArrowheads="1"/>
          </p:cNvSpPr>
          <p:nvPr/>
        </p:nvSpPr>
        <p:spPr bwMode="auto">
          <a:xfrm>
            <a:off x="1066800" y="2057400"/>
            <a:ext cx="70104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6600" b="1">
                <a:solidFill>
                  <a:schemeClr val="tx1"/>
                </a:solidFill>
              </a:rPr>
              <a:t>Drinking water in Seattle Schools</a:t>
            </a:r>
          </a:p>
          <a:p>
            <a:pPr algn="ctr" eaLnBrk="1" hangingPunct="1"/>
            <a:endParaRPr lang="en-US" altLang="en-US" b="1">
              <a:solidFill>
                <a:schemeClr val="tx1"/>
              </a:solidFill>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78B4B51A-A53C-774C-AE0D-B0901040E0B5}"/>
              </a:ext>
            </a:extLst>
          </p:cNvPr>
          <p:cNvSpPr>
            <a:spLocks noGrp="1" noChangeArrowheads="1"/>
          </p:cNvSpPr>
          <p:nvPr>
            <p:ph type="title" idx="4294967295"/>
          </p:nvPr>
        </p:nvSpPr>
        <p:spPr>
          <a:xfrm>
            <a:off x="533400" y="46038"/>
            <a:ext cx="8153400" cy="762000"/>
          </a:xfrm>
        </p:spPr>
        <p:txBody>
          <a:bodyPr/>
          <a:lstStyle/>
          <a:p>
            <a:pPr eaLnBrk="1" hangingPunct="1"/>
            <a:r>
              <a:rPr lang="en-US" altLang="en-US" b="1">
                <a:solidFill>
                  <a:schemeClr val="tx1"/>
                </a:solidFill>
                <a:ea typeface="ＭＳ Ｐゴシック" panose="020B0600070205080204" pitchFamily="34" charset="-128"/>
              </a:rPr>
              <a:t>Agency Blood Lead Levels</a:t>
            </a:r>
            <a:endParaRPr lang="en-US" altLang="en-US" sz="4800">
              <a:solidFill>
                <a:schemeClr val="tx1"/>
              </a:solidFill>
              <a:ea typeface="ＭＳ Ｐゴシック" panose="020B0600070205080204" pitchFamily="34" charset="-128"/>
            </a:endParaRPr>
          </a:p>
        </p:txBody>
      </p:sp>
      <p:graphicFrame>
        <p:nvGraphicFramePr>
          <p:cNvPr id="80898" name="Object 2">
            <a:extLst>
              <a:ext uri="{FF2B5EF4-FFF2-40B4-BE49-F238E27FC236}">
                <a16:creationId xmlns:a16="http://schemas.microsoft.com/office/drawing/2014/main" id="{66645068-8E74-2048-97FC-352F67CD00CD}"/>
              </a:ext>
            </a:extLst>
          </p:cNvPr>
          <p:cNvGraphicFramePr>
            <a:graphicFrameLocks noChangeAspect="1"/>
          </p:cNvGraphicFramePr>
          <p:nvPr/>
        </p:nvGraphicFramePr>
        <p:xfrm>
          <a:off x="457200" y="1143000"/>
          <a:ext cx="8229600" cy="5362575"/>
        </p:xfrm>
        <a:graphic>
          <a:graphicData uri="http://schemas.openxmlformats.org/presentationml/2006/ole">
            <mc:AlternateContent xmlns:mc="http://schemas.openxmlformats.org/markup-compatibility/2006">
              <mc:Choice xmlns:v="urn:schemas-microsoft-com:vml" Requires="v">
                <p:oleObj spid="_x0000_s80902" name="Chart" r:id="rId3" imgW="6134100" imgH="3848100" progId="Excel.Chart.8">
                  <p:embed/>
                </p:oleObj>
              </mc:Choice>
              <mc:Fallback>
                <p:oleObj name="Chart" r:id="rId3" imgW="6134100" imgH="3848100"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8229600" cy="53625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B44AF4A5-F276-0B4F-9364-4EE52EC721B0}"/>
              </a:ext>
            </a:extLst>
          </p:cNvPr>
          <p:cNvSpPr>
            <a:spLocks noGrp="1" noChangeArrowheads="1"/>
          </p:cNvSpPr>
          <p:nvPr>
            <p:ph type="title" idx="4294967295"/>
          </p:nvPr>
        </p:nvSpPr>
        <p:spPr>
          <a:xfrm>
            <a:off x="152400" y="76200"/>
            <a:ext cx="8839200" cy="762000"/>
          </a:xfrm>
        </p:spPr>
        <p:txBody>
          <a:bodyPr/>
          <a:lstStyle/>
          <a:p>
            <a:pPr eaLnBrk="1" hangingPunct="1"/>
            <a:r>
              <a:rPr lang="en-US" altLang="en-US" b="1">
                <a:solidFill>
                  <a:schemeClr val="tx1"/>
                </a:solidFill>
                <a:ea typeface="ＭＳ Ｐゴシック" panose="020B0600070205080204" pitchFamily="34" charset="-128"/>
              </a:rPr>
              <a:t>Runs Better Unleaded</a:t>
            </a:r>
          </a:p>
        </p:txBody>
      </p:sp>
      <p:pic>
        <p:nvPicPr>
          <p:cNvPr id="81922" name="Picture 3" descr="Lead color poster">
            <a:extLst>
              <a:ext uri="{FF2B5EF4-FFF2-40B4-BE49-F238E27FC236}">
                <a16:creationId xmlns:a16="http://schemas.microsoft.com/office/drawing/2014/main" id="{A8E28A3B-1454-2744-801A-EE63D126F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150" y="1066800"/>
            <a:ext cx="44132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4191C8A9-F2CB-8443-AC0D-D33043A3C504}"/>
              </a:ext>
            </a:extLst>
          </p:cNvPr>
          <p:cNvSpPr>
            <a:spLocks noGrp="1" noChangeArrowheads="1"/>
          </p:cNvSpPr>
          <p:nvPr>
            <p:ph type="title" idx="4294967295"/>
          </p:nvPr>
        </p:nvSpPr>
        <p:spPr>
          <a:xfrm>
            <a:off x="533400" y="46038"/>
            <a:ext cx="8153400" cy="762000"/>
          </a:xfrm>
        </p:spPr>
        <p:txBody>
          <a:bodyPr/>
          <a:lstStyle/>
          <a:p>
            <a:pPr eaLnBrk="1" hangingPunct="1"/>
            <a:r>
              <a:rPr lang="en-US" altLang="en-US" b="1">
                <a:solidFill>
                  <a:schemeClr val="tx1"/>
                </a:solidFill>
                <a:ea typeface="ＭＳ Ｐゴシック" panose="020B0600070205080204" pitchFamily="34" charset="-128"/>
              </a:rPr>
              <a:t>Lead 10 to 2</a:t>
            </a:r>
            <a:endParaRPr lang="en-US" altLang="en-US" sz="4800">
              <a:solidFill>
                <a:schemeClr val="tx1"/>
              </a:solidFill>
              <a:ea typeface="ＭＳ Ｐゴシック" panose="020B0600070205080204" pitchFamily="34" charset="-128"/>
            </a:endParaRPr>
          </a:p>
        </p:txBody>
      </p:sp>
      <p:sp>
        <p:nvSpPr>
          <p:cNvPr id="83970" name="Text Box 3">
            <a:extLst>
              <a:ext uri="{FF2B5EF4-FFF2-40B4-BE49-F238E27FC236}">
                <a16:creationId xmlns:a16="http://schemas.microsoft.com/office/drawing/2014/main" id="{4E9A93C2-BFAC-214E-855D-4631C9562BCB}"/>
              </a:ext>
            </a:extLst>
          </p:cNvPr>
          <p:cNvSpPr txBox="1">
            <a:spLocks noChangeArrowheads="1"/>
          </p:cNvSpPr>
          <p:nvPr/>
        </p:nvSpPr>
        <p:spPr bwMode="auto">
          <a:xfrm>
            <a:off x="304800" y="1600200"/>
            <a:ext cx="84582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3600" b="1"/>
              <a:t>Rationale for Lowering the Blood Lead Action Level From 10 to 2 µg/dL</a:t>
            </a:r>
            <a:endParaRPr lang="en-US" altLang="en-US" sz="2800" b="1"/>
          </a:p>
          <a:p>
            <a:pPr eaLnBrk="1" hangingPunct="1"/>
            <a:endParaRPr lang="en-US" altLang="en-US" sz="2800" b="1"/>
          </a:p>
          <a:p>
            <a:pPr eaLnBrk="1" hangingPunct="1"/>
            <a:r>
              <a:rPr lang="en-US" altLang="en-US" sz="2800" b="1"/>
              <a:t>Steven G. Gilbert and Bernard Weiss</a:t>
            </a:r>
          </a:p>
          <a:p>
            <a:pPr eaLnBrk="1" hangingPunct="1"/>
            <a:endParaRPr lang="en-US" altLang="en-US" sz="2800" b="1"/>
          </a:p>
          <a:p>
            <a:pPr eaLnBrk="1" hangingPunct="1"/>
            <a:r>
              <a:rPr lang="en-US" altLang="en-US" sz="2800" b="1"/>
              <a:t>Neurotoxicology Vol 27/5, September 2006, pp 693-701. http://dx.doi.org/10.1016/j.neuro.2006.06.008</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5883D338-AE8C-9D4D-80D1-85F6ECDAD1ED}"/>
              </a:ext>
            </a:extLst>
          </p:cNvPr>
          <p:cNvSpPr>
            <a:spLocks noGrp="1" noChangeArrowheads="1"/>
          </p:cNvSpPr>
          <p:nvPr>
            <p:ph type="title" idx="4294967295"/>
          </p:nvPr>
        </p:nvSpPr>
        <p:spPr>
          <a:xfrm>
            <a:off x="495300" y="0"/>
            <a:ext cx="8153400" cy="914400"/>
          </a:xfrm>
        </p:spPr>
        <p:txBody>
          <a:bodyPr/>
          <a:lstStyle/>
          <a:p>
            <a:pPr eaLnBrk="1" hangingPunct="1"/>
            <a:r>
              <a:rPr lang="en-US" altLang="en-US" sz="5400" b="1">
                <a:solidFill>
                  <a:schemeClr val="tx1"/>
                </a:solidFill>
                <a:ea typeface="ＭＳ Ｐゴシック" panose="020B0600070205080204" pitchFamily="34" charset="-128"/>
              </a:rPr>
              <a:t>Lead - References</a:t>
            </a:r>
          </a:p>
        </p:txBody>
      </p:sp>
      <p:grpSp>
        <p:nvGrpSpPr>
          <p:cNvPr id="84994" name="Group 4">
            <a:extLst>
              <a:ext uri="{FF2B5EF4-FFF2-40B4-BE49-F238E27FC236}">
                <a16:creationId xmlns:a16="http://schemas.microsoft.com/office/drawing/2014/main" id="{31434394-315C-D547-B4DC-1F13CCB53A5C}"/>
              </a:ext>
            </a:extLst>
          </p:cNvPr>
          <p:cNvGrpSpPr>
            <a:grpSpLocks/>
          </p:cNvGrpSpPr>
          <p:nvPr/>
        </p:nvGrpSpPr>
        <p:grpSpPr bwMode="auto">
          <a:xfrm>
            <a:off x="1114425" y="1676400"/>
            <a:ext cx="6913563" cy="3505200"/>
            <a:chOff x="702" y="1056"/>
            <a:chExt cx="4355" cy="2208"/>
          </a:xfrm>
        </p:grpSpPr>
        <p:sp>
          <p:nvSpPr>
            <p:cNvPr id="84998" name="Freeform 5">
              <a:extLst>
                <a:ext uri="{FF2B5EF4-FFF2-40B4-BE49-F238E27FC236}">
                  <a16:creationId xmlns:a16="http://schemas.microsoft.com/office/drawing/2014/main" id="{F994AC56-B837-AA49-9061-5207D099B864}"/>
                </a:ext>
              </a:extLst>
            </p:cNvPr>
            <p:cNvSpPr>
              <a:spLocks/>
            </p:cNvSpPr>
            <p:nvPr/>
          </p:nvSpPr>
          <p:spPr bwMode="auto">
            <a:xfrm>
              <a:off x="702" y="1056"/>
              <a:ext cx="4355" cy="2208"/>
            </a:xfrm>
            <a:custGeom>
              <a:avLst/>
              <a:gdLst>
                <a:gd name="T0" fmla="*/ 4099 w 3910"/>
                <a:gd name="T1" fmla="*/ 1314 h 1817"/>
                <a:gd name="T2" fmla="*/ 4156 w 3910"/>
                <a:gd name="T3" fmla="*/ 1439 h 1817"/>
                <a:gd name="T4" fmla="*/ 4241 w 3910"/>
                <a:gd name="T5" fmla="*/ 1540 h 1817"/>
                <a:gd name="T6" fmla="*/ 4256 w 3910"/>
                <a:gd name="T7" fmla="*/ 1656 h 1817"/>
                <a:gd name="T8" fmla="*/ 4212 w 3910"/>
                <a:gd name="T9" fmla="*/ 1757 h 1817"/>
                <a:gd name="T10" fmla="*/ 4099 w 3910"/>
                <a:gd name="T11" fmla="*/ 1874 h 1817"/>
                <a:gd name="T12" fmla="*/ 3942 w 3910"/>
                <a:gd name="T13" fmla="*/ 1952 h 1817"/>
                <a:gd name="T14" fmla="*/ 3556 w 3910"/>
                <a:gd name="T15" fmla="*/ 2014 h 1817"/>
                <a:gd name="T16" fmla="*/ 3300 w 3910"/>
                <a:gd name="T17" fmla="*/ 1998 h 1817"/>
                <a:gd name="T18" fmla="*/ 3072 w 3910"/>
                <a:gd name="T19" fmla="*/ 1913 h 1817"/>
                <a:gd name="T20" fmla="*/ 2787 w 3910"/>
                <a:gd name="T21" fmla="*/ 1718 h 1817"/>
                <a:gd name="T22" fmla="*/ 2616 w 3910"/>
                <a:gd name="T23" fmla="*/ 1540 h 1817"/>
                <a:gd name="T24" fmla="*/ 2558 w 3910"/>
                <a:gd name="T25" fmla="*/ 1430 h 1817"/>
                <a:gd name="T26" fmla="*/ 2552 w 3910"/>
                <a:gd name="T27" fmla="*/ 1345 h 1817"/>
                <a:gd name="T28" fmla="*/ 2573 w 3910"/>
                <a:gd name="T29" fmla="*/ 1291 h 1817"/>
                <a:gd name="T30" fmla="*/ 2652 w 3910"/>
                <a:gd name="T31" fmla="*/ 1229 h 1817"/>
                <a:gd name="T32" fmla="*/ 2816 w 3910"/>
                <a:gd name="T33" fmla="*/ 1205 h 1817"/>
                <a:gd name="T34" fmla="*/ 2837 w 3910"/>
                <a:gd name="T35" fmla="*/ 1213 h 1817"/>
                <a:gd name="T36" fmla="*/ 2808 w 3910"/>
                <a:gd name="T37" fmla="*/ 1057 h 1817"/>
                <a:gd name="T38" fmla="*/ 2495 w 3910"/>
                <a:gd name="T39" fmla="*/ 1018 h 1817"/>
                <a:gd name="T40" fmla="*/ 2380 w 3910"/>
                <a:gd name="T41" fmla="*/ 972 h 1817"/>
                <a:gd name="T42" fmla="*/ 1176 w 3910"/>
                <a:gd name="T43" fmla="*/ 264 h 1817"/>
                <a:gd name="T44" fmla="*/ 684 w 3910"/>
                <a:gd name="T45" fmla="*/ 30 h 1817"/>
                <a:gd name="T46" fmla="*/ 478 w 3910"/>
                <a:gd name="T47" fmla="*/ 0 h 1817"/>
                <a:gd name="T48" fmla="*/ 157 w 3910"/>
                <a:gd name="T49" fmla="*/ 39 h 1817"/>
                <a:gd name="T50" fmla="*/ 42 w 3910"/>
                <a:gd name="T51" fmla="*/ 132 h 1817"/>
                <a:gd name="T52" fmla="*/ 0 w 3910"/>
                <a:gd name="T53" fmla="*/ 210 h 1817"/>
                <a:gd name="T54" fmla="*/ 0 w 3910"/>
                <a:gd name="T55" fmla="*/ 272 h 1817"/>
                <a:gd name="T56" fmla="*/ 36 w 3910"/>
                <a:gd name="T57" fmla="*/ 350 h 1817"/>
                <a:gd name="T58" fmla="*/ 214 w 3910"/>
                <a:gd name="T59" fmla="*/ 474 h 1817"/>
                <a:gd name="T60" fmla="*/ 535 w 3910"/>
                <a:gd name="T61" fmla="*/ 552 h 1817"/>
                <a:gd name="T62" fmla="*/ 927 w 3910"/>
                <a:gd name="T63" fmla="*/ 661 h 1817"/>
                <a:gd name="T64" fmla="*/ 1625 w 3910"/>
                <a:gd name="T65" fmla="*/ 933 h 1817"/>
                <a:gd name="T66" fmla="*/ 2046 w 3910"/>
                <a:gd name="T67" fmla="*/ 1167 h 1817"/>
                <a:gd name="T68" fmla="*/ 2380 w 3910"/>
                <a:gd name="T69" fmla="*/ 1439 h 1817"/>
                <a:gd name="T70" fmla="*/ 2558 w 3910"/>
                <a:gd name="T71" fmla="*/ 1664 h 1817"/>
                <a:gd name="T72" fmla="*/ 2816 w 3910"/>
                <a:gd name="T73" fmla="*/ 1936 h 1817"/>
                <a:gd name="T74" fmla="*/ 3093 w 3910"/>
                <a:gd name="T75" fmla="*/ 2123 h 1817"/>
                <a:gd name="T76" fmla="*/ 3321 w 3910"/>
                <a:gd name="T77" fmla="*/ 2192 h 1817"/>
                <a:gd name="T78" fmla="*/ 3692 w 3910"/>
                <a:gd name="T79" fmla="*/ 2192 h 1817"/>
                <a:gd name="T80" fmla="*/ 4042 w 3910"/>
                <a:gd name="T81" fmla="*/ 2076 h 1817"/>
                <a:gd name="T82" fmla="*/ 4212 w 3910"/>
                <a:gd name="T83" fmla="*/ 1944 h 1817"/>
                <a:gd name="T84" fmla="*/ 4334 w 3910"/>
                <a:gd name="T85" fmla="*/ 1741 h 1817"/>
                <a:gd name="T86" fmla="*/ 4355 w 3910"/>
                <a:gd name="T87" fmla="*/ 1625 h 1817"/>
                <a:gd name="T88" fmla="*/ 4319 w 3910"/>
                <a:gd name="T89" fmla="*/ 1517 h 1817"/>
                <a:gd name="T90" fmla="*/ 4241 w 3910"/>
                <a:gd name="T91" fmla="*/ 1423 h 1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10"/>
                <a:gd name="T139" fmla="*/ 0 h 1817"/>
                <a:gd name="T140" fmla="*/ 3910 w 3910"/>
                <a:gd name="T141" fmla="*/ 1817 h 1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10" h="1817">
                  <a:moveTo>
                    <a:pt x="3808" y="1171"/>
                  </a:moveTo>
                  <a:lnTo>
                    <a:pt x="3808" y="1171"/>
                  </a:lnTo>
                  <a:lnTo>
                    <a:pt x="3680" y="1081"/>
                  </a:lnTo>
                  <a:lnTo>
                    <a:pt x="3731" y="1184"/>
                  </a:lnTo>
                  <a:lnTo>
                    <a:pt x="3763" y="1209"/>
                  </a:lnTo>
                  <a:lnTo>
                    <a:pt x="3789" y="1235"/>
                  </a:lnTo>
                  <a:lnTo>
                    <a:pt x="3808" y="1267"/>
                  </a:lnTo>
                  <a:lnTo>
                    <a:pt x="3821" y="1292"/>
                  </a:lnTo>
                  <a:lnTo>
                    <a:pt x="3827" y="1331"/>
                  </a:lnTo>
                  <a:lnTo>
                    <a:pt x="3821" y="1363"/>
                  </a:lnTo>
                  <a:lnTo>
                    <a:pt x="3808" y="1408"/>
                  </a:lnTo>
                  <a:lnTo>
                    <a:pt x="3782" y="1446"/>
                  </a:lnTo>
                  <a:lnTo>
                    <a:pt x="3757" y="1484"/>
                  </a:lnTo>
                  <a:lnTo>
                    <a:pt x="3725" y="1510"/>
                  </a:lnTo>
                  <a:lnTo>
                    <a:pt x="3680" y="1542"/>
                  </a:lnTo>
                  <a:lnTo>
                    <a:pt x="3641" y="1568"/>
                  </a:lnTo>
                  <a:lnTo>
                    <a:pt x="3590" y="1587"/>
                  </a:lnTo>
                  <a:lnTo>
                    <a:pt x="3539" y="1606"/>
                  </a:lnTo>
                  <a:lnTo>
                    <a:pt x="3430" y="1632"/>
                  </a:lnTo>
                  <a:lnTo>
                    <a:pt x="3309" y="1651"/>
                  </a:lnTo>
                  <a:lnTo>
                    <a:pt x="3193" y="1657"/>
                  </a:lnTo>
                  <a:lnTo>
                    <a:pt x="3072" y="1657"/>
                  </a:lnTo>
                  <a:lnTo>
                    <a:pt x="2963" y="1644"/>
                  </a:lnTo>
                  <a:lnTo>
                    <a:pt x="2912" y="1632"/>
                  </a:lnTo>
                  <a:lnTo>
                    <a:pt x="2861" y="1619"/>
                  </a:lnTo>
                  <a:lnTo>
                    <a:pt x="2758" y="1574"/>
                  </a:lnTo>
                  <a:lnTo>
                    <a:pt x="2662" y="1529"/>
                  </a:lnTo>
                  <a:lnTo>
                    <a:pt x="2579" y="1472"/>
                  </a:lnTo>
                  <a:lnTo>
                    <a:pt x="2502" y="1414"/>
                  </a:lnTo>
                  <a:lnTo>
                    <a:pt x="2432" y="1356"/>
                  </a:lnTo>
                  <a:lnTo>
                    <a:pt x="2381" y="1305"/>
                  </a:lnTo>
                  <a:lnTo>
                    <a:pt x="2349" y="1267"/>
                  </a:lnTo>
                  <a:lnTo>
                    <a:pt x="2310" y="1203"/>
                  </a:lnTo>
                  <a:lnTo>
                    <a:pt x="2297" y="1177"/>
                  </a:lnTo>
                  <a:lnTo>
                    <a:pt x="2291" y="1152"/>
                  </a:lnTo>
                  <a:lnTo>
                    <a:pt x="2291" y="1126"/>
                  </a:lnTo>
                  <a:lnTo>
                    <a:pt x="2291" y="1107"/>
                  </a:lnTo>
                  <a:lnTo>
                    <a:pt x="2297" y="1081"/>
                  </a:lnTo>
                  <a:lnTo>
                    <a:pt x="2310" y="1062"/>
                  </a:lnTo>
                  <a:lnTo>
                    <a:pt x="2329" y="1036"/>
                  </a:lnTo>
                  <a:lnTo>
                    <a:pt x="2355" y="1024"/>
                  </a:lnTo>
                  <a:lnTo>
                    <a:pt x="2381" y="1011"/>
                  </a:lnTo>
                  <a:lnTo>
                    <a:pt x="2413" y="998"/>
                  </a:lnTo>
                  <a:lnTo>
                    <a:pt x="2477" y="992"/>
                  </a:lnTo>
                  <a:lnTo>
                    <a:pt x="2528" y="992"/>
                  </a:lnTo>
                  <a:lnTo>
                    <a:pt x="2547" y="998"/>
                  </a:lnTo>
                  <a:lnTo>
                    <a:pt x="2681" y="870"/>
                  </a:lnTo>
                  <a:lnTo>
                    <a:pt x="2521" y="870"/>
                  </a:lnTo>
                  <a:lnTo>
                    <a:pt x="2374" y="857"/>
                  </a:lnTo>
                  <a:lnTo>
                    <a:pt x="2304" y="851"/>
                  </a:lnTo>
                  <a:lnTo>
                    <a:pt x="2240" y="838"/>
                  </a:lnTo>
                  <a:lnTo>
                    <a:pt x="2182" y="825"/>
                  </a:lnTo>
                  <a:lnTo>
                    <a:pt x="2137" y="800"/>
                  </a:lnTo>
                  <a:lnTo>
                    <a:pt x="1734" y="582"/>
                  </a:lnTo>
                  <a:lnTo>
                    <a:pt x="1280" y="333"/>
                  </a:lnTo>
                  <a:lnTo>
                    <a:pt x="1056" y="217"/>
                  </a:lnTo>
                  <a:lnTo>
                    <a:pt x="851" y="121"/>
                  </a:lnTo>
                  <a:lnTo>
                    <a:pt x="685" y="51"/>
                  </a:lnTo>
                  <a:lnTo>
                    <a:pt x="614" y="25"/>
                  </a:lnTo>
                  <a:lnTo>
                    <a:pt x="557" y="13"/>
                  </a:lnTo>
                  <a:lnTo>
                    <a:pt x="429" y="0"/>
                  </a:lnTo>
                  <a:lnTo>
                    <a:pt x="320" y="0"/>
                  </a:lnTo>
                  <a:lnTo>
                    <a:pt x="224" y="13"/>
                  </a:lnTo>
                  <a:lnTo>
                    <a:pt x="141" y="32"/>
                  </a:lnTo>
                  <a:lnTo>
                    <a:pt x="83" y="64"/>
                  </a:lnTo>
                  <a:lnTo>
                    <a:pt x="57" y="83"/>
                  </a:lnTo>
                  <a:lnTo>
                    <a:pt x="38" y="109"/>
                  </a:lnTo>
                  <a:lnTo>
                    <a:pt x="19" y="128"/>
                  </a:lnTo>
                  <a:lnTo>
                    <a:pt x="6" y="153"/>
                  </a:lnTo>
                  <a:lnTo>
                    <a:pt x="0" y="173"/>
                  </a:lnTo>
                  <a:lnTo>
                    <a:pt x="0" y="198"/>
                  </a:lnTo>
                  <a:lnTo>
                    <a:pt x="0" y="224"/>
                  </a:lnTo>
                  <a:lnTo>
                    <a:pt x="6" y="249"/>
                  </a:lnTo>
                  <a:lnTo>
                    <a:pt x="19" y="269"/>
                  </a:lnTo>
                  <a:lnTo>
                    <a:pt x="32" y="288"/>
                  </a:lnTo>
                  <a:lnTo>
                    <a:pt x="70" y="326"/>
                  </a:lnTo>
                  <a:lnTo>
                    <a:pt x="121" y="358"/>
                  </a:lnTo>
                  <a:lnTo>
                    <a:pt x="192" y="390"/>
                  </a:lnTo>
                  <a:lnTo>
                    <a:pt x="275" y="409"/>
                  </a:lnTo>
                  <a:lnTo>
                    <a:pt x="371" y="435"/>
                  </a:lnTo>
                  <a:lnTo>
                    <a:pt x="480" y="454"/>
                  </a:lnTo>
                  <a:lnTo>
                    <a:pt x="633" y="486"/>
                  </a:lnTo>
                  <a:lnTo>
                    <a:pt x="832" y="544"/>
                  </a:lnTo>
                  <a:lnTo>
                    <a:pt x="1069" y="614"/>
                  </a:lnTo>
                  <a:lnTo>
                    <a:pt x="1331" y="710"/>
                  </a:lnTo>
                  <a:lnTo>
                    <a:pt x="1459" y="768"/>
                  </a:lnTo>
                  <a:lnTo>
                    <a:pt x="1587" y="825"/>
                  </a:lnTo>
                  <a:lnTo>
                    <a:pt x="1715" y="889"/>
                  </a:lnTo>
                  <a:lnTo>
                    <a:pt x="1837" y="960"/>
                  </a:lnTo>
                  <a:lnTo>
                    <a:pt x="1945" y="1030"/>
                  </a:lnTo>
                  <a:lnTo>
                    <a:pt x="2048" y="1107"/>
                  </a:lnTo>
                  <a:lnTo>
                    <a:pt x="2137" y="1184"/>
                  </a:lnTo>
                  <a:lnTo>
                    <a:pt x="2214" y="1267"/>
                  </a:lnTo>
                  <a:lnTo>
                    <a:pt x="2297" y="1369"/>
                  </a:lnTo>
                  <a:lnTo>
                    <a:pt x="2374" y="1452"/>
                  </a:lnTo>
                  <a:lnTo>
                    <a:pt x="2451" y="1529"/>
                  </a:lnTo>
                  <a:lnTo>
                    <a:pt x="2528" y="1593"/>
                  </a:lnTo>
                  <a:lnTo>
                    <a:pt x="2605" y="1651"/>
                  </a:lnTo>
                  <a:lnTo>
                    <a:pt x="2688" y="1702"/>
                  </a:lnTo>
                  <a:lnTo>
                    <a:pt x="2777" y="1747"/>
                  </a:lnTo>
                  <a:lnTo>
                    <a:pt x="2873" y="1779"/>
                  </a:lnTo>
                  <a:lnTo>
                    <a:pt x="2982" y="1804"/>
                  </a:lnTo>
                  <a:lnTo>
                    <a:pt x="3091" y="1817"/>
                  </a:lnTo>
                  <a:lnTo>
                    <a:pt x="3206" y="1817"/>
                  </a:lnTo>
                  <a:lnTo>
                    <a:pt x="3315" y="1804"/>
                  </a:lnTo>
                  <a:lnTo>
                    <a:pt x="3424" y="1785"/>
                  </a:lnTo>
                  <a:lnTo>
                    <a:pt x="3533" y="1753"/>
                  </a:lnTo>
                  <a:lnTo>
                    <a:pt x="3629" y="1708"/>
                  </a:lnTo>
                  <a:lnTo>
                    <a:pt x="3712" y="1657"/>
                  </a:lnTo>
                  <a:lnTo>
                    <a:pt x="3782" y="1600"/>
                  </a:lnTo>
                  <a:lnTo>
                    <a:pt x="3840" y="1536"/>
                  </a:lnTo>
                  <a:lnTo>
                    <a:pt x="3878" y="1472"/>
                  </a:lnTo>
                  <a:lnTo>
                    <a:pt x="3891" y="1433"/>
                  </a:lnTo>
                  <a:lnTo>
                    <a:pt x="3904" y="1401"/>
                  </a:lnTo>
                  <a:lnTo>
                    <a:pt x="3910" y="1369"/>
                  </a:lnTo>
                  <a:lnTo>
                    <a:pt x="3910" y="1337"/>
                  </a:lnTo>
                  <a:lnTo>
                    <a:pt x="3904" y="1305"/>
                  </a:lnTo>
                  <a:lnTo>
                    <a:pt x="3891" y="1273"/>
                  </a:lnTo>
                  <a:lnTo>
                    <a:pt x="3878" y="1248"/>
                  </a:lnTo>
                  <a:lnTo>
                    <a:pt x="3859" y="1222"/>
                  </a:lnTo>
                  <a:lnTo>
                    <a:pt x="3833" y="1196"/>
                  </a:lnTo>
                  <a:lnTo>
                    <a:pt x="3808" y="1171"/>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999" name="Freeform 6">
              <a:extLst>
                <a:ext uri="{FF2B5EF4-FFF2-40B4-BE49-F238E27FC236}">
                  <a16:creationId xmlns:a16="http://schemas.microsoft.com/office/drawing/2014/main" id="{958D53EB-711F-EA49-88E1-A43D91AC9693}"/>
                </a:ext>
              </a:extLst>
            </p:cNvPr>
            <p:cNvSpPr>
              <a:spLocks/>
            </p:cNvSpPr>
            <p:nvPr/>
          </p:nvSpPr>
          <p:spPr bwMode="auto">
            <a:xfrm>
              <a:off x="3439" y="1909"/>
              <a:ext cx="1404" cy="1088"/>
            </a:xfrm>
            <a:custGeom>
              <a:avLst/>
              <a:gdLst>
                <a:gd name="T0" fmla="*/ 698 w 1261"/>
                <a:gd name="T1" fmla="*/ 1088 h 895"/>
                <a:gd name="T2" fmla="*/ 698 w 1261"/>
                <a:gd name="T3" fmla="*/ 1088 h 895"/>
                <a:gd name="T4" fmla="*/ 784 w 1261"/>
                <a:gd name="T5" fmla="*/ 1088 h 895"/>
                <a:gd name="T6" fmla="*/ 870 w 1261"/>
                <a:gd name="T7" fmla="*/ 1088 h 895"/>
                <a:gd name="T8" fmla="*/ 1012 w 1261"/>
                <a:gd name="T9" fmla="*/ 1073 h 895"/>
                <a:gd name="T10" fmla="*/ 1133 w 1261"/>
                <a:gd name="T11" fmla="*/ 1042 h 895"/>
                <a:gd name="T12" fmla="*/ 1233 w 1261"/>
                <a:gd name="T13" fmla="*/ 1003 h 895"/>
                <a:gd name="T14" fmla="*/ 1312 w 1261"/>
                <a:gd name="T15" fmla="*/ 957 h 895"/>
                <a:gd name="T16" fmla="*/ 1368 w 1261"/>
                <a:gd name="T17" fmla="*/ 902 h 895"/>
                <a:gd name="T18" fmla="*/ 1383 w 1261"/>
                <a:gd name="T19" fmla="*/ 879 h 895"/>
                <a:gd name="T20" fmla="*/ 1397 w 1261"/>
                <a:gd name="T21" fmla="*/ 847 h 895"/>
                <a:gd name="T22" fmla="*/ 1404 w 1261"/>
                <a:gd name="T23" fmla="*/ 824 h 895"/>
                <a:gd name="T24" fmla="*/ 1404 w 1261"/>
                <a:gd name="T25" fmla="*/ 801 h 895"/>
                <a:gd name="T26" fmla="*/ 1404 w 1261"/>
                <a:gd name="T27" fmla="*/ 801 h 895"/>
                <a:gd name="T28" fmla="*/ 1397 w 1261"/>
                <a:gd name="T29" fmla="*/ 746 h 895"/>
                <a:gd name="T30" fmla="*/ 1383 w 1261"/>
                <a:gd name="T31" fmla="*/ 692 h 895"/>
                <a:gd name="T32" fmla="*/ 1362 w 1261"/>
                <a:gd name="T33" fmla="*/ 630 h 895"/>
                <a:gd name="T34" fmla="*/ 1326 w 1261"/>
                <a:gd name="T35" fmla="*/ 568 h 895"/>
                <a:gd name="T36" fmla="*/ 1255 w 1261"/>
                <a:gd name="T37" fmla="*/ 435 h 895"/>
                <a:gd name="T38" fmla="*/ 1155 w 1261"/>
                <a:gd name="T39" fmla="*/ 310 h 895"/>
                <a:gd name="T40" fmla="*/ 1054 w 1261"/>
                <a:gd name="T41" fmla="*/ 195 h 895"/>
                <a:gd name="T42" fmla="*/ 998 w 1261"/>
                <a:gd name="T43" fmla="*/ 140 h 895"/>
                <a:gd name="T44" fmla="*/ 941 w 1261"/>
                <a:gd name="T45" fmla="*/ 92 h 895"/>
                <a:gd name="T46" fmla="*/ 891 w 1261"/>
                <a:gd name="T47" fmla="*/ 53 h 895"/>
                <a:gd name="T48" fmla="*/ 841 w 1261"/>
                <a:gd name="T49" fmla="*/ 30 h 895"/>
                <a:gd name="T50" fmla="*/ 792 w 1261"/>
                <a:gd name="T51" fmla="*/ 7 h 895"/>
                <a:gd name="T52" fmla="*/ 742 w 1261"/>
                <a:gd name="T53" fmla="*/ 0 h 895"/>
                <a:gd name="T54" fmla="*/ 742 w 1261"/>
                <a:gd name="T55" fmla="*/ 0 h 895"/>
                <a:gd name="T56" fmla="*/ 698 w 1261"/>
                <a:gd name="T57" fmla="*/ 0 h 895"/>
                <a:gd name="T58" fmla="*/ 649 w 1261"/>
                <a:gd name="T59" fmla="*/ 15 h 895"/>
                <a:gd name="T60" fmla="*/ 591 w 1261"/>
                <a:gd name="T61" fmla="*/ 39 h 895"/>
                <a:gd name="T62" fmla="*/ 534 w 1261"/>
                <a:gd name="T63" fmla="*/ 62 h 895"/>
                <a:gd name="T64" fmla="*/ 428 w 1261"/>
                <a:gd name="T65" fmla="*/ 140 h 895"/>
                <a:gd name="T66" fmla="*/ 314 w 1261"/>
                <a:gd name="T67" fmla="*/ 233 h 895"/>
                <a:gd name="T68" fmla="*/ 214 w 1261"/>
                <a:gd name="T69" fmla="*/ 334 h 895"/>
                <a:gd name="T70" fmla="*/ 121 w 1261"/>
                <a:gd name="T71" fmla="*/ 427 h 895"/>
                <a:gd name="T72" fmla="*/ 57 w 1261"/>
                <a:gd name="T73" fmla="*/ 504 h 895"/>
                <a:gd name="T74" fmla="*/ 14 w 1261"/>
                <a:gd name="T75" fmla="*/ 559 h 895"/>
                <a:gd name="T76" fmla="*/ 14 w 1261"/>
                <a:gd name="T77" fmla="*/ 559 h 895"/>
                <a:gd name="T78" fmla="*/ 0 w 1261"/>
                <a:gd name="T79" fmla="*/ 598 h 895"/>
                <a:gd name="T80" fmla="*/ 0 w 1261"/>
                <a:gd name="T81" fmla="*/ 637 h 895"/>
                <a:gd name="T82" fmla="*/ 0 w 1261"/>
                <a:gd name="T83" fmla="*/ 676 h 895"/>
                <a:gd name="T84" fmla="*/ 14 w 1261"/>
                <a:gd name="T85" fmla="*/ 715 h 895"/>
                <a:gd name="T86" fmla="*/ 36 w 1261"/>
                <a:gd name="T87" fmla="*/ 762 h 895"/>
                <a:gd name="T88" fmla="*/ 71 w 1261"/>
                <a:gd name="T89" fmla="*/ 801 h 895"/>
                <a:gd name="T90" fmla="*/ 107 w 1261"/>
                <a:gd name="T91" fmla="*/ 840 h 895"/>
                <a:gd name="T92" fmla="*/ 150 w 1261"/>
                <a:gd name="T93" fmla="*/ 886 h 895"/>
                <a:gd name="T94" fmla="*/ 207 w 1261"/>
                <a:gd name="T95" fmla="*/ 925 h 895"/>
                <a:gd name="T96" fmla="*/ 264 w 1261"/>
                <a:gd name="T97" fmla="*/ 957 h 895"/>
                <a:gd name="T98" fmla="*/ 321 w 1261"/>
                <a:gd name="T99" fmla="*/ 996 h 895"/>
                <a:gd name="T100" fmla="*/ 392 w 1261"/>
                <a:gd name="T101" fmla="*/ 1019 h 895"/>
                <a:gd name="T102" fmla="*/ 463 w 1261"/>
                <a:gd name="T103" fmla="*/ 1049 h 895"/>
                <a:gd name="T104" fmla="*/ 542 w 1261"/>
                <a:gd name="T105" fmla="*/ 1065 h 895"/>
                <a:gd name="T106" fmla="*/ 620 w 1261"/>
                <a:gd name="T107" fmla="*/ 1081 h 895"/>
                <a:gd name="T108" fmla="*/ 698 w 1261"/>
                <a:gd name="T109" fmla="*/ 1088 h 895"/>
                <a:gd name="T110" fmla="*/ 698 w 1261"/>
                <a:gd name="T111" fmla="*/ 1088 h 8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61"/>
                <a:gd name="T169" fmla="*/ 0 h 895"/>
                <a:gd name="T170" fmla="*/ 1261 w 1261"/>
                <a:gd name="T171" fmla="*/ 895 h 8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61" h="895">
                  <a:moveTo>
                    <a:pt x="627" y="895"/>
                  </a:moveTo>
                  <a:lnTo>
                    <a:pt x="627" y="895"/>
                  </a:lnTo>
                  <a:lnTo>
                    <a:pt x="704" y="895"/>
                  </a:lnTo>
                  <a:lnTo>
                    <a:pt x="781" y="895"/>
                  </a:lnTo>
                  <a:lnTo>
                    <a:pt x="909" y="883"/>
                  </a:lnTo>
                  <a:lnTo>
                    <a:pt x="1018" y="857"/>
                  </a:lnTo>
                  <a:lnTo>
                    <a:pt x="1107" y="825"/>
                  </a:lnTo>
                  <a:lnTo>
                    <a:pt x="1178" y="787"/>
                  </a:lnTo>
                  <a:lnTo>
                    <a:pt x="1229" y="742"/>
                  </a:lnTo>
                  <a:lnTo>
                    <a:pt x="1242" y="723"/>
                  </a:lnTo>
                  <a:lnTo>
                    <a:pt x="1255" y="697"/>
                  </a:lnTo>
                  <a:lnTo>
                    <a:pt x="1261" y="678"/>
                  </a:lnTo>
                  <a:lnTo>
                    <a:pt x="1261" y="659"/>
                  </a:lnTo>
                  <a:lnTo>
                    <a:pt x="1255" y="614"/>
                  </a:lnTo>
                  <a:lnTo>
                    <a:pt x="1242" y="569"/>
                  </a:lnTo>
                  <a:lnTo>
                    <a:pt x="1223" y="518"/>
                  </a:lnTo>
                  <a:lnTo>
                    <a:pt x="1191" y="467"/>
                  </a:lnTo>
                  <a:lnTo>
                    <a:pt x="1127" y="358"/>
                  </a:lnTo>
                  <a:lnTo>
                    <a:pt x="1037" y="255"/>
                  </a:lnTo>
                  <a:lnTo>
                    <a:pt x="947" y="160"/>
                  </a:lnTo>
                  <a:lnTo>
                    <a:pt x="896" y="115"/>
                  </a:lnTo>
                  <a:lnTo>
                    <a:pt x="845" y="76"/>
                  </a:lnTo>
                  <a:lnTo>
                    <a:pt x="800" y="44"/>
                  </a:lnTo>
                  <a:lnTo>
                    <a:pt x="755" y="25"/>
                  </a:lnTo>
                  <a:lnTo>
                    <a:pt x="711" y="6"/>
                  </a:lnTo>
                  <a:lnTo>
                    <a:pt x="666" y="0"/>
                  </a:lnTo>
                  <a:lnTo>
                    <a:pt x="627" y="0"/>
                  </a:lnTo>
                  <a:lnTo>
                    <a:pt x="583" y="12"/>
                  </a:lnTo>
                  <a:lnTo>
                    <a:pt x="531" y="32"/>
                  </a:lnTo>
                  <a:lnTo>
                    <a:pt x="480" y="51"/>
                  </a:lnTo>
                  <a:lnTo>
                    <a:pt x="384" y="115"/>
                  </a:lnTo>
                  <a:lnTo>
                    <a:pt x="282" y="192"/>
                  </a:lnTo>
                  <a:lnTo>
                    <a:pt x="192" y="275"/>
                  </a:lnTo>
                  <a:lnTo>
                    <a:pt x="109" y="351"/>
                  </a:lnTo>
                  <a:lnTo>
                    <a:pt x="51" y="415"/>
                  </a:lnTo>
                  <a:lnTo>
                    <a:pt x="13" y="460"/>
                  </a:lnTo>
                  <a:lnTo>
                    <a:pt x="0" y="492"/>
                  </a:lnTo>
                  <a:lnTo>
                    <a:pt x="0" y="524"/>
                  </a:lnTo>
                  <a:lnTo>
                    <a:pt x="0" y="556"/>
                  </a:lnTo>
                  <a:lnTo>
                    <a:pt x="13" y="588"/>
                  </a:lnTo>
                  <a:lnTo>
                    <a:pt x="32" y="627"/>
                  </a:lnTo>
                  <a:lnTo>
                    <a:pt x="64" y="659"/>
                  </a:lnTo>
                  <a:lnTo>
                    <a:pt x="96" y="691"/>
                  </a:lnTo>
                  <a:lnTo>
                    <a:pt x="135" y="729"/>
                  </a:lnTo>
                  <a:lnTo>
                    <a:pt x="186" y="761"/>
                  </a:lnTo>
                  <a:lnTo>
                    <a:pt x="237" y="787"/>
                  </a:lnTo>
                  <a:lnTo>
                    <a:pt x="288" y="819"/>
                  </a:lnTo>
                  <a:lnTo>
                    <a:pt x="352" y="838"/>
                  </a:lnTo>
                  <a:lnTo>
                    <a:pt x="416" y="863"/>
                  </a:lnTo>
                  <a:lnTo>
                    <a:pt x="487" y="876"/>
                  </a:lnTo>
                  <a:lnTo>
                    <a:pt x="557" y="889"/>
                  </a:lnTo>
                  <a:lnTo>
                    <a:pt x="627" y="895"/>
                  </a:lnTo>
                  <a:close/>
                </a:path>
              </a:pathLst>
            </a:custGeom>
            <a:solidFill>
              <a:srgbClr val="8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4995" name="Rectangle 7">
            <a:extLst>
              <a:ext uri="{FF2B5EF4-FFF2-40B4-BE49-F238E27FC236}">
                <a16:creationId xmlns:a16="http://schemas.microsoft.com/office/drawing/2014/main" id="{F94471DE-E136-014A-80B8-09ABBD14EA66}"/>
              </a:ext>
            </a:extLst>
          </p:cNvPr>
          <p:cNvSpPr>
            <a:spLocks noChangeArrowheads="1"/>
          </p:cNvSpPr>
          <p:nvPr/>
        </p:nvSpPr>
        <p:spPr bwMode="auto">
          <a:xfrm>
            <a:off x="1066800" y="1524000"/>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chemeClr val="tx1"/>
                </a:solidFill>
              </a:rPr>
              <a:t>EPA – Lead site – the best</a:t>
            </a:r>
          </a:p>
          <a:p>
            <a:pPr algn="ctr" eaLnBrk="1" hangingPunct="1"/>
            <a:r>
              <a:rPr lang="en-US" altLang="en-US" sz="2400" b="1">
                <a:solidFill>
                  <a:schemeClr val="tx1"/>
                </a:solidFill>
              </a:rPr>
              <a:t>http://www.epa.gov/opptintr/lead/index.html</a:t>
            </a:r>
          </a:p>
        </p:txBody>
      </p:sp>
      <p:sp>
        <p:nvSpPr>
          <p:cNvPr id="84996" name="Text Box 8">
            <a:extLst>
              <a:ext uri="{FF2B5EF4-FFF2-40B4-BE49-F238E27FC236}">
                <a16:creationId xmlns:a16="http://schemas.microsoft.com/office/drawing/2014/main" id="{2A3BAD49-39F4-2648-92F1-EBBAC5CD23C3}"/>
              </a:ext>
            </a:extLst>
          </p:cNvPr>
          <p:cNvSpPr txBox="1">
            <a:spLocks noChangeArrowheads="1"/>
          </p:cNvSpPr>
          <p:nvPr/>
        </p:nvSpPr>
        <p:spPr bwMode="auto">
          <a:xfrm>
            <a:off x="533400" y="3048000"/>
            <a:ext cx="792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2400" b="1"/>
              <a:t>CDC Childhood Lead Poisoning Prevention Program http://www.cdc.gov/nceh/lead/lead.htm</a:t>
            </a:r>
          </a:p>
        </p:txBody>
      </p:sp>
      <p:sp>
        <p:nvSpPr>
          <p:cNvPr id="84997" name="Text Box 4">
            <a:extLst>
              <a:ext uri="{FF2B5EF4-FFF2-40B4-BE49-F238E27FC236}">
                <a16:creationId xmlns:a16="http://schemas.microsoft.com/office/drawing/2014/main" id="{8610597D-816D-3842-940A-AA7425D21874}"/>
              </a:ext>
            </a:extLst>
          </p:cNvPr>
          <p:cNvSpPr txBox="1">
            <a:spLocks noChangeArrowheads="1"/>
          </p:cNvSpPr>
          <p:nvPr/>
        </p:nvSpPr>
        <p:spPr bwMode="auto">
          <a:xfrm>
            <a:off x="609600" y="4572000"/>
            <a:ext cx="792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2400" b="1"/>
              <a:t>A Small Dose of Toxicology</a:t>
            </a:r>
          </a:p>
          <a:p>
            <a:pPr algn="ctr" eaLnBrk="1" hangingPunct="1"/>
            <a:r>
              <a:rPr lang="en-US" altLang="en-US" sz="2400" b="1"/>
              <a:t>www.asmalldoseof.org</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55451D98-7482-544A-A0BF-1EB7FC070E92}"/>
              </a:ext>
            </a:extLst>
          </p:cNvPr>
          <p:cNvSpPr>
            <a:spLocks noGrp="1" noChangeArrowheads="1"/>
          </p:cNvSpPr>
          <p:nvPr>
            <p:ph type="title" idx="4294967295"/>
          </p:nvPr>
        </p:nvSpPr>
        <p:spPr>
          <a:xfrm>
            <a:off x="495300" y="76200"/>
            <a:ext cx="8153400" cy="762000"/>
          </a:xfrm>
        </p:spPr>
        <p:txBody>
          <a:bodyPr/>
          <a:lstStyle/>
          <a:p>
            <a:pPr eaLnBrk="1" hangingPunct="1"/>
            <a:r>
              <a:rPr lang="en-US" altLang="en-US" b="1">
                <a:solidFill>
                  <a:schemeClr val="tx1"/>
                </a:solidFill>
                <a:latin typeface="Times New Roman" panose="02020603050405020304" pitchFamily="18" charset="0"/>
                <a:ea typeface="ＭＳ Ｐゴシック" panose="020B0600070205080204" pitchFamily="34" charset="-128"/>
              </a:rPr>
              <a:t>A Small Dose of ™</a:t>
            </a:r>
            <a:r>
              <a:rPr lang="en-US" altLang="en-US" b="1">
                <a:solidFill>
                  <a:schemeClr val="tx1"/>
                </a:solidFill>
                <a:ea typeface="ＭＳ Ｐゴシック" panose="020B0600070205080204" pitchFamily="34" charset="-128"/>
              </a:rPr>
              <a:t> Lead</a:t>
            </a:r>
          </a:p>
        </p:txBody>
      </p:sp>
      <p:grpSp>
        <p:nvGrpSpPr>
          <p:cNvPr id="86018" name="Group 3">
            <a:extLst>
              <a:ext uri="{FF2B5EF4-FFF2-40B4-BE49-F238E27FC236}">
                <a16:creationId xmlns:a16="http://schemas.microsoft.com/office/drawing/2014/main" id="{CB1D3049-5E91-0245-87B7-CF5B9F4BD4F9}"/>
              </a:ext>
            </a:extLst>
          </p:cNvPr>
          <p:cNvGrpSpPr>
            <a:grpSpLocks/>
          </p:cNvGrpSpPr>
          <p:nvPr/>
        </p:nvGrpSpPr>
        <p:grpSpPr bwMode="auto">
          <a:xfrm>
            <a:off x="1114425" y="1676400"/>
            <a:ext cx="6913563" cy="3505200"/>
            <a:chOff x="702" y="1056"/>
            <a:chExt cx="4355" cy="2208"/>
          </a:xfrm>
        </p:grpSpPr>
        <p:sp>
          <p:nvSpPr>
            <p:cNvPr id="86020" name="Freeform 4">
              <a:extLst>
                <a:ext uri="{FF2B5EF4-FFF2-40B4-BE49-F238E27FC236}">
                  <a16:creationId xmlns:a16="http://schemas.microsoft.com/office/drawing/2014/main" id="{57494CE0-EB43-4C47-9157-2A783E03CEFB}"/>
                </a:ext>
              </a:extLst>
            </p:cNvPr>
            <p:cNvSpPr>
              <a:spLocks/>
            </p:cNvSpPr>
            <p:nvPr/>
          </p:nvSpPr>
          <p:spPr bwMode="auto">
            <a:xfrm>
              <a:off x="702" y="1056"/>
              <a:ext cx="4355" cy="2208"/>
            </a:xfrm>
            <a:custGeom>
              <a:avLst/>
              <a:gdLst>
                <a:gd name="T0" fmla="*/ 4099 w 3910"/>
                <a:gd name="T1" fmla="*/ 1314 h 1817"/>
                <a:gd name="T2" fmla="*/ 4156 w 3910"/>
                <a:gd name="T3" fmla="*/ 1439 h 1817"/>
                <a:gd name="T4" fmla="*/ 4241 w 3910"/>
                <a:gd name="T5" fmla="*/ 1540 h 1817"/>
                <a:gd name="T6" fmla="*/ 4256 w 3910"/>
                <a:gd name="T7" fmla="*/ 1656 h 1817"/>
                <a:gd name="T8" fmla="*/ 4212 w 3910"/>
                <a:gd name="T9" fmla="*/ 1757 h 1817"/>
                <a:gd name="T10" fmla="*/ 4099 w 3910"/>
                <a:gd name="T11" fmla="*/ 1874 h 1817"/>
                <a:gd name="T12" fmla="*/ 3942 w 3910"/>
                <a:gd name="T13" fmla="*/ 1952 h 1817"/>
                <a:gd name="T14" fmla="*/ 3556 w 3910"/>
                <a:gd name="T15" fmla="*/ 2014 h 1817"/>
                <a:gd name="T16" fmla="*/ 3300 w 3910"/>
                <a:gd name="T17" fmla="*/ 1998 h 1817"/>
                <a:gd name="T18" fmla="*/ 3072 w 3910"/>
                <a:gd name="T19" fmla="*/ 1913 h 1817"/>
                <a:gd name="T20" fmla="*/ 2787 w 3910"/>
                <a:gd name="T21" fmla="*/ 1718 h 1817"/>
                <a:gd name="T22" fmla="*/ 2616 w 3910"/>
                <a:gd name="T23" fmla="*/ 1540 h 1817"/>
                <a:gd name="T24" fmla="*/ 2558 w 3910"/>
                <a:gd name="T25" fmla="*/ 1430 h 1817"/>
                <a:gd name="T26" fmla="*/ 2552 w 3910"/>
                <a:gd name="T27" fmla="*/ 1345 h 1817"/>
                <a:gd name="T28" fmla="*/ 2573 w 3910"/>
                <a:gd name="T29" fmla="*/ 1291 h 1817"/>
                <a:gd name="T30" fmla="*/ 2652 w 3910"/>
                <a:gd name="T31" fmla="*/ 1229 h 1817"/>
                <a:gd name="T32" fmla="*/ 2816 w 3910"/>
                <a:gd name="T33" fmla="*/ 1205 h 1817"/>
                <a:gd name="T34" fmla="*/ 2837 w 3910"/>
                <a:gd name="T35" fmla="*/ 1213 h 1817"/>
                <a:gd name="T36" fmla="*/ 2808 w 3910"/>
                <a:gd name="T37" fmla="*/ 1057 h 1817"/>
                <a:gd name="T38" fmla="*/ 2495 w 3910"/>
                <a:gd name="T39" fmla="*/ 1018 h 1817"/>
                <a:gd name="T40" fmla="*/ 2380 w 3910"/>
                <a:gd name="T41" fmla="*/ 972 h 1817"/>
                <a:gd name="T42" fmla="*/ 1176 w 3910"/>
                <a:gd name="T43" fmla="*/ 264 h 1817"/>
                <a:gd name="T44" fmla="*/ 684 w 3910"/>
                <a:gd name="T45" fmla="*/ 30 h 1817"/>
                <a:gd name="T46" fmla="*/ 478 w 3910"/>
                <a:gd name="T47" fmla="*/ 0 h 1817"/>
                <a:gd name="T48" fmla="*/ 157 w 3910"/>
                <a:gd name="T49" fmla="*/ 39 h 1817"/>
                <a:gd name="T50" fmla="*/ 42 w 3910"/>
                <a:gd name="T51" fmla="*/ 132 h 1817"/>
                <a:gd name="T52" fmla="*/ 0 w 3910"/>
                <a:gd name="T53" fmla="*/ 210 h 1817"/>
                <a:gd name="T54" fmla="*/ 0 w 3910"/>
                <a:gd name="T55" fmla="*/ 272 h 1817"/>
                <a:gd name="T56" fmla="*/ 36 w 3910"/>
                <a:gd name="T57" fmla="*/ 350 h 1817"/>
                <a:gd name="T58" fmla="*/ 214 w 3910"/>
                <a:gd name="T59" fmla="*/ 474 h 1817"/>
                <a:gd name="T60" fmla="*/ 535 w 3910"/>
                <a:gd name="T61" fmla="*/ 552 h 1817"/>
                <a:gd name="T62" fmla="*/ 927 w 3910"/>
                <a:gd name="T63" fmla="*/ 661 h 1817"/>
                <a:gd name="T64" fmla="*/ 1625 w 3910"/>
                <a:gd name="T65" fmla="*/ 933 h 1817"/>
                <a:gd name="T66" fmla="*/ 2046 w 3910"/>
                <a:gd name="T67" fmla="*/ 1167 h 1817"/>
                <a:gd name="T68" fmla="*/ 2380 w 3910"/>
                <a:gd name="T69" fmla="*/ 1439 h 1817"/>
                <a:gd name="T70" fmla="*/ 2558 w 3910"/>
                <a:gd name="T71" fmla="*/ 1664 h 1817"/>
                <a:gd name="T72" fmla="*/ 2816 w 3910"/>
                <a:gd name="T73" fmla="*/ 1936 h 1817"/>
                <a:gd name="T74" fmla="*/ 3093 w 3910"/>
                <a:gd name="T75" fmla="*/ 2123 h 1817"/>
                <a:gd name="T76" fmla="*/ 3321 w 3910"/>
                <a:gd name="T77" fmla="*/ 2192 h 1817"/>
                <a:gd name="T78" fmla="*/ 3692 w 3910"/>
                <a:gd name="T79" fmla="*/ 2192 h 1817"/>
                <a:gd name="T80" fmla="*/ 4042 w 3910"/>
                <a:gd name="T81" fmla="*/ 2076 h 1817"/>
                <a:gd name="T82" fmla="*/ 4212 w 3910"/>
                <a:gd name="T83" fmla="*/ 1944 h 1817"/>
                <a:gd name="T84" fmla="*/ 4334 w 3910"/>
                <a:gd name="T85" fmla="*/ 1741 h 1817"/>
                <a:gd name="T86" fmla="*/ 4355 w 3910"/>
                <a:gd name="T87" fmla="*/ 1625 h 1817"/>
                <a:gd name="T88" fmla="*/ 4319 w 3910"/>
                <a:gd name="T89" fmla="*/ 1517 h 1817"/>
                <a:gd name="T90" fmla="*/ 4241 w 3910"/>
                <a:gd name="T91" fmla="*/ 1423 h 1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10"/>
                <a:gd name="T139" fmla="*/ 0 h 1817"/>
                <a:gd name="T140" fmla="*/ 3910 w 3910"/>
                <a:gd name="T141" fmla="*/ 1817 h 1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10" h="1817">
                  <a:moveTo>
                    <a:pt x="3808" y="1171"/>
                  </a:moveTo>
                  <a:lnTo>
                    <a:pt x="3808" y="1171"/>
                  </a:lnTo>
                  <a:lnTo>
                    <a:pt x="3680" y="1081"/>
                  </a:lnTo>
                  <a:lnTo>
                    <a:pt x="3731" y="1184"/>
                  </a:lnTo>
                  <a:lnTo>
                    <a:pt x="3763" y="1209"/>
                  </a:lnTo>
                  <a:lnTo>
                    <a:pt x="3789" y="1235"/>
                  </a:lnTo>
                  <a:lnTo>
                    <a:pt x="3808" y="1267"/>
                  </a:lnTo>
                  <a:lnTo>
                    <a:pt x="3821" y="1292"/>
                  </a:lnTo>
                  <a:lnTo>
                    <a:pt x="3827" y="1331"/>
                  </a:lnTo>
                  <a:lnTo>
                    <a:pt x="3821" y="1363"/>
                  </a:lnTo>
                  <a:lnTo>
                    <a:pt x="3808" y="1408"/>
                  </a:lnTo>
                  <a:lnTo>
                    <a:pt x="3782" y="1446"/>
                  </a:lnTo>
                  <a:lnTo>
                    <a:pt x="3757" y="1484"/>
                  </a:lnTo>
                  <a:lnTo>
                    <a:pt x="3725" y="1510"/>
                  </a:lnTo>
                  <a:lnTo>
                    <a:pt x="3680" y="1542"/>
                  </a:lnTo>
                  <a:lnTo>
                    <a:pt x="3641" y="1568"/>
                  </a:lnTo>
                  <a:lnTo>
                    <a:pt x="3590" y="1587"/>
                  </a:lnTo>
                  <a:lnTo>
                    <a:pt x="3539" y="1606"/>
                  </a:lnTo>
                  <a:lnTo>
                    <a:pt x="3430" y="1632"/>
                  </a:lnTo>
                  <a:lnTo>
                    <a:pt x="3309" y="1651"/>
                  </a:lnTo>
                  <a:lnTo>
                    <a:pt x="3193" y="1657"/>
                  </a:lnTo>
                  <a:lnTo>
                    <a:pt x="3072" y="1657"/>
                  </a:lnTo>
                  <a:lnTo>
                    <a:pt x="2963" y="1644"/>
                  </a:lnTo>
                  <a:lnTo>
                    <a:pt x="2912" y="1632"/>
                  </a:lnTo>
                  <a:lnTo>
                    <a:pt x="2861" y="1619"/>
                  </a:lnTo>
                  <a:lnTo>
                    <a:pt x="2758" y="1574"/>
                  </a:lnTo>
                  <a:lnTo>
                    <a:pt x="2662" y="1529"/>
                  </a:lnTo>
                  <a:lnTo>
                    <a:pt x="2579" y="1472"/>
                  </a:lnTo>
                  <a:lnTo>
                    <a:pt x="2502" y="1414"/>
                  </a:lnTo>
                  <a:lnTo>
                    <a:pt x="2432" y="1356"/>
                  </a:lnTo>
                  <a:lnTo>
                    <a:pt x="2381" y="1305"/>
                  </a:lnTo>
                  <a:lnTo>
                    <a:pt x="2349" y="1267"/>
                  </a:lnTo>
                  <a:lnTo>
                    <a:pt x="2310" y="1203"/>
                  </a:lnTo>
                  <a:lnTo>
                    <a:pt x="2297" y="1177"/>
                  </a:lnTo>
                  <a:lnTo>
                    <a:pt x="2291" y="1152"/>
                  </a:lnTo>
                  <a:lnTo>
                    <a:pt x="2291" y="1126"/>
                  </a:lnTo>
                  <a:lnTo>
                    <a:pt x="2291" y="1107"/>
                  </a:lnTo>
                  <a:lnTo>
                    <a:pt x="2297" y="1081"/>
                  </a:lnTo>
                  <a:lnTo>
                    <a:pt x="2310" y="1062"/>
                  </a:lnTo>
                  <a:lnTo>
                    <a:pt x="2329" y="1036"/>
                  </a:lnTo>
                  <a:lnTo>
                    <a:pt x="2355" y="1024"/>
                  </a:lnTo>
                  <a:lnTo>
                    <a:pt x="2381" y="1011"/>
                  </a:lnTo>
                  <a:lnTo>
                    <a:pt x="2413" y="998"/>
                  </a:lnTo>
                  <a:lnTo>
                    <a:pt x="2477" y="992"/>
                  </a:lnTo>
                  <a:lnTo>
                    <a:pt x="2528" y="992"/>
                  </a:lnTo>
                  <a:lnTo>
                    <a:pt x="2547" y="998"/>
                  </a:lnTo>
                  <a:lnTo>
                    <a:pt x="2681" y="870"/>
                  </a:lnTo>
                  <a:lnTo>
                    <a:pt x="2521" y="870"/>
                  </a:lnTo>
                  <a:lnTo>
                    <a:pt x="2374" y="857"/>
                  </a:lnTo>
                  <a:lnTo>
                    <a:pt x="2304" y="851"/>
                  </a:lnTo>
                  <a:lnTo>
                    <a:pt x="2240" y="838"/>
                  </a:lnTo>
                  <a:lnTo>
                    <a:pt x="2182" y="825"/>
                  </a:lnTo>
                  <a:lnTo>
                    <a:pt x="2137" y="800"/>
                  </a:lnTo>
                  <a:lnTo>
                    <a:pt x="1734" y="582"/>
                  </a:lnTo>
                  <a:lnTo>
                    <a:pt x="1280" y="333"/>
                  </a:lnTo>
                  <a:lnTo>
                    <a:pt x="1056" y="217"/>
                  </a:lnTo>
                  <a:lnTo>
                    <a:pt x="851" y="121"/>
                  </a:lnTo>
                  <a:lnTo>
                    <a:pt x="685" y="51"/>
                  </a:lnTo>
                  <a:lnTo>
                    <a:pt x="614" y="25"/>
                  </a:lnTo>
                  <a:lnTo>
                    <a:pt x="557" y="13"/>
                  </a:lnTo>
                  <a:lnTo>
                    <a:pt x="429" y="0"/>
                  </a:lnTo>
                  <a:lnTo>
                    <a:pt x="320" y="0"/>
                  </a:lnTo>
                  <a:lnTo>
                    <a:pt x="224" y="13"/>
                  </a:lnTo>
                  <a:lnTo>
                    <a:pt x="141" y="32"/>
                  </a:lnTo>
                  <a:lnTo>
                    <a:pt x="83" y="64"/>
                  </a:lnTo>
                  <a:lnTo>
                    <a:pt x="57" y="83"/>
                  </a:lnTo>
                  <a:lnTo>
                    <a:pt x="38" y="109"/>
                  </a:lnTo>
                  <a:lnTo>
                    <a:pt x="19" y="128"/>
                  </a:lnTo>
                  <a:lnTo>
                    <a:pt x="6" y="153"/>
                  </a:lnTo>
                  <a:lnTo>
                    <a:pt x="0" y="173"/>
                  </a:lnTo>
                  <a:lnTo>
                    <a:pt x="0" y="198"/>
                  </a:lnTo>
                  <a:lnTo>
                    <a:pt x="0" y="224"/>
                  </a:lnTo>
                  <a:lnTo>
                    <a:pt x="6" y="249"/>
                  </a:lnTo>
                  <a:lnTo>
                    <a:pt x="19" y="269"/>
                  </a:lnTo>
                  <a:lnTo>
                    <a:pt x="32" y="288"/>
                  </a:lnTo>
                  <a:lnTo>
                    <a:pt x="70" y="326"/>
                  </a:lnTo>
                  <a:lnTo>
                    <a:pt x="121" y="358"/>
                  </a:lnTo>
                  <a:lnTo>
                    <a:pt x="192" y="390"/>
                  </a:lnTo>
                  <a:lnTo>
                    <a:pt x="275" y="409"/>
                  </a:lnTo>
                  <a:lnTo>
                    <a:pt x="371" y="435"/>
                  </a:lnTo>
                  <a:lnTo>
                    <a:pt x="480" y="454"/>
                  </a:lnTo>
                  <a:lnTo>
                    <a:pt x="633" y="486"/>
                  </a:lnTo>
                  <a:lnTo>
                    <a:pt x="832" y="544"/>
                  </a:lnTo>
                  <a:lnTo>
                    <a:pt x="1069" y="614"/>
                  </a:lnTo>
                  <a:lnTo>
                    <a:pt x="1331" y="710"/>
                  </a:lnTo>
                  <a:lnTo>
                    <a:pt x="1459" y="768"/>
                  </a:lnTo>
                  <a:lnTo>
                    <a:pt x="1587" y="825"/>
                  </a:lnTo>
                  <a:lnTo>
                    <a:pt x="1715" y="889"/>
                  </a:lnTo>
                  <a:lnTo>
                    <a:pt x="1837" y="960"/>
                  </a:lnTo>
                  <a:lnTo>
                    <a:pt x="1945" y="1030"/>
                  </a:lnTo>
                  <a:lnTo>
                    <a:pt x="2048" y="1107"/>
                  </a:lnTo>
                  <a:lnTo>
                    <a:pt x="2137" y="1184"/>
                  </a:lnTo>
                  <a:lnTo>
                    <a:pt x="2214" y="1267"/>
                  </a:lnTo>
                  <a:lnTo>
                    <a:pt x="2297" y="1369"/>
                  </a:lnTo>
                  <a:lnTo>
                    <a:pt x="2374" y="1452"/>
                  </a:lnTo>
                  <a:lnTo>
                    <a:pt x="2451" y="1529"/>
                  </a:lnTo>
                  <a:lnTo>
                    <a:pt x="2528" y="1593"/>
                  </a:lnTo>
                  <a:lnTo>
                    <a:pt x="2605" y="1651"/>
                  </a:lnTo>
                  <a:lnTo>
                    <a:pt x="2688" y="1702"/>
                  </a:lnTo>
                  <a:lnTo>
                    <a:pt x="2777" y="1747"/>
                  </a:lnTo>
                  <a:lnTo>
                    <a:pt x="2873" y="1779"/>
                  </a:lnTo>
                  <a:lnTo>
                    <a:pt x="2982" y="1804"/>
                  </a:lnTo>
                  <a:lnTo>
                    <a:pt x="3091" y="1817"/>
                  </a:lnTo>
                  <a:lnTo>
                    <a:pt x="3206" y="1817"/>
                  </a:lnTo>
                  <a:lnTo>
                    <a:pt x="3315" y="1804"/>
                  </a:lnTo>
                  <a:lnTo>
                    <a:pt x="3424" y="1785"/>
                  </a:lnTo>
                  <a:lnTo>
                    <a:pt x="3533" y="1753"/>
                  </a:lnTo>
                  <a:lnTo>
                    <a:pt x="3629" y="1708"/>
                  </a:lnTo>
                  <a:lnTo>
                    <a:pt x="3712" y="1657"/>
                  </a:lnTo>
                  <a:lnTo>
                    <a:pt x="3782" y="1600"/>
                  </a:lnTo>
                  <a:lnTo>
                    <a:pt x="3840" y="1536"/>
                  </a:lnTo>
                  <a:lnTo>
                    <a:pt x="3878" y="1472"/>
                  </a:lnTo>
                  <a:lnTo>
                    <a:pt x="3891" y="1433"/>
                  </a:lnTo>
                  <a:lnTo>
                    <a:pt x="3904" y="1401"/>
                  </a:lnTo>
                  <a:lnTo>
                    <a:pt x="3910" y="1369"/>
                  </a:lnTo>
                  <a:lnTo>
                    <a:pt x="3910" y="1337"/>
                  </a:lnTo>
                  <a:lnTo>
                    <a:pt x="3904" y="1305"/>
                  </a:lnTo>
                  <a:lnTo>
                    <a:pt x="3891" y="1273"/>
                  </a:lnTo>
                  <a:lnTo>
                    <a:pt x="3878" y="1248"/>
                  </a:lnTo>
                  <a:lnTo>
                    <a:pt x="3859" y="1222"/>
                  </a:lnTo>
                  <a:lnTo>
                    <a:pt x="3833" y="1196"/>
                  </a:lnTo>
                  <a:lnTo>
                    <a:pt x="3808" y="1171"/>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1" name="Freeform 5">
              <a:extLst>
                <a:ext uri="{FF2B5EF4-FFF2-40B4-BE49-F238E27FC236}">
                  <a16:creationId xmlns:a16="http://schemas.microsoft.com/office/drawing/2014/main" id="{2C6EB0EE-0E44-CA4C-93A2-018E8BE0A167}"/>
                </a:ext>
              </a:extLst>
            </p:cNvPr>
            <p:cNvSpPr>
              <a:spLocks/>
            </p:cNvSpPr>
            <p:nvPr/>
          </p:nvSpPr>
          <p:spPr bwMode="auto">
            <a:xfrm>
              <a:off x="3439" y="1909"/>
              <a:ext cx="1404" cy="1088"/>
            </a:xfrm>
            <a:custGeom>
              <a:avLst/>
              <a:gdLst>
                <a:gd name="T0" fmla="*/ 698 w 1261"/>
                <a:gd name="T1" fmla="*/ 1088 h 895"/>
                <a:gd name="T2" fmla="*/ 698 w 1261"/>
                <a:gd name="T3" fmla="*/ 1088 h 895"/>
                <a:gd name="T4" fmla="*/ 784 w 1261"/>
                <a:gd name="T5" fmla="*/ 1088 h 895"/>
                <a:gd name="T6" fmla="*/ 870 w 1261"/>
                <a:gd name="T7" fmla="*/ 1088 h 895"/>
                <a:gd name="T8" fmla="*/ 1012 w 1261"/>
                <a:gd name="T9" fmla="*/ 1073 h 895"/>
                <a:gd name="T10" fmla="*/ 1133 w 1261"/>
                <a:gd name="T11" fmla="*/ 1042 h 895"/>
                <a:gd name="T12" fmla="*/ 1233 w 1261"/>
                <a:gd name="T13" fmla="*/ 1003 h 895"/>
                <a:gd name="T14" fmla="*/ 1312 w 1261"/>
                <a:gd name="T15" fmla="*/ 957 h 895"/>
                <a:gd name="T16" fmla="*/ 1368 w 1261"/>
                <a:gd name="T17" fmla="*/ 902 h 895"/>
                <a:gd name="T18" fmla="*/ 1383 w 1261"/>
                <a:gd name="T19" fmla="*/ 879 h 895"/>
                <a:gd name="T20" fmla="*/ 1397 w 1261"/>
                <a:gd name="T21" fmla="*/ 847 h 895"/>
                <a:gd name="T22" fmla="*/ 1404 w 1261"/>
                <a:gd name="T23" fmla="*/ 824 h 895"/>
                <a:gd name="T24" fmla="*/ 1404 w 1261"/>
                <a:gd name="T25" fmla="*/ 801 h 895"/>
                <a:gd name="T26" fmla="*/ 1404 w 1261"/>
                <a:gd name="T27" fmla="*/ 801 h 895"/>
                <a:gd name="T28" fmla="*/ 1397 w 1261"/>
                <a:gd name="T29" fmla="*/ 746 h 895"/>
                <a:gd name="T30" fmla="*/ 1383 w 1261"/>
                <a:gd name="T31" fmla="*/ 692 h 895"/>
                <a:gd name="T32" fmla="*/ 1362 w 1261"/>
                <a:gd name="T33" fmla="*/ 630 h 895"/>
                <a:gd name="T34" fmla="*/ 1326 w 1261"/>
                <a:gd name="T35" fmla="*/ 568 h 895"/>
                <a:gd name="T36" fmla="*/ 1255 w 1261"/>
                <a:gd name="T37" fmla="*/ 435 h 895"/>
                <a:gd name="T38" fmla="*/ 1155 w 1261"/>
                <a:gd name="T39" fmla="*/ 310 h 895"/>
                <a:gd name="T40" fmla="*/ 1054 w 1261"/>
                <a:gd name="T41" fmla="*/ 195 h 895"/>
                <a:gd name="T42" fmla="*/ 998 w 1261"/>
                <a:gd name="T43" fmla="*/ 140 h 895"/>
                <a:gd name="T44" fmla="*/ 941 w 1261"/>
                <a:gd name="T45" fmla="*/ 92 h 895"/>
                <a:gd name="T46" fmla="*/ 891 w 1261"/>
                <a:gd name="T47" fmla="*/ 53 h 895"/>
                <a:gd name="T48" fmla="*/ 841 w 1261"/>
                <a:gd name="T49" fmla="*/ 30 h 895"/>
                <a:gd name="T50" fmla="*/ 792 w 1261"/>
                <a:gd name="T51" fmla="*/ 7 h 895"/>
                <a:gd name="T52" fmla="*/ 742 w 1261"/>
                <a:gd name="T53" fmla="*/ 0 h 895"/>
                <a:gd name="T54" fmla="*/ 742 w 1261"/>
                <a:gd name="T55" fmla="*/ 0 h 895"/>
                <a:gd name="T56" fmla="*/ 698 w 1261"/>
                <a:gd name="T57" fmla="*/ 0 h 895"/>
                <a:gd name="T58" fmla="*/ 649 w 1261"/>
                <a:gd name="T59" fmla="*/ 15 h 895"/>
                <a:gd name="T60" fmla="*/ 591 w 1261"/>
                <a:gd name="T61" fmla="*/ 39 h 895"/>
                <a:gd name="T62" fmla="*/ 534 w 1261"/>
                <a:gd name="T63" fmla="*/ 62 h 895"/>
                <a:gd name="T64" fmla="*/ 428 w 1261"/>
                <a:gd name="T65" fmla="*/ 140 h 895"/>
                <a:gd name="T66" fmla="*/ 314 w 1261"/>
                <a:gd name="T67" fmla="*/ 233 h 895"/>
                <a:gd name="T68" fmla="*/ 214 w 1261"/>
                <a:gd name="T69" fmla="*/ 334 h 895"/>
                <a:gd name="T70" fmla="*/ 121 w 1261"/>
                <a:gd name="T71" fmla="*/ 427 h 895"/>
                <a:gd name="T72" fmla="*/ 57 w 1261"/>
                <a:gd name="T73" fmla="*/ 504 h 895"/>
                <a:gd name="T74" fmla="*/ 14 w 1261"/>
                <a:gd name="T75" fmla="*/ 559 h 895"/>
                <a:gd name="T76" fmla="*/ 14 w 1261"/>
                <a:gd name="T77" fmla="*/ 559 h 895"/>
                <a:gd name="T78" fmla="*/ 0 w 1261"/>
                <a:gd name="T79" fmla="*/ 598 h 895"/>
                <a:gd name="T80" fmla="*/ 0 w 1261"/>
                <a:gd name="T81" fmla="*/ 637 h 895"/>
                <a:gd name="T82" fmla="*/ 0 w 1261"/>
                <a:gd name="T83" fmla="*/ 676 h 895"/>
                <a:gd name="T84" fmla="*/ 14 w 1261"/>
                <a:gd name="T85" fmla="*/ 715 h 895"/>
                <a:gd name="T86" fmla="*/ 36 w 1261"/>
                <a:gd name="T87" fmla="*/ 762 h 895"/>
                <a:gd name="T88" fmla="*/ 71 w 1261"/>
                <a:gd name="T89" fmla="*/ 801 h 895"/>
                <a:gd name="T90" fmla="*/ 107 w 1261"/>
                <a:gd name="T91" fmla="*/ 840 h 895"/>
                <a:gd name="T92" fmla="*/ 150 w 1261"/>
                <a:gd name="T93" fmla="*/ 886 h 895"/>
                <a:gd name="T94" fmla="*/ 207 w 1261"/>
                <a:gd name="T95" fmla="*/ 925 h 895"/>
                <a:gd name="T96" fmla="*/ 264 w 1261"/>
                <a:gd name="T97" fmla="*/ 957 h 895"/>
                <a:gd name="T98" fmla="*/ 321 w 1261"/>
                <a:gd name="T99" fmla="*/ 996 h 895"/>
                <a:gd name="T100" fmla="*/ 392 w 1261"/>
                <a:gd name="T101" fmla="*/ 1019 h 895"/>
                <a:gd name="T102" fmla="*/ 463 w 1261"/>
                <a:gd name="T103" fmla="*/ 1049 h 895"/>
                <a:gd name="T104" fmla="*/ 542 w 1261"/>
                <a:gd name="T105" fmla="*/ 1065 h 895"/>
                <a:gd name="T106" fmla="*/ 620 w 1261"/>
                <a:gd name="T107" fmla="*/ 1081 h 895"/>
                <a:gd name="T108" fmla="*/ 698 w 1261"/>
                <a:gd name="T109" fmla="*/ 1088 h 895"/>
                <a:gd name="T110" fmla="*/ 698 w 1261"/>
                <a:gd name="T111" fmla="*/ 1088 h 8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61"/>
                <a:gd name="T169" fmla="*/ 0 h 895"/>
                <a:gd name="T170" fmla="*/ 1261 w 1261"/>
                <a:gd name="T171" fmla="*/ 895 h 8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61" h="895">
                  <a:moveTo>
                    <a:pt x="627" y="895"/>
                  </a:moveTo>
                  <a:lnTo>
                    <a:pt x="627" y="895"/>
                  </a:lnTo>
                  <a:lnTo>
                    <a:pt x="704" y="895"/>
                  </a:lnTo>
                  <a:lnTo>
                    <a:pt x="781" y="895"/>
                  </a:lnTo>
                  <a:lnTo>
                    <a:pt x="909" y="883"/>
                  </a:lnTo>
                  <a:lnTo>
                    <a:pt x="1018" y="857"/>
                  </a:lnTo>
                  <a:lnTo>
                    <a:pt x="1107" y="825"/>
                  </a:lnTo>
                  <a:lnTo>
                    <a:pt x="1178" y="787"/>
                  </a:lnTo>
                  <a:lnTo>
                    <a:pt x="1229" y="742"/>
                  </a:lnTo>
                  <a:lnTo>
                    <a:pt x="1242" y="723"/>
                  </a:lnTo>
                  <a:lnTo>
                    <a:pt x="1255" y="697"/>
                  </a:lnTo>
                  <a:lnTo>
                    <a:pt x="1261" y="678"/>
                  </a:lnTo>
                  <a:lnTo>
                    <a:pt x="1261" y="659"/>
                  </a:lnTo>
                  <a:lnTo>
                    <a:pt x="1255" y="614"/>
                  </a:lnTo>
                  <a:lnTo>
                    <a:pt x="1242" y="569"/>
                  </a:lnTo>
                  <a:lnTo>
                    <a:pt x="1223" y="518"/>
                  </a:lnTo>
                  <a:lnTo>
                    <a:pt x="1191" y="467"/>
                  </a:lnTo>
                  <a:lnTo>
                    <a:pt x="1127" y="358"/>
                  </a:lnTo>
                  <a:lnTo>
                    <a:pt x="1037" y="255"/>
                  </a:lnTo>
                  <a:lnTo>
                    <a:pt x="947" y="160"/>
                  </a:lnTo>
                  <a:lnTo>
                    <a:pt x="896" y="115"/>
                  </a:lnTo>
                  <a:lnTo>
                    <a:pt x="845" y="76"/>
                  </a:lnTo>
                  <a:lnTo>
                    <a:pt x="800" y="44"/>
                  </a:lnTo>
                  <a:lnTo>
                    <a:pt x="755" y="25"/>
                  </a:lnTo>
                  <a:lnTo>
                    <a:pt x="711" y="6"/>
                  </a:lnTo>
                  <a:lnTo>
                    <a:pt x="666" y="0"/>
                  </a:lnTo>
                  <a:lnTo>
                    <a:pt x="627" y="0"/>
                  </a:lnTo>
                  <a:lnTo>
                    <a:pt x="583" y="12"/>
                  </a:lnTo>
                  <a:lnTo>
                    <a:pt x="531" y="32"/>
                  </a:lnTo>
                  <a:lnTo>
                    <a:pt x="480" y="51"/>
                  </a:lnTo>
                  <a:lnTo>
                    <a:pt x="384" y="115"/>
                  </a:lnTo>
                  <a:lnTo>
                    <a:pt x="282" y="192"/>
                  </a:lnTo>
                  <a:lnTo>
                    <a:pt x="192" y="275"/>
                  </a:lnTo>
                  <a:lnTo>
                    <a:pt x="109" y="351"/>
                  </a:lnTo>
                  <a:lnTo>
                    <a:pt x="51" y="415"/>
                  </a:lnTo>
                  <a:lnTo>
                    <a:pt x="13" y="460"/>
                  </a:lnTo>
                  <a:lnTo>
                    <a:pt x="0" y="492"/>
                  </a:lnTo>
                  <a:lnTo>
                    <a:pt x="0" y="524"/>
                  </a:lnTo>
                  <a:lnTo>
                    <a:pt x="0" y="556"/>
                  </a:lnTo>
                  <a:lnTo>
                    <a:pt x="13" y="588"/>
                  </a:lnTo>
                  <a:lnTo>
                    <a:pt x="32" y="627"/>
                  </a:lnTo>
                  <a:lnTo>
                    <a:pt x="64" y="659"/>
                  </a:lnTo>
                  <a:lnTo>
                    <a:pt x="96" y="691"/>
                  </a:lnTo>
                  <a:lnTo>
                    <a:pt x="135" y="729"/>
                  </a:lnTo>
                  <a:lnTo>
                    <a:pt x="186" y="761"/>
                  </a:lnTo>
                  <a:lnTo>
                    <a:pt x="237" y="787"/>
                  </a:lnTo>
                  <a:lnTo>
                    <a:pt x="288" y="819"/>
                  </a:lnTo>
                  <a:lnTo>
                    <a:pt x="352" y="838"/>
                  </a:lnTo>
                  <a:lnTo>
                    <a:pt x="416" y="863"/>
                  </a:lnTo>
                  <a:lnTo>
                    <a:pt x="487" y="876"/>
                  </a:lnTo>
                  <a:lnTo>
                    <a:pt x="557" y="889"/>
                  </a:lnTo>
                  <a:lnTo>
                    <a:pt x="627" y="895"/>
                  </a:lnTo>
                  <a:close/>
                </a:path>
              </a:pathLst>
            </a:custGeom>
            <a:solidFill>
              <a:srgbClr val="8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86019" name="Picture 8" descr="bd00028_">
            <a:extLst>
              <a:ext uri="{FF2B5EF4-FFF2-40B4-BE49-F238E27FC236}">
                <a16:creationId xmlns:a16="http://schemas.microsoft.com/office/drawing/2014/main" id="{80DD37CE-F129-9A41-B219-12974B978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371600"/>
            <a:ext cx="44577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26">
            <a:extLst>
              <a:ext uri="{FF2B5EF4-FFF2-40B4-BE49-F238E27FC236}">
                <a16:creationId xmlns:a16="http://schemas.microsoft.com/office/drawing/2014/main" id="{5468D03C-DE0C-1947-AF4F-4AC16672091F}"/>
              </a:ext>
            </a:extLst>
          </p:cNvPr>
          <p:cNvSpPr>
            <a:spLocks noGrp="1" noChangeArrowheads="1"/>
          </p:cNvSpPr>
          <p:nvPr>
            <p:ph type="title" idx="4294967295"/>
          </p:nvPr>
        </p:nvSpPr>
        <p:spPr>
          <a:xfrm>
            <a:off x="457200" y="76200"/>
            <a:ext cx="8229600" cy="762000"/>
          </a:xfrm>
        </p:spPr>
        <p:txBody>
          <a:bodyPr/>
          <a:lstStyle/>
          <a:p>
            <a:pPr eaLnBrk="1" hangingPunct="1"/>
            <a:r>
              <a:rPr lang="en-US" altLang="en-US" b="1">
                <a:solidFill>
                  <a:schemeClr val="tx1"/>
                </a:solidFill>
                <a:ea typeface="ＭＳ Ｐゴシック" panose="020B0600070205080204" pitchFamily="34" charset="-128"/>
              </a:rPr>
              <a:t>Authorship Information</a:t>
            </a:r>
          </a:p>
        </p:txBody>
      </p:sp>
      <p:grpSp>
        <p:nvGrpSpPr>
          <p:cNvPr id="87042" name="Group 1027">
            <a:extLst>
              <a:ext uri="{FF2B5EF4-FFF2-40B4-BE49-F238E27FC236}">
                <a16:creationId xmlns:a16="http://schemas.microsoft.com/office/drawing/2014/main" id="{220D9F9E-363C-0D47-81F9-045013109CC5}"/>
              </a:ext>
            </a:extLst>
          </p:cNvPr>
          <p:cNvGrpSpPr>
            <a:grpSpLocks/>
          </p:cNvGrpSpPr>
          <p:nvPr/>
        </p:nvGrpSpPr>
        <p:grpSpPr bwMode="auto">
          <a:xfrm>
            <a:off x="1114425" y="1676400"/>
            <a:ext cx="6913563" cy="3505200"/>
            <a:chOff x="702" y="1056"/>
            <a:chExt cx="4355" cy="2208"/>
          </a:xfrm>
        </p:grpSpPr>
        <p:sp>
          <p:nvSpPr>
            <p:cNvPr id="87045" name="Freeform 1028">
              <a:extLst>
                <a:ext uri="{FF2B5EF4-FFF2-40B4-BE49-F238E27FC236}">
                  <a16:creationId xmlns:a16="http://schemas.microsoft.com/office/drawing/2014/main" id="{4C6C4C51-7998-B946-94E2-29283154D88E}"/>
                </a:ext>
              </a:extLst>
            </p:cNvPr>
            <p:cNvSpPr>
              <a:spLocks/>
            </p:cNvSpPr>
            <p:nvPr/>
          </p:nvSpPr>
          <p:spPr bwMode="auto">
            <a:xfrm>
              <a:off x="702" y="1056"/>
              <a:ext cx="4355" cy="2208"/>
            </a:xfrm>
            <a:custGeom>
              <a:avLst/>
              <a:gdLst>
                <a:gd name="T0" fmla="*/ 4099 w 3910"/>
                <a:gd name="T1" fmla="*/ 1314 h 1817"/>
                <a:gd name="T2" fmla="*/ 4156 w 3910"/>
                <a:gd name="T3" fmla="*/ 1439 h 1817"/>
                <a:gd name="T4" fmla="*/ 4241 w 3910"/>
                <a:gd name="T5" fmla="*/ 1540 h 1817"/>
                <a:gd name="T6" fmla="*/ 4256 w 3910"/>
                <a:gd name="T7" fmla="*/ 1656 h 1817"/>
                <a:gd name="T8" fmla="*/ 4212 w 3910"/>
                <a:gd name="T9" fmla="*/ 1757 h 1817"/>
                <a:gd name="T10" fmla="*/ 4099 w 3910"/>
                <a:gd name="T11" fmla="*/ 1874 h 1817"/>
                <a:gd name="T12" fmla="*/ 3942 w 3910"/>
                <a:gd name="T13" fmla="*/ 1952 h 1817"/>
                <a:gd name="T14" fmla="*/ 3556 w 3910"/>
                <a:gd name="T15" fmla="*/ 2014 h 1817"/>
                <a:gd name="T16" fmla="*/ 3300 w 3910"/>
                <a:gd name="T17" fmla="*/ 1998 h 1817"/>
                <a:gd name="T18" fmla="*/ 3072 w 3910"/>
                <a:gd name="T19" fmla="*/ 1913 h 1817"/>
                <a:gd name="T20" fmla="*/ 2787 w 3910"/>
                <a:gd name="T21" fmla="*/ 1718 h 1817"/>
                <a:gd name="T22" fmla="*/ 2616 w 3910"/>
                <a:gd name="T23" fmla="*/ 1540 h 1817"/>
                <a:gd name="T24" fmla="*/ 2558 w 3910"/>
                <a:gd name="T25" fmla="*/ 1430 h 1817"/>
                <a:gd name="T26" fmla="*/ 2552 w 3910"/>
                <a:gd name="T27" fmla="*/ 1345 h 1817"/>
                <a:gd name="T28" fmla="*/ 2573 w 3910"/>
                <a:gd name="T29" fmla="*/ 1291 h 1817"/>
                <a:gd name="T30" fmla="*/ 2652 w 3910"/>
                <a:gd name="T31" fmla="*/ 1229 h 1817"/>
                <a:gd name="T32" fmla="*/ 2816 w 3910"/>
                <a:gd name="T33" fmla="*/ 1205 h 1817"/>
                <a:gd name="T34" fmla="*/ 2837 w 3910"/>
                <a:gd name="T35" fmla="*/ 1213 h 1817"/>
                <a:gd name="T36" fmla="*/ 2808 w 3910"/>
                <a:gd name="T37" fmla="*/ 1057 h 1817"/>
                <a:gd name="T38" fmla="*/ 2495 w 3910"/>
                <a:gd name="T39" fmla="*/ 1018 h 1817"/>
                <a:gd name="T40" fmla="*/ 2380 w 3910"/>
                <a:gd name="T41" fmla="*/ 972 h 1817"/>
                <a:gd name="T42" fmla="*/ 1176 w 3910"/>
                <a:gd name="T43" fmla="*/ 264 h 1817"/>
                <a:gd name="T44" fmla="*/ 684 w 3910"/>
                <a:gd name="T45" fmla="*/ 30 h 1817"/>
                <a:gd name="T46" fmla="*/ 478 w 3910"/>
                <a:gd name="T47" fmla="*/ 0 h 1817"/>
                <a:gd name="T48" fmla="*/ 157 w 3910"/>
                <a:gd name="T49" fmla="*/ 39 h 1817"/>
                <a:gd name="T50" fmla="*/ 42 w 3910"/>
                <a:gd name="T51" fmla="*/ 132 h 1817"/>
                <a:gd name="T52" fmla="*/ 0 w 3910"/>
                <a:gd name="T53" fmla="*/ 210 h 1817"/>
                <a:gd name="T54" fmla="*/ 0 w 3910"/>
                <a:gd name="T55" fmla="*/ 272 h 1817"/>
                <a:gd name="T56" fmla="*/ 36 w 3910"/>
                <a:gd name="T57" fmla="*/ 350 h 1817"/>
                <a:gd name="T58" fmla="*/ 214 w 3910"/>
                <a:gd name="T59" fmla="*/ 474 h 1817"/>
                <a:gd name="T60" fmla="*/ 535 w 3910"/>
                <a:gd name="T61" fmla="*/ 552 h 1817"/>
                <a:gd name="T62" fmla="*/ 927 w 3910"/>
                <a:gd name="T63" fmla="*/ 661 h 1817"/>
                <a:gd name="T64" fmla="*/ 1625 w 3910"/>
                <a:gd name="T65" fmla="*/ 933 h 1817"/>
                <a:gd name="T66" fmla="*/ 2046 w 3910"/>
                <a:gd name="T67" fmla="*/ 1167 h 1817"/>
                <a:gd name="T68" fmla="*/ 2380 w 3910"/>
                <a:gd name="T69" fmla="*/ 1439 h 1817"/>
                <a:gd name="T70" fmla="*/ 2558 w 3910"/>
                <a:gd name="T71" fmla="*/ 1664 h 1817"/>
                <a:gd name="T72" fmla="*/ 2816 w 3910"/>
                <a:gd name="T73" fmla="*/ 1936 h 1817"/>
                <a:gd name="T74" fmla="*/ 3093 w 3910"/>
                <a:gd name="T75" fmla="*/ 2123 h 1817"/>
                <a:gd name="T76" fmla="*/ 3321 w 3910"/>
                <a:gd name="T77" fmla="*/ 2192 h 1817"/>
                <a:gd name="T78" fmla="*/ 3692 w 3910"/>
                <a:gd name="T79" fmla="*/ 2192 h 1817"/>
                <a:gd name="T80" fmla="*/ 4042 w 3910"/>
                <a:gd name="T81" fmla="*/ 2076 h 1817"/>
                <a:gd name="T82" fmla="*/ 4212 w 3910"/>
                <a:gd name="T83" fmla="*/ 1944 h 1817"/>
                <a:gd name="T84" fmla="*/ 4334 w 3910"/>
                <a:gd name="T85" fmla="*/ 1741 h 1817"/>
                <a:gd name="T86" fmla="*/ 4355 w 3910"/>
                <a:gd name="T87" fmla="*/ 1625 h 1817"/>
                <a:gd name="T88" fmla="*/ 4319 w 3910"/>
                <a:gd name="T89" fmla="*/ 1517 h 1817"/>
                <a:gd name="T90" fmla="*/ 4241 w 3910"/>
                <a:gd name="T91" fmla="*/ 1423 h 1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10"/>
                <a:gd name="T139" fmla="*/ 0 h 1817"/>
                <a:gd name="T140" fmla="*/ 3910 w 3910"/>
                <a:gd name="T141" fmla="*/ 1817 h 1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10" h="1817">
                  <a:moveTo>
                    <a:pt x="3808" y="1171"/>
                  </a:moveTo>
                  <a:lnTo>
                    <a:pt x="3808" y="1171"/>
                  </a:lnTo>
                  <a:lnTo>
                    <a:pt x="3680" y="1081"/>
                  </a:lnTo>
                  <a:lnTo>
                    <a:pt x="3731" y="1184"/>
                  </a:lnTo>
                  <a:lnTo>
                    <a:pt x="3763" y="1209"/>
                  </a:lnTo>
                  <a:lnTo>
                    <a:pt x="3789" y="1235"/>
                  </a:lnTo>
                  <a:lnTo>
                    <a:pt x="3808" y="1267"/>
                  </a:lnTo>
                  <a:lnTo>
                    <a:pt x="3821" y="1292"/>
                  </a:lnTo>
                  <a:lnTo>
                    <a:pt x="3827" y="1331"/>
                  </a:lnTo>
                  <a:lnTo>
                    <a:pt x="3821" y="1363"/>
                  </a:lnTo>
                  <a:lnTo>
                    <a:pt x="3808" y="1408"/>
                  </a:lnTo>
                  <a:lnTo>
                    <a:pt x="3782" y="1446"/>
                  </a:lnTo>
                  <a:lnTo>
                    <a:pt x="3757" y="1484"/>
                  </a:lnTo>
                  <a:lnTo>
                    <a:pt x="3725" y="1510"/>
                  </a:lnTo>
                  <a:lnTo>
                    <a:pt x="3680" y="1542"/>
                  </a:lnTo>
                  <a:lnTo>
                    <a:pt x="3641" y="1568"/>
                  </a:lnTo>
                  <a:lnTo>
                    <a:pt x="3590" y="1587"/>
                  </a:lnTo>
                  <a:lnTo>
                    <a:pt x="3539" y="1606"/>
                  </a:lnTo>
                  <a:lnTo>
                    <a:pt x="3430" y="1632"/>
                  </a:lnTo>
                  <a:lnTo>
                    <a:pt x="3309" y="1651"/>
                  </a:lnTo>
                  <a:lnTo>
                    <a:pt x="3193" y="1657"/>
                  </a:lnTo>
                  <a:lnTo>
                    <a:pt x="3072" y="1657"/>
                  </a:lnTo>
                  <a:lnTo>
                    <a:pt x="2963" y="1644"/>
                  </a:lnTo>
                  <a:lnTo>
                    <a:pt x="2912" y="1632"/>
                  </a:lnTo>
                  <a:lnTo>
                    <a:pt x="2861" y="1619"/>
                  </a:lnTo>
                  <a:lnTo>
                    <a:pt x="2758" y="1574"/>
                  </a:lnTo>
                  <a:lnTo>
                    <a:pt x="2662" y="1529"/>
                  </a:lnTo>
                  <a:lnTo>
                    <a:pt x="2579" y="1472"/>
                  </a:lnTo>
                  <a:lnTo>
                    <a:pt x="2502" y="1414"/>
                  </a:lnTo>
                  <a:lnTo>
                    <a:pt x="2432" y="1356"/>
                  </a:lnTo>
                  <a:lnTo>
                    <a:pt x="2381" y="1305"/>
                  </a:lnTo>
                  <a:lnTo>
                    <a:pt x="2349" y="1267"/>
                  </a:lnTo>
                  <a:lnTo>
                    <a:pt x="2310" y="1203"/>
                  </a:lnTo>
                  <a:lnTo>
                    <a:pt x="2297" y="1177"/>
                  </a:lnTo>
                  <a:lnTo>
                    <a:pt x="2291" y="1152"/>
                  </a:lnTo>
                  <a:lnTo>
                    <a:pt x="2291" y="1126"/>
                  </a:lnTo>
                  <a:lnTo>
                    <a:pt x="2291" y="1107"/>
                  </a:lnTo>
                  <a:lnTo>
                    <a:pt x="2297" y="1081"/>
                  </a:lnTo>
                  <a:lnTo>
                    <a:pt x="2310" y="1062"/>
                  </a:lnTo>
                  <a:lnTo>
                    <a:pt x="2329" y="1036"/>
                  </a:lnTo>
                  <a:lnTo>
                    <a:pt x="2355" y="1024"/>
                  </a:lnTo>
                  <a:lnTo>
                    <a:pt x="2381" y="1011"/>
                  </a:lnTo>
                  <a:lnTo>
                    <a:pt x="2413" y="998"/>
                  </a:lnTo>
                  <a:lnTo>
                    <a:pt x="2477" y="992"/>
                  </a:lnTo>
                  <a:lnTo>
                    <a:pt x="2528" y="992"/>
                  </a:lnTo>
                  <a:lnTo>
                    <a:pt x="2547" y="998"/>
                  </a:lnTo>
                  <a:lnTo>
                    <a:pt x="2681" y="870"/>
                  </a:lnTo>
                  <a:lnTo>
                    <a:pt x="2521" y="870"/>
                  </a:lnTo>
                  <a:lnTo>
                    <a:pt x="2374" y="857"/>
                  </a:lnTo>
                  <a:lnTo>
                    <a:pt x="2304" y="851"/>
                  </a:lnTo>
                  <a:lnTo>
                    <a:pt x="2240" y="838"/>
                  </a:lnTo>
                  <a:lnTo>
                    <a:pt x="2182" y="825"/>
                  </a:lnTo>
                  <a:lnTo>
                    <a:pt x="2137" y="800"/>
                  </a:lnTo>
                  <a:lnTo>
                    <a:pt x="1734" y="582"/>
                  </a:lnTo>
                  <a:lnTo>
                    <a:pt x="1280" y="333"/>
                  </a:lnTo>
                  <a:lnTo>
                    <a:pt x="1056" y="217"/>
                  </a:lnTo>
                  <a:lnTo>
                    <a:pt x="851" y="121"/>
                  </a:lnTo>
                  <a:lnTo>
                    <a:pt x="685" y="51"/>
                  </a:lnTo>
                  <a:lnTo>
                    <a:pt x="614" y="25"/>
                  </a:lnTo>
                  <a:lnTo>
                    <a:pt x="557" y="13"/>
                  </a:lnTo>
                  <a:lnTo>
                    <a:pt x="429" y="0"/>
                  </a:lnTo>
                  <a:lnTo>
                    <a:pt x="320" y="0"/>
                  </a:lnTo>
                  <a:lnTo>
                    <a:pt x="224" y="13"/>
                  </a:lnTo>
                  <a:lnTo>
                    <a:pt x="141" y="32"/>
                  </a:lnTo>
                  <a:lnTo>
                    <a:pt x="83" y="64"/>
                  </a:lnTo>
                  <a:lnTo>
                    <a:pt x="57" y="83"/>
                  </a:lnTo>
                  <a:lnTo>
                    <a:pt x="38" y="109"/>
                  </a:lnTo>
                  <a:lnTo>
                    <a:pt x="19" y="128"/>
                  </a:lnTo>
                  <a:lnTo>
                    <a:pt x="6" y="153"/>
                  </a:lnTo>
                  <a:lnTo>
                    <a:pt x="0" y="173"/>
                  </a:lnTo>
                  <a:lnTo>
                    <a:pt x="0" y="198"/>
                  </a:lnTo>
                  <a:lnTo>
                    <a:pt x="0" y="224"/>
                  </a:lnTo>
                  <a:lnTo>
                    <a:pt x="6" y="249"/>
                  </a:lnTo>
                  <a:lnTo>
                    <a:pt x="19" y="269"/>
                  </a:lnTo>
                  <a:lnTo>
                    <a:pt x="32" y="288"/>
                  </a:lnTo>
                  <a:lnTo>
                    <a:pt x="70" y="326"/>
                  </a:lnTo>
                  <a:lnTo>
                    <a:pt x="121" y="358"/>
                  </a:lnTo>
                  <a:lnTo>
                    <a:pt x="192" y="390"/>
                  </a:lnTo>
                  <a:lnTo>
                    <a:pt x="275" y="409"/>
                  </a:lnTo>
                  <a:lnTo>
                    <a:pt x="371" y="435"/>
                  </a:lnTo>
                  <a:lnTo>
                    <a:pt x="480" y="454"/>
                  </a:lnTo>
                  <a:lnTo>
                    <a:pt x="633" y="486"/>
                  </a:lnTo>
                  <a:lnTo>
                    <a:pt x="832" y="544"/>
                  </a:lnTo>
                  <a:lnTo>
                    <a:pt x="1069" y="614"/>
                  </a:lnTo>
                  <a:lnTo>
                    <a:pt x="1331" y="710"/>
                  </a:lnTo>
                  <a:lnTo>
                    <a:pt x="1459" y="768"/>
                  </a:lnTo>
                  <a:lnTo>
                    <a:pt x="1587" y="825"/>
                  </a:lnTo>
                  <a:lnTo>
                    <a:pt x="1715" y="889"/>
                  </a:lnTo>
                  <a:lnTo>
                    <a:pt x="1837" y="960"/>
                  </a:lnTo>
                  <a:lnTo>
                    <a:pt x="1945" y="1030"/>
                  </a:lnTo>
                  <a:lnTo>
                    <a:pt x="2048" y="1107"/>
                  </a:lnTo>
                  <a:lnTo>
                    <a:pt x="2137" y="1184"/>
                  </a:lnTo>
                  <a:lnTo>
                    <a:pt x="2214" y="1267"/>
                  </a:lnTo>
                  <a:lnTo>
                    <a:pt x="2297" y="1369"/>
                  </a:lnTo>
                  <a:lnTo>
                    <a:pt x="2374" y="1452"/>
                  </a:lnTo>
                  <a:lnTo>
                    <a:pt x="2451" y="1529"/>
                  </a:lnTo>
                  <a:lnTo>
                    <a:pt x="2528" y="1593"/>
                  </a:lnTo>
                  <a:lnTo>
                    <a:pt x="2605" y="1651"/>
                  </a:lnTo>
                  <a:lnTo>
                    <a:pt x="2688" y="1702"/>
                  </a:lnTo>
                  <a:lnTo>
                    <a:pt x="2777" y="1747"/>
                  </a:lnTo>
                  <a:lnTo>
                    <a:pt x="2873" y="1779"/>
                  </a:lnTo>
                  <a:lnTo>
                    <a:pt x="2982" y="1804"/>
                  </a:lnTo>
                  <a:lnTo>
                    <a:pt x="3091" y="1817"/>
                  </a:lnTo>
                  <a:lnTo>
                    <a:pt x="3206" y="1817"/>
                  </a:lnTo>
                  <a:lnTo>
                    <a:pt x="3315" y="1804"/>
                  </a:lnTo>
                  <a:lnTo>
                    <a:pt x="3424" y="1785"/>
                  </a:lnTo>
                  <a:lnTo>
                    <a:pt x="3533" y="1753"/>
                  </a:lnTo>
                  <a:lnTo>
                    <a:pt x="3629" y="1708"/>
                  </a:lnTo>
                  <a:lnTo>
                    <a:pt x="3712" y="1657"/>
                  </a:lnTo>
                  <a:lnTo>
                    <a:pt x="3782" y="1600"/>
                  </a:lnTo>
                  <a:lnTo>
                    <a:pt x="3840" y="1536"/>
                  </a:lnTo>
                  <a:lnTo>
                    <a:pt x="3878" y="1472"/>
                  </a:lnTo>
                  <a:lnTo>
                    <a:pt x="3891" y="1433"/>
                  </a:lnTo>
                  <a:lnTo>
                    <a:pt x="3904" y="1401"/>
                  </a:lnTo>
                  <a:lnTo>
                    <a:pt x="3910" y="1369"/>
                  </a:lnTo>
                  <a:lnTo>
                    <a:pt x="3910" y="1337"/>
                  </a:lnTo>
                  <a:lnTo>
                    <a:pt x="3904" y="1305"/>
                  </a:lnTo>
                  <a:lnTo>
                    <a:pt x="3891" y="1273"/>
                  </a:lnTo>
                  <a:lnTo>
                    <a:pt x="3878" y="1248"/>
                  </a:lnTo>
                  <a:lnTo>
                    <a:pt x="3859" y="1222"/>
                  </a:lnTo>
                  <a:lnTo>
                    <a:pt x="3833" y="1196"/>
                  </a:lnTo>
                  <a:lnTo>
                    <a:pt x="3808" y="1171"/>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6" name="Freeform 1029">
              <a:extLst>
                <a:ext uri="{FF2B5EF4-FFF2-40B4-BE49-F238E27FC236}">
                  <a16:creationId xmlns:a16="http://schemas.microsoft.com/office/drawing/2014/main" id="{6387B7FF-70CB-6649-A464-AE8F7B348700}"/>
                </a:ext>
              </a:extLst>
            </p:cNvPr>
            <p:cNvSpPr>
              <a:spLocks/>
            </p:cNvSpPr>
            <p:nvPr/>
          </p:nvSpPr>
          <p:spPr bwMode="auto">
            <a:xfrm>
              <a:off x="3439" y="1909"/>
              <a:ext cx="1404" cy="1088"/>
            </a:xfrm>
            <a:custGeom>
              <a:avLst/>
              <a:gdLst>
                <a:gd name="T0" fmla="*/ 698 w 1261"/>
                <a:gd name="T1" fmla="*/ 1088 h 895"/>
                <a:gd name="T2" fmla="*/ 698 w 1261"/>
                <a:gd name="T3" fmla="*/ 1088 h 895"/>
                <a:gd name="T4" fmla="*/ 784 w 1261"/>
                <a:gd name="T5" fmla="*/ 1088 h 895"/>
                <a:gd name="T6" fmla="*/ 870 w 1261"/>
                <a:gd name="T7" fmla="*/ 1088 h 895"/>
                <a:gd name="T8" fmla="*/ 1012 w 1261"/>
                <a:gd name="T9" fmla="*/ 1073 h 895"/>
                <a:gd name="T10" fmla="*/ 1133 w 1261"/>
                <a:gd name="T11" fmla="*/ 1042 h 895"/>
                <a:gd name="T12" fmla="*/ 1233 w 1261"/>
                <a:gd name="T13" fmla="*/ 1003 h 895"/>
                <a:gd name="T14" fmla="*/ 1312 w 1261"/>
                <a:gd name="T15" fmla="*/ 957 h 895"/>
                <a:gd name="T16" fmla="*/ 1368 w 1261"/>
                <a:gd name="T17" fmla="*/ 902 h 895"/>
                <a:gd name="T18" fmla="*/ 1383 w 1261"/>
                <a:gd name="T19" fmla="*/ 879 h 895"/>
                <a:gd name="T20" fmla="*/ 1397 w 1261"/>
                <a:gd name="T21" fmla="*/ 847 h 895"/>
                <a:gd name="T22" fmla="*/ 1404 w 1261"/>
                <a:gd name="T23" fmla="*/ 824 h 895"/>
                <a:gd name="T24" fmla="*/ 1404 w 1261"/>
                <a:gd name="T25" fmla="*/ 801 h 895"/>
                <a:gd name="T26" fmla="*/ 1404 w 1261"/>
                <a:gd name="T27" fmla="*/ 801 h 895"/>
                <a:gd name="T28" fmla="*/ 1397 w 1261"/>
                <a:gd name="T29" fmla="*/ 746 h 895"/>
                <a:gd name="T30" fmla="*/ 1383 w 1261"/>
                <a:gd name="T31" fmla="*/ 692 h 895"/>
                <a:gd name="T32" fmla="*/ 1362 w 1261"/>
                <a:gd name="T33" fmla="*/ 630 h 895"/>
                <a:gd name="T34" fmla="*/ 1326 w 1261"/>
                <a:gd name="T35" fmla="*/ 568 h 895"/>
                <a:gd name="T36" fmla="*/ 1255 w 1261"/>
                <a:gd name="T37" fmla="*/ 435 h 895"/>
                <a:gd name="T38" fmla="*/ 1155 w 1261"/>
                <a:gd name="T39" fmla="*/ 310 h 895"/>
                <a:gd name="T40" fmla="*/ 1054 w 1261"/>
                <a:gd name="T41" fmla="*/ 195 h 895"/>
                <a:gd name="T42" fmla="*/ 998 w 1261"/>
                <a:gd name="T43" fmla="*/ 140 h 895"/>
                <a:gd name="T44" fmla="*/ 941 w 1261"/>
                <a:gd name="T45" fmla="*/ 92 h 895"/>
                <a:gd name="T46" fmla="*/ 891 w 1261"/>
                <a:gd name="T47" fmla="*/ 53 h 895"/>
                <a:gd name="T48" fmla="*/ 841 w 1261"/>
                <a:gd name="T49" fmla="*/ 30 h 895"/>
                <a:gd name="T50" fmla="*/ 792 w 1261"/>
                <a:gd name="T51" fmla="*/ 7 h 895"/>
                <a:gd name="T52" fmla="*/ 742 w 1261"/>
                <a:gd name="T53" fmla="*/ 0 h 895"/>
                <a:gd name="T54" fmla="*/ 742 w 1261"/>
                <a:gd name="T55" fmla="*/ 0 h 895"/>
                <a:gd name="T56" fmla="*/ 698 w 1261"/>
                <a:gd name="T57" fmla="*/ 0 h 895"/>
                <a:gd name="T58" fmla="*/ 649 w 1261"/>
                <a:gd name="T59" fmla="*/ 15 h 895"/>
                <a:gd name="T60" fmla="*/ 591 w 1261"/>
                <a:gd name="T61" fmla="*/ 39 h 895"/>
                <a:gd name="T62" fmla="*/ 534 w 1261"/>
                <a:gd name="T63" fmla="*/ 62 h 895"/>
                <a:gd name="T64" fmla="*/ 428 w 1261"/>
                <a:gd name="T65" fmla="*/ 140 h 895"/>
                <a:gd name="T66" fmla="*/ 314 w 1261"/>
                <a:gd name="T67" fmla="*/ 233 h 895"/>
                <a:gd name="T68" fmla="*/ 214 w 1261"/>
                <a:gd name="T69" fmla="*/ 334 h 895"/>
                <a:gd name="T70" fmla="*/ 121 w 1261"/>
                <a:gd name="T71" fmla="*/ 427 h 895"/>
                <a:gd name="T72" fmla="*/ 57 w 1261"/>
                <a:gd name="T73" fmla="*/ 504 h 895"/>
                <a:gd name="T74" fmla="*/ 14 w 1261"/>
                <a:gd name="T75" fmla="*/ 559 h 895"/>
                <a:gd name="T76" fmla="*/ 14 w 1261"/>
                <a:gd name="T77" fmla="*/ 559 h 895"/>
                <a:gd name="T78" fmla="*/ 0 w 1261"/>
                <a:gd name="T79" fmla="*/ 598 h 895"/>
                <a:gd name="T80" fmla="*/ 0 w 1261"/>
                <a:gd name="T81" fmla="*/ 637 h 895"/>
                <a:gd name="T82" fmla="*/ 0 w 1261"/>
                <a:gd name="T83" fmla="*/ 676 h 895"/>
                <a:gd name="T84" fmla="*/ 14 w 1261"/>
                <a:gd name="T85" fmla="*/ 715 h 895"/>
                <a:gd name="T86" fmla="*/ 36 w 1261"/>
                <a:gd name="T87" fmla="*/ 762 h 895"/>
                <a:gd name="T88" fmla="*/ 71 w 1261"/>
                <a:gd name="T89" fmla="*/ 801 h 895"/>
                <a:gd name="T90" fmla="*/ 107 w 1261"/>
                <a:gd name="T91" fmla="*/ 840 h 895"/>
                <a:gd name="T92" fmla="*/ 150 w 1261"/>
                <a:gd name="T93" fmla="*/ 886 h 895"/>
                <a:gd name="T94" fmla="*/ 207 w 1261"/>
                <a:gd name="T95" fmla="*/ 925 h 895"/>
                <a:gd name="T96" fmla="*/ 264 w 1261"/>
                <a:gd name="T97" fmla="*/ 957 h 895"/>
                <a:gd name="T98" fmla="*/ 321 w 1261"/>
                <a:gd name="T99" fmla="*/ 996 h 895"/>
                <a:gd name="T100" fmla="*/ 392 w 1261"/>
                <a:gd name="T101" fmla="*/ 1019 h 895"/>
                <a:gd name="T102" fmla="*/ 463 w 1261"/>
                <a:gd name="T103" fmla="*/ 1049 h 895"/>
                <a:gd name="T104" fmla="*/ 542 w 1261"/>
                <a:gd name="T105" fmla="*/ 1065 h 895"/>
                <a:gd name="T106" fmla="*/ 620 w 1261"/>
                <a:gd name="T107" fmla="*/ 1081 h 895"/>
                <a:gd name="T108" fmla="*/ 698 w 1261"/>
                <a:gd name="T109" fmla="*/ 1088 h 895"/>
                <a:gd name="T110" fmla="*/ 698 w 1261"/>
                <a:gd name="T111" fmla="*/ 1088 h 8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61"/>
                <a:gd name="T169" fmla="*/ 0 h 895"/>
                <a:gd name="T170" fmla="*/ 1261 w 1261"/>
                <a:gd name="T171" fmla="*/ 895 h 8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61" h="895">
                  <a:moveTo>
                    <a:pt x="627" y="895"/>
                  </a:moveTo>
                  <a:lnTo>
                    <a:pt x="627" y="895"/>
                  </a:lnTo>
                  <a:lnTo>
                    <a:pt x="704" y="895"/>
                  </a:lnTo>
                  <a:lnTo>
                    <a:pt x="781" y="895"/>
                  </a:lnTo>
                  <a:lnTo>
                    <a:pt x="909" y="883"/>
                  </a:lnTo>
                  <a:lnTo>
                    <a:pt x="1018" y="857"/>
                  </a:lnTo>
                  <a:lnTo>
                    <a:pt x="1107" y="825"/>
                  </a:lnTo>
                  <a:lnTo>
                    <a:pt x="1178" y="787"/>
                  </a:lnTo>
                  <a:lnTo>
                    <a:pt x="1229" y="742"/>
                  </a:lnTo>
                  <a:lnTo>
                    <a:pt x="1242" y="723"/>
                  </a:lnTo>
                  <a:lnTo>
                    <a:pt x="1255" y="697"/>
                  </a:lnTo>
                  <a:lnTo>
                    <a:pt x="1261" y="678"/>
                  </a:lnTo>
                  <a:lnTo>
                    <a:pt x="1261" y="659"/>
                  </a:lnTo>
                  <a:lnTo>
                    <a:pt x="1255" y="614"/>
                  </a:lnTo>
                  <a:lnTo>
                    <a:pt x="1242" y="569"/>
                  </a:lnTo>
                  <a:lnTo>
                    <a:pt x="1223" y="518"/>
                  </a:lnTo>
                  <a:lnTo>
                    <a:pt x="1191" y="467"/>
                  </a:lnTo>
                  <a:lnTo>
                    <a:pt x="1127" y="358"/>
                  </a:lnTo>
                  <a:lnTo>
                    <a:pt x="1037" y="255"/>
                  </a:lnTo>
                  <a:lnTo>
                    <a:pt x="947" y="160"/>
                  </a:lnTo>
                  <a:lnTo>
                    <a:pt x="896" y="115"/>
                  </a:lnTo>
                  <a:lnTo>
                    <a:pt x="845" y="76"/>
                  </a:lnTo>
                  <a:lnTo>
                    <a:pt x="800" y="44"/>
                  </a:lnTo>
                  <a:lnTo>
                    <a:pt x="755" y="25"/>
                  </a:lnTo>
                  <a:lnTo>
                    <a:pt x="711" y="6"/>
                  </a:lnTo>
                  <a:lnTo>
                    <a:pt x="666" y="0"/>
                  </a:lnTo>
                  <a:lnTo>
                    <a:pt x="627" y="0"/>
                  </a:lnTo>
                  <a:lnTo>
                    <a:pt x="583" y="12"/>
                  </a:lnTo>
                  <a:lnTo>
                    <a:pt x="531" y="32"/>
                  </a:lnTo>
                  <a:lnTo>
                    <a:pt x="480" y="51"/>
                  </a:lnTo>
                  <a:lnTo>
                    <a:pt x="384" y="115"/>
                  </a:lnTo>
                  <a:lnTo>
                    <a:pt x="282" y="192"/>
                  </a:lnTo>
                  <a:lnTo>
                    <a:pt x="192" y="275"/>
                  </a:lnTo>
                  <a:lnTo>
                    <a:pt x="109" y="351"/>
                  </a:lnTo>
                  <a:lnTo>
                    <a:pt x="51" y="415"/>
                  </a:lnTo>
                  <a:lnTo>
                    <a:pt x="13" y="460"/>
                  </a:lnTo>
                  <a:lnTo>
                    <a:pt x="0" y="492"/>
                  </a:lnTo>
                  <a:lnTo>
                    <a:pt x="0" y="524"/>
                  </a:lnTo>
                  <a:lnTo>
                    <a:pt x="0" y="556"/>
                  </a:lnTo>
                  <a:lnTo>
                    <a:pt x="13" y="588"/>
                  </a:lnTo>
                  <a:lnTo>
                    <a:pt x="32" y="627"/>
                  </a:lnTo>
                  <a:lnTo>
                    <a:pt x="64" y="659"/>
                  </a:lnTo>
                  <a:lnTo>
                    <a:pt x="96" y="691"/>
                  </a:lnTo>
                  <a:lnTo>
                    <a:pt x="135" y="729"/>
                  </a:lnTo>
                  <a:lnTo>
                    <a:pt x="186" y="761"/>
                  </a:lnTo>
                  <a:lnTo>
                    <a:pt x="237" y="787"/>
                  </a:lnTo>
                  <a:lnTo>
                    <a:pt x="288" y="819"/>
                  </a:lnTo>
                  <a:lnTo>
                    <a:pt x="352" y="838"/>
                  </a:lnTo>
                  <a:lnTo>
                    <a:pt x="416" y="863"/>
                  </a:lnTo>
                  <a:lnTo>
                    <a:pt x="487" y="876"/>
                  </a:lnTo>
                  <a:lnTo>
                    <a:pt x="557" y="889"/>
                  </a:lnTo>
                  <a:lnTo>
                    <a:pt x="627" y="895"/>
                  </a:lnTo>
                  <a:close/>
                </a:path>
              </a:pathLst>
            </a:custGeom>
            <a:solidFill>
              <a:srgbClr val="FF66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7043" name="Rectangle 1030">
            <a:extLst>
              <a:ext uri="{FF2B5EF4-FFF2-40B4-BE49-F238E27FC236}">
                <a16:creationId xmlns:a16="http://schemas.microsoft.com/office/drawing/2014/main" id="{15DB0045-DAD6-994E-A6BE-9DF8FC25E201}"/>
              </a:ext>
            </a:extLst>
          </p:cNvPr>
          <p:cNvSpPr>
            <a:spLocks noChangeArrowheads="1"/>
          </p:cNvSpPr>
          <p:nvPr/>
        </p:nvSpPr>
        <p:spPr bwMode="auto">
          <a:xfrm>
            <a:off x="1066800" y="3960813"/>
            <a:ext cx="7010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2800" b="1">
                <a:solidFill>
                  <a:schemeClr val="tx1"/>
                </a:solidFill>
              </a:rPr>
              <a:t>For Additional Information Contact</a:t>
            </a:r>
          </a:p>
          <a:p>
            <a:pPr algn="ctr" eaLnBrk="1" hangingPunct="1"/>
            <a:r>
              <a:rPr lang="en-US" altLang="en-US" sz="2800" b="1">
                <a:solidFill>
                  <a:schemeClr val="tx1"/>
                </a:solidFill>
              </a:rPr>
              <a:t>Steven G. Gilbert, PhD, DABT</a:t>
            </a:r>
          </a:p>
          <a:p>
            <a:pPr algn="ctr" eaLnBrk="1" hangingPunct="1"/>
            <a:r>
              <a:rPr lang="en-US" altLang="en-US" sz="2800" b="1">
                <a:solidFill>
                  <a:schemeClr val="tx1"/>
                </a:solidFill>
              </a:rPr>
              <a:t>E-mail: smdose@asmalldoseof.org</a:t>
            </a:r>
            <a:endParaRPr lang="en-US" altLang="en-US" sz="1600" b="1">
              <a:solidFill>
                <a:schemeClr val="tx1"/>
              </a:solidFill>
            </a:endParaRPr>
          </a:p>
          <a:p>
            <a:pPr algn="ctr" eaLnBrk="1" hangingPunct="1"/>
            <a:r>
              <a:rPr lang="en-US" altLang="en-US" sz="2800" b="1">
                <a:solidFill>
                  <a:schemeClr val="tx1"/>
                </a:solidFill>
              </a:rPr>
              <a:t>Web: www.asmalldoseof.org</a:t>
            </a:r>
          </a:p>
        </p:txBody>
      </p:sp>
      <p:sp>
        <p:nvSpPr>
          <p:cNvPr id="87044" name="Rectangle 1031">
            <a:extLst>
              <a:ext uri="{FF2B5EF4-FFF2-40B4-BE49-F238E27FC236}">
                <a16:creationId xmlns:a16="http://schemas.microsoft.com/office/drawing/2014/main" id="{BFC57308-BBB4-644B-94CD-CE5A25F53065}"/>
              </a:ext>
            </a:extLst>
          </p:cNvPr>
          <p:cNvSpPr>
            <a:spLocks noChangeArrowheads="1"/>
          </p:cNvSpPr>
          <p:nvPr/>
        </p:nvSpPr>
        <p:spPr bwMode="auto">
          <a:xfrm>
            <a:off x="609600" y="2009775"/>
            <a:ext cx="78867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3600" b="1">
                <a:solidFill>
                  <a:schemeClr val="tx1"/>
                </a:solidFill>
              </a:rPr>
              <a:t>This presentation is supplement to </a:t>
            </a:r>
          </a:p>
          <a:p>
            <a:pPr algn="ctr" eaLnBrk="1" hangingPunct="1"/>
            <a:r>
              <a:rPr lang="en-US" altLang="en-US" sz="3600" b="1">
                <a:solidFill>
                  <a:schemeClr val="tx1"/>
                </a:solidFill>
              </a:rPr>
              <a:t> </a:t>
            </a:r>
            <a:r>
              <a:rPr lang="ja-JP" altLang="en-US" sz="3600" b="1">
                <a:solidFill>
                  <a:schemeClr val="tx1"/>
                </a:solidFill>
              </a:rPr>
              <a:t>“</a:t>
            </a:r>
            <a:r>
              <a:rPr lang="en-US" altLang="ja-JP" sz="3600" b="1">
                <a:solidFill>
                  <a:schemeClr val="tx1"/>
                </a:solidFill>
              </a:rPr>
              <a:t>A Small Dose of Toxicology</a:t>
            </a:r>
            <a:r>
              <a:rPr lang="ja-JP" altLang="en-US" sz="3600" b="1">
                <a:solidFill>
                  <a:schemeClr val="tx1"/>
                </a:solidFill>
              </a:rPr>
              <a:t>”</a:t>
            </a:r>
            <a:endParaRPr lang="en-US" altLang="en-US" sz="2000" b="1">
              <a:solidFill>
                <a:schemeClr val="tx1"/>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a:extLst>
              <a:ext uri="{FF2B5EF4-FFF2-40B4-BE49-F238E27FC236}">
                <a16:creationId xmlns:a16="http://schemas.microsoft.com/office/drawing/2014/main" id="{EA88139E-4319-2F48-AB20-D58568FD4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325" y="914400"/>
            <a:ext cx="42513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3">
            <a:extLst>
              <a:ext uri="{FF2B5EF4-FFF2-40B4-BE49-F238E27FC236}">
                <a16:creationId xmlns:a16="http://schemas.microsoft.com/office/drawing/2014/main" id="{8B5BC310-87C4-5E46-B858-A4A56BD0F159}"/>
              </a:ext>
            </a:extLst>
          </p:cNvPr>
          <p:cNvSpPr>
            <a:spLocks noGrp="1" noChangeArrowheads="1"/>
          </p:cNvSpPr>
          <p:nvPr>
            <p:ph type="title" idx="4294967295"/>
          </p:nvPr>
        </p:nvSpPr>
        <p:spPr>
          <a:xfrm>
            <a:off x="1066800" y="76200"/>
            <a:ext cx="6934200" cy="762000"/>
          </a:xfrm>
        </p:spPr>
        <p:txBody>
          <a:bodyPr/>
          <a:lstStyle/>
          <a:p>
            <a:pPr eaLnBrk="1" hangingPunct="1"/>
            <a:r>
              <a:rPr lang="en-US" altLang="en-US" b="1">
                <a:solidFill>
                  <a:schemeClr val="tx1"/>
                </a:solidFill>
                <a:ea typeface="ＭＳ Ｐゴシック" panose="020B0600070205080204" pitchFamily="34" charset="-128"/>
              </a:rPr>
              <a:t>Lead In Homes</a:t>
            </a:r>
            <a:endParaRPr lang="en-US" altLang="en-US" sz="800">
              <a:solidFill>
                <a:srgbClr val="D2DBDC"/>
              </a:solidFill>
              <a:ea typeface="ＭＳ Ｐゴシック" panose="020B0600070205080204" pitchFamily="34" charset="-128"/>
            </a:endParaRP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a:extLst>
              <a:ext uri="{FF2B5EF4-FFF2-40B4-BE49-F238E27FC236}">
                <a16:creationId xmlns:a16="http://schemas.microsoft.com/office/drawing/2014/main" id="{6167C038-42DA-4545-9CA0-1EED3A79E7DB}"/>
              </a:ext>
            </a:extLst>
          </p:cNvPr>
          <p:cNvSpPr>
            <a:spLocks noGrp="1" noChangeArrowheads="1"/>
          </p:cNvSpPr>
          <p:nvPr>
            <p:ph type="title" idx="4294967295"/>
          </p:nvPr>
        </p:nvSpPr>
        <p:spPr/>
        <p:txBody>
          <a:bodyPr/>
          <a:lstStyle/>
          <a:p>
            <a:pPr eaLnBrk="1" hangingPunct="1"/>
            <a:r>
              <a:rPr lang="en-US" altLang="en-US" b="1">
                <a:solidFill>
                  <a:schemeClr val="tx1"/>
                </a:solidFill>
                <a:ea typeface="ＭＳ Ｐゴシック" panose="020B0600070205080204" pitchFamily="34" charset="-128"/>
              </a:rPr>
              <a:t>Lead Based Paint</a:t>
            </a:r>
            <a:endParaRPr lang="en-US" altLang="en-US" sz="6000">
              <a:ea typeface="ＭＳ Ｐゴシック" panose="020B0600070205080204" pitchFamily="34" charset="-128"/>
            </a:endParaRPr>
          </a:p>
        </p:txBody>
      </p:sp>
      <p:sp>
        <p:nvSpPr>
          <p:cNvPr id="24578" name="Rectangle 7">
            <a:extLst>
              <a:ext uri="{FF2B5EF4-FFF2-40B4-BE49-F238E27FC236}">
                <a16:creationId xmlns:a16="http://schemas.microsoft.com/office/drawing/2014/main" id="{25B5286F-A7B2-8249-BF05-1EBEECA4FD34}"/>
              </a:ext>
            </a:extLst>
          </p:cNvPr>
          <p:cNvSpPr>
            <a:spLocks noChangeArrowheads="1"/>
          </p:cNvSpPr>
          <p:nvPr/>
        </p:nvSpPr>
        <p:spPr bwMode="auto">
          <a:xfrm>
            <a:off x="457200" y="1447800"/>
            <a:ext cx="8229600"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93750" indent="-793750"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25000"/>
              </a:spcBef>
              <a:buFont typeface="Wingdings" pitchFamily="2" charset="2"/>
              <a:buNone/>
            </a:pPr>
            <a:r>
              <a:rPr lang="en-US" altLang="en-US" sz="2000" b="1"/>
              <a:t>1887 - US medical authorities diagnose childhood lead poisoning</a:t>
            </a:r>
          </a:p>
          <a:p>
            <a:pPr eaLnBrk="1" hangingPunct="1">
              <a:spcBef>
                <a:spcPct val="25000"/>
              </a:spcBef>
              <a:buFont typeface="Wingdings" pitchFamily="2" charset="2"/>
              <a:buNone/>
            </a:pPr>
            <a:r>
              <a:rPr lang="en-US" altLang="en-US" sz="2000" b="1"/>
              <a:t>1904 - Child lead poisoning linked to lead-based paints</a:t>
            </a:r>
          </a:p>
          <a:p>
            <a:pPr eaLnBrk="1" hangingPunct="1">
              <a:spcBef>
                <a:spcPct val="25000"/>
              </a:spcBef>
              <a:buFont typeface="Wingdings" pitchFamily="2" charset="2"/>
              <a:buNone/>
            </a:pPr>
            <a:r>
              <a:rPr lang="en-US" altLang="en-US" sz="2000" b="1"/>
              <a:t>1909 - France, Belgium and Austria ban white-lead interior paint</a:t>
            </a:r>
          </a:p>
          <a:p>
            <a:pPr eaLnBrk="1" hangingPunct="1">
              <a:spcBef>
                <a:spcPct val="25000"/>
              </a:spcBef>
              <a:buFont typeface="Wingdings" pitchFamily="2" charset="2"/>
              <a:buNone/>
            </a:pPr>
            <a:r>
              <a:rPr lang="en-US" altLang="en-US" sz="2000" b="1"/>
              <a:t>1914-  Pediatric lead-paint poisoning death from eating crib paint is described</a:t>
            </a:r>
          </a:p>
          <a:p>
            <a:pPr eaLnBrk="1" hangingPunct="1">
              <a:spcBef>
                <a:spcPct val="25000"/>
              </a:spcBef>
              <a:buFont typeface="Wingdings" pitchFamily="2" charset="2"/>
              <a:buNone/>
            </a:pPr>
            <a:r>
              <a:rPr lang="en-US" altLang="en-US" sz="2000" b="1"/>
              <a:t>1921 - National Lead Company admits lead is a poison</a:t>
            </a:r>
          </a:p>
          <a:p>
            <a:pPr eaLnBrk="1" hangingPunct="1">
              <a:spcBef>
                <a:spcPct val="25000"/>
              </a:spcBef>
              <a:buFont typeface="Wingdings" pitchFamily="2" charset="2"/>
              <a:buNone/>
            </a:pPr>
            <a:r>
              <a:rPr lang="en-US" altLang="en-US" sz="2000" b="1"/>
              <a:t>1922 - League of Nations bans white-lead interior paint; US declines to adopt</a:t>
            </a:r>
          </a:p>
          <a:p>
            <a:pPr eaLnBrk="1" hangingPunct="1">
              <a:spcBef>
                <a:spcPct val="25000"/>
              </a:spcBef>
              <a:buFont typeface="Wingdings" pitchFamily="2" charset="2"/>
              <a:buNone/>
            </a:pPr>
            <a:r>
              <a:rPr lang="en-US" altLang="en-US" sz="2000" b="1"/>
              <a:t>1943-  Report concludes eating lead paint chips causes physical and neurological disorders, behavior, learning and intelligence problems in children</a:t>
            </a:r>
          </a:p>
          <a:p>
            <a:pPr eaLnBrk="1" hangingPunct="1">
              <a:spcBef>
                <a:spcPct val="25000"/>
              </a:spcBef>
              <a:buFont typeface="Wingdings" pitchFamily="2" charset="2"/>
              <a:buNone/>
            </a:pPr>
            <a:r>
              <a:rPr lang="en-US" altLang="en-US" sz="2000" b="1"/>
              <a:t>1971-  Lead-Based Paint Poisoning Prevention Act passed</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a:extLst>
              <a:ext uri="{FF2B5EF4-FFF2-40B4-BE49-F238E27FC236}">
                <a16:creationId xmlns:a16="http://schemas.microsoft.com/office/drawing/2014/main" id="{C3F8B2D2-45B1-EE49-BE3A-1EFCEB7BC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323263"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3">
            <a:extLst>
              <a:ext uri="{FF2B5EF4-FFF2-40B4-BE49-F238E27FC236}">
                <a16:creationId xmlns:a16="http://schemas.microsoft.com/office/drawing/2014/main" id="{68FB311C-BB59-9546-A6DE-99638651DA8C}"/>
              </a:ext>
            </a:extLst>
          </p:cNvPr>
          <p:cNvSpPr>
            <a:spLocks noGrp="1" noChangeArrowheads="1"/>
          </p:cNvSpPr>
          <p:nvPr>
            <p:ph type="title" idx="4294967295"/>
          </p:nvPr>
        </p:nvSpPr>
        <p:spPr>
          <a:xfrm>
            <a:off x="1219200" y="76200"/>
            <a:ext cx="6781800" cy="762000"/>
          </a:xfrm>
        </p:spPr>
        <p:txBody>
          <a:bodyPr/>
          <a:lstStyle/>
          <a:p>
            <a:pPr eaLnBrk="1" hangingPunct="1"/>
            <a:r>
              <a:rPr lang="en-US" altLang="en-US" b="1">
                <a:solidFill>
                  <a:schemeClr val="tx1"/>
                </a:solidFill>
                <a:ea typeface="ＭＳ Ｐゴシック" panose="020B0600070205080204" pitchFamily="34" charset="-128"/>
              </a:rPr>
              <a:t>Lead in Families</a:t>
            </a:r>
            <a:endParaRPr lang="en-US" altLang="en-US" sz="800">
              <a:solidFill>
                <a:srgbClr val="D2DBDC"/>
              </a:solidFill>
              <a:ea typeface="ＭＳ Ｐゴシック" panose="020B0600070205080204" pitchFamily="34" charset="-128"/>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C44377D-3EE0-7E4E-8F6A-3F0C103D80F0}"/>
              </a:ext>
            </a:extLst>
          </p:cNvPr>
          <p:cNvSpPr>
            <a:spLocks noChangeArrowheads="1"/>
          </p:cNvSpPr>
          <p:nvPr/>
        </p:nvSpPr>
        <p:spPr bwMode="auto">
          <a:xfrm>
            <a:off x="838200" y="1981200"/>
            <a:ext cx="74676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461963" indent="-461963" eaLnBrk="0" hangingPunct="0">
              <a:defRPr sz="4400">
                <a:solidFill>
                  <a:schemeClr val="tx2"/>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2"/>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2"/>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2"/>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spcBef>
                <a:spcPct val="25000"/>
              </a:spcBef>
              <a:buFont typeface="Wingdings" pitchFamily="2" charset="2"/>
              <a:buChar char="Ø"/>
            </a:pPr>
            <a:r>
              <a:rPr lang="en-US" altLang="en-US" sz="2800" b="1"/>
              <a:t>6500 BC. - Lead discovered in Turkey, 	first mine. </a:t>
            </a:r>
          </a:p>
          <a:p>
            <a:pPr eaLnBrk="1" hangingPunct="1">
              <a:spcBef>
                <a:spcPct val="25000"/>
              </a:spcBef>
              <a:buFont typeface="Wingdings" pitchFamily="2" charset="2"/>
              <a:buChar char="Ø"/>
            </a:pPr>
            <a:r>
              <a:rPr lang="en-US" altLang="en-US" sz="2800" b="1"/>
              <a:t>500 BC-300 AD.- Roman lead smelting   	produces dangerous emissions. </a:t>
            </a:r>
          </a:p>
          <a:p>
            <a:pPr eaLnBrk="1" hangingPunct="1">
              <a:spcBef>
                <a:spcPct val="25000"/>
              </a:spcBef>
              <a:buFont typeface="Wingdings" pitchFamily="2" charset="2"/>
              <a:buChar char="Ø"/>
            </a:pPr>
            <a:r>
              <a:rPr lang="en-US" altLang="en-US" sz="2800" b="1"/>
              <a:t>100 BC. - Greek physicians give 	clinical description of lead poisoning. </a:t>
            </a:r>
          </a:p>
        </p:txBody>
      </p:sp>
      <p:sp>
        <p:nvSpPr>
          <p:cNvPr id="18434" name="Rectangle 3">
            <a:extLst>
              <a:ext uri="{FF2B5EF4-FFF2-40B4-BE49-F238E27FC236}">
                <a16:creationId xmlns:a16="http://schemas.microsoft.com/office/drawing/2014/main" id="{EAB8C99E-17E0-A245-AB15-3A7934C625EF}"/>
              </a:ext>
            </a:extLst>
          </p:cNvPr>
          <p:cNvSpPr>
            <a:spLocks noGrp="1" noChangeArrowheads="1"/>
          </p:cNvSpPr>
          <p:nvPr>
            <p:ph type="title" idx="4294967295"/>
          </p:nvPr>
        </p:nvSpPr>
        <p:spPr>
          <a:xfrm>
            <a:off x="152400" y="76200"/>
            <a:ext cx="8839200" cy="762000"/>
          </a:xfrm>
        </p:spPr>
        <p:txBody>
          <a:bodyPr/>
          <a:lstStyle/>
          <a:p>
            <a:pPr eaLnBrk="1" hangingPunct="1"/>
            <a:r>
              <a:rPr lang="en-US" altLang="en-US" b="1">
                <a:solidFill>
                  <a:schemeClr val="tx1"/>
                </a:solidFill>
                <a:ea typeface="ＭＳ Ｐゴシック" panose="020B0600070205080204" pitchFamily="34" charset="-128"/>
              </a:rPr>
              <a:t>Ancient Awareness</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8">
      <a:dk1>
        <a:srgbClr val="00007D"/>
      </a:dk1>
      <a:lt1>
        <a:srgbClr val="FFFFFF"/>
      </a:lt1>
      <a:dk2>
        <a:srgbClr val="00007D"/>
      </a:dk2>
      <a:lt2>
        <a:srgbClr val="808080"/>
      </a:lt2>
      <a:accent1>
        <a:srgbClr val="00CC99"/>
      </a:accent1>
      <a:accent2>
        <a:srgbClr val="3333CC"/>
      </a:accent2>
      <a:accent3>
        <a:srgbClr val="FFFFFF"/>
      </a:accent3>
      <a:accent4>
        <a:srgbClr val="00006A"/>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pitchFamily="-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7D"/>
        </a:dk1>
        <a:lt1>
          <a:srgbClr val="FFFFFF"/>
        </a:lt1>
        <a:dk2>
          <a:srgbClr val="00007D"/>
        </a:dk2>
        <a:lt2>
          <a:srgbClr val="808080"/>
        </a:lt2>
        <a:accent1>
          <a:srgbClr val="00CC99"/>
        </a:accent1>
        <a:accent2>
          <a:srgbClr val="3333CC"/>
        </a:accent2>
        <a:accent3>
          <a:srgbClr val="FFFFFF"/>
        </a:accent3>
        <a:accent4>
          <a:srgbClr val="00006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8">
    <a:dk1>
      <a:srgbClr val="00007D"/>
    </a:dk1>
    <a:lt1>
      <a:srgbClr val="FFFFFF"/>
    </a:lt1>
    <a:dk2>
      <a:srgbClr val="00007D"/>
    </a:dk2>
    <a:lt2>
      <a:srgbClr val="808080"/>
    </a:lt2>
    <a:accent1>
      <a:srgbClr val="00CC99"/>
    </a:accent1>
    <a:accent2>
      <a:srgbClr val="3333CC"/>
    </a:accent2>
    <a:accent3>
      <a:srgbClr val="FFFFFF"/>
    </a:accent3>
    <a:accent4>
      <a:srgbClr val="00006A"/>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8">
    <a:dk1>
      <a:srgbClr val="00007D"/>
    </a:dk1>
    <a:lt1>
      <a:srgbClr val="FFFFFF"/>
    </a:lt1>
    <a:dk2>
      <a:srgbClr val="00007D"/>
    </a:dk2>
    <a:lt2>
      <a:srgbClr val="808080"/>
    </a:lt2>
    <a:accent1>
      <a:srgbClr val="00CC99"/>
    </a:accent1>
    <a:accent2>
      <a:srgbClr val="3333CC"/>
    </a:accent2>
    <a:accent3>
      <a:srgbClr val="FFFFFF"/>
    </a:accent3>
    <a:accent4>
      <a:srgbClr val="00006A"/>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4379</TotalTime>
  <Words>3099</Words>
  <Application>Microsoft Macintosh PowerPoint</Application>
  <PresentationFormat>On-screen Show (4:3)</PresentationFormat>
  <Paragraphs>483</Paragraphs>
  <Slides>70</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79" baseType="lpstr">
      <vt:lpstr>ＭＳ Ｐゴシック</vt:lpstr>
      <vt:lpstr>Arial</vt:lpstr>
      <vt:lpstr>Helvetica</vt:lpstr>
      <vt:lpstr>Symbol</vt:lpstr>
      <vt:lpstr>Times New Roman</vt:lpstr>
      <vt:lpstr>Wingdings</vt:lpstr>
      <vt:lpstr>Default Design</vt:lpstr>
      <vt:lpstr>Chart</vt:lpstr>
      <vt:lpstr>Photo Editor Photo</vt:lpstr>
      <vt:lpstr>An Introduction To The Health Effects of Lead  or Should the CDC Lower the Blood lead action lever from  10 to 2 mcg/dl?</vt:lpstr>
      <vt:lpstr>Recycling Lead</vt:lpstr>
      <vt:lpstr>Canfield et al…, 2003</vt:lpstr>
      <vt:lpstr>Human &amp; Environmental Health</vt:lpstr>
      <vt:lpstr>Key Words of Toxicology</vt:lpstr>
      <vt:lpstr>What Is Plumbun?</vt:lpstr>
      <vt:lpstr>Lead In Homes</vt:lpstr>
      <vt:lpstr>Lead in Families</vt:lpstr>
      <vt:lpstr>Ancient Awareness</vt:lpstr>
      <vt:lpstr>Ancient Awareness</vt:lpstr>
      <vt:lpstr>Historical Awareness</vt:lpstr>
      <vt:lpstr>L. Sullivan, 1991</vt:lpstr>
      <vt:lpstr>Lead Based Paint Products</vt:lpstr>
      <vt:lpstr>Lead Industry Advertisements</vt:lpstr>
      <vt:lpstr>Lead In Gasoline</vt:lpstr>
      <vt:lpstr>History Of Lead Toxicology</vt:lpstr>
      <vt:lpstr>Agency Blood Lead Levels</vt:lpstr>
      <vt:lpstr>PowerPoint Presentation</vt:lpstr>
      <vt:lpstr>Health Effects</vt:lpstr>
      <vt:lpstr>Common Lead Uses</vt:lpstr>
      <vt:lpstr>Sources Of Lead</vt:lpstr>
      <vt:lpstr>Lead in Jewelry</vt:lpstr>
      <vt:lpstr>Lead in Jewelry</vt:lpstr>
      <vt:lpstr>Children &amp; Candy &amp; Lead</vt:lpstr>
      <vt:lpstr>WA State Guidelines</vt:lpstr>
      <vt:lpstr>Lead in WA Candy</vt:lpstr>
      <vt:lpstr>Lead in Pottery – Action Levels</vt:lpstr>
      <vt:lpstr>Lead in WA Pottery</vt:lpstr>
      <vt:lpstr>Pottery with Lead</vt:lpstr>
      <vt:lpstr>Lead &amp; Lunchboxes</vt:lpstr>
      <vt:lpstr>Lead In Ethnic Remedies</vt:lpstr>
      <vt:lpstr>Lead Contaminated Town</vt:lpstr>
      <vt:lpstr>Lead Out of Gasoline</vt:lpstr>
      <vt:lpstr>Take Home Lead Exposure</vt:lpstr>
      <vt:lpstr>Lead - Absorption</vt:lpstr>
      <vt:lpstr>Lead - Nutrition</vt:lpstr>
      <vt:lpstr>Half-life Of Lead</vt:lpstr>
      <vt:lpstr>Children Vulnerability</vt:lpstr>
      <vt:lpstr>Needleman, NEJM, 1979</vt:lpstr>
      <vt:lpstr>Lead-associated Reading Deficits  in U.S. Children</vt:lpstr>
      <vt:lpstr>IQ and Blood Lead</vt:lpstr>
      <vt:lpstr>Strengths of study</vt:lpstr>
      <vt:lpstr>IQ and Blood Lead</vt:lpstr>
      <vt:lpstr>A 5-Point (5%) Shift in IQ Scores in a Population of 100 Million</vt:lpstr>
      <vt:lpstr>CHILDREN         ADULTS</vt:lpstr>
      <vt:lpstr>Reproductive Effects Of Lead</vt:lpstr>
      <vt:lpstr>Childhood Lead Exposure</vt:lpstr>
      <vt:lpstr>Academic &amp; Social Costs Of Lead Exposure</vt:lpstr>
      <vt:lpstr>Children Affected</vt:lpstr>
      <vt:lpstr>Mechanisms Of Lead Toxicity</vt:lpstr>
      <vt:lpstr>Lead Chelating</vt:lpstr>
      <vt:lpstr>Why Screen For Lead Exposure</vt:lpstr>
      <vt:lpstr>Cost of Childhood Lead</vt:lpstr>
      <vt:lpstr>Estimated Costs - Washington</vt:lpstr>
      <vt:lpstr>Agency Blood Lead Levels</vt:lpstr>
      <vt:lpstr>Recycling Lead</vt:lpstr>
      <vt:lpstr>Precautionary Principle</vt:lpstr>
      <vt:lpstr>Central components</vt:lpstr>
      <vt:lpstr>Current CDC Policy</vt:lpstr>
      <vt:lpstr>Children with &gt;10 mcg/dL</vt:lpstr>
      <vt:lpstr>Proposed CDC Policy</vt:lpstr>
      <vt:lpstr>Children in WA State</vt:lpstr>
      <vt:lpstr>Policy Implications</vt:lpstr>
      <vt:lpstr>Agency Blood Lead Levels</vt:lpstr>
      <vt:lpstr>Runs Better Unleaded</vt:lpstr>
      <vt:lpstr>Lead 10 to 2</vt:lpstr>
      <vt:lpstr>Lead - References</vt:lpstr>
      <vt:lpstr>A Small Dose of ™ Lead</vt:lpstr>
      <vt:lpstr>Authorship Information</vt:lpstr>
      <vt:lpstr>Lead Based Paint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G. Gilbert</dc:creator>
  <cp:lastModifiedBy>Steven Gilbert</cp:lastModifiedBy>
  <cp:revision>216</cp:revision>
  <cp:lastPrinted>2000-09-13T16:44:54Z</cp:lastPrinted>
  <dcterms:created xsi:type="dcterms:W3CDTF">2000-05-10T18:37:25Z</dcterms:created>
  <dcterms:modified xsi:type="dcterms:W3CDTF">2020-09-14T23:11:22Z</dcterms:modified>
</cp:coreProperties>
</file>