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2" r:id="rId2"/>
    <p:sldId id="335" r:id="rId3"/>
    <p:sldId id="371" r:id="rId4"/>
    <p:sldId id="353" r:id="rId5"/>
    <p:sldId id="372" r:id="rId6"/>
    <p:sldId id="354" r:id="rId7"/>
    <p:sldId id="341" r:id="rId8"/>
    <p:sldId id="342" r:id="rId9"/>
    <p:sldId id="343" r:id="rId10"/>
    <p:sldId id="314" r:id="rId11"/>
    <p:sldId id="339" r:id="rId12"/>
    <p:sldId id="318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5" r:id="rId23"/>
    <p:sldId id="367" r:id="rId24"/>
    <p:sldId id="377" r:id="rId25"/>
    <p:sldId id="356" r:id="rId26"/>
    <p:sldId id="357" r:id="rId27"/>
    <p:sldId id="376" r:id="rId28"/>
    <p:sldId id="383" r:id="rId29"/>
    <p:sldId id="358" r:id="rId30"/>
    <p:sldId id="387" r:id="rId31"/>
    <p:sldId id="388" r:id="rId32"/>
    <p:sldId id="389" r:id="rId33"/>
    <p:sldId id="390" r:id="rId34"/>
    <p:sldId id="391" r:id="rId35"/>
    <p:sldId id="359" r:id="rId36"/>
    <p:sldId id="360" r:id="rId37"/>
    <p:sldId id="361" r:id="rId38"/>
    <p:sldId id="362" r:id="rId39"/>
    <p:sldId id="375" r:id="rId40"/>
    <p:sldId id="365" r:id="rId41"/>
    <p:sldId id="366" r:id="rId42"/>
    <p:sldId id="394" r:id="rId43"/>
    <p:sldId id="384" r:id="rId44"/>
    <p:sldId id="368" r:id="rId45"/>
    <p:sldId id="369" r:id="rId46"/>
    <p:sldId id="386" r:id="rId47"/>
    <p:sldId id="393" r:id="rId48"/>
    <p:sldId id="381" r:id="rId49"/>
    <p:sldId id="392" r:id="rId50"/>
    <p:sldId id="382" r:id="rId51"/>
    <p:sldId id="379" r:id="rId52"/>
    <p:sldId id="378" r:id="rId5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AFE"/>
    <a:srgbClr val="000000"/>
    <a:srgbClr val="710D67"/>
    <a:srgbClr val="00007D"/>
    <a:srgbClr val="0000CC"/>
    <a:srgbClr val="000066"/>
    <a:srgbClr val="33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5385" autoAdjust="0"/>
  </p:normalViewPr>
  <p:slideViewPr>
    <p:cSldViewPr showGuides="1">
      <p:cViewPr varScale="1">
        <p:scale>
          <a:sx n="91" d="100"/>
          <a:sy n="91" d="100"/>
        </p:scale>
        <p:origin x="1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92"/>
    </p:cViewPr>
  </p:sorterViewPr>
  <p:notesViewPr>
    <p:cSldViewPr showGuides="1">
      <p:cViewPr varScale="1">
        <p:scale>
          <a:sx n="61" d="100"/>
          <a:sy n="61" d="100"/>
        </p:scale>
        <p:origin x="-1698" y="-6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fld id="{B94DA1B6-D73E-DD4B-81BB-611C0AB4E362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fld id="{6DFA2C39-6B7D-9A43-AF43-904F0976F6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fld id="{3A0C6F43-33CF-7E49-836C-F3A382B49AC6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65" charset="0"/>
              </a:defRPr>
            </a:lvl1pPr>
          </a:lstStyle>
          <a:p>
            <a:fld id="{4B5F73D1-9A30-6646-80BF-E2C5ABE59C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64F1F3-A1C2-9E42-8A34-979A6FC09D5E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04C6E-CC7D-6F45-AB7D-AD15E06FE516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96BEC99-E5D4-B54B-BDE9-61F7A0704F80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626F-2230-DB43-9082-B4E194733B2D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39C2EB-ABF4-094F-BC14-23288B82009D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EAC81-3337-4840-ABEA-F721B257CEA8}" type="slidenum">
              <a:rPr lang="en-US"/>
              <a:pPr/>
              <a:t>21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5D8DC0-A2F7-8D48-A95F-0873FCF2F018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50FC9-3ADD-6B4E-90FA-D0CED64D5212}" type="slidenum">
              <a:rPr lang="en-US"/>
              <a:pPr/>
              <a:t>24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76B686A-8BCF-4E4E-8B3B-5E8364D5996D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EA07-03BA-3A48-A351-365DF70447D9}" type="slidenum">
              <a:rPr lang="en-US"/>
              <a:pPr/>
              <a:t>27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F39142B-7520-544A-9E20-40D59AF3C3D7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E756-7C99-4D46-9B2B-358AD7472C7D}" type="slidenum">
              <a:rPr lang="en-US"/>
              <a:pPr/>
              <a:t>28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9642497-8FFB-0842-B38C-D0EA56FA2EE4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30AA-4598-214E-9078-D4110EF63259}" type="slidenum">
              <a:rPr lang="en-US"/>
              <a:pPr/>
              <a:t>45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57529EA-5062-8649-8877-688417696278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B938-BE4C-B04A-9987-5559EA7B97EB}" type="slidenum">
              <a:rPr lang="en-US"/>
              <a:pPr/>
              <a:t>46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E49E98-8829-ED43-9603-24F8B975FF6B}" type="datetime4">
              <a:rPr lang="en-US">
                <a:latin typeface="Times New Roman" pitchFamily="-65" charset="0"/>
              </a:rPr>
              <a:pPr/>
              <a:t>September 14, 2020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65" charset="0"/>
              </a:rPr>
              <a:t>A Small Dose of Toxicology - Overview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46972-4C75-1B41-B1F9-EB171A87134A}" type="slidenum">
              <a:rPr lang="en-US">
                <a:latin typeface="Times New Roman" pitchFamily="-65" charset="0"/>
              </a:rPr>
              <a:pPr/>
              <a:t>47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4A0590D-D039-244B-933C-67FD73A2D800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2FBD8-8DBC-A341-A524-E1D1AB4830B7}" type="slidenum">
              <a:rPr lang="en-US"/>
              <a:pPr/>
              <a:t>48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BA567-3DBA-7041-8517-95D93E0547B0}" type="datetime4">
              <a:rPr lang="en-US">
                <a:latin typeface="Times New Roman" pitchFamily="-65" charset="0"/>
              </a:rPr>
              <a:pPr/>
              <a:t>September 14, 2020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65" charset="0"/>
              </a:rPr>
              <a:t>A Small Dose of Toxicology - Overview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DC482-EC68-5445-8196-BC2B66A2656C}" type="slidenum">
              <a:rPr lang="en-US">
                <a:latin typeface="Times New Roman" pitchFamily="-65" charset="0"/>
              </a:rPr>
              <a:pPr/>
              <a:t>49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FF0E926-C97E-9343-A502-339C9FBE8D41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42E6D-7EE2-9443-9463-CA580FDFAF4C}" type="slidenum">
              <a:rPr lang="en-US"/>
              <a:pPr/>
              <a:t>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06AA51-0040-2044-999A-03E9FD996708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3955-AE9D-E541-ACFF-5AE38046CCF4}" type="slidenum">
              <a:rPr lang="en-US"/>
              <a:pPr/>
              <a:t>50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95B960-A3E2-BB49-8F92-2E0B3A46BC47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14AD-0F39-444C-8D6C-D722FEA8013E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D6C7D0-2AC0-9547-B65F-93A96BDEA2F1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DF74F-9CC2-C34A-B4D8-AB42C87B8B00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106195-7EF5-1F47-8450-BB20C5794734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582FD-EDBB-9145-B079-A0A219EF6DD7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B575F72-BB96-5347-BB85-C5B677EBB85F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3B4D3-B483-4745-A812-7DF1C5C9A8E2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ED368A-9756-BE46-A93C-2BFF915CB5EB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9AD4F-CB0F-9C4E-889D-08E7458B5C0D}" type="slidenum">
              <a:rPr lang="en-US"/>
              <a:pPr/>
              <a:t>7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1610A8-FCF6-ED4A-8106-E6714E8ECDF4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6E83-1859-3F41-AFAB-5F153FF36AD8}" type="slidenum">
              <a:rPr lang="en-US"/>
              <a:pPr/>
              <a:t>10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B4CC37-7ADB-0241-A91B-9F3265DB5FD8}" type="datetime4">
              <a:rPr lang="en-US"/>
              <a:pPr/>
              <a:t>September 14,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7050D-AC7B-3447-B09B-E88FA31CAE89}" type="slidenum">
              <a:rPr lang="en-US"/>
              <a:pPr/>
              <a:t>11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9" name="Text Box 11"/>
          <p:cNvSpPr txBox="1">
            <a:spLocks noChangeArrowheads="1"/>
          </p:cNvSpPr>
          <p:nvPr userDrawn="1"/>
        </p:nvSpPr>
        <p:spPr bwMode="auto">
          <a:xfrm>
            <a:off x="6934200" y="6611938"/>
            <a:ext cx="22098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/>
              <a:t>Small Dose of Mercury – 04/01/12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              A Small Dose of Toxicology</a:t>
            </a:r>
          </a:p>
        </p:txBody>
      </p:sp>
      <p:pic>
        <p:nvPicPr>
          <p:cNvPr id="1038" name="Picture 14" descr="spoon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6934200" y="6611938"/>
            <a:ext cx="22098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Small Dose of Mercury – 04/01/12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66" name="Group 14"/>
          <p:cNvGrpSpPr>
            <a:grpSpLocks/>
          </p:cNvGrpSpPr>
          <p:nvPr/>
        </p:nvGrpSpPr>
        <p:grpSpPr bwMode="auto">
          <a:xfrm>
            <a:off x="990600" y="1447800"/>
            <a:ext cx="6913563" cy="3505200"/>
            <a:chOff x="702" y="1056"/>
            <a:chExt cx="4355" cy="2208"/>
          </a:xfrm>
        </p:grpSpPr>
        <p:sp>
          <p:nvSpPr>
            <p:cNvPr id="125964" name="Freeform 12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Freeform 13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76200"/>
            <a:ext cx="7620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A Small Dose of Mercury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990600" y="1924050"/>
            <a:ext cx="7086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An Introduction To The Health Effects of</a:t>
            </a:r>
            <a:br>
              <a:rPr lang="en-US" sz="4800" b="1">
                <a:solidFill>
                  <a:schemeClr val="tx1"/>
                </a:solidFill>
              </a:rPr>
            </a:br>
            <a:r>
              <a:rPr lang="en-US" sz="4800" b="1">
                <a:solidFill>
                  <a:schemeClr val="tx1"/>
                </a:solidFill>
              </a:rPr>
              <a:t>Mercury</a:t>
            </a:r>
          </a:p>
        </p:txBody>
      </p:sp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62" y="3838576"/>
            <a:ext cx="20574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343400"/>
            <a:ext cx="21240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84BD63C6-D492-2148-A0E3-C2086E8E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762" y="5273695"/>
            <a:ext cx="60467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3600" b="1" dirty="0">
                <a:latin typeface="Arial" pitchFamily="-1" charset="0"/>
              </a:rPr>
              <a:t>Chapter 13 </a:t>
            </a:r>
            <a:r>
              <a:rPr lang="mr-IN" sz="3600" b="1" dirty="0">
                <a:latin typeface="Arial" pitchFamily="-1" charset="0"/>
              </a:rPr>
              <a:t>–</a:t>
            </a:r>
            <a:r>
              <a:rPr lang="en-US" sz="3600" b="1" dirty="0">
                <a:latin typeface="Arial" pitchFamily="-1" charset="0"/>
              </a:rPr>
              <a:t> 3</a:t>
            </a:r>
            <a:r>
              <a:rPr lang="en-US" sz="3600" b="1" baseline="30000" dirty="0">
                <a:latin typeface="Arial" pitchFamily="-1" charset="0"/>
              </a:rPr>
              <a:t>rd</a:t>
            </a:r>
            <a:r>
              <a:rPr lang="en-US" sz="3600" b="1" dirty="0">
                <a:latin typeface="Arial" pitchFamily="-1" charset="0"/>
              </a:rPr>
              <a:t> Edition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>
                <a:latin typeface="Arial" pitchFamily="-1" charset="0"/>
              </a:rPr>
              <a:t>Steven G. Gilbert, PhD, DABT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 err="1">
                <a:latin typeface="Arial" pitchFamily="-1" charset="0"/>
              </a:rPr>
              <a:t>www.asmalldoseoftoxicology.org</a:t>
            </a:r>
            <a:endParaRPr lang="en-US" sz="2800" b="1" dirty="0">
              <a:latin typeface="Arial" pitchFamily="-1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295400" y="1981200"/>
            <a:ext cx="66294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4000" b="1"/>
              <a:t> Alchemy</a:t>
            </a:r>
          </a:p>
          <a:p>
            <a:pPr>
              <a:buFontTx/>
              <a:buChar char="•"/>
            </a:pPr>
            <a:r>
              <a:rPr lang="en-US" sz="4000" b="1"/>
              <a:t> Medicine - cure syphilis?</a:t>
            </a:r>
          </a:p>
          <a:p>
            <a:pPr>
              <a:buFontTx/>
              <a:buChar char="•"/>
            </a:pPr>
            <a:r>
              <a:rPr lang="en-US" sz="4000" b="1"/>
              <a:t> Egyptian tomb -1500 BC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Greek God Mercury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772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“For then she bare a son, of many shifts, blandly cunning, a robber, a cattle driver, a bringer of dreams, a watcher by night, a thief at the gates, one who was soon to show forth wonderful deeds among the deathless gods...” </a:t>
            </a:r>
          </a:p>
          <a:p>
            <a:pPr algn="ctr"/>
            <a:r>
              <a:rPr lang="en-US" sz="3200" b="1"/>
              <a:t>Description of the birth of the</a:t>
            </a:r>
          </a:p>
          <a:p>
            <a:pPr algn="ctr"/>
            <a:r>
              <a:rPr lang="en-US" sz="3200" b="1"/>
              <a:t> Greek God Mercury</a:t>
            </a: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573588"/>
            <a:ext cx="21240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752600" y="2360613"/>
            <a:ext cx="5638800" cy="160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Occupational Exposure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Gold mining.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Hatters in the felt industry.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Events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3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990600"/>
            <a:ext cx="4886325" cy="5791200"/>
          </a:xfrm>
          <a:prstGeom prst="rect">
            <a:avLst/>
          </a:prstGeom>
          <a:noFill/>
        </p:spPr>
      </p:pic>
      <p:sp>
        <p:nvSpPr>
          <p:cNvPr id="202755" name="Rectangle 307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391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751263" cy="5867400"/>
          </a:xfrm>
          <a:prstGeom prst="rect">
            <a:avLst/>
          </a:prstGeom>
          <a:noFill/>
        </p:spPr>
      </p:pic>
      <p:sp>
        <p:nvSpPr>
          <p:cNvPr id="20377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7696200" y="6613525"/>
            <a:ext cx="1447800" cy="244475"/>
          </a:xfrm>
        </p:spPr>
        <p:txBody>
          <a:bodyPr/>
          <a:lstStyle/>
          <a:p>
            <a:pPr algn="r"/>
            <a:r>
              <a:rPr lang="en-US" sz="1000" b="1">
                <a:solidFill>
                  <a:schemeClr val="hlink"/>
                </a:solidFill>
              </a:rPr>
              <a:t>Polluting with HG</a:t>
            </a:r>
            <a:endParaRPr lang="en-US" sz="4000"/>
          </a:p>
        </p:txBody>
      </p:sp>
      <p:sp>
        <p:nvSpPr>
          <p:cNvPr id="203780" name="Text Box 1028"/>
          <p:cNvSpPr txBox="1">
            <a:spLocks noChangeArrowheads="1"/>
          </p:cNvSpPr>
          <p:nvPr/>
        </p:nvSpPr>
        <p:spPr bwMode="auto">
          <a:xfrm>
            <a:off x="838200" y="76200"/>
            <a:ext cx="745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Discharge in Minamata Bay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</p:spPr>
      </p:pic>
      <p:sp>
        <p:nvSpPr>
          <p:cNvPr id="204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867400" cy="762000"/>
          </a:xfrm>
        </p:spPr>
        <p:txBody>
          <a:bodyPr/>
          <a:lstStyle/>
          <a:p>
            <a:pPr algn="r"/>
            <a:r>
              <a:rPr lang="en-US" b="1"/>
              <a:t>Fetal Effects of MeHg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914400"/>
            <a:ext cx="4810125" cy="5943600"/>
          </a:xfrm>
          <a:prstGeom prst="rect">
            <a:avLst/>
          </a:prstGeom>
          <a:noFill/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467600" cy="7620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tx1"/>
                </a:solidFill>
              </a:rPr>
              <a:t>Life-Long Effects of MeHg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990600"/>
            <a:ext cx="3848100" cy="5791200"/>
          </a:xfrm>
          <a:prstGeom prst="rect">
            <a:avLst/>
          </a:prstGeom>
          <a:noFill/>
        </p:spPr>
      </p:pic>
      <p:sp>
        <p:nvSpPr>
          <p:cNvPr id="206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610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Planting Seed with Mercury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7263"/>
            <a:ext cx="8458200" cy="5672137"/>
          </a:xfrm>
          <a:prstGeom prst="rect">
            <a:avLst/>
          </a:prstGeom>
          <a:noFill/>
        </p:spPr>
      </p:pic>
      <p:sp>
        <p:nvSpPr>
          <p:cNvPr id="20787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1913"/>
            <a:ext cx="7848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Iraq Mothers with Bread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57838"/>
          </a:xfrm>
          <a:prstGeom prst="rect">
            <a:avLst/>
          </a:prstGeom>
          <a:noFill/>
        </p:spPr>
      </p:pic>
      <p:sp>
        <p:nvSpPr>
          <p:cNvPr id="20889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913"/>
            <a:ext cx="8534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Iraq Infant - Effects of Mercury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76200"/>
            <a:ext cx="7772400" cy="820738"/>
          </a:xfrm>
          <a:noFill/>
          <a:ln/>
        </p:spPr>
        <p:txBody>
          <a:bodyPr lIns="90488" tIns="44450" rIns="90488" bIns="44450"/>
          <a:lstStyle/>
          <a:p>
            <a:r>
              <a:rPr lang="en-US" sz="4800" b="1"/>
              <a:t>Mercury the Metal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82725"/>
            <a:ext cx="65532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966788"/>
            <a:ext cx="8440737" cy="5586412"/>
          </a:xfrm>
          <a:prstGeom prst="rect">
            <a:avLst/>
          </a:prstGeom>
          <a:noFill/>
        </p:spPr>
      </p:pic>
      <p:sp>
        <p:nvSpPr>
          <p:cNvPr id="209923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10600" cy="701675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Coal Fired Plants – Hg Emissions</a:t>
            </a:r>
            <a:endParaRPr 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139700"/>
            <a:ext cx="7772400" cy="698500"/>
          </a:xfrm>
          <a:noFill/>
          <a:ln/>
        </p:spPr>
        <p:txBody>
          <a:bodyPr lIns="90488" tIns="44450" rIns="90488" bIns="44450"/>
          <a:lstStyle/>
          <a:p>
            <a:r>
              <a:rPr lang="en-US" sz="4000" b="1"/>
              <a:t>Outbreaks of MeHg Poisoning</a:t>
            </a:r>
          </a:p>
        </p:txBody>
      </p:sp>
      <p:graphicFrame>
        <p:nvGraphicFramePr>
          <p:cNvPr id="210948" name="Group 4"/>
          <p:cNvGraphicFramePr>
            <a:graphicFrameLocks noGrp="1"/>
          </p:cNvGraphicFramePr>
          <p:nvPr/>
        </p:nvGraphicFramePr>
        <p:xfrm>
          <a:off x="1524000" y="1143000"/>
          <a:ext cx="6096000" cy="5419724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65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65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65" charset="0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Minamata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1953-60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Nigata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1964-65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Guatemala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1963-65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Ghana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Pakistan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On-going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444500" y="1524000"/>
            <a:ext cx="8255000" cy="124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tx1"/>
                </a:solidFill>
              </a:rPr>
              <a:t>Inorganic - </a:t>
            </a:r>
            <a:r>
              <a:rPr lang="en-US" sz="3600" b="1">
                <a:solidFill>
                  <a:schemeClr val="tx1"/>
                </a:solidFill>
              </a:rPr>
              <a:t>elemental mercury vapor Hg</a:t>
            </a:r>
            <a:r>
              <a:rPr lang="en-US" sz="3600" b="1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849438" y="2913063"/>
            <a:ext cx="5468937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 u="sng">
                <a:solidFill>
                  <a:schemeClr val="tx1"/>
                </a:solidFill>
              </a:rPr>
              <a:t>Biotransformation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941388" y="3873500"/>
            <a:ext cx="80105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Organic - </a:t>
            </a:r>
            <a:r>
              <a:rPr lang="en-US" sz="3600" b="1">
                <a:solidFill>
                  <a:schemeClr val="tx1"/>
                </a:solidFill>
              </a:rPr>
              <a:t>Methylmercury - </a:t>
            </a:r>
            <a:r>
              <a:rPr lang="en-US" sz="4000" b="1">
                <a:solidFill>
                  <a:schemeClr val="tx1"/>
                </a:solidFill>
              </a:rPr>
              <a:t>CH</a:t>
            </a:r>
            <a:r>
              <a:rPr lang="en-US" sz="4000" b="1" baseline="-25000">
                <a:solidFill>
                  <a:schemeClr val="tx1"/>
                </a:solidFill>
              </a:rPr>
              <a:t>3</a:t>
            </a:r>
            <a:r>
              <a:rPr lang="en-US" sz="4000" b="1">
                <a:solidFill>
                  <a:schemeClr val="tx1"/>
                </a:solidFill>
              </a:rPr>
              <a:t>Hg</a:t>
            </a:r>
            <a:r>
              <a:rPr lang="en-US" sz="4000" b="1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1849438" y="4740275"/>
            <a:ext cx="509905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 u="sng">
                <a:solidFill>
                  <a:schemeClr val="tx1"/>
                </a:solidFill>
              </a:rPr>
              <a:t>Bioaccumulation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823913"/>
          </a:xfrm>
        </p:spPr>
        <p:txBody>
          <a:bodyPr/>
          <a:lstStyle/>
          <a:p>
            <a:r>
              <a:rPr lang="en-US" sz="4800" b="1">
                <a:solidFill>
                  <a:schemeClr val="tx1"/>
                </a:solidFill>
              </a:rPr>
              <a:t>Mercury to Methyl Mercury</a:t>
            </a:r>
            <a:endParaRPr 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Release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6019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>
                <a:solidFill>
                  <a:schemeClr val="tx1"/>
                </a:solidFill>
              </a:rPr>
              <a:t>50-75% mercury of released in the environment related to human activities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Atmospheric Hg</a:t>
            </a:r>
          </a:p>
        </p:txBody>
      </p:sp>
      <p:pic>
        <p:nvPicPr>
          <p:cNvPr id="248836" name="Picture 4" descr="hg_deposition map 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014413"/>
            <a:ext cx="5962650" cy="57673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2794000" y="1784350"/>
            <a:ext cx="2763838" cy="847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5708650" y="2328863"/>
            <a:ext cx="2978150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Ambient Water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Sediments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5859463" y="4573588"/>
            <a:ext cx="2217737" cy="528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Edible Fish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533400" y="1339850"/>
            <a:ext cx="2097088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Inorganic 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Mercury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768350" y="3714750"/>
            <a:ext cx="2514600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Methyl-Mercury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381000" y="5597525"/>
            <a:ext cx="2967038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Methyl-Mercury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In Humans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1752600" y="2854325"/>
            <a:ext cx="28956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Biomethylation</a:t>
            </a: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4322763" y="3811588"/>
            <a:ext cx="32210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Bioaccumulation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4321175" y="5562600"/>
            <a:ext cx="1927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Exposure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3492500" y="1492250"/>
            <a:ext cx="21463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Discharge</a:t>
            </a:r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 flipH="1">
            <a:off x="3417888" y="3098800"/>
            <a:ext cx="2217737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3443288" y="4090988"/>
            <a:ext cx="2232025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 flipH="1">
            <a:off x="3495675" y="5084763"/>
            <a:ext cx="212725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tx1"/>
                </a:solidFill>
              </a:rPr>
              <a:t>Biotransformation of Mercury</a:t>
            </a:r>
            <a:endParaRPr lang="en-US" sz="1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43000" y="1752600"/>
            <a:ext cx="6929438" cy="252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Natural Degassing of the earth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Combustion of fossil fuel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Industrial Discharges and Wastes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Incineration &amp; Crematories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Dental amalgams</a:t>
            </a:r>
          </a:p>
        </p:txBody>
      </p:sp>
      <p:grpSp>
        <p:nvGrpSpPr>
          <p:cNvPr id="219140" name="Group 4"/>
          <p:cNvGrpSpPr>
            <a:grpSpLocks/>
          </p:cNvGrpSpPr>
          <p:nvPr/>
        </p:nvGrpSpPr>
        <p:grpSpPr bwMode="auto">
          <a:xfrm>
            <a:off x="1760538" y="4724400"/>
            <a:ext cx="5630862" cy="714375"/>
            <a:chOff x="1080" y="2928"/>
            <a:chExt cx="3547" cy="450"/>
          </a:xfrm>
        </p:grpSpPr>
        <p:grpSp>
          <p:nvGrpSpPr>
            <p:cNvPr id="219141" name="Group 5"/>
            <p:cNvGrpSpPr>
              <a:grpSpLocks/>
            </p:cNvGrpSpPr>
            <p:nvPr/>
          </p:nvGrpSpPr>
          <p:grpSpPr bwMode="auto">
            <a:xfrm>
              <a:off x="1080" y="2928"/>
              <a:ext cx="3547" cy="450"/>
              <a:chOff x="1215" y="2928"/>
              <a:chExt cx="3991" cy="450"/>
            </a:xfrm>
          </p:grpSpPr>
          <p:sp>
            <p:nvSpPr>
              <p:cNvPr id="219142" name="Rectangle 6"/>
              <p:cNvSpPr>
                <a:spLocks noChangeArrowheads="1"/>
              </p:cNvSpPr>
              <p:nvPr/>
            </p:nvSpPr>
            <p:spPr bwMode="auto">
              <a:xfrm>
                <a:off x="1215" y="2928"/>
                <a:ext cx="681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3600" b="1">
                    <a:solidFill>
                      <a:srgbClr val="000000"/>
                    </a:solidFill>
                  </a:rPr>
                  <a:t>Hg</a:t>
                </a:r>
                <a:r>
                  <a:rPr lang="en-US" sz="3600" b="1" baseline="300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19143" name="Line 7"/>
              <p:cNvSpPr>
                <a:spLocks noChangeShapeType="1"/>
              </p:cNvSpPr>
              <p:nvPr/>
            </p:nvSpPr>
            <p:spPr bwMode="auto">
              <a:xfrm>
                <a:off x="1848" y="3168"/>
                <a:ext cx="576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/>
            </p:nvSpPr>
            <p:spPr bwMode="auto">
              <a:xfrm>
                <a:off x="2491" y="2976"/>
                <a:ext cx="807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3600" b="1">
                    <a:solidFill>
                      <a:srgbClr val="000000"/>
                    </a:solidFill>
                  </a:rPr>
                  <a:t>Hg</a:t>
                </a:r>
                <a:r>
                  <a:rPr lang="en-US" sz="3600" b="1" baseline="30000">
                    <a:solidFill>
                      <a:srgbClr val="000000"/>
                    </a:solidFill>
                  </a:rPr>
                  <a:t>2+</a:t>
                </a:r>
              </a:p>
            </p:txBody>
          </p:sp>
          <p:sp>
            <p:nvSpPr>
              <p:cNvPr id="219145" name="Line 9"/>
              <p:cNvSpPr>
                <a:spLocks noChangeShapeType="1"/>
              </p:cNvSpPr>
              <p:nvPr/>
            </p:nvSpPr>
            <p:spPr bwMode="auto">
              <a:xfrm>
                <a:off x="3240" y="3168"/>
                <a:ext cx="576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/>
            </p:nvSpPr>
            <p:spPr bwMode="auto">
              <a:xfrm>
                <a:off x="3931" y="2976"/>
                <a:ext cx="1275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3600" b="1">
                    <a:solidFill>
                      <a:srgbClr val="000000"/>
                    </a:solidFill>
                  </a:rPr>
                  <a:t>CH</a:t>
                </a:r>
                <a:r>
                  <a:rPr lang="en-US" sz="3600" b="1" baseline="-25000">
                    <a:solidFill>
                      <a:srgbClr val="000000"/>
                    </a:solidFill>
                  </a:rPr>
                  <a:t>3</a:t>
                </a:r>
                <a:r>
                  <a:rPr lang="en-US" sz="3600" b="1">
                    <a:solidFill>
                      <a:srgbClr val="000000"/>
                    </a:solidFill>
                  </a:rPr>
                  <a:t>Hg</a:t>
                </a:r>
                <a:r>
                  <a:rPr lang="en-US" sz="3600" b="1" baseline="300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219147" name="Line 11"/>
            <p:cNvSpPr>
              <a:spLocks noChangeShapeType="1"/>
            </p:cNvSpPr>
            <p:nvPr/>
          </p:nvSpPr>
          <p:spPr bwMode="auto">
            <a:xfrm>
              <a:off x="1643" y="3168"/>
              <a:ext cx="469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8" name="Line 12"/>
            <p:cNvSpPr>
              <a:spLocks noChangeShapeType="1"/>
            </p:cNvSpPr>
            <p:nvPr/>
          </p:nvSpPr>
          <p:spPr bwMode="auto">
            <a:xfrm>
              <a:off x="2923" y="3168"/>
              <a:ext cx="469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91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8686800" cy="701675"/>
          </a:xfrm>
        </p:spPr>
        <p:txBody>
          <a:bodyPr/>
          <a:lstStyle/>
          <a:p>
            <a:r>
              <a:rPr lang="en-US" sz="4000" b="1"/>
              <a:t>Environmental Sources of Mercury</a:t>
            </a:r>
            <a:endParaRPr lang="en-US" sz="400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The Mercury Cycle</a:t>
            </a:r>
          </a:p>
        </p:txBody>
      </p:sp>
      <p:pic>
        <p:nvPicPr>
          <p:cNvPr id="246790" name="Picture 6" descr="USGS mercury cycle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68288" y="1066800"/>
            <a:ext cx="8607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fig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449888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5791200" y="304800"/>
            <a:ext cx="31480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chemeClr val="tx1"/>
                </a:solidFill>
                <a:latin typeface="Book Antiqua" pitchFamily="-65" charset="0"/>
              </a:rPr>
              <a:t>A 270-year record</a:t>
            </a:r>
          </a:p>
          <a:p>
            <a:pPr eaLnBrk="0" hangingPunct="0"/>
            <a:endParaRPr lang="en-US" sz="2800" b="1">
              <a:solidFill>
                <a:schemeClr val="tx1"/>
              </a:solidFill>
              <a:latin typeface="Book Antiqua" pitchFamily="-65" charset="0"/>
            </a:endParaRPr>
          </a:p>
          <a:p>
            <a:pPr eaLnBrk="0" hangingPunct="0"/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Major atmospheric releases</a:t>
            </a:r>
          </a:p>
          <a:p>
            <a:pPr lvl="1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Natural</a:t>
            </a:r>
          </a:p>
          <a:p>
            <a:pPr lvl="2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Background (42%)</a:t>
            </a:r>
          </a:p>
          <a:p>
            <a:pPr lvl="2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Volcanic (6%)</a:t>
            </a:r>
          </a:p>
          <a:p>
            <a:pPr lvl="1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Anthropogenic (52%)</a:t>
            </a:r>
          </a:p>
          <a:p>
            <a:pPr lvl="2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Gold rush</a:t>
            </a:r>
          </a:p>
          <a:p>
            <a:pPr lvl="2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WWII</a:t>
            </a:r>
          </a:p>
          <a:p>
            <a:pPr lvl="2" eaLnBrk="0" hangingPunct="0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Book Antiqua" pitchFamily="-65" charset="0"/>
              </a:rPr>
              <a:t>Industrialization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30575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latin typeface="Book Antiqua" pitchFamily="-65" charset="0"/>
              </a:rPr>
              <a:t>Significantly</a:t>
            </a: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Dauphin" pitchFamily="18" charset="0"/>
              </a:rPr>
              <a:t>   </a:t>
            </a:r>
            <a:endParaRPr lang="en-US" sz="2000">
              <a:solidFill>
                <a:schemeClr val="tx1"/>
              </a:solidFill>
              <a:latin typeface="Lucida Sans Unicode" pitchFamily="-65" charset="0"/>
            </a:endParaRPr>
          </a:p>
          <a:p>
            <a:pPr eaLnBrk="0" hangingPunct="0"/>
            <a:r>
              <a:rPr lang="en-US" sz="1600" b="1">
                <a:solidFill>
                  <a:schemeClr val="tx1"/>
                </a:solidFill>
                <a:latin typeface="Lucida Sans Unicode" pitchFamily="-65" charset="0"/>
              </a:rPr>
              <a:t>The last 100 years</a:t>
            </a:r>
          </a:p>
          <a:p>
            <a:pPr eaLnBrk="0" hangingPunct="0"/>
            <a:r>
              <a:rPr lang="en-US" sz="1600" b="1">
                <a:solidFill>
                  <a:schemeClr val="tx1"/>
                </a:solidFill>
                <a:latin typeface="Lucida Sans Unicode" pitchFamily="-65" charset="0"/>
              </a:rPr>
              <a:t>	anthropogenic: 70%</a:t>
            </a:r>
          </a:p>
          <a:p>
            <a:pPr eaLnBrk="0" hangingPunct="0"/>
            <a:endParaRPr lang="en-US" sz="1600" b="1">
              <a:solidFill>
                <a:schemeClr val="tx1"/>
              </a:solidFill>
              <a:latin typeface="Lucida Sans Unicode" pitchFamily="-65" charset="0"/>
            </a:endParaRPr>
          </a:p>
          <a:p>
            <a:pPr eaLnBrk="0" hangingPunct="0"/>
            <a:r>
              <a:rPr lang="en-US" sz="1600" b="1">
                <a:solidFill>
                  <a:schemeClr val="tx1"/>
                </a:solidFill>
                <a:latin typeface="Lucida Sans Unicode" pitchFamily="-65" charset="0"/>
              </a:rPr>
              <a:t>The last 10 years</a:t>
            </a:r>
          </a:p>
          <a:p>
            <a:pPr eaLnBrk="0" hangingPunct="0"/>
            <a:r>
              <a:rPr lang="en-US" sz="1600" b="1">
                <a:solidFill>
                  <a:schemeClr val="tx1"/>
                </a:solidFill>
                <a:latin typeface="Lucida Sans Unicode" pitchFamily="-65" charset="0"/>
              </a:rPr>
              <a:t>	an apparent decline</a:t>
            </a:r>
          </a:p>
        </p:txBody>
      </p:sp>
      <p:pic>
        <p:nvPicPr>
          <p:cNvPr id="260101" name="Picture 5" descr="USGS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6172200"/>
            <a:ext cx="990600" cy="398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708025" y="1462088"/>
            <a:ext cx="7726363" cy="393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Blindness - Deafness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Cerebral Palsy - Seizures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Abnormal reflexes &amp; muscle tone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Retarded motor development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Visual and Auditory Deficits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Delayed motor development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Altered DRH performance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Neurobehavioral Effects</a:t>
            </a:r>
            <a:endParaRPr lang="en-US" sz="40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Key Words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514600"/>
            <a:ext cx="7848600" cy="18986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5400" b="1">
                <a:latin typeface="Arial" pitchFamily="-65" charset="0"/>
              </a:rPr>
              <a:t>Risk =</a:t>
            </a:r>
          </a:p>
          <a:p>
            <a:pPr algn="ctr">
              <a:buFontTx/>
              <a:buNone/>
            </a:pPr>
            <a:r>
              <a:rPr lang="en-US" sz="5400" b="1">
                <a:latin typeface="Arial" pitchFamily="-65" charset="0"/>
              </a:rPr>
              <a:t>Hazard X Exposure</a:t>
            </a: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542925" y="24384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685800" y="1371600"/>
            <a:ext cx="7772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Dose / Response</a:t>
            </a:r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609600" y="44958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685800" y="4727575"/>
            <a:ext cx="7772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800000"/>
                </a:solidFill>
              </a:rPr>
              <a:t>Individual Sensitivity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08025" y="1462088"/>
            <a:ext cx="7726363" cy="544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95% of </a:t>
            </a:r>
            <a:r>
              <a:rPr lang="en-US" sz="3600" b="1" dirty="0" err="1">
                <a:solidFill>
                  <a:schemeClr val="tx1"/>
                </a:solidFill>
              </a:rPr>
              <a:t>MeHg</a:t>
            </a:r>
            <a:r>
              <a:rPr lang="en-US" sz="3600" b="1" dirty="0">
                <a:solidFill>
                  <a:schemeClr val="tx1"/>
                </a:solidFill>
              </a:rPr>
              <a:t> is absorbed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10% into brain – most stays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half-life in blood is 50–70 days in adults but can vary significantly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the half-life is longer in neonates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crosses the placenta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levels in umbilical cord blood are about 1.7 times as high as the mother’s blood levels</a:t>
            </a:r>
          </a:p>
          <a:p>
            <a:pPr eaLnBrk="0" hangingPunct="0">
              <a:buSzPct val="100000"/>
              <a:buFontTx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MeHg</a:t>
            </a:r>
            <a:r>
              <a:rPr lang="en-US" b="1" dirty="0"/>
              <a:t> in Humans</a:t>
            </a:r>
            <a:endParaRPr lang="en-US" sz="4000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08025" y="1462088"/>
            <a:ext cx="7726363" cy="544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EPA reference level of 5.8 </a:t>
            </a:r>
            <a:r>
              <a:rPr lang="en-US" sz="3600" b="1" dirty="0" err="1">
                <a:solidFill>
                  <a:schemeClr val="tx1"/>
                </a:solidFill>
              </a:rPr>
              <a:t>μg</a:t>
            </a:r>
            <a:r>
              <a:rPr lang="en-US" sz="3600" b="1" dirty="0">
                <a:solidFill>
                  <a:schemeClr val="tx1"/>
                </a:solidFill>
              </a:rPr>
              <a:t>/L, the mother’s blood level should thus not exceed 3.5 </a:t>
            </a:r>
            <a:r>
              <a:rPr lang="en-US" sz="3600" b="1" dirty="0" err="1">
                <a:solidFill>
                  <a:schemeClr val="tx1"/>
                </a:solidFill>
              </a:rPr>
              <a:t>μg</a:t>
            </a:r>
            <a:r>
              <a:rPr lang="en-US" sz="3600" b="1" dirty="0">
                <a:solidFill>
                  <a:schemeClr val="tx1"/>
                </a:solidFill>
              </a:rPr>
              <a:t>/L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cognitive deficits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motor skill effects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attention deficits, 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language skill deficiencies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decreased learning capacity and memory</a:t>
            </a:r>
          </a:p>
          <a:p>
            <a:pPr marL="282575" indent="-282575" eaLnBrk="0" hangingPunct="0">
              <a:buSzPct val="100000"/>
              <a:buFont typeface="Arial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MeHg</a:t>
            </a:r>
            <a:r>
              <a:rPr lang="en-US" b="1" dirty="0"/>
              <a:t> – Fetal effects</a:t>
            </a:r>
            <a:endParaRPr lang="en-US" sz="400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2057400"/>
            <a:ext cx="4038600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Sleep disturbance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Headache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Fatigue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Difficulty concentrating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Depression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Memory loss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Diminished fine motor  coordination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MeHg</a:t>
            </a:r>
            <a:r>
              <a:rPr lang="en-US" b="1" dirty="0"/>
              <a:t> – Adult effects</a:t>
            </a:r>
            <a:endParaRPr lang="en-US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76800" y="2057400"/>
            <a:ext cx="4038600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Muscle and joint pain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Gastrointestinal upset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Hair thinning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Heart rate disturbance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Hypertension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Tremor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400" b="1" dirty="0"/>
              <a:t>Numbness or tingling around the mouth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720" y="1066800"/>
            <a:ext cx="6237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Lower level exposures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6275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Table 2: Signs and symptoms of </a:t>
            </a:r>
            <a:r>
              <a:rPr lang="en-US" sz="1600" dirty="0" err="1"/>
              <a:t>MeHg</a:t>
            </a:r>
            <a:r>
              <a:rPr lang="en-US" sz="1600" dirty="0"/>
              <a:t> poisoning. </a:t>
            </a:r>
            <a:r>
              <a:rPr lang="en-US" sz="1600" dirty="0" err="1"/>
              <a:t>Silbernagal</a:t>
            </a:r>
            <a:r>
              <a:rPr lang="en-US" sz="1600" dirty="0"/>
              <a:t> et al.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MeHg</a:t>
            </a:r>
            <a:r>
              <a:rPr lang="en-US" b="1" dirty="0"/>
              <a:t> – case studies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62246"/>
            <a:ext cx="1713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Silbernagal</a:t>
            </a:r>
            <a:r>
              <a:rPr lang="en-US" sz="1600" dirty="0"/>
              <a:t> et 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64-year-old anthropologist who ate fish nine times a week, often choosing tuna, swordfish, sea bass, and halibut, suffered from chronic fatigue, headaches, memory loss and, hair loss. Her blood mercury level at diagnosis was 21 </a:t>
            </a:r>
            <a:r>
              <a:rPr lang="en-US" sz="2400" i="1" dirty="0" err="1"/>
              <a:t>μg</a:t>
            </a:r>
            <a:r>
              <a:rPr lang="en-US" sz="2400" i="1" dirty="0"/>
              <a:t>/L.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635276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10-year-old boy who had always been an “A” student began having problems concentrating and completing assignments in school. He lost his ability to catch a ball and developed hand tremors. He had eaten a can of tuna every day for a year. His blood mercury level was above 60 </a:t>
            </a:r>
            <a:r>
              <a:rPr lang="en-US" sz="2400" i="1" dirty="0" err="1"/>
              <a:t>μg</a:t>
            </a:r>
            <a:r>
              <a:rPr lang="en-US" sz="2400" i="1" dirty="0"/>
              <a:t>/L.</a:t>
            </a:r>
            <a:endParaRPr lang="en-US" sz="24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14400" y="2362200"/>
            <a:ext cx="7467600" cy="2244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buSzPct val="150000"/>
              <a:buFont typeface="Arial"/>
              <a:buChar char="•"/>
            </a:pPr>
            <a:r>
              <a:rPr lang="en-US" sz="2800" b="1" dirty="0"/>
              <a:t>Numbness or tingling in hands and feet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800" b="1" dirty="0"/>
              <a:t>Clumsy gait, difficulty walking (ataxia)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800" b="1" dirty="0"/>
              <a:t>Slurred speech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800" b="1" dirty="0"/>
              <a:t>Tunnel vision</a:t>
            </a:r>
          </a:p>
          <a:p>
            <a:pPr marL="457200" indent="-457200">
              <a:buSzPct val="150000"/>
              <a:buFont typeface="Arial"/>
              <a:buChar char="•"/>
            </a:pPr>
            <a:r>
              <a:rPr lang="en-US" sz="2800" b="1" dirty="0"/>
              <a:t>Diminished visual acuity</a:t>
            </a:r>
            <a:endParaRPr lang="en-US" sz="2400" b="1" dirty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MeHg</a:t>
            </a:r>
            <a:r>
              <a:rPr lang="en-US" b="1" dirty="0"/>
              <a:t> – Adult effects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58720" y="1066800"/>
            <a:ext cx="6362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Higher level exposures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524000" y="2286000"/>
            <a:ext cx="6065838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Decrease in Brain Size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Cell loss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Disorganization of cells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Cell migration failures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Effects On The Brain</a:t>
            </a:r>
            <a:endParaRPr lang="en-US" sz="400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2273300"/>
            <a:ext cx="77724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5000"/>
              </a:spcBef>
              <a:buFont typeface="Wingdings" pitchFamily="-65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MONKEY - 25 µg/kg - LOAEL</a:t>
            </a:r>
          </a:p>
          <a:p>
            <a:pPr marL="457200" indent="-457200" eaLnBrk="0" hangingPunct="0">
              <a:spcBef>
                <a:spcPct val="25000"/>
              </a:spcBef>
              <a:buFont typeface="Wingdings" pitchFamily="-65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RAT - 10 µg/kg - LOAEL</a:t>
            </a:r>
          </a:p>
          <a:p>
            <a:pPr marL="457200" indent="-457200" eaLnBrk="0" hangingPunct="0">
              <a:spcBef>
                <a:spcPct val="25000"/>
              </a:spcBef>
              <a:buFont typeface="Wingdings" pitchFamily="-65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RAT - 50 µg/kg - replicated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76200"/>
            <a:ext cx="8458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Animal - Risk Assessment</a:t>
            </a:r>
            <a:endParaRPr lang="en-US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457200" y="2057400"/>
            <a:ext cx="8242300" cy="206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120000"/>
              </a:lnSpc>
              <a:buFont typeface="Wingdings" pitchFamily="-65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2.5 µg/kg     - NOAEL (animals)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-65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0.25 µg/kg   - Human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-65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0.025 µg/kg - Sensitive populations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Animal - Risk Assessment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2243138" y="4460875"/>
            <a:ext cx="46148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-65" charset="2"/>
              <a:buNone/>
            </a:pPr>
            <a:r>
              <a:rPr lang="en-US" sz="2800" b="1">
                <a:solidFill>
                  <a:schemeClr val="tx1"/>
                </a:solidFill>
              </a:rPr>
              <a:t>(the rule of dividing by 10)</a:t>
            </a:r>
            <a:endParaRPr lang="en-US" sz="36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50875" y="1816100"/>
            <a:ext cx="7559675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10-20 ppm hair - LOAEL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40-80 ppb blood - LOAEL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0.645 µg/kg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0.06 µg/kg - RfD •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038"/>
            <a:ext cx="7772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Human - Risk Assessment</a:t>
            </a:r>
            <a:endParaRPr lang="en-US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Fishing Advisories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162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65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49 States have over 2000 fish consumption advisories</a:t>
            </a:r>
          </a:p>
          <a:p>
            <a:pPr marL="457200" indent="-457200" eaLnBrk="0" hangingPunct="0">
              <a:buFont typeface="Wingdings" pitchFamily="-65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An increase from 27 in 1993</a:t>
            </a:r>
          </a:p>
          <a:p>
            <a:pPr marL="457200" indent="-457200" eaLnBrk="0" hangingPunct="0">
              <a:buFont typeface="Wingdings" pitchFamily="-65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Pregnant women, nursing mothers, women who intend to have children, and children under 15</a:t>
            </a:r>
            <a:endParaRPr 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What Is This?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740150" y="1998663"/>
            <a:ext cx="1670050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 flipV="1">
            <a:off x="4572000" y="3429000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65513" y="4191000"/>
            <a:ext cx="2211387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CH</a:t>
            </a:r>
            <a:r>
              <a:rPr lang="en-US" sz="8800" b="1" baseline="-2500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85800" y="1676400"/>
            <a:ext cx="7789863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Reduce environmental release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Restrict global production and sale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Advise women of child bearing age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Research mechanisms of action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Assess neurodegenerative effects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Recommendations</a:t>
            </a:r>
            <a:endParaRPr lang="en-US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MeHg Consumption Limits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868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1969 - FDA 0.5 ppm action level for total Hg in fish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1979 - FDA 1.0 ppm raised the action level for total Hg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1984 - FDA 1.0 ppm switched to MeHg in fish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1999 - US ATSDR – 0.3 µg/kg-day MRL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2001 - EPA 0.1 ug/kg oral RfD for MeHg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Later - EPA 0.3 ppm advised MeHg fish tissue level for human health based upon water quality standards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2001? - Maine  0.2 ppm action level MeHg (RfD 0.1 ug/kg)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Florida - 0.5 ppm Hg for retail fish and seafood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/>
              <a:t>Canada and EU - 0.5 ppm Hg for retail fish and seafood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en-US" sz="2400" b="1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MeHg Consumption Limits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57200" y="1103221"/>
            <a:ext cx="8458200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600" b="1" dirty="0"/>
              <a:t>US EPA – 0.1 </a:t>
            </a:r>
            <a:r>
              <a:rPr lang="en-US" sz="3600" b="1" dirty="0">
                <a:ea typeface="Arial" pitchFamily="-65" charset="0"/>
                <a:cs typeface="Arial" pitchFamily="-65" charset="0"/>
              </a:rPr>
              <a:t>µ</a:t>
            </a:r>
            <a:r>
              <a:rPr lang="en-US" sz="3600" b="1" dirty="0" err="1"/>
              <a:t>g</a:t>
            </a:r>
            <a:r>
              <a:rPr lang="en-US" sz="3600" b="1" dirty="0"/>
              <a:t>/kg-day </a:t>
            </a:r>
            <a:r>
              <a:rPr lang="en-US" sz="3600" b="1" dirty="0" err="1"/>
              <a:t>RfD</a:t>
            </a:r>
            <a:endParaRPr lang="en-US" sz="3600" b="1" dirty="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600" b="1" dirty="0"/>
              <a:t>US FDA – 1 </a:t>
            </a:r>
            <a:r>
              <a:rPr lang="en-US" sz="3600" b="1" dirty="0" err="1"/>
              <a:t>ppm</a:t>
            </a:r>
            <a:r>
              <a:rPr lang="en-US" sz="3600" b="1" dirty="0"/>
              <a:t> (mg/kg) in fish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600" b="1" dirty="0"/>
              <a:t>US ATSDR – 0.3 </a:t>
            </a:r>
            <a:r>
              <a:rPr lang="en-US" sz="4000" b="1" dirty="0"/>
              <a:t>µ</a:t>
            </a:r>
            <a:r>
              <a:rPr lang="en-US" sz="4000" b="1" dirty="0" err="1"/>
              <a:t>g</a:t>
            </a:r>
            <a:r>
              <a:rPr lang="en-US" sz="4000" b="1" dirty="0"/>
              <a:t>/kg-day MRL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4000" b="1" dirty="0"/>
              <a:t>Canada - 0.5 </a:t>
            </a:r>
            <a:r>
              <a:rPr lang="en-US" sz="4000" b="1" dirty="0" err="1"/>
              <a:t>ppm</a:t>
            </a:r>
            <a:r>
              <a:rPr lang="en-US" sz="4000" b="1" dirty="0"/>
              <a:t> Hg for retail fish and seafood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EPA reference level of 5.8 </a:t>
            </a:r>
            <a:r>
              <a:rPr lang="en-US" sz="4000" b="1" dirty="0" err="1">
                <a:solidFill>
                  <a:schemeClr val="tx1"/>
                </a:solidFill>
              </a:rPr>
              <a:t>μg</a:t>
            </a:r>
            <a:r>
              <a:rPr lang="en-US" sz="4000" b="1" dirty="0">
                <a:solidFill>
                  <a:schemeClr val="tx1"/>
                </a:solidFill>
              </a:rPr>
              <a:t>/L, the mother’s blood level should thus not exceed 3.5 </a:t>
            </a:r>
            <a:r>
              <a:rPr lang="en-US" sz="4000" b="1" dirty="0" err="1">
                <a:solidFill>
                  <a:schemeClr val="tx1"/>
                </a:solidFill>
              </a:rPr>
              <a:t>μg</a:t>
            </a:r>
            <a:r>
              <a:rPr lang="en-US" sz="4000" b="1" dirty="0">
                <a:solidFill>
                  <a:schemeClr val="tx1"/>
                </a:solidFill>
              </a:rPr>
              <a:t>/L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8035925" cy="698500"/>
          </a:xfrm>
          <a:noFill/>
          <a:ln/>
        </p:spPr>
        <p:txBody>
          <a:bodyPr lIns="90488" tIns="44450" rIns="90488" bIns="44450"/>
          <a:lstStyle/>
          <a:p>
            <a:r>
              <a:rPr lang="en-US" sz="4000" b="1">
                <a:solidFill>
                  <a:schemeClr val="tx1"/>
                </a:solidFill>
              </a:rPr>
              <a:t>FDA Fish Consumption Advise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848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/>
              <a:t>Do not eat – as they contain high levels of mercury</a:t>
            </a:r>
          </a:p>
          <a:p>
            <a:pPr marL="1371600" lvl="2" indent="-457200"/>
            <a:r>
              <a:rPr lang="en-US" sz="2400" b="1"/>
              <a:t>Shark </a:t>
            </a:r>
          </a:p>
          <a:p>
            <a:pPr marL="1371600" lvl="2" indent="-457200"/>
            <a:r>
              <a:rPr lang="en-US" sz="2400" b="1"/>
              <a:t>Swordfish </a:t>
            </a:r>
          </a:p>
          <a:p>
            <a:pPr marL="1371600" lvl="2" indent="-457200"/>
            <a:r>
              <a:rPr lang="en-US" sz="2400" b="1"/>
              <a:t>King Mackerel </a:t>
            </a:r>
          </a:p>
          <a:p>
            <a:pPr marL="1371600" lvl="2" indent="-457200"/>
            <a:r>
              <a:rPr lang="en-US" sz="2400" b="1"/>
              <a:t>Tilefish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Eat up to 12 ounces (2 average meals) a week of a variety of fish and shellfish that are lower in mercury.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Check local advisories about the safety of fish caught by family and friends in your local lakes, rivers, and coastal areas.</a:t>
            </a:r>
          </a:p>
          <a:p>
            <a:pPr marL="457200" indent="-457200"/>
            <a:r>
              <a:rPr lang="en-US" sz="1400" b="1"/>
              <a:t>(ref - http://www.fda.gov/Food/ResourcesForYou/Consumers/ucm110591.htm)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A Global Issue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315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>
                <a:solidFill>
                  <a:schemeClr val="tx1"/>
                </a:solidFill>
              </a:rPr>
              <a:t>Mercury distribution and exposure is a global problem</a:t>
            </a:r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124200"/>
            <a:ext cx="3733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Concluding Questions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772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2400" b="1"/>
          </a:p>
          <a:p>
            <a:pPr marL="457200" indent="-457200">
              <a:buFontTx/>
              <a:buChar char="•"/>
            </a:pPr>
            <a:r>
              <a:rPr lang="en-US" sz="2400" b="1"/>
              <a:t>Is the FDA action level of 1.0 ppm mercury in fish consistency with our scientific understanding of the health effects of mercury and protective of human health?</a:t>
            </a:r>
          </a:p>
          <a:p>
            <a:pPr marL="457200" indent="-457200">
              <a:buFontTx/>
              <a:buChar char="•"/>
            </a:pPr>
            <a:r>
              <a:rPr lang="en-US" sz="2400" b="1"/>
              <a:t>Should the FDA lower the mercury action level to 0.3 ppm?  </a:t>
            </a:r>
          </a:p>
          <a:p>
            <a:pPr marL="457200" indent="-457200">
              <a:buFontTx/>
              <a:buChar char="•"/>
            </a:pPr>
            <a:r>
              <a:rPr lang="en-US" sz="2400" b="1"/>
              <a:t>Are specific adult consumption advisories needed?</a:t>
            </a:r>
          </a:p>
          <a:p>
            <a:pPr marL="457200" indent="-457200">
              <a:buFontTx/>
              <a:buChar char="•"/>
            </a:pPr>
            <a:r>
              <a:rPr lang="en-US" sz="2400" b="1"/>
              <a:t>Should Point of Purchase warnings be expanded?</a:t>
            </a:r>
          </a:p>
          <a:p>
            <a:pPr marL="457200" indent="-457200">
              <a:buFontTx/>
              <a:buChar char="•"/>
            </a:pPr>
            <a:r>
              <a:rPr lang="en-US" sz="2400" b="1"/>
              <a:t>Is better consumer advice needed?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Alice’s Adventures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/>
              <a:t>“Everything’s got a moral, if you can only find it”</a:t>
            </a:r>
          </a:p>
          <a:p>
            <a:pPr algn="ctr"/>
            <a:endParaRPr lang="en-US" sz="4000" b="1"/>
          </a:p>
          <a:p>
            <a:pPr algn="ctr"/>
            <a:r>
              <a:rPr lang="en-US" sz="3600" b="1"/>
              <a:t> Lewis Carroll in Alice’s Adventures in Wonderland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73733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4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 Small Dose of Mercury</a:t>
            </a:r>
          </a:p>
        </p:txBody>
      </p:sp>
      <p:pic>
        <p:nvPicPr>
          <p:cNvPr id="73732" name="Picture 6" descr="bd0002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Additional Information</a:t>
            </a:r>
          </a:p>
        </p:txBody>
      </p:sp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54984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85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52400" y="1219200"/>
            <a:ext cx="88392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65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Web Sites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Toxipedia – Mercury - http://www.toxipedia.org/display/toxipedia/Mercury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United Nations Environment Program's Global Mercury Assessment. http://www.chem.unep.ch/mercury/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US EPA - Main site on Mercury. http://www.epa.gov/mercury/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The Mercury Policy Project (MPP). - works to raise awareness about the threat of mercury contamination - http://www.mercurypolicy.org/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ATSDR – Mercury - http://www.atsdr.cdc.gov/substances/toxsubstance.asp?toxid=24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Additional Information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75781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2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152400" y="1583829"/>
            <a:ext cx="8839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65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Articles</a:t>
            </a:r>
          </a:p>
          <a:p>
            <a:pPr marL="1028700" lvl="4" indent="-457200">
              <a:spcBef>
                <a:spcPct val="40000"/>
              </a:spcBef>
              <a:buFont typeface="Wingdings" pitchFamily="-65" charset="2"/>
              <a:buChar char="v"/>
            </a:pPr>
            <a:r>
              <a:rPr lang="en-US" sz="2000" b="1" dirty="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Recognizing and Preventing Overexposure to Methylmercury Fish and Seafood Consumption: Information for Physicians – </a:t>
            </a:r>
            <a:r>
              <a:rPr lang="en-US" sz="2000" b="1" dirty="0" err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Silbernagel</a:t>
            </a:r>
            <a:r>
              <a:rPr lang="en-US" sz="2000" b="1" dirty="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 et al. 2011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Methyl Mercury (MeHg)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740150" y="1998663"/>
            <a:ext cx="1670050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 flipV="1">
            <a:off x="4572000" y="3429000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3465513" y="4191000"/>
            <a:ext cx="2211387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CH</a:t>
            </a:r>
            <a:r>
              <a:rPr lang="en-US" sz="8800" b="1" baseline="-2500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32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57033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34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E-mail: smdose@asmalldoseof.org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Web: www.asmalldoseof.org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State - Risk Assessment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81000" y="2139950"/>
            <a:ext cx="8382000" cy="250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110000"/>
              </a:lnSpc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26 States - Fish Advisories</a:t>
            </a:r>
          </a:p>
          <a:p>
            <a:pPr marL="457200" indent="-457200" eaLnBrk="0" hangingPunct="0">
              <a:lnSpc>
                <a:spcPct val="110000"/>
              </a:lnSpc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Pregnant women, nursing mothers, women who intend to have children, and children under 15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09600" y="2397125"/>
            <a:ext cx="7832725" cy="209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• 34 States - Fish Advisories •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• 26 of 34 - Women and kids •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• &gt;0.16 ppm limit consumption •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State - Risk Assessment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Hg - Inorganic &amp; Organic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024313" y="15240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 flipH="1" flipV="1">
            <a:off x="3886200" y="42672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800600" y="3810000"/>
            <a:ext cx="14255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CH</a:t>
            </a:r>
            <a:r>
              <a:rPr lang="en-US" sz="54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1295400" y="2438400"/>
            <a:ext cx="655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Inorganic – Quick Silver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2743200" y="36576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066800" y="4979988"/>
            <a:ext cx="701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Organic – Methyl Mercury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106363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Hg Facts &amp; Uses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57200" y="1504950"/>
            <a:ext cx="8229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600" b="1"/>
              <a:t>Quicksilver</a:t>
            </a:r>
          </a:p>
          <a:p>
            <a:pPr marL="457200" indent="-457200">
              <a:buFontTx/>
              <a:buChar char="•"/>
            </a:pPr>
            <a:r>
              <a:rPr lang="en-US" sz="3600" b="1"/>
              <a:t>13.6 times the weight of water</a:t>
            </a:r>
          </a:p>
          <a:p>
            <a:pPr marL="457200" indent="-457200">
              <a:buFontTx/>
              <a:buChar char="•"/>
            </a:pPr>
            <a:r>
              <a:rPr lang="en-US" sz="3600" b="1"/>
              <a:t>Evaporates at room temperature</a:t>
            </a:r>
          </a:p>
          <a:p>
            <a:pPr marL="457200" indent="-457200">
              <a:buFontTx/>
              <a:buChar char="•"/>
            </a:pPr>
            <a:r>
              <a:rPr lang="en-US" sz="3600" b="1"/>
              <a:t>Bacteria change to Methylmercury</a:t>
            </a:r>
          </a:p>
          <a:p>
            <a:pPr marL="457200" indent="-457200">
              <a:buFontTx/>
              <a:buChar char="•"/>
            </a:pPr>
            <a:r>
              <a:rPr lang="en-US" sz="3600" b="1"/>
              <a:t>Amalgam</a:t>
            </a:r>
          </a:p>
          <a:p>
            <a:pPr marL="457200" indent="-457200">
              <a:buFontTx/>
              <a:buChar char="•"/>
            </a:pPr>
            <a:r>
              <a:rPr lang="en-US" sz="3600" b="1"/>
              <a:t>Many Industrial uses </a:t>
            </a:r>
            <a:r>
              <a:rPr lang="en-US" sz="3200" b="1"/>
              <a:t>(thermometers, chemical reactions, gold mining)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5" y="914400"/>
            <a:ext cx="4556125" cy="5943600"/>
          </a:xfrm>
          <a:prstGeom prst="rect">
            <a:avLst/>
          </a:prstGeom>
          <a:noFill/>
        </p:spPr>
      </p:pic>
      <p:sp>
        <p:nvSpPr>
          <p:cNvPr id="200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7625"/>
            <a:ext cx="5562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Hg – Like Water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990600"/>
            <a:ext cx="4570412" cy="5791200"/>
          </a:xfrm>
          <a:prstGeom prst="rect">
            <a:avLst/>
          </a:prstGeom>
          <a:noFill/>
        </p:spPr>
      </p:pic>
      <p:sp>
        <p:nvSpPr>
          <p:cNvPr id="20173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Hg – Solid Enough to Sit On</a:t>
            </a:r>
            <a:endParaRPr lang="en-US" sz="1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1688</Words>
  <Application>Microsoft Macintosh PowerPoint</Application>
  <PresentationFormat>On-screen Show (4:3)</PresentationFormat>
  <Paragraphs>334</Paragraphs>
  <Slides>52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Book Antiqua</vt:lpstr>
      <vt:lpstr>Dauphin</vt:lpstr>
      <vt:lpstr>Lucida Sans Unicode</vt:lpstr>
      <vt:lpstr>Times New Roman</vt:lpstr>
      <vt:lpstr>Wingdings</vt:lpstr>
      <vt:lpstr>Default Design</vt:lpstr>
      <vt:lpstr>A Small Dose of Mercury</vt:lpstr>
      <vt:lpstr>Mercury the Metal</vt:lpstr>
      <vt:lpstr>Key Words</vt:lpstr>
      <vt:lpstr>What Is This?</vt:lpstr>
      <vt:lpstr>Methyl Mercury (MeHg)</vt:lpstr>
      <vt:lpstr>Hg - Inorganic &amp; Organic</vt:lpstr>
      <vt:lpstr>Hg Facts &amp; Uses</vt:lpstr>
      <vt:lpstr>Hg – Like Water</vt:lpstr>
      <vt:lpstr>Hg – Solid Enough to Sit On</vt:lpstr>
      <vt:lpstr>Ancient Awareness</vt:lpstr>
      <vt:lpstr>Greek God Mercury</vt:lpstr>
      <vt:lpstr>Historical Events</vt:lpstr>
      <vt:lpstr>Historical Awareness</vt:lpstr>
      <vt:lpstr>Polluting with HG</vt:lpstr>
      <vt:lpstr>Fetal Effects of MeHg</vt:lpstr>
      <vt:lpstr>Life-Long Effects of MeHg</vt:lpstr>
      <vt:lpstr>Planting Seed with Mercury</vt:lpstr>
      <vt:lpstr>Iraq Mothers with Bread</vt:lpstr>
      <vt:lpstr>Iraq Infant - Effects of Mercury</vt:lpstr>
      <vt:lpstr>Coal Fired Plants – Hg Emissions</vt:lpstr>
      <vt:lpstr>Outbreaks of MeHg Poisoning</vt:lpstr>
      <vt:lpstr>Mercury to Methyl Mercury</vt:lpstr>
      <vt:lpstr>Mercury Release</vt:lpstr>
      <vt:lpstr>Atmospheric Hg</vt:lpstr>
      <vt:lpstr>Biotransformation of Mercury</vt:lpstr>
      <vt:lpstr>Environmental Sources of Mercury</vt:lpstr>
      <vt:lpstr>The Mercury Cycle</vt:lpstr>
      <vt:lpstr>PowerPoint Presentation</vt:lpstr>
      <vt:lpstr>Neurobehavioral Effects</vt:lpstr>
      <vt:lpstr>MeHg in Humans</vt:lpstr>
      <vt:lpstr>MeHg – Fetal effects</vt:lpstr>
      <vt:lpstr>MeHg – Adult effects</vt:lpstr>
      <vt:lpstr>MeHg – case studies</vt:lpstr>
      <vt:lpstr>MeHg – Adult effects</vt:lpstr>
      <vt:lpstr>Effects On The Brain</vt:lpstr>
      <vt:lpstr>Animal - Risk Assessment</vt:lpstr>
      <vt:lpstr>Animal - Risk Assessment</vt:lpstr>
      <vt:lpstr>Human - Risk Assessment</vt:lpstr>
      <vt:lpstr>Mercury Fishing Advisories</vt:lpstr>
      <vt:lpstr>Recommendations</vt:lpstr>
      <vt:lpstr>MeHg Consumption Limits</vt:lpstr>
      <vt:lpstr>MeHg Consumption Limits</vt:lpstr>
      <vt:lpstr>FDA Fish Consumption Advise</vt:lpstr>
      <vt:lpstr>Mercury A Global Issue</vt:lpstr>
      <vt:lpstr>Concluding Questions</vt:lpstr>
      <vt:lpstr>Alice’s Adventures</vt:lpstr>
      <vt:lpstr>A Small Dose of Mercury</vt:lpstr>
      <vt:lpstr>Additional Information</vt:lpstr>
      <vt:lpstr>Additional Information</vt:lpstr>
      <vt:lpstr>Authorship Information</vt:lpstr>
      <vt:lpstr>State - Risk Assessment</vt:lpstr>
      <vt:lpstr>State - Risk Assessment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193</cp:revision>
  <cp:lastPrinted>2000-09-13T16:44:54Z</cp:lastPrinted>
  <dcterms:created xsi:type="dcterms:W3CDTF">2014-09-03T14:26:37Z</dcterms:created>
  <dcterms:modified xsi:type="dcterms:W3CDTF">2020-09-14T23:13:19Z</dcterms:modified>
</cp:coreProperties>
</file>