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2" r:id="rId2"/>
    <p:sldId id="314" r:id="rId3"/>
    <p:sldId id="326" r:id="rId4"/>
    <p:sldId id="348" r:id="rId5"/>
    <p:sldId id="317" r:id="rId6"/>
    <p:sldId id="318" r:id="rId7"/>
    <p:sldId id="343" r:id="rId8"/>
    <p:sldId id="344" r:id="rId9"/>
    <p:sldId id="342" r:id="rId10"/>
    <p:sldId id="325" r:id="rId11"/>
    <p:sldId id="331" r:id="rId12"/>
    <p:sldId id="332" r:id="rId13"/>
    <p:sldId id="333" r:id="rId14"/>
    <p:sldId id="334" r:id="rId15"/>
    <p:sldId id="319" r:id="rId16"/>
    <p:sldId id="347" r:id="rId17"/>
    <p:sldId id="329" r:id="rId18"/>
    <p:sldId id="340" r:id="rId19"/>
    <p:sldId id="341" r:id="rId20"/>
    <p:sldId id="336" r:id="rId21"/>
    <p:sldId id="345" r:id="rId22"/>
    <p:sldId id="337" r:id="rId23"/>
    <p:sldId id="346" r:id="rId24"/>
    <p:sldId id="349" r:id="rId25"/>
    <p:sldId id="351" r:id="rId26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8" autoAdjust="0"/>
    <p:restoredTop sz="95246" autoAdjust="0"/>
  </p:normalViewPr>
  <p:slideViewPr>
    <p:cSldViewPr showGuides="1">
      <p:cViewPr varScale="1">
        <p:scale>
          <a:sx n="88" d="100"/>
          <a:sy n="88" d="100"/>
        </p:scale>
        <p:origin x="5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 showGuides="1">
      <p:cViewPr>
        <p:scale>
          <a:sx n="100" d="100"/>
          <a:sy n="100" d="100"/>
        </p:scale>
        <p:origin x="-642" y="1524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5B28B9E-CC6B-7641-ADAA-B088430FE6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517BDCD-9D83-B144-9E04-45709FEC05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fld id="{91E51C16-8DE2-364F-A8A6-0FBCE5A27E88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60676FF9-E7C4-D24B-AD09-C92C131A42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27B7140-0D95-634B-B6F5-4985341D9BA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fld id="{DAC7BBEA-06B2-9D40-8098-EC815680D6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A5EDF61-C69E-274F-84CE-87BE07518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5157AFA-523B-D042-BF90-F8FC93A492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fld id="{AA3E8394-0630-5D4E-B04C-A67A84D39C5C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15519D3-CFA0-DF4B-8823-B674CFA847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7A4ED8-C8D5-7A45-9CCD-A5B38B8E60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CA82DDB-AEB1-E841-89A8-6BA612C438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5476C47-F54B-9448-8EEC-2162717C0B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fld id="{F492CABE-10BB-FE4E-9DD4-B1E6877556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.water.usgs.gov/trace/arsenic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icn.com/acic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0E6ADE-3FDE-224E-960E-645E8A0070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3EF755-1129-0747-B1A1-F7ECAB754D75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F2D007-8A31-E943-B634-56BAEA0BED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DD32928-A8DF-2C46-9CEB-AC46A2E47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CC735-6D76-4F46-B51A-4E72CE13136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93A0DD25-4FE7-B94B-9BB4-3931322594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FD7B67F5-4ACE-4541-8220-EF7E3D462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FF2233-E209-994A-92FC-93B151C511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055A5B-BDF1-4E4E-A73B-4A446549450E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8D7011-37A8-C041-98A2-33313A14AA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86E211B-75CC-2C46-B141-F955BD5F9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DACDB-44FF-C247-A41C-23C16142933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E3AF0987-4E84-344C-B730-543BC74922C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EC65B9E5-812F-CE47-9444-3ECA1BB0F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81FC10-E39A-4648-A7CC-100EF72853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E3F4D2-7F01-5E45-A80C-DBFFBBA460BD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49D77E-FCCF-8049-BB50-1DCF197B41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10A134B-2B5A-454A-B9F3-C9475E2F3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8FF21-C49C-0648-B1D3-F6CF5875933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F978638F-86C5-F444-AC1E-4CFE022ECC7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3502A358-230A-CD4D-A3A0-96B2EBF55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7FD564-FE88-E64D-A9E0-D0FE00CD8F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AEAC83-A741-9E4A-9172-C2D7F91534DE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8F726D-BBAB-1442-A2AC-207AAC829D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CAE1B14-C035-BB43-B105-5E74E7F10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D8E9A-D35F-8A4F-AC6D-1B8216C1993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4322" name="Rectangle 1026">
            <a:extLst>
              <a:ext uri="{FF2B5EF4-FFF2-40B4-BE49-F238E27FC236}">
                <a16:creationId xmlns:a16="http://schemas.microsoft.com/office/drawing/2014/main" id="{2A2F5B1C-AF3A-0648-9BD4-A51519ECC72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1027">
            <a:extLst>
              <a:ext uri="{FF2B5EF4-FFF2-40B4-BE49-F238E27FC236}">
                <a16:creationId xmlns:a16="http://schemas.microsoft.com/office/drawing/2014/main" id="{F9F64B40-27EC-1844-BA5D-BF8B74DAB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2C03-8998-C640-9518-D0865FF36B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50FDC55-8207-164D-8132-A2379E7A6E9F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EF8188-EF8A-524A-B711-42C6DC891A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A4E124B-B17D-0A41-9422-F5AD7E263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09B48-FEA2-BE42-BE1A-B033ACD1CBE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D772B4A8-EFD6-7649-AD28-E3ACE7E8F20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C2180932-2F94-F740-AD29-497558314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C703B4-83C6-824F-9D90-306EDA5288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89BFCC-BD81-9449-B0B8-B6F9BF030E96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D9964A-7FAD-C645-A797-74E80A7B62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7440797-92AE-F04F-A2CA-8FDF8B095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A86A7-8D8C-7C4F-9A31-485E102E467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33BCA31B-F66A-7B4F-B3FA-4F1BFA3BB8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C75BD474-AA40-C745-A87B-D886A74E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5BE79E-13D1-F746-B2EC-0E8E100C1D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D83BE1B-57EC-9842-82DA-FBC702378815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6F0514-CADB-3A40-811D-9307C4753D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7CC7A75-D2E2-D34F-B08D-D6C8C947F1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83A1E-F32A-D147-BCCB-368378AC457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47CE4C46-EE02-374C-B79A-0E79A4929FD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FB29D3CD-C1E4-7347-A8E6-7FDBD6310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3DD326-D2CA-4348-B4C4-DC978E26DB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BB3F1F0-1676-8349-836A-E30F15481DDF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DE5C30-47C3-B242-BEFE-2A7206C2AD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DD064CB-2B68-8241-8049-76AE9DE0C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A594C-D0D2-5C45-A574-5C415E9D71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EB19EC95-314F-AF45-B49B-E185FB6961F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767AC1D7-6FCA-DC41-AA19-1D197B44E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81DD1-CC3A-7A4C-9F5E-3594349394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75B26E-1C1C-0D4F-9B35-34DBFCB8DAB5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BFBDCD-149B-DB4C-A8FE-7DA672FC03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78ABE9-5905-ED41-B492-569819CCE0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F4F26-3718-A343-BDA0-13F6AC9EE9B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8178" name="Rectangle 1026">
            <a:extLst>
              <a:ext uri="{FF2B5EF4-FFF2-40B4-BE49-F238E27FC236}">
                <a16:creationId xmlns:a16="http://schemas.microsoft.com/office/drawing/2014/main" id="{DB5348E3-353A-6B45-850D-8C93E9A4B48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1027">
            <a:extLst>
              <a:ext uri="{FF2B5EF4-FFF2-40B4-BE49-F238E27FC236}">
                <a16:creationId xmlns:a16="http://schemas.microsoft.com/office/drawing/2014/main" id="{8A77B752-D265-F24C-B9B3-F5CC1A8E0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CCB8A7-AE6E-7144-8EE8-1F0A6D54D1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0950B7-498E-4548-8793-34C8868E77D5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D96D64-4EF1-8C4F-A6D8-4E1EB78DD6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767661-8D79-3C44-A090-7FFAE90BA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3EDDD-B64B-E245-B3F6-6CE0C5E85C8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B7165F34-72F0-2946-AA9D-58B14FA52F8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B0AB8216-E706-EE46-8E17-7240870EA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 Reference - 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USGS – US Geological Services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Map of US – arsenic in water -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http://co.water.usgs.gov/trace/arsenic/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8B3FBE-57D2-9546-8160-56E129724E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21BEBE7-2FE0-5947-8664-FDF0E3EA2FC4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EC73A1-5226-574A-AFB1-DD0222B1B1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757E241-BB9E-5C44-855E-39A2685ED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16FBF-22A2-254D-A4EF-0BCEC928611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42C701F7-663D-4246-9756-29202E0125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E044DBE6-7803-5042-8373-74C0C69B3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Reference –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Arsenic in West Bengal &amp; Bangladesh – Arsenic Crisis Information Center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Access: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http://bicn.com/acic/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C32266-2D4C-6744-84B7-4695642982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6F4F28-C11B-6640-A15F-F526C2477CEB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397A83-4444-1A43-9DF2-1F67F1F107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5BEA16-18EB-EB40-9A17-47FC095E5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34FBC-53C0-F64C-81EF-261DC22D314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179697BD-907F-CB49-A2A8-1C04160B149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99F9AF25-28E9-F642-9799-4EDA4C8E9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4B2144-3FC4-9C4E-A9C7-E0566BDB39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EB40C8-ADF4-6844-80AE-12BC6DE0D5B9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A112F4-B6D6-AF4D-80A0-4A37BCDA12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9D237F5-68AD-1B4D-AFC5-C3EAF63DC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50C74-49B1-6543-8B19-4C2890F9F6A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5F218E00-1499-2E40-A888-AFFBC2A217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1554D5E7-07D7-4142-89ED-23F23E3D5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29379F-C0A1-2B41-96D3-B9BAFF7427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697538-53E7-EF43-84BE-6601158CA58F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91FAF8-50E0-8B4B-82E7-81CA1EF62A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8A25F57-30E2-974F-8540-9CCEF44C9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43571-A80A-534D-87FC-873A86F33F1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0C93CCA1-A464-B646-8DFA-48332A31926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16C57532-98C5-F846-A6D7-B05D7F066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23DD3-80BE-4644-ABBF-1EB71B77A4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C45B67-0CB2-6542-AD33-E018CA966C71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641AC5-80BF-174B-9E33-35C530F739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8CE323E-6E26-F44F-AEB9-F765D7199B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193FA-592B-DF40-A3C5-084E5D7B5F2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7B02CA47-6AF3-9148-A198-0D627F93842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8B7F8FB9-EC47-8D4C-9886-F10486DBC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F95E09-3B3B-FB4F-A2B9-C93C68BBBE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69BCA-CB98-3747-95F2-9412FAF61800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A9A21D-2BCB-7E47-9DCD-C5C133A949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1CF1A61-B949-FA46-9B00-6D8E1DE72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686F1-18C9-9841-ADB4-ABE0C5C4A0B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908FFFBE-FBC1-D148-92EA-4385A46CAEF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93F7C05D-D6F8-C44F-A70A-F7FCEE540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2223F6-5BFF-974E-BBAF-EF82D8BFE1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2465F3-814E-2640-AD06-A9E2E643185A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3E771B-F381-F64B-A0F2-867F92EC17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31EAD0C-E371-B84A-AB0A-DE8D55E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8F0A9-1BE5-9E4D-857D-C19A56965BC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A97A5AA9-E136-7C40-825F-E3563803B29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A004C40E-9A9F-7C42-B36C-750A8C061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4FD72E-8A39-D548-BE90-5334F04FC7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8C5C3A-348D-F444-B2AD-43790FAA1DC4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82FBA0-E8F0-7F4A-A81A-19F7A3D3A0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8BA4BC8-7300-D143-AE4B-88F06F49D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D14FD-5532-9346-8388-25E99094C8A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617DF21B-F122-A243-860A-8ADC80A5D8F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981624FE-CABF-F447-A8B5-F5E10BBA0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B02EBF-2C9D-C640-817C-74DDE977A9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2B054B-8855-9C42-8268-B928A1646EE1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8F762A-4704-BC40-8B75-C79EC51377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EF44252-9079-A54E-8101-95E5C6B38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754EB-7C6B-8F4E-A21F-47E103CB42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41695D8E-C983-8F4F-8542-1FA047E3954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F2030631-4356-584D-A88C-9A442F5AF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D1B07B-5283-BF4B-917C-8F067BA65A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343580-9A00-C24F-AC36-E93625690E4A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5CA213-08CA-904C-91B7-AD837076F3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C133F06-FBAA-2743-B773-B4E368B80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7346C-1628-1C4D-A622-64D3A94519C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3AFD78BA-EE90-9B42-9A8F-82AECA04413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2AEBB2AE-57E9-3B4B-ADC0-02365B1AD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A926E7-9D23-D043-BEB1-157E481AE7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833A5D-6B8D-5E4C-9D10-07B8BE9DF74D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2E08CB-53FE-FB4A-A1AB-8338D9D223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916CDD4-C7CD-FC4E-8EFC-9A5F9A8087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57BD-7B64-2C43-83FE-D8902261139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CE2FDC92-AF10-CB49-98F1-D1CAA0FAD8B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E5AC385D-A7D2-F041-95AD-E0716B860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5CF479-4C79-3844-B72D-EDB225305F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3C8009-2D2E-6944-A4BE-A2AF5781D6AA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552E6E-0660-454E-9F06-E2B1DED7DE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762DD0-6E63-C649-B69F-0306E23A9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D4776-7B8C-634F-AD8A-3C0D2CD7305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5FF4D96B-A656-B14D-852D-2A4AE1F41A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6E7CA3D-4BA6-9E49-94B9-0267E1895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0E783-4C78-A745-997E-62959A1531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0CF2FA-27EB-8047-8CB0-C51C4D869F59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81CD54-3331-FD49-84F7-1D87E08A87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43EA3B2-F64F-7948-AC99-9AF9C7406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83C0C-2BA9-6245-AC44-C7241A45BEF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E9E03FF0-1435-E14E-819F-74F9FF9F83A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34DB2BBC-33B5-A54D-ABBD-207EBA3F7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256EA6-C335-844E-BD49-5324FC8968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76D285-33E6-F849-9BEE-27F8D93042DD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66E467-42E5-0442-9C4F-551D77047B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3937034-B387-4B44-B7B8-8A6842EDB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D97F8-996C-BD45-8BE5-EB995C46597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DEFE0C3A-BA7E-174A-AEDE-5646F785A35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2093E3BE-7F5C-BA49-B49E-29FBD1243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63E0B-3B30-994D-A7AC-90F0F946CD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3F382C4-C180-7541-9FE2-4089FEF3DE56}" type="datetime4">
              <a:rPr lang="en-US" altLang="en-US"/>
              <a:pPr/>
              <a:t>September 17,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7C8E72-138F-864A-AC70-F834894990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5CDCDEA-7747-324C-83A3-69777A4DE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DD016-1E83-0C4B-93BB-E0E3FEE4A1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7A9FBBBC-187D-6C4B-9B87-DFEC91B737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0B798078-DD2A-D642-9953-A62926ED6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>
            <a:extLst>
              <a:ext uri="{FF2B5EF4-FFF2-40B4-BE49-F238E27FC236}">
                <a16:creationId xmlns:a16="http://schemas.microsoft.com/office/drawing/2014/main" id="{80E0510E-7191-2C40-BAE1-62CDE68390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>
            <a:extLst>
              <a:ext uri="{FF2B5EF4-FFF2-40B4-BE49-F238E27FC236}">
                <a16:creationId xmlns:a16="http://schemas.microsoft.com/office/drawing/2014/main" id="{79676FB9-766C-8B40-90E6-0BCE08EE1E0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9" name="Text Box 11">
            <a:extLst>
              <a:ext uri="{FF2B5EF4-FFF2-40B4-BE49-F238E27FC236}">
                <a16:creationId xmlns:a16="http://schemas.microsoft.com/office/drawing/2014/main" id="{3CEE1524-D923-8340-82C5-B0455826E8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81800" y="6604000"/>
            <a:ext cx="2362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000" dirty="0">
                <a:solidFill>
                  <a:schemeClr val="tx2"/>
                </a:solidFill>
              </a:rPr>
              <a:t>A Small Dose of Arsenic – 09/17/20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2B342-E1BF-2345-A6E5-1017023AC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B9633-DD17-2743-BCEE-03476603E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773680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DD12DF-0AAB-184B-B47D-F3B3D03D9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6200"/>
            <a:ext cx="1971675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97C91-11A6-B145-BA9F-F3CE66743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6200"/>
            <a:ext cx="5762625" cy="610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079818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51E8-74F1-DF4E-946D-D652235A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20B5C-5E51-6C4B-924C-74E89E628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863771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D4FA-3AFD-8547-8E71-6C166201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114C5-EF06-AF47-9369-9DE36BA68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609254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1348-FC6F-D245-887A-4980D450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72BD-96A1-5041-859B-1F946985E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806B3-CBA4-0543-903C-D8727650F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856387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E8D12-281A-6B40-B883-4DEFA901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D3873-4B4A-8F4B-934B-B0665351D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9BCAC-B38B-A144-B6B4-7D1D90BAE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048B5-86E2-FA47-A772-6B79894F8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33690-3A3B-1D42-88DA-D2A0C922E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658752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56371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07447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B0BB5-1E47-8E46-A364-283C095A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24DD0-E94C-0D4F-B226-A4DEDC398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A0C54-191B-FE4F-B1BB-FA39C5176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8958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742-1759-1A40-BD15-BBFE487E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72F24-9C64-A94B-9AC9-AAA4451B8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60A3E-C08D-2F4A-9014-2149E1E7B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31892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AD9E1681-CBC3-E246-B450-DAE42C554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ED517F2-0620-6A47-B967-75480FA1C7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16BC9751-6820-F849-8ED7-E60CC9529C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1AB8C305-BA3B-6942-97DB-7AFB0FCEF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0959405D-1ACA-2741-82A7-33E7CC5AA9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              A Small Dose of Toxicology</a:t>
            </a:r>
          </a:p>
        </p:txBody>
      </p:sp>
      <p:pic>
        <p:nvPicPr>
          <p:cNvPr id="1039" name="Picture 15" descr="spoon01">
            <a:extLst>
              <a:ext uri="{FF2B5EF4-FFF2-40B4-BE49-F238E27FC236}">
                <a16:creationId xmlns:a16="http://schemas.microsoft.com/office/drawing/2014/main" id="{B5C7B3B6-869E-D64A-AFCF-4E13F09AF0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Text Box 16">
            <a:extLst>
              <a:ext uri="{FF2B5EF4-FFF2-40B4-BE49-F238E27FC236}">
                <a16:creationId xmlns:a16="http://schemas.microsoft.com/office/drawing/2014/main" id="{3D25F030-13FD-984D-82B0-44126AC6722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81800" y="6604000"/>
            <a:ext cx="2362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000" dirty="0">
                <a:solidFill>
                  <a:schemeClr val="tx2"/>
                </a:solidFill>
              </a:rPr>
              <a:t>A Small Dose of Arsenic – 09/17/20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66" name="Group 14">
            <a:extLst>
              <a:ext uri="{FF2B5EF4-FFF2-40B4-BE49-F238E27FC236}">
                <a16:creationId xmlns:a16="http://schemas.microsoft.com/office/drawing/2014/main" id="{091DD7DD-E9D7-5444-ADAD-E2F3F5281010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447800"/>
            <a:ext cx="6913563" cy="3505200"/>
            <a:chOff x="702" y="1056"/>
            <a:chExt cx="4355" cy="2208"/>
          </a:xfrm>
        </p:grpSpPr>
        <p:sp>
          <p:nvSpPr>
            <p:cNvPr id="125964" name="Freeform 12">
              <a:extLst>
                <a:ext uri="{FF2B5EF4-FFF2-40B4-BE49-F238E27FC236}">
                  <a16:creationId xmlns:a16="http://schemas.microsoft.com/office/drawing/2014/main" id="{FB5CF2BE-4859-6045-9A77-2F9C474DA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5" name="Freeform 13">
              <a:extLst>
                <a:ext uri="{FF2B5EF4-FFF2-40B4-BE49-F238E27FC236}">
                  <a16:creationId xmlns:a16="http://schemas.microsoft.com/office/drawing/2014/main" id="{A4622FD8-47E9-0E49-A107-FB2ACBF02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621EC050-DA8E-9548-A1A7-BD6C1E4144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2057400"/>
            <a:ext cx="7010400" cy="2101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tx1"/>
                </a:solidFill>
              </a:rPr>
              <a:t>An Introduction To The Health Effects of </a:t>
            </a:r>
            <a:br>
              <a:rPr lang="en-US" altLang="en-US" b="1">
                <a:solidFill>
                  <a:schemeClr val="tx1"/>
                </a:solidFill>
              </a:rPr>
            </a:br>
            <a:r>
              <a:rPr lang="en-US" altLang="en-US" b="1">
                <a:solidFill>
                  <a:schemeClr val="tx1"/>
                </a:solidFill>
              </a:rPr>
              <a:t>Arsenic (As)</a:t>
            </a:r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2A79E094-34CE-5543-B47D-C35490855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"/>
            <a:ext cx="6646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/>
              <a:t>A Small Dose of Arsenic</a:t>
            </a:r>
          </a:p>
        </p:txBody>
      </p:sp>
      <p:pic>
        <p:nvPicPr>
          <p:cNvPr id="125962" name="Picture 10" descr="j0226538">
            <a:extLst>
              <a:ext uri="{FF2B5EF4-FFF2-40B4-BE49-F238E27FC236}">
                <a16:creationId xmlns:a16="http://schemas.microsoft.com/office/drawing/2014/main" id="{63AAA56D-EC6B-9E46-8E1C-BBD254681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0788"/>
            <a:ext cx="2598738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AD35BB94-BDC3-954D-9F34-DCD331136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3" y="5045075"/>
            <a:ext cx="60467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 dirty="0"/>
              <a:t>Chapter 9 </a:t>
            </a:r>
            <a:r>
              <a:rPr lang="mr-IN" altLang="en-US" sz="3600" b="1" dirty="0"/>
              <a:t>–</a:t>
            </a:r>
            <a:r>
              <a:rPr lang="en-US" altLang="en-US" sz="3600" b="1" dirty="0"/>
              <a:t> 3</a:t>
            </a:r>
            <a:r>
              <a:rPr lang="en-US" altLang="en-US" sz="3600" b="1" baseline="30000" dirty="0"/>
              <a:t>rd</a:t>
            </a:r>
            <a:r>
              <a:rPr lang="en-US" altLang="en-US" sz="3600" b="1" dirty="0"/>
              <a:t> Edition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/>
              <a:t>Steven G. Gilbert, PhD, DABT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err="1"/>
              <a:t>www.asmalldoseoftoxicology.org</a:t>
            </a:r>
            <a:endParaRPr lang="en-US" altLang="en-US" sz="2800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5C7D2247-7974-0748-BBE6-0AF7BD136F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Organic Arsenic</a:t>
            </a:r>
          </a:p>
        </p:txBody>
      </p:sp>
      <p:sp>
        <p:nvSpPr>
          <p:cNvPr id="168996" name="Text Box 36">
            <a:extLst>
              <a:ext uri="{FF2B5EF4-FFF2-40B4-BE49-F238E27FC236}">
                <a16:creationId xmlns:a16="http://schemas.microsoft.com/office/drawing/2014/main" id="{52619541-4713-D14A-9BF9-90C6FED74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7575550" cy="297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Less toxic that inorganic As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Produced by Biomethylation</a:t>
            </a:r>
          </a:p>
          <a:p>
            <a:pPr lvl="1" eaLnBrk="1" hangingPunct="1">
              <a:buFontTx/>
              <a:buChar char="•"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Organisms in soil and water</a:t>
            </a:r>
          </a:p>
          <a:p>
            <a:pPr lvl="1" eaLnBrk="1" hangingPunct="1">
              <a:buFontTx/>
              <a:buChar char="•"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Humans (detoxify organic As)</a:t>
            </a:r>
          </a:p>
          <a:p>
            <a:pPr lvl="1" eaLnBrk="1" hangingPunct="1">
              <a:buFontTx/>
              <a:buChar char="•"/>
            </a:pPr>
            <a:r>
              <a:rPr lang="en-US" altLang="en-US" sz="36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High in shrimp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>
            <a:extLst>
              <a:ext uri="{FF2B5EF4-FFF2-40B4-BE49-F238E27FC236}">
                <a16:creationId xmlns:a16="http://schemas.microsoft.com/office/drawing/2014/main" id="{7AA61B67-33FE-304C-B34F-1D9628D9E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95450"/>
            <a:ext cx="67056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Inorganic arsenic (arsenic trioxide) 80-90% absorbed from intestine</a:t>
            </a:r>
          </a:p>
          <a:p>
            <a:pPr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Organic arsenic (seafood) poorly absorbed from intestine</a:t>
            </a:r>
          </a:p>
          <a:p>
            <a:pPr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Lung</a:t>
            </a:r>
          </a:p>
          <a:p>
            <a:pPr>
              <a:spcBef>
                <a:spcPct val="25000"/>
              </a:spcBef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Skin</a:t>
            </a:r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FA6FD527-9AEC-9F48-93DB-F0136E0463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6200"/>
            <a:ext cx="69723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Absorption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>
            <a:extLst>
              <a:ext uri="{FF2B5EF4-FFF2-40B4-BE49-F238E27FC236}">
                <a16:creationId xmlns:a16="http://schemas.microsoft.com/office/drawing/2014/main" id="{93A69412-45E2-DB47-AC78-6D32D008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1905000"/>
            <a:ext cx="79692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</a:rPr>
              <a:t>Bound to red blood cells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</a:rPr>
              <a:t>Distributes to liver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Binds to sulfhydryl containing proteins - concentrates in the hair and fingernails</a:t>
            </a:r>
            <a:r>
              <a:rPr lang="en-US" altLang="en-US" sz="3600">
                <a:latin typeface="Arial" panose="020B0604020202020204" pitchFamily="34" charset="0"/>
              </a:rPr>
              <a:t> (Mees’ Lines)</a:t>
            </a:r>
          </a:p>
          <a:p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703C5119-DBCC-7246-B616-099E96D89C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Distribution</a:t>
            </a:r>
            <a:endParaRPr lang="en-US" altLang="en-US" sz="40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>
            <a:extLst>
              <a:ext uri="{FF2B5EF4-FFF2-40B4-BE49-F238E27FC236}">
                <a16:creationId xmlns:a16="http://schemas.microsoft.com/office/drawing/2014/main" id="{4B13BA1A-6ABE-424C-B120-FA81123A3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8" y="1187450"/>
            <a:ext cx="7934325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3200"/>
              <a:t>As</a:t>
            </a:r>
            <a:r>
              <a:rPr lang="en-US" altLang="en-US" sz="3200" baseline="30000"/>
              <a:t>5+</a:t>
            </a:r>
            <a:r>
              <a:rPr lang="en-US" altLang="en-US" sz="3200"/>
              <a:t> (Arsenate)</a:t>
            </a:r>
          </a:p>
          <a:p>
            <a:pPr algn="ctr">
              <a:spcBef>
                <a:spcPct val="25000"/>
              </a:spcBef>
            </a:pPr>
            <a:endParaRPr lang="en-US" altLang="en-US" sz="3200"/>
          </a:p>
          <a:p>
            <a:pPr algn="ctr">
              <a:spcBef>
                <a:spcPct val="25000"/>
              </a:spcBef>
            </a:pPr>
            <a:r>
              <a:rPr lang="en-US" altLang="en-US" sz="3200"/>
              <a:t>As</a:t>
            </a:r>
            <a:r>
              <a:rPr lang="en-US" altLang="en-US" sz="3200" baseline="30000"/>
              <a:t>3+</a:t>
            </a:r>
            <a:r>
              <a:rPr lang="en-US" altLang="en-US" sz="3200"/>
              <a:t> (Arsenite)</a:t>
            </a:r>
          </a:p>
          <a:p>
            <a:pPr algn="ctr">
              <a:spcBef>
                <a:spcPct val="25000"/>
              </a:spcBef>
            </a:pPr>
            <a:endParaRPr lang="en-US" altLang="en-US" sz="3200"/>
          </a:p>
          <a:p>
            <a:pPr algn="ctr">
              <a:spcBef>
                <a:spcPct val="25000"/>
              </a:spcBef>
            </a:pPr>
            <a:r>
              <a:rPr lang="en-US" altLang="en-US" sz="3200"/>
              <a:t>Methylarsenite (in liver)</a:t>
            </a:r>
          </a:p>
          <a:p>
            <a:pPr algn="ctr">
              <a:spcBef>
                <a:spcPct val="25000"/>
              </a:spcBef>
            </a:pPr>
            <a:endParaRPr lang="en-US" altLang="en-US" sz="3200"/>
          </a:p>
          <a:p>
            <a:pPr algn="ctr">
              <a:spcBef>
                <a:spcPct val="25000"/>
              </a:spcBef>
            </a:pPr>
            <a:r>
              <a:rPr lang="en-US" altLang="en-US" sz="3200"/>
              <a:t>Dimethylarsenite </a:t>
            </a:r>
          </a:p>
          <a:p>
            <a:pPr algn="ctr">
              <a:spcBef>
                <a:spcPct val="25000"/>
              </a:spcBef>
            </a:pPr>
            <a:r>
              <a:rPr lang="en-US" altLang="en-US" sz="3200"/>
              <a:t>(readily eliminated – urine)</a:t>
            </a:r>
          </a:p>
        </p:txBody>
      </p:sp>
      <p:sp>
        <p:nvSpPr>
          <p:cNvPr id="185348" name="Rectangle 4">
            <a:extLst>
              <a:ext uri="{FF2B5EF4-FFF2-40B4-BE49-F238E27FC236}">
                <a16:creationId xmlns:a16="http://schemas.microsoft.com/office/drawing/2014/main" id="{C82D8C47-DD44-D344-88FB-ABD10810E1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Metabolism</a:t>
            </a:r>
            <a:endParaRPr lang="en-US" altLang="en-US" sz="4000"/>
          </a:p>
        </p:txBody>
      </p:sp>
      <p:sp>
        <p:nvSpPr>
          <p:cNvPr id="185349" name="Line 5">
            <a:extLst>
              <a:ext uri="{FF2B5EF4-FFF2-40B4-BE49-F238E27FC236}">
                <a16:creationId xmlns:a16="http://schemas.microsoft.com/office/drawing/2014/main" id="{4E0BAA12-E8AF-5942-9AD7-9062A5348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752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0" name="Line 6">
            <a:extLst>
              <a:ext uri="{FF2B5EF4-FFF2-40B4-BE49-F238E27FC236}">
                <a16:creationId xmlns:a16="http://schemas.microsoft.com/office/drawing/2014/main" id="{AF7DBCA4-D15E-1C4B-B505-F6DED5487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971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1" name="Line 7">
            <a:extLst>
              <a:ext uri="{FF2B5EF4-FFF2-40B4-BE49-F238E27FC236}">
                <a16:creationId xmlns:a16="http://schemas.microsoft.com/office/drawing/2014/main" id="{370C0EC6-531D-4F42-90C3-FF5BC9852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91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19" name="Rectangle 2175">
            <a:extLst>
              <a:ext uri="{FF2B5EF4-FFF2-40B4-BE49-F238E27FC236}">
                <a16:creationId xmlns:a16="http://schemas.microsoft.com/office/drawing/2014/main" id="{34C51D45-1318-8747-8501-F10825AE9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4724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600">
                <a:latin typeface="Arial" panose="020B0604020202020204" pitchFamily="34" charset="0"/>
              </a:rPr>
              <a:t>3-5 days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600">
                <a:latin typeface="Arial" panose="020B0604020202020204" pitchFamily="34" charset="0"/>
              </a:rPr>
              <a:t>Excreted</a:t>
            </a:r>
          </a:p>
          <a:p>
            <a:pPr lvl="1">
              <a:buFontTx/>
              <a:buChar char="•"/>
            </a:pPr>
            <a:r>
              <a:rPr lang="en-US" altLang="en-US" sz="3600">
                <a:latin typeface="Arial" panose="020B0604020202020204" pitchFamily="34" charset="0"/>
              </a:rPr>
              <a:t>Urine (majority</a:t>
            </a:r>
          </a:p>
          <a:p>
            <a:pPr lvl="1">
              <a:buFontTx/>
              <a:buChar char="•"/>
            </a:pPr>
            <a:r>
              <a:rPr lang="en-US" altLang="en-US" sz="3600">
                <a:latin typeface="Arial" panose="020B0604020202020204" pitchFamily="34" charset="0"/>
              </a:rPr>
              <a:t>Skin cells</a:t>
            </a:r>
          </a:p>
          <a:p>
            <a:pPr lvl="1">
              <a:buFontTx/>
              <a:buChar char="•"/>
            </a:pPr>
            <a:r>
              <a:rPr lang="en-US" altLang="en-US" sz="3600">
                <a:latin typeface="Arial" panose="020B0604020202020204" pitchFamily="34" charset="0"/>
              </a:rPr>
              <a:t>Sweat</a:t>
            </a:r>
          </a:p>
        </p:txBody>
      </p:sp>
      <p:sp>
        <p:nvSpPr>
          <p:cNvPr id="187522" name="Rectangle 2178">
            <a:extLst>
              <a:ext uri="{FF2B5EF4-FFF2-40B4-BE49-F238E27FC236}">
                <a16:creationId xmlns:a16="http://schemas.microsoft.com/office/drawing/2014/main" id="{737C7528-135E-BA47-82B5-45C4231DD0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823913"/>
          </a:xfrm>
        </p:spPr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</a:rPr>
              <a:t>HALF-LIFE</a:t>
            </a:r>
            <a:endParaRPr lang="en-US" altLang="en-US" sz="60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4CBD2B22-ADCC-5C42-805E-62C75DF8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47700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Inorganic arsenic (arsenic trioxide) 70 to 180 mg can be fatal 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Constriction of the throat with difficulty in swallowing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Sever intestinal pain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Vomiting, diarrhea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Muscle cramps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Severe thirst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Coma and deat</a:t>
            </a:r>
            <a:r>
              <a:rPr lang="en-US" altLang="en-US" sz="2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F85E1633-0FD2-8345-86F6-D985BA0215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Acute - Toxicity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99A3BD0E-05A5-AD41-B873-0EC48655D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6200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5000" indent="-346075" defTabSz="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62113" indent="-457200" defTabSz="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33613" indent="-457200" defTabSz="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805113" indent="-457200" defTabSz="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62313" indent="-457200"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719513" indent="-457200"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76713" indent="-457200"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633913" indent="-457200"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u="sng">
                <a:latin typeface="Arial" panose="020B0604020202020204" pitchFamily="34" charset="0"/>
              </a:rPr>
              <a:t>Chronic exposure (drinking water)</a:t>
            </a:r>
            <a:endParaRPr lang="en-US" altLang="en-US" sz="28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</a:rPr>
              <a:t>Skin cancer (recognized 100 years ago)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Garlic odor on breath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Excessive perspiration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Muscle tenderness and weakness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Changes in skin pigmentation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Paresthesia in hands and feet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Peripheral vascular disease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Gangrene of feet – Blackfoot disease 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3829DB5B-F9BE-1948-8580-E943DFD603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Chronic - Toxicity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2FB056AE-9B05-FC44-812D-1C16E9952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Exposure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86B308B-E11A-7B43-9F71-BECACAFD5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303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pitchFamily="2" charset="2"/>
              <a:buChar char="Ø"/>
            </a:pPr>
            <a:r>
              <a:rPr lang="en-US" altLang="en-US" sz="4400" b="1">
                <a:latin typeface="Arial" panose="020B0604020202020204" pitchFamily="34" charset="0"/>
              </a:rPr>
              <a:t>Drinking water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4400" b="1">
                <a:latin typeface="Arial" panose="020B0604020202020204" pitchFamily="34" charset="0"/>
              </a:rPr>
              <a:t>Burning arsenic treated wood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4400" b="1">
                <a:latin typeface="Arial" panose="020B0604020202020204" pitchFamily="34" charset="0"/>
              </a:rPr>
              <a:t>Handling treated wood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>
            <a:extLst>
              <a:ext uri="{FF2B5EF4-FFF2-40B4-BE49-F238E27FC236}">
                <a16:creationId xmlns:a16="http://schemas.microsoft.com/office/drawing/2014/main" id="{0ABF694B-629A-394C-9E53-D163F1239B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US Arsenic Map</a:t>
            </a:r>
          </a:p>
        </p:txBody>
      </p:sp>
      <p:pic>
        <p:nvPicPr>
          <p:cNvPr id="199684" name="Picture 4" descr="arsenic map">
            <a:extLst>
              <a:ext uri="{FF2B5EF4-FFF2-40B4-BE49-F238E27FC236}">
                <a16:creationId xmlns:a16="http://schemas.microsoft.com/office/drawing/2014/main" id="{6DC66454-034B-6F4F-9A00-D72D623D6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022350"/>
            <a:ext cx="8201025" cy="560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68ED4E0D-B8E2-CC4B-9F5D-B028976C5B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Bangladesh Arsenic Map</a:t>
            </a:r>
          </a:p>
        </p:txBody>
      </p:sp>
      <p:pic>
        <p:nvPicPr>
          <p:cNvPr id="201732" name="Picture 4" descr="arsenicmap Bangladesh">
            <a:extLst>
              <a:ext uri="{FF2B5EF4-FFF2-40B4-BE49-F238E27FC236}">
                <a16:creationId xmlns:a16="http://schemas.microsoft.com/office/drawing/2014/main" id="{FA672C89-5E8A-7F43-B652-73C256F62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990600"/>
            <a:ext cx="398145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2C157076-F01E-374F-A24A-F281BB448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87600"/>
            <a:ext cx="81534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>
                <a:latin typeface="Arial" panose="020B0604020202020204" pitchFamily="34" charset="0"/>
              </a:rPr>
              <a:t>A Therapeutic Agent and A Poison</a:t>
            </a:r>
          </a:p>
          <a:p>
            <a:pPr algn="ctr">
              <a:spcBef>
                <a:spcPct val="20000"/>
              </a:spcBef>
            </a:pPr>
            <a:r>
              <a:rPr lang="en-US" altLang="en-US" sz="3600">
                <a:latin typeface="Arial" panose="020B0604020202020204" pitchFamily="34" charset="0"/>
              </a:rPr>
              <a:t>2400 Years Ago</a:t>
            </a:r>
          </a:p>
          <a:p>
            <a:pPr algn="ctr">
              <a:spcBef>
                <a:spcPct val="20000"/>
              </a:spcBef>
            </a:pPr>
            <a:r>
              <a:rPr lang="en-US" altLang="en-US" sz="3600">
                <a:latin typeface="Arial" panose="020B0604020202020204" pitchFamily="34" charset="0"/>
              </a:rPr>
              <a:t>In Greece and Rome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26F3ED73-7060-054D-AED0-BC9B79470C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Ancient Awareness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>
            <a:extLst>
              <a:ext uri="{FF2B5EF4-FFF2-40B4-BE49-F238E27FC236}">
                <a16:creationId xmlns:a16="http://schemas.microsoft.com/office/drawing/2014/main" id="{9DAE361F-0277-6748-B161-E589136B8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2470150"/>
            <a:ext cx="6975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/>
              <a:t>Children – small size, higher water consumption for size</a:t>
            </a:r>
          </a:p>
        </p:txBody>
      </p:sp>
      <p:sp>
        <p:nvSpPr>
          <p:cNvPr id="191495" name="Rectangle 7">
            <a:extLst>
              <a:ext uri="{FF2B5EF4-FFF2-40B4-BE49-F238E27FC236}">
                <a16:creationId xmlns:a16="http://schemas.microsoft.com/office/drawing/2014/main" id="{8ECF29B6-2218-EE4C-A230-CC5C81CBFA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Susceptibility &amp; Variability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E11D1A42-6B1C-A144-A5A4-A4CBF557F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601980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Avoid (do not use treated lumber)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Test drinking water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Stop smoking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Wash hands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3D0460BB-2521-254C-B48A-73B4F1B693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Reducing Exposure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>
            <a:extLst>
              <a:ext uri="{FF2B5EF4-FFF2-40B4-BE49-F238E27FC236}">
                <a16:creationId xmlns:a16="http://schemas.microsoft.com/office/drawing/2014/main" id="{09208F03-20DF-E840-BF98-C6BB531DD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7467600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</a:rPr>
              <a:t>Arsenic in drinking water is a worldwide human health hazard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</a:rPr>
              <a:t>Avoid the use of arsenic treated wood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</a:rPr>
              <a:t>Reduce or avoid arsenic exposure</a:t>
            </a:r>
          </a:p>
        </p:txBody>
      </p:sp>
      <p:sp>
        <p:nvSpPr>
          <p:cNvPr id="193540" name="Rectangle 4">
            <a:extLst>
              <a:ext uri="{FF2B5EF4-FFF2-40B4-BE49-F238E27FC236}">
                <a16:creationId xmlns:a16="http://schemas.microsoft.com/office/drawing/2014/main" id="{6AB40716-83EF-3F43-A591-4F4F4AB50E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Summary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349548A0-0B52-4346-AFA0-B993791FA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39925"/>
            <a:ext cx="7315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EPA - Drinking water 50 µg/L (50 ppb) (under review to 10 µg/L)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EPA – RfD - .3 µg/kg-day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ATSDR – MRL – 0.3 µg/kg/day (chronic exposure)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>
                <a:latin typeface="Arial" panose="020B0604020202020204" pitchFamily="34" charset="0"/>
                <a:cs typeface="Times New Roman" panose="02020603050405020304" pitchFamily="18" charset="0"/>
              </a:rPr>
              <a:t>OSHA - Workplace air - 0.5 mg/m</a:t>
            </a:r>
            <a:r>
              <a:rPr lang="en-US" altLang="en-US" sz="3200" baseline="3000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AF112244-004D-1444-9B51-BF0C2BEC02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Regulatory Status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9" name="Group 7">
            <a:extLst>
              <a:ext uri="{FF2B5EF4-FFF2-40B4-BE49-F238E27FC236}">
                <a16:creationId xmlns:a16="http://schemas.microsoft.com/office/drawing/2014/main" id="{E5E8C7D2-2561-A043-9F38-FF86DD91BC7C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18120" name="Freeform 8">
              <a:extLst>
                <a:ext uri="{FF2B5EF4-FFF2-40B4-BE49-F238E27FC236}">
                  <a16:creationId xmlns:a16="http://schemas.microsoft.com/office/drawing/2014/main" id="{AC982415-1F4F-7A49-ADDC-FDE59D41E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21" name="Freeform 9">
              <a:extLst>
                <a:ext uri="{FF2B5EF4-FFF2-40B4-BE49-F238E27FC236}">
                  <a16:creationId xmlns:a16="http://schemas.microsoft.com/office/drawing/2014/main" id="{D2BF07B4-6908-1B4B-9185-DEB1AD9E7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117" name="Rectangle 5">
            <a:extLst>
              <a:ext uri="{FF2B5EF4-FFF2-40B4-BE49-F238E27FC236}">
                <a16:creationId xmlns:a16="http://schemas.microsoft.com/office/drawing/2014/main" id="{6337A632-3043-0741-BC9E-578B44746A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A Small Dose of Arsenic</a:t>
            </a:r>
          </a:p>
        </p:txBody>
      </p:sp>
      <p:pic>
        <p:nvPicPr>
          <p:cNvPr id="218118" name="Picture 6" descr="bd00028_">
            <a:extLst>
              <a:ext uri="{FF2B5EF4-FFF2-40B4-BE49-F238E27FC236}">
                <a16:creationId xmlns:a16="http://schemas.microsoft.com/office/drawing/2014/main" id="{08518DBC-BCBE-844B-B05E-F3EF5909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216" name="Group 8">
            <a:extLst>
              <a:ext uri="{FF2B5EF4-FFF2-40B4-BE49-F238E27FC236}">
                <a16:creationId xmlns:a16="http://schemas.microsoft.com/office/drawing/2014/main" id="{77785101-1DF6-B54E-9014-1C6A7B9CFDB5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22217" name="Freeform 9">
              <a:extLst>
                <a:ext uri="{FF2B5EF4-FFF2-40B4-BE49-F238E27FC236}">
                  <a16:creationId xmlns:a16="http://schemas.microsoft.com/office/drawing/2014/main" id="{43ECB2EE-5B6A-EA43-9046-1635D572D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18" name="Freeform 10">
              <a:extLst>
                <a:ext uri="{FF2B5EF4-FFF2-40B4-BE49-F238E27FC236}">
                  <a16:creationId xmlns:a16="http://schemas.microsoft.com/office/drawing/2014/main" id="{47061459-A91D-A74B-B32C-30E14096A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31819BA-4A74-0B4A-AD8D-9437656488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222214" name="Rectangle 6">
            <a:extLst>
              <a:ext uri="{FF2B5EF4-FFF2-40B4-BE49-F238E27FC236}">
                <a16:creationId xmlns:a16="http://schemas.microsoft.com/office/drawing/2014/main" id="{CFA7F3B0-D4B2-4644-8606-AB233D942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10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Arial" panose="020B0604020202020204" pitchFamily="34" charset="0"/>
              </a:rPr>
              <a:t>For Additional Information Contact</a:t>
            </a:r>
          </a:p>
          <a:p>
            <a:pPr algn="ctr" eaLnBrk="1" hangingPunct="1"/>
            <a:r>
              <a:rPr lang="en-US" altLang="en-US" sz="2800" dirty="0">
                <a:latin typeface="Arial" panose="020B0604020202020204" pitchFamily="34" charset="0"/>
              </a:rPr>
              <a:t>Steven G. Gilbert, PhD, DABT</a:t>
            </a:r>
          </a:p>
          <a:p>
            <a:pPr algn="ctr" eaLnBrk="1" hangingPunct="1"/>
            <a:r>
              <a:rPr lang="en-US" altLang="en-US" sz="2800" dirty="0">
                <a:latin typeface="Arial" panose="020B0604020202020204" pitchFamily="34" charset="0"/>
              </a:rPr>
              <a:t>E-mail: </a:t>
            </a:r>
            <a:r>
              <a:rPr lang="en-US" altLang="en-US" sz="2800" dirty="0" err="1">
                <a:latin typeface="Arial" panose="020B0604020202020204" pitchFamily="34" charset="0"/>
              </a:rPr>
              <a:t>sgilbert@innd.org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2800">
                <a:latin typeface="Arial" panose="020B0604020202020204" pitchFamily="34" charset="0"/>
              </a:rPr>
              <a:t>www</a:t>
            </a:r>
            <a:r>
              <a:rPr lang="en-US" altLang="en-US" sz="2800" err="1">
                <a:latin typeface="Arial" panose="020B0604020202020204" pitchFamily="34" charset="0"/>
              </a:rPr>
              <a:t>.</a:t>
            </a:r>
            <a:r>
              <a:rPr lang="en-US" altLang="en-US" sz="2800">
                <a:latin typeface="Arial" panose="020B0604020202020204" pitchFamily="34" charset="0"/>
              </a:rPr>
              <a:t>asmalldoseoftoxicology.</a:t>
            </a:r>
            <a:r>
              <a:rPr lang="en-US" altLang="en-US" sz="2800" dirty="0" err="1">
                <a:latin typeface="Arial" panose="020B0604020202020204" pitchFamily="34" charset="0"/>
              </a:rPr>
              <a:t>org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22215" name="Rectangle 7">
            <a:extLst>
              <a:ext uri="{FF2B5EF4-FFF2-40B4-BE49-F238E27FC236}">
                <a16:creationId xmlns:a16="http://schemas.microsoft.com/office/drawing/2014/main" id="{593E7421-F1C0-514D-9DCB-85BE77C2A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>
                <a:latin typeface="Arial" panose="020B0604020202020204" pitchFamily="34" charset="0"/>
              </a:rPr>
              <a:t>This presentation is supplement to </a:t>
            </a:r>
          </a:p>
          <a:p>
            <a:pPr algn="ctr" eaLnBrk="1" hangingPunct="1"/>
            <a:r>
              <a:rPr lang="en-US" altLang="en-US" sz="3600">
                <a:latin typeface="Arial" panose="020B0604020202020204" pitchFamily="34" charset="0"/>
              </a:rPr>
              <a:t> “A Small Dose of Toxicology”</a:t>
            </a: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2996354A-435B-0F48-AD6F-2275D9BE6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Quote / History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E9BBFCC-874E-4A48-84AC-53BF61E89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45820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(Henry Adams)….he found himself invariably taking for granted, as a political instinct, with out waiting further experiment,—as he took for granted that arsenic poisoned,—the rule that a friend in power is a friend lost.</a:t>
            </a:r>
          </a:p>
          <a:p>
            <a:pPr algn="ctr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Henry Adams (1838–1918).  </a:t>
            </a:r>
          </a:p>
          <a:p>
            <a:pPr algn="ctr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The Education of Henry Adams.  1918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D6BEFFC3-2527-B048-BD93-4426E22AC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Quote / History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643E7297-69ED-1E48-B3C8-3944E52DD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30375"/>
            <a:ext cx="7315200" cy="3984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They put arsenic in his meat</a:t>
            </a:r>
          </a:p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And stared aghast to watch him eat;</a:t>
            </a:r>
          </a:p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They poured strychnine in his cup</a:t>
            </a:r>
          </a:p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And shook to see him drink it up</a:t>
            </a:r>
          </a:p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A.E. (Alfred Edward) Housman (1859–1936)</a:t>
            </a:r>
            <a:r>
              <a:rPr lang="en-US" altLang="en-US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C08E7A30-E764-4E41-AF59-5740BA97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57413"/>
            <a:ext cx="8153400" cy="264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>
                <a:latin typeface="Arial" panose="020B0604020202020204" pitchFamily="34" charset="0"/>
              </a:rPr>
              <a:t>For many years used to </a:t>
            </a: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treat syphilis and amebic dysentery </a:t>
            </a:r>
            <a:endParaRPr lang="en-US" altLang="en-US" sz="40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4000">
                <a:latin typeface="Arial" panose="020B0604020202020204" pitchFamily="34" charset="0"/>
              </a:rPr>
              <a:t>But caused skin cancer in patients treated with arsenicals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FF625DA3-B4D5-9944-B658-03CA7AC1F8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Historical Awareness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F9200AD4-821F-CD44-A412-272B388D4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66938"/>
            <a:ext cx="8153400" cy="248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By product of smelting for cooper, lead, zinc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Last smelter in Tacoma Washington closed in 1985 – still dealing with pollution issues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Annual use 20,000 tons imported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806E33F-8E92-D64A-8D5D-7C291DED08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Production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F8FBE9AF-C3D6-A042-9CA6-BAB46964A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03413"/>
            <a:ext cx="76200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Use is dropping because of toxicity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90% used as wood preservative (although this too is being phased out) 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Silicon based computer chips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Feed additive (poultry and swine)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Cotton fields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Chemotherapeutic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A44C458-7E07-2B4B-898A-0BF30D7540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Current Use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77063EFE-1E5A-1244-900A-ADD1BD2AE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44688"/>
            <a:ext cx="7239000" cy="293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Average 20 µg/day from food and water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Background air is less than 0.1 µg/m</a:t>
            </a:r>
            <a:r>
              <a:rPr lang="en-US" altLang="en-US" sz="2800" baseline="30000">
                <a:latin typeface="Arial" panose="020B0604020202020204" pitchFamily="34" charset="0"/>
                <a:cs typeface="Times New Roman" panose="02020603050405020304" pitchFamily="18" charset="0"/>
              </a:rPr>
              <a:t>3 </a:t>
            </a:r>
            <a:endParaRPr lang="en-US" altLang="en-US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Drinking water usually less that 5 µg/L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Food is usually less that 10 µg/day </a:t>
            </a:r>
          </a:p>
          <a:p>
            <a:pPr algn="ctr">
              <a:spcBef>
                <a:spcPct val="20000"/>
              </a:spcBef>
            </a:pP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(assume 2000 mL/day average water consumption at 5 µg/L arsenic) 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1F24A0CE-997C-1848-96BA-B9671241F5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Human Exposure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CF593C08-9042-6D45-B8C6-1BA1794296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Inorganic Arsenic</a:t>
            </a: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01273EDE-5C7F-9F4C-B0BA-984A69145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55788"/>
            <a:ext cx="7434263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Trivalent (As</a:t>
            </a:r>
            <a:r>
              <a:rPr lang="en-US" altLang="en-US" sz="3200" baseline="30000">
                <a:solidFill>
                  <a:schemeClr val="tx2"/>
                </a:solidFill>
                <a:latin typeface="Arial" panose="020B0604020202020204" pitchFamily="34" charset="0"/>
              </a:rPr>
              <a:t>3+</a:t>
            </a: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arsenic trioxide, sodium arsenite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arsenic trichloride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Pentavalent (As</a:t>
            </a:r>
            <a:r>
              <a:rPr lang="en-US" altLang="en-US" sz="3200" baseline="30000">
                <a:solidFill>
                  <a:schemeClr val="tx2"/>
                </a:solidFill>
                <a:latin typeface="Arial" panose="020B0604020202020204" pitchFamily="34" charset="0"/>
              </a:rPr>
              <a:t>5+</a:t>
            </a: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) 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arsenic pentoxide, arsenic acid, 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arsenates (lead arsenate)</a:t>
            </a:r>
          </a:p>
          <a:p>
            <a:pPr eaLnBrk="1" hangingPunct="1"/>
            <a:endParaRPr lang="en-US" altLang="en-US" sz="32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</TotalTime>
  <Words>961</Words>
  <Application>Microsoft Macintosh PowerPoint</Application>
  <PresentationFormat>On-screen Show (4:3)</PresentationFormat>
  <Paragraphs>211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Default Design</vt:lpstr>
      <vt:lpstr>An Introduction To The Health Effects of  Arsenic (As)</vt:lpstr>
      <vt:lpstr>Ancient Awareness</vt:lpstr>
      <vt:lpstr>Quote / History</vt:lpstr>
      <vt:lpstr>Quote / History</vt:lpstr>
      <vt:lpstr>Historical Awareness</vt:lpstr>
      <vt:lpstr>Production</vt:lpstr>
      <vt:lpstr>Current Use</vt:lpstr>
      <vt:lpstr>Human Exposure</vt:lpstr>
      <vt:lpstr>Inorganic Arsenic</vt:lpstr>
      <vt:lpstr>Organic Arsenic</vt:lpstr>
      <vt:lpstr>Absorption</vt:lpstr>
      <vt:lpstr>Distribution</vt:lpstr>
      <vt:lpstr>Metabolism</vt:lpstr>
      <vt:lpstr>HALF-LIFE</vt:lpstr>
      <vt:lpstr>Acute - Toxicity</vt:lpstr>
      <vt:lpstr>Chronic - Toxicity</vt:lpstr>
      <vt:lpstr>Exposure</vt:lpstr>
      <vt:lpstr>US Arsenic Map</vt:lpstr>
      <vt:lpstr>Bangladesh Arsenic Map</vt:lpstr>
      <vt:lpstr>Susceptibility &amp; Variability</vt:lpstr>
      <vt:lpstr>Reducing Exposure</vt:lpstr>
      <vt:lpstr>Summary</vt:lpstr>
      <vt:lpstr>Regulatory Status</vt:lpstr>
      <vt:lpstr>A Small Dose of Arsenic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183</cp:revision>
  <cp:lastPrinted>2000-09-13T16:44:54Z</cp:lastPrinted>
  <dcterms:created xsi:type="dcterms:W3CDTF">2000-05-10T18:37:25Z</dcterms:created>
  <dcterms:modified xsi:type="dcterms:W3CDTF">2020-09-17T16:10:41Z</dcterms:modified>
</cp:coreProperties>
</file>