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2" r:id="rId2"/>
    <p:sldId id="318" r:id="rId3"/>
    <p:sldId id="365" r:id="rId4"/>
    <p:sldId id="372" r:id="rId5"/>
    <p:sldId id="373" r:id="rId6"/>
    <p:sldId id="377" r:id="rId7"/>
    <p:sldId id="378" r:id="rId8"/>
    <p:sldId id="337" r:id="rId9"/>
    <p:sldId id="393" r:id="rId10"/>
    <p:sldId id="346" r:id="rId11"/>
    <p:sldId id="376" r:id="rId12"/>
    <p:sldId id="375" r:id="rId13"/>
    <p:sldId id="385" r:id="rId14"/>
    <p:sldId id="386" r:id="rId15"/>
    <p:sldId id="394" r:id="rId16"/>
    <p:sldId id="395" r:id="rId17"/>
    <p:sldId id="387" r:id="rId18"/>
    <p:sldId id="381" r:id="rId19"/>
    <p:sldId id="392" r:id="rId20"/>
    <p:sldId id="383" r:id="rId21"/>
    <p:sldId id="384" r:id="rId22"/>
    <p:sldId id="390" r:id="rId23"/>
    <p:sldId id="391" r:id="rId24"/>
    <p:sldId id="389" r:id="rId25"/>
    <p:sldId id="368" r:id="rId26"/>
    <p:sldId id="367" r:id="rId27"/>
    <p:sldId id="369" r:id="rId28"/>
  </p:sldIdLst>
  <p:sldSz cx="9144000" cy="6858000" type="screen4x3"/>
  <p:notesSz cx="7302500" cy="9588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F5FE"/>
    <a:srgbClr val="000000"/>
    <a:srgbClr val="710D67"/>
    <a:srgbClr val="00007D"/>
    <a:srgbClr val="0000CC"/>
    <a:srgbClr val="000066"/>
    <a:srgbClr val="DBFDF9"/>
    <a:srgbClr val="C7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1" autoAdjust="0"/>
    <p:restoredTop sz="94701" autoAdjust="0"/>
  </p:normalViewPr>
  <p:slideViewPr>
    <p:cSldViewPr showGuides="1">
      <p:cViewPr varScale="1">
        <p:scale>
          <a:sx n="90" d="100"/>
          <a:sy n="90" d="100"/>
        </p:scale>
        <p:origin x="5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 showGuides="1">
      <p:cViewPr varScale="1">
        <p:scale>
          <a:sx n="72" d="100"/>
          <a:sy n="72" d="100"/>
        </p:scale>
        <p:origin x="2288" y="224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1A2C87F3-77F3-B443-8BA5-7C11CCDB959E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08BEB80-F1B0-F746-AB36-4812CC0D37E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C54D50B9-2B89-9645-905C-ABDED473B4DD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6F3F09B-D961-E342-B87A-7B6303095AA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254EE27-8939-3F48-AA8F-6F5EF97A4A16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F6BC8E-36B3-A24D-B3AF-422DBC41CC8B}" type="slidenum">
              <a:rPr lang="en-US" altLang="x-none"/>
              <a:pPr>
                <a:defRPr/>
              </a:pPr>
              <a:t>1</a:t>
            </a:fld>
            <a:endParaRPr lang="en-US" altLang="x-non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60FDED0-F65C-B942-B070-1E67906BBC3C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973D6-E0B5-7D4A-8DB9-2711CA1E0921}" type="slidenum">
              <a:rPr lang="en-US" altLang="x-none"/>
              <a:pPr>
                <a:defRPr/>
              </a:pPr>
              <a:t>11</a:t>
            </a:fld>
            <a:endParaRPr lang="en-US" altLang="x-none"/>
          </a:p>
        </p:txBody>
      </p:sp>
      <p:sp>
        <p:nvSpPr>
          <p:cNvPr id="278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982CC0B-4328-244D-972A-136D62A5322F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1F49D-2D4C-6B45-94D7-3F316BD0D588}" type="slidenum">
              <a:rPr lang="en-US" altLang="x-none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276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4ED5077-2AAE-CA40-A2A7-296BDE36AD47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5CC2EE-AD19-EC46-AB3F-CC255476D67E}" type="slidenum">
              <a:rPr lang="en-US" altLang="x-none"/>
              <a:pPr>
                <a:defRPr/>
              </a:pPr>
              <a:t>18</a:t>
            </a:fld>
            <a:endParaRPr lang="en-US" altLang="x-none"/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8AE02CA-CAA4-564D-AD38-4BAC42084AF9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4A947D-BFC9-7D4D-AA1B-71FFF346273E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sp>
        <p:nvSpPr>
          <p:cNvPr id="303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2899A21-113B-EF46-88FA-7D9B241EB2BE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58822-1C28-4F4D-B49A-5FE279EA274D}" type="slidenum">
              <a:rPr lang="en-US" altLang="x-none"/>
              <a:pPr>
                <a:defRPr/>
              </a:pPr>
              <a:t>25</a:t>
            </a:fld>
            <a:endParaRPr lang="en-US" altLang="x-none"/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6EA5E19A-3BA3-824B-B343-729F9EC10268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04DCD-3481-CB47-9AD5-899D2A677A9F}" type="slidenum">
              <a:rPr lang="en-US" altLang="x-none"/>
              <a:pPr>
                <a:defRPr/>
              </a:pPr>
              <a:t>26</a:t>
            </a:fld>
            <a:endParaRPr lang="en-US" altLang="x-none"/>
          </a:p>
        </p:txBody>
      </p:sp>
      <p:sp>
        <p:nvSpPr>
          <p:cNvPr id="2600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33B0815-6CA9-BC4F-A9EF-F40CBBF800D8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69323C-D956-AF44-AA9F-30B5F16FDDA0}" type="slidenum">
              <a:rPr lang="en-US" altLang="x-none"/>
              <a:pPr>
                <a:defRPr/>
              </a:pPr>
              <a:t>27</a:t>
            </a:fld>
            <a:endParaRPr lang="en-US" altLang="x-none"/>
          </a:p>
        </p:txBody>
      </p:sp>
      <p:sp>
        <p:nvSpPr>
          <p:cNvPr id="2641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7346438-F28D-1245-A6B8-E66E250A7671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6B97D-FC8B-A945-8468-95FC6C2AC5E8}" type="slidenum">
              <a:rPr lang="en-US" altLang="x-none"/>
              <a:pPr>
                <a:defRPr/>
              </a:pPr>
              <a:t>2</a:t>
            </a:fld>
            <a:endParaRPr lang="en-US" altLang="x-none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5BFB9FE-BB9C-5B43-BCE8-70B32A6B66C9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46CFE-4DA5-AB4A-8417-294FA54F4887}" type="slidenum">
              <a:rPr lang="en-US" altLang="x-none"/>
              <a:pPr>
                <a:defRPr/>
              </a:pPr>
              <a:t>3</a:t>
            </a:fld>
            <a:endParaRPr lang="en-US" altLang="x-none"/>
          </a:p>
        </p:txBody>
      </p:sp>
      <p:sp>
        <p:nvSpPr>
          <p:cNvPr id="256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6678760-948D-0C46-9F21-3C2B9624923F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DCE3F7-BC3F-E345-BF97-129E7FB2B3F7}" type="slidenum">
              <a:rPr lang="en-US" altLang="x-none"/>
              <a:pPr>
                <a:defRPr/>
              </a:pPr>
              <a:t>4</a:t>
            </a:fld>
            <a:endParaRPr lang="en-US" altLang="x-none"/>
          </a:p>
        </p:txBody>
      </p:sp>
      <p:sp>
        <p:nvSpPr>
          <p:cNvPr id="2703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735457A-B2E2-8142-83D7-4C63F6138CED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F03E70-C6F1-AC42-AB54-A712ADBBC4F9}" type="slidenum">
              <a:rPr lang="en-US" altLang="x-none"/>
              <a:pPr>
                <a:defRPr/>
              </a:pPr>
              <a:t>5</a:t>
            </a:fld>
            <a:endParaRPr lang="en-US" altLang="x-none"/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33C4353-BF83-C64E-B426-B909C068ADD7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E3B0B6-6866-0946-8E8C-D96219B36FA0}" type="slidenum">
              <a:rPr lang="en-US" altLang="x-none"/>
              <a:pPr>
                <a:defRPr/>
              </a:pPr>
              <a:t>6</a:t>
            </a:fld>
            <a:endParaRPr lang="en-US" altLang="x-none"/>
          </a:p>
        </p:txBody>
      </p:sp>
      <p:sp>
        <p:nvSpPr>
          <p:cNvPr id="280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5D0EBAF-AC9D-D347-B97E-3ECB14861EE6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F6DF0-2A43-C748-9C53-4DC5DEB32C28}" type="slidenum">
              <a:rPr lang="en-US" altLang="x-none"/>
              <a:pPr>
                <a:defRPr/>
              </a:pPr>
              <a:t>7</a:t>
            </a:fld>
            <a:endParaRPr lang="en-US" altLang="x-none"/>
          </a:p>
        </p:txBody>
      </p:sp>
      <p:sp>
        <p:nvSpPr>
          <p:cNvPr id="282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AC1096C-4E80-9E41-8724-CFFAD399C21B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47B65-ECCB-D647-947B-FD05D53DD41D}" type="slidenum">
              <a:rPr lang="en-US" altLang="x-none"/>
              <a:pPr>
                <a:defRPr/>
              </a:pPr>
              <a:t>8</a:t>
            </a:fld>
            <a:endParaRPr lang="en-US" altLang="x-none"/>
          </a:p>
        </p:txBody>
      </p:sp>
      <p:sp>
        <p:nvSpPr>
          <p:cNvPr id="194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9EEA1B8D-C494-9A45-99C9-43B47934BA24}" type="datetime4">
              <a:rPr lang="en-US" altLang="x-none"/>
              <a:pPr>
                <a:defRPr/>
              </a:pPr>
              <a:t>October 1, 2020</a:t>
            </a:fld>
            <a:endParaRPr lang="en-US" altLang="x-non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x-none"/>
              <a:t>A Small Dose of Toxicology - Overview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8E999-EA2F-3745-9F07-F06C819B256F}" type="slidenum">
              <a:rPr lang="en-US" altLang="x-none"/>
              <a:pPr>
                <a:defRPr/>
              </a:pPr>
              <a:t>10</a:t>
            </a:fld>
            <a:endParaRPr lang="en-US" altLang="x-none"/>
          </a:p>
        </p:txBody>
      </p:sp>
      <p:sp>
        <p:nvSpPr>
          <p:cNvPr id="217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" name="Line 8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6781800" y="6611779"/>
            <a:ext cx="2362200" cy="246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x-none" sz="1000" b="1" dirty="0"/>
              <a:t>A Small Dose of Fluoride –  10/01/20</a:t>
            </a:r>
          </a:p>
        </p:txBody>
      </p:sp>
    </p:spTree>
    <p:extLst>
      <p:ext uri="{BB962C8B-B14F-4D97-AF65-F5344CB8AC3E}">
        <p14:creationId xmlns:p14="http://schemas.microsoft.com/office/powerpoint/2010/main" val="81275202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442819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"/>
            <a:ext cx="1971675" cy="610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"/>
            <a:ext cx="5762625" cy="6100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9022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21814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3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540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99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48134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25811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10729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05867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0" y="6604000"/>
            <a:ext cx="2438400" cy="254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x-none" sz="1000" b="1"/>
              <a:t>              A Small Dose of Toxicology</a:t>
            </a:r>
          </a:p>
        </p:txBody>
      </p:sp>
      <p:pic>
        <p:nvPicPr>
          <p:cNvPr id="2" name="Picture 16" descr="spoon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8763"/>
            <a:ext cx="5334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6705600" y="6604000"/>
            <a:ext cx="2438400" cy="24622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x-none" sz="1000" b="1" dirty="0"/>
              <a:t>A Small Dose of Fluoride –  10/01/20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3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5126" name="Freeform 11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12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58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066800" y="2057400"/>
            <a:ext cx="7010400" cy="1431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>
                <a:solidFill>
                  <a:schemeClr val="tx1"/>
                </a:solidFill>
              </a:rPr>
              <a:t>An Introduction To Risks and Benefits of Fluoride</a:t>
            </a: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1143000" y="76200"/>
            <a:ext cx="6797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b="1" dirty="0">
                <a:solidFill>
                  <a:schemeClr val="tx1"/>
                </a:solidFill>
              </a:rPr>
              <a:t>A Small Dose of Fluoride</a:t>
            </a:r>
          </a:p>
        </p:txBody>
      </p:sp>
      <p:pic>
        <p:nvPicPr>
          <p:cNvPr id="5124" name="Picture 14" descr="MCHM00106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3"/>
            <a:ext cx="2763838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5" descr="j02265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5030788"/>
            <a:ext cx="25590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1028700" y="1524000"/>
            <a:ext cx="70866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x-none" sz="3200" b="1">
                <a:latin typeface="Arial" charset="0"/>
              </a:rPr>
              <a:t>cancer in young males; osteoporosis; reduced I.Q.; and hip fractures in the elderly</a:t>
            </a:r>
          </a:p>
          <a:p>
            <a:pPr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x-none" sz="3200" b="1">
                <a:latin typeface="Arial" charset="0"/>
              </a:rPr>
              <a:t>Teeth - mottled enamel </a:t>
            </a:r>
          </a:p>
          <a:p>
            <a:pPr>
              <a:spcBef>
                <a:spcPct val="20000"/>
              </a:spcBef>
              <a:buFont typeface="Wingdings" charset="2"/>
              <a:buChar char="Ø"/>
              <a:defRPr/>
            </a:pPr>
            <a:endParaRPr lang="en-US" altLang="x-none" sz="3200" b="1">
              <a:latin typeface="Arial" charset="0"/>
            </a:endParaRPr>
          </a:p>
          <a:p>
            <a:pPr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x-none" sz="2800" b="1">
                <a:latin typeface="Arial" charset="0"/>
              </a:rPr>
              <a:t>Age-specific fluoride exposure in drinking water and osteosarcoma (United States).  Elise B. Bassin, David Wypij, Roger B. Davis, Murray A. Mittleman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>
                <a:solidFill>
                  <a:schemeClr val="tx1"/>
                </a:solidFill>
              </a:rPr>
              <a:t>Health Effects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/>
        </p:nvSpPr>
        <p:spPr bwMode="auto">
          <a:xfrm>
            <a:off x="762000" y="4495800"/>
            <a:ext cx="31813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149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606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064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521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altLang="x-none" sz="3600" b="1">
                <a:latin typeface="Arial" charset="0"/>
              </a:rPr>
              <a:t>Mild fluorosis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Dental fluorosis</a:t>
            </a:r>
            <a:r>
              <a:rPr lang="en-US" altLang="x-none" dirty="0"/>
              <a:t> </a:t>
            </a:r>
          </a:p>
        </p:txBody>
      </p:sp>
      <p:pic>
        <p:nvPicPr>
          <p:cNvPr id="24579" name="Picture 4" descr="Fluorosis-m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6036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5029200" y="4419600"/>
            <a:ext cx="3962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149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606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064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521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US" altLang="x-none" sz="3600" b="1">
                <a:latin typeface="Arial" charset="0"/>
              </a:rPr>
              <a:t>Severe fluorosis</a:t>
            </a:r>
          </a:p>
        </p:txBody>
      </p:sp>
      <p:pic>
        <p:nvPicPr>
          <p:cNvPr id="24581" name="Picture 6" descr="Fluorosis-sev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2162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11" name="Text Box 7"/>
          <p:cNvSpPr txBox="1">
            <a:spLocks noChangeArrowheads="1"/>
          </p:cNvSpPr>
          <p:nvPr/>
        </p:nvSpPr>
        <p:spPr bwMode="auto">
          <a:xfrm>
            <a:off x="1809750" y="5729288"/>
            <a:ext cx="550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b="1"/>
              <a:t>See: http://en.wikipedia.org/wiki/Dental_fluorosis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800100" y="1873250"/>
            <a:ext cx="75438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779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5494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1209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6924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149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606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0640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521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x-none" sz="3600" b="1">
                <a:latin typeface="Arial" charset="0"/>
              </a:rPr>
              <a:t>Fluorosis – excess exposure to fluoride during ages of 6 months to 5 years</a:t>
            </a:r>
          </a:p>
          <a:p>
            <a:pPr>
              <a:buFontTx/>
              <a:buChar char="•"/>
              <a:defRPr/>
            </a:pPr>
            <a:r>
              <a:rPr lang="en-US" altLang="x-none" sz="3600" b="1">
                <a:latin typeface="Arial" charset="0"/>
              </a:rPr>
              <a:t>Low calcium increase fluorosis</a:t>
            </a:r>
          </a:p>
          <a:p>
            <a:pPr>
              <a:buFontTx/>
              <a:buChar char="•"/>
              <a:defRPr/>
            </a:pPr>
            <a:r>
              <a:rPr lang="en-US" altLang="x-none" sz="3600" b="1">
                <a:latin typeface="Arial" charset="0"/>
              </a:rPr>
              <a:t>High calcium protective</a:t>
            </a:r>
          </a:p>
          <a:p>
            <a:pPr>
              <a:buFontTx/>
              <a:buChar char="•"/>
              <a:defRPr/>
            </a:pPr>
            <a:r>
              <a:rPr lang="en-US" altLang="x-none" sz="3600" b="1">
                <a:latin typeface="Arial" charset="0"/>
              </a:rPr>
              <a:t>Drinking water target is 1 ppm (0.7 to 1.3)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Dental fluorosis</a:t>
            </a:r>
            <a:r>
              <a:rPr lang="en-US" altLang="x-none" dirty="0"/>
              <a:t> </a:t>
            </a:r>
          </a:p>
        </p:txBody>
      </p:sp>
      <p:sp>
        <p:nvSpPr>
          <p:cNvPr id="275463" name="Text Box 7"/>
          <p:cNvSpPr txBox="1">
            <a:spLocks noChangeArrowheads="1"/>
          </p:cNvSpPr>
          <p:nvPr/>
        </p:nvSpPr>
        <p:spPr bwMode="auto">
          <a:xfrm>
            <a:off x="1809750" y="5729288"/>
            <a:ext cx="550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1800" b="1"/>
              <a:t>See: http://en.wikipedia.org/wiki/Dental_fluorosis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9375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Average Total Fluoride Intake</a:t>
            </a:r>
          </a:p>
        </p:txBody>
      </p:sp>
      <p:sp>
        <p:nvSpPr>
          <p:cNvPr id="294919" name="Line 7"/>
          <p:cNvSpPr>
            <a:spLocks noChangeShapeType="1"/>
          </p:cNvSpPr>
          <p:nvPr/>
        </p:nvSpPr>
        <p:spPr bwMode="auto">
          <a:xfrm>
            <a:off x="1905000" y="1371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1524000" y="1066800"/>
            <a:ext cx="2917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600"/>
              <a:t>Risk period for dental fluorosis</a:t>
            </a:r>
            <a:endParaRPr lang="en-US" altLang="x-none"/>
          </a:p>
        </p:txBody>
      </p:sp>
      <p:sp>
        <p:nvSpPr>
          <p:cNvPr id="294921" name="Line 9"/>
          <p:cNvSpPr>
            <a:spLocks noChangeShapeType="1"/>
          </p:cNvSpPr>
          <p:nvPr/>
        </p:nvSpPr>
        <p:spPr bwMode="auto">
          <a:xfrm>
            <a:off x="6248400" y="2438400"/>
            <a:ext cx="0" cy="9906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4922" name="Text Box 10"/>
          <p:cNvSpPr txBox="1">
            <a:spLocks noChangeArrowheads="1"/>
          </p:cNvSpPr>
          <p:nvPr/>
        </p:nvSpPr>
        <p:spPr bwMode="auto">
          <a:xfrm>
            <a:off x="6248400" y="2743200"/>
            <a:ext cx="262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800"/>
              <a:t>Target “theraputic” zone</a:t>
            </a:r>
            <a:endParaRPr lang="en-US" altLang="x-none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470775" cy="549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Prevalence of Severe Fluorosis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42888"/>
            <a:ext cx="88392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3200" b="1" dirty="0"/>
              <a:t>Dental Fluorosis with “Optimal” </a:t>
            </a:r>
            <a:r>
              <a:rPr lang="en-US" altLang="x-none" sz="3200" b="1" dirty="0" err="1"/>
              <a:t>Flouride</a:t>
            </a:r>
            <a:endParaRPr lang="en-US" altLang="x-none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7772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x-none" sz="280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In largest US Survey</a:t>
            </a:r>
            <a:r>
              <a:rPr lang="en-US" altLang="x-none" sz="2800">
                <a:solidFill>
                  <a:srgbClr val="FFFF00"/>
                </a:solidFill>
              </a:rPr>
              <a:t> </a:t>
            </a:r>
            <a:r>
              <a:rPr lang="en-US" altLang="x-none" sz="2800"/>
              <a:t>29.9% of US children living in fluoridated communities have dental fluorosis on at least two teeth (Heller et al, 1997).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2800"/>
              <a:t>CDC (2005) dental fluorosis impacts one in three American kids - up 9% since 1986-87.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x-none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534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dirty="0"/>
              <a:t>Symptoms of Skeletal Fluorosis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85800" y="1981200"/>
            <a:ext cx="3657600" cy="1971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altLang="x-none" sz="2800" dirty="0"/>
              <a:t>Sporadic pain</a:t>
            </a:r>
          </a:p>
          <a:p>
            <a:pPr eaLnBrk="1" hangingPunct="1">
              <a:defRPr/>
            </a:pPr>
            <a:r>
              <a:rPr lang="en-US" altLang="x-none" sz="2800" dirty="0"/>
              <a:t>Stiffness of joints</a:t>
            </a:r>
          </a:p>
          <a:p>
            <a:pPr eaLnBrk="1" hangingPunct="1">
              <a:defRPr/>
            </a:pPr>
            <a:r>
              <a:rPr lang="en-US" altLang="x-none" sz="2800" dirty="0" err="1"/>
              <a:t>Osteosclerosis</a:t>
            </a:r>
            <a:r>
              <a:rPr lang="en-US" altLang="x-none" sz="2800" dirty="0"/>
              <a:t> of pelvis and spine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8200" y="1981200"/>
            <a:ext cx="4267200" cy="299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altLang="x-none" sz="2800" dirty="0"/>
              <a:t>Chronic joint pain</a:t>
            </a:r>
          </a:p>
          <a:p>
            <a:pPr eaLnBrk="1" hangingPunct="1">
              <a:defRPr/>
            </a:pPr>
            <a:r>
              <a:rPr lang="en-US" altLang="x-none" sz="2800" dirty="0"/>
              <a:t>Arthritic symptoms</a:t>
            </a:r>
          </a:p>
          <a:p>
            <a:pPr eaLnBrk="1" hangingPunct="1">
              <a:defRPr/>
            </a:pPr>
            <a:r>
              <a:rPr lang="en-US" altLang="x-none" sz="2800" dirty="0"/>
              <a:t>Calcification of ligaments</a:t>
            </a:r>
          </a:p>
          <a:p>
            <a:pPr eaLnBrk="1" hangingPunct="1">
              <a:defRPr/>
            </a:pPr>
            <a:r>
              <a:rPr lang="en-US" altLang="x-none" sz="2800" dirty="0" err="1"/>
              <a:t>Osteosclerosis</a:t>
            </a:r>
            <a:r>
              <a:rPr lang="en-US" altLang="x-none" sz="2800" dirty="0"/>
              <a:t> of cancellous (porous) bones</a:t>
            </a:r>
          </a:p>
          <a:p>
            <a:pPr eaLnBrk="1" hangingPunct="1">
              <a:defRPr/>
            </a:pPr>
            <a:r>
              <a:rPr lang="en-US" altLang="x-none" sz="2800" dirty="0"/>
              <a:t>Limiting of mobility</a:t>
            </a:r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685800" y="1371600"/>
            <a:ext cx="735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800" b="1"/>
              <a:t>Moderate (stage II)	   Crippling (stage III)</a:t>
            </a:r>
            <a:endParaRPr lang="en-US" altLang="x-none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381000" y="5029200"/>
            <a:ext cx="8458200" cy="13827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800">
                <a:solidFill>
                  <a:schemeClr val="tx1"/>
                </a:solidFill>
                <a:latin typeface="Times New Roman" charset="0"/>
              </a:rPr>
              <a:t>Bone fluoride concentrations from lifetime exposure at 2 ppm (the SMCL) fall within or exceed levels associated with stage II or stage III skeletal fluorosis. (NRC 2006)</a:t>
            </a:r>
            <a:endParaRPr lang="en-US" altLang="x-none" sz="320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800600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24000"/>
            <a:ext cx="48387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96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48006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66688"/>
            <a:ext cx="8610600" cy="5191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800">
                <a:solidFill>
                  <a:schemeClr val="tx1"/>
                </a:solidFill>
              </a:rPr>
              <a:t>Odds ratio for osteosarcoma (Bassin et al. 2006)</a:t>
            </a: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1600200" y="990600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3600"/>
              <a:t>males</a:t>
            </a:r>
            <a:endParaRPr lang="en-US" altLang="x-none"/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6172200" y="990600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3600"/>
              <a:t>females</a:t>
            </a:r>
            <a:endParaRPr lang="en-US" altLang="x-none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>
                <a:solidFill>
                  <a:schemeClr val="tx1"/>
                </a:solidFill>
              </a:rPr>
              <a:t>Effective versus Toxic Conc.</a:t>
            </a:r>
          </a:p>
        </p:txBody>
      </p:sp>
      <p:sp>
        <p:nvSpPr>
          <p:cNvPr id="287749" name="Line 5"/>
          <p:cNvSpPr>
            <a:spLocks noChangeShapeType="1"/>
          </p:cNvSpPr>
          <p:nvPr/>
        </p:nvSpPr>
        <p:spPr bwMode="auto">
          <a:xfrm>
            <a:off x="838200" y="27432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2743200" y="4267200"/>
            <a:ext cx="1447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54" name="Line 10"/>
          <p:cNvSpPr>
            <a:spLocks noChangeShapeType="1"/>
          </p:cNvSpPr>
          <p:nvPr/>
        </p:nvSpPr>
        <p:spPr bwMode="auto">
          <a:xfrm>
            <a:off x="1524000" y="1524000"/>
            <a:ext cx="0" cy="990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55" name="Text Box 11"/>
          <p:cNvSpPr txBox="1">
            <a:spLocks noChangeArrowheads="1"/>
          </p:cNvSpPr>
          <p:nvPr/>
        </p:nvSpPr>
        <p:spPr bwMode="auto">
          <a:xfrm>
            <a:off x="1676400" y="1624013"/>
            <a:ext cx="186213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600"/>
              <a:t>Intake = 2L/day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x-none" sz="1600"/>
              <a:t>Safety factor=2.5X</a:t>
            </a:r>
            <a:endParaRPr lang="en-US" altLang="x-none"/>
          </a:p>
        </p:txBody>
      </p:sp>
      <p:sp>
        <p:nvSpPr>
          <p:cNvPr id="287756" name="Text Box 12"/>
          <p:cNvSpPr txBox="1">
            <a:spLocks noChangeArrowheads="1"/>
          </p:cNvSpPr>
          <p:nvPr/>
        </p:nvSpPr>
        <p:spPr bwMode="auto">
          <a:xfrm>
            <a:off x="914400" y="2514600"/>
            <a:ext cx="1147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MCL=4ppm</a:t>
            </a:r>
            <a:endParaRPr lang="en-US" altLang="x-none"/>
          </a:p>
        </p:txBody>
      </p:sp>
      <p:sp>
        <p:nvSpPr>
          <p:cNvPr id="287758" name="Line 14"/>
          <p:cNvSpPr>
            <a:spLocks noChangeShapeType="1"/>
          </p:cNvSpPr>
          <p:nvPr/>
        </p:nvSpPr>
        <p:spPr bwMode="auto">
          <a:xfrm>
            <a:off x="2743200" y="3962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304800" y="1600200"/>
            <a:ext cx="0" cy="441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60" name="Text Box 16"/>
          <p:cNvSpPr txBox="1">
            <a:spLocks noChangeArrowheads="1"/>
          </p:cNvSpPr>
          <p:nvPr/>
        </p:nvSpPr>
        <p:spPr bwMode="auto">
          <a:xfrm>
            <a:off x="304800" y="5715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0</a:t>
            </a:r>
            <a:endParaRPr lang="en-US" altLang="x-none"/>
          </a:p>
        </p:txBody>
      </p:sp>
      <p:sp>
        <p:nvSpPr>
          <p:cNvPr id="287761" name="Text Box 17"/>
          <p:cNvSpPr txBox="1">
            <a:spLocks noChangeArrowheads="1"/>
          </p:cNvSpPr>
          <p:nvPr/>
        </p:nvSpPr>
        <p:spPr bwMode="auto">
          <a:xfrm>
            <a:off x="304800" y="4953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1</a:t>
            </a:r>
            <a:endParaRPr lang="en-US" altLang="x-none"/>
          </a:p>
        </p:txBody>
      </p:sp>
      <p:sp>
        <p:nvSpPr>
          <p:cNvPr id="287762" name="Text Box 18"/>
          <p:cNvSpPr txBox="1">
            <a:spLocks noChangeArrowheads="1"/>
          </p:cNvSpPr>
          <p:nvPr/>
        </p:nvSpPr>
        <p:spPr bwMode="auto">
          <a:xfrm>
            <a:off x="304800" y="41148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2</a:t>
            </a:r>
            <a:endParaRPr lang="en-US" altLang="x-none"/>
          </a:p>
        </p:txBody>
      </p:sp>
      <p:sp>
        <p:nvSpPr>
          <p:cNvPr id="287763" name="Text Box 19"/>
          <p:cNvSpPr txBox="1">
            <a:spLocks noChangeArrowheads="1"/>
          </p:cNvSpPr>
          <p:nvPr/>
        </p:nvSpPr>
        <p:spPr bwMode="auto">
          <a:xfrm>
            <a:off x="304800" y="2514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4</a:t>
            </a:r>
            <a:endParaRPr lang="en-US" altLang="x-none"/>
          </a:p>
        </p:txBody>
      </p:sp>
      <p:sp>
        <p:nvSpPr>
          <p:cNvPr id="287764" name="Line 20"/>
          <p:cNvSpPr>
            <a:spLocks noChangeShapeType="1"/>
          </p:cNvSpPr>
          <p:nvPr/>
        </p:nvSpPr>
        <p:spPr bwMode="auto">
          <a:xfrm>
            <a:off x="1524000" y="2819400"/>
            <a:ext cx="0" cy="144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65" name="Text Box 21"/>
          <p:cNvSpPr txBox="1">
            <a:spLocks noChangeArrowheads="1"/>
          </p:cNvSpPr>
          <p:nvPr/>
        </p:nvSpPr>
        <p:spPr bwMode="auto">
          <a:xfrm>
            <a:off x="1524000" y="3200400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/>
              <a:t>?</a:t>
            </a:r>
          </a:p>
        </p:txBody>
      </p:sp>
      <p:sp>
        <p:nvSpPr>
          <p:cNvPr id="287766" name="Line 22"/>
          <p:cNvSpPr>
            <a:spLocks noChangeShapeType="1"/>
          </p:cNvSpPr>
          <p:nvPr/>
        </p:nvSpPr>
        <p:spPr bwMode="auto">
          <a:xfrm>
            <a:off x="3429000" y="4267200"/>
            <a:ext cx="0" cy="533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8776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23480" r="31694" b="20059"/>
          <a:stretch>
            <a:fillRect/>
          </a:stretch>
        </p:blipFill>
        <p:spPr bwMode="auto">
          <a:xfrm rot="-5400000">
            <a:off x="4460082" y="1869281"/>
            <a:ext cx="5562600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7767" name="Text Box 23"/>
          <p:cNvSpPr txBox="1">
            <a:spLocks noChangeArrowheads="1"/>
          </p:cNvSpPr>
          <p:nvPr/>
        </p:nvSpPr>
        <p:spPr bwMode="auto">
          <a:xfrm>
            <a:off x="3505200" y="4267200"/>
            <a:ext cx="49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/>
              <a:t>?</a:t>
            </a:r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auto">
          <a:xfrm>
            <a:off x="2895600" y="3733800"/>
            <a:ext cx="417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2.5ppm=“threshold” for severe dental fluorosis</a:t>
            </a:r>
            <a:endParaRPr lang="en-US" altLang="x-none"/>
          </a:p>
        </p:txBody>
      </p:sp>
      <p:sp>
        <p:nvSpPr>
          <p:cNvPr id="287770" name="Text Box 26"/>
          <p:cNvSpPr txBox="1">
            <a:spLocks noChangeArrowheads="1"/>
          </p:cNvSpPr>
          <p:nvPr/>
        </p:nvSpPr>
        <p:spPr bwMode="auto">
          <a:xfrm>
            <a:off x="4419600" y="4953000"/>
            <a:ext cx="3459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1ppm=target level of water fluoridation</a:t>
            </a:r>
            <a:endParaRPr lang="en-US" altLang="x-none"/>
          </a:p>
        </p:txBody>
      </p:sp>
      <p:sp>
        <p:nvSpPr>
          <p:cNvPr id="287753" name="Text Box 9"/>
          <p:cNvSpPr txBox="1">
            <a:spLocks noChangeArrowheads="1"/>
          </p:cNvSpPr>
          <p:nvPr/>
        </p:nvSpPr>
        <p:spPr bwMode="auto">
          <a:xfrm>
            <a:off x="762000" y="12192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800"/>
              <a:t>LOAEL=20mg/day (crippling skeletal fluorosis)</a:t>
            </a:r>
            <a:endParaRPr lang="en-US" altLang="x-none"/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2895600" y="4038600"/>
            <a:ext cx="3587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SCL=2ppm: 4-15% mod. dental fluorosis</a:t>
            </a:r>
            <a:endParaRPr lang="en-US" altLang="x-none"/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>
            <a:off x="4419600" y="5257800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71" name="Text Box 27"/>
          <p:cNvSpPr txBox="1">
            <a:spLocks noChangeArrowheads="1"/>
          </p:cNvSpPr>
          <p:nvPr/>
        </p:nvSpPr>
        <p:spPr bwMode="auto">
          <a:xfrm>
            <a:off x="5867400" y="6400800"/>
            <a:ext cx="2268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>
                <a:solidFill>
                  <a:srgbClr val="000066"/>
                </a:solidFill>
              </a:rPr>
              <a:t>Prevalence (%)</a:t>
            </a:r>
            <a:endParaRPr lang="en-US" altLang="x-none"/>
          </a:p>
        </p:txBody>
      </p:sp>
      <p:sp>
        <p:nvSpPr>
          <p:cNvPr id="287772" name="Text Box 28"/>
          <p:cNvSpPr txBox="1">
            <a:spLocks noChangeArrowheads="1"/>
          </p:cNvSpPr>
          <p:nvPr/>
        </p:nvSpPr>
        <p:spPr bwMode="auto">
          <a:xfrm>
            <a:off x="6400800" y="9144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altLang="x-none" sz="2400"/>
              <a:t>Severe Dental Fluorosis</a:t>
            </a:r>
            <a:endParaRPr lang="en-US" altLang="x-none"/>
          </a:p>
        </p:txBody>
      </p:sp>
      <p:sp>
        <p:nvSpPr>
          <p:cNvPr id="287773" name="Text Box 29"/>
          <p:cNvSpPr txBox="1">
            <a:spLocks noChangeArrowheads="1"/>
          </p:cNvSpPr>
          <p:nvPr/>
        </p:nvSpPr>
        <p:spPr bwMode="auto">
          <a:xfrm rot="-5400000">
            <a:off x="-889794" y="4280694"/>
            <a:ext cx="2116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600"/>
              <a:t>ppm in drinking water</a:t>
            </a:r>
            <a:endParaRPr lang="en-US" altLang="x-none"/>
          </a:p>
        </p:txBody>
      </p:sp>
      <p:sp>
        <p:nvSpPr>
          <p:cNvPr id="287774" name="Rectangle 30"/>
          <p:cNvSpPr>
            <a:spLocks noChangeArrowheads="1"/>
          </p:cNvSpPr>
          <p:nvPr/>
        </p:nvSpPr>
        <p:spPr bwMode="auto">
          <a:xfrm>
            <a:off x="2057400" y="2743200"/>
            <a:ext cx="533400" cy="12192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7776" name="Text Box 32"/>
          <p:cNvSpPr txBox="1">
            <a:spLocks noChangeArrowheads="1"/>
          </p:cNvSpPr>
          <p:nvPr/>
        </p:nvSpPr>
        <p:spPr bwMode="auto">
          <a:xfrm>
            <a:off x="2514600" y="3048000"/>
            <a:ext cx="3494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2.5-4ppm IQ deficits in Chinese studies</a:t>
            </a:r>
            <a:endParaRPr lang="en-US" altLang="x-none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>
                <a:solidFill>
                  <a:schemeClr val="tx1"/>
                </a:solidFill>
              </a:rPr>
              <a:t>Effective versus Toxic Dose</a:t>
            </a:r>
          </a:p>
        </p:txBody>
      </p:sp>
      <p:sp>
        <p:nvSpPr>
          <p:cNvPr id="302083" name="Line 3"/>
          <p:cNvSpPr>
            <a:spLocks noChangeShapeType="1"/>
          </p:cNvSpPr>
          <p:nvPr/>
        </p:nvSpPr>
        <p:spPr bwMode="auto">
          <a:xfrm>
            <a:off x="1066800" y="13716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084" name="Line 4"/>
          <p:cNvSpPr>
            <a:spLocks noChangeShapeType="1"/>
          </p:cNvSpPr>
          <p:nvPr/>
        </p:nvSpPr>
        <p:spPr bwMode="auto">
          <a:xfrm>
            <a:off x="1066800" y="4648200"/>
            <a:ext cx="14478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990600" y="1066800"/>
            <a:ext cx="220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4ppm (1L/d, 20 kg child)</a:t>
            </a:r>
            <a:endParaRPr lang="en-US" altLang="x-none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>
            <a:off x="1066800" y="3581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304800" y="1143000"/>
            <a:ext cx="0" cy="4876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304800" y="5715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0</a:t>
            </a:r>
            <a:endParaRPr lang="en-US" altLang="x-none"/>
          </a:p>
        </p:txBody>
      </p:sp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304800" y="46482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0.05</a:t>
            </a:r>
            <a:endParaRPr lang="en-US" altLang="x-none"/>
          </a:p>
        </p:txBody>
      </p:sp>
      <p:sp>
        <p:nvSpPr>
          <p:cNvPr id="302092" name="Text Box 12"/>
          <p:cNvSpPr txBox="1">
            <a:spLocks noChangeArrowheads="1"/>
          </p:cNvSpPr>
          <p:nvPr/>
        </p:nvSpPr>
        <p:spPr bwMode="auto">
          <a:xfrm>
            <a:off x="304800" y="34290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0.10</a:t>
            </a:r>
            <a:endParaRPr lang="en-US" altLang="x-none"/>
          </a:p>
        </p:txBody>
      </p:sp>
      <p:sp>
        <p:nvSpPr>
          <p:cNvPr id="302093" name="Text Box 13"/>
          <p:cNvSpPr txBox="1">
            <a:spLocks noChangeArrowheads="1"/>
          </p:cNvSpPr>
          <p:nvPr/>
        </p:nvSpPr>
        <p:spPr bwMode="auto">
          <a:xfrm>
            <a:off x="304800" y="11430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0.20</a:t>
            </a:r>
            <a:endParaRPr lang="en-US" altLang="x-none"/>
          </a:p>
        </p:txBody>
      </p:sp>
      <p:sp>
        <p:nvSpPr>
          <p:cNvPr id="302099" name="Text Box 19"/>
          <p:cNvSpPr txBox="1">
            <a:spLocks noChangeArrowheads="1"/>
          </p:cNvSpPr>
          <p:nvPr/>
        </p:nvSpPr>
        <p:spPr bwMode="auto">
          <a:xfrm>
            <a:off x="990600" y="3276600"/>
            <a:ext cx="2170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4ppm (2L/d, 70kg adult)</a:t>
            </a:r>
            <a:endParaRPr lang="en-US" altLang="x-none"/>
          </a:p>
        </p:txBody>
      </p:sp>
      <p:sp>
        <p:nvSpPr>
          <p:cNvPr id="302100" name="Text Box 20"/>
          <p:cNvSpPr txBox="1">
            <a:spLocks noChangeArrowheads="1"/>
          </p:cNvSpPr>
          <p:nvPr/>
        </p:nvSpPr>
        <p:spPr bwMode="auto">
          <a:xfrm>
            <a:off x="2438400" y="4343400"/>
            <a:ext cx="1981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400" b="1"/>
              <a:t>“Optimal” theraputic dose range</a:t>
            </a:r>
            <a:endParaRPr lang="en-US" altLang="x-none"/>
          </a:p>
        </p:txBody>
      </p:sp>
      <p:sp>
        <p:nvSpPr>
          <p:cNvPr id="302102" name="Text Box 22"/>
          <p:cNvSpPr txBox="1">
            <a:spLocks noChangeArrowheads="1"/>
          </p:cNvSpPr>
          <p:nvPr/>
        </p:nvSpPr>
        <p:spPr bwMode="auto">
          <a:xfrm>
            <a:off x="1143000" y="43434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EPA RfD</a:t>
            </a:r>
            <a:endParaRPr lang="en-US" altLang="x-none"/>
          </a:p>
        </p:txBody>
      </p:sp>
      <p:sp>
        <p:nvSpPr>
          <p:cNvPr id="302103" name="Line 23"/>
          <p:cNvSpPr>
            <a:spLocks noChangeShapeType="1"/>
          </p:cNvSpPr>
          <p:nvPr/>
        </p:nvSpPr>
        <p:spPr bwMode="auto">
          <a:xfrm>
            <a:off x="2743200" y="4648200"/>
            <a:ext cx="14478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06" name="Text Box 26"/>
          <p:cNvSpPr txBox="1">
            <a:spLocks noChangeArrowheads="1"/>
          </p:cNvSpPr>
          <p:nvPr/>
        </p:nvSpPr>
        <p:spPr bwMode="auto">
          <a:xfrm rot="-5400000">
            <a:off x="-725488" y="4448176"/>
            <a:ext cx="1787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600"/>
              <a:t>Dose (mg/kg/day)</a:t>
            </a:r>
            <a:endParaRPr lang="en-US" altLang="x-none"/>
          </a:p>
        </p:txBody>
      </p:sp>
      <p:sp>
        <p:nvSpPr>
          <p:cNvPr id="302107" name="Text Box 27"/>
          <p:cNvSpPr txBox="1">
            <a:spLocks noChangeArrowheads="1"/>
          </p:cNvSpPr>
          <p:nvPr/>
        </p:nvSpPr>
        <p:spPr bwMode="auto">
          <a:xfrm>
            <a:off x="304800" y="2286000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2400"/>
              <a:t>0.15</a:t>
            </a:r>
            <a:endParaRPr lang="en-US" altLang="x-none"/>
          </a:p>
        </p:txBody>
      </p:sp>
      <p:sp>
        <p:nvSpPr>
          <p:cNvPr id="302109" name="Rectangle 29"/>
          <p:cNvSpPr>
            <a:spLocks noChangeArrowheads="1"/>
          </p:cNvSpPr>
          <p:nvPr/>
        </p:nvSpPr>
        <p:spPr bwMode="auto">
          <a:xfrm>
            <a:off x="2743200" y="4419600"/>
            <a:ext cx="1447800" cy="457200"/>
          </a:xfrm>
          <a:prstGeom prst="rect">
            <a:avLst/>
          </a:prstGeom>
          <a:solidFill>
            <a:srgbClr val="339966">
              <a:alpha val="50000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11" name="Rectangle 31"/>
          <p:cNvSpPr>
            <a:spLocks noChangeArrowheads="1"/>
          </p:cNvSpPr>
          <p:nvPr/>
        </p:nvSpPr>
        <p:spPr bwMode="auto">
          <a:xfrm>
            <a:off x="4419600" y="3048000"/>
            <a:ext cx="1447800" cy="1828800"/>
          </a:xfrm>
          <a:prstGeom prst="rect">
            <a:avLst/>
          </a:prstGeom>
          <a:solidFill>
            <a:srgbClr val="339966">
              <a:alpha val="50000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4419600" y="3276600"/>
            <a:ext cx="14478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400" b="1"/>
              <a:t>Average dietary intake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400" b="1"/>
              <a:t>Age 0-2 yrs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1400" b="1"/>
              <a:t>Fluoride 0.7-1.1 ppm</a:t>
            </a:r>
            <a:endParaRPr lang="en-US" altLang="x-none"/>
          </a:p>
        </p:txBody>
      </p:sp>
      <p:sp>
        <p:nvSpPr>
          <p:cNvPr id="302116" name="Line 36"/>
          <p:cNvSpPr>
            <a:spLocks noChangeShapeType="1"/>
          </p:cNvSpPr>
          <p:nvPr/>
        </p:nvSpPr>
        <p:spPr bwMode="auto">
          <a:xfrm flipH="1">
            <a:off x="6477000" y="28956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17" name="Line 37"/>
          <p:cNvSpPr>
            <a:spLocks noChangeShapeType="1"/>
          </p:cNvSpPr>
          <p:nvPr/>
        </p:nvSpPr>
        <p:spPr bwMode="auto">
          <a:xfrm flipH="1">
            <a:off x="6477000" y="44196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18" name="Line 38"/>
          <p:cNvSpPr>
            <a:spLocks noChangeShapeType="1"/>
          </p:cNvSpPr>
          <p:nvPr/>
        </p:nvSpPr>
        <p:spPr bwMode="auto">
          <a:xfrm flipH="1">
            <a:off x="6477000" y="49530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19" name="Line 39"/>
          <p:cNvSpPr>
            <a:spLocks noChangeShapeType="1"/>
          </p:cNvSpPr>
          <p:nvPr/>
        </p:nvSpPr>
        <p:spPr bwMode="auto">
          <a:xfrm flipH="1">
            <a:off x="6477000" y="5486400"/>
            <a:ext cx="1676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20" name="Text Box 40"/>
          <p:cNvSpPr txBox="1">
            <a:spLocks noChangeArrowheads="1"/>
          </p:cNvSpPr>
          <p:nvPr/>
        </p:nvSpPr>
        <p:spPr bwMode="auto">
          <a:xfrm>
            <a:off x="6477000" y="5181600"/>
            <a:ext cx="1547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1ppm adult 1L/d</a:t>
            </a:r>
            <a:endParaRPr lang="en-US" altLang="x-none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6553200" y="4648200"/>
            <a:ext cx="1547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1ppm adult 2L/d</a:t>
            </a:r>
            <a:endParaRPr lang="en-US" altLang="x-none"/>
          </a:p>
        </p:txBody>
      </p:sp>
      <p:sp>
        <p:nvSpPr>
          <p:cNvPr id="302122" name="Text Box 42"/>
          <p:cNvSpPr txBox="1">
            <a:spLocks noChangeArrowheads="1"/>
          </p:cNvSpPr>
          <p:nvPr/>
        </p:nvSpPr>
        <p:spPr bwMode="auto">
          <a:xfrm>
            <a:off x="6553200" y="4114800"/>
            <a:ext cx="2041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1ppm child 20 kg 1L/d</a:t>
            </a:r>
            <a:endParaRPr lang="en-US" altLang="x-none"/>
          </a:p>
        </p:txBody>
      </p:sp>
      <p:sp>
        <p:nvSpPr>
          <p:cNvPr id="302123" name="Text Box 43"/>
          <p:cNvSpPr txBox="1">
            <a:spLocks noChangeArrowheads="1"/>
          </p:cNvSpPr>
          <p:nvPr/>
        </p:nvSpPr>
        <p:spPr bwMode="auto">
          <a:xfrm>
            <a:off x="6553200" y="2590800"/>
            <a:ext cx="199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1ppm child 10kg 1L/d</a:t>
            </a:r>
            <a:endParaRPr lang="en-US" altLang="x-none"/>
          </a:p>
        </p:txBody>
      </p:sp>
      <p:sp>
        <p:nvSpPr>
          <p:cNvPr id="302125" name="Text Box 45"/>
          <p:cNvSpPr txBox="1">
            <a:spLocks noChangeArrowheads="1"/>
          </p:cNvSpPr>
          <p:nvPr/>
        </p:nvSpPr>
        <p:spPr bwMode="auto">
          <a:xfrm>
            <a:off x="304800" y="6096000"/>
            <a:ext cx="861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	STANDARDS	THERAPUTIC/DIETARY RANGE		TOTAL INTAKES</a:t>
            </a:r>
            <a:endParaRPr lang="en-US" altLang="x-none"/>
          </a:p>
        </p:txBody>
      </p:sp>
      <p:sp>
        <p:nvSpPr>
          <p:cNvPr id="302126" name="Line 46"/>
          <p:cNvSpPr>
            <a:spLocks noChangeShapeType="1"/>
          </p:cNvSpPr>
          <p:nvPr/>
        </p:nvSpPr>
        <p:spPr bwMode="auto">
          <a:xfrm>
            <a:off x="1524000" y="43434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2127" name="Text Box 47"/>
          <p:cNvSpPr txBox="1">
            <a:spLocks noChangeArrowheads="1"/>
          </p:cNvSpPr>
          <p:nvPr/>
        </p:nvSpPr>
        <p:spPr bwMode="auto">
          <a:xfrm>
            <a:off x="1447800" y="3810000"/>
            <a:ext cx="2057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x-none" sz="1400" b="1"/>
              <a:t>Crippling Skel. Flsis at 40 yr (NRC 77)</a:t>
            </a:r>
            <a:endParaRPr lang="en-US" altLang="x-none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>
                <a:solidFill>
                  <a:schemeClr val="tx1"/>
                </a:solidFill>
              </a:rPr>
              <a:t>Fluorine is Reactive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173163" y="1963738"/>
            <a:ext cx="6797675" cy="31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Wingdings" charset="2"/>
              <a:buNone/>
              <a:defRPr/>
            </a:pPr>
            <a:r>
              <a:rPr lang="en-US" altLang="x-none" sz="3200" b="1" u="sng">
                <a:solidFill>
                  <a:schemeClr val="tx2"/>
                </a:solidFill>
                <a:latin typeface="Arial" charset="0"/>
              </a:rPr>
              <a:t>Combines with almost anything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b="1">
                <a:solidFill>
                  <a:schemeClr val="tx2"/>
                </a:solidFill>
                <a:latin typeface="Arial" charset="0"/>
              </a:rPr>
              <a:t>Sodium fluoride, NaF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b="1">
                <a:solidFill>
                  <a:schemeClr val="tx2"/>
                </a:solidFill>
                <a:latin typeface="Arial" charset="0"/>
              </a:rPr>
              <a:t>Calcium fluoride, CaF2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b="1">
                <a:solidFill>
                  <a:schemeClr val="tx2"/>
                </a:solidFill>
                <a:latin typeface="Arial" charset="0"/>
              </a:rPr>
              <a:t>Carbon tetrafluoride, CF4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b="1">
                <a:solidFill>
                  <a:schemeClr val="tx2"/>
                </a:solidFill>
                <a:latin typeface="Arial" charset="0"/>
              </a:rPr>
              <a:t>Oxygen difluoride, OF2 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b="1">
                <a:solidFill>
                  <a:schemeClr val="tx2"/>
                </a:solidFill>
                <a:latin typeface="Arial" charset="0"/>
              </a:rPr>
              <a:t>sodium fluoroacetate – rat poison</a:t>
            </a:r>
          </a:p>
          <a:p>
            <a:pPr eaLnBrk="1" hangingPunct="1">
              <a:buFont typeface="Wingdings" charset="2"/>
              <a:buChar char="Ø"/>
              <a:defRPr/>
            </a:pPr>
            <a:r>
              <a:rPr lang="en-US" altLang="x-none" sz="2800" b="1">
                <a:solidFill>
                  <a:schemeClr val="tx2"/>
                </a:solidFill>
                <a:latin typeface="Arial" charset="0"/>
              </a:rPr>
              <a:t>Uranium hexafluoride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1325563" y="1296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7890" name="Picture 3" descr="attachmen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4588"/>
            <a:ext cx="5891213" cy="502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1760538" y="6169025"/>
            <a:ext cx="6018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2400">
                <a:solidFill>
                  <a:schemeClr val="tx1"/>
                </a:solidFill>
              </a:rPr>
              <a:t>CDC MMWR, October 22, 1999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6688"/>
            <a:ext cx="9144000" cy="641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3600" b="1"/>
              <a:t>Has Fluoridation Reduced Tooth Decay?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x-none" sz="1000" b="1" i="1">
                <a:solidFill>
                  <a:schemeClr val="tx1"/>
                </a:solidFill>
                <a:latin typeface="Times" charset="0"/>
              </a:rPr>
              <a:t>Figure 2: Tooth Decay Trends for 12 Year Olds: Fluoridated Vs. Unfluoridated Countries. Data from World Health Organization. (Graph by Chris Neurath).</a:t>
            </a:r>
          </a:p>
        </p:txBody>
      </p:sp>
      <p:pic>
        <p:nvPicPr>
          <p:cNvPr id="38914" name="Picture 3" descr="DMFT-gra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143000"/>
            <a:ext cx="6715125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6200"/>
            <a:ext cx="8458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/>
              <a:t>Fluoridated vs. Unfluoridated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Selected Findings from NRC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743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altLang="x-none"/>
              <a:t>The MCL should be lowered (EPA directed to do a new risk assessment).</a:t>
            </a:r>
          </a:p>
          <a:p>
            <a:pPr eaLnBrk="1" hangingPunct="1">
              <a:defRPr/>
            </a:pPr>
            <a:r>
              <a:rPr lang="en-US" altLang="x-none"/>
              <a:t>Bone fluoride concs from lifetime exposure at 2 ppm (SMCL) fall within or exceed levels associated with stage II (mod.) or stage III (sev.) skeletal fluorosis</a:t>
            </a:r>
          </a:p>
          <a:p>
            <a:pPr eaLnBrk="1" hangingPunct="1">
              <a:defRPr/>
            </a:pPr>
            <a:r>
              <a:rPr lang="en-US" altLang="x-none"/>
              <a:t>The SCML (2ppm) does not completely protect against moderate enamel fluorosis.(Moderate enamel fluorosis might have phychological or social effects.)</a:t>
            </a:r>
          </a:p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More Findings from NRC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3530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defRPr/>
            </a:pPr>
            <a:r>
              <a:rPr lang="en-US" altLang="x-none"/>
              <a:t>The possibility has been raised by the studies conducted in China that fluoride can lower intellectual abilities. (2.5-4 ppm)</a:t>
            </a:r>
          </a:p>
          <a:p>
            <a:pPr eaLnBrk="1" hangingPunct="1">
              <a:defRPr/>
            </a:pPr>
            <a:r>
              <a:rPr lang="en-US" altLang="x-none"/>
              <a:t>Fluoride affects normal endocrine function or response; fluoride is an endocrine disruptor in the broad sense of altering normal endocrine function or response.</a:t>
            </a:r>
          </a:p>
          <a:p>
            <a:pPr eaLnBrk="1" hangingPunct="1">
              <a:defRPr/>
            </a:pPr>
            <a:endParaRPr lang="en-US" altLang="x-none"/>
          </a:p>
          <a:p>
            <a:pPr eaLnBrk="1" hangingPunct="1">
              <a:defRPr/>
            </a:pPr>
            <a:endParaRPr lang="en-US" altLang="x-none"/>
          </a:p>
          <a:p>
            <a:pPr eaLnBrk="1" hangingPunct="1">
              <a:defRPr/>
            </a:pPr>
            <a:endParaRPr lang="en-US" altLang="x-none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/>
              <a:t>Principal Conclusions (P+S)</a:t>
            </a:r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153400" cy="6070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Drinking water not most effective treatment method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Small to vanishing margin of safety does not protect highly exposed people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Water fluoridation is only part (~1/2-2/3 of total fluoride exposure)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Lifetime exposure to fluoridated water may lead to severe skeletal fluorosis, increased risk of hip and other bone fractures)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Fluoride at 1 ppm appears to increase risk of bone cancer in boys around age 7.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Much that we don’t know about many health effects (endocrine effects, bone cancer, etc.)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x-none" sz="2400"/>
              <a:t>Most dentists have not looked at the data, only the ADA and CDC positions.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2800"/>
          </a:p>
          <a:p>
            <a:pPr eaLnBrk="1" hangingPunct="1">
              <a:lnSpc>
                <a:spcPct val="90000"/>
              </a:lnSpc>
              <a:defRPr/>
            </a:pPr>
            <a:endParaRPr lang="en-US" altLang="x-none" sz="280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43012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3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>
                <a:solidFill>
                  <a:schemeClr val="tx1"/>
                </a:solidFill>
              </a:rPr>
              <a:t>A Small Dose of Fluoride</a:t>
            </a:r>
          </a:p>
        </p:txBody>
      </p:sp>
      <p:pic>
        <p:nvPicPr>
          <p:cNvPr id="43011" name="Picture 6" descr="bd0002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09713"/>
            <a:ext cx="461010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7"/>
          <p:cNvGrpSpPr>
            <a:grpSpLocks/>
          </p:cNvGrpSpPr>
          <p:nvPr/>
        </p:nvGrpSpPr>
        <p:grpSpPr bwMode="auto">
          <a:xfrm>
            <a:off x="1114425" y="1676400"/>
            <a:ext cx="6913563" cy="3505200"/>
            <a:chOff x="702" y="1056"/>
            <a:chExt cx="4355" cy="2208"/>
          </a:xfrm>
        </p:grpSpPr>
        <p:sp>
          <p:nvSpPr>
            <p:cNvPr id="45060" name="Freeform 8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1" name="Freeform 9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>
                <a:solidFill>
                  <a:schemeClr val="tx1"/>
                </a:solidFill>
              </a:rPr>
              <a:t>Additional Information</a:t>
            </a: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838200" y="2846725"/>
            <a:ext cx="7543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4400">
                <a:solidFill>
                  <a:schemeClr val="tx2"/>
                </a:solidFill>
                <a:latin typeface="Arial" charset="0"/>
              </a:defRPr>
            </a:lvl1pPr>
            <a:lvl2pPr indent="-457200">
              <a:defRPr sz="4400">
                <a:solidFill>
                  <a:schemeClr val="tx2"/>
                </a:solidFill>
                <a:latin typeface="Arial" charset="0"/>
              </a:defRPr>
            </a:lvl2pPr>
            <a:lvl3pPr marL="457200" indent="-457200">
              <a:defRPr sz="4400">
                <a:solidFill>
                  <a:schemeClr val="tx2"/>
                </a:solidFill>
                <a:latin typeface="Arial" charset="0"/>
              </a:defRPr>
            </a:lvl3pPr>
            <a:lvl4pPr marL="457200" indent="-457200">
              <a:defRPr sz="4400">
                <a:solidFill>
                  <a:schemeClr val="tx2"/>
                </a:solidFill>
                <a:latin typeface="Arial" charset="0"/>
              </a:defRPr>
            </a:lvl4pPr>
            <a:lvl5pPr marL="1028700" indent="-4572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14859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19431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24003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2857500" indent="-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Font typeface="Wingdings" charset="2"/>
              <a:buChar char="Ø"/>
            </a:pPr>
            <a:r>
              <a:rPr lang="en-US" altLang="x-none" sz="3600" b="1" dirty="0">
                <a:solidFill>
                  <a:schemeClr val="tx1"/>
                </a:solidFill>
              </a:rPr>
              <a:t>Web Sites</a:t>
            </a:r>
          </a:p>
          <a:p>
            <a:pPr lvl="4" eaLnBrk="1" hangingPunct="1">
              <a:buFontTx/>
              <a:buChar char="•"/>
            </a:pPr>
            <a:r>
              <a:rPr lang="en-US" altLang="x-none" sz="2400" b="1" dirty="0">
                <a:solidFill>
                  <a:schemeClr val="tx1"/>
                </a:solidFill>
              </a:rPr>
              <a:t>Wikipedia  -  </a:t>
            </a:r>
            <a:r>
              <a:rPr lang="en-US" altLang="x-none" sz="2000" b="1" dirty="0">
                <a:solidFill>
                  <a:schemeClr val="tx1"/>
                </a:solidFill>
              </a:rPr>
              <a:t>http://</a:t>
            </a:r>
            <a:r>
              <a:rPr lang="en-US" altLang="x-none" sz="2000" b="1" dirty="0" err="1">
                <a:solidFill>
                  <a:schemeClr val="tx1"/>
                </a:solidFill>
              </a:rPr>
              <a:t>en.wikipedia.org</a:t>
            </a:r>
            <a:r>
              <a:rPr lang="en-US" altLang="x-none" sz="2000" b="1" dirty="0">
                <a:solidFill>
                  <a:schemeClr val="tx1"/>
                </a:solidFill>
              </a:rPr>
              <a:t>/wiki/Fluoride </a:t>
            </a:r>
          </a:p>
          <a:p>
            <a:pPr lvl="4" eaLnBrk="1" hangingPunct="1">
              <a:buFontTx/>
              <a:buChar char="•"/>
            </a:pPr>
            <a:r>
              <a:rPr lang="en-US" altLang="x-none" sz="2400" b="1" dirty="0">
                <a:solidFill>
                  <a:schemeClr val="tx1"/>
                </a:solidFill>
              </a:rPr>
              <a:t>The Controversy - -</a:t>
            </a:r>
            <a:r>
              <a:rPr lang="en-US" altLang="x-none" sz="1600" b="1" dirty="0">
                <a:solidFill>
                  <a:schemeClr val="tx1"/>
                </a:solidFill>
              </a:rPr>
              <a:t>http://</a:t>
            </a:r>
            <a:r>
              <a:rPr lang="en-US" altLang="x-none" sz="1600" b="1" dirty="0" err="1">
                <a:solidFill>
                  <a:schemeClr val="tx1"/>
                </a:solidFill>
              </a:rPr>
              <a:t>en.wikipedia.org</a:t>
            </a:r>
            <a:r>
              <a:rPr lang="en-US" altLang="x-none" sz="1600" b="1" dirty="0">
                <a:solidFill>
                  <a:schemeClr val="tx1"/>
                </a:solidFill>
              </a:rPr>
              <a:t>/wiki/</a:t>
            </a:r>
            <a:r>
              <a:rPr lang="en-US" altLang="x-none" sz="1600" b="1" dirty="0" err="1">
                <a:solidFill>
                  <a:schemeClr val="tx1"/>
                </a:solidFill>
              </a:rPr>
              <a:t>Water_fluoridation_controversy</a:t>
            </a:r>
            <a:endParaRPr lang="en-US" altLang="x-none" sz="1600" b="1" dirty="0">
              <a:solidFill>
                <a:schemeClr val="tx1"/>
              </a:solidFill>
            </a:endParaRPr>
          </a:p>
          <a:p>
            <a:pPr lvl="4" eaLnBrk="1" hangingPunct="1">
              <a:buFontTx/>
              <a:buChar char="•"/>
            </a:pPr>
            <a:r>
              <a:rPr lang="en-US" altLang="x-none" sz="2400" b="1" dirty="0">
                <a:solidFill>
                  <a:schemeClr val="tx1"/>
                </a:solidFill>
              </a:rPr>
              <a:t>Anti fluoridation groups -- Fluoride Action Network - http://</a:t>
            </a:r>
            <a:r>
              <a:rPr lang="en-US" altLang="x-none" sz="2400" b="1" dirty="0" err="1">
                <a:solidFill>
                  <a:schemeClr val="tx1"/>
                </a:solidFill>
              </a:rPr>
              <a:t>www.fluoridealert.org</a:t>
            </a:r>
            <a:r>
              <a:rPr lang="en-US" altLang="x-none" sz="2400" b="1" dirty="0">
                <a:solidFill>
                  <a:schemeClr val="tx1"/>
                </a:solidFill>
              </a:rPr>
              <a:t>/</a:t>
            </a:r>
          </a:p>
          <a:p>
            <a:pPr lvl="4" eaLnBrk="1" hangingPunct="1">
              <a:buFontTx/>
              <a:buChar char="•"/>
            </a:pPr>
            <a:r>
              <a:rPr lang="en-US" altLang="x-none" sz="2400" b="1" dirty="0" err="1">
                <a:solidFill>
                  <a:schemeClr val="tx1"/>
                </a:solidFill>
              </a:rPr>
              <a:t>www.fluorideACTION.net</a:t>
            </a:r>
            <a:endParaRPr lang="en-US" altLang="x-none" sz="2400" b="1" dirty="0">
              <a:solidFill>
                <a:schemeClr val="tx1"/>
              </a:solidFill>
            </a:endParaRPr>
          </a:p>
          <a:p>
            <a:pPr lvl="4" eaLnBrk="1" hangingPunct="1">
              <a:buFontTx/>
              <a:buChar char="•"/>
            </a:pPr>
            <a:r>
              <a:rPr lang="en-US" altLang="x-none" sz="2400" b="1" dirty="0">
                <a:solidFill>
                  <a:schemeClr val="tx1"/>
                </a:solidFill>
              </a:rPr>
              <a:t>Pro fluoridation -- CDC on Water Fluoridation American Dental Association</a:t>
            </a:r>
            <a:endParaRPr lang="en-US" altLang="x-none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8"/>
          <p:cNvGrpSpPr>
            <a:grpSpLocks/>
          </p:cNvGrpSpPr>
          <p:nvPr/>
        </p:nvGrpSpPr>
        <p:grpSpPr bwMode="auto">
          <a:xfrm>
            <a:off x="914400" y="1828800"/>
            <a:ext cx="6913563" cy="3505200"/>
            <a:chOff x="702" y="1056"/>
            <a:chExt cx="4355" cy="2208"/>
          </a:xfrm>
        </p:grpSpPr>
        <p:sp>
          <p:nvSpPr>
            <p:cNvPr id="47109" name="Freeform 9"/>
            <p:cNvSpPr>
              <a:spLocks/>
            </p:cNvSpPr>
            <p:nvPr/>
          </p:nvSpPr>
          <p:spPr bwMode="auto">
            <a:xfrm>
              <a:off x="702" y="1056"/>
              <a:ext cx="4355" cy="2208"/>
            </a:xfrm>
            <a:custGeom>
              <a:avLst/>
              <a:gdLst>
                <a:gd name="T0" fmla="*/ 4099 w 3910"/>
                <a:gd name="T1" fmla="*/ 1314 h 1817"/>
                <a:gd name="T2" fmla="*/ 4156 w 3910"/>
                <a:gd name="T3" fmla="*/ 1439 h 1817"/>
                <a:gd name="T4" fmla="*/ 4241 w 3910"/>
                <a:gd name="T5" fmla="*/ 1540 h 1817"/>
                <a:gd name="T6" fmla="*/ 4256 w 3910"/>
                <a:gd name="T7" fmla="*/ 1656 h 1817"/>
                <a:gd name="T8" fmla="*/ 4212 w 3910"/>
                <a:gd name="T9" fmla="*/ 1757 h 1817"/>
                <a:gd name="T10" fmla="*/ 4099 w 3910"/>
                <a:gd name="T11" fmla="*/ 1874 h 1817"/>
                <a:gd name="T12" fmla="*/ 3942 w 3910"/>
                <a:gd name="T13" fmla="*/ 1952 h 1817"/>
                <a:gd name="T14" fmla="*/ 3556 w 3910"/>
                <a:gd name="T15" fmla="*/ 2014 h 1817"/>
                <a:gd name="T16" fmla="*/ 3300 w 3910"/>
                <a:gd name="T17" fmla="*/ 1998 h 1817"/>
                <a:gd name="T18" fmla="*/ 3072 w 3910"/>
                <a:gd name="T19" fmla="*/ 1913 h 1817"/>
                <a:gd name="T20" fmla="*/ 2787 w 3910"/>
                <a:gd name="T21" fmla="*/ 1718 h 1817"/>
                <a:gd name="T22" fmla="*/ 2616 w 3910"/>
                <a:gd name="T23" fmla="*/ 1540 h 1817"/>
                <a:gd name="T24" fmla="*/ 2558 w 3910"/>
                <a:gd name="T25" fmla="*/ 1430 h 1817"/>
                <a:gd name="T26" fmla="*/ 2552 w 3910"/>
                <a:gd name="T27" fmla="*/ 1345 h 1817"/>
                <a:gd name="T28" fmla="*/ 2573 w 3910"/>
                <a:gd name="T29" fmla="*/ 1291 h 1817"/>
                <a:gd name="T30" fmla="*/ 2652 w 3910"/>
                <a:gd name="T31" fmla="*/ 1229 h 1817"/>
                <a:gd name="T32" fmla="*/ 2816 w 3910"/>
                <a:gd name="T33" fmla="*/ 1205 h 1817"/>
                <a:gd name="T34" fmla="*/ 2837 w 3910"/>
                <a:gd name="T35" fmla="*/ 1213 h 1817"/>
                <a:gd name="T36" fmla="*/ 2808 w 3910"/>
                <a:gd name="T37" fmla="*/ 1057 h 1817"/>
                <a:gd name="T38" fmla="*/ 2495 w 3910"/>
                <a:gd name="T39" fmla="*/ 1018 h 1817"/>
                <a:gd name="T40" fmla="*/ 2380 w 3910"/>
                <a:gd name="T41" fmla="*/ 972 h 1817"/>
                <a:gd name="T42" fmla="*/ 1176 w 3910"/>
                <a:gd name="T43" fmla="*/ 264 h 1817"/>
                <a:gd name="T44" fmla="*/ 684 w 3910"/>
                <a:gd name="T45" fmla="*/ 30 h 1817"/>
                <a:gd name="T46" fmla="*/ 478 w 3910"/>
                <a:gd name="T47" fmla="*/ 0 h 1817"/>
                <a:gd name="T48" fmla="*/ 157 w 3910"/>
                <a:gd name="T49" fmla="*/ 39 h 1817"/>
                <a:gd name="T50" fmla="*/ 42 w 3910"/>
                <a:gd name="T51" fmla="*/ 132 h 1817"/>
                <a:gd name="T52" fmla="*/ 0 w 3910"/>
                <a:gd name="T53" fmla="*/ 210 h 1817"/>
                <a:gd name="T54" fmla="*/ 0 w 3910"/>
                <a:gd name="T55" fmla="*/ 272 h 1817"/>
                <a:gd name="T56" fmla="*/ 36 w 3910"/>
                <a:gd name="T57" fmla="*/ 350 h 1817"/>
                <a:gd name="T58" fmla="*/ 214 w 3910"/>
                <a:gd name="T59" fmla="*/ 474 h 1817"/>
                <a:gd name="T60" fmla="*/ 535 w 3910"/>
                <a:gd name="T61" fmla="*/ 552 h 1817"/>
                <a:gd name="T62" fmla="*/ 927 w 3910"/>
                <a:gd name="T63" fmla="*/ 661 h 1817"/>
                <a:gd name="T64" fmla="*/ 1625 w 3910"/>
                <a:gd name="T65" fmla="*/ 933 h 1817"/>
                <a:gd name="T66" fmla="*/ 2046 w 3910"/>
                <a:gd name="T67" fmla="*/ 1167 h 1817"/>
                <a:gd name="T68" fmla="*/ 2380 w 3910"/>
                <a:gd name="T69" fmla="*/ 1439 h 1817"/>
                <a:gd name="T70" fmla="*/ 2558 w 3910"/>
                <a:gd name="T71" fmla="*/ 1664 h 1817"/>
                <a:gd name="T72" fmla="*/ 2816 w 3910"/>
                <a:gd name="T73" fmla="*/ 1936 h 1817"/>
                <a:gd name="T74" fmla="*/ 3093 w 3910"/>
                <a:gd name="T75" fmla="*/ 2123 h 1817"/>
                <a:gd name="T76" fmla="*/ 3321 w 3910"/>
                <a:gd name="T77" fmla="*/ 2192 h 1817"/>
                <a:gd name="T78" fmla="*/ 3692 w 3910"/>
                <a:gd name="T79" fmla="*/ 2192 h 1817"/>
                <a:gd name="T80" fmla="*/ 4042 w 3910"/>
                <a:gd name="T81" fmla="*/ 2076 h 1817"/>
                <a:gd name="T82" fmla="*/ 4212 w 3910"/>
                <a:gd name="T83" fmla="*/ 1944 h 1817"/>
                <a:gd name="T84" fmla="*/ 4334 w 3910"/>
                <a:gd name="T85" fmla="*/ 1741 h 1817"/>
                <a:gd name="T86" fmla="*/ 4355 w 3910"/>
                <a:gd name="T87" fmla="*/ 1625 h 1817"/>
                <a:gd name="T88" fmla="*/ 4319 w 3910"/>
                <a:gd name="T89" fmla="*/ 1517 h 1817"/>
                <a:gd name="T90" fmla="*/ 4241 w 3910"/>
                <a:gd name="T91" fmla="*/ 1423 h 181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10" h="1817">
                  <a:moveTo>
                    <a:pt x="3808" y="1171"/>
                  </a:moveTo>
                  <a:lnTo>
                    <a:pt x="3808" y="1171"/>
                  </a:lnTo>
                  <a:lnTo>
                    <a:pt x="3680" y="1081"/>
                  </a:lnTo>
                  <a:lnTo>
                    <a:pt x="3731" y="1184"/>
                  </a:lnTo>
                  <a:lnTo>
                    <a:pt x="3763" y="1209"/>
                  </a:lnTo>
                  <a:lnTo>
                    <a:pt x="3789" y="1235"/>
                  </a:lnTo>
                  <a:lnTo>
                    <a:pt x="3808" y="1267"/>
                  </a:lnTo>
                  <a:lnTo>
                    <a:pt x="3821" y="1292"/>
                  </a:lnTo>
                  <a:lnTo>
                    <a:pt x="3827" y="1331"/>
                  </a:lnTo>
                  <a:lnTo>
                    <a:pt x="3821" y="1363"/>
                  </a:lnTo>
                  <a:lnTo>
                    <a:pt x="3808" y="1408"/>
                  </a:lnTo>
                  <a:lnTo>
                    <a:pt x="3782" y="1446"/>
                  </a:lnTo>
                  <a:lnTo>
                    <a:pt x="3757" y="1484"/>
                  </a:lnTo>
                  <a:lnTo>
                    <a:pt x="3725" y="1510"/>
                  </a:lnTo>
                  <a:lnTo>
                    <a:pt x="3680" y="1542"/>
                  </a:lnTo>
                  <a:lnTo>
                    <a:pt x="3641" y="1568"/>
                  </a:lnTo>
                  <a:lnTo>
                    <a:pt x="3590" y="1587"/>
                  </a:lnTo>
                  <a:lnTo>
                    <a:pt x="3539" y="1606"/>
                  </a:lnTo>
                  <a:lnTo>
                    <a:pt x="3430" y="1632"/>
                  </a:lnTo>
                  <a:lnTo>
                    <a:pt x="3309" y="1651"/>
                  </a:lnTo>
                  <a:lnTo>
                    <a:pt x="3193" y="1657"/>
                  </a:lnTo>
                  <a:lnTo>
                    <a:pt x="3072" y="1657"/>
                  </a:lnTo>
                  <a:lnTo>
                    <a:pt x="2963" y="1644"/>
                  </a:lnTo>
                  <a:lnTo>
                    <a:pt x="2912" y="1632"/>
                  </a:lnTo>
                  <a:lnTo>
                    <a:pt x="2861" y="1619"/>
                  </a:lnTo>
                  <a:lnTo>
                    <a:pt x="2758" y="1574"/>
                  </a:lnTo>
                  <a:lnTo>
                    <a:pt x="2662" y="1529"/>
                  </a:lnTo>
                  <a:lnTo>
                    <a:pt x="2579" y="1472"/>
                  </a:lnTo>
                  <a:lnTo>
                    <a:pt x="2502" y="1414"/>
                  </a:lnTo>
                  <a:lnTo>
                    <a:pt x="2432" y="1356"/>
                  </a:lnTo>
                  <a:lnTo>
                    <a:pt x="2381" y="1305"/>
                  </a:lnTo>
                  <a:lnTo>
                    <a:pt x="2349" y="1267"/>
                  </a:lnTo>
                  <a:lnTo>
                    <a:pt x="2310" y="1203"/>
                  </a:lnTo>
                  <a:lnTo>
                    <a:pt x="2297" y="1177"/>
                  </a:lnTo>
                  <a:lnTo>
                    <a:pt x="2291" y="1152"/>
                  </a:lnTo>
                  <a:lnTo>
                    <a:pt x="2291" y="1126"/>
                  </a:lnTo>
                  <a:lnTo>
                    <a:pt x="2291" y="1107"/>
                  </a:lnTo>
                  <a:lnTo>
                    <a:pt x="2297" y="1081"/>
                  </a:lnTo>
                  <a:lnTo>
                    <a:pt x="2310" y="1062"/>
                  </a:lnTo>
                  <a:lnTo>
                    <a:pt x="2329" y="1036"/>
                  </a:lnTo>
                  <a:lnTo>
                    <a:pt x="2355" y="1024"/>
                  </a:lnTo>
                  <a:lnTo>
                    <a:pt x="2381" y="1011"/>
                  </a:lnTo>
                  <a:lnTo>
                    <a:pt x="2413" y="998"/>
                  </a:lnTo>
                  <a:lnTo>
                    <a:pt x="2477" y="992"/>
                  </a:lnTo>
                  <a:lnTo>
                    <a:pt x="2528" y="992"/>
                  </a:lnTo>
                  <a:lnTo>
                    <a:pt x="2547" y="998"/>
                  </a:lnTo>
                  <a:lnTo>
                    <a:pt x="2681" y="870"/>
                  </a:lnTo>
                  <a:lnTo>
                    <a:pt x="2521" y="870"/>
                  </a:lnTo>
                  <a:lnTo>
                    <a:pt x="2374" y="857"/>
                  </a:lnTo>
                  <a:lnTo>
                    <a:pt x="2304" y="851"/>
                  </a:lnTo>
                  <a:lnTo>
                    <a:pt x="2240" y="838"/>
                  </a:lnTo>
                  <a:lnTo>
                    <a:pt x="2182" y="825"/>
                  </a:lnTo>
                  <a:lnTo>
                    <a:pt x="2137" y="800"/>
                  </a:lnTo>
                  <a:lnTo>
                    <a:pt x="1734" y="582"/>
                  </a:lnTo>
                  <a:lnTo>
                    <a:pt x="1280" y="333"/>
                  </a:lnTo>
                  <a:lnTo>
                    <a:pt x="1056" y="217"/>
                  </a:lnTo>
                  <a:lnTo>
                    <a:pt x="851" y="121"/>
                  </a:lnTo>
                  <a:lnTo>
                    <a:pt x="685" y="51"/>
                  </a:lnTo>
                  <a:lnTo>
                    <a:pt x="614" y="25"/>
                  </a:lnTo>
                  <a:lnTo>
                    <a:pt x="557" y="13"/>
                  </a:lnTo>
                  <a:lnTo>
                    <a:pt x="429" y="0"/>
                  </a:lnTo>
                  <a:lnTo>
                    <a:pt x="320" y="0"/>
                  </a:lnTo>
                  <a:lnTo>
                    <a:pt x="224" y="13"/>
                  </a:lnTo>
                  <a:lnTo>
                    <a:pt x="141" y="32"/>
                  </a:lnTo>
                  <a:lnTo>
                    <a:pt x="83" y="64"/>
                  </a:lnTo>
                  <a:lnTo>
                    <a:pt x="57" y="83"/>
                  </a:lnTo>
                  <a:lnTo>
                    <a:pt x="38" y="109"/>
                  </a:lnTo>
                  <a:lnTo>
                    <a:pt x="19" y="128"/>
                  </a:lnTo>
                  <a:lnTo>
                    <a:pt x="6" y="153"/>
                  </a:lnTo>
                  <a:lnTo>
                    <a:pt x="0" y="173"/>
                  </a:lnTo>
                  <a:lnTo>
                    <a:pt x="0" y="198"/>
                  </a:lnTo>
                  <a:lnTo>
                    <a:pt x="0" y="224"/>
                  </a:lnTo>
                  <a:lnTo>
                    <a:pt x="6" y="249"/>
                  </a:lnTo>
                  <a:lnTo>
                    <a:pt x="19" y="269"/>
                  </a:lnTo>
                  <a:lnTo>
                    <a:pt x="32" y="288"/>
                  </a:lnTo>
                  <a:lnTo>
                    <a:pt x="70" y="326"/>
                  </a:lnTo>
                  <a:lnTo>
                    <a:pt x="121" y="358"/>
                  </a:lnTo>
                  <a:lnTo>
                    <a:pt x="192" y="390"/>
                  </a:lnTo>
                  <a:lnTo>
                    <a:pt x="275" y="409"/>
                  </a:lnTo>
                  <a:lnTo>
                    <a:pt x="371" y="435"/>
                  </a:lnTo>
                  <a:lnTo>
                    <a:pt x="480" y="454"/>
                  </a:lnTo>
                  <a:lnTo>
                    <a:pt x="633" y="486"/>
                  </a:lnTo>
                  <a:lnTo>
                    <a:pt x="832" y="544"/>
                  </a:lnTo>
                  <a:lnTo>
                    <a:pt x="1069" y="614"/>
                  </a:lnTo>
                  <a:lnTo>
                    <a:pt x="1331" y="710"/>
                  </a:lnTo>
                  <a:lnTo>
                    <a:pt x="1459" y="768"/>
                  </a:lnTo>
                  <a:lnTo>
                    <a:pt x="1587" y="825"/>
                  </a:lnTo>
                  <a:lnTo>
                    <a:pt x="1715" y="889"/>
                  </a:lnTo>
                  <a:lnTo>
                    <a:pt x="1837" y="960"/>
                  </a:lnTo>
                  <a:lnTo>
                    <a:pt x="1945" y="1030"/>
                  </a:lnTo>
                  <a:lnTo>
                    <a:pt x="2048" y="1107"/>
                  </a:lnTo>
                  <a:lnTo>
                    <a:pt x="2137" y="1184"/>
                  </a:lnTo>
                  <a:lnTo>
                    <a:pt x="2214" y="1267"/>
                  </a:lnTo>
                  <a:lnTo>
                    <a:pt x="2297" y="1369"/>
                  </a:lnTo>
                  <a:lnTo>
                    <a:pt x="2374" y="1452"/>
                  </a:lnTo>
                  <a:lnTo>
                    <a:pt x="2451" y="1529"/>
                  </a:lnTo>
                  <a:lnTo>
                    <a:pt x="2528" y="1593"/>
                  </a:lnTo>
                  <a:lnTo>
                    <a:pt x="2605" y="1651"/>
                  </a:lnTo>
                  <a:lnTo>
                    <a:pt x="2688" y="1702"/>
                  </a:lnTo>
                  <a:lnTo>
                    <a:pt x="2777" y="1747"/>
                  </a:lnTo>
                  <a:lnTo>
                    <a:pt x="2873" y="1779"/>
                  </a:lnTo>
                  <a:lnTo>
                    <a:pt x="2982" y="1804"/>
                  </a:lnTo>
                  <a:lnTo>
                    <a:pt x="3091" y="1817"/>
                  </a:lnTo>
                  <a:lnTo>
                    <a:pt x="3206" y="1817"/>
                  </a:lnTo>
                  <a:lnTo>
                    <a:pt x="3315" y="1804"/>
                  </a:lnTo>
                  <a:lnTo>
                    <a:pt x="3424" y="1785"/>
                  </a:lnTo>
                  <a:lnTo>
                    <a:pt x="3533" y="1753"/>
                  </a:lnTo>
                  <a:lnTo>
                    <a:pt x="3629" y="1708"/>
                  </a:lnTo>
                  <a:lnTo>
                    <a:pt x="3712" y="1657"/>
                  </a:lnTo>
                  <a:lnTo>
                    <a:pt x="3782" y="1600"/>
                  </a:lnTo>
                  <a:lnTo>
                    <a:pt x="3840" y="1536"/>
                  </a:lnTo>
                  <a:lnTo>
                    <a:pt x="3878" y="1472"/>
                  </a:lnTo>
                  <a:lnTo>
                    <a:pt x="3891" y="1433"/>
                  </a:lnTo>
                  <a:lnTo>
                    <a:pt x="3904" y="1401"/>
                  </a:lnTo>
                  <a:lnTo>
                    <a:pt x="3910" y="1369"/>
                  </a:lnTo>
                  <a:lnTo>
                    <a:pt x="3910" y="1337"/>
                  </a:lnTo>
                  <a:lnTo>
                    <a:pt x="3904" y="1305"/>
                  </a:lnTo>
                  <a:lnTo>
                    <a:pt x="3891" y="1273"/>
                  </a:lnTo>
                  <a:lnTo>
                    <a:pt x="3878" y="1248"/>
                  </a:lnTo>
                  <a:lnTo>
                    <a:pt x="3859" y="1222"/>
                  </a:lnTo>
                  <a:lnTo>
                    <a:pt x="3833" y="1196"/>
                  </a:lnTo>
                  <a:lnTo>
                    <a:pt x="3808" y="1171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10"/>
            <p:cNvSpPr>
              <a:spLocks/>
            </p:cNvSpPr>
            <p:nvPr/>
          </p:nvSpPr>
          <p:spPr bwMode="auto">
            <a:xfrm>
              <a:off x="3439" y="1909"/>
              <a:ext cx="1404" cy="1088"/>
            </a:xfrm>
            <a:custGeom>
              <a:avLst/>
              <a:gdLst>
                <a:gd name="T0" fmla="*/ 698 w 1261"/>
                <a:gd name="T1" fmla="*/ 1088 h 895"/>
                <a:gd name="T2" fmla="*/ 698 w 1261"/>
                <a:gd name="T3" fmla="*/ 1088 h 895"/>
                <a:gd name="T4" fmla="*/ 784 w 1261"/>
                <a:gd name="T5" fmla="*/ 1088 h 895"/>
                <a:gd name="T6" fmla="*/ 870 w 1261"/>
                <a:gd name="T7" fmla="*/ 1088 h 895"/>
                <a:gd name="T8" fmla="*/ 1012 w 1261"/>
                <a:gd name="T9" fmla="*/ 1073 h 895"/>
                <a:gd name="T10" fmla="*/ 1133 w 1261"/>
                <a:gd name="T11" fmla="*/ 1042 h 895"/>
                <a:gd name="T12" fmla="*/ 1233 w 1261"/>
                <a:gd name="T13" fmla="*/ 1003 h 895"/>
                <a:gd name="T14" fmla="*/ 1312 w 1261"/>
                <a:gd name="T15" fmla="*/ 957 h 895"/>
                <a:gd name="T16" fmla="*/ 1368 w 1261"/>
                <a:gd name="T17" fmla="*/ 902 h 895"/>
                <a:gd name="T18" fmla="*/ 1383 w 1261"/>
                <a:gd name="T19" fmla="*/ 879 h 895"/>
                <a:gd name="T20" fmla="*/ 1397 w 1261"/>
                <a:gd name="T21" fmla="*/ 847 h 895"/>
                <a:gd name="T22" fmla="*/ 1404 w 1261"/>
                <a:gd name="T23" fmla="*/ 824 h 895"/>
                <a:gd name="T24" fmla="*/ 1404 w 1261"/>
                <a:gd name="T25" fmla="*/ 801 h 895"/>
                <a:gd name="T26" fmla="*/ 1404 w 1261"/>
                <a:gd name="T27" fmla="*/ 801 h 895"/>
                <a:gd name="T28" fmla="*/ 1397 w 1261"/>
                <a:gd name="T29" fmla="*/ 746 h 895"/>
                <a:gd name="T30" fmla="*/ 1383 w 1261"/>
                <a:gd name="T31" fmla="*/ 692 h 895"/>
                <a:gd name="T32" fmla="*/ 1362 w 1261"/>
                <a:gd name="T33" fmla="*/ 630 h 895"/>
                <a:gd name="T34" fmla="*/ 1326 w 1261"/>
                <a:gd name="T35" fmla="*/ 568 h 895"/>
                <a:gd name="T36" fmla="*/ 1255 w 1261"/>
                <a:gd name="T37" fmla="*/ 435 h 895"/>
                <a:gd name="T38" fmla="*/ 1155 w 1261"/>
                <a:gd name="T39" fmla="*/ 310 h 895"/>
                <a:gd name="T40" fmla="*/ 1054 w 1261"/>
                <a:gd name="T41" fmla="*/ 195 h 895"/>
                <a:gd name="T42" fmla="*/ 998 w 1261"/>
                <a:gd name="T43" fmla="*/ 140 h 895"/>
                <a:gd name="T44" fmla="*/ 941 w 1261"/>
                <a:gd name="T45" fmla="*/ 92 h 895"/>
                <a:gd name="T46" fmla="*/ 891 w 1261"/>
                <a:gd name="T47" fmla="*/ 53 h 895"/>
                <a:gd name="T48" fmla="*/ 841 w 1261"/>
                <a:gd name="T49" fmla="*/ 30 h 895"/>
                <a:gd name="T50" fmla="*/ 792 w 1261"/>
                <a:gd name="T51" fmla="*/ 7 h 895"/>
                <a:gd name="T52" fmla="*/ 742 w 1261"/>
                <a:gd name="T53" fmla="*/ 0 h 895"/>
                <a:gd name="T54" fmla="*/ 742 w 1261"/>
                <a:gd name="T55" fmla="*/ 0 h 895"/>
                <a:gd name="T56" fmla="*/ 698 w 1261"/>
                <a:gd name="T57" fmla="*/ 0 h 895"/>
                <a:gd name="T58" fmla="*/ 649 w 1261"/>
                <a:gd name="T59" fmla="*/ 15 h 895"/>
                <a:gd name="T60" fmla="*/ 591 w 1261"/>
                <a:gd name="T61" fmla="*/ 39 h 895"/>
                <a:gd name="T62" fmla="*/ 534 w 1261"/>
                <a:gd name="T63" fmla="*/ 62 h 895"/>
                <a:gd name="T64" fmla="*/ 428 w 1261"/>
                <a:gd name="T65" fmla="*/ 140 h 895"/>
                <a:gd name="T66" fmla="*/ 314 w 1261"/>
                <a:gd name="T67" fmla="*/ 233 h 895"/>
                <a:gd name="T68" fmla="*/ 214 w 1261"/>
                <a:gd name="T69" fmla="*/ 334 h 895"/>
                <a:gd name="T70" fmla="*/ 121 w 1261"/>
                <a:gd name="T71" fmla="*/ 427 h 895"/>
                <a:gd name="T72" fmla="*/ 57 w 1261"/>
                <a:gd name="T73" fmla="*/ 504 h 895"/>
                <a:gd name="T74" fmla="*/ 14 w 1261"/>
                <a:gd name="T75" fmla="*/ 559 h 895"/>
                <a:gd name="T76" fmla="*/ 14 w 1261"/>
                <a:gd name="T77" fmla="*/ 559 h 895"/>
                <a:gd name="T78" fmla="*/ 0 w 1261"/>
                <a:gd name="T79" fmla="*/ 598 h 895"/>
                <a:gd name="T80" fmla="*/ 0 w 1261"/>
                <a:gd name="T81" fmla="*/ 637 h 895"/>
                <a:gd name="T82" fmla="*/ 0 w 1261"/>
                <a:gd name="T83" fmla="*/ 676 h 895"/>
                <a:gd name="T84" fmla="*/ 14 w 1261"/>
                <a:gd name="T85" fmla="*/ 715 h 895"/>
                <a:gd name="T86" fmla="*/ 36 w 1261"/>
                <a:gd name="T87" fmla="*/ 762 h 895"/>
                <a:gd name="T88" fmla="*/ 71 w 1261"/>
                <a:gd name="T89" fmla="*/ 801 h 895"/>
                <a:gd name="T90" fmla="*/ 107 w 1261"/>
                <a:gd name="T91" fmla="*/ 840 h 895"/>
                <a:gd name="T92" fmla="*/ 150 w 1261"/>
                <a:gd name="T93" fmla="*/ 886 h 895"/>
                <a:gd name="T94" fmla="*/ 207 w 1261"/>
                <a:gd name="T95" fmla="*/ 925 h 895"/>
                <a:gd name="T96" fmla="*/ 264 w 1261"/>
                <a:gd name="T97" fmla="*/ 957 h 895"/>
                <a:gd name="T98" fmla="*/ 321 w 1261"/>
                <a:gd name="T99" fmla="*/ 996 h 895"/>
                <a:gd name="T100" fmla="*/ 392 w 1261"/>
                <a:gd name="T101" fmla="*/ 1019 h 895"/>
                <a:gd name="T102" fmla="*/ 463 w 1261"/>
                <a:gd name="T103" fmla="*/ 1049 h 895"/>
                <a:gd name="T104" fmla="*/ 542 w 1261"/>
                <a:gd name="T105" fmla="*/ 1065 h 895"/>
                <a:gd name="T106" fmla="*/ 620 w 1261"/>
                <a:gd name="T107" fmla="*/ 1081 h 895"/>
                <a:gd name="T108" fmla="*/ 698 w 1261"/>
                <a:gd name="T109" fmla="*/ 1088 h 895"/>
                <a:gd name="T110" fmla="*/ 698 w 1261"/>
                <a:gd name="T111" fmla="*/ 1088 h 89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261" h="895">
                  <a:moveTo>
                    <a:pt x="627" y="895"/>
                  </a:moveTo>
                  <a:lnTo>
                    <a:pt x="627" y="895"/>
                  </a:lnTo>
                  <a:lnTo>
                    <a:pt x="704" y="895"/>
                  </a:lnTo>
                  <a:lnTo>
                    <a:pt x="781" y="895"/>
                  </a:lnTo>
                  <a:lnTo>
                    <a:pt x="909" y="883"/>
                  </a:lnTo>
                  <a:lnTo>
                    <a:pt x="1018" y="857"/>
                  </a:lnTo>
                  <a:lnTo>
                    <a:pt x="1107" y="825"/>
                  </a:lnTo>
                  <a:lnTo>
                    <a:pt x="1178" y="787"/>
                  </a:lnTo>
                  <a:lnTo>
                    <a:pt x="1229" y="742"/>
                  </a:lnTo>
                  <a:lnTo>
                    <a:pt x="1242" y="723"/>
                  </a:lnTo>
                  <a:lnTo>
                    <a:pt x="1255" y="697"/>
                  </a:lnTo>
                  <a:lnTo>
                    <a:pt x="1261" y="678"/>
                  </a:lnTo>
                  <a:lnTo>
                    <a:pt x="1261" y="659"/>
                  </a:lnTo>
                  <a:lnTo>
                    <a:pt x="1255" y="614"/>
                  </a:lnTo>
                  <a:lnTo>
                    <a:pt x="1242" y="569"/>
                  </a:lnTo>
                  <a:lnTo>
                    <a:pt x="1223" y="518"/>
                  </a:lnTo>
                  <a:lnTo>
                    <a:pt x="1191" y="467"/>
                  </a:lnTo>
                  <a:lnTo>
                    <a:pt x="1127" y="358"/>
                  </a:lnTo>
                  <a:lnTo>
                    <a:pt x="1037" y="255"/>
                  </a:lnTo>
                  <a:lnTo>
                    <a:pt x="947" y="160"/>
                  </a:lnTo>
                  <a:lnTo>
                    <a:pt x="896" y="115"/>
                  </a:lnTo>
                  <a:lnTo>
                    <a:pt x="845" y="76"/>
                  </a:lnTo>
                  <a:lnTo>
                    <a:pt x="800" y="44"/>
                  </a:lnTo>
                  <a:lnTo>
                    <a:pt x="755" y="25"/>
                  </a:lnTo>
                  <a:lnTo>
                    <a:pt x="711" y="6"/>
                  </a:lnTo>
                  <a:lnTo>
                    <a:pt x="666" y="0"/>
                  </a:lnTo>
                  <a:lnTo>
                    <a:pt x="627" y="0"/>
                  </a:lnTo>
                  <a:lnTo>
                    <a:pt x="583" y="12"/>
                  </a:lnTo>
                  <a:lnTo>
                    <a:pt x="531" y="32"/>
                  </a:lnTo>
                  <a:lnTo>
                    <a:pt x="480" y="51"/>
                  </a:lnTo>
                  <a:lnTo>
                    <a:pt x="384" y="115"/>
                  </a:lnTo>
                  <a:lnTo>
                    <a:pt x="282" y="192"/>
                  </a:lnTo>
                  <a:lnTo>
                    <a:pt x="192" y="275"/>
                  </a:lnTo>
                  <a:lnTo>
                    <a:pt x="109" y="351"/>
                  </a:lnTo>
                  <a:lnTo>
                    <a:pt x="51" y="415"/>
                  </a:lnTo>
                  <a:lnTo>
                    <a:pt x="13" y="460"/>
                  </a:lnTo>
                  <a:lnTo>
                    <a:pt x="0" y="492"/>
                  </a:lnTo>
                  <a:lnTo>
                    <a:pt x="0" y="524"/>
                  </a:lnTo>
                  <a:lnTo>
                    <a:pt x="0" y="556"/>
                  </a:lnTo>
                  <a:lnTo>
                    <a:pt x="13" y="588"/>
                  </a:lnTo>
                  <a:lnTo>
                    <a:pt x="32" y="627"/>
                  </a:lnTo>
                  <a:lnTo>
                    <a:pt x="64" y="659"/>
                  </a:lnTo>
                  <a:lnTo>
                    <a:pt x="96" y="691"/>
                  </a:lnTo>
                  <a:lnTo>
                    <a:pt x="135" y="729"/>
                  </a:lnTo>
                  <a:lnTo>
                    <a:pt x="186" y="761"/>
                  </a:lnTo>
                  <a:lnTo>
                    <a:pt x="237" y="787"/>
                  </a:lnTo>
                  <a:lnTo>
                    <a:pt x="288" y="819"/>
                  </a:lnTo>
                  <a:lnTo>
                    <a:pt x="352" y="838"/>
                  </a:lnTo>
                  <a:lnTo>
                    <a:pt x="416" y="863"/>
                  </a:lnTo>
                  <a:lnTo>
                    <a:pt x="487" y="876"/>
                  </a:lnTo>
                  <a:lnTo>
                    <a:pt x="557" y="889"/>
                  </a:lnTo>
                  <a:lnTo>
                    <a:pt x="627" y="895"/>
                  </a:lnTo>
                  <a:close/>
                </a:path>
              </a:pathLst>
            </a:custGeom>
            <a:solidFill>
              <a:srgbClr val="00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>
                <a:solidFill>
                  <a:schemeClr val="tx1"/>
                </a:solidFill>
              </a:rPr>
              <a:t>Authorship Information</a:t>
            </a:r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1066800" y="4253805"/>
            <a:ext cx="701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2800" b="1" dirty="0">
                <a:solidFill>
                  <a:schemeClr val="tx1"/>
                </a:solidFill>
              </a:rPr>
              <a:t>For Additional Information Contact</a:t>
            </a:r>
          </a:p>
          <a:p>
            <a:pPr algn="ctr" eaLnBrk="1" hangingPunct="1"/>
            <a:r>
              <a:rPr lang="en-US" altLang="x-none" sz="2800" b="1" dirty="0">
                <a:solidFill>
                  <a:schemeClr val="tx1"/>
                </a:solidFill>
              </a:rPr>
              <a:t>Steven G. Gilbert, PhD, DABT</a:t>
            </a:r>
          </a:p>
          <a:p>
            <a:pPr algn="ctr" eaLnBrk="1" hangingPunct="1"/>
            <a:r>
              <a:rPr lang="en-US" altLang="x-none" sz="2800" b="1" dirty="0">
                <a:solidFill>
                  <a:schemeClr val="tx1"/>
                </a:solidFill>
              </a:rPr>
              <a:t>Web: </a:t>
            </a:r>
            <a:r>
              <a:rPr lang="en-US" altLang="x-none" sz="2800" b="1" dirty="0" err="1">
                <a:solidFill>
                  <a:schemeClr val="tx1"/>
                </a:solidFill>
              </a:rPr>
              <a:t>www.asmalldoseoftoxicology.org</a:t>
            </a:r>
            <a:endParaRPr lang="en-US" altLang="x-none" sz="2800" b="1" dirty="0">
              <a:solidFill>
                <a:schemeClr val="tx1"/>
              </a:solidFill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609600" y="2009775"/>
            <a:ext cx="7886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3600" b="1">
                <a:solidFill>
                  <a:schemeClr val="tx1"/>
                </a:solidFill>
              </a:rPr>
              <a:t>This presentation is supplement to </a:t>
            </a:r>
          </a:p>
          <a:p>
            <a:pPr algn="ctr" eaLnBrk="1" hangingPunct="1"/>
            <a:r>
              <a:rPr lang="en-US" altLang="x-none" sz="3600" b="1">
                <a:solidFill>
                  <a:schemeClr val="tx1"/>
                </a:solidFill>
              </a:rPr>
              <a:t> “A Small Dose of Toxicology”</a:t>
            </a:r>
            <a:endParaRPr lang="en-US" altLang="x-none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838200" y="1143000"/>
            <a:ext cx="739140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08585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65735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22885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80035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257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714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171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629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Standard state: gas at 298 K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 err="1">
                <a:latin typeface="Arial" charset="0"/>
              </a:rPr>
              <a:t>Colour</a:t>
            </a:r>
            <a:r>
              <a:rPr lang="en-US" altLang="x-none" sz="2800" b="1" dirty="0">
                <a:latin typeface="Arial" charset="0"/>
              </a:rPr>
              <a:t>: pale yellow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Classification: Non-metallic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Group name: Halogen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Highly reactive, corrosive gas, reacts with most organic and inorganic substances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No use and not produced until WW II – used to separate isotopes of uranium 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Fluorine</a:t>
            </a:r>
            <a:r>
              <a:rPr lang="en-US" altLang="x-none" dirty="0"/>
              <a:t> </a:t>
            </a:r>
            <a:r>
              <a:rPr lang="en-US" altLang="x-none" b="1" dirty="0">
                <a:solidFill>
                  <a:schemeClr val="tx1"/>
                </a:solidFill>
              </a:rPr>
              <a:t>(F)</a:t>
            </a:r>
          </a:p>
        </p:txBody>
      </p:sp>
      <p:pic>
        <p:nvPicPr>
          <p:cNvPr id="9219" name="Picture 4" descr="j0226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5030788"/>
            <a:ext cx="255905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762000" y="1219200"/>
            <a:ext cx="7581900" cy="562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08585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65735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22885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80035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257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714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171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629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Producing isotopically fractionated uranium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Fluorochemicals used in high-temperature plastics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Fluoride is used in some pesticides (e.g. sulfuryl fluoride and trifluralin)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Hydrofluoric acid used for etching the glass of light bulbs, etc.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 err="1">
                <a:latin typeface="Arial" charset="0"/>
              </a:rPr>
              <a:t>Fluorochloro</a:t>
            </a:r>
            <a:r>
              <a:rPr lang="en-US" altLang="x-none" sz="2800" b="1" dirty="0">
                <a:latin typeface="Arial" charset="0"/>
              </a:rPr>
              <a:t> hydrocarbons are in air conditioning and refrigeration </a:t>
            </a:r>
          </a:p>
          <a:p>
            <a:pPr>
              <a:buFontTx/>
              <a:buChar char="•"/>
              <a:defRPr/>
            </a:pPr>
            <a:r>
              <a:rPr lang="en-US" altLang="x-none" sz="2800" b="1" dirty="0">
                <a:latin typeface="Arial" charset="0"/>
              </a:rPr>
              <a:t>Fluorides in water sources prevent tooth decay. A constituent of toothpaste. </a:t>
            </a:r>
          </a:p>
          <a:p>
            <a:pPr>
              <a:defRPr/>
            </a:pPr>
            <a:endParaRPr lang="en-US" altLang="x-none" b="1" dirty="0">
              <a:latin typeface="Arial" charset="0"/>
            </a:endParaRP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Fluorine</a:t>
            </a:r>
            <a:r>
              <a:rPr lang="en-US" altLang="x-none" dirty="0"/>
              <a:t> </a:t>
            </a:r>
            <a:r>
              <a:rPr lang="en-US" altLang="x-none" b="1" dirty="0">
                <a:solidFill>
                  <a:schemeClr val="tx1"/>
                </a:solidFill>
              </a:rPr>
              <a:t>(F) - Uses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876300" y="1828800"/>
            <a:ext cx="7391400" cy="49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108585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65735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22885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80035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2575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7147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1719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62915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x-none" sz="3200" b="1" dirty="0">
                <a:latin typeface="Arial" charset="0"/>
              </a:rPr>
              <a:t>Elemental fluorine and the fluoride ion (in quantity) are highly toxic.</a:t>
            </a:r>
          </a:p>
          <a:p>
            <a:pPr>
              <a:buFontTx/>
              <a:buChar char="•"/>
              <a:defRPr/>
            </a:pPr>
            <a:r>
              <a:rPr lang="en-US" altLang="x-none" sz="3200" b="1" dirty="0">
                <a:latin typeface="Arial" charset="0"/>
              </a:rPr>
              <a:t>Lethal - 71 mg/kg of sodium fluoride</a:t>
            </a:r>
          </a:p>
          <a:p>
            <a:pPr>
              <a:buFontTx/>
              <a:buChar char="•"/>
              <a:defRPr/>
            </a:pPr>
            <a:r>
              <a:rPr lang="en-US" altLang="x-none" sz="3200" b="1" dirty="0">
                <a:latin typeface="Arial" charset="0"/>
              </a:rPr>
              <a:t>Chronic doses as low as 1 mg/kg</a:t>
            </a:r>
          </a:p>
          <a:p>
            <a:pPr>
              <a:buFontTx/>
              <a:buChar char="•"/>
              <a:defRPr/>
            </a:pPr>
            <a:r>
              <a:rPr lang="en-US" altLang="x-none" sz="3200" b="1" dirty="0">
                <a:latin typeface="Arial" charset="0"/>
              </a:rPr>
              <a:t>Readily absorbed – Short half-life</a:t>
            </a:r>
          </a:p>
          <a:p>
            <a:pPr>
              <a:buFontTx/>
              <a:buChar char="•"/>
              <a:defRPr/>
            </a:pPr>
            <a:r>
              <a:rPr lang="en-US" altLang="x-none" sz="3200" b="1" dirty="0">
                <a:latin typeface="Arial" charset="0"/>
              </a:rPr>
              <a:t>Excreted in urine</a:t>
            </a:r>
          </a:p>
          <a:p>
            <a:pPr>
              <a:buFontTx/>
              <a:buChar char="•"/>
              <a:defRPr/>
            </a:pPr>
            <a:r>
              <a:rPr lang="en-US" altLang="x-none" sz="3200" b="1" dirty="0">
                <a:latin typeface="Arial" charset="0"/>
              </a:rPr>
              <a:t>Incorporated in bone / teeth (99% stored in bone)</a:t>
            </a:r>
          </a:p>
          <a:p>
            <a:pPr>
              <a:buFontTx/>
              <a:buChar char="•"/>
              <a:defRPr/>
            </a:pPr>
            <a:endParaRPr lang="en-US" altLang="x-none" sz="2800" b="1" dirty="0">
              <a:latin typeface="Arial" charset="0"/>
            </a:endParaRP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Fluorine</a:t>
            </a:r>
            <a:r>
              <a:rPr lang="en-US" altLang="x-none" dirty="0"/>
              <a:t> </a:t>
            </a:r>
            <a:r>
              <a:rPr lang="en-US" altLang="x-none" b="1" dirty="0">
                <a:solidFill>
                  <a:schemeClr val="tx1"/>
                </a:solidFill>
              </a:rPr>
              <a:t>(F) - Toxicity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/>
          </p:cNvSpPr>
          <p:nvPr/>
        </p:nvSpPr>
        <p:spPr bwMode="auto">
          <a:xfrm>
            <a:off x="762000" y="1878013"/>
            <a:ext cx="7505700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x-none" sz="3200" b="1">
                <a:latin typeface="Arial" charset="0"/>
              </a:rPr>
              <a:t>1951, Joseph C. Muhler and Harry G. Day of Indiana University reported that stannous fluoride as a tooth decay preventive and the university first sold the technology to Procter &amp; Gamble to use in Crest toothpaste.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>
                <a:solidFill>
                  <a:schemeClr val="tx1"/>
                </a:solidFill>
              </a:rPr>
              <a:t>Reducing Dental Caries</a:t>
            </a:r>
          </a:p>
        </p:txBody>
      </p:sp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1535113" y="5602288"/>
            <a:ext cx="609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400" b="1"/>
              <a:t>See: http://en.wikipedia.org/wiki/Fluoride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819150" y="1435100"/>
            <a:ext cx="75057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20000"/>
              </a:spcBef>
              <a:buFont typeface="Wingdings" charset="2"/>
              <a:buChar char="Ø"/>
              <a:defRPr/>
            </a:pPr>
            <a:r>
              <a:rPr lang="en-US" altLang="x-none" sz="3200" b="1">
                <a:latin typeface="Arial" charset="0"/>
              </a:rPr>
              <a:t>“Fluoride ions replace hydroxide ions in calcium hydroxyapatite, Ca5[(PO4)3OH], in teeth, forming calcium fluoroapatite, Ca5[(PO4)3F], which is more chemically stable and dissolves at a pH of 4.5, compared to 5.5 pH for calcium hydroxyapatite.”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>
                <a:solidFill>
                  <a:schemeClr val="tx1"/>
                </a:solidFill>
              </a:rPr>
              <a:t>Its all in the acid</a:t>
            </a:r>
          </a:p>
        </p:txBody>
      </p:sp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535113" y="5602288"/>
            <a:ext cx="609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x-none" sz="2400" b="1"/>
              <a:t>See: http://en.wikipedia.org/wiki/Fluoride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1104900" y="1922463"/>
            <a:ext cx="6934200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altLang="x-none" sz="3200" b="1">
                <a:latin typeface="Arial" charset="0"/>
              </a:rPr>
              <a:t>Sodium fluoride (NaF)</a:t>
            </a:r>
          </a:p>
          <a:p>
            <a:pPr>
              <a:buFontTx/>
              <a:buChar char="•"/>
              <a:defRPr/>
            </a:pPr>
            <a:r>
              <a:rPr lang="en-US" altLang="x-none" sz="3200" b="1">
                <a:latin typeface="Arial" charset="0"/>
              </a:rPr>
              <a:t>Stannous(II) fluoride (SnF2) </a:t>
            </a:r>
          </a:p>
          <a:p>
            <a:pPr>
              <a:buFontTx/>
              <a:buChar char="•"/>
              <a:defRPr/>
            </a:pPr>
            <a:r>
              <a:rPr lang="en-US" altLang="x-none" sz="3200" b="1">
                <a:latin typeface="Arial" charset="0"/>
              </a:rPr>
              <a:t>sodium monofluorophosphate (Na2PO3F) </a:t>
            </a:r>
          </a:p>
          <a:p>
            <a:pPr>
              <a:defRPr/>
            </a:pPr>
            <a:endParaRPr lang="en-US" altLang="x-none" sz="3200" b="1">
              <a:latin typeface="Arial" charset="0"/>
            </a:endParaRPr>
          </a:p>
          <a:p>
            <a:pPr>
              <a:defRPr/>
            </a:pPr>
            <a:r>
              <a:rPr lang="en-US" altLang="x-none" sz="3200" b="1">
                <a:latin typeface="Arial" charset="0"/>
              </a:rPr>
              <a:t>Fluorine compounds added to toothpaste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b="1" dirty="0">
                <a:solidFill>
                  <a:schemeClr val="tx1"/>
                </a:solidFill>
              </a:rPr>
              <a:t>Fluoride in Toothpaste</a:t>
            </a:r>
            <a:endParaRPr lang="en-US" altLang="x-none" sz="48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b="1" dirty="0"/>
              <a:t>CDC on Mechanism</a:t>
            </a:r>
            <a:endParaRPr lang="en-US" altLang="x-none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4400"/>
              <a:t>“...fluoride prevents dental caries predominately after eruption of the tooth into the mouth, and its actions primarily are </a:t>
            </a:r>
            <a:r>
              <a:rPr lang="en-US" altLang="x-none" sz="4400">
                <a:solidFill>
                  <a:schemeClr val="tx2"/>
                </a:solidFill>
              </a:rPr>
              <a:t>topical</a:t>
            </a:r>
            <a:r>
              <a:rPr lang="en-US" altLang="x-none" sz="4400"/>
              <a:t> for both adults and children…”</a:t>
            </a:r>
            <a:endParaRPr lang="en-US" altLang="x-none" sz="240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x-none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x-none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1800"/>
              <a:t>CDC (1999). Achievements in Public Health, 1900-1999: Fluoridation of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x-none" sz="1800"/>
              <a:t>Drinking Water to Prevent Dental Caries. MMWR, 48(41); 933-940, October 22.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7D"/>
      </a:dk1>
      <a:lt1>
        <a:srgbClr val="FFFFFF"/>
      </a:lt1>
      <a:dk2>
        <a:srgbClr val="00007D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6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7D"/>
        </a:dk1>
        <a:lt1>
          <a:srgbClr val="FFFFFF"/>
        </a:lt1>
        <a:dk2>
          <a:srgbClr val="00007D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6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5595</TotalTime>
  <Words>1408</Words>
  <Application>Microsoft Macintosh PowerPoint</Application>
  <PresentationFormat>On-screen Show (4:3)</PresentationFormat>
  <Paragraphs>206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</vt:lpstr>
      <vt:lpstr>Times New Roman</vt:lpstr>
      <vt:lpstr>Wingdings</vt:lpstr>
      <vt:lpstr>Default Design</vt:lpstr>
      <vt:lpstr>An Introduction To Risks and Benefits of Fluoride</vt:lpstr>
      <vt:lpstr>Fluorine is Reactive</vt:lpstr>
      <vt:lpstr>Fluorine (F)</vt:lpstr>
      <vt:lpstr>Fluorine (F) - Uses</vt:lpstr>
      <vt:lpstr>Fluorine (F) - Toxicity</vt:lpstr>
      <vt:lpstr>Reducing Dental Caries</vt:lpstr>
      <vt:lpstr>Its all in the acid</vt:lpstr>
      <vt:lpstr>Fluoride in Toothpaste</vt:lpstr>
      <vt:lpstr>CDC on Mechanism</vt:lpstr>
      <vt:lpstr>Health Effects</vt:lpstr>
      <vt:lpstr>Dental fluorosis </vt:lpstr>
      <vt:lpstr>Dental fluorosis </vt:lpstr>
      <vt:lpstr>Average Total Fluoride Intake</vt:lpstr>
      <vt:lpstr>Prevalence of Severe Fluorosis</vt:lpstr>
      <vt:lpstr>Dental Fluorosis with “Optimal” Flouride</vt:lpstr>
      <vt:lpstr>Symptoms of Skeletal Fluorosis</vt:lpstr>
      <vt:lpstr>Odds ratio for osteosarcoma (Bassin et al. 2006)</vt:lpstr>
      <vt:lpstr>Effective versus Toxic Conc.</vt:lpstr>
      <vt:lpstr>Effective versus Toxic Dose</vt:lpstr>
      <vt:lpstr>Has Fluoridation Reduced Tooth Decay?</vt:lpstr>
      <vt:lpstr>Fluoridated vs. Unfluoridated</vt:lpstr>
      <vt:lpstr>Selected Findings from NRC</vt:lpstr>
      <vt:lpstr>More Findings from NRC</vt:lpstr>
      <vt:lpstr>Principal Conclusions (P+S)</vt:lpstr>
      <vt:lpstr>A Small Dose of Fluoride</vt:lpstr>
      <vt:lpstr>Additional Information</vt:lpstr>
      <vt:lpstr>Authorship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Gilbert</dc:creator>
  <cp:lastModifiedBy>Steven Gilbert</cp:lastModifiedBy>
  <cp:revision>250</cp:revision>
  <cp:lastPrinted>2006-05-26T21:22:57Z</cp:lastPrinted>
  <dcterms:created xsi:type="dcterms:W3CDTF">2000-05-10T18:37:25Z</dcterms:created>
  <dcterms:modified xsi:type="dcterms:W3CDTF">2020-10-01T17:57:57Z</dcterms:modified>
</cp:coreProperties>
</file>