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9"/>
  </p:notesMasterIdLst>
  <p:handoutMasterIdLst>
    <p:handoutMasterId r:id="rId40"/>
  </p:handoutMasterIdLst>
  <p:sldIdLst>
    <p:sldId id="302" r:id="rId2"/>
    <p:sldId id="326" r:id="rId3"/>
    <p:sldId id="314" r:id="rId4"/>
    <p:sldId id="317" r:id="rId5"/>
    <p:sldId id="318" r:id="rId6"/>
    <p:sldId id="366" r:id="rId7"/>
    <p:sldId id="319" r:id="rId8"/>
    <p:sldId id="350" r:id="rId9"/>
    <p:sldId id="356" r:id="rId10"/>
    <p:sldId id="316" r:id="rId11"/>
    <p:sldId id="354" r:id="rId12"/>
    <p:sldId id="358" r:id="rId13"/>
    <p:sldId id="359" r:id="rId14"/>
    <p:sldId id="360" r:id="rId15"/>
    <p:sldId id="338" r:id="rId16"/>
    <p:sldId id="339" r:id="rId17"/>
    <p:sldId id="357" r:id="rId18"/>
    <p:sldId id="345" r:id="rId19"/>
    <p:sldId id="347" r:id="rId20"/>
    <p:sldId id="348" r:id="rId21"/>
    <p:sldId id="351" r:id="rId22"/>
    <p:sldId id="361" r:id="rId23"/>
    <p:sldId id="362" r:id="rId24"/>
    <p:sldId id="355" r:id="rId25"/>
    <p:sldId id="349" r:id="rId26"/>
    <p:sldId id="343" r:id="rId27"/>
    <p:sldId id="352" r:id="rId28"/>
    <p:sldId id="365" r:id="rId29"/>
    <p:sldId id="363" r:id="rId30"/>
    <p:sldId id="364" r:id="rId31"/>
    <p:sldId id="353" r:id="rId32"/>
    <p:sldId id="344" r:id="rId33"/>
    <p:sldId id="346" r:id="rId34"/>
    <p:sldId id="337" r:id="rId35"/>
    <p:sldId id="368" r:id="rId36"/>
    <p:sldId id="367" r:id="rId37"/>
    <p:sldId id="369" r:id="rId38"/>
  </p:sldIdLst>
  <p:sldSz cx="9144000" cy="6858000" type="screen4x3"/>
  <p:notesSz cx="7302500" cy="95885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4400" kern="1200">
        <a:solidFill>
          <a:schemeClr val="tx2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4400" kern="1200">
        <a:solidFill>
          <a:schemeClr val="tx2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4400" kern="1200">
        <a:solidFill>
          <a:schemeClr val="tx2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4400" kern="1200">
        <a:solidFill>
          <a:schemeClr val="tx2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4400" kern="1200">
        <a:solidFill>
          <a:schemeClr val="tx2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sz="4400" kern="1200">
        <a:solidFill>
          <a:schemeClr val="tx2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sz="4400" kern="1200">
        <a:solidFill>
          <a:schemeClr val="tx2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sz="4400" kern="1200">
        <a:solidFill>
          <a:schemeClr val="tx2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sz="4400" kern="1200">
        <a:solidFill>
          <a:schemeClr val="tx2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0">
          <p15:clr>
            <a:srgbClr val="A4A3A4"/>
          </p15:clr>
        </p15:guide>
        <p15:guide id="2" pos="23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EF5FE"/>
    <a:srgbClr val="000000"/>
    <a:srgbClr val="710D67"/>
    <a:srgbClr val="00007D"/>
    <a:srgbClr val="0000CC"/>
    <a:srgbClr val="000066"/>
    <a:srgbClr val="DBFDF9"/>
    <a:srgbClr val="C7F9F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176" autoAdjust="0"/>
    <p:restoredTop sz="95385" autoAdjust="0"/>
  </p:normalViewPr>
  <p:slideViewPr>
    <p:cSldViewPr showGuides="1">
      <p:cViewPr varScale="1">
        <p:scale>
          <a:sx n="91" d="100"/>
          <a:sy n="91" d="100"/>
        </p:scale>
        <p:origin x="1528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61" d="100"/>
          <a:sy n="61" d="100"/>
        </p:scale>
        <p:origin x="-1698" y="-60"/>
      </p:cViewPr>
      <p:guideLst>
        <p:guide orient="horz" pos="3020"/>
        <p:guide pos="23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3.xml"/><Relationship Id="rId2" Type="http://schemas.openxmlformats.org/officeDocument/2006/relationships/slide" Target="slides/slide2.xml"/><Relationship Id="rId1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388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15" tIns="48257" rIns="96515" bIns="48257" numCol="1" anchor="t" anchorCtr="0" compatLnSpc="1">
            <a:prstTxWarp prst="textNoShape">
              <a:avLst/>
            </a:prstTxWarp>
          </a:bodyPr>
          <a:lstStyle>
            <a:lvl1pPr defTabSz="965200">
              <a:defRPr sz="130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38613" y="0"/>
            <a:ext cx="316388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15" tIns="48257" rIns="96515" bIns="48257" numCol="1" anchor="t" anchorCtr="0" compatLnSpc="1">
            <a:prstTxWarp prst="textNoShape">
              <a:avLst/>
            </a:prstTxWarp>
          </a:bodyPr>
          <a:lstStyle>
            <a:lvl1pPr algn="r" defTabSz="965200">
              <a:defRPr sz="130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fld id="{766ECAD2-3160-EB40-963A-B0D9D072FA69}" type="datetime4">
              <a:rPr lang="en-US"/>
              <a:pPr/>
              <a:t>October 2, 2020</a:t>
            </a:fld>
            <a:endParaRPr lang="en-US"/>
          </a:p>
        </p:txBody>
      </p:sp>
      <p:sp>
        <p:nvSpPr>
          <p:cNvPr id="675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9075"/>
            <a:ext cx="316388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15" tIns="48257" rIns="96515" bIns="48257" numCol="1" anchor="b" anchorCtr="0" compatLnSpc="1">
            <a:prstTxWarp prst="textNoShape">
              <a:avLst/>
            </a:prstTxWarp>
          </a:bodyPr>
          <a:lstStyle>
            <a:lvl1pPr defTabSz="965200">
              <a:defRPr sz="130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r>
              <a:rPr lang="en-US"/>
              <a:t>A Small Dose of Toxicology - Overview</a:t>
            </a:r>
          </a:p>
        </p:txBody>
      </p:sp>
      <p:sp>
        <p:nvSpPr>
          <p:cNvPr id="675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38613" y="9109075"/>
            <a:ext cx="316388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15" tIns="48257" rIns="96515" bIns="48257" numCol="1" anchor="b" anchorCtr="0" compatLnSpc="1">
            <a:prstTxWarp prst="textNoShape">
              <a:avLst/>
            </a:prstTxWarp>
          </a:bodyPr>
          <a:lstStyle>
            <a:lvl1pPr algn="r" defTabSz="965200">
              <a:defRPr sz="130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fld id="{063C36BF-D540-D04F-8B0B-E661BC61087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388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15" tIns="48257" rIns="96515" bIns="48257" numCol="1" anchor="t" anchorCtr="0" compatLnSpc="1">
            <a:prstTxWarp prst="textNoShape">
              <a:avLst/>
            </a:prstTxWarp>
          </a:bodyPr>
          <a:lstStyle>
            <a:lvl1pPr defTabSz="965200">
              <a:defRPr sz="130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38613" y="0"/>
            <a:ext cx="316388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15" tIns="48257" rIns="96515" bIns="48257" numCol="1" anchor="t" anchorCtr="0" compatLnSpc="1">
            <a:prstTxWarp prst="textNoShape">
              <a:avLst/>
            </a:prstTxWarp>
          </a:bodyPr>
          <a:lstStyle>
            <a:lvl1pPr algn="r" defTabSz="965200">
              <a:defRPr sz="130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fld id="{A2ACF630-7464-E649-A672-40B070BD15D1}" type="datetime4">
              <a:rPr lang="en-US"/>
              <a:pPr/>
              <a:t>October 2, 2020</a:t>
            </a:fld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3138" y="4554538"/>
            <a:ext cx="5356225" cy="431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15" tIns="48257" rIns="96515" bIns="4825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09075"/>
            <a:ext cx="316388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15" tIns="48257" rIns="96515" bIns="48257" numCol="1" anchor="b" anchorCtr="0" compatLnSpc="1">
            <a:prstTxWarp prst="textNoShape">
              <a:avLst/>
            </a:prstTxWarp>
          </a:bodyPr>
          <a:lstStyle>
            <a:lvl1pPr defTabSz="965200">
              <a:defRPr sz="130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r>
              <a:rPr lang="en-US"/>
              <a:t>A Small Dose of Toxicology - Overview</a:t>
            </a:r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38613" y="9109075"/>
            <a:ext cx="316388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15" tIns="48257" rIns="96515" bIns="48257" numCol="1" anchor="b" anchorCtr="0" compatLnSpc="1">
            <a:prstTxWarp prst="textNoShape">
              <a:avLst/>
            </a:prstTxWarp>
          </a:bodyPr>
          <a:lstStyle>
            <a:lvl1pPr algn="r" defTabSz="965200">
              <a:defRPr sz="130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fld id="{DF98A391-45A4-F14C-B13E-A238C08E900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AE42A823-2160-EE4A-BE09-6A1089780921}" type="datetime4">
              <a:rPr lang="en-US"/>
              <a:pPr/>
              <a:t>October 2, 2020</a:t>
            </a:fld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A Small Dose of Toxicology - Overview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0374C33-4E54-AE44-AF01-4BF0ABC64D05}" type="slidenum">
              <a:rPr lang="en-US"/>
              <a:pPr/>
              <a:t>1</a:t>
            </a:fld>
            <a:endParaRPr lang="en-US"/>
          </a:p>
        </p:txBody>
      </p:sp>
      <p:sp>
        <p:nvSpPr>
          <p:cNvPr id="126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3138" y="4554538"/>
            <a:ext cx="5356225" cy="43148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2DFF236B-56C8-534F-B936-54CA00D95853}" type="datetime4">
              <a:rPr lang="en-US"/>
              <a:pPr/>
              <a:t>October 2, 2020</a:t>
            </a:fld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A Small Dose of Toxicology - Overview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650166A-968E-814F-AC50-C420C8109BE0}" type="slidenum">
              <a:rPr lang="en-US"/>
              <a:pPr/>
              <a:t>10</a:t>
            </a:fld>
            <a:endParaRPr lang="en-US"/>
          </a:p>
        </p:txBody>
      </p:sp>
      <p:sp>
        <p:nvSpPr>
          <p:cNvPr id="15155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15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3138" y="4554538"/>
            <a:ext cx="5356225" cy="43148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6515" tIns="48257" rIns="96515" bIns="48257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CFC74E10-C075-254D-A497-1A3A042AED60}" type="datetime4">
              <a:rPr lang="en-US"/>
              <a:pPr/>
              <a:t>October 2, 2020</a:t>
            </a:fld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A Small Dose of Toxicology - Overview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35786B0-598E-E54D-BE37-DBDC5C20ED97}" type="slidenum">
              <a:rPr lang="en-US"/>
              <a:pPr/>
              <a:t>11</a:t>
            </a:fld>
            <a:endParaRPr lang="en-US"/>
          </a:p>
        </p:txBody>
      </p:sp>
      <p:sp>
        <p:nvSpPr>
          <p:cNvPr id="23347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34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3138" y="4554538"/>
            <a:ext cx="5356225" cy="43148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6515" tIns="48257" rIns="96515" bIns="48257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417B82DB-18E2-2E49-9669-3CF98636B23E}" type="datetime4">
              <a:rPr lang="en-US"/>
              <a:pPr/>
              <a:t>October 2, 2020</a:t>
            </a:fld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A Small Dose of Toxicology - Overview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614AC07-1476-5A43-BC72-8446B6282BE1}" type="slidenum">
              <a:rPr lang="en-US"/>
              <a:pPr/>
              <a:t>12</a:t>
            </a:fld>
            <a:endParaRPr lang="en-US"/>
          </a:p>
        </p:txBody>
      </p:sp>
      <p:sp>
        <p:nvSpPr>
          <p:cNvPr id="24166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16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3138" y="4554538"/>
            <a:ext cx="5356225" cy="43148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6515" tIns="48257" rIns="96515" bIns="48257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5926A747-AEF7-C445-8235-4925EA96EA89}" type="datetime4">
              <a:rPr lang="en-US"/>
              <a:pPr/>
              <a:t>October 2, 2020</a:t>
            </a:fld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A Small Dose of Toxicology - Overview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54EAFBF-2EBF-594F-8D57-462AED336AB3}" type="slidenum">
              <a:rPr lang="en-US"/>
              <a:pPr/>
              <a:t>13</a:t>
            </a:fld>
            <a:endParaRPr lang="en-US"/>
          </a:p>
        </p:txBody>
      </p:sp>
      <p:sp>
        <p:nvSpPr>
          <p:cNvPr id="24371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37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3138" y="4554538"/>
            <a:ext cx="5356225" cy="43148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6515" tIns="48257" rIns="96515" bIns="48257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EAE24196-71CE-6F40-A260-0B7DBF5D7A84}" type="datetime4">
              <a:rPr lang="en-US"/>
              <a:pPr/>
              <a:t>October 2, 2020</a:t>
            </a:fld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A Small Dose of Toxicology - Overview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9D2F667-63DC-2246-A631-448A6D6FF564}" type="slidenum">
              <a:rPr lang="en-US"/>
              <a:pPr/>
              <a:t>14</a:t>
            </a:fld>
            <a:endParaRPr lang="en-US"/>
          </a:p>
        </p:txBody>
      </p:sp>
      <p:sp>
        <p:nvSpPr>
          <p:cNvPr id="245762" name="Rectangle 2050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63" name="Rectangle 2051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3138" y="4554538"/>
            <a:ext cx="5356225" cy="43148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6515" tIns="48257" rIns="96515" bIns="48257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8154993F-5D06-8C41-B918-23B2FA10C246}" type="datetime4">
              <a:rPr lang="en-US"/>
              <a:pPr/>
              <a:t>October 2, 2020</a:t>
            </a:fld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A Small Dose of Toxicology - Overview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9F834F1-5C7D-8A49-A17A-16CA056003F4}" type="slidenum">
              <a:rPr lang="en-US"/>
              <a:pPr/>
              <a:t>15</a:t>
            </a:fld>
            <a:endParaRPr lang="en-US"/>
          </a:p>
        </p:txBody>
      </p:sp>
      <p:sp>
        <p:nvSpPr>
          <p:cNvPr id="19661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66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3138" y="4554538"/>
            <a:ext cx="5356225" cy="43148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6515" tIns="48257" rIns="96515" bIns="48257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6146909E-55C2-1048-B91B-BBEF059007B9}" type="datetime4">
              <a:rPr lang="en-US"/>
              <a:pPr/>
              <a:t>October 2, 2020</a:t>
            </a:fld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A Small Dose of Toxicology - Overview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137C6A2-128E-7545-9C17-2B27784BB845}" type="slidenum">
              <a:rPr lang="en-US"/>
              <a:pPr/>
              <a:t>16</a:t>
            </a:fld>
            <a:endParaRPr lang="en-US"/>
          </a:p>
        </p:txBody>
      </p:sp>
      <p:sp>
        <p:nvSpPr>
          <p:cNvPr id="19865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86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3138" y="4554538"/>
            <a:ext cx="5356225" cy="43148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6515" tIns="48257" rIns="96515" bIns="48257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8D58B542-03EA-4F43-918F-53066FFD13D5}" type="datetime4">
              <a:rPr lang="en-US"/>
              <a:pPr/>
              <a:t>October 2, 2020</a:t>
            </a:fld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A Small Dose of Toxicology - Overview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E092AAC-8755-2640-B8F6-324C16FE6A5C}" type="slidenum">
              <a:rPr lang="en-US"/>
              <a:pPr/>
              <a:t>17</a:t>
            </a:fld>
            <a:endParaRPr lang="en-US"/>
          </a:p>
        </p:txBody>
      </p:sp>
      <p:sp>
        <p:nvSpPr>
          <p:cNvPr id="23961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3138" y="4554538"/>
            <a:ext cx="5356225" cy="43148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6515" tIns="48257" rIns="96515" bIns="48257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A4EF065F-EA13-9149-918B-01B480ED9284}" type="datetime4">
              <a:rPr lang="en-US"/>
              <a:pPr/>
              <a:t>October 2, 2020</a:t>
            </a:fld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A Small Dose of Toxicology - Overview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D198C4A-C152-D942-A732-87C0F6A22025}" type="slidenum">
              <a:rPr lang="en-US"/>
              <a:pPr/>
              <a:t>18</a:t>
            </a:fld>
            <a:endParaRPr lang="en-US"/>
          </a:p>
        </p:txBody>
      </p:sp>
      <p:sp>
        <p:nvSpPr>
          <p:cNvPr id="21504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3138" y="4554538"/>
            <a:ext cx="5356225" cy="43148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6515" tIns="48257" rIns="96515" bIns="48257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E9BA1923-EB09-5C4F-8E8D-2EF911C54E10}" type="datetime4">
              <a:rPr lang="en-US"/>
              <a:pPr/>
              <a:t>October 2, 2020</a:t>
            </a:fld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A Small Dose of Toxicology - Overview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81C73F2-2C09-AC43-92FF-C2BAE792BA6E}" type="slidenum">
              <a:rPr lang="en-US"/>
              <a:pPr/>
              <a:t>19</a:t>
            </a:fld>
            <a:endParaRPr lang="en-US"/>
          </a:p>
        </p:txBody>
      </p:sp>
      <p:sp>
        <p:nvSpPr>
          <p:cNvPr id="21913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91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3138" y="4554538"/>
            <a:ext cx="5356225" cy="43148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6515" tIns="48257" rIns="96515" bIns="48257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8C8D4B34-8BD6-604B-9F88-3EF75EF2FDCE}" type="datetime4">
              <a:rPr lang="en-US"/>
              <a:pPr/>
              <a:t>October 2, 2020</a:t>
            </a:fld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A Small Dose of Toxicology - Overview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7D20481-D47F-FF4F-9AAC-4099334C231E}" type="slidenum">
              <a:rPr lang="en-US"/>
              <a:pPr/>
              <a:t>2</a:t>
            </a:fld>
            <a:endParaRPr lang="en-US"/>
          </a:p>
        </p:txBody>
      </p:sp>
      <p:sp>
        <p:nvSpPr>
          <p:cNvPr id="172034" name="Rectangle 307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2035" name="Rectangle 3075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3138" y="4554538"/>
            <a:ext cx="5356225" cy="43148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6515" tIns="48257" rIns="96515" bIns="48257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B8C778D9-365B-834B-9BF2-D1616DE3DF6E}" type="datetime4">
              <a:rPr lang="en-US"/>
              <a:pPr/>
              <a:t>October 2, 2020</a:t>
            </a:fld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A Small Dose of Toxicology - Overview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09C9C16-2A55-EA4D-8246-8E5C0010E27A}" type="slidenum">
              <a:rPr lang="en-US"/>
              <a:pPr/>
              <a:t>20</a:t>
            </a:fld>
            <a:endParaRPr lang="en-US"/>
          </a:p>
        </p:txBody>
      </p:sp>
      <p:sp>
        <p:nvSpPr>
          <p:cNvPr id="22118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11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3138" y="4554538"/>
            <a:ext cx="5356225" cy="43148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6515" tIns="48257" rIns="96515" bIns="48257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1A6462D3-AED6-AB42-B96B-76F06FCAADBE}" type="datetime4">
              <a:rPr lang="en-US"/>
              <a:pPr/>
              <a:t>October 2, 2020</a:t>
            </a:fld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A Small Dose of Toxicology - Overview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BBFE9C7-AEE1-0C42-B053-1E535F330076}" type="slidenum">
              <a:rPr lang="en-US"/>
              <a:pPr/>
              <a:t>21</a:t>
            </a:fld>
            <a:endParaRPr lang="en-US"/>
          </a:p>
        </p:txBody>
      </p:sp>
      <p:sp>
        <p:nvSpPr>
          <p:cNvPr id="22733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73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3138" y="4554538"/>
            <a:ext cx="5356225" cy="43148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6515" tIns="48257" rIns="96515" bIns="48257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69BC39B7-683A-B247-81FC-9ED5207BEEA9}" type="datetime4">
              <a:rPr lang="en-US"/>
              <a:pPr/>
              <a:t>October 2, 2020</a:t>
            </a:fld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A Small Dose of Toxicology - Overview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FA4ED3B-8426-B442-BDF3-6355642747B9}" type="slidenum">
              <a:rPr lang="en-US"/>
              <a:pPr/>
              <a:t>22</a:t>
            </a:fld>
            <a:endParaRPr lang="en-US"/>
          </a:p>
        </p:txBody>
      </p:sp>
      <p:sp>
        <p:nvSpPr>
          <p:cNvPr id="247810" name="Rectangle 1026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7811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3138" y="4554538"/>
            <a:ext cx="5356225" cy="43148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6515" tIns="48257" rIns="96515" bIns="48257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0E6A3E32-5E64-8D47-A6F4-59F24142D09F}" type="datetime4">
              <a:rPr lang="en-US"/>
              <a:pPr/>
              <a:t>October 2, 2020</a:t>
            </a:fld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A Small Dose of Toxicology - Overview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D1C0BBC-D3A6-F743-8103-C98F056BB7E6}" type="slidenum">
              <a:rPr lang="en-US"/>
              <a:pPr/>
              <a:t>23</a:t>
            </a:fld>
            <a:endParaRPr lang="en-US"/>
          </a:p>
        </p:txBody>
      </p:sp>
      <p:sp>
        <p:nvSpPr>
          <p:cNvPr id="24985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98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3138" y="4554538"/>
            <a:ext cx="5356225" cy="43148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6515" tIns="48257" rIns="96515" bIns="48257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5031BEF9-164C-E343-8A78-A6C3E97B6AD2}" type="datetime4">
              <a:rPr lang="en-US"/>
              <a:pPr/>
              <a:t>October 2, 2020</a:t>
            </a:fld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A Small Dose of Toxicology - Overview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7609F42-B793-B34D-8A0A-DAF4B4D1D518}" type="slidenum">
              <a:rPr lang="en-US"/>
              <a:pPr/>
              <a:t>24</a:t>
            </a:fld>
            <a:endParaRPr lang="en-US"/>
          </a:p>
        </p:txBody>
      </p:sp>
      <p:sp>
        <p:nvSpPr>
          <p:cNvPr id="23552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3138" y="4554538"/>
            <a:ext cx="5356225" cy="43148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6515" tIns="48257" rIns="96515" bIns="48257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9884A7DA-0D85-E741-B4E3-8DD26EC53B76}" type="datetime4">
              <a:rPr lang="en-US"/>
              <a:pPr/>
              <a:t>October 2, 2020</a:t>
            </a:fld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A Small Dose of Toxicology - Overview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D7E6C95-1809-E34C-965D-07CBEABB6588}" type="slidenum">
              <a:rPr lang="en-US"/>
              <a:pPr/>
              <a:t>25</a:t>
            </a:fld>
            <a:endParaRPr lang="en-US"/>
          </a:p>
        </p:txBody>
      </p:sp>
      <p:sp>
        <p:nvSpPr>
          <p:cNvPr id="22323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32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3138" y="4554538"/>
            <a:ext cx="5356225" cy="43148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6515" tIns="48257" rIns="96515" bIns="48257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B908CCD3-E14D-9443-B45F-B9F451378091}" type="datetime4">
              <a:rPr lang="en-US"/>
              <a:pPr/>
              <a:t>October 2, 2020</a:t>
            </a:fld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A Small Dose of Toxicology - Overview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E092DC4-5C40-774A-AB0D-C3E5AE4F5777}" type="slidenum">
              <a:rPr lang="en-US"/>
              <a:pPr/>
              <a:t>26</a:t>
            </a:fld>
            <a:endParaRPr lang="en-US"/>
          </a:p>
        </p:txBody>
      </p:sp>
      <p:sp>
        <p:nvSpPr>
          <p:cNvPr id="210946" name="Rectangle 1026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0947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3138" y="4554538"/>
            <a:ext cx="5356225" cy="43148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6515" tIns="48257" rIns="96515" bIns="48257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5C26B287-62BB-C848-B83A-7F64D08AE2E9}" type="datetime4">
              <a:rPr lang="en-US"/>
              <a:pPr/>
              <a:t>October 2, 2020</a:t>
            </a:fld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A Small Dose of Toxicology - Overview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D3635FC-FF00-8547-B5BC-2266045F2A31}" type="slidenum">
              <a:rPr lang="en-US"/>
              <a:pPr/>
              <a:t>27</a:t>
            </a:fld>
            <a:endParaRPr lang="en-US"/>
          </a:p>
        </p:txBody>
      </p:sp>
      <p:sp>
        <p:nvSpPr>
          <p:cNvPr id="22937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93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3138" y="4554538"/>
            <a:ext cx="5356225" cy="43148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6515" tIns="48257" rIns="96515" bIns="48257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6BD4A35E-E067-5247-9E1A-97E01E50215F}" type="datetime4">
              <a:rPr lang="en-US"/>
              <a:pPr/>
              <a:t>October 2, 2020</a:t>
            </a:fld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A Small Dose of Toxicology - Overview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054A041-6908-874E-A7B0-0975414C1F79}" type="slidenum">
              <a:rPr lang="en-US"/>
              <a:pPr/>
              <a:t>28</a:t>
            </a:fld>
            <a:endParaRPr lang="en-US"/>
          </a:p>
        </p:txBody>
      </p:sp>
      <p:sp>
        <p:nvSpPr>
          <p:cNvPr id="25600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3138" y="4554538"/>
            <a:ext cx="5356225" cy="43148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6515" tIns="48257" rIns="96515" bIns="48257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CD6A6759-2562-ED4F-A5DC-23DE84A055EE}" type="datetime4">
              <a:rPr lang="en-US"/>
              <a:pPr/>
              <a:t>October 2, 2020</a:t>
            </a:fld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A Small Dose of Toxicology - Overview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85B7180-42A9-3F44-9A38-50D93D2B944E}" type="slidenum">
              <a:rPr lang="en-US"/>
              <a:pPr/>
              <a:t>29</a:t>
            </a:fld>
            <a:endParaRPr lang="en-US"/>
          </a:p>
        </p:txBody>
      </p:sp>
      <p:sp>
        <p:nvSpPr>
          <p:cNvPr id="25190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19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3138" y="4554538"/>
            <a:ext cx="5356225" cy="43148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6515" tIns="48257" rIns="96515" bIns="48257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9524C2D8-688C-3E40-BC5F-6226799E5D1C}" type="datetime4">
              <a:rPr lang="en-US"/>
              <a:pPr/>
              <a:t>October 2, 2020</a:t>
            </a:fld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A Small Dose of Toxicology - Overview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29E663D-B601-4140-9C41-51AF8FDEDB83}" type="slidenum">
              <a:rPr lang="en-US"/>
              <a:pPr/>
              <a:t>3</a:t>
            </a:fld>
            <a:endParaRPr lang="en-US"/>
          </a:p>
        </p:txBody>
      </p:sp>
      <p:sp>
        <p:nvSpPr>
          <p:cNvPr id="14745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3138" y="4554538"/>
            <a:ext cx="5356225" cy="43148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6515" tIns="48257" rIns="96515" bIns="48257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A97A1087-0D27-194E-ABFF-3C0917A06660}" type="datetime4">
              <a:rPr lang="en-US"/>
              <a:pPr/>
              <a:t>October 2, 2020</a:t>
            </a:fld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A Small Dose of Toxicology - Overview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D605C0-BF7B-8641-BA89-F0294488C818}" type="slidenum">
              <a:rPr lang="en-US"/>
              <a:pPr/>
              <a:t>30</a:t>
            </a:fld>
            <a:endParaRPr lang="en-US"/>
          </a:p>
        </p:txBody>
      </p:sp>
      <p:sp>
        <p:nvSpPr>
          <p:cNvPr id="25395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39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3138" y="4554538"/>
            <a:ext cx="5356225" cy="43148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6515" tIns="48257" rIns="96515" bIns="48257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4DF59756-6D79-C54A-97BB-ED8A94238D07}" type="datetime4">
              <a:rPr lang="en-US"/>
              <a:pPr/>
              <a:t>October 2, 2020</a:t>
            </a:fld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A Small Dose of Toxicology - Overview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CDFAC96-E934-C34F-B3D2-179C756FFBB2}" type="slidenum">
              <a:rPr lang="en-US"/>
              <a:pPr/>
              <a:t>31</a:t>
            </a:fld>
            <a:endParaRPr lang="en-US"/>
          </a:p>
        </p:txBody>
      </p:sp>
      <p:sp>
        <p:nvSpPr>
          <p:cNvPr id="23142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14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3138" y="4554538"/>
            <a:ext cx="5356225" cy="43148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6515" tIns="48257" rIns="96515" bIns="48257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D75902E8-190C-4A46-892D-4A70C90F0CB7}" type="datetime4">
              <a:rPr lang="en-US"/>
              <a:pPr/>
              <a:t>October 2, 2020</a:t>
            </a:fld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A Small Dose of Toxicology - Overview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A19D32A-2F57-0940-972A-A4BE1BD21A90}" type="slidenum">
              <a:rPr lang="en-US"/>
              <a:pPr/>
              <a:t>32</a:t>
            </a:fld>
            <a:endParaRPr lang="en-US"/>
          </a:p>
        </p:txBody>
      </p:sp>
      <p:sp>
        <p:nvSpPr>
          <p:cNvPr id="21299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29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3138" y="4554538"/>
            <a:ext cx="5356225" cy="43148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6515" tIns="48257" rIns="96515" bIns="48257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8FBB0A32-7E9A-8649-9C70-6FE8DDB32E80}" type="datetime4">
              <a:rPr lang="en-US"/>
              <a:pPr/>
              <a:t>October 2, 2020</a:t>
            </a:fld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A Small Dose of Toxicology - Overview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F7F29EE-8A87-E44A-BC49-83E11C8E97CD}" type="slidenum">
              <a:rPr lang="en-US"/>
              <a:pPr/>
              <a:t>33</a:t>
            </a:fld>
            <a:endParaRPr lang="en-US"/>
          </a:p>
        </p:txBody>
      </p:sp>
      <p:sp>
        <p:nvSpPr>
          <p:cNvPr id="21709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70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3138" y="4554538"/>
            <a:ext cx="5356225" cy="43148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6515" tIns="48257" rIns="96515" bIns="48257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4539EAC9-DA32-E448-B372-6DB9EE0678CC}" type="datetime4">
              <a:rPr lang="en-US"/>
              <a:pPr/>
              <a:t>October 2, 2020</a:t>
            </a:fld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A Small Dose of Toxicology - Overview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884721E-B23B-AD4F-8201-0B8F8A90F45E}" type="slidenum">
              <a:rPr lang="en-US"/>
              <a:pPr/>
              <a:t>34</a:t>
            </a:fld>
            <a:endParaRPr lang="en-US"/>
          </a:p>
        </p:txBody>
      </p:sp>
      <p:sp>
        <p:nvSpPr>
          <p:cNvPr id="19456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3138" y="4554538"/>
            <a:ext cx="5356225" cy="43148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6515" tIns="48257" rIns="96515" bIns="48257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2581D824-A839-B146-ABFA-A2E6188A2ED1}" type="datetime4">
              <a:rPr lang="en-US"/>
              <a:pPr/>
              <a:t>October 2, 2020</a:t>
            </a:fld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A Small Dose of Toxicology - Overview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54FB1ED-33CF-6E4A-8C0C-59803EB78CC1}" type="slidenum">
              <a:rPr lang="en-US"/>
              <a:pPr/>
              <a:t>35</a:t>
            </a:fld>
            <a:endParaRPr lang="en-US"/>
          </a:p>
        </p:txBody>
      </p:sp>
      <p:sp>
        <p:nvSpPr>
          <p:cNvPr id="26214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2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3138" y="4554538"/>
            <a:ext cx="5356225" cy="43148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6515" tIns="48257" rIns="96515" bIns="48257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095B943F-2FE1-3D4C-A91C-4DA0626DE702}" type="datetime4">
              <a:rPr lang="en-US"/>
              <a:pPr/>
              <a:t>October 2, 2020</a:t>
            </a:fld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A Small Dose of Toxicology - Overview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C3E6965-31B0-2D44-89A2-1A4E7D6E01AD}" type="slidenum">
              <a:rPr lang="en-US"/>
              <a:pPr/>
              <a:t>36</a:t>
            </a:fld>
            <a:endParaRPr lang="en-US"/>
          </a:p>
        </p:txBody>
      </p:sp>
      <p:sp>
        <p:nvSpPr>
          <p:cNvPr id="26009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0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3138" y="4554538"/>
            <a:ext cx="5356225" cy="43148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6515" tIns="48257" rIns="96515" bIns="48257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461D220A-B13A-8440-810E-43F3D960752F}" type="datetime4">
              <a:rPr lang="en-US"/>
              <a:pPr/>
              <a:t>October 2, 2020</a:t>
            </a:fld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A Small Dose of Toxicology - Overview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446FA6B-1C89-424A-9CC3-A6AD03185B86}" type="slidenum">
              <a:rPr lang="en-US"/>
              <a:pPr/>
              <a:t>37</a:t>
            </a:fld>
            <a:endParaRPr lang="en-US"/>
          </a:p>
        </p:txBody>
      </p:sp>
      <p:sp>
        <p:nvSpPr>
          <p:cNvPr id="26419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4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3138" y="4554538"/>
            <a:ext cx="5356225" cy="43148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6515" tIns="48257" rIns="96515" bIns="48257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0C24D35D-C50A-0A4E-BDC8-98DF8A1D7510}" type="datetime4">
              <a:rPr lang="en-US"/>
              <a:pPr/>
              <a:t>October 2, 2020</a:t>
            </a:fld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A Small Dose of Toxicology - Overview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2B64D64-0D38-F146-9562-58FD4A5460BB}" type="slidenum">
              <a:rPr lang="en-US"/>
              <a:pPr/>
              <a:t>4</a:t>
            </a:fld>
            <a:endParaRPr lang="en-US"/>
          </a:p>
        </p:txBody>
      </p:sp>
      <p:sp>
        <p:nvSpPr>
          <p:cNvPr id="15360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3138" y="4554538"/>
            <a:ext cx="5356225" cy="43148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6515" tIns="48257" rIns="96515" bIns="48257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1ABE0FB3-0581-4D40-A14F-A33B498C60D4}" type="datetime4">
              <a:rPr lang="en-US"/>
              <a:pPr/>
              <a:t>October 2, 2020</a:t>
            </a:fld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A Small Dose of Toxicology - Overview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6702B47-16BD-A648-B686-2D204CB36626}" type="slidenum">
              <a:rPr lang="en-US"/>
              <a:pPr/>
              <a:t>5</a:t>
            </a:fld>
            <a:endParaRPr lang="en-US"/>
          </a:p>
        </p:txBody>
      </p:sp>
      <p:sp>
        <p:nvSpPr>
          <p:cNvPr id="15565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56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3138" y="4554538"/>
            <a:ext cx="5356225" cy="43148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6515" tIns="48257" rIns="96515" bIns="48257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00D75955-9AE0-724B-BD76-81AD4405B0FD}" type="datetime4">
              <a:rPr lang="en-US"/>
              <a:pPr/>
              <a:t>October 2, 2020</a:t>
            </a:fld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A Small Dose of Toxicology - Overview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1392E3D-4658-3A43-8087-3A0BCE47D03C}" type="slidenum">
              <a:rPr lang="en-US"/>
              <a:pPr/>
              <a:t>6</a:t>
            </a:fld>
            <a:endParaRPr lang="en-US"/>
          </a:p>
        </p:txBody>
      </p:sp>
      <p:sp>
        <p:nvSpPr>
          <p:cNvPr id="258050" name="Rectangle 2050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8051" name="Rectangle 2051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3138" y="4554538"/>
            <a:ext cx="5356225" cy="43148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6515" tIns="48257" rIns="96515" bIns="48257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1B6ECBFD-9B39-A947-9694-B07ED30EB729}" type="datetime4">
              <a:rPr lang="en-US"/>
              <a:pPr/>
              <a:t>October 2, 2020</a:t>
            </a:fld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A Small Dose of Toxicology - Overview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F71079D-4AF5-4B43-8763-789B089C7E95}" type="slidenum">
              <a:rPr lang="en-US"/>
              <a:pPr/>
              <a:t>7</a:t>
            </a:fld>
            <a:endParaRPr lang="en-US"/>
          </a:p>
        </p:txBody>
      </p:sp>
      <p:sp>
        <p:nvSpPr>
          <p:cNvPr id="15769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76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3138" y="4554538"/>
            <a:ext cx="5356225" cy="43148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6515" tIns="48257" rIns="96515" bIns="48257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B722CBF1-3C0A-F84C-83FD-6E946DDAF3EE}" type="datetime4">
              <a:rPr lang="en-US"/>
              <a:pPr/>
              <a:t>October 2, 2020</a:t>
            </a:fld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A Small Dose of Toxicology - Overview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E80170E-9155-8C4A-AF70-04F6606172EF}" type="slidenum">
              <a:rPr lang="en-US"/>
              <a:pPr/>
              <a:t>8</a:t>
            </a:fld>
            <a:endParaRPr lang="en-US"/>
          </a:p>
        </p:txBody>
      </p:sp>
      <p:sp>
        <p:nvSpPr>
          <p:cNvPr id="225282" name="Rectangle 1026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283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3138" y="4554538"/>
            <a:ext cx="5356225" cy="43148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6515" tIns="48257" rIns="96515" bIns="48257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BC73A563-C37D-5740-8828-6E4DC84B7A61}" type="datetime4">
              <a:rPr lang="en-US"/>
              <a:pPr/>
              <a:t>October 2, 2020</a:t>
            </a:fld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A Small Dose of Toxicology - Overview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0645C32-C1DC-3642-8896-59ED5849C171}" type="slidenum">
              <a:rPr lang="en-US"/>
              <a:pPr/>
              <a:t>9</a:t>
            </a:fld>
            <a:endParaRPr lang="en-US"/>
          </a:p>
        </p:txBody>
      </p:sp>
      <p:sp>
        <p:nvSpPr>
          <p:cNvPr id="237570" name="Rectangle 1026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7571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3138" y="4554538"/>
            <a:ext cx="5356225" cy="43148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6515" tIns="48257" rIns="96515" bIns="48257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5" name="Rectangle 1031"/>
          <p:cNvSpPr>
            <a:spLocks noChangeArrowheads="1"/>
          </p:cNvSpPr>
          <p:nvPr userDrawn="1"/>
        </p:nvSpPr>
        <p:spPr bwMode="auto">
          <a:xfrm>
            <a:off x="0" y="0"/>
            <a:ext cx="9144000" cy="914400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5416" name="Line 1032"/>
          <p:cNvSpPr>
            <a:spLocks noChangeShapeType="1"/>
          </p:cNvSpPr>
          <p:nvPr userDrawn="1"/>
        </p:nvSpPr>
        <p:spPr bwMode="auto">
          <a:xfrm>
            <a:off x="0" y="914400"/>
            <a:ext cx="9144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Text Box 14"/>
          <p:cNvSpPr txBox="1">
            <a:spLocks noChangeArrowheads="1"/>
          </p:cNvSpPr>
          <p:nvPr userDrawn="1"/>
        </p:nvSpPr>
        <p:spPr bwMode="auto">
          <a:xfrm>
            <a:off x="6934200" y="6629400"/>
            <a:ext cx="2209800" cy="246221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1000" b="1" dirty="0"/>
              <a:t>A Small Dose of Metals –</a:t>
            </a:r>
            <a:r>
              <a:rPr lang="en-US" sz="1000" b="1" baseline="0" dirty="0"/>
              <a:t> 10/06/20</a:t>
            </a:r>
            <a:endParaRPr lang="en-US" sz="1000" b="1" dirty="0"/>
          </a:p>
        </p:txBody>
      </p:sp>
    </p:spTree>
  </p:cSld>
  <p:clrMapOvr>
    <a:masterClrMapping/>
  </p:clrMapOvr>
  <p:transition spd="med">
    <p:pull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 spd="med">
    <p:pul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76200"/>
            <a:ext cx="2057400" cy="60499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76200"/>
            <a:ext cx="6019800" cy="6049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 spd="med">
    <p:pul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 spd="med">
    <p:pul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 spd="med">
    <p:pul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 spd="med">
    <p:pul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  <p:transition spd="med">
    <p:pul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  <p:transition spd="med">
    <p:pul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pul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 spd="med">
    <p:pul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 spd="med">
    <p:pul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BFDF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0" y="0"/>
            <a:ext cx="9144000" cy="914400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2" name="Rectangle 8"/>
          <p:cNvSpPr>
            <a:spLocks noChangeArrowheads="1"/>
          </p:cNvSpPr>
          <p:nvPr userDrawn="1"/>
        </p:nvSpPr>
        <p:spPr bwMode="auto">
          <a:xfrm>
            <a:off x="0" y="0"/>
            <a:ext cx="9144000" cy="914400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" name="Line 9"/>
          <p:cNvSpPr>
            <a:spLocks noChangeShapeType="1"/>
          </p:cNvSpPr>
          <p:nvPr userDrawn="1"/>
        </p:nvSpPr>
        <p:spPr bwMode="auto">
          <a:xfrm>
            <a:off x="0" y="914400"/>
            <a:ext cx="9144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76200"/>
            <a:ext cx="7772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8" name="Text Box 14"/>
          <p:cNvSpPr txBox="1">
            <a:spLocks noChangeArrowheads="1"/>
          </p:cNvSpPr>
          <p:nvPr userDrawn="1"/>
        </p:nvSpPr>
        <p:spPr bwMode="auto">
          <a:xfrm>
            <a:off x="6934200" y="6629400"/>
            <a:ext cx="2209800" cy="246221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1000" b="1" dirty="0"/>
              <a:t>A Small Dose of Metals –</a:t>
            </a:r>
            <a:r>
              <a:rPr lang="en-US" sz="1000" b="1" baseline="0" dirty="0"/>
              <a:t> 10/06/20</a:t>
            </a:r>
            <a:endParaRPr lang="en-US" sz="1000" b="1" dirty="0"/>
          </a:p>
        </p:txBody>
      </p:sp>
      <p:sp>
        <p:nvSpPr>
          <p:cNvPr id="1039" name="Text Box 15"/>
          <p:cNvSpPr txBox="1">
            <a:spLocks noChangeArrowheads="1"/>
          </p:cNvSpPr>
          <p:nvPr userDrawn="1"/>
        </p:nvSpPr>
        <p:spPr bwMode="auto">
          <a:xfrm>
            <a:off x="0" y="6604000"/>
            <a:ext cx="2438400" cy="2540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000" b="1"/>
              <a:t>              A Small Dose of Toxicology</a:t>
            </a:r>
          </a:p>
        </p:txBody>
      </p:sp>
      <p:pic>
        <p:nvPicPr>
          <p:cNvPr id="1040" name="Picture 16" descr="C:\Documents and Settings\steveg\My Documents\My Documents\A Small Dose of Tox\SmDose Tox Web Site\Devons web site smds\spoon01.wmf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0" y="6608763"/>
            <a:ext cx="533400" cy="249237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pull/>
  </p:transition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emf"/><Relationship Id="rId5" Type="http://schemas.openxmlformats.org/officeDocument/2006/relationships/oleObject" Target="../embeddings/oleObject1.bin"/><Relationship Id="rId4" Type="http://schemas.openxmlformats.org/officeDocument/2006/relationships/slide" Target="slide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4" Type="http://schemas.openxmlformats.org/officeDocument/2006/relationships/slide" Target="slide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slide" Target="slide22.xml"/><Relationship Id="rId3" Type="http://schemas.openxmlformats.org/officeDocument/2006/relationships/slide" Target="slide21.xml"/><Relationship Id="rId7" Type="http://schemas.openxmlformats.org/officeDocument/2006/relationships/slide" Target="slide19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7.xml"/><Relationship Id="rId11" Type="http://schemas.openxmlformats.org/officeDocument/2006/relationships/slide" Target="slide25.xml"/><Relationship Id="rId5" Type="http://schemas.openxmlformats.org/officeDocument/2006/relationships/slide" Target="slide16.xml"/><Relationship Id="rId10" Type="http://schemas.openxmlformats.org/officeDocument/2006/relationships/slide" Target="slide24.xml"/><Relationship Id="rId4" Type="http://schemas.openxmlformats.org/officeDocument/2006/relationships/slide" Target="slide20.xml"/><Relationship Id="rId9" Type="http://schemas.openxmlformats.org/officeDocument/2006/relationships/slide" Target="slide2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Relationship Id="rId4" Type="http://schemas.openxmlformats.org/officeDocument/2006/relationships/slide" Target="slide1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Relationship Id="rId4" Type="http://schemas.openxmlformats.org/officeDocument/2006/relationships/slide" Target="slide1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Relationship Id="rId4" Type="http://schemas.openxmlformats.org/officeDocument/2006/relationships/slide" Target="slide1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Relationship Id="rId4" Type="http://schemas.openxmlformats.org/officeDocument/2006/relationships/slide" Target="slide15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w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w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w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Relationship Id="rId4" Type="http://schemas.openxmlformats.org/officeDocument/2006/relationships/slide" Target="slide15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slide" Target="slide27.xml"/><Relationship Id="rId3" Type="http://schemas.openxmlformats.org/officeDocument/2006/relationships/slide" Target="slide28.xml"/><Relationship Id="rId7" Type="http://schemas.openxmlformats.org/officeDocument/2006/relationships/slide" Target="slide30.xm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Relationship Id="rId6" Type="http://schemas.openxmlformats.org/officeDocument/2006/relationships/slide" Target="slide29.xml"/><Relationship Id="rId5" Type="http://schemas.openxmlformats.org/officeDocument/2006/relationships/slide" Target="slide32.xml"/><Relationship Id="rId4" Type="http://schemas.openxmlformats.org/officeDocument/2006/relationships/slide" Target="slide3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26.xm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wmf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Relationship Id="rId4" Type="http://schemas.openxmlformats.org/officeDocument/2006/relationships/slide" Target="slide26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" Target="slide26.xm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0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" Target="slide26.xm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1.wmf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Relationship Id="rId4" Type="http://schemas.openxmlformats.org/officeDocument/2006/relationships/slide" Target="slide26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Relationship Id="rId4" Type="http://schemas.openxmlformats.org/officeDocument/2006/relationships/slide" Target="slide2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slide" Target="slide13.xml"/><Relationship Id="rId3" Type="http://schemas.openxmlformats.org/officeDocument/2006/relationships/slide" Target="slide16.xml"/><Relationship Id="rId7" Type="http://schemas.openxmlformats.org/officeDocument/2006/relationships/slide" Target="slide12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1.xml"/><Relationship Id="rId5" Type="http://schemas.openxmlformats.org/officeDocument/2006/relationships/slide" Target="slide10.xml"/><Relationship Id="rId4" Type="http://schemas.openxmlformats.org/officeDocument/2006/relationships/slide" Target="slide9.xml"/><Relationship Id="rId9" Type="http://schemas.openxmlformats.org/officeDocument/2006/relationships/slide" Target="slide1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slide" Target="slid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slide" Target="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5965" name="Group 13"/>
          <p:cNvGrpSpPr>
            <a:grpSpLocks/>
          </p:cNvGrpSpPr>
          <p:nvPr/>
        </p:nvGrpSpPr>
        <p:grpSpPr bwMode="auto">
          <a:xfrm>
            <a:off x="1114425" y="1676400"/>
            <a:ext cx="6913563" cy="3505200"/>
            <a:chOff x="702" y="1056"/>
            <a:chExt cx="4355" cy="2208"/>
          </a:xfrm>
        </p:grpSpPr>
        <p:sp>
          <p:nvSpPr>
            <p:cNvPr id="125963" name="Freeform 11"/>
            <p:cNvSpPr>
              <a:spLocks/>
            </p:cNvSpPr>
            <p:nvPr/>
          </p:nvSpPr>
          <p:spPr bwMode="auto">
            <a:xfrm>
              <a:off x="702" y="1056"/>
              <a:ext cx="4355" cy="2208"/>
            </a:xfrm>
            <a:custGeom>
              <a:avLst/>
              <a:gdLst/>
              <a:ahLst/>
              <a:cxnLst>
                <a:cxn ang="0">
                  <a:pos x="3680" y="1081"/>
                </a:cxn>
                <a:cxn ang="0">
                  <a:pos x="3731" y="1184"/>
                </a:cxn>
                <a:cxn ang="0">
                  <a:pos x="3808" y="1267"/>
                </a:cxn>
                <a:cxn ang="0">
                  <a:pos x="3821" y="1363"/>
                </a:cxn>
                <a:cxn ang="0">
                  <a:pos x="3782" y="1446"/>
                </a:cxn>
                <a:cxn ang="0">
                  <a:pos x="3680" y="1542"/>
                </a:cxn>
                <a:cxn ang="0">
                  <a:pos x="3539" y="1606"/>
                </a:cxn>
                <a:cxn ang="0">
                  <a:pos x="3193" y="1657"/>
                </a:cxn>
                <a:cxn ang="0">
                  <a:pos x="2963" y="1644"/>
                </a:cxn>
                <a:cxn ang="0">
                  <a:pos x="2758" y="1574"/>
                </a:cxn>
                <a:cxn ang="0">
                  <a:pos x="2502" y="1414"/>
                </a:cxn>
                <a:cxn ang="0">
                  <a:pos x="2349" y="1267"/>
                </a:cxn>
                <a:cxn ang="0">
                  <a:pos x="2297" y="1177"/>
                </a:cxn>
                <a:cxn ang="0">
                  <a:pos x="2291" y="1107"/>
                </a:cxn>
                <a:cxn ang="0">
                  <a:pos x="2310" y="1062"/>
                </a:cxn>
                <a:cxn ang="0">
                  <a:pos x="2381" y="1011"/>
                </a:cxn>
                <a:cxn ang="0">
                  <a:pos x="2528" y="992"/>
                </a:cxn>
                <a:cxn ang="0">
                  <a:pos x="2547" y="998"/>
                </a:cxn>
                <a:cxn ang="0">
                  <a:pos x="2521" y="870"/>
                </a:cxn>
                <a:cxn ang="0">
                  <a:pos x="2240" y="838"/>
                </a:cxn>
                <a:cxn ang="0">
                  <a:pos x="2137" y="800"/>
                </a:cxn>
                <a:cxn ang="0">
                  <a:pos x="1056" y="217"/>
                </a:cxn>
                <a:cxn ang="0">
                  <a:pos x="614" y="25"/>
                </a:cxn>
                <a:cxn ang="0">
                  <a:pos x="429" y="0"/>
                </a:cxn>
                <a:cxn ang="0">
                  <a:pos x="141" y="32"/>
                </a:cxn>
                <a:cxn ang="0">
                  <a:pos x="38" y="109"/>
                </a:cxn>
                <a:cxn ang="0">
                  <a:pos x="0" y="173"/>
                </a:cxn>
                <a:cxn ang="0">
                  <a:pos x="0" y="224"/>
                </a:cxn>
                <a:cxn ang="0">
                  <a:pos x="32" y="288"/>
                </a:cxn>
                <a:cxn ang="0">
                  <a:pos x="192" y="390"/>
                </a:cxn>
                <a:cxn ang="0">
                  <a:pos x="480" y="454"/>
                </a:cxn>
                <a:cxn ang="0">
                  <a:pos x="832" y="544"/>
                </a:cxn>
                <a:cxn ang="0">
                  <a:pos x="1459" y="768"/>
                </a:cxn>
                <a:cxn ang="0">
                  <a:pos x="1837" y="960"/>
                </a:cxn>
                <a:cxn ang="0">
                  <a:pos x="2137" y="1184"/>
                </a:cxn>
                <a:cxn ang="0">
                  <a:pos x="2297" y="1369"/>
                </a:cxn>
                <a:cxn ang="0">
                  <a:pos x="2528" y="1593"/>
                </a:cxn>
                <a:cxn ang="0">
                  <a:pos x="2777" y="1747"/>
                </a:cxn>
                <a:cxn ang="0">
                  <a:pos x="2982" y="1804"/>
                </a:cxn>
                <a:cxn ang="0">
                  <a:pos x="3315" y="1804"/>
                </a:cxn>
                <a:cxn ang="0">
                  <a:pos x="3629" y="1708"/>
                </a:cxn>
                <a:cxn ang="0">
                  <a:pos x="3782" y="1600"/>
                </a:cxn>
                <a:cxn ang="0">
                  <a:pos x="3891" y="1433"/>
                </a:cxn>
                <a:cxn ang="0">
                  <a:pos x="3910" y="1337"/>
                </a:cxn>
                <a:cxn ang="0">
                  <a:pos x="3878" y="1248"/>
                </a:cxn>
                <a:cxn ang="0">
                  <a:pos x="3808" y="1171"/>
                </a:cxn>
              </a:cxnLst>
              <a:rect l="0" t="0" r="r" b="b"/>
              <a:pathLst>
                <a:path w="3910" h="1817">
                  <a:moveTo>
                    <a:pt x="3808" y="1171"/>
                  </a:moveTo>
                  <a:lnTo>
                    <a:pt x="3808" y="1171"/>
                  </a:lnTo>
                  <a:lnTo>
                    <a:pt x="3680" y="1081"/>
                  </a:lnTo>
                  <a:lnTo>
                    <a:pt x="3680" y="1081"/>
                  </a:lnTo>
                  <a:lnTo>
                    <a:pt x="3731" y="1184"/>
                  </a:lnTo>
                  <a:lnTo>
                    <a:pt x="3731" y="1184"/>
                  </a:lnTo>
                  <a:lnTo>
                    <a:pt x="3763" y="1209"/>
                  </a:lnTo>
                  <a:lnTo>
                    <a:pt x="3789" y="1235"/>
                  </a:lnTo>
                  <a:lnTo>
                    <a:pt x="3808" y="1267"/>
                  </a:lnTo>
                  <a:lnTo>
                    <a:pt x="3821" y="1292"/>
                  </a:lnTo>
                  <a:lnTo>
                    <a:pt x="3827" y="1331"/>
                  </a:lnTo>
                  <a:lnTo>
                    <a:pt x="3821" y="1363"/>
                  </a:lnTo>
                  <a:lnTo>
                    <a:pt x="3808" y="1408"/>
                  </a:lnTo>
                  <a:lnTo>
                    <a:pt x="3782" y="1446"/>
                  </a:lnTo>
                  <a:lnTo>
                    <a:pt x="3782" y="1446"/>
                  </a:lnTo>
                  <a:lnTo>
                    <a:pt x="3757" y="1484"/>
                  </a:lnTo>
                  <a:lnTo>
                    <a:pt x="3725" y="1510"/>
                  </a:lnTo>
                  <a:lnTo>
                    <a:pt x="3680" y="1542"/>
                  </a:lnTo>
                  <a:lnTo>
                    <a:pt x="3641" y="1568"/>
                  </a:lnTo>
                  <a:lnTo>
                    <a:pt x="3590" y="1587"/>
                  </a:lnTo>
                  <a:lnTo>
                    <a:pt x="3539" y="1606"/>
                  </a:lnTo>
                  <a:lnTo>
                    <a:pt x="3430" y="1632"/>
                  </a:lnTo>
                  <a:lnTo>
                    <a:pt x="3309" y="1651"/>
                  </a:lnTo>
                  <a:lnTo>
                    <a:pt x="3193" y="1657"/>
                  </a:lnTo>
                  <a:lnTo>
                    <a:pt x="3072" y="1657"/>
                  </a:lnTo>
                  <a:lnTo>
                    <a:pt x="2963" y="1644"/>
                  </a:lnTo>
                  <a:lnTo>
                    <a:pt x="2963" y="1644"/>
                  </a:lnTo>
                  <a:lnTo>
                    <a:pt x="2912" y="1632"/>
                  </a:lnTo>
                  <a:lnTo>
                    <a:pt x="2861" y="1619"/>
                  </a:lnTo>
                  <a:lnTo>
                    <a:pt x="2758" y="1574"/>
                  </a:lnTo>
                  <a:lnTo>
                    <a:pt x="2662" y="1529"/>
                  </a:lnTo>
                  <a:lnTo>
                    <a:pt x="2579" y="1472"/>
                  </a:lnTo>
                  <a:lnTo>
                    <a:pt x="2502" y="1414"/>
                  </a:lnTo>
                  <a:lnTo>
                    <a:pt x="2432" y="1356"/>
                  </a:lnTo>
                  <a:lnTo>
                    <a:pt x="2381" y="1305"/>
                  </a:lnTo>
                  <a:lnTo>
                    <a:pt x="2349" y="1267"/>
                  </a:lnTo>
                  <a:lnTo>
                    <a:pt x="2349" y="1267"/>
                  </a:lnTo>
                  <a:lnTo>
                    <a:pt x="2310" y="1203"/>
                  </a:lnTo>
                  <a:lnTo>
                    <a:pt x="2297" y="1177"/>
                  </a:lnTo>
                  <a:lnTo>
                    <a:pt x="2291" y="1152"/>
                  </a:lnTo>
                  <a:lnTo>
                    <a:pt x="2291" y="1126"/>
                  </a:lnTo>
                  <a:lnTo>
                    <a:pt x="2291" y="1107"/>
                  </a:lnTo>
                  <a:lnTo>
                    <a:pt x="2297" y="1081"/>
                  </a:lnTo>
                  <a:lnTo>
                    <a:pt x="2310" y="1062"/>
                  </a:lnTo>
                  <a:lnTo>
                    <a:pt x="2310" y="1062"/>
                  </a:lnTo>
                  <a:lnTo>
                    <a:pt x="2329" y="1036"/>
                  </a:lnTo>
                  <a:lnTo>
                    <a:pt x="2355" y="1024"/>
                  </a:lnTo>
                  <a:lnTo>
                    <a:pt x="2381" y="1011"/>
                  </a:lnTo>
                  <a:lnTo>
                    <a:pt x="2413" y="998"/>
                  </a:lnTo>
                  <a:lnTo>
                    <a:pt x="2477" y="992"/>
                  </a:lnTo>
                  <a:lnTo>
                    <a:pt x="2528" y="992"/>
                  </a:lnTo>
                  <a:lnTo>
                    <a:pt x="2528" y="992"/>
                  </a:lnTo>
                  <a:lnTo>
                    <a:pt x="2547" y="998"/>
                  </a:lnTo>
                  <a:lnTo>
                    <a:pt x="2547" y="998"/>
                  </a:lnTo>
                  <a:lnTo>
                    <a:pt x="2681" y="870"/>
                  </a:lnTo>
                  <a:lnTo>
                    <a:pt x="2681" y="870"/>
                  </a:lnTo>
                  <a:lnTo>
                    <a:pt x="2521" y="870"/>
                  </a:lnTo>
                  <a:lnTo>
                    <a:pt x="2374" y="857"/>
                  </a:lnTo>
                  <a:lnTo>
                    <a:pt x="2304" y="851"/>
                  </a:lnTo>
                  <a:lnTo>
                    <a:pt x="2240" y="838"/>
                  </a:lnTo>
                  <a:lnTo>
                    <a:pt x="2182" y="825"/>
                  </a:lnTo>
                  <a:lnTo>
                    <a:pt x="2137" y="800"/>
                  </a:lnTo>
                  <a:lnTo>
                    <a:pt x="2137" y="800"/>
                  </a:lnTo>
                  <a:lnTo>
                    <a:pt x="1734" y="582"/>
                  </a:lnTo>
                  <a:lnTo>
                    <a:pt x="1280" y="333"/>
                  </a:lnTo>
                  <a:lnTo>
                    <a:pt x="1056" y="217"/>
                  </a:lnTo>
                  <a:lnTo>
                    <a:pt x="851" y="121"/>
                  </a:lnTo>
                  <a:lnTo>
                    <a:pt x="685" y="51"/>
                  </a:lnTo>
                  <a:lnTo>
                    <a:pt x="614" y="25"/>
                  </a:lnTo>
                  <a:lnTo>
                    <a:pt x="557" y="13"/>
                  </a:lnTo>
                  <a:lnTo>
                    <a:pt x="557" y="13"/>
                  </a:lnTo>
                  <a:lnTo>
                    <a:pt x="429" y="0"/>
                  </a:lnTo>
                  <a:lnTo>
                    <a:pt x="320" y="0"/>
                  </a:lnTo>
                  <a:lnTo>
                    <a:pt x="224" y="13"/>
                  </a:lnTo>
                  <a:lnTo>
                    <a:pt x="141" y="32"/>
                  </a:lnTo>
                  <a:lnTo>
                    <a:pt x="83" y="64"/>
                  </a:lnTo>
                  <a:lnTo>
                    <a:pt x="57" y="83"/>
                  </a:lnTo>
                  <a:lnTo>
                    <a:pt x="38" y="109"/>
                  </a:lnTo>
                  <a:lnTo>
                    <a:pt x="19" y="128"/>
                  </a:lnTo>
                  <a:lnTo>
                    <a:pt x="6" y="153"/>
                  </a:lnTo>
                  <a:lnTo>
                    <a:pt x="0" y="173"/>
                  </a:lnTo>
                  <a:lnTo>
                    <a:pt x="0" y="198"/>
                  </a:lnTo>
                  <a:lnTo>
                    <a:pt x="0" y="198"/>
                  </a:lnTo>
                  <a:lnTo>
                    <a:pt x="0" y="224"/>
                  </a:lnTo>
                  <a:lnTo>
                    <a:pt x="6" y="249"/>
                  </a:lnTo>
                  <a:lnTo>
                    <a:pt x="19" y="269"/>
                  </a:lnTo>
                  <a:lnTo>
                    <a:pt x="32" y="288"/>
                  </a:lnTo>
                  <a:lnTo>
                    <a:pt x="70" y="326"/>
                  </a:lnTo>
                  <a:lnTo>
                    <a:pt x="121" y="358"/>
                  </a:lnTo>
                  <a:lnTo>
                    <a:pt x="192" y="390"/>
                  </a:lnTo>
                  <a:lnTo>
                    <a:pt x="275" y="409"/>
                  </a:lnTo>
                  <a:lnTo>
                    <a:pt x="371" y="435"/>
                  </a:lnTo>
                  <a:lnTo>
                    <a:pt x="480" y="454"/>
                  </a:lnTo>
                  <a:lnTo>
                    <a:pt x="480" y="454"/>
                  </a:lnTo>
                  <a:lnTo>
                    <a:pt x="633" y="486"/>
                  </a:lnTo>
                  <a:lnTo>
                    <a:pt x="832" y="544"/>
                  </a:lnTo>
                  <a:lnTo>
                    <a:pt x="1069" y="614"/>
                  </a:lnTo>
                  <a:lnTo>
                    <a:pt x="1331" y="710"/>
                  </a:lnTo>
                  <a:lnTo>
                    <a:pt x="1459" y="768"/>
                  </a:lnTo>
                  <a:lnTo>
                    <a:pt x="1587" y="825"/>
                  </a:lnTo>
                  <a:lnTo>
                    <a:pt x="1715" y="889"/>
                  </a:lnTo>
                  <a:lnTo>
                    <a:pt x="1837" y="960"/>
                  </a:lnTo>
                  <a:lnTo>
                    <a:pt x="1945" y="1030"/>
                  </a:lnTo>
                  <a:lnTo>
                    <a:pt x="2048" y="1107"/>
                  </a:lnTo>
                  <a:lnTo>
                    <a:pt x="2137" y="1184"/>
                  </a:lnTo>
                  <a:lnTo>
                    <a:pt x="2214" y="1267"/>
                  </a:lnTo>
                  <a:lnTo>
                    <a:pt x="2214" y="1267"/>
                  </a:lnTo>
                  <a:lnTo>
                    <a:pt x="2297" y="1369"/>
                  </a:lnTo>
                  <a:lnTo>
                    <a:pt x="2374" y="1452"/>
                  </a:lnTo>
                  <a:lnTo>
                    <a:pt x="2451" y="1529"/>
                  </a:lnTo>
                  <a:lnTo>
                    <a:pt x="2528" y="1593"/>
                  </a:lnTo>
                  <a:lnTo>
                    <a:pt x="2605" y="1651"/>
                  </a:lnTo>
                  <a:lnTo>
                    <a:pt x="2688" y="1702"/>
                  </a:lnTo>
                  <a:lnTo>
                    <a:pt x="2777" y="1747"/>
                  </a:lnTo>
                  <a:lnTo>
                    <a:pt x="2873" y="1779"/>
                  </a:lnTo>
                  <a:lnTo>
                    <a:pt x="2873" y="1779"/>
                  </a:lnTo>
                  <a:lnTo>
                    <a:pt x="2982" y="1804"/>
                  </a:lnTo>
                  <a:lnTo>
                    <a:pt x="3091" y="1817"/>
                  </a:lnTo>
                  <a:lnTo>
                    <a:pt x="3206" y="1817"/>
                  </a:lnTo>
                  <a:lnTo>
                    <a:pt x="3315" y="1804"/>
                  </a:lnTo>
                  <a:lnTo>
                    <a:pt x="3424" y="1785"/>
                  </a:lnTo>
                  <a:lnTo>
                    <a:pt x="3533" y="1753"/>
                  </a:lnTo>
                  <a:lnTo>
                    <a:pt x="3629" y="1708"/>
                  </a:lnTo>
                  <a:lnTo>
                    <a:pt x="3712" y="1657"/>
                  </a:lnTo>
                  <a:lnTo>
                    <a:pt x="3712" y="1657"/>
                  </a:lnTo>
                  <a:lnTo>
                    <a:pt x="3782" y="1600"/>
                  </a:lnTo>
                  <a:lnTo>
                    <a:pt x="3840" y="1536"/>
                  </a:lnTo>
                  <a:lnTo>
                    <a:pt x="3878" y="1472"/>
                  </a:lnTo>
                  <a:lnTo>
                    <a:pt x="3891" y="1433"/>
                  </a:lnTo>
                  <a:lnTo>
                    <a:pt x="3904" y="1401"/>
                  </a:lnTo>
                  <a:lnTo>
                    <a:pt x="3910" y="1369"/>
                  </a:lnTo>
                  <a:lnTo>
                    <a:pt x="3910" y="1337"/>
                  </a:lnTo>
                  <a:lnTo>
                    <a:pt x="3904" y="1305"/>
                  </a:lnTo>
                  <a:lnTo>
                    <a:pt x="3891" y="1273"/>
                  </a:lnTo>
                  <a:lnTo>
                    <a:pt x="3878" y="1248"/>
                  </a:lnTo>
                  <a:lnTo>
                    <a:pt x="3859" y="1222"/>
                  </a:lnTo>
                  <a:lnTo>
                    <a:pt x="3833" y="1196"/>
                  </a:lnTo>
                  <a:lnTo>
                    <a:pt x="3808" y="1171"/>
                  </a:lnTo>
                  <a:lnTo>
                    <a:pt x="3808" y="1171"/>
                  </a:ln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964" name="Freeform 12"/>
            <p:cNvSpPr>
              <a:spLocks/>
            </p:cNvSpPr>
            <p:nvPr/>
          </p:nvSpPr>
          <p:spPr bwMode="auto">
            <a:xfrm>
              <a:off x="3439" y="1909"/>
              <a:ext cx="1404" cy="1088"/>
            </a:xfrm>
            <a:custGeom>
              <a:avLst/>
              <a:gdLst/>
              <a:ahLst/>
              <a:cxnLst>
                <a:cxn ang="0">
                  <a:pos x="627" y="895"/>
                </a:cxn>
                <a:cxn ang="0">
                  <a:pos x="627" y="895"/>
                </a:cxn>
                <a:cxn ang="0">
                  <a:pos x="704" y="895"/>
                </a:cxn>
                <a:cxn ang="0">
                  <a:pos x="781" y="895"/>
                </a:cxn>
                <a:cxn ang="0">
                  <a:pos x="909" y="883"/>
                </a:cxn>
                <a:cxn ang="0">
                  <a:pos x="1018" y="857"/>
                </a:cxn>
                <a:cxn ang="0">
                  <a:pos x="1107" y="825"/>
                </a:cxn>
                <a:cxn ang="0">
                  <a:pos x="1178" y="787"/>
                </a:cxn>
                <a:cxn ang="0">
                  <a:pos x="1229" y="742"/>
                </a:cxn>
                <a:cxn ang="0">
                  <a:pos x="1242" y="723"/>
                </a:cxn>
                <a:cxn ang="0">
                  <a:pos x="1255" y="697"/>
                </a:cxn>
                <a:cxn ang="0">
                  <a:pos x="1261" y="678"/>
                </a:cxn>
                <a:cxn ang="0">
                  <a:pos x="1261" y="659"/>
                </a:cxn>
                <a:cxn ang="0">
                  <a:pos x="1261" y="659"/>
                </a:cxn>
                <a:cxn ang="0">
                  <a:pos x="1255" y="614"/>
                </a:cxn>
                <a:cxn ang="0">
                  <a:pos x="1242" y="569"/>
                </a:cxn>
                <a:cxn ang="0">
                  <a:pos x="1223" y="518"/>
                </a:cxn>
                <a:cxn ang="0">
                  <a:pos x="1191" y="467"/>
                </a:cxn>
                <a:cxn ang="0">
                  <a:pos x="1127" y="358"/>
                </a:cxn>
                <a:cxn ang="0">
                  <a:pos x="1037" y="255"/>
                </a:cxn>
                <a:cxn ang="0">
                  <a:pos x="947" y="160"/>
                </a:cxn>
                <a:cxn ang="0">
                  <a:pos x="896" y="115"/>
                </a:cxn>
                <a:cxn ang="0">
                  <a:pos x="845" y="76"/>
                </a:cxn>
                <a:cxn ang="0">
                  <a:pos x="800" y="44"/>
                </a:cxn>
                <a:cxn ang="0">
                  <a:pos x="755" y="25"/>
                </a:cxn>
                <a:cxn ang="0">
                  <a:pos x="711" y="6"/>
                </a:cxn>
                <a:cxn ang="0">
                  <a:pos x="666" y="0"/>
                </a:cxn>
                <a:cxn ang="0">
                  <a:pos x="666" y="0"/>
                </a:cxn>
                <a:cxn ang="0">
                  <a:pos x="627" y="0"/>
                </a:cxn>
                <a:cxn ang="0">
                  <a:pos x="583" y="12"/>
                </a:cxn>
                <a:cxn ang="0">
                  <a:pos x="531" y="32"/>
                </a:cxn>
                <a:cxn ang="0">
                  <a:pos x="480" y="51"/>
                </a:cxn>
                <a:cxn ang="0">
                  <a:pos x="384" y="115"/>
                </a:cxn>
                <a:cxn ang="0">
                  <a:pos x="282" y="192"/>
                </a:cxn>
                <a:cxn ang="0">
                  <a:pos x="192" y="275"/>
                </a:cxn>
                <a:cxn ang="0">
                  <a:pos x="109" y="351"/>
                </a:cxn>
                <a:cxn ang="0">
                  <a:pos x="51" y="415"/>
                </a:cxn>
                <a:cxn ang="0">
                  <a:pos x="13" y="460"/>
                </a:cxn>
                <a:cxn ang="0">
                  <a:pos x="13" y="460"/>
                </a:cxn>
                <a:cxn ang="0">
                  <a:pos x="0" y="492"/>
                </a:cxn>
                <a:cxn ang="0">
                  <a:pos x="0" y="524"/>
                </a:cxn>
                <a:cxn ang="0">
                  <a:pos x="0" y="556"/>
                </a:cxn>
                <a:cxn ang="0">
                  <a:pos x="13" y="588"/>
                </a:cxn>
                <a:cxn ang="0">
                  <a:pos x="32" y="627"/>
                </a:cxn>
                <a:cxn ang="0">
                  <a:pos x="64" y="659"/>
                </a:cxn>
                <a:cxn ang="0">
                  <a:pos x="96" y="691"/>
                </a:cxn>
                <a:cxn ang="0">
                  <a:pos x="135" y="729"/>
                </a:cxn>
                <a:cxn ang="0">
                  <a:pos x="186" y="761"/>
                </a:cxn>
                <a:cxn ang="0">
                  <a:pos x="237" y="787"/>
                </a:cxn>
                <a:cxn ang="0">
                  <a:pos x="288" y="819"/>
                </a:cxn>
                <a:cxn ang="0">
                  <a:pos x="352" y="838"/>
                </a:cxn>
                <a:cxn ang="0">
                  <a:pos x="416" y="863"/>
                </a:cxn>
                <a:cxn ang="0">
                  <a:pos x="487" y="876"/>
                </a:cxn>
                <a:cxn ang="0">
                  <a:pos x="557" y="889"/>
                </a:cxn>
                <a:cxn ang="0">
                  <a:pos x="627" y="895"/>
                </a:cxn>
                <a:cxn ang="0">
                  <a:pos x="627" y="895"/>
                </a:cxn>
              </a:cxnLst>
              <a:rect l="0" t="0" r="r" b="b"/>
              <a:pathLst>
                <a:path w="1261" h="895">
                  <a:moveTo>
                    <a:pt x="627" y="895"/>
                  </a:moveTo>
                  <a:lnTo>
                    <a:pt x="627" y="895"/>
                  </a:lnTo>
                  <a:lnTo>
                    <a:pt x="704" y="895"/>
                  </a:lnTo>
                  <a:lnTo>
                    <a:pt x="781" y="895"/>
                  </a:lnTo>
                  <a:lnTo>
                    <a:pt x="909" y="883"/>
                  </a:lnTo>
                  <a:lnTo>
                    <a:pt x="1018" y="857"/>
                  </a:lnTo>
                  <a:lnTo>
                    <a:pt x="1107" y="825"/>
                  </a:lnTo>
                  <a:lnTo>
                    <a:pt x="1178" y="787"/>
                  </a:lnTo>
                  <a:lnTo>
                    <a:pt x="1229" y="742"/>
                  </a:lnTo>
                  <a:lnTo>
                    <a:pt x="1242" y="723"/>
                  </a:lnTo>
                  <a:lnTo>
                    <a:pt x="1255" y="697"/>
                  </a:lnTo>
                  <a:lnTo>
                    <a:pt x="1261" y="678"/>
                  </a:lnTo>
                  <a:lnTo>
                    <a:pt x="1261" y="659"/>
                  </a:lnTo>
                  <a:lnTo>
                    <a:pt x="1261" y="659"/>
                  </a:lnTo>
                  <a:lnTo>
                    <a:pt x="1255" y="614"/>
                  </a:lnTo>
                  <a:lnTo>
                    <a:pt x="1242" y="569"/>
                  </a:lnTo>
                  <a:lnTo>
                    <a:pt x="1223" y="518"/>
                  </a:lnTo>
                  <a:lnTo>
                    <a:pt x="1191" y="467"/>
                  </a:lnTo>
                  <a:lnTo>
                    <a:pt x="1127" y="358"/>
                  </a:lnTo>
                  <a:lnTo>
                    <a:pt x="1037" y="255"/>
                  </a:lnTo>
                  <a:lnTo>
                    <a:pt x="947" y="160"/>
                  </a:lnTo>
                  <a:lnTo>
                    <a:pt x="896" y="115"/>
                  </a:lnTo>
                  <a:lnTo>
                    <a:pt x="845" y="76"/>
                  </a:lnTo>
                  <a:lnTo>
                    <a:pt x="800" y="44"/>
                  </a:lnTo>
                  <a:lnTo>
                    <a:pt x="755" y="25"/>
                  </a:lnTo>
                  <a:lnTo>
                    <a:pt x="711" y="6"/>
                  </a:lnTo>
                  <a:lnTo>
                    <a:pt x="666" y="0"/>
                  </a:lnTo>
                  <a:lnTo>
                    <a:pt x="666" y="0"/>
                  </a:lnTo>
                  <a:lnTo>
                    <a:pt x="627" y="0"/>
                  </a:lnTo>
                  <a:lnTo>
                    <a:pt x="583" y="12"/>
                  </a:lnTo>
                  <a:lnTo>
                    <a:pt x="531" y="32"/>
                  </a:lnTo>
                  <a:lnTo>
                    <a:pt x="480" y="51"/>
                  </a:lnTo>
                  <a:lnTo>
                    <a:pt x="384" y="115"/>
                  </a:lnTo>
                  <a:lnTo>
                    <a:pt x="282" y="192"/>
                  </a:lnTo>
                  <a:lnTo>
                    <a:pt x="192" y="275"/>
                  </a:lnTo>
                  <a:lnTo>
                    <a:pt x="109" y="351"/>
                  </a:lnTo>
                  <a:lnTo>
                    <a:pt x="51" y="415"/>
                  </a:lnTo>
                  <a:lnTo>
                    <a:pt x="13" y="460"/>
                  </a:lnTo>
                  <a:lnTo>
                    <a:pt x="13" y="460"/>
                  </a:lnTo>
                  <a:lnTo>
                    <a:pt x="0" y="492"/>
                  </a:lnTo>
                  <a:lnTo>
                    <a:pt x="0" y="524"/>
                  </a:lnTo>
                  <a:lnTo>
                    <a:pt x="0" y="556"/>
                  </a:lnTo>
                  <a:lnTo>
                    <a:pt x="13" y="588"/>
                  </a:lnTo>
                  <a:lnTo>
                    <a:pt x="32" y="627"/>
                  </a:lnTo>
                  <a:lnTo>
                    <a:pt x="64" y="659"/>
                  </a:lnTo>
                  <a:lnTo>
                    <a:pt x="96" y="691"/>
                  </a:lnTo>
                  <a:lnTo>
                    <a:pt x="135" y="729"/>
                  </a:lnTo>
                  <a:lnTo>
                    <a:pt x="186" y="761"/>
                  </a:lnTo>
                  <a:lnTo>
                    <a:pt x="237" y="787"/>
                  </a:lnTo>
                  <a:lnTo>
                    <a:pt x="288" y="819"/>
                  </a:lnTo>
                  <a:lnTo>
                    <a:pt x="352" y="838"/>
                  </a:lnTo>
                  <a:lnTo>
                    <a:pt x="416" y="863"/>
                  </a:lnTo>
                  <a:lnTo>
                    <a:pt x="487" y="876"/>
                  </a:lnTo>
                  <a:lnTo>
                    <a:pt x="557" y="889"/>
                  </a:lnTo>
                  <a:lnTo>
                    <a:pt x="627" y="895"/>
                  </a:lnTo>
                  <a:lnTo>
                    <a:pt x="627" y="895"/>
                  </a:lnTo>
                  <a:close/>
                </a:path>
              </a:pathLst>
            </a:custGeom>
            <a:solidFill>
              <a:srgbClr val="00FF00">
                <a:alpha val="50000"/>
              </a:srgbClr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25958" name="Rectangle 6"/>
          <p:cNvSpPr>
            <a:spLocks noGrp="1" noChangeArrowheads="1"/>
          </p:cNvSpPr>
          <p:nvPr>
            <p:ph type="ctrTitle"/>
          </p:nvPr>
        </p:nvSpPr>
        <p:spPr bwMode="auto">
          <a:xfrm>
            <a:off x="1066800" y="2749550"/>
            <a:ext cx="7010400" cy="14319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b="1">
                <a:solidFill>
                  <a:schemeClr val="tx1"/>
                </a:solidFill>
              </a:rPr>
              <a:t>An Introduction To The Health Effects of Metals</a:t>
            </a:r>
          </a:p>
        </p:txBody>
      </p:sp>
      <p:sp>
        <p:nvSpPr>
          <p:cNvPr id="125959" name="Rectangle 7"/>
          <p:cNvSpPr>
            <a:spLocks noChangeArrowheads="1"/>
          </p:cNvSpPr>
          <p:nvPr/>
        </p:nvSpPr>
        <p:spPr bwMode="auto">
          <a:xfrm>
            <a:off x="1295400" y="77788"/>
            <a:ext cx="6599499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4800" b="1" dirty="0">
                <a:solidFill>
                  <a:schemeClr val="tx1"/>
                </a:solidFill>
                <a:latin typeface="+mj-lt"/>
              </a:rPr>
              <a:t>A Small Dose of Metal</a:t>
            </a:r>
          </a:p>
        </p:txBody>
      </p:sp>
      <p:pic>
        <p:nvPicPr>
          <p:cNvPr id="125961" name="Picture 9" descr="C:\Documents and Settings\steveg\Application Data\Microsoft\Media Catalog\Downloaded Clips\cl3e\j0155779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" y="4343400"/>
            <a:ext cx="2390775" cy="2438400"/>
          </a:xfrm>
          <a:prstGeom prst="rect">
            <a:avLst/>
          </a:prstGeom>
          <a:noFill/>
        </p:spPr>
      </p:pic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ChangeArrowheads="1"/>
          </p:cNvSpPr>
          <p:nvPr/>
        </p:nvSpPr>
        <p:spPr bwMode="auto">
          <a:xfrm>
            <a:off x="838200" y="1295400"/>
            <a:ext cx="7467600" cy="3505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marL="457200" indent="-457200" eaLnBrk="0" hangingPunct="0">
              <a:buFontTx/>
              <a:buChar char="•"/>
            </a:pPr>
            <a:r>
              <a:rPr lang="en-US" sz="2800" b="1">
                <a:solidFill>
                  <a:schemeClr val="tx1"/>
                </a:solidFill>
              </a:rPr>
              <a:t>Use – oxygen carrying hemoglobin</a:t>
            </a:r>
          </a:p>
          <a:p>
            <a:pPr marL="457200" indent="-457200" eaLnBrk="0" hangingPunct="0">
              <a:buFontTx/>
              <a:buChar char="•"/>
            </a:pPr>
            <a:r>
              <a:rPr lang="en-US" sz="2800" b="1">
                <a:solidFill>
                  <a:schemeClr val="tx1"/>
                </a:solidFill>
              </a:rPr>
              <a:t>Source – food</a:t>
            </a:r>
          </a:p>
          <a:p>
            <a:pPr marL="457200" indent="-457200" eaLnBrk="0" hangingPunct="0">
              <a:buFontTx/>
              <a:buChar char="•"/>
            </a:pPr>
            <a:r>
              <a:rPr lang="en-US" sz="2800" b="1">
                <a:solidFill>
                  <a:schemeClr val="tx1"/>
                </a:solidFill>
              </a:rPr>
              <a:t>Recommended daily – 10-15 mg</a:t>
            </a:r>
          </a:p>
          <a:p>
            <a:pPr marL="457200" indent="-457200" eaLnBrk="0" hangingPunct="0">
              <a:buFontTx/>
              <a:buChar char="•"/>
            </a:pPr>
            <a:r>
              <a:rPr lang="en-US" sz="2800" b="1">
                <a:solidFill>
                  <a:schemeClr val="tx1"/>
                </a:solidFill>
              </a:rPr>
              <a:t>Absorption – intestine</a:t>
            </a:r>
          </a:p>
          <a:p>
            <a:pPr marL="457200" indent="-457200" eaLnBrk="0" hangingPunct="0">
              <a:buFontTx/>
              <a:buChar char="•"/>
            </a:pPr>
            <a:r>
              <a:rPr lang="en-US" sz="2800" b="1">
                <a:solidFill>
                  <a:schemeClr val="tx1"/>
                </a:solidFill>
              </a:rPr>
              <a:t>Toxicity – excess causes bloody fesses, bloody vomit, liver damage</a:t>
            </a:r>
          </a:p>
          <a:p>
            <a:pPr marL="457200" indent="-457200" eaLnBrk="0" hangingPunct="0">
              <a:buFontTx/>
              <a:buChar char="•"/>
            </a:pPr>
            <a:r>
              <a:rPr lang="en-US" sz="2800" b="1">
                <a:solidFill>
                  <a:schemeClr val="tx1"/>
                </a:solidFill>
              </a:rPr>
              <a:t>Facts - 3-5 grams in the body</a:t>
            </a:r>
          </a:p>
          <a:p>
            <a:pPr marL="1657350" lvl="2" indent="-457200" eaLnBrk="0" hangingPunct="0">
              <a:buFontTx/>
              <a:buChar char="•"/>
            </a:pPr>
            <a:r>
              <a:rPr lang="en-US" sz="2800" b="1">
                <a:solidFill>
                  <a:schemeClr val="tx1"/>
                </a:solidFill>
              </a:rPr>
              <a:t>67% associated with hemoglobin</a:t>
            </a:r>
          </a:p>
        </p:txBody>
      </p:sp>
      <p:sp>
        <p:nvSpPr>
          <p:cNvPr id="150531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152400" y="76200"/>
            <a:ext cx="8839200" cy="762000"/>
          </a:xfrm>
        </p:spPr>
        <p:txBody>
          <a:bodyPr/>
          <a:lstStyle/>
          <a:p>
            <a:r>
              <a:rPr lang="en-US" b="1">
                <a:solidFill>
                  <a:schemeClr val="tx1"/>
                </a:solidFill>
              </a:rPr>
              <a:t>Iron (Fe)</a:t>
            </a:r>
          </a:p>
        </p:txBody>
      </p:sp>
      <p:sp>
        <p:nvSpPr>
          <p:cNvPr id="150533" name="AutoShape 5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124575"/>
            <a:ext cx="457200" cy="457200"/>
          </a:xfrm>
          <a:prstGeom prst="actionButtonBackPreviou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graphicFrame>
        <p:nvGraphicFramePr>
          <p:cNvPr id="150536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15072614"/>
              </p:ext>
            </p:extLst>
          </p:nvPr>
        </p:nvGraphicFramePr>
        <p:xfrm>
          <a:off x="0" y="4802188"/>
          <a:ext cx="2559050" cy="1827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0643" name="Clip" r:id="rId5" imgW="2559240" imgH="1827720" progId="MS_ClipArt_Gallery.5">
                  <p:embed/>
                </p:oleObj>
              </mc:Choice>
              <mc:Fallback>
                <p:oleObj name="Clip" r:id="rId5" imgW="2559240" imgH="1827720" progId="MS_ClipArt_Gallery.5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4802188"/>
                        <a:ext cx="2559050" cy="1827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50" name="Rectangle 2"/>
          <p:cNvSpPr>
            <a:spLocks noChangeArrowheads="1"/>
          </p:cNvSpPr>
          <p:nvPr/>
        </p:nvSpPr>
        <p:spPr bwMode="auto">
          <a:xfrm>
            <a:off x="990600" y="1447800"/>
            <a:ext cx="7086600" cy="39322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marL="457200" indent="-457200" eaLnBrk="0" hangingPunct="0">
              <a:buFontTx/>
              <a:buChar char="•"/>
            </a:pPr>
            <a:r>
              <a:rPr lang="en-US" sz="2800" b="1" dirty="0">
                <a:solidFill>
                  <a:schemeClr val="tx1"/>
                </a:solidFill>
              </a:rPr>
              <a:t>Use – essential nutrient, associated with many enzymes, antacids</a:t>
            </a:r>
          </a:p>
          <a:p>
            <a:pPr marL="457200" indent="-457200" eaLnBrk="0" hangingPunct="0">
              <a:buFontTx/>
              <a:buChar char="•"/>
            </a:pPr>
            <a:r>
              <a:rPr lang="en-US" sz="2800" b="1" dirty="0">
                <a:solidFill>
                  <a:schemeClr val="tx1"/>
                </a:solidFill>
              </a:rPr>
              <a:t>Recommended daily – 280-350 mg</a:t>
            </a:r>
          </a:p>
          <a:p>
            <a:pPr marL="457200" indent="-457200" eaLnBrk="0" hangingPunct="0">
              <a:buFontTx/>
              <a:buChar char="•"/>
            </a:pPr>
            <a:r>
              <a:rPr lang="en-US" sz="2800" b="1" dirty="0">
                <a:solidFill>
                  <a:schemeClr val="tx1"/>
                </a:solidFill>
              </a:rPr>
              <a:t>Source – food supply, nuts, cereals, seafood, meats, drinking water</a:t>
            </a:r>
          </a:p>
          <a:p>
            <a:pPr marL="457200" indent="-457200" eaLnBrk="0" hangingPunct="0">
              <a:buFontTx/>
              <a:buChar char="•"/>
            </a:pPr>
            <a:r>
              <a:rPr lang="en-US" sz="2800" b="1" dirty="0">
                <a:solidFill>
                  <a:schemeClr val="tx1"/>
                </a:solidFill>
              </a:rPr>
              <a:t>Absorption – small intestine</a:t>
            </a:r>
          </a:p>
          <a:p>
            <a:pPr marL="457200" indent="-457200" eaLnBrk="0" hangingPunct="0">
              <a:buFontTx/>
              <a:buChar char="•"/>
            </a:pPr>
            <a:r>
              <a:rPr lang="en-US" sz="2800" b="1" dirty="0">
                <a:solidFill>
                  <a:schemeClr val="tx1"/>
                </a:solidFill>
              </a:rPr>
              <a:t>Toxicity – deficiency – convulsions</a:t>
            </a:r>
          </a:p>
          <a:p>
            <a:pPr marL="2228850" lvl="3" indent="-457200" eaLnBrk="0" hangingPunct="0"/>
            <a:r>
              <a:rPr lang="en-US" sz="2800" b="1" dirty="0">
                <a:solidFill>
                  <a:schemeClr val="tx1"/>
                </a:solidFill>
              </a:rPr>
              <a:t>- excess – nervous system</a:t>
            </a:r>
          </a:p>
          <a:p>
            <a:pPr marL="457200" indent="-457200" eaLnBrk="0" hangingPunct="0">
              <a:buFontTx/>
              <a:buChar char="•"/>
            </a:pPr>
            <a:r>
              <a:rPr lang="en-US" sz="2800" b="1" dirty="0">
                <a:solidFill>
                  <a:schemeClr val="tx1"/>
                </a:solidFill>
              </a:rPr>
              <a:t>Facts – 20 grams in body</a:t>
            </a:r>
          </a:p>
        </p:txBody>
      </p:sp>
      <p:sp>
        <p:nvSpPr>
          <p:cNvPr id="232451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152400" y="76200"/>
            <a:ext cx="8839200" cy="762000"/>
          </a:xfrm>
        </p:spPr>
        <p:txBody>
          <a:bodyPr/>
          <a:lstStyle/>
          <a:p>
            <a:r>
              <a:rPr lang="en-US" b="1">
                <a:solidFill>
                  <a:schemeClr val="tx1"/>
                </a:solidFill>
              </a:rPr>
              <a:t>Magnesium (Mg)</a:t>
            </a:r>
          </a:p>
        </p:txBody>
      </p:sp>
      <p:sp>
        <p:nvSpPr>
          <p:cNvPr id="232453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124575"/>
            <a:ext cx="457200" cy="457200"/>
          </a:xfrm>
          <a:prstGeom prst="actionButtonBackPreviou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2" name="Rectangle 2"/>
          <p:cNvSpPr>
            <a:spLocks noChangeArrowheads="1"/>
          </p:cNvSpPr>
          <p:nvPr/>
        </p:nvSpPr>
        <p:spPr bwMode="auto">
          <a:xfrm>
            <a:off x="990600" y="990600"/>
            <a:ext cx="7315200" cy="39322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marL="457200" indent="-457200" eaLnBrk="0" hangingPunct="0">
              <a:buFontTx/>
              <a:buChar char="•"/>
            </a:pPr>
            <a:r>
              <a:rPr lang="en-US" sz="2800" b="1" dirty="0">
                <a:solidFill>
                  <a:schemeClr val="tx1"/>
                </a:solidFill>
              </a:rPr>
              <a:t>Use – trace element, associated with many enzymes</a:t>
            </a:r>
          </a:p>
          <a:p>
            <a:pPr marL="457200" indent="-457200" eaLnBrk="0" hangingPunct="0">
              <a:buFontTx/>
              <a:buChar char="•"/>
            </a:pPr>
            <a:r>
              <a:rPr lang="en-US" sz="2800" b="1" dirty="0">
                <a:solidFill>
                  <a:schemeClr val="tx1"/>
                </a:solidFill>
              </a:rPr>
              <a:t>Source – food supply, grains, nuts</a:t>
            </a:r>
          </a:p>
          <a:p>
            <a:pPr marL="457200" indent="-457200" eaLnBrk="0" hangingPunct="0">
              <a:buFontTx/>
              <a:buChar char="•"/>
            </a:pPr>
            <a:r>
              <a:rPr lang="en-US" sz="2800" b="1" dirty="0">
                <a:solidFill>
                  <a:schemeClr val="tx1"/>
                </a:solidFill>
              </a:rPr>
              <a:t>Recommended daily – 2 to 5 mg</a:t>
            </a:r>
          </a:p>
          <a:p>
            <a:pPr marL="457200" indent="-457200" eaLnBrk="0" hangingPunct="0">
              <a:buFontTx/>
              <a:buChar char="•"/>
            </a:pPr>
            <a:r>
              <a:rPr lang="en-US" sz="2800" b="1" dirty="0">
                <a:solidFill>
                  <a:schemeClr val="tx1"/>
                </a:solidFill>
              </a:rPr>
              <a:t>Absorption – intestine poor (5%)</a:t>
            </a:r>
          </a:p>
          <a:p>
            <a:pPr marL="457200" indent="-457200" eaLnBrk="0" hangingPunct="0">
              <a:buFontTx/>
              <a:buChar char="•"/>
            </a:pPr>
            <a:r>
              <a:rPr lang="en-US" sz="2800" b="1" dirty="0">
                <a:solidFill>
                  <a:schemeClr val="tx1"/>
                </a:solidFill>
              </a:rPr>
              <a:t>Toxicity – inhalation – respiratory disease, nervous system, Parkinson’s -like syndrome, psychiatric disorders</a:t>
            </a:r>
          </a:p>
          <a:p>
            <a:pPr marL="457200" indent="-457200" eaLnBrk="0" hangingPunct="0">
              <a:buFontTx/>
              <a:buChar char="•"/>
            </a:pPr>
            <a:r>
              <a:rPr lang="en-US" sz="2800" b="1" dirty="0">
                <a:solidFill>
                  <a:schemeClr val="tx1"/>
                </a:solidFill>
              </a:rPr>
              <a:t>Facts – half-live 37 days</a:t>
            </a:r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152400" y="76200"/>
            <a:ext cx="8839200" cy="762000"/>
          </a:xfrm>
        </p:spPr>
        <p:txBody>
          <a:bodyPr/>
          <a:lstStyle/>
          <a:p>
            <a:r>
              <a:rPr lang="en-US" b="1">
                <a:solidFill>
                  <a:schemeClr val="tx1"/>
                </a:solidFill>
              </a:rPr>
              <a:t>Manganese (Mn)</a:t>
            </a:r>
          </a:p>
        </p:txBody>
      </p:sp>
      <p:pic>
        <p:nvPicPr>
          <p:cNvPr id="240644" name="Picture 4" descr="C:\Documents and Settings\steveg\Application Data\Microsoft\Media Catalog\Downloaded Clips\cl5a\j0226474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4800600"/>
            <a:ext cx="2559050" cy="1827212"/>
          </a:xfrm>
          <a:prstGeom prst="rect">
            <a:avLst/>
          </a:prstGeom>
          <a:noFill/>
        </p:spPr>
      </p:pic>
      <p:sp>
        <p:nvSpPr>
          <p:cNvPr id="240645" name="AutoShape 5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124575"/>
            <a:ext cx="457200" cy="457200"/>
          </a:xfrm>
          <a:prstGeom prst="actionButtonBackPreviou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690" name="Rectangle 2"/>
          <p:cNvSpPr>
            <a:spLocks noChangeArrowheads="1"/>
          </p:cNvSpPr>
          <p:nvPr/>
        </p:nvSpPr>
        <p:spPr bwMode="auto">
          <a:xfrm>
            <a:off x="914400" y="1371600"/>
            <a:ext cx="7315200" cy="43592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marL="457200" indent="-457200" eaLnBrk="0" hangingPunct="0">
              <a:buFontTx/>
              <a:buChar char="•"/>
            </a:pPr>
            <a:r>
              <a:rPr lang="en-US" sz="2800" b="1" dirty="0">
                <a:solidFill>
                  <a:schemeClr val="tx1"/>
                </a:solidFill>
              </a:rPr>
              <a:t>Use – essential element, present in most tissue, anticancer, reduces toxicity of metal mercury and cadmium</a:t>
            </a:r>
          </a:p>
          <a:p>
            <a:pPr marL="457200" indent="-457200" eaLnBrk="0" hangingPunct="0">
              <a:buFontTx/>
              <a:buChar char="•"/>
            </a:pPr>
            <a:r>
              <a:rPr lang="en-US" sz="2800" b="1" dirty="0">
                <a:solidFill>
                  <a:schemeClr val="tx1"/>
                </a:solidFill>
              </a:rPr>
              <a:t>Source – food supply, shrimp, meat</a:t>
            </a:r>
          </a:p>
          <a:p>
            <a:pPr marL="457200" indent="-457200" eaLnBrk="0" hangingPunct="0">
              <a:buFontTx/>
              <a:buChar char="•"/>
            </a:pPr>
            <a:r>
              <a:rPr lang="en-US" sz="2800" b="1" dirty="0">
                <a:solidFill>
                  <a:schemeClr val="tx1"/>
                </a:solidFill>
              </a:rPr>
              <a:t>Recommended daily – 55-70 </a:t>
            </a:r>
            <a:r>
              <a:rPr lang="en-US" sz="2800" b="1" dirty="0">
                <a:solidFill>
                  <a:schemeClr val="tx1"/>
                </a:solidFill>
                <a:ea typeface="Arial" charset="0"/>
                <a:cs typeface="Arial" charset="0"/>
              </a:rPr>
              <a:t>µ</a:t>
            </a:r>
            <a:r>
              <a:rPr lang="en-US" sz="2800" b="1" dirty="0" err="1">
                <a:solidFill>
                  <a:schemeClr val="tx1"/>
                </a:solidFill>
              </a:rPr>
              <a:t>g</a:t>
            </a:r>
            <a:r>
              <a:rPr lang="en-US" sz="2800" b="1" dirty="0">
                <a:solidFill>
                  <a:schemeClr val="tx1"/>
                </a:solidFill>
              </a:rPr>
              <a:t>/day, not to exceed 200 </a:t>
            </a:r>
            <a:r>
              <a:rPr lang="en-US" sz="2800" b="1" dirty="0">
                <a:solidFill>
                  <a:schemeClr val="tx1"/>
                </a:solidFill>
                <a:ea typeface="Arial" charset="0"/>
                <a:cs typeface="Arial" charset="0"/>
              </a:rPr>
              <a:t>µ</a:t>
            </a:r>
            <a:r>
              <a:rPr lang="en-US" sz="2800" b="1" dirty="0" err="1">
                <a:solidFill>
                  <a:schemeClr val="tx1"/>
                </a:solidFill>
              </a:rPr>
              <a:t>g</a:t>
            </a:r>
            <a:r>
              <a:rPr lang="en-US" sz="2800" b="1" dirty="0">
                <a:solidFill>
                  <a:schemeClr val="tx1"/>
                </a:solidFill>
              </a:rPr>
              <a:t>/day</a:t>
            </a:r>
          </a:p>
          <a:p>
            <a:pPr marL="457200" indent="-457200" eaLnBrk="0" hangingPunct="0">
              <a:buFontTx/>
              <a:buChar char="•"/>
            </a:pPr>
            <a:r>
              <a:rPr lang="en-US" sz="2800" b="1" dirty="0">
                <a:solidFill>
                  <a:schemeClr val="tx1"/>
                </a:solidFill>
              </a:rPr>
              <a:t>Absorption – intestine</a:t>
            </a:r>
          </a:p>
          <a:p>
            <a:pPr marL="457200" indent="-457200" eaLnBrk="0" hangingPunct="0">
              <a:buFontTx/>
              <a:buChar char="•"/>
            </a:pPr>
            <a:r>
              <a:rPr lang="en-US" sz="2800" b="1" dirty="0">
                <a:solidFill>
                  <a:schemeClr val="tx1"/>
                </a:solidFill>
              </a:rPr>
              <a:t>Toxicity – deficiency – heart disorders</a:t>
            </a:r>
          </a:p>
          <a:p>
            <a:pPr marL="2228850" lvl="3" indent="-457200" eaLnBrk="0" hangingPunct="0"/>
            <a:r>
              <a:rPr lang="en-US" sz="2800" b="1" dirty="0">
                <a:solidFill>
                  <a:schemeClr val="tx1"/>
                </a:solidFill>
              </a:rPr>
              <a:t>- excess – “blind staggers”, neurological effects</a:t>
            </a:r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152400" y="76200"/>
            <a:ext cx="8839200" cy="762000"/>
          </a:xfrm>
        </p:spPr>
        <p:txBody>
          <a:bodyPr/>
          <a:lstStyle/>
          <a:p>
            <a:r>
              <a:rPr lang="en-US" b="1">
                <a:solidFill>
                  <a:schemeClr val="tx1"/>
                </a:solidFill>
              </a:rPr>
              <a:t>Selenium (Se)</a:t>
            </a:r>
          </a:p>
        </p:txBody>
      </p:sp>
      <p:sp>
        <p:nvSpPr>
          <p:cNvPr id="242695" name="AutoShape 7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124575"/>
            <a:ext cx="457200" cy="457200"/>
          </a:xfrm>
          <a:prstGeom prst="actionButtonBackPreviou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7" name="Picture 6" descr="Selenium.WM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200" y="5096724"/>
            <a:ext cx="2057400" cy="1456476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738" name="Rectangle 1026"/>
          <p:cNvSpPr>
            <a:spLocks noChangeArrowheads="1"/>
          </p:cNvSpPr>
          <p:nvPr/>
        </p:nvSpPr>
        <p:spPr bwMode="auto">
          <a:xfrm>
            <a:off x="914400" y="1371600"/>
            <a:ext cx="7315200" cy="3505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marL="457200" indent="-457200" eaLnBrk="0" hangingPunct="0">
              <a:buFontTx/>
              <a:buChar char="•"/>
            </a:pPr>
            <a:r>
              <a:rPr lang="en-US" sz="2800" b="1">
                <a:solidFill>
                  <a:schemeClr val="tx1"/>
                </a:solidFill>
              </a:rPr>
              <a:t>Use – essential element, cofactor with several enzymes, and proteins</a:t>
            </a:r>
          </a:p>
          <a:p>
            <a:pPr marL="457200" indent="-457200" eaLnBrk="0" hangingPunct="0">
              <a:buFontTx/>
              <a:buChar char="•"/>
            </a:pPr>
            <a:r>
              <a:rPr lang="en-US" sz="2800" b="1">
                <a:solidFill>
                  <a:schemeClr val="tx1"/>
                </a:solidFill>
              </a:rPr>
              <a:t>Source – food supply, drinking water</a:t>
            </a:r>
          </a:p>
          <a:p>
            <a:pPr marL="457200" indent="-457200" eaLnBrk="0" hangingPunct="0">
              <a:buFontTx/>
              <a:buChar char="•"/>
            </a:pPr>
            <a:r>
              <a:rPr lang="en-US" sz="2800" b="1">
                <a:solidFill>
                  <a:schemeClr val="tx1"/>
                </a:solidFill>
              </a:rPr>
              <a:t>Recommended daily – 12-25 mg</a:t>
            </a:r>
          </a:p>
          <a:p>
            <a:pPr marL="457200" indent="-457200" eaLnBrk="0" hangingPunct="0">
              <a:buFontTx/>
              <a:buChar char="•"/>
            </a:pPr>
            <a:r>
              <a:rPr lang="en-US" sz="2800" b="1">
                <a:solidFill>
                  <a:schemeClr val="tx1"/>
                </a:solidFill>
              </a:rPr>
              <a:t>Absorption – intestine</a:t>
            </a:r>
          </a:p>
          <a:p>
            <a:pPr marL="457200" indent="-457200" eaLnBrk="0" hangingPunct="0">
              <a:buFontTx/>
              <a:buChar char="•"/>
            </a:pPr>
            <a:r>
              <a:rPr lang="en-US" sz="2800" b="1">
                <a:solidFill>
                  <a:schemeClr val="tx1"/>
                </a:solidFill>
              </a:rPr>
              <a:t>Toxicity – deficiency – impaired growth, neurological disorders, - inhalation can cause metal fume fever</a:t>
            </a:r>
          </a:p>
        </p:txBody>
      </p:sp>
      <p:sp>
        <p:nvSpPr>
          <p:cNvPr id="244739" name="Rectangle 1027"/>
          <p:cNvSpPr>
            <a:spLocks noGrp="1" noChangeArrowheads="1"/>
          </p:cNvSpPr>
          <p:nvPr>
            <p:ph type="title" idx="4294967295"/>
          </p:nvPr>
        </p:nvSpPr>
        <p:spPr>
          <a:xfrm>
            <a:off x="152400" y="76200"/>
            <a:ext cx="8839200" cy="762000"/>
          </a:xfrm>
        </p:spPr>
        <p:txBody>
          <a:bodyPr/>
          <a:lstStyle/>
          <a:p>
            <a:r>
              <a:rPr lang="en-US" b="1">
                <a:solidFill>
                  <a:schemeClr val="tx1"/>
                </a:solidFill>
              </a:rPr>
              <a:t>Zinc (Zn)</a:t>
            </a:r>
          </a:p>
        </p:txBody>
      </p:sp>
      <p:sp>
        <p:nvSpPr>
          <p:cNvPr id="244741" name="AutoShape 1029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124575"/>
            <a:ext cx="457200" cy="457200"/>
          </a:xfrm>
          <a:prstGeom prst="actionButtonBackPreviou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7" name="Picture 6" descr="Zinc.image.WM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200" y="4876800"/>
            <a:ext cx="2209800" cy="1553424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Rectangle 1026"/>
          <p:cNvSpPr>
            <a:spLocks noChangeArrowheads="1"/>
          </p:cNvSpPr>
          <p:nvPr/>
        </p:nvSpPr>
        <p:spPr bwMode="auto">
          <a:xfrm>
            <a:off x="2667000" y="1524000"/>
            <a:ext cx="5486400" cy="46180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marL="457200" indent="-457200" eaLnBrk="0" hangingPunct="0">
              <a:spcBef>
                <a:spcPct val="20000"/>
              </a:spcBef>
              <a:buFont typeface="Wingdings" charset="2"/>
              <a:buChar char="Ø"/>
            </a:pPr>
            <a:r>
              <a:rPr lang="en-US" sz="2800" b="1">
                <a:solidFill>
                  <a:schemeClr val="tx1"/>
                </a:solidFill>
              </a:rPr>
              <a:t>Aluminum (Al) </a:t>
            </a:r>
          </a:p>
          <a:p>
            <a:pPr marL="457200" indent="-457200" eaLnBrk="0" hangingPunct="0">
              <a:spcBef>
                <a:spcPct val="20000"/>
              </a:spcBef>
              <a:buFont typeface="Wingdings" charset="2"/>
              <a:buChar char="Ø"/>
            </a:pPr>
            <a:r>
              <a:rPr lang="en-US" sz="2800" b="1">
                <a:solidFill>
                  <a:schemeClr val="tx1"/>
                </a:solidFill>
              </a:rPr>
              <a:t>Arsenic (As)</a:t>
            </a:r>
          </a:p>
          <a:p>
            <a:pPr marL="457200" indent="-457200" eaLnBrk="0" hangingPunct="0">
              <a:spcBef>
                <a:spcPct val="20000"/>
              </a:spcBef>
              <a:buFont typeface="Wingdings" charset="2"/>
              <a:buChar char="Ø"/>
            </a:pPr>
            <a:r>
              <a:rPr lang="en-US" sz="2800" b="1">
                <a:solidFill>
                  <a:schemeClr val="tx1"/>
                </a:solidFill>
              </a:rPr>
              <a:t>Cadmium (Cd)</a:t>
            </a:r>
          </a:p>
          <a:p>
            <a:pPr marL="457200" indent="-457200" eaLnBrk="0" hangingPunct="0">
              <a:spcBef>
                <a:spcPct val="20000"/>
              </a:spcBef>
              <a:buFont typeface="Wingdings" charset="2"/>
              <a:buChar char="Ø"/>
            </a:pPr>
            <a:r>
              <a:rPr lang="en-US" sz="2800" b="1">
                <a:solidFill>
                  <a:schemeClr val="tx1"/>
                </a:solidFill>
              </a:rPr>
              <a:t>Cobalt (Co)</a:t>
            </a:r>
          </a:p>
          <a:p>
            <a:pPr marL="457200" indent="-457200" eaLnBrk="0" hangingPunct="0">
              <a:spcBef>
                <a:spcPct val="20000"/>
              </a:spcBef>
              <a:buFont typeface="Wingdings" charset="2"/>
              <a:buChar char="Ø"/>
            </a:pPr>
            <a:r>
              <a:rPr lang="en-US" sz="2800" b="1">
                <a:solidFill>
                  <a:schemeClr val="tx1"/>
                </a:solidFill>
              </a:rPr>
              <a:t>Lead (Pb)</a:t>
            </a:r>
          </a:p>
          <a:p>
            <a:pPr marL="457200" indent="-457200" eaLnBrk="0" hangingPunct="0">
              <a:spcBef>
                <a:spcPct val="20000"/>
              </a:spcBef>
              <a:buFont typeface="Wingdings" charset="2"/>
              <a:buChar char="Ø"/>
            </a:pPr>
            <a:r>
              <a:rPr lang="en-US" sz="2800" b="1">
                <a:solidFill>
                  <a:schemeClr val="tx1"/>
                </a:solidFill>
              </a:rPr>
              <a:t>Mercury – Inorganic (Hg)</a:t>
            </a:r>
          </a:p>
          <a:p>
            <a:pPr marL="457200" indent="-457200" eaLnBrk="0" hangingPunct="0">
              <a:spcBef>
                <a:spcPct val="20000"/>
              </a:spcBef>
              <a:buFont typeface="Wingdings" charset="2"/>
              <a:buChar char="Ø"/>
            </a:pPr>
            <a:r>
              <a:rPr lang="en-US" sz="2800" b="1">
                <a:solidFill>
                  <a:schemeClr val="tx1"/>
                </a:solidFill>
              </a:rPr>
              <a:t>Mercury – Organic (Hg-CH</a:t>
            </a:r>
            <a:r>
              <a:rPr lang="en-US" sz="2800" b="1" baseline="-25000">
                <a:solidFill>
                  <a:schemeClr val="tx1"/>
                </a:solidFill>
              </a:rPr>
              <a:t>3</a:t>
            </a:r>
            <a:r>
              <a:rPr lang="en-US" sz="2800" b="1">
                <a:solidFill>
                  <a:schemeClr val="tx1"/>
                </a:solidFill>
              </a:rPr>
              <a:t>)</a:t>
            </a:r>
          </a:p>
          <a:p>
            <a:pPr marL="457200" indent="-457200" eaLnBrk="0" hangingPunct="0">
              <a:spcBef>
                <a:spcPct val="20000"/>
              </a:spcBef>
              <a:buFont typeface="Wingdings" charset="2"/>
              <a:buChar char="Ø"/>
            </a:pPr>
            <a:r>
              <a:rPr lang="en-US" sz="2800" b="1">
                <a:solidFill>
                  <a:schemeClr val="tx1"/>
                </a:solidFill>
              </a:rPr>
              <a:t>Nickel (Ni)</a:t>
            </a:r>
          </a:p>
          <a:p>
            <a:pPr marL="457200" indent="-457200" eaLnBrk="0" hangingPunct="0">
              <a:spcBef>
                <a:spcPct val="20000"/>
              </a:spcBef>
              <a:buFont typeface="Wingdings" charset="2"/>
              <a:buChar char="Ø"/>
            </a:pPr>
            <a:r>
              <a:rPr lang="en-US" sz="2800" b="1">
                <a:solidFill>
                  <a:schemeClr val="tx1"/>
                </a:solidFill>
              </a:rPr>
              <a:t>Tin (Sn)</a:t>
            </a:r>
          </a:p>
        </p:txBody>
      </p:sp>
      <p:sp>
        <p:nvSpPr>
          <p:cNvPr id="195587" name="Rectangle 1027"/>
          <p:cNvSpPr>
            <a:spLocks noGrp="1" noChangeArrowheads="1"/>
          </p:cNvSpPr>
          <p:nvPr>
            <p:ph type="title" idx="4294967295"/>
          </p:nvPr>
        </p:nvSpPr>
        <p:spPr>
          <a:xfrm>
            <a:off x="152400" y="76200"/>
            <a:ext cx="8839200" cy="762000"/>
          </a:xfrm>
        </p:spPr>
        <p:txBody>
          <a:bodyPr/>
          <a:lstStyle/>
          <a:p>
            <a:r>
              <a:rPr lang="en-US" b="1">
                <a:solidFill>
                  <a:schemeClr val="tx1"/>
                </a:solidFill>
              </a:rPr>
              <a:t>Toxic Metals</a:t>
            </a:r>
          </a:p>
        </p:txBody>
      </p:sp>
      <p:sp>
        <p:nvSpPr>
          <p:cNvPr id="195589" name="Rectangle 1029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1981200" y="3581400"/>
            <a:ext cx="6096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400" b="1"/>
              <a:t>Pb</a:t>
            </a:r>
          </a:p>
        </p:txBody>
      </p:sp>
      <p:sp>
        <p:nvSpPr>
          <p:cNvPr id="195590" name="Rectangle 1030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1995488" y="3048000"/>
            <a:ext cx="6096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400" b="1"/>
              <a:t>Co</a:t>
            </a:r>
          </a:p>
        </p:txBody>
      </p:sp>
      <p:sp>
        <p:nvSpPr>
          <p:cNvPr id="195591" name="Rectangle 1031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1981200" y="1600200"/>
            <a:ext cx="6096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400" b="1"/>
              <a:t>Al</a:t>
            </a:r>
          </a:p>
        </p:txBody>
      </p:sp>
      <p:sp>
        <p:nvSpPr>
          <p:cNvPr id="195593" name="Rectangle 1033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2005013" y="2057400"/>
            <a:ext cx="6096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400" b="1"/>
              <a:t>As</a:t>
            </a:r>
          </a:p>
        </p:txBody>
      </p:sp>
      <p:sp>
        <p:nvSpPr>
          <p:cNvPr id="195594" name="Rectangle 1034">
            <a:hlinkClick r:id="rId7" action="ppaction://hlinksldjump"/>
          </p:cNvPr>
          <p:cNvSpPr>
            <a:spLocks noChangeArrowheads="1"/>
          </p:cNvSpPr>
          <p:nvPr/>
        </p:nvSpPr>
        <p:spPr bwMode="auto">
          <a:xfrm>
            <a:off x="1981200" y="2590800"/>
            <a:ext cx="6096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400" b="1"/>
              <a:t>Cd</a:t>
            </a:r>
          </a:p>
        </p:txBody>
      </p:sp>
      <p:sp>
        <p:nvSpPr>
          <p:cNvPr id="195595" name="Rectangle 1035">
            <a:hlinkClick r:id="rId8" action="ppaction://hlinksldjump"/>
          </p:cNvPr>
          <p:cNvSpPr>
            <a:spLocks noChangeArrowheads="1"/>
          </p:cNvSpPr>
          <p:nvPr/>
        </p:nvSpPr>
        <p:spPr bwMode="auto">
          <a:xfrm>
            <a:off x="1981200" y="4114800"/>
            <a:ext cx="6096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400" b="1"/>
              <a:t>Hg</a:t>
            </a:r>
          </a:p>
        </p:txBody>
      </p:sp>
      <p:sp>
        <p:nvSpPr>
          <p:cNvPr id="195596" name="Rectangle 1036">
            <a:hlinkClick r:id="rId9" action="ppaction://hlinksldjump"/>
          </p:cNvPr>
          <p:cNvSpPr>
            <a:spLocks noChangeArrowheads="1"/>
          </p:cNvSpPr>
          <p:nvPr/>
        </p:nvSpPr>
        <p:spPr bwMode="auto">
          <a:xfrm>
            <a:off x="1447800" y="4648200"/>
            <a:ext cx="1143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400" b="1"/>
              <a:t>Hg-CH</a:t>
            </a:r>
            <a:r>
              <a:rPr lang="en-US" sz="2400" b="1" baseline="-25000"/>
              <a:t>3</a:t>
            </a:r>
          </a:p>
        </p:txBody>
      </p:sp>
      <p:sp>
        <p:nvSpPr>
          <p:cNvPr id="195597" name="Rectangle 1037">
            <a:hlinkClick r:id="rId10" action="ppaction://hlinksldjump"/>
          </p:cNvPr>
          <p:cNvSpPr>
            <a:spLocks noChangeArrowheads="1"/>
          </p:cNvSpPr>
          <p:nvPr/>
        </p:nvSpPr>
        <p:spPr bwMode="auto">
          <a:xfrm>
            <a:off x="1981200" y="5181600"/>
            <a:ext cx="6096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400" b="1"/>
              <a:t>Ni</a:t>
            </a:r>
          </a:p>
        </p:txBody>
      </p:sp>
      <p:sp>
        <p:nvSpPr>
          <p:cNvPr id="195598" name="Rectangle 1038">
            <a:hlinkClick r:id="rId11" action="ppaction://hlinksldjump"/>
          </p:cNvPr>
          <p:cNvSpPr>
            <a:spLocks noChangeArrowheads="1"/>
          </p:cNvSpPr>
          <p:nvPr/>
        </p:nvSpPr>
        <p:spPr bwMode="auto">
          <a:xfrm>
            <a:off x="1981200" y="5638800"/>
            <a:ext cx="6096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400" b="1"/>
              <a:t>Sn</a:t>
            </a:r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Rectangle 1026"/>
          <p:cNvSpPr>
            <a:spLocks noChangeArrowheads="1"/>
          </p:cNvSpPr>
          <p:nvPr/>
        </p:nvSpPr>
        <p:spPr bwMode="auto">
          <a:xfrm>
            <a:off x="1524000" y="1371600"/>
            <a:ext cx="6629400" cy="3505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marL="457200" indent="-457200" eaLnBrk="0" hangingPunct="0">
              <a:buFontTx/>
              <a:buChar char="•"/>
            </a:pPr>
            <a:r>
              <a:rPr lang="en-US" sz="2800" b="1">
                <a:solidFill>
                  <a:schemeClr val="tx1"/>
                </a:solidFill>
              </a:rPr>
              <a:t>Use – wide range of consumer products, airplanes to cans</a:t>
            </a:r>
          </a:p>
          <a:p>
            <a:pPr marL="457200" indent="-457200" eaLnBrk="0" hangingPunct="0">
              <a:buFontTx/>
              <a:buChar char="•"/>
            </a:pPr>
            <a:r>
              <a:rPr lang="en-US" sz="2800" b="1">
                <a:solidFill>
                  <a:schemeClr val="tx1"/>
                </a:solidFill>
              </a:rPr>
              <a:t>Source – food, drinking water</a:t>
            </a:r>
          </a:p>
          <a:p>
            <a:pPr marL="457200" indent="-457200" eaLnBrk="0" hangingPunct="0">
              <a:buFontTx/>
              <a:buChar char="•"/>
            </a:pPr>
            <a:r>
              <a:rPr lang="en-US" sz="2800" b="1">
                <a:solidFill>
                  <a:schemeClr val="tx1"/>
                </a:solidFill>
              </a:rPr>
              <a:t>Absorption – poor</a:t>
            </a:r>
          </a:p>
          <a:p>
            <a:pPr marL="457200" indent="-457200" eaLnBrk="0" hangingPunct="0">
              <a:buFontTx/>
              <a:buChar char="•"/>
            </a:pPr>
            <a:r>
              <a:rPr lang="en-US" sz="2800" b="1">
                <a:solidFill>
                  <a:schemeClr val="tx1"/>
                </a:solidFill>
              </a:rPr>
              <a:t>Toxicity – Dialysis dementia, possibly neurotoxic</a:t>
            </a:r>
          </a:p>
          <a:p>
            <a:pPr marL="457200" indent="-457200" eaLnBrk="0" hangingPunct="0">
              <a:buFontTx/>
              <a:buChar char="•"/>
            </a:pPr>
            <a:r>
              <a:rPr lang="en-US" sz="2800" b="1">
                <a:solidFill>
                  <a:schemeClr val="tx1"/>
                </a:solidFill>
              </a:rPr>
              <a:t>Facts – non-essential, intake 1-10 mg/day</a:t>
            </a:r>
          </a:p>
        </p:txBody>
      </p:sp>
      <p:sp>
        <p:nvSpPr>
          <p:cNvPr id="197635" name="Rectangle 1027"/>
          <p:cNvSpPr>
            <a:spLocks noGrp="1" noChangeArrowheads="1"/>
          </p:cNvSpPr>
          <p:nvPr>
            <p:ph type="title" idx="4294967295"/>
          </p:nvPr>
        </p:nvSpPr>
        <p:spPr>
          <a:xfrm>
            <a:off x="152400" y="76200"/>
            <a:ext cx="8839200" cy="762000"/>
          </a:xfrm>
        </p:spPr>
        <p:txBody>
          <a:bodyPr/>
          <a:lstStyle/>
          <a:p>
            <a:r>
              <a:rPr lang="en-US" b="1">
                <a:solidFill>
                  <a:schemeClr val="tx1"/>
                </a:solidFill>
              </a:rPr>
              <a:t>Aluminum (Al)</a:t>
            </a:r>
          </a:p>
        </p:txBody>
      </p:sp>
      <p:sp>
        <p:nvSpPr>
          <p:cNvPr id="197639" name="AutoShape 1031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124575"/>
            <a:ext cx="457200" cy="457200"/>
          </a:xfrm>
          <a:prstGeom prst="actionButtonBackPreviou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97640" name="Picture 1032" descr="C:\Documents and Settings\steveg\Application Data\Microsoft\Media Catalog\Downloaded Clips\cl5a\j0226506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6200" y="4800600"/>
            <a:ext cx="2345610" cy="1674812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Rectangle 2"/>
          <p:cNvSpPr>
            <a:spLocks noChangeArrowheads="1"/>
          </p:cNvSpPr>
          <p:nvPr/>
        </p:nvSpPr>
        <p:spPr bwMode="auto">
          <a:xfrm>
            <a:off x="1524000" y="1371600"/>
            <a:ext cx="6629400" cy="39322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marL="457200" indent="-457200" eaLnBrk="0" hangingPunct="0">
              <a:buFontTx/>
              <a:buChar char="•"/>
            </a:pPr>
            <a:r>
              <a:rPr lang="en-US" sz="2800" b="1">
                <a:solidFill>
                  <a:schemeClr val="tx1"/>
                </a:solidFill>
              </a:rPr>
              <a:t>Use – pesticide and herbicide</a:t>
            </a:r>
          </a:p>
          <a:p>
            <a:pPr marL="457200" indent="-457200" eaLnBrk="0" hangingPunct="0">
              <a:buFontTx/>
              <a:buChar char="•"/>
            </a:pPr>
            <a:r>
              <a:rPr lang="en-US" sz="2800" b="1">
                <a:solidFill>
                  <a:schemeClr val="tx1"/>
                </a:solidFill>
              </a:rPr>
              <a:t>Source – food, drinking water</a:t>
            </a:r>
          </a:p>
          <a:p>
            <a:pPr marL="457200" indent="-457200" eaLnBrk="0" hangingPunct="0">
              <a:buFontTx/>
              <a:buChar char="•"/>
            </a:pPr>
            <a:r>
              <a:rPr lang="en-US" sz="2800" b="1">
                <a:solidFill>
                  <a:schemeClr val="tx1"/>
                </a:solidFill>
              </a:rPr>
              <a:t>Absorption – intestine</a:t>
            </a:r>
          </a:p>
          <a:p>
            <a:pPr marL="457200" indent="-457200" eaLnBrk="0" hangingPunct="0">
              <a:buFontTx/>
              <a:buChar char="•"/>
            </a:pPr>
            <a:r>
              <a:rPr lang="en-US" sz="2800" b="1">
                <a:solidFill>
                  <a:schemeClr val="tx1"/>
                </a:solidFill>
              </a:rPr>
              <a:t>Toxicity – cancer, heart, liver, neurological</a:t>
            </a:r>
          </a:p>
          <a:p>
            <a:pPr marL="457200" indent="-457200" eaLnBrk="0" hangingPunct="0">
              <a:buFontTx/>
              <a:buChar char="•"/>
            </a:pPr>
            <a:r>
              <a:rPr lang="en-US" sz="2800" b="1">
                <a:solidFill>
                  <a:schemeClr val="tx1"/>
                </a:solidFill>
              </a:rPr>
              <a:t>Facts – exists in different states – trivalent (most common), pentavalent, arsenic trioxide, organic and inorganic ...etc…</a:t>
            </a:r>
          </a:p>
        </p:txBody>
      </p:sp>
      <p:sp>
        <p:nvSpPr>
          <p:cNvPr id="238595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152400" y="76200"/>
            <a:ext cx="8839200" cy="762000"/>
          </a:xfrm>
        </p:spPr>
        <p:txBody>
          <a:bodyPr/>
          <a:lstStyle/>
          <a:p>
            <a:r>
              <a:rPr lang="en-US" b="1">
                <a:solidFill>
                  <a:schemeClr val="tx1"/>
                </a:solidFill>
              </a:rPr>
              <a:t>Arsenic (As)</a:t>
            </a:r>
          </a:p>
        </p:txBody>
      </p:sp>
      <p:pic>
        <p:nvPicPr>
          <p:cNvPr id="238596" name="Picture 4" descr="C:\Documents and Settings\steveg\Application Data\Microsoft\Media Catalog\Downloaded Clips\cl5a\j0226538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029200"/>
            <a:ext cx="2209800" cy="1554162"/>
          </a:xfrm>
          <a:prstGeom prst="rect">
            <a:avLst/>
          </a:prstGeom>
          <a:noFill/>
        </p:spPr>
      </p:pic>
      <p:sp>
        <p:nvSpPr>
          <p:cNvPr id="238597" name="AutoShape 5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124575"/>
            <a:ext cx="457200" cy="457200"/>
          </a:xfrm>
          <a:prstGeom prst="actionButtonBackPreviou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Rectangle 2"/>
          <p:cNvSpPr>
            <a:spLocks noChangeArrowheads="1"/>
          </p:cNvSpPr>
          <p:nvPr/>
        </p:nvSpPr>
        <p:spPr bwMode="auto">
          <a:xfrm>
            <a:off x="914400" y="1722438"/>
            <a:ext cx="7467600" cy="39322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marL="457200" indent="-457200" eaLnBrk="0" hangingPunct="0">
              <a:buFontTx/>
              <a:buChar char="•"/>
            </a:pPr>
            <a:r>
              <a:rPr lang="en-US" sz="2800" b="1">
                <a:solidFill>
                  <a:schemeClr val="tx1"/>
                </a:solidFill>
              </a:rPr>
              <a:t>Use – metal alloy, nuclear power plants</a:t>
            </a:r>
          </a:p>
          <a:p>
            <a:pPr marL="457200" indent="-457200" eaLnBrk="0" hangingPunct="0">
              <a:buFontTx/>
              <a:buChar char="•"/>
            </a:pPr>
            <a:r>
              <a:rPr lang="en-US" sz="2800" b="1">
                <a:solidFill>
                  <a:schemeClr val="tx1"/>
                </a:solidFill>
              </a:rPr>
              <a:t>Source – workplace, coal combustion</a:t>
            </a:r>
          </a:p>
          <a:p>
            <a:pPr marL="457200" indent="-457200" eaLnBrk="0" hangingPunct="0">
              <a:buFontTx/>
              <a:buChar char="•"/>
            </a:pPr>
            <a:r>
              <a:rPr lang="en-US" sz="2800" b="1">
                <a:solidFill>
                  <a:schemeClr val="tx1"/>
                </a:solidFill>
              </a:rPr>
              <a:t>Absorption – lung, skin</a:t>
            </a:r>
          </a:p>
          <a:p>
            <a:pPr marL="457200" indent="-457200" eaLnBrk="0" hangingPunct="0">
              <a:buFontTx/>
              <a:buChar char="•"/>
            </a:pPr>
            <a:r>
              <a:rPr lang="en-US" sz="2800" b="1">
                <a:solidFill>
                  <a:schemeClr val="tx1"/>
                </a:solidFill>
              </a:rPr>
              <a:t>Toxicity – lung, can be delayed and is progressive, contact </a:t>
            </a:r>
            <a:r>
              <a:rPr lang="en-US" sz="2800" b="1">
                <a:solidFill>
                  <a:schemeClr val="tx1"/>
                </a:solidFill>
                <a:ea typeface="Times New Roman" charset="0"/>
                <a:cs typeface="Times New Roman" charset="0"/>
              </a:rPr>
              <a:t>dermatitis</a:t>
            </a:r>
            <a:r>
              <a:rPr lang="en-US" sz="2800" b="1">
                <a:solidFill>
                  <a:schemeClr val="tx1"/>
                </a:solidFill>
              </a:rPr>
              <a:t> probable carcinogen</a:t>
            </a:r>
          </a:p>
          <a:p>
            <a:pPr marL="457200" indent="-457200" eaLnBrk="0" hangingPunct="0">
              <a:buFontTx/>
              <a:buChar char="•"/>
            </a:pPr>
            <a:r>
              <a:rPr lang="en-US" sz="2800" b="1">
                <a:solidFill>
                  <a:schemeClr val="tx1"/>
                </a:solidFill>
              </a:rPr>
              <a:t>Facts – discovered in 1828, more that 1250 tons from oil and coal combustion</a:t>
            </a:r>
          </a:p>
          <a:p>
            <a:pPr marL="1657350" lvl="2" indent="-457200" eaLnBrk="0" hangingPunct="0">
              <a:buFontTx/>
              <a:buChar char="•"/>
            </a:pPr>
            <a:endParaRPr lang="en-US" sz="2800" b="1">
              <a:solidFill>
                <a:schemeClr val="tx1"/>
              </a:solidFill>
            </a:endParaRPr>
          </a:p>
        </p:txBody>
      </p:sp>
      <p:sp>
        <p:nvSpPr>
          <p:cNvPr id="214019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152400" y="76200"/>
            <a:ext cx="8839200" cy="762000"/>
          </a:xfrm>
        </p:spPr>
        <p:txBody>
          <a:bodyPr/>
          <a:lstStyle/>
          <a:p>
            <a:r>
              <a:rPr lang="en-US" b="1">
                <a:solidFill>
                  <a:schemeClr val="tx1"/>
                </a:solidFill>
              </a:rPr>
              <a:t>Beryllium (Be)</a:t>
            </a:r>
          </a:p>
        </p:txBody>
      </p:sp>
      <p:pic>
        <p:nvPicPr>
          <p:cNvPr id="214022" name="Picture 6" descr="C:\Documents and Settings\steveg\Application Data\Microsoft\Media Catalog\Downloaded Clips\cl5a\j0226440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105400"/>
            <a:ext cx="2133600" cy="1524000"/>
          </a:xfrm>
          <a:prstGeom prst="rect">
            <a:avLst/>
          </a:prstGeom>
          <a:noFill/>
        </p:spPr>
      </p:pic>
      <p:sp>
        <p:nvSpPr>
          <p:cNvPr id="214023" name="AutoShape 7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124575"/>
            <a:ext cx="457200" cy="457200"/>
          </a:xfrm>
          <a:prstGeom prst="actionButtonBackPreviou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4" name="Rectangle 2"/>
          <p:cNvSpPr>
            <a:spLocks noChangeArrowheads="1"/>
          </p:cNvSpPr>
          <p:nvPr/>
        </p:nvSpPr>
        <p:spPr bwMode="auto">
          <a:xfrm>
            <a:off x="381000" y="1371600"/>
            <a:ext cx="8534400" cy="39322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marL="457200" indent="-457200" eaLnBrk="0" hangingPunct="0">
              <a:buFontTx/>
              <a:buChar char="•"/>
            </a:pPr>
            <a:r>
              <a:rPr lang="en-US" sz="2800" b="1">
                <a:solidFill>
                  <a:schemeClr val="tx1"/>
                </a:solidFill>
              </a:rPr>
              <a:t>Use – alloy in metal, paint</a:t>
            </a:r>
          </a:p>
          <a:p>
            <a:pPr marL="457200" indent="-457200" eaLnBrk="0" hangingPunct="0">
              <a:buFontTx/>
              <a:buChar char="•"/>
            </a:pPr>
            <a:r>
              <a:rPr lang="en-US" sz="2800" b="1">
                <a:solidFill>
                  <a:schemeClr val="tx1"/>
                </a:solidFill>
              </a:rPr>
              <a:t>Source – shellfish, cigarette smoke, workplace – welding, paints</a:t>
            </a:r>
          </a:p>
          <a:p>
            <a:pPr marL="457200" indent="-457200" eaLnBrk="0" hangingPunct="0">
              <a:buFontTx/>
              <a:buChar char="•"/>
            </a:pPr>
            <a:r>
              <a:rPr lang="en-US" sz="2800" b="1">
                <a:solidFill>
                  <a:schemeClr val="tx1"/>
                </a:solidFill>
              </a:rPr>
              <a:t>Absorption – intestine, lungs</a:t>
            </a:r>
          </a:p>
          <a:p>
            <a:pPr marL="457200" indent="-457200" eaLnBrk="0" hangingPunct="0">
              <a:buFontTx/>
              <a:buChar char="•"/>
            </a:pPr>
            <a:r>
              <a:rPr lang="en-US" sz="2800" b="1">
                <a:solidFill>
                  <a:schemeClr val="tx1"/>
                </a:solidFill>
              </a:rPr>
              <a:t>Toxicity – lung, emphysema, kidney, calcium metabolism, possible lung carcinogen</a:t>
            </a:r>
          </a:p>
          <a:p>
            <a:pPr marL="457200" indent="-457200" eaLnBrk="0" hangingPunct="0">
              <a:buFontTx/>
              <a:buChar char="•"/>
            </a:pPr>
            <a:r>
              <a:rPr lang="en-US" sz="2800" b="1">
                <a:solidFill>
                  <a:schemeClr val="tx1"/>
                </a:solidFill>
              </a:rPr>
              <a:t>Facts – “Itai-Itai” is Japanese for “ouch-ouch” – refers to bone pain related to calcium loss</a:t>
            </a:r>
          </a:p>
          <a:p>
            <a:pPr marL="1657350" lvl="2" indent="-457200" eaLnBrk="0" hangingPunct="0">
              <a:buFontTx/>
              <a:buChar char="•"/>
            </a:pPr>
            <a:endParaRPr lang="en-US" sz="2800" b="1">
              <a:solidFill>
                <a:schemeClr val="tx1"/>
              </a:solidFill>
            </a:endParaRPr>
          </a:p>
        </p:txBody>
      </p:sp>
      <p:sp>
        <p:nvSpPr>
          <p:cNvPr id="218115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152400" y="76200"/>
            <a:ext cx="8839200" cy="762000"/>
          </a:xfrm>
        </p:spPr>
        <p:txBody>
          <a:bodyPr/>
          <a:lstStyle/>
          <a:p>
            <a:r>
              <a:rPr lang="en-US" b="1">
                <a:solidFill>
                  <a:schemeClr val="tx1"/>
                </a:solidFill>
              </a:rPr>
              <a:t>Cadmium (Cd)</a:t>
            </a:r>
          </a:p>
        </p:txBody>
      </p:sp>
      <p:pic>
        <p:nvPicPr>
          <p:cNvPr id="218117" name="Picture 5" descr="C:\Documents and Settings\steveg\Application Data\Microsoft\Media Catalog\Downloaded Clips\cl5a\j0226514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" y="5084763"/>
            <a:ext cx="2057400" cy="1468437"/>
          </a:xfrm>
          <a:prstGeom prst="rect">
            <a:avLst/>
          </a:prstGeom>
          <a:noFill/>
        </p:spPr>
      </p:pic>
      <p:sp>
        <p:nvSpPr>
          <p:cNvPr id="218118" name="AutoShape 6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124575"/>
            <a:ext cx="457200" cy="457200"/>
          </a:xfrm>
          <a:prstGeom prst="actionButtonBackPreviou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97101"/>
            <a:ext cx="7772400" cy="1105431"/>
          </a:xfrm>
          <a:noFill/>
          <a:ln/>
        </p:spPr>
        <p:txBody>
          <a:bodyPr lIns="90488" tIns="44450" rIns="90488" bIns="44450"/>
          <a:lstStyle/>
          <a:p>
            <a:r>
              <a:rPr lang="en-US" sz="6600" b="1" dirty="0">
                <a:solidFill>
                  <a:schemeClr val="tx1"/>
                </a:solidFill>
              </a:rPr>
              <a:t>Introduction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710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47700" y="1752600"/>
            <a:ext cx="7848600" cy="4235450"/>
          </a:xfrm>
          <a:noFill/>
          <a:ln w="12700">
            <a:miter lim="800000"/>
            <a:headEnd/>
            <a:tailEnd/>
          </a:ln>
        </p:spPr>
        <p:txBody>
          <a:bodyPr wrap="square" lIns="90488" tIns="44450" rIns="90488" bIns="44450" numCol="1" anchor="t" anchorCtr="0" compatLnSpc="1">
            <a:prstTxWarp prst="textNoShape">
              <a:avLst/>
            </a:prstTxWarp>
            <a:spAutoFit/>
          </a:bodyPr>
          <a:lstStyle/>
          <a:p>
            <a:pPr algn="ctr">
              <a:buFontTx/>
              <a:buNone/>
            </a:pPr>
            <a:r>
              <a:rPr lang="en-US" sz="4000" b="1">
                <a:latin typeface="Arial" charset="0"/>
                <a:ea typeface="Times New Roman" charset="0"/>
                <a:cs typeface="Times New Roman" charset="0"/>
              </a:rPr>
              <a:t>Complex relationship to metals – </a:t>
            </a:r>
          </a:p>
          <a:p>
            <a:pPr algn="ctr">
              <a:buFontTx/>
              <a:buNone/>
            </a:pPr>
            <a:r>
              <a:rPr lang="en-US" sz="4000" b="1">
                <a:latin typeface="Arial" charset="0"/>
                <a:ea typeface="Times New Roman" charset="0"/>
                <a:cs typeface="Times New Roman" charset="0"/>
              </a:rPr>
              <a:t>Nutritionally Important</a:t>
            </a:r>
          </a:p>
          <a:p>
            <a:pPr algn="ctr">
              <a:buFontTx/>
              <a:buNone/>
            </a:pPr>
            <a:r>
              <a:rPr lang="en-US" sz="4000" b="1">
                <a:latin typeface="Arial" charset="0"/>
                <a:ea typeface="Times New Roman" charset="0"/>
                <a:cs typeface="Times New Roman" charset="0"/>
              </a:rPr>
              <a:t>Toxicologically Important</a:t>
            </a:r>
          </a:p>
          <a:p>
            <a:pPr algn="ctr">
              <a:buFontTx/>
              <a:buNone/>
            </a:pPr>
            <a:r>
              <a:rPr lang="en-US" sz="4000" b="1">
                <a:latin typeface="Arial" charset="0"/>
                <a:ea typeface="Times New Roman" charset="0"/>
                <a:cs typeface="Times New Roman" charset="0"/>
              </a:rPr>
              <a:t>Medical Important</a:t>
            </a:r>
          </a:p>
          <a:p>
            <a:pPr algn="ctr">
              <a:buFontTx/>
              <a:buNone/>
            </a:pPr>
            <a:r>
              <a:rPr lang="en-US" sz="4000" b="1">
                <a:latin typeface="Arial" charset="0"/>
                <a:ea typeface="Times New Roman" charset="0"/>
                <a:cs typeface="Times New Roman" charset="0"/>
              </a:rPr>
              <a:t>Chelation</a:t>
            </a:r>
            <a:endParaRPr lang="en-US" sz="5400" b="1">
              <a:latin typeface="Arial" charset="0"/>
            </a:endParaRPr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Rectangle 2"/>
          <p:cNvSpPr>
            <a:spLocks noChangeArrowheads="1"/>
          </p:cNvSpPr>
          <p:nvPr/>
        </p:nvSpPr>
        <p:spPr bwMode="auto">
          <a:xfrm>
            <a:off x="838200" y="1295400"/>
            <a:ext cx="7543800" cy="3505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marL="457200" indent="-457200" eaLnBrk="0" hangingPunct="0">
              <a:buFontTx/>
              <a:buChar char="•"/>
            </a:pPr>
            <a:r>
              <a:rPr lang="en-US" sz="2800" b="1">
                <a:solidFill>
                  <a:schemeClr val="tx1"/>
                </a:solidFill>
              </a:rPr>
              <a:t>Use – component of vitamin B12, </a:t>
            </a:r>
          </a:p>
          <a:p>
            <a:pPr marL="457200" indent="-457200" eaLnBrk="0" hangingPunct="0">
              <a:buFontTx/>
              <a:buChar char="•"/>
            </a:pPr>
            <a:r>
              <a:rPr lang="en-US" sz="2800" b="1">
                <a:solidFill>
                  <a:schemeClr val="tx1"/>
                </a:solidFill>
              </a:rPr>
              <a:t>Source – alloy in metals, magnets</a:t>
            </a:r>
          </a:p>
          <a:p>
            <a:pPr marL="457200" indent="-457200" eaLnBrk="0" hangingPunct="0">
              <a:buFontTx/>
              <a:buChar char="•"/>
            </a:pPr>
            <a:r>
              <a:rPr lang="en-US" sz="2800" b="1">
                <a:solidFill>
                  <a:schemeClr val="tx1"/>
                </a:solidFill>
              </a:rPr>
              <a:t>Recommended daily – none</a:t>
            </a:r>
          </a:p>
          <a:p>
            <a:pPr marL="457200" indent="-457200" eaLnBrk="0" hangingPunct="0">
              <a:buFontTx/>
              <a:buChar char="•"/>
            </a:pPr>
            <a:r>
              <a:rPr lang="en-US" sz="2800" b="1">
                <a:solidFill>
                  <a:schemeClr val="tx1"/>
                </a:solidFill>
              </a:rPr>
              <a:t>Absorption – intestine</a:t>
            </a:r>
          </a:p>
          <a:p>
            <a:pPr marL="457200" indent="-457200" eaLnBrk="0" hangingPunct="0">
              <a:buFontTx/>
              <a:buChar char="•"/>
            </a:pPr>
            <a:r>
              <a:rPr lang="en-US" sz="2800" b="1">
                <a:solidFill>
                  <a:schemeClr val="tx1"/>
                </a:solidFill>
              </a:rPr>
              <a:t>Toxicity – excessive heart failure, inhalation – “hard metal” lung disease</a:t>
            </a:r>
          </a:p>
          <a:p>
            <a:pPr marL="457200" indent="-457200" eaLnBrk="0" hangingPunct="0">
              <a:buFontTx/>
              <a:buChar char="•"/>
            </a:pPr>
            <a:r>
              <a:rPr lang="en-US" sz="2800" b="1">
                <a:solidFill>
                  <a:schemeClr val="tx1"/>
                </a:solidFill>
              </a:rPr>
              <a:t>Facts – once used a foaming agent in beer</a:t>
            </a:r>
          </a:p>
        </p:txBody>
      </p:sp>
      <p:sp>
        <p:nvSpPr>
          <p:cNvPr id="220163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152400" y="76200"/>
            <a:ext cx="8839200" cy="762000"/>
          </a:xfrm>
        </p:spPr>
        <p:txBody>
          <a:bodyPr/>
          <a:lstStyle/>
          <a:p>
            <a:r>
              <a:rPr lang="en-US" b="1">
                <a:solidFill>
                  <a:schemeClr val="tx1"/>
                </a:solidFill>
              </a:rPr>
              <a:t>Cobalt (Co)</a:t>
            </a:r>
          </a:p>
        </p:txBody>
      </p:sp>
      <p:pic>
        <p:nvPicPr>
          <p:cNvPr id="220166" name="Picture 6" descr="C:\Documents and Settings\steveg\Application Data\Microsoft\Media Catalog\Downloaded Clips\cl5a\j0226490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750" y="4802188"/>
            <a:ext cx="2559050" cy="1827212"/>
          </a:xfrm>
          <a:prstGeom prst="rect">
            <a:avLst/>
          </a:prstGeom>
          <a:noFill/>
        </p:spPr>
      </p:pic>
      <p:sp>
        <p:nvSpPr>
          <p:cNvPr id="220167" name="AutoShape 7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096000"/>
            <a:ext cx="457200" cy="457200"/>
          </a:xfrm>
          <a:prstGeom prst="actionButtonBackPreviou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6" name="Rectangle 1026"/>
          <p:cNvSpPr>
            <a:spLocks noChangeArrowheads="1"/>
          </p:cNvSpPr>
          <p:nvPr/>
        </p:nvSpPr>
        <p:spPr bwMode="auto">
          <a:xfrm>
            <a:off x="381000" y="1371600"/>
            <a:ext cx="8534400" cy="3505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marL="457200" indent="-457200" eaLnBrk="0" hangingPunct="0">
              <a:buFontTx/>
              <a:buChar char="•"/>
            </a:pPr>
            <a:r>
              <a:rPr lang="en-US" sz="2800" b="1">
                <a:solidFill>
                  <a:schemeClr val="tx1"/>
                </a:solidFill>
              </a:rPr>
              <a:t>Use – not essential, batteries, old paint and previously gasoline, hobbies</a:t>
            </a:r>
          </a:p>
          <a:p>
            <a:pPr marL="457200" indent="-457200" eaLnBrk="0" hangingPunct="0">
              <a:buFontTx/>
              <a:buChar char="•"/>
            </a:pPr>
            <a:r>
              <a:rPr lang="en-US" sz="2800" b="1">
                <a:solidFill>
                  <a:schemeClr val="tx1"/>
                </a:solidFill>
              </a:rPr>
              <a:t>Source – home, paint, dust, kids-hands to mouth, workplace</a:t>
            </a:r>
          </a:p>
          <a:p>
            <a:pPr marL="457200" indent="-457200" eaLnBrk="0" hangingPunct="0">
              <a:buFontTx/>
              <a:buChar char="•"/>
            </a:pPr>
            <a:r>
              <a:rPr lang="en-US" sz="2800" b="1">
                <a:solidFill>
                  <a:schemeClr val="tx1"/>
                </a:solidFill>
              </a:rPr>
              <a:t>Absorption – intestine (50% kids, 10% adults)</a:t>
            </a:r>
          </a:p>
          <a:p>
            <a:pPr marL="457200" indent="-457200" eaLnBrk="0" hangingPunct="0">
              <a:buFontTx/>
              <a:buChar char="•"/>
            </a:pPr>
            <a:r>
              <a:rPr lang="en-US" sz="2800" b="1">
                <a:solidFill>
                  <a:schemeClr val="tx1"/>
                </a:solidFill>
              </a:rPr>
              <a:t>Toxicity – developmental and nervous system</a:t>
            </a:r>
          </a:p>
          <a:p>
            <a:pPr marL="457200" indent="-457200" eaLnBrk="0" hangingPunct="0">
              <a:buFontTx/>
              <a:buChar char="•"/>
            </a:pPr>
            <a:r>
              <a:rPr lang="en-US" sz="2800" b="1">
                <a:solidFill>
                  <a:schemeClr val="tx1"/>
                </a:solidFill>
              </a:rPr>
              <a:t>Facts – developing nervous system very sensitive to low levels of exposure</a:t>
            </a:r>
          </a:p>
        </p:txBody>
      </p:sp>
      <p:sp>
        <p:nvSpPr>
          <p:cNvPr id="226307" name="Rectangle 1027"/>
          <p:cNvSpPr>
            <a:spLocks noGrp="1" noChangeArrowheads="1"/>
          </p:cNvSpPr>
          <p:nvPr>
            <p:ph type="title" idx="4294967295"/>
          </p:nvPr>
        </p:nvSpPr>
        <p:spPr>
          <a:xfrm>
            <a:off x="152400" y="76200"/>
            <a:ext cx="8839200" cy="762000"/>
          </a:xfrm>
        </p:spPr>
        <p:txBody>
          <a:bodyPr/>
          <a:lstStyle/>
          <a:p>
            <a:r>
              <a:rPr lang="en-US" b="1">
                <a:solidFill>
                  <a:schemeClr val="tx1"/>
                </a:solidFill>
              </a:rPr>
              <a:t>Lead (Pb)</a:t>
            </a:r>
          </a:p>
        </p:txBody>
      </p:sp>
      <p:sp>
        <p:nvSpPr>
          <p:cNvPr id="226310" name="AutoShape 1030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096000"/>
            <a:ext cx="457200" cy="457200"/>
          </a:xfrm>
          <a:prstGeom prst="actionButtonBackPreviou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6" name="Picture 5" descr="Lead.image.WM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2400" y="4926842"/>
            <a:ext cx="2286000" cy="1626358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786" name="Rectangle 2"/>
          <p:cNvSpPr>
            <a:spLocks noChangeArrowheads="1"/>
          </p:cNvSpPr>
          <p:nvPr/>
        </p:nvSpPr>
        <p:spPr bwMode="auto">
          <a:xfrm>
            <a:off x="685800" y="1295400"/>
            <a:ext cx="7924800" cy="43592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marL="457200" indent="-457200" eaLnBrk="0" hangingPunct="0">
              <a:buFontTx/>
              <a:buChar char="•"/>
            </a:pPr>
            <a:r>
              <a:rPr lang="en-US" sz="2800" b="1">
                <a:solidFill>
                  <a:schemeClr val="tx1"/>
                </a:solidFill>
              </a:rPr>
              <a:t>Use – consumer products, industry, dental amalgams, switches, thermometers</a:t>
            </a:r>
          </a:p>
          <a:p>
            <a:pPr marL="457200" indent="-457200" eaLnBrk="0" hangingPunct="0">
              <a:buFontTx/>
              <a:buChar char="•"/>
            </a:pPr>
            <a:r>
              <a:rPr lang="en-US" sz="2800" b="1">
                <a:solidFill>
                  <a:schemeClr val="tx1"/>
                </a:solidFill>
              </a:rPr>
              <a:t>Source – mining, environment</a:t>
            </a:r>
          </a:p>
          <a:p>
            <a:pPr marL="457200" indent="-457200" eaLnBrk="0" hangingPunct="0">
              <a:buFontTx/>
              <a:buChar char="•"/>
            </a:pPr>
            <a:r>
              <a:rPr lang="en-US" sz="2800" b="1">
                <a:solidFill>
                  <a:schemeClr val="tx1"/>
                </a:solidFill>
              </a:rPr>
              <a:t>Absorption – inhalation, intestine poor</a:t>
            </a:r>
          </a:p>
          <a:p>
            <a:pPr marL="457200" indent="-457200" eaLnBrk="0" hangingPunct="0">
              <a:buFontTx/>
              <a:buChar char="•"/>
            </a:pPr>
            <a:r>
              <a:rPr lang="en-US" sz="2800" b="1">
                <a:solidFill>
                  <a:schemeClr val="tx1"/>
                </a:solidFill>
              </a:rPr>
              <a:t>Toxicity – nervous system toxicant, “Mad Hatters” disease</a:t>
            </a:r>
          </a:p>
          <a:p>
            <a:pPr marL="457200" indent="-457200" eaLnBrk="0" hangingPunct="0">
              <a:buFontTx/>
              <a:buChar char="•"/>
            </a:pPr>
            <a:r>
              <a:rPr lang="en-US" sz="2800" b="1">
                <a:solidFill>
                  <a:schemeClr val="tx1"/>
                </a:solidFill>
              </a:rPr>
              <a:t>Facts – liquid silver evaporates at room temperature, bacteria convert to organic methyl mercury (see next slide)</a:t>
            </a:r>
          </a:p>
          <a:p>
            <a:pPr marL="1657350" lvl="2" indent="-457200" eaLnBrk="0" hangingPunct="0">
              <a:buFontTx/>
              <a:buChar char="•"/>
            </a:pPr>
            <a:endParaRPr lang="en-US" sz="2800" b="1">
              <a:solidFill>
                <a:schemeClr val="tx1"/>
              </a:solidFill>
            </a:endParaRPr>
          </a:p>
        </p:txBody>
      </p:sp>
      <p:sp>
        <p:nvSpPr>
          <p:cNvPr id="246787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152400" y="76200"/>
            <a:ext cx="8839200" cy="762000"/>
          </a:xfrm>
        </p:spPr>
        <p:txBody>
          <a:bodyPr/>
          <a:lstStyle/>
          <a:p>
            <a:r>
              <a:rPr lang="en-US" b="1">
                <a:solidFill>
                  <a:schemeClr val="tx1"/>
                </a:solidFill>
              </a:rPr>
              <a:t>Inorganic Mercury (Hg)</a:t>
            </a:r>
          </a:p>
        </p:txBody>
      </p:sp>
      <p:sp>
        <p:nvSpPr>
          <p:cNvPr id="246789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096000"/>
            <a:ext cx="457200" cy="457200"/>
          </a:xfrm>
          <a:prstGeom prst="actionButtonBackPreviou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46790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6200" y="5105400"/>
            <a:ext cx="2209800" cy="1598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834" name="Rectangle 2"/>
          <p:cNvSpPr>
            <a:spLocks noChangeArrowheads="1"/>
          </p:cNvSpPr>
          <p:nvPr/>
        </p:nvSpPr>
        <p:spPr bwMode="auto">
          <a:xfrm>
            <a:off x="685800" y="1508125"/>
            <a:ext cx="7772400" cy="43592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marL="457200" indent="-457200" eaLnBrk="0" hangingPunct="0">
              <a:buFontTx/>
              <a:buChar char="•"/>
            </a:pPr>
            <a:r>
              <a:rPr lang="en-US" sz="2800" b="1">
                <a:solidFill>
                  <a:schemeClr val="tx1"/>
                </a:solidFill>
              </a:rPr>
              <a:t>Use – limited laboratory use - most common is methyl mercury (Hg-CH</a:t>
            </a:r>
            <a:r>
              <a:rPr lang="en-US" sz="2800" b="1" baseline="-25000">
                <a:solidFill>
                  <a:schemeClr val="tx1"/>
                </a:solidFill>
              </a:rPr>
              <a:t>3</a:t>
            </a:r>
            <a:r>
              <a:rPr lang="en-US" sz="2800" b="1">
                <a:solidFill>
                  <a:schemeClr val="tx1"/>
                </a:solidFill>
              </a:rPr>
              <a:t>)</a:t>
            </a:r>
          </a:p>
          <a:p>
            <a:pPr marL="457200" indent="-457200" eaLnBrk="0" hangingPunct="0">
              <a:buFontTx/>
              <a:buChar char="•"/>
            </a:pPr>
            <a:r>
              <a:rPr lang="en-US" sz="2800" b="1">
                <a:solidFill>
                  <a:schemeClr val="tx1"/>
                </a:solidFill>
              </a:rPr>
              <a:t>Source – contaminates some fish (e.g. tuna, shark, pike)</a:t>
            </a:r>
          </a:p>
          <a:p>
            <a:pPr marL="457200" indent="-457200" eaLnBrk="0" hangingPunct="0">
              <a:buFontTx/>
              <a:buChar char="•"/>
            </a:pPr>
            <a:r>
              <a:rPr lang="en-US" sz="2800" b="1">
                <a:solidFill>
                  <a:schemeClr val="tx1"/>
                </a:solidFill>
              </a:rPr>
              <a:t>Absorption – intestine very good (90%)</a:t>
            </a:r>
          </a:p>
          <a:p>
            <a:pPr marL="457200" indent="-457200" eaLnBrk="0" hangingPunct="0">
              <a:buFontTx/>
              <a:buChar char="•"/>
            </a:pPr>
            <a:r>
              <a:rPr lang="en-US" sz="2800" b="1">
                <a:solidFill>
                  <a:schemeClr val="tx1"/>
                </a:solidFill>
              </a:rPr>
              <a:t>Toxicity – nervous system toxicant, and developmental toxicant</a:t>
            </a:r>
          </a:p>
          <a:p>
            <a:pPr marL="457200" indent="-457200" eaLnBrk="0" hangingPunct="0">
              <a:buFontTx/>
              <a:buChar char="•"/>
            </a:pPr>
            <a:r>
              <a:rPr lang="en-US" sz="2800" b="1">
                <a:solidFill>
                  <a:schemeClr val="tx1"/>
                </a:solidFill>
              </a:rPr>
              <a:t>Facts – bacteria convert inorganic mercury to methyl mercury then in to food supply (bioaccumulation)</a:t>
            </a:r>
          </a:p>
        </p:txBody>
      </p:sp>
      <p:sp>
        <p:nvSpPr>
          <p:cNvPr id="248835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152400" y="76200"/>
            <a:ext cx="8839200" cy="762000"/>
          </a:xfrm>
        </p:spPr>
        <p:txBody>
          <a:bodyPr/>
          <a:lstStyle/>
          <a:p>
            <a:r>
              <a:rPr lang="en-US" b="1">
                <a:solidFill>
                  <a:schemeClr val="tx1"/>
                </a:solidFill>
              </a:rPr>
              <a:t>Organic Mercury (Hg-CH</a:t>
            </a:r>
            <a:r>
              <a:rPr lang="en-US" b="1" baseline="-25000">
                <a:solidFill>
                  <a:schemeClr val="tx1"/>
                </a:solidFill>
              </a:rPr>
              <a:t>3</a:t>
            </a:r>
            <a:r>
              <a:rPr lang="en-US" b="1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248836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096000"/>
            <a:ext cx="457200" cy="457200"/>
          </a:xfrm>
          <a:prstGeom prst="actionButtonBackPreviou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Rectangle 1026"/>
          <p:cNvSpPr>
            <a:spLocks noChangeArrowheads="1"/>
          </p:cNvSpPr>
          <p:nvPr/>
        </p:nvSpPr>
        <p:spPr bwMode="auto">
          <a:xfrm>
            <a:off x="762000" y="1462088"/>
            <a:ext cx="7620000" cy="3505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marL="457200" indent="-457200" eaLnBrk="0" hangingPunct="0">
              <a:buFontTx/>
              <a:buChar char="•"/>
            </a:pPr>
            <a:r>
              <a:rPr lang="en-US" sz="2800" b="1">
                <a:solidFill>
                  <a:schemeClr val="tx1"/>
                </a:solidFill>
              </a:rPr>
              <a:t>Use – not essential, metal alloy, stainless steel</a:t>
            </a:r>
          </a:p>
          <a:p>
            <a:pPr marL="457200" indent="-457200" eaLnBrk="0" hangingPunct="0">
              <a:buFontTx/>
              <a:buChar char="•"/>
            </a:pPr>
            <a:r>
              <a:rPr lang="en-US" sz="2800" b="1">
                <a:solidFill>
                  <a:schemeClr val="tx1"/>
                </a:solidFill>
              </a:rPr>
              <a:t>Source – food supply, jewelry, workplace</a:t>
            </a:r>
          </a:p>
          <a:p>
            <a:pPr marL="457200" indent="-457200" eaLnBrk="0" hangingPunct="0">
              <a:buFontTx/>
              <a:buChar char="•"/>
            </a:pPr>
            <a:r>
              <a:rPr lang="en-US" sz="2800" b="1">
                <a:solidFill>
                  <a:schemeClr val="tx1"/>
                </a:solidFill>
              </a:rPr>
              <a:t>Absorption – intestine, skin</a:t>
            </a:r>
          </a:p>
          <a:p>
            <a:pPr marL="457200" indent="-457200" eaLnBrk="0" hangingPunct="0">
              <a:buFontTx/>
              <a:buChar char="•"/>
            </a:pPr>
            <a:r>
              <a:rPr lang="en-US" sz="2800" b="1">
                <a:solidFill>
                  <a:schemeClr val="tx1"/>
                </a:solidFill>
              </a:rPr>
              <a:t>Toxicity – carcinogen (lung), contact dermatitis</a:t>
            </a:r>
          </a:p>
          <a:p>
            <a:pPr marL="457200" indent="-457200" eaLnBrk="0" hangingPunct="0">
              <a:buFontTx/>
              <a:buChar char="•"/>
            </a:pPr>
            <a:r>
              <a:rPr lang="en-US" sz="2800" b="1">
                <a:solidFill>
                  <a:schemeClr val="tx1"/>
                </a:solidFill>
              </a:rPr>
              <a:t>Facts – discovered in 1751, 200,000 metric tons used yearly</a:t>
            </a:r>
          </a:p>
        </p:txBody>
      </p:sp>
      <p:sp>
        <p:nvSpPr>
          <p:cNvPr id="234499" name="Rectangle 1027"/>
          <p:cNvSpPr>
            <a:spLocks noGrp="1" noChangeArrowheads="1"/>
          </p:cNvSpPr>
          <p:nvPr>
            <p:ph type="title" idx="4294967295"/>
          </p:nvPr>
        </p:nvSpPr>
        <p:spPr>
          <a:xfrm>
            <a:off x="1219200" y="76200"/>
            <a:ext cx="6781800" cy="762000"/>
          </a:xfrm>
        </p:spPr>
        <p:txBody>
          <a:bodyPr/>
          <a:lstStyle/>
          <a:p>
            <a:r>
              <a:rPr lang="en-US" b="1">
                <a:solidFill>
                  <a:schemeClr val="tx1"/>
                </a:solidFill>
              </a:rPr>
              <a:t>Nickel (Ni)</a:t>
            </a:r>
          </a:p>
        </p:txBody>
      </p:sp>
      <p:sp>
        <p:nvSpPr>
          <p:cNvPr id="234501" name="AutoShape 1029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096000"/>
            <a:ext cx="457200" cy="457200"/>
          </a:xfrm>
          <a:prstGeom prst="actionButtonBackPreviou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34502" name="Picture 1030" descr="C:\Documents and Settings\steveg\Application Data\Microsoft\Media Catalog\Downloaded Clips\cl5a\j0226494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6200" y="4876800"/>
            <a:ext cx="2362200" cy="1686657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0" name="Rectangle 1026"/>
          <p:cNvSpPr>
            <a:spLocks noChangeArrowheads="1"/>
          </p:cNvSpPr>
          <p:nvPr/>
        </p:nvSpPr>
        <p:spPr bwMode="auto">
          <a:xfrm>
            <a:off x="381000" y="1371600"/>
            <a:ext cx="8305800" cy="39322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marL="457200" indent="-457200" eaLnBrk="0" hangingPunct="0">
              <a:buFontTx/>
              <a:buChar char="•"/>
            </a:pPr>
            <a:r>
              <a:rPr lang="en-US" sz="2800" b="1">
                <a:solidFill>
                  <a:schemeClr val="tx1"/>
                </a:solidFill>
              </a:rPr>
              <a:t>Use – inorganic – consumer products</a:t>
            </a:r>
          </a:p>
          <a:p>
            <a:pPr marL="1657350" lvl="2" indent="-457200" eaLnBrk="0" hangingPunct="0"/>
            <a:r>
              <a:rPr lang="en-US" sz="2800" b="1">
                <a:solidFill>
                  <a:schemeClr val="tx1"/>
                </a:solidFill>
              </a:rPr>
              <a:t>- organic – fungicide, bactericides</a:t>
            </a:r>
          </a:p>
          <a:p>
            <a:pPr marL="457200" indent="-457200" eaLnBrk="0" hangingPunct="0">
              <a:buFontTx/>
              <a:buChar char="•"/>
            </a:pPr>
            <a:r>
              <a:rPr lang="en-US" sz="2800" b="1">
                <a:solidFill>
                  <a:schemeClr val="tx1"/>
                </a:solidFill>
              </a:rPr>
              <a:t>Source – food packaging</a:t>
            </a:r>
          </a:p>
          <a:p>
            <a:pPr marL="457200" indent="-457200" eaLnBrk="0" hangingPunct="0">
              <a:buFontTx/>
              <a:buChar char="•"/>
            </a:pPr>
            <a:r>
              <a:rPr lang="en-US" sz="2800" b="1">
                <a:solidFill>
                  <a:schemeClr val="tx1"/>
                </a:solidFill>
              </a:rPr>
              <a:t>Absorption – intestine (low inorganic, high organic)</a:t>
            </a:r>
          </a:p>
          <a:p>
            <a:pPr marL="457200" indent="-457200" eaLnBrk="0" hangingPunct="0">
              <a:buFontTx/>
              <a:buChar char="•"/>
            </a:pPr>
            <a:r>
              <a:rPr lang="en-US" sz="2800" b="1">
                <a:solidFill>
                  <a:schemeClr val="tx1"/>
                </a:solidFill>
              </a:rPr>
              <a:t>Toxicity – inorganic - little</a:t>
            </a:r>
          </a:p>
          <a:p>
            <a:pPr marL="2228850" lvl="3" indent="-457200" eaLnBrk="0" hangingPunct="0"/>
            <a:r>
              <a:rPr lang="en-US" sz="2800" b="1">
                <a:solidFill>
                  <a:schemeClr val="tx1"/>
                </a:solidFill>
              </a:rPr>
              <a:t> - organic – central nervous system</a:t>
            </a:r>
          </a:p>
          <a:p>
            <a:pPr marL="457200" indent="-457200" eaLnBrk="0" hangingPunct="0">
              <a:buFontTx/>
              <a:buChar char="•"/>
            </a:pPr>
            <a:r>
              <a:rPr lang="en-US" sz="2800" b="1">
                <a:solidFill>
                  <a:schemeClr val="tx1"/>
                </a:solidFill>
              </a:rPr>
              <a:t>Facts – triethyltin and trimethyltin most toxic</a:t>
            </a:r>
          </a:p>
          <a:p>
            <a:pPr marL="1657350" lvl="2" indent="-457200" eaLnBrk="0" hangingPunct="0">
              <a:buFontTx/>
              <a:buChar char="•"/>
            </a:pPr>
            <a:endParaRPr lang="en-US" sz="2800" b="1">
              <a:solidFill>
                <a:schemeClr val="tx1"/>
              </a:solidFill>
            </a:endParaRPr>
          </a:p>
        </p:txBody>
      </p:sp>
      <p:sp>
        <p:nvSpPr>
          <p:cNvPr id="222211" name="Rectangle 1027"/>
          <p:cNvSpPr>
            <a:spLocks noGrp="1" noChangeArrowheads="1"/>
          </p:cNvSpPr>
          <p:nvPr>
            <p:ph type="title" idx="4294967295"/>
          </p:nvPr>
        </p:nvSpPr>
        <p:spPr>
          <a:xfrm>
            <a:off x="152400" y="76200"/>
            <a:ext cx="8839200" cy="762000"/>
          </a:xfrm>
        </p:spPr>
        <p:txBody>
          <a:bodyPr/>
          <a:lstStyle/>
          <a:p>
            <a:r>
              <a:rPr lang="en-US" b="1">
                <a:solidFill>
                  <a:schemeClr val="tx1"/>
                </a:solidFill>
              </a:rPr>
              <a:t>Tin (Sn)</a:t>
            </a:r>
          </a:p>
        </p:txBody>
      </p:sp>
      <p:pic>
        <p:nvPicPr>
          <p:cNvPr id="222213" name="Picture 1029" descr="C:\Documents and Settings\steveg\Application Data\Microsoft\Media Catalog\Downloaded Clips\cl5a\j0226528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" y="4953000"/>
            <a:ext cx="2286000" cy="1618132"/>
          </a:xfrm>
          <a:prstGeom prst="rect">
            <a:avLst/>
          </a:prstGeom>
          <a:noFill/>
        </p:spPr>
      </p:pic>
      <p:sp>
        <p:nvSpPr>
          <p:cNvPr id="222214" name="AutoShape 1030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096000"/>
            <a:ext cx="457200" cy="457200"/>
          </a:xfrm>
          <a:prstGeom prst="actionButtonBackPreviou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2" name="Rectangle 2"/>
          <p:cNvSpPr>
            <a:spLocks noChangeArrowheads="1"/>
          </p:cNvSpPr>
          <p:nvPr/>
        </p:nvSpPr>
        <p:spPr bwMode="auto">
          <a:xfrm>
            <a:off x="2971800" y="2974975"/>
            <a:ext cx="3200400" cy="3079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marL="342900" indent="-342900" eaLnBrk="0" hangingPunct="0">
              <a:spcBef>
                <a:spcPct val="20000"/>
              </a:spcBef>
              <a:buFont typeface="Wingdings" charset="2"/>
              <a:buChar char="Ø"/>
            </a:pPr>
            <a:r>
              <a:rPr lang="en-US" sz="2800" b="1">
                <a:solidFill>
                  <a:schemeClr val="tx1"/>
                </a:solidFill>
              </a:rPr>
              <a:t>Bismuth (Bi)</a:t>
            </a:r>
          </a:p>
          <a:p>
            <a:pPr marL="342900" indent="-342900" eaLnBrk="0" hangingPunct="0">
              <a:spcBef>
                <a:spcPct val="20000"/>
              </a:spcBef>
              <a:buFont typeface="Wingdings" charset="2"/>
              <a:buChar char="Ø"/>
            </a:pPr>
            <a:r>
              <a:rPr lang="en-US" sz="2800" b="1">
                <a:solidFill>
                  <a:schemeClr val="tx1"/>
                </a:solidFill>
              </a:rPr>
              <a:t>Fluoride (F)</a:t>
            </a:r>
          </a:p>
          <a:p>
            <a:pPr marL="342900" indent="-342900" eaLnBrk="0" hangingPunct="0">
              <a:spcBef>
                <a:spcPct val="20000"/>
              </a:spcBef>
              <a:buFont typeface="Wingdings" charset="2"/>
              <a:buChar char="Ø"/>
            </a:pPr>
            <a:r>
              <a:rPr lang="en-US" sz="2800" b="1">
                <a:solidFill>
                  <a:schemeClr val="tx1"/>
                </a:solidFill>
              </a:rPr>
              <a:t>Gallium (Ga)</a:t>
            </a:r>
          </a:p>
          <a:p>
            <a:pPr marL="342900" indent="-342900" eaLnBrk="0" hangingPunct="0">
              <a:spcBef>
                <a:spcPct val="20000"/>
              </a:spcBef>
              <a:buFont typeface="Wingdings" charset="2"/>
              <a:buChar char="Ø"/>
            </a:pPr>
            <a:r>
              <a:rPr lang="en-US" sz="2800" b="1">
                <a:solidFill>
                  <a:schemeClr val="tx1"/>
                </a:solidFill>
              </a:rPr>
              <a:t>Gold (Au)</a:t>
            </a:r>
          </a:p>
          <a:p>
            <a:pPr marL="342900" indent="-342900" eaLnBrk="0" hangingPunct="0">
              <a:spcBef>
                <a:spcPct val="20000"/>
              </a:spcBef>
              <a:buFont typeface="Wingdings" charset="2"/>
              <a:buChar char="Ø"/>
            </a:pPr>
            <a:r>
              <a:rPr lang="en-US" sz="2800" b="1">
                <a:solidFill>
                  <a:schemeClr val="tx1"/>
                </a:solidFill>
              </a:rPr>
              <a:t>Lithium (Li)</a:t>
            </a:r>
          </a:p>
          <a:p>
            <a:pPr marL="342900" indent="-342900" eaLnBrk="0" hangingPunct="0">
              <a:spcBef>
                <a:spcPct val="20000"/>
              </a:spcBef>
              <a:buFont typeface="Wingdings" charset="2"/>
              <a:buChar char="Ø"/>
            </a:pPr>
            <a:r>
              <a:rPr lang="en-US" sz="2800" b="1">
                <a:solidFill>
                  <a:schemeClr val="tx1"/>
                </a:solidFill>
              </a:rPr>
              <a:t>Platinum (Pt)</a:t>
            </a:r>
          </a:p>
        </p:txBody>
      </p:sp>
      <p:sp>
        <p:nvSpPr>
          <p:cNvPr id="209923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152400" y="76200"/>
            <a:ext cx="8839200" cy="762000"/>
          </a:xfrm>
        </p:spPr>
        <p:txBody>
          <a:bodyPr/>
          <a:lstStyle/>
          <a:p>
            <a:r>
              <a:rPr lang="en-US" b="1">
                <a:solidFill>
                  <a:schemeClr val="tx1"/>
                </a:solidFill>
              </a:rPr>
              <a:t>Medically Important</a:t>
            </a:r>
          </a:p>
        </p:txBody>
      </p:sp>
      <p:sp>
        <p:nvSpPr>
          <p:cNvPr id="209924" name="Text Box 4"/>
          <p:cNvSpPr txBox="1">
            <a:spLocks noChangeArrowheads="1"/>
          </p:cNvSpPr>
          <p:nvPr/>
        </p:nvSpPr>
        <p:spPr bwMode="auto">
          <a:xfrm>
            <a:off x="1524000" y="1371600"/>
            <a:ext cx="602615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3200" b="1"/>
              <a:t>A small group of metals are used to treat disease</a:t>
            </a:r>
          </a:p>
        </p:txBody>
      </p:sp>
      <p:sp>
        <p:nvSpPr>
          <p:cNvPr id="209925" name="Rectangle 5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2286000" y="3505200"/>
            <a:ext cx="6096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400" b="1"/>
              <a:t>F</a:t>
            </a:r>
          </a:p>
        </p:txBody>
      </p:sp>
      <p:sp>
        <p:nvSpPr>
          <p:cNvPr id="209926" name="Rectangle 6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2286000" y="5029200"/>
            <a:ext cx="6096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400" b="1"/>
              <a:t>Li</a:t>
            </a:r>
          </a:p>
        </p:txBody>
      </p:sp>
      <p:sp>
        <p:nvSpPr>
          <p:cNvPr id="209927" name="Rectangle 7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2286000" y="5562600"/>
            <a:ext cx="6096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400" b="1"/>
              <a:t>Pt</a:t>
            </a:r>
          </a:p>
        </p:txBody>
      </p:sp>
      <p:sp>
        <p:nvSpPr>
          <p:cNvPr id="209928" name="Rectangle 8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2286000" y="4038600"/>
            <a:ext cx="6096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400" b="1"/>
              <a:t>Ga</a:t>
            </a:r>
          </a:p>
        </p:txBody>
      </p:sp>
      <p:sp>
        <p:nvSpPr>
          <p:cNvPr id="209929" name="Rectangle 9">
            <a:hlinkClick r:id="rId7" action="ppaction://hlinksldjump"/>
          </p:cNvPr>
          <p:cNvSpPr>
            <a:spLocks noChangeArrowheads="1"/>
          </p:cNvSpPr>
          <p:nvPr/>
        </p:nvSpPr>
        <p:spPr bwMode="auto">
          <a:xfrm>
            <a:off x="2286000" y="4572000"/>
            <a:ext cx="6096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400" b="1"/>
              <a:t>Au</a:t>
            </a:r>
          </a:p>
        </p:txBody>
      </p:sp>
      <p:sp>
        <p:nvSpPr>
          <p:cNvPr id="209930" name="Rectangle 10">
            <a:hlinkClick r:id="rId8" action="ppaction://hlinksldjump"/>
          </p:cNvPr>
          <p:cNvSpPr>
            <a:spLocks noChangeArrowheads="1"/>
          </p:cNvSpPr>
          <p:nvPr/>
        </p:nvSpPr>
        <p:spPr bwMode="auto">
          <a:xfrm>
            <a:off x="2286000" y="2971800"/>
            <a:ext cx="6096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400" b="1"/>
              <a:t>Bi</a:t>
            </a:r>
          </a:p>
        </p:txBody>
      </p:sp>
    </p:spTree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Rectangle 2"/>
          <p:cNvSpPr>
            <a:spLocks noChangeArrowheads="1"/>
          </p:cNvSpPr>
          <p:nvPr/>
        </p:nvSpPr>
        <p:spPr bwMode="auto">
          <a:xfrm>
            <a:off x="1295400" y="1676400"/>
            <a:ext cx="7086600" cy="30781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marL="457200" indent="-457200" eaLnBrk="0" hangingPunct="0">
              <a:buFontTx/>
              <a:buChar char="•"/>
            </a:pPr>
            <a:r>
              <a:rPr lang="en-US" sz="2800" b="1">
                <a:solidFill>
                  <a:schemeClr val="tx1"/>
                </a:solidFill>
              </a:rPr>
              <a:t>Use – antacids, diarrhea</a:t>
            </a:r>
          </a:p>
          <a:p>
            <a:pPr marL="457200" indent="-457200" eaLnBrk="0" hangingPunct="0">
              <a:buFontTx/>
              <a:buChar char="•"/>
            </a:pPr>
            <a:r>
              <a:rPr lang="en-US" sz="2800" b="1">
                <a:solidFill>
                  <a:schemeClr val="tx1"/>
                </a:solidFill>
              </a:rPr>
              <a:t>Source – mining, consumer products</a:t>
            </a:r>
          </a:p>
          <a:p>
            <a:pPr marL="457200" indent="-457200" eaLnBrk="0" hangingPunct="0">
              <a:buFontTx/>
              <a:buChar char="•"/>
            </a:pPr>
            <a:r>
              <a:rPr lang="en-US" sz="2800" b="1">
                <a:solidFill>
                  <a:schemeClr val="tx1"/>
                </a:solidFill>
              </a:rPr>
              <a:t>Absorption – intestine</a:t>
            </a:r>
          </a:p>
          <a:p>
            <a:pPr marL="457200" indent="-457200" eaLnBrk="0" hangingPunct="0">
              <a:buFontTx/>
              <a:buChar char="•"/>
            </a:pPr>
            <a:r>
              <a:rPr lang="en-US" sz="2800" b="1">
                <a:solidFill>
                  <a:schemeClr val="tx1"/>
                </a:solidFill>
              </a:rPr>
              <a:t>Toxicity – kidney, chronic use results in range of effects</a:t>
            </a:r>
          </a:p>
          <a:p>
            <a:pPr marL="457200" indent="-457200" eaLnBrk="0" hangingPunct="0">
              <a:buFontTx/>
              <a:buChar char="•"/>
            </a:pPr>
            <a:r>
              <a:rPr lang="en-US" sz="2800" b="1">
                <a:solidFill>
                  <a:schemeClr val="tx1"/>
                </a:solidFill>
              </a:rPr>
              <a:t>Facts – discovered in 1753, used to treat syphilis and malaria</a:t>
            </a:r>
          </a:p>
        </p:txBody>
      </p:sp>
      <p:sp>
        <p:nvSpPr>
          <p:cNvPr id="228355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152400" y="76200"/>
            <a:ext cx="8839200" cy="762000"/>
          </a:xfrm>
        </p:spPr>
        <p:txBody>
          <a:bodyPr/>
          <a:lstStyle/>
          <a:p>
            <a:r>
              <a:rPr lang="en-US" b="1">
                <a:solidFill>
                  <a:schemeClr val="tx1"/>
                </a:solidFill>
              </a:rPr>
              <a:t>Bismuth (Bi)</a:t>
            </a:r>
          </a:p>
        </p:txBody>
      </p:sp>
      <p:sp>
        <p:nvSpPr>
          <p:cNvPr id="228359" name="AutoShape 7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096000"/>
            <a:ext cx="457200" cy="457200"/>
          </a:xfrm>
          <a:prstGeom prst="actionButtonBackPreviou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28360" name="Picture 8" descr="C:\Documents and Settings\steveg\Application Data\Microsoft\Media Catalog\Downloaded Clips\cl5a\j0226540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-44450" y="4724400"/>
            <a:ext cx="2559050" cy="1827213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978" name="Rectangle 2"/>
          <p:cNvSpPr>
            <a:spLocks noChangeArrowheads="1"/>
          </p:cNvSpPr>
          <p:nvPr/>
        </p:nvSpPr>
        <p:spPr bwMode="auto">
          <a:xfrm>
            <a:off x="1295400" y="1676400"/>
            <a:ext cx="7086600" cy="30781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marL="457200" indent="-457200" eaLnBrk="0" hangingPunct="0">
              <a:buFontTx/>
              <a:buChar char="•"/>
            </a:pPr>
            <a:r>
              <a:rPr lang="en-US" sz="2800" b="1">
                <a:solidFill>
                  <a:schemeClr val="tx1"/>
                </a:solidFill>
              </a:rPr>
              <a:t>Use – tooth protection</a:t>
            </a:r>
          </a:p>
          <a:p>
            <a:pPr marL="457200" indent="-457200" eaLnBrk="0" hangingPunct="0">
              <a:buFontTx/>
              <a:buChar char="•"/>
            </a:pPr>
            <a:r>
              <a:rPr lang="en-US" sz="2800" b="1">
                <a:solidFill>
                  <a:schemeClr val="tx1"/>
                </a:solidFill>
              </a:rPr>
              <a:t>Source – drinking water, food supply</a:t>
            </a:r>
          </a:p>
          <a:p>
            <a:pPr marL="457200" indent="-457200" eaLnBrk="0" hangingPunct="0">
              <a:buFontTx/>
              <a:buChar char="•"/>
            </a:pPr>
            <a:r>
              <a:rPr lang="en-US" sz="2800" b="1">
                <a:solidFill>
                  <a:schemeClr val="tx1"/>
                </a:solidFill>
              </a:rPr>
              <a:t>Absorption – intestine</a:t>
            </a:r>
          </a:p>
          <a:p>
            <a:pPr marL="457200" indent="-457200" eaLnBrk="0" hangingPunct="0">
              <a:buFontTx/>
              <a:buChar char="•"/>
            </a:pPr>
            <a:r>
              <a:rPr lang="en-US" sz="2800" b="1">
                <a:solidFill>
                  <a:schemeClr val="tx1"/>
                </a:solidFill>
              </a:rPr>
              <a:t>Toxicity – excess causes mottled teeth enamel (fluorosis)</a:t>
            </a:r>
          </a:p>
          <a:p>
            <a:pPr marL="457200" indent="-457200" eaLnBrk="0" hangingPunct="0">
              <a:buFontTx/>
              <a:buChar char="•"/>
            </a:pPr>
            <a:r>
              <a:rPr lang="en-US" sz="2800" b="1">
                <a:solidFill>
                  <a:schemeClr val="tx1"/>
                </a:solidFill>
              </a:rPr>
              <a:t>Facts – common water level 0.5 to 1.5 ppm, 3 ppm effects teeth</a:t>
            </a:r>
          </a:p>
        </p:txBody>
      </p:sp>
      <p:sp>
        <p:nvSpPr>
          <p:cNvPr id="254979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152400" y="76200"/>
            <a:ext cx="8839200" cy="762000"/>
          </a:xfrm>
        </p:spPr>
        <p:txBody>
          <a:bodyPr/>
          <a:lstStyle/>
          <a:p>
            <a:r>
              <a:rPr lang="en-US" b="1">
                <a:solidFill>
                  <a:schemeClr val="tx1"/>
                </a:solidFill>
              </a:rPr>
              <a:t>Fluoride (F)</a:t>
            </a:r>
          </a:p>
        </p:txBody>
      </p:sp>
      <p:pic>
        <p:nvPicPr>
          <p:cNvPr id="254980" name="Picture 4" descr="C:\Documents and Settings\steveg\Application Data\Microsoft\Media Catalog\Downloaded Clips\cl5a\j0226552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44450" y="4724400"/>
            <a:ext cx="2559050" cy="1827212"/>
          </a:xfrm>
          <a:prstGeom prst="rect">
            <a:avLst/>
          </a:prstGeom>
          <a:noFill/>
        </p:spPr>
      </p:pic>
      <p:sp>
        <p:nvSpPr>
          <p:cNvPr id="254981" name="AutoShape 5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096000"/>
            <a:ext cx="457200" cy="457200"/>
          </a:xfrm>
          <a:prstGeom prst="actionButtonBackPreviou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882" name="Rectangle 2"/>
          <p:cNvSpPr>
            <a:spLocks noChangeArrowheads="1"/>
          </p:cNvSpPr>
          <p:nvPr/>
        </p:nvSpPr>
        <p:spPr bwMode="auto">
          <a:xfrm>
            <a:off x="1295400" y="1676400"/>
            <a:ext cx="6629400" cy="30781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marL="457200" indent="-457200" eaLnBrk="0" hangingPunct="0">
              <a:buFontTx/>
              <a:buChar char="•"/>
            </a:pPr>
            <a:r>
              <a:rPr lang="en-US" sz="2800" b="1">
                <a:solidFill>
                  <a:schemeClr val="tx1"/>
                </a:solidFill>
              </a:rPr>
              <a:t>Use – visualization tool for soft tissues in x-rays</a:t>
            </a:r>
          </a:p>
          <a:p>
            <a:pPr marL="457200" indent="-457200" eaLnBrk="0" hangingPunct="0">
              <a:buFontTx/>
              <a:buChar char="•"/>
            </a:pPr>
            <a:r>
              <a:rPr lang="en-US" sz="2800" b="1">
                <a:solidFill>
                  <a:schemeClr val="tx1"/>
                </a:solidFill>
              </a:rPr>
              <a:t>Source – mining, medical injection</a:t>
            </a:r>
          </a:p>
          <a:p>
            <a:pPr marL="457200" indent="-457200" eaLnBrk="0" hangingPunct="0">
              <a:buFontTx/>
              <a:buChar char="•"/>
            </a:pPr>
            <a:r>
              <a:rPr lang="en-US" sz="2800" b="1">
                <a:solidFill>
                  <a:schemeClr val="tx1"/>
                </a:solidFill>
              </a:rPr>
              <a:t>Absorption – very poor</a:t>
            </a:r>
          </a:p>
          <a:p>
            <a:pPr marL="457200" indent="-457200" eaLnBrk="0" hangingPunct="0">
              <a:buFontTx/>
              <a:buChar char="•"/>
            </a:pPr>
            <a:r>
              <a:rPr lang="en-US" sz="2800" b="1">
                <a:solidFill>
                  <a:schemeClr val="tx1"/>
                </a:solidFill>
              </a:rPr>
              <a:t>Toxicity – kidney</a:t>
            </a:r>
          </a:p>
          <a:p>
            <a:pPr marL="457200" indent="-457200" eaLnBrk="0" hangingPunct="0">
              <a:buFontTx/>
              <a:buChar char="•"/>
            </a:pPr>
            <a:r>
              <a:rPr lang="en-US" sz="2800" b="1">
                <a:solidFill>
                  <a:schemeClr val="tx1"/>
                </a:solidFill>
              </a:rPr>
              <a:t>Facts – liquid at room temperature, half-life 4 to 5 days</a:t>
            </a:r>
          </a:p>
        </p:txBody>
      </p:sp>
      <p:sp>
        <p:nvSpPr>
          <p:cNvPr id="250883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152400" y="76200"/>
            <a:ext cx="8839200" cy="762000"/>
          </a:xfrm>
        </p:spPr>
        <p:txBody>
          <a:bodyPr/>
          <a:lstStyle/>
          <a:p>
            <a:r>
              <a:rPr lang="en-US" b="1">
                <a:solidFill>
                  <a:schemeClr val="tx1"/>
                </a:solidFill>
              </a:rPr>
              <a:t>Gallium (Ga)</a:t>
            </a:r>
          </a:p>
        </p:txBody>
      </p:sp>
      <p:sp>
        <p:nvSpPr>
          <p:cNvPr id="250885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096000"/>
            <a:ext cx="457200" cy="457200"/>
          </a:xfrm>
          <a:prstGeom prst="actionButtonBackPreviou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50886" name="Picture 6" descr="C:\Documents and Settings\steveg\Application Data\Microsoft\Media Catalog\Downloaded Clips\cl5a\j0226516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4716463"/>
            <a:ext cx="2559050" cy="1836737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ChangeArrowheads="1"/>
          </p:cNvSpPr>
          <p:nvPr/>
        </p:nvSpPr>
        <p:spPr bwMode="auto">
          <a:xfrm>
            <a:off x="457200" y="1981200"/>
            <a:ext cx="8153400" cy="39338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marL="457200" indent="-457200" eaLnBrk="0" hangingPunct="0">
              <a:spcBef>
                <a:spcPct val="20000"/>
              </a:spcBef>
              <a:buFont typeface="Wingdings" charset="2"/>
              <a:buChar char="Ø"/>
            </a:pPr>
            <a:r>
              <a:rPr lang="en-US" sz="2800" b="1">
                <a:solidFill>
                  <a:schemeClr val="tx1"/>
                </a:solidFill>
              </a:rPr>
              <a:t>Lead - usage began 4000 years ago</a:t>
            </a:r>
          </a:p>
          <a:p>
            <a:pPr marL="457200" indent="-457200" eaLnBrk="0" hangingPunct="0">
              <a:spcBef>
                <a:spcPct val="20000"/>
              </a:spcBef>
              <a:buFont typeface="Wingdings" charset="2"/>
              <a:buChar char="Ø"/>
            </a:pPr>
            <a:r>
              <a:rPr lang="en-US" sz="2800" b="1">
                <a:solidFill>
                  <a:schemeClr val="tx1"/>
                </a:solidFill>
              </a:rPr>
              <a:t>Hippocreates – 370 BC noted abdominal colic in miner</a:t>
            </a:r>
          </a:p>
          <a:p>
            <a:pPr marL="457200" indent="-457200" eaLnBrk="0" hangingPunct="0">
              <a:spcBef>
                <a:spcPct val="20000"/>
              </a:spcBef>
              <a:buFont typeface="Wingdings" charset="2"/>
              <a:buChar char="Ø"/>
            </a:pPr>
            <a:r>
              <a:rPr lang="en-US" sz="2800" b="1">
                <a:solidFill>
                  <a:schemeClr val="tx1"/>
                </a:solidFill>
              </a:rPr>
              <a:t>Arsenic – therapeutic and a poison (400 BC)</a:t>
            </a:r>
          </a:p>
          <a:p>
            <a:pPr marL="457200" indent="-457200" eaLnBrk="0" hangingPunct="0">
              <a:spcBef>
                <a:spcPct val="20000"/>
              </a:spcBef>
              <a:buFont typeface="Wingdings" charset="2"/>
              <a:buChar char="Ø"/>
            </a:pPr>
            <a:r>
              <a:rPr lang="en-US" sz="2800" b="1">
                <a:solidFill>
                  <a:schemeClr val="tx1"/>
                </a:solidFill>
              </a:rPr>
              <a:t>“Lead makes the mind give way”. The Greek Dioscerides 2nd century BC</a:t>
            </a:r>
          </a:p>
          <a:p>
            <a:pPr marL="457200" indent="-457200" eaLnBrk="0" hangingPunct="0">
              <a:spcBef>
                <a:spcPct val="20000"/>
              </a:spcBef>
              <a:buFont typeface="Wingdings" charset="2"/>
              <a:buChar char="Ø"/>
            </a:pPr>
            <a:endParaRPr lang="en-US" sz="2800" b="1">
              <a:solidFill>
                <a:schemeClr val="tx1"/>
              </a:solidFill>
            </a:endParaRPr>
          </a:p>
          <a:p>
            <a:pPr marL="457200" indent="-457200" eaLnBrk="0" hangingPunct="0">
              <a:spcBef>
                <a:spcPct val="20000"/>
              </a:spcBef>
            </a:pPr>
            <a:endParaRPr lang="en-US" sz="2800" b="1">
              <a:solidFill>
                <a:schemeClr val="tx1"/>
              </a:solidFill>
            </a:endParaRPr>
          </a:p>
        </p:txBody>
      </p:sp>
      <p:sp>
        <p:nvSpPr>
          <p:cNvPr id="146435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152400" y="76200"/>
            <a:ext cx="8839200" cy="762000"/>
          </a:xfrm>
        </p:spPr>
        <p:txBody>
          <a:bodyPr/>
          <a:lstStyle/>
          <a:p>
            <a:r>
              <a:rPr lang="en-US" b="1">
                <a:solidFill>
                  <a:schemeClr val="tx1"/>
                </a:solidFill>
              </a:rPr>
              <a:t>Ancient Awareness</a:t>
            </a:r>
          </a:p>
        </p:txBody>
      </p:sp>
    </p:spTree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2"/>
          <p:cNvSpPr>
            <a:spLocks noChangeArrowheads="1"/>
          </p:cNvSpPr>
          <p:nvPr/>
        </p:nvSpPr>
        <p:spPr bwMode="auto">
          <a:xfrm>
            <a:off x="1295400" y="1676400"/>
            <a:ext cx="6629400" cy="30781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marL="457200" indent="-457200" eaLnBrk="0" hangingPunct="0">
              <a:buFontTx/>
              <a:buChar char="•"/>
            </a:pPr>
            <a:r>
              <a:rPr lang="en-US" sz="2800" b="1">
                <a:solidFill>
                  <a:schemeClr val="tx1"/>
                </a:solidFill>
              </a:rPr>
              <a:t>Use – treat rheumatoid arthritis, range of industrial uses</a:t>
            </a:r>
          </a:p>
          <a:p>
            <a:pPr marL="457200" indent="-457200" eaLnBrk="0" hangingPunct="0">
              <a:buFontTx/>
              <a:buChar char="•"/>
            </a:pPr>
            <a:r>
              <a:rPr lang="en-US" sz="2800" b="1">
                <a:solidFill>
                  <a:schemeClr val="tx1"/>
                </a:solidFill>
              </a:rPr>
              <a:t>Source – mining, medical injection</a:t>
            </a:r>
          </a:p>
          <a:p>
            <a:pPr marL="457200" indent="-457200" eaLnBrk="0" hangingPunct="0">
              <a:buFontTx/>
              <a:buChar char="•"/>
            </a:pPr>
            <a:r>
              <a:rPr lang="en-US" sz="2800" b="1">
                <a:solidFill>
                  <a:schemeClr val="tx1"/>
                </a:solidFill>
              </a:rPr>
              <a:t>Absorption – poor</a:t>
            </a:r>
          </a:p>
          <a:p>
            <a:pPr marL="457200" indent="-457200" eaLnBrk="0" hangingPunct="0">
              <a:buFontTx/>
              <a:buChar char="•"/>
            </a:pPr>
            <a:r>
              <a:rPr lang="en-US" sz="2800" b="1">
                <a:solidFill>
                  <a:schemeClr val="tx1"/>
                </a:solidFill>
              </a:rPr>
              <a:t>Toxicity – kidney, skin and mouth lesions</a:t>
            </a:r>
          </a:p>
          <a:p>
            <a:pPr marL="457200" indent="-457200" eaLnBrk="0" hangingPunct="0">
              <a:buFontTx/>
              <a:buChar char="•"/>
            </a:pPr>
            <a:r>
              <a:rPr lang="en-US" sz="2800" b="1">
                <a:solidFill>
                  <a:schemeClr val="tx1"/>
                </a:solidFill>
              </a:rPr>
              <a:t>Facts – long half-life</a:t>
            </a:r>
          </a:p>
        </p:txBody>
      </p:sp>
      <p:sp>
        <p:nvSpPr>
          <p:cNvPr id="252931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152400" y="76200"/>
            <a:ext cx="8839200" cy="762000"/>
          </a:xfrm>
        </p:spPr>
        <p:txBody>
          <a:bodyPr/>
          <a:lstStyle/>
          <a:p>
            <a:r>
              <a:rPr lang="en-US" b="1">
                <a:solidFill>
                  <a:schemeClr val="tx1"/>
                </a:solidFill>
              </a:rPr>
              <a:t>Gold (Au)</a:t>
            </a:r>
          </a:p>
        </p:txBody>
      </p:sp>
      <p:sp>
        <p:nvSpPr>
          <p:cNvPr id="252932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096000"/>
            <a:ext cx="457200" cy="457200"/>
          </a:xfrm>
          <a:prstGeom prst="actionButtonBackPreviou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52934" name="Picture 6" descr="C:\Documents and Settings\steveg\Application Data\Microsoft\Media Catalog\Downloaded Clips\cl5a\j0226508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4724400"/>
            <a:ext cx="2559050" cy="1827212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02" name="Rectangle 2"/>
          <p:cNvSpPr>
            <a:spLocks noChangeArrowheads="1"/>
          </p:cNvSpPr>
          <p:nvPr/>
        </p:nvSpPr>
        <p:spPr bwMode="auto">
          <a:xfrm>
            <a:off x="1295400" y="1676400"/>
            <a:ext cx="7086600" cy="30781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marL="457200" indent="-457200" eaLnBrk="0" hangingPunct="0">
              <a:buFontTx/>
              <a:buChar char="•"/>
            </a:pPr>
            <a:r>
              <a:rPr lang="en-US" sz="2800" b="1">
                <a:solidFill>
                  <a:schemeClr val="tx1"/>
                </a:solidFill>
              </a:rPr>
              <a:t>Use – treat psychiatric disorders</a:t>
            </a:r>
          </a:p>
          <a:p>
            <a:pPr marL="457200" indent="-457200" eaLnBrk="0" hangingPunct="0">
              <a:buFontTx/>
              <a:buChar char="•"/>
            </a:pPr>
            <a:r>
              <a:rPr lang="en-US" sz="2800" b="1">
                <a:solidFill>
                  <a:schemeClr val="tx1"/>
                </a:solidFill>
              </a:rPr>
              <a:t>Source – food supply, plants &amp; meat</a:t>
            </a:r>
          </a:p>
          <a:p>
            <a:pPr marL="457200" indent="-457200" eaLnBrk="0" hangingPunct="0">
              <a:buFontTx/>
              <a:buChar char="•"/>
            </a:pPr>
            <a:r>
              <a:rPr lang="en-US" sz="2800" b="1">
                <a:solidFill>
                  <a:schemeClr val="tx1"/>
                </a:solidFill>
              </a:rPr>
              <a:t>Absorption – intestine</a:t>
            </a:r>
          </a:p>
          <a:p>
            <a:pPr marL="457200" indent="-457200" eaLnBrk="0" hangingPunct="0">
              <a:buFontTx/>
              <a:buChar char="•"/>
            </a:pPr>
            <a:r>
              <a:rPr lang="en-US" sz="2800" b="1">
                <a:solidFill>
                  <a:schemeClr val="tx1"/>
                </a:solidFill>
              </a:rPr>
              <a:t>Toxicity – wide range, e.g. tremor, seizures, slurred speech, cardiovascular, nausea, vomiting</a:t>
            </a:r>
          </a:p>
          <a:p>
            <a:pPr marL="457200" indent="-457200" eaLnBrk="0" hangingPunct="0">
              <a:buFontTx/>
              <a:buChar char="•"/>
            </a:pPr>
            <a:r>
              <a:rPr lang="en-US" sz="2800" b="1">
                <a:solidFill>
                  <a:schemeClr val="tx1"/>
                </a:solidFill>
              </a:rPr>
              <a:t>Facts – daily intake about 2 mg</a:t>
            </a:r>
          </a:p>
        </p:txBody>
      </p:sp>
      <p:sp>
        <p:nvSpPr>
          <p:cNvPr id="230403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152400" y="76200"/>
            <a:ext cx="8839200" cy="762000"/>
          </a:xfrm>
        </p:spPr>
        <p:txBody>
          <a:bodyPr/>
          <a:lstStyle/>
          <a:p>
            <a:r>
              <a:rPr lang="en-US" b="1">
                <a:solidFill>
                  <a:schemeClr val="tx1"/>
                </a:solidFill>
              </a:rPr>
              <a:t>Lithium (Li)</a:t>
            </a:r>
          </a:p>
        </p:txBody>
      </p:sp>
      <p:pic>
        <p:nvPicPr>
          <p:cNvPr id="230405" name="Picture 5" descr="C:\Documents and Settings\steveg\Application Data\Microsoft\Media Catalog\Downloaded Clips\cl5a\j0226428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4800600"/>
            <a:ext cx="2559050" cy="1827212"/>
          </a:xfrm>
          <a:prstGeom prst="rect">
            <a:avLst/>
          </a:prstGeom>
          <a:noFill/>
        </p:spPr>
      </p:pic>
      <p:sp>
        <p:nvSpPr>
          <p:cNvPr id="230406" name="AutoShape 6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096000"/>
            <a:ext cx="457200" cy="457200"/>
          </a:xfrm>
          <a:prstGeom prst="actionButtonBackPreviou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70" name="Rectangle 2"/>
          <p:cNvSpPr>
            <a:spLocks noChangeArrowheads="1"/>
          </p:cNvSpPr>
          <p:nvPr/>
        </p:nvSpPr>
        <p:spPr bwMode="auto">
          <a:xfrm>
            <a:off x="1295400" y="1447800"/>
            <a:ext cx="6629400" cy="3505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marL="457200" indent="-457200" eaLnBrk="0" hangingPunct="0">
              <a:buFontTx/>
              <a:buChar char="•"/>
            </a:pPr>
            <a:r>
              <a:rPr lang="en-US" sz="2800" b="1">
                <a:solidFill>
                  <a:schemeClr val="tx1"/>
                </a:solidFill>
              </a:rPr>
              <a:t>Use – anti-cancer agent (cisplatin), catalytic converters, metal alloy</a:t>
            </a:r>
          </a:p>
          <a:p>
            <a:pPr marL="457200" indent="-457200" eaLnBrk="0" hangingPunct="0">
              <a:buFontTx/>
              <a:buChar char="•"/>
            </a:pPr>
            <a:r>
              <a:rPr lang="en-US" sz="2800" b="1">
                <a:solidFill>
                  <a:schemeClr val="tx1"/>
                </a:solidFill>
              </a:rPr>
              <a:t>Source – mining, road dust</a:t>
            </a:r>
          </a:p>
          <a:p>
            <a:pPr marL="457200" indent="-457200" eaLnBrk="0" hangingPunct="0">
              <a:buFontTx/>
              <a:buChar char="•"/>
            </a:pPr>
            <a:r>
              <a:rPr lang="en-US" sz="2800" b="1">
                <a:solidFill>
                  <a:schemeClr val="tx1"/>
                </a:solidFill>
              </a:rPr>
              <a:t>Absorption – poor, as a drug intravenous administration</a:t>
            </a:r>
          </a:p>
          <a:p>
            <a:pPr marL="457200" indent="-457200" eaLnBrk="0" hangingPunct="0">
              <a:buFontTx/>
              <a:buChar char="•"/>
            </a:pPr>
            <a:r>
              <a:rPr lang="en-US" sz="2800" b="1">
                <a:solidFill>
                  <a:schemeClr val="tx1"/>
                </a:solidFill>
              </a:rPr>
              <a:t>Toxicity – neuromuscular, kidney</a:t>
            </a:r>
          </a:p>
          <a:p>
            <a:pPr marL="457200" indent="-457200" eaLnBrk="0" hangingPunct="0">
              <a:buFontTx/>
              <a:buChar char="•"/>
            </a:pPr>
            <a:r>
              <a:rPr lang="en-US" sz="2800" b="1">
                <a:solidFill>
                  <a:schemeClr val="tx1"/>
                </a:solidFill>
              </a:rPr>
              <a:t>Facts – inhibits cell division, treat ovarian &amp; testicular cancer</a:t>
            </a:r>
          </a:p>
        </p:txBody>
      </p:sp>
      <p:sp>
        <p:nvSpPr>
          <p:cNvPr id="211971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152400" y="76200"/>
            <a:ext cx="8839200" cy="762000"/>
          </a:xfrm>
        </p:spPr>
        <p:txBody>
          <a:bodyPr/>
          <a:lstStyle/>
          <a:p>
            <a:r>
              <a:rPr lang="en-US" b="1">
                <a:solidFill>
                  <a:schemeClr val="tx1"/>
                </a:solidFill>
              </a:rPr>
              <a:t>Platinum (Pt)</a:t>
            </a:r>
          </a:p>
        </p:txBody>
      </p:sp>
      <p:pic>
        <p:nvPicPr>
          <p:cNvPr id="211973" name="Picture 5" descr="C:\Documents and Settings\steveg\Application Data\Microsoft\Media Catalog\Downloaded Clips\cl5a\j0226500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4876800"/>
            <a:ext cx="2362200" cy="1685925"/>
          </a:xfrm>
          <a:prstGeom prst="rect">
            <a:avLst/>
          </a:prstGeom>
          <a:noFill/>
        </p:spPr>
      </p:pic>
      <p:sp>
        <p:nvSpPr>
          <p:cNvPr id="211974" name="AutoShape 6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096000"/>
            <a:ext cx="457200" cy="457200"/>
          </a:xfrm>
          <a:prstGeom prst="actionButtonBackPreviou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6" name="Rectangle 2"/>
          <p:cNvSpPr>
            <a:spLocks noChangeArrowheads="1"/>
          </p:cNvSpPr>
          <p:nvPr/>
        </p:nvSpPr>
        <p:spPr bwMode="auto">
          <a:xfrm>
            <a:off x="1028700" y="1295400"/>
            <a:ext cx="7086600" cy="53228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marL="457200" indent="-457200" eaLnBrk="0" hangingPunct="0">
              <a:spcBef>
                <a:spcPct val="20000"/>
              </a:spcBef>
              <a:buFont typeface="Wingdings" charset="2"/>
              <a:buChar char="Ø"/>
            </a:pPr>
            <a:r>
              <a:rPr lang="en-US" sz="3200" b="1">
                <a:solidFill>
                  <a:schemeClr val="tx1"/>
                </a:solidFill>
              </a:rPr>
              <a:t>Properties</a:t>
            </a:r>
          </a:p>
          <a:p>
            <a:pPr marL="914400" lvl="1" indent="-457200" eaLnBrk="0" hangingPunct="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2400" b="1">
                <a:solidFill>
                  <a:schemeClr val="tx1"/>
                </a:solidFill>
              </a:rPr>
              <a:t>Metal chelators accelerate the excretion of metal from the body</a:t>
            </a:r>
          </a:p>
          <a:p>
            <a:pPr marL="914400" lvl="1" indent="-457200" eaLnBrk="0" hangingPunct="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2400" b="1">
                <a:solidFill>
                  <a:schemeClr val="tx1"/>
                </a:solidFill>
              </a:rPr>
              <a:t>Non-specific – can remove essential metals and elements</a:t>
            </a:r>
          </a:p>
          <a:p>
            <a:pPr marL="914400" lvl="1" indent="-457200" eaLnBrk="0" hangingPunct="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2400" b="1">
                <a:solidFill>
                  <a:schemeClr val="tx1"/>
                </a:solidFill>
              </a:rPr>
              <a:t>Chelate is from the Geek word for claw</a:t>
            </a:r>
          </a:p>
          <a:p>
            <a:pPr marL="457200" indent="-457200" eaLnBrk="0" hangingPunct="0">
              <a:spcBef>
                <a:spcPct val="20000"/>
              </a:spcBef>
              <a:buFont typeface="Wingdings" charset="2"/>
              <a:buChar char="Ø"/>
            </a:pPr>
            <a:r>
              <a:rPr lang="en-US" sz="3200" b="1">
                <a:solidFill>
                  <a:schemeClr val="tx1"/>
                </a:solidFill>
              </a:rPr>
              <a:t>Examples</a:t>
            </a:r>
          </a:p>
          <a:p>
            <a:pPr marL="914400" lvl="1" indent="-457200" eaLnBrk="0" hangingPunct="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2400" b="1">
                <a:solidFill>
                  <a:schemeClr val="tx1"/>
                </a:solidFill>
              </a:rPr>
              <a:t>BAL – one of the first, broad action but 	potentially toxic</a:t>
            </a:r>
          </a:p>
          <a:p>
            <a:pPr marL="914400" lvl="1" indent="-457200" eaLnBrk="0" hangingPunct="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2400" b="1">
                <a:solidFill>
                  <a:schemeClr val="tx1"/>
                </a:solidFill>
              </a:rPr>
              <a:t>Calcium EDTA – lead</a:t>
            </a:r>
          </a:p>
          <a:p>
            <a:pPr marL="914400" lvl="1" indent="-457200" eaLnBrk="0" hangingPunct="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2400" b="1">
                <a:solidFill>
                  <a:schemeClr val="tx1"/>
                </a:solidFill>
              </a:rPr>
              <a:t>Penicillamine – copper</a:t>
            </a:r>
          </a:p>
          <a:p>
            <a:pPr marL="914400" lvl="1" indent="-457200" eaLnBrk="0" hangingPunct="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2400" b="1">
                <a:solidFill>
                  <a:schemeClr val="tx1"/>
                </a:solidFill>
              </a:rPr>
              <a:t>Desferrioxamine – iron</a:t>
            </a:r>
          </a:p>
          <a:p>
            <a:pPr marL="914400" lvl="1" indent="-457200" eaLnBrk="0" hangingPunct="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2400" b="1">
                <a:solidFill>
                  <a:schemeClr val="tx1"/>
                </a:solidFill>
              </a:rPr>
              <a:t>DMPS – lead, mercury</a:t>
            </a:r>
          </a:p>
          <a:p>
            <a:pPr marL="914400" lvl="1" indent="-457200" eaLnBrk="0" hangingPunct="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2400" b="1">
                <a:solidFill>
                  <a:schemeClr val="tx1"/>
                </a:solidFill>
              </a:rPr>
              <a:t>Number of others</a:t>
            </a:r>
          </a:p>
        </p:txBody>
      </p:sp>
      <p:sp>
        <p:nvSpPr>
          <p:cNvPr id="216067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152400" y="76200"/>
            <a:ext cx="8839200" cy="762000"/>
          </a:xfrm>
        </p:spPr>
        <p:txBody>
          <a:bodyPr/>
          <a:lstStyle/>
          <a:p>
            <a:r>
              <a:rPr lang="en-US" b="1">
                <a:solidFill>
                  <a:schemeClr val="tx1"/>
                </a:solidFill>
              </a:rPr>
              <a:t>Chelation</a:t>
            </a:r>
          </a:p>
        </p:txBody>
      </p:sp>
    </p:spTree>
  </p:cSld>
  <p:clrMapOvr>
    <a:masterClrMapping/>
  </p:clrMapOvr>
  <p:transition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9" name="Rectangle 3"/>
          <p:cNvSpPr>
            <a:spLocks noChangeArrowheads="1"/>
          </p:cNvSpPr>
          <p:nvPr/>
        </p:nvSpPr>
        <p:spPr bwMode="auto">
          <a:xfrm>
            <a:off x="1104900" y="2438400"/>
            <a:ext cx="6934200" cy="1917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algn="ctr" eaLnBrk="0" hangingPunct="0"/>
            <a:r>
              <a:rPr lang="en-US" sz="4000" b="1">
                <a:solidFill>
                  <a:schemeClr val="tx1"/>
                </a:solidFill>
              </a:rPr>
              <a:t>We can not live without metals but some require our utmost respect.</a:t>
            </a:r>
          </a:p>
        </p:txBody>
      </p:sp>
      <p:sp>
        <p:nvSpPr>
          <p:cNvPr id="193540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76200"/>
            <a:ext cx="8229600" cy="762000"/>
          </a:xfrm>
        </p:spPr>
        <p:txBody>
          <a:bodyPr/>
          <a:lstStyle/>
          <a:p>
            <a:r>
              <a:rPr lang="en-US" b="1">
                <a:solidFill>
                  <a:schemeClr val="tx1"/>
                </a:solidFill>
              </a:rPr>
              <a:t>Summary</a:t>
            </a:r>
            <a:endParaRPr lang="en-US" sz="4800"/>
          </a:p>
        </p:txBody>
      </p:sp>
    </p:spTree>
  </p:cSld>
  <p:clrMapOvr>
    <a:masterClrMapping/>
  </p:clrMapOvr>
  <p:transition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1127" name="Group 7"/>
          <p:cNvGrpSpPr>
            <a:grpSpLocks/>
          </p:cNvGrpSpPr>
          <p:nvPr/>
        </p:nvGrpSpPr>
        <p:grpSpPr bwMode="auto">
          <a:xfrm>
            <a:off x="1114425" y="1676400"/>
            <a:ext cx="6913563" cy="3505200"/>
            <a:chOff x="702" y="1056"/>
            <a:chExt cx="4355" cy="2208"/>
          </a:xfrm>
        </p:grpSpPr>
        <p:sp>
          <p:nvSpPr>
            <p:cNvPr id="261128" name="Freeform 8"/>
            <p:cNvSpPr>
              <a:spLocks/>
            </p:cNvSpPr>
            <p:nvPr/>
          </p:nvSpPr>
          <p:spPr bwMode="auto">
            <a:xfrm>
              <a:off x="702" y="1056"/>
              <a:ext cx="4355" cy="2208"/>
            </a:xfrm>
            <a:custGeom>
              <a:avLst/>
              <a:gdLst/>
              <a:ahLst/>
              <a:cxnLst>
                <a:cxn ang="0">
                  <a:pos x="3680" y="1081"/>
                </a:cxn>
                <a:cxn ang="0">
                  <a:pos x="3731" y="1184"/>
                </a:cxn>
                <a:cxn ang="0">
                  <a:pos x="3808" y="1267"/>
                </a:cxn>
                <a:cxn ang="0">
                  <a:pos x="3821" y="1363"/>
                </a:cxn>
                <a:cxn ang="0">
                  <a:pos x="3782" y="1446"/>
                </a:cxn>
                <a:cxn ang="0">
                  <a:pos x="3680" y="1542"/>
                </a:cxn>
                <a:cxn ang="0">
                  <a:pos x="3539" y="1606"/>
                </a:cxn>
                <a:cxn ang="0">
                  <a:pos x="3193" y="1657"/>
                </a:cxn>
                <a:cxn ang="0">
                  <a:pos x="2963" y="1644"/>
                </a:cxn>
                <a:cxn ang="0">
                  <a:pos x="2758" y="1574"/>
                </a:cxn>
                <a:cxn ang="0">
                  <a:pos x="2502" y="1414"/>
                </a:cxn>
                <a:cxn ang="0">
                  <a:pos x="2349" y="1267"/>
                </a:cxn>
                <a:cxn ang="0">
                  <a:pos x="2297" y="1177"/>
                </a:cxn>
                <a:cxn ang="0">
                  <a:pos x="2291" y="1107"/>
                </a:cxn>
                <a:cxn ang="0">
                  <a:pos x="2310" y="1062"/>
                </a:cxn>
                <a:cxn ang="0">
                  <a:pos x="2381" y="1011"/>
                </a:cxn>
                <a:cxn ang="0">
                  <a:pos x="2528" y="992"/>
                </a:cxn>
                <a:cxn ang="0">
                  <a:pos x="2547" y="998"/>
                </a:cxn>
                <a:cxn ang="0">
                  <a:pos x="2521" y="870"/>
                </a:cxn>
                <a:cxn ang="0">
                  <a:pos x="2240" y="838"/>
                </a:cxn>
                <a:cxn ang="0">
                  <a:pos x="2137" y="800"/>
                </a:cxn>
                <a:cxn ang="0">
                  <a:pos x="1056" y="217"/>
                </a:cxn>
                <a:cxn ang="0">
                  <a:pos x="614" y="25"/>
                </a:cxn>
                <a:cxn ang="0">
                  <a:pos x="429" y="0"/>
                </a:cxn>
                <a:cxn ang="0">
                  <a:pos x="141" y="32"/>
                </a:cxn>
                <a:cxn ang="0">
                  <a:pos x="38" y="109"/>
                </a:cxn>
                <a:cxn ang="0">
                  <a:pos x="0" y="173"/>
                </a:cxn>
                <a:cxn ang="0">
                  <a:pos x="0" y="224"/>
                </a:cxn>
                <a:cxn ang="0">
                  <a:pos x="32" y="288"/>
                </a:cxn>
                <a:cxn ang="0">
                  <a:pos x="192" y="390"/>
                </a:cxn>
                <a:cxn ang="0">
                  <a:pos x="480" y="454"/>
                </a:cxn>
                <a:cxn ang="0">
                  <a:pos x="832" y="544"/>
                </a:cxn>
                <a:cxn ang="0">
                  <a:pos x="1459" y="768"/>
                </a:cxn>
                <a:cxn ang="0">
                  <a:pos x="1837" y="960"/>
                </a:cxn>
                <a:cxn ang="0">
                  <a:pos x="2137" y="1184"/>
                </a:cxn>
                <a:cxn ang="0">
                  <a:pos x="2297" y="1369"/>
                </a:cxn>
                <a:cxn ang="0">
                  <a:pos x="2528" y="1593"/>
                </a:cxn>
                <a:cxn ang="0">
                  <a:pos x="2777" y="1747"/>
                </a:cxn>
                <a:cxn ang="0">
                  <a:pos x="2982" y="1804"/>
                </a:cxn>
                <a:cxn ang="0">
                  <a:pos x="3315" y="1804"/>
                </a:cxn>
                <a:cxn ang="0">
                  <a:pos x="3629" y="1708"/>
                </a:cxn>
                <a:cxn ang="0">
                  <a:pos x="3782" y="1600"/>
                </a:cxn>
                <a:cxn ang="0">
                  <a:pos x="3891" y="1433"/>
                </a:cxn>
                <a:cxn ang="0">
                  <a:pos x="3910" y="1337"/>
                </a:cxn>
                <a:cxn ang="0">
                  <a:pos x="3878" y="1248"/>
                </a:cxn>
                <a:cxn ang="0">
                  <a:pos x="3808" y="1171"/>
                </a:cxn>
              </a:cxnLst>
              <a:rect l="0" t="0" r="r" b="b"/>
              <a:pathLst>
                <a:path w="3910" h="1817">
                  <a:moveTo>
                    <a:pt x="3808" y="1171"/>
                  </a:moveTo>
                  <a:lnTo>
                    <a:pt x="3808" y="1171"/>
                  </a:lnTo>
                  <a:lnTo>
                    <a:pt x="3680" y="1081"/>
                  </a:lnTo>
                  <a:lnTo>
                    <a:pt x="3680" y="1081"/>
                  </a:lnTo>
                  <a:lnTo>
                    <a:pt x="3731" y="1184"/>
                  </a:lnTo>
                  <a:lnTo>
                    <a:pt x="3731" y="1184"/>
                  </a:lnTo>
                  <a:lnTo>
                    <a:pt x="3763" y="1209"/>
                  </a:lnTo>
                  <a:lnTo>
                    <a:pt x="3789" y="1235"/>
                  </a:lnTo>
                  <a:lnTo>
                    <a:pt x="3808" y="1267"/>
                  </a:lnTo>
                  <a:lnTo>
                    <a:pt x="3821" y="1292"/>
                  </a:lnTo>
                  <a:lnTo>
                    <a:pt x="3827" y="1331"/>
                  </a:lnTo>
                  <a:lnTo>
                    <a:pt x="3821" y="1363"/>
                  </a:lnTo>
                  <a:lnTo>
                    <a:pt x="3808" y="1408"/>
                  </a:lnTo>
                  <a:lnTo>
                    <a:pt x="3782" y="1446"/>
                  </a:lnTo>
                  <a:lnTo>
                    <a:pt x="3782" y="1446"/>
                  </a:lnTo>
                  <a:lnTo>
                    <a:pt x="3757" y="1484"/>
                  </a:lnTo>
                  <a:lnTo>
                    <a:pt x="3725" y="1510"/>
                  </a:lnTo>
                  <a:lnTo>
                    <a:pt x="3680" y="1542"/>
                  </a:lnTo>
                  <a:lnTo>
                    <a:pt x="3641" y="1568"/>
                  </a:lnTo>
                  <a:lnTo>
                    <a:pt x="3590" y="1587"/>
                  </a:lnTo>
                  <a:lnTo>
                    <a:pt x="3539" y="1606"/>
                  </a:lnTo>
                  <a:lnTo>
                    <a:pt x="3430" y="1632"/>
                  </a:lnTo>
                  <a:lnTo>
                    <a:pt x="3309" y="1651"/>
                  </a:lnTo>
                  <a:lnTo>
                    <a:pt x="3193" y="1657"/>
                  </a:lnTo>
                  <a:lnTo>
                    <a:pt x="3072" y="1657"/>
                  </a:lnTo>
                  <a:lnTo>
                    <a:pt x="2963" y="1644"/>
                  </a:lnTo>
                  <a:lnTo>
                    <a:pt x="2963" y="1644"/>
                  </a:lnTo>
                  <a:lnTo>
                    <a:pt x="2912" y="1632"/>
                  </a:lnTo>
                  <a:lnTo>
                    <a:pt x="2861" y="1619"/>
                  </a:lnTo>
                  <a:lnTo>
                    <a:pt x="2758" y="1574"/>
                  </a:lnTo>
                  <a:lnTo>
                    <a:pt x="2662" y="1529"/>
                  </a:lnTo>
                  <a:lnTo>
                    <a:pt x="2579" y="1472"/>
                  </a:lnTo>
                  <a:lnTo>
                    <a:pt x="2502" y="1414"/>
                  </a:lnTo>
                  <a:lnTo>
                    <a:pt x="2432" y="1356"/>
                  </a:lnTo>
                  <a:lnTo>
                    <a:pt x="2381" y="1305"/>
                  </a:lnTo>
                  <a:lnTo>
                    <a:pt x="2349" y="1267"/>
                  </a:lnTo>
                  <a:lnTo>
                    <a:pt x="2349" y="1267"/>
                  </a:lnTo>
                  <a:lnTo>
                    <a:pt x="2310" y="1203"/>
                  </a:lnTo>
                  <a:lnTo>
                    <a:pt x="2297" y="1177"/>
                  </a:lnTo>
                  <a:lnTo>
                    <a:pt x="2291" y="1152"/>
                  </a:lnTo>
                  <a:lnTo>
                    <a:pt x="2291" y="1126"/>
                  </a:lnTo>
                  <a:lnTo>
                    <a:pt x="2291" y="1107"/>
                  </a:lnTo>
                  <a:lnTo>
                    <a:pt x="2297" y="1081"/>
                  </a:lnTo>
                  <a:lnTo>
                    <a:pt x="2310" y="1062"/>
                  </a:lnTo>
                  <a:lnTo>
                    <a:pt x="2310" y="1062"/>
                  </a:lnTo>
                  <a:lnTo>
                    <a:pt x="2329" y="1036"/>
                  </a:lnTo>
                  <a:lnTo>
                    <a:pt x="2355" y="1024"/>
                  </a:lnTo>
                  <a:lnTo>
                    <a:pt x="2381" y="1011"/>
                  </a:lnTo>
                  <a:lnTo>
                    <a:pt x="2413" y="998"/>
                  </a:lnTo>
                  <a:lnTo>
                    <a:pt x="2477" y="992"/>
                  </a:lnTo>
                  <a:lnTo>
                    <a:pt x="2528" y="992"/>
                  </a:lnTo>
                  <a:lnTo>
                    <a:pt x="2528" y="992"/>
                  </a:lnTo>
                  <a:lnTo>
                    <a:pt x="2547" y="998"/>
                  </a:lnTo>
                  <a:lnTo>
                    <a:pt x="2547" y="998"/>
                  </a:lnTo>
                  <a:lnTo>
                    <a:pt x="2681" y="870"/>
                  </a:lnTo>
                  <a:lnTo>
                    <a:pt x="2681" y="870"/>
                  </a:lnTo>
                  <a:lnTo>
                    <a:pt x="2521" y="870"/>
                  </a:lnTo>
                  <a:lnTo>
                    <a:pt x="2374" y="857"/>
                  </a:lnTo>
                  <a:lnTo>
                    <a:pt x="2304" y="851"/>
                  </a:lnTo>
                  <a:lnTo>
                    <a:pt x="2240" y="838"/>
                  </a:lnTo>
                  <a:lnTo>
                    <a:pt x="2182" y="825"/>
                  </a:lnTo>
                  <a:lnTo>
                    <a:pt x="2137" y="800"/>
                  </a:lnTo>
                  <a:lnTo>
                    <a:pt x="2137" y="800"/>
                  </a:lnTo>
                  <a:lnTo>
                    <a:pt x="1734" y="582"/>
                  </a:lnTo>
                  <a:lnTo>
                    <a:pt x="1280" y="333"/>
                  </a:lnTo>
                  <a:lnTo>
                    <a:pt x="1056" y="217"/>
                  </a:lnTo>
                  <a:lnTo>
                    <a:pt x="851" y="121"/>
                  </a:lnTo>
                  <a:lnTo>
                    <a:pt x="685" y="51"/>
                  </a:lnTo>
                  <a:lnTo>
                    <a:pt x="614" y="25"/>
                  </a:lnTo>
                  <a:lnTo>
                    <a:pt x="557" y="13"/>
                  </a:lnTo>
                  <a:lnTo>
                    <a:pt x="557" y="13"/>
                  </a:lnTo>
                  <a:lnTo>
                    <a:pt x="429" y="0"/>
                  </a:lnTo>
                  <a:lnTo>
                    <a:pt x="320" y="0"/>
                  </a:lnTo>
                  <a:lnTo>
                    <a:pt x="224" y="13"/>
                  </a:lnTo>
                  <a:lnTo>
                    <a:pt x="141" y="32"/>
                  </a:lnTo>
                  <a:lnTo>
                    <a:pt x="83" y="64"/>
                  </a:lnTo>
                  <a:lnTo>
                    <a:pt x="57" y="83"/>
                  </a:lnTo>
                  <a:lnTo>
                    <a:pt x="38" y="109"/>
                  </a:lnTo>
                  <a:lnTo>
                    <a:pt x="19" y="128"/>
                  </a:lnTo>
                  <a:lnTo>
                    <a:pt x="6" y="153"/>
                  </a:lnTo>
                  <a:lnTo>
                    <a:pt x="0" y="173"/>
                  </a:lnTo>
                  <a:lnTo>
                    <a:pt x="0" y="198"/>
                  </a:lnTo>
                  <a:lnTo>
                    <a:pt x="0" y="198"/>
                  </a:lnTo>
                  <a:lnTo>
                    <a:pt x="0" y="224"/>
                  </a:lnTo>
                  <a:lnTo>
                    <a:pt x="6" y="249"/>
                  </a:lnTo>
                  <a:lnTo>
                    <a:pt x="19" y="269"/>
                  </a:lnTo>
                  <a:lnTo>
                    <a:pt x="32" y="288"/>
                  </a:lnTo>
                  <a:lnTo>
                    <a:pt x="70" y="326"/>
                  </a:lnTo>
                  <a:lnTo>
                    <a:pt x="121" y="358"/>
                  </a:lnTo>
                  <a:lnTo>
                    <a:pt x="192" y="390"/>
                  </a:lnTo>
                  <a:lnTo>
                    <a:pt x="275" y="409"/>
                  </a:lnTo>
                  <a:lnTo>
                    <a:pt x="371" y="435"/>
                  </a:lnTo>
                  <a:lnTo>
                    <a:pt x="480" y="454"/>
                  </a:lnTo>
                  <a:lnTo>
                    <a:pt x="480" y="454"/>
                  </a:lnTo>
                  <a:lnTo>
                    <a:pt x="633" y="486"/>
                  </a:lnTo>
                  <a:lnTo>
                    <a:pt x="832" y="544"/>
                  </a:lnTo>
                  <a:lnTo>
                    <a:pt x="1069" y="614"/>
                  </a:lnTo>
                  <a:lnTo>
                    <a:pt x="1331" y="710"/>
                  </a:lnTo>
                  <a:lnTo>
                    <a:pt x="1459" y="768"/>
                  </a:lnTo>
                  <a:lnTo>
                    <a:pt x="1587" y="825"/>
                  </a:lnTo>
                  <a:lnTo>
                    <a:pt x="1715" y="889"/>
                  </a:lnTo>
                  <a:lnTo>
                    <a:pt x="1837" y="960"/>
                  </a:lnTo>
                  <a:lnTo>
                    <a:pt x="1945" y="1030"/>
                  </a:lnTo>
                  <a:lnTo>
                    <a:pt x="2048" y="1107"/>
                  </a:lnTo>
                  <a:lnTo>
                    <a:pt x="2137" y="1184"/>
                  </a:lnTo>
                  <a:lnTo>
                    <a:pt x="2214" y="1267"/>
                  </a:lnTo>
                  <a:lnTo>
                    <a:pt x="2214" y="1267"/>
                  </a:lnTo>
                  <a:lnTo>
                    <a:pt x="2297" y="1369"/>
                  </a:lnTo>
                  <a:lnTo>
                    <a:pt x="2374" y="1452"/>
                  </a:lnTo>
                  <a:lnTo>
                    <a:pt x="2451" y="1529"/>
                  </a:lnTo>
                  <a:lnTo>
                    <a:pt x="2528" y="1593"/>
                  </a:lnTo>
                  <a:lnTo>
                    <a:pt x="2605" y="1651"/>
                  </a:lnTo>
                  <a:lnTo>
                    <a:pt x="2688" y="1702"/>
                  </a:lnTo>
                  <a:lnTo>
                    <a:pt x="2777" y="1747"/>
                  </a:lnTo>
                  <a:lnTo>
                    <a:pt x="2873" y="1779"/>
                  </a:lnTo>
                  <a:lnTo>
                    <a:pt x="2873" y="1779"/>
                  </a:lnTo>
                  <a:lnTo>
                    <a:pt x="2982" y="1804"/>
                  </a:lnTo>
                  <a:lnTo>
                    <a:pt x="3091" y="1817"/>
                  </a:lnTo>
                  <a:lnTo>
                    <a:pt x="3206" y="1817"/>
                  </a:lnTo>
                  <a:lnTo>
                    <a:pt x="3315" y="1804"/>
                  </a:lnTo>
                  <a:lnTo>
                    <a:pt x="3424" y="1785"/>
                  </a:lnTo>
                  <a:lnTo>
                    <a:pt x="3533" y="1753"/>
                  </a:lnTo>
                  <a:lnTo>
                    <a:pt x="3629" y="1708"/>
                  </a:lnTo>
                  <a:lnTo>
                    <a:pt x="3712" y="1657"/>
                  </a:lnTo>
                  <a:lnTo>
                    <a:pt x="3712" y="1657"/>
                  </a:lnTo>
                  <a:lnTo>
                    <a:pt x="3782" y="1600"/>
                  </a:lnTo>
                  <a:lnTo>
                    <a:pt x="3840" y="1536"/>
                  </a:lnTo>
                  <a:lnTo>
                    <a:pt x="3878" y="1472"/>
                  </a:lnTo>
                  <a:lnTo>
                    <a:pt x="3891" y="1433"/>
                  </a:lnTo>
                  <a:lnTo>
                    <a:pt x="3904" y="1401"/>
                  </a:lnTo>
                  <a:lnTo>
                    <a:pt x="3910" y="1369"/>
                  </a:lnTo>
                  <a:lnTo>
                    <a:pt x="3910" y="1337"/>
                  </a:lnTo>
                  <a:lnTo>
                    <a:pt x="3904" y="1305"/>
                  </a:lnTo>
                  <a:lnTo>
                    <a:pt x="3891" y="1273"/>
                  </a:lnTo>
                  <a:lnTo>
                    <a:pt x="3878" y="1248"/>
                  </a:lnTo>
                  <a:lnTo>
                    <a:pt x="3859" y="1222"/>
                  </a:lnTo>
                  <a:lnTo>
                    <a:pt x="3833" y="1196"/>
                  </a:lnTo>
                  <a:lnTo>
                    <a:pt x="3808" y="1171"/>
                  </a:lnTo>
                  <a:lnTo>
                    <a:pt x="3808" y="1171"/>
                  </a:ln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1129" name="Freeform 9"/>
            <p:cNvSpPr>
              <a:spLocks/>
            </p:cNvSpPr>
            <p:nvPr/>
          </p:nvSpPr>
          <p:spPr bwMode="auto">
            <a:xfrm>
              <a:off x="3439" y="1909"/>
              <a:ext cx="1404" cy="1088"/>
            </a:xfrm>
            <a:custGeom>
              <a:avLst/>
              <a:gdLst/>
              <a:ahLst/>
              <a:cxnLst>
                <a:cxn ang="0">
                  <a:pos x="627" y="895"/>
                </a:cxn>
                <a:cxn ang="0">
                  <a:pos x="627" y="895"/>
                </a:cxn>
                <a:cxn ang="0">
                  <a:pos x="704" y="895"/>
                </a:cxn>
                <a:cxn ang="0">
                  <a:pos x="781" y="895"/>
                </a:cxn>
                <a:cxn ang="0">
                  <a:pos x="909" y="883"/>
                </a:cxn>
                <a:cxn ang="0">
                  <a:pos x="1018" y="857"/>
                </a:cxn>
                <a:cxn ang="0">
                  <a:pos x="1107" y="825"/>
                </a:cxn>
                <a:cxn ang="0">
                  <a:pos x="1178" y="787"/>
                </a:cxn>
                <a:cxn ang="0">
                  <a:pos x="1229" y="742"/>
                </a:cxn>
                <a:cxn ang="0">
                  <a:pos x="1242" y="723"/>
                </a:cxn>
                <a:cxn ang="0">
                  <a:pos x="1255" y="697"/>
                </a:cxn>
                <a:cxn ang="0">
                  <a:pos x="1261" y="678"/>
                </a:cxn>
                <a:cxn ang="0">
                  <a:pos x="1261" y="659"/>
                </a:cxn>
                <a:cxn ang="0">
                  <a:pos x="1261" y="659"/>
                </a:cxn>
                <a:cxn ang="0">
                  <a:pos x="1255" y="614"/>
                </a:cxn>
                <a:cxn ang="0">
                  <a:pos x="1242" y="569"/>
                </a:cxn>
                <a:cxn ang="0">
                  <a:pos x="1223" y="518"/>
                </a:cxn>
                <a:cxn ang="0">
                  <a:pos x="1191" y="467"/>
                </a:cxn>
                <a:cxn ang="0">
                  <a:pos x="1127" y="358"/>
                </a:cxn>
                <a:cxn ang="0">
                  <a:pos x="1037" y="255"/>
                </a:cxn>
                <a:cxn ang="0">
                  <a:pos x="947" y="160"/>
                </a:cxn>
                <a:cxn ang="0">
                  <a:pos x="896" y="115"/>
                </a:cxn>
                <a:cxn ang="0">
                  <a:pos x="845" y="76"/>
                </a:cxn>
                <a:cxn ang="0">
                  <a:pos x="800" y="44"/>
                </a:cxn>
                <a:cxn ang="0">
                  <a:pos x="755" y="25"/>
                </a:cxn>
                <a:cxn ang="0">
                  <a:pos x="711" y="6"/>
                </a:cxn>
                <a:cxn ang="0">
                  <a:pos x="666" y="0"/>
                </a:cxn>
                <a:cxn ang="0">
                  <a:pos x="666" y="0"/>
                </a:cxn>
                <a:cxn ang="0">
                  <a:pos x="627" y="0"/>
                </a:cxn>
                <a:cxn ang="0">
                  <a:pos x="583" y="12"/>
                </a:cxn>
                <a:cxn ang="0">
                  <a:pos x="531" y="32"/>
                </a:cxn>
                <a:cxn ang="0">
                  <a:pos x="480" y="51"/>
                </a:cxn>
                <a:cxn ang="0">
                  <a:pos x="384" y="115"/>
                </a:cxn>
                <a:cxn ang="0">
                  <a:pos x="282" y="192"/>
                </a:cxn>
                <a:cxn ang="0">
                  <a:pos x="192" y="275"/>
                </a:cxn>
                <a:cxn ang="0">
                  <a:pos x="109" y="351"/>
                </a:cxn>
                <a:cxn ang="0">
                  <a:pos x="51" y="415"/>
                </a:cxn>
                <a:cxn ang="0">
                  <a:pos x="13" y="460"/>
                </a:cxn>
                <a:cxn ang="0">
                  <a:pos x="13" y="460"/>
                </a:cxn>
                <a:cxn ang="0">
                  <a:pos x="0" y="492"/>
                </a:cxn>
                <a:cxn ang="0">
                  <a:pos x="0" y="524"/>
                </a:cxn>
                <a:cxn ang="0">
                  <a:pos x="0" y="556"/>
                </a:cxn>
                <a:cxn ang="0">
                  <a:pos x="13" y="588"/>
                </a:cxn>
                <a:cxn ang="0">
                  <a:pos x="32" y="627"/>
                </a:cxn>
                <a:cxn ang="0">
                  <a:pos x="64" y="659"/>
                </a:cxn>
                <a:cxn ang="0">
                  <a:pos x="96" y="691"/>
                </a:cxn>
                <a:cxn ang="0">
                  <a:pos x="135" y="729"/>
                </a:cxn>
                <a:cxn ang="0">
                  <a:pos x="186" y="761"/>
                </a:cxn>
                <a:cxn ang="0">
                  <a:pos x="237" y="787"/>
                </a:cxn>
                <a:cxn ang="0">
                  <a:pos x="288" y="819"/>
                </a:cxn>
                <a:cxn ang="0">
                  <a:pos x="352" y="838"/>
                </a:cxn>
                <a:cxn ang="0">
                  <a:pos x="416" y="863"/>
                </a:cxn>
                <a:cxn ang="0">
                  <a:pos x="487" y="876"/>
                </a:cxn>
                <a:cxn ang="0">
                  <a:pos x="557" y="889"/>
                </a:cxn>
                <a:cxn ang="0">
                  <a:pos x="627" y="895"/>
                </a:cxn>
                <a:cxn ang="0">
                  <a:pos x="627" y="895"/>
                </a:cxn>
              </a:cxnLst>
              <a:rect l="0" t="0" r="r" b="b"/>
              <a:pathLst>
                <a:path w="1261" h="895">
                  <a:moveTo>
                    <a:pt x="627" y="895"/>
                  </a:moveTo>
                  <a:lnTo>
                    <a:pt x="627" y="895"/>
                  </a:lnTo>
                  <a:lnTo>
                    <a:pt x="704" y="895"/>
                  </a:lnTo>
                  <a:lnTo>
                    <a:pt x="781" y="895"/>
                  </a:lnTo>
                  <a:lnTo>
                    <a:pt x="909" y="883"/>
                  </a:lnTo>
                  <a:lnTo>
                    <a:pt x="1018" y="857"/>
                  </a:lnTo>
                  <a:lnTo>
                    <a:pt x="1107" y="825"/>
                  </a:lnTo>
                  <a:lnTo>
                    <a:pt x="1178" y="787"/>
                  </a:lnTo>
                  <a:lnTo>
                    <a:pt x="1229" y="742"/>
                  </a:lnTo>
                  <a:lnTo>
                    <a:pt x="1242" y="723"/>
                  </a:lnTo>
                  <a:lnTo>
                    <a:pt x="1255" y="697"/>
                  </a:lnTo>
                  <a:lnTo>
                    <a:pt x="1261" y="678"/>
                  </a:lnTo>
                  <a:lnTo>
                    <a:pt x="1261" y="659"/>
                  </a:lnTo>
                  <a:lnTo>
                    <a:pt x="1261" y="659"/>
                  </a:lnTo>
                  <a:lnTo>
                    <a:pt x="1255" y="614"/>
                  </a:lnTo>
                  <a:lnTo>
                    <a:pt x="1242" y="569"/>
                  </a:lnTo>
                  <a:lnTo>
                    <a:pt x="1223" y="518"/>
                  </a:lnTo>
                  <a:lnTo>
                    <a:pt x="1191" y="467"/>
                  </a:lnTo>
                  <a:lnTo>
                    <a:pt x="1127" y="358"/>
                  </a:lnTo>
                  <a:lnTo>
                    <a:pt x="1037" y="255"/>
                  </a:lnTo>
                  <a:lnTo>
                    <a:pt x="947" y="160"/>
                  </a:lnTo>
                  <a:lnTo>
                    <a:pt x="896" y="115"/>
                  </a:lnTo>
                  <a:lnTo>
                    <a:pt x="845" y="76"/>
                  </a:lnTo>
                  <a:lnTo>
                    <a:pt x="800" y="44"/>
                  </a:lnTo>
                  <a:lnTo>
                    <a:pt x="755" y="25"/>
                  </a:lnTo>
                  <a:lnTo>
                    <a:pt x="711" y="6"/>
                  </a:lnTo>
                  <a:lnTo>
                    <a:pt x="666" y="0"/>
                  </a:lnTo>
                  <a:lnTo>
                    <a:pt x="666" y="0"/>
                  </a:lnTo>
                  <a:lnTo>
                    <a:pt x="627" y="0"/>
                  </a:lnTo>
                  <a:lnTo>
                    <a:pt x="583" y="12"/>
                  </a:lnTo>
                  <a:lnTo>
                    <a:pt x="531" y="32"/>
                  </a:lnTo>
                  <a:lnTo>
                    <a:pt x="480" y="51"/>
                  </a:lnTo>
                  <a:lnTo>
                    <a:pt x="384" y="115"/>
                  </a:lnTo>
                  <a:lnTo>
                    <a:pt x="282" y="192"/>
                  </a:lnTo>
                  <a:lnTo>
                    <a:pt x="192" y="275"/>
                  </a:lnTo>
                  <a:lnTo>
                    <a:pt x="109" y="351"/>
                  </a:lnTo>
                  <a:lnTo>
                    <a:pt x="51" y="415"/>
                  </a:lnTo>
                  <a:lnTo>
                    <a:pt x="13" y="460"/>
                  </a:lnTo>
                  <a:lnTo>
                    <a:pt x="13" y="460"/>
                  </a:lnTo>
                  <a:lnTo>
                    <a:pt x="0" y="492"/>
                  </a:lnTo>
                  <a:lnTo>
                    <a:pt x="0" y="524"/>
                  </a:lnTo>
                  <a:lnTo>
                    <a:pt x="0" y="556"/>
                  </a:lnTo>
                  <a:lnTo>
                    <a:pt x="13" y="588"/>
                  </a:lnTo>
                  <a:lnTo>
                    <a:pt x="32" y="627"/>
                  </a:lnTo>
                  <a:lnTo>
                    <a:pt x="64" y="659"/>
                  </a:lnTo>
                  <a:lnTo>
                    <a:pt x="96" y="691"/>
                  </a:lnTo>
                  <a:lnTo>
                    <a:pt x="135" y="729"/>
                  </a:lnTo>
                  <a:lnTo>
                    <a:pt x="186" y="761"/>
                  </a:lnTo>
                  <a:lnTo>
                    <a:pt x="237" y="787"/>
                  </a:lnTo>
                  <a:lnTo>
                    <a:pt x="288" y="819"/>
                  </a:lnTo>
                  <a:lnTo>
                    <a:pt x="352" y="838"/>
                  </a:lnTo>
                  <a:lnTo>
                    <a:pt x="416" y="863"/>
                  </a:lnTo>
                  <a:lnTo>
                    <a:pt x="487" y="876"/>
                  </a:lnTo>
                  <a:lnTo>
                    <a:pt x="557" y="889"/>
                  </a:lnTo>
                  <a:lnTo>
                    <a:pt x="627" y="895"/>
                  </a:lnTo>
                  <a:lnTo>
                    <a:pt x="627" y="895"/>
                  </a:lnTo>
                  <a:close/>
                </a:path>
              </a:pathLst>
            </a:custGeom>
            <a:solidFill>
              <a:srgbClr val="00FF00">
                <a:alpha val="50000"/>
              </a:srgbClr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61125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41702"/>
            <a:ext cx="8229600" cy="830997"/>
          </a:xfrm>
        </p:spPr>
        <p:txBody>
          <a:bodyPr/>
          <a:lstStyle/>
          <a:p>
            <a:r>
              <a:rPr lang="en-US" sz="4800" b="1" dirty="0">
                <a:solidFill>
                  <a:schemeClr val="tx1"/>
                </a:solidFill>
              </a:rPr>
              <a:t>A Small Dose of Metal</a:t>
            </a:r>
          </a:p>
        </p:txBody>
      </p:sp>
      <p:pic>
        <p:nvPicPr>
          <p:cNvPr id="261126" name="Picture 6" descr="C:\Program Files\Common Files\Microsoft Shared\Clipart\cagcat50\bd00028_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47900" y="1509713"/>
            <a:ext cx="4610100" cy="4516437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9079" name="Group 7"/>
          <p:cNvGrpSpPr>
            <a:grpSpLocks/>
          </p:cNvGrpSpPr>
          <p:nvPr/>
        </p:nvGrpSpPr>
        <p:grpSpPr bwMode="auto">
          <a:xfrm>
            <a:off x="1114425" y="1676400"/>
            <a:ext cx="6913563" cy="3505200"/>
            <a:chOff x="702" y="1056"/>
            <a:chExt cx="4355" cy="2208"/>
          </a:xfrm>
        </p:grpSpPr>
        <p:sp>
          <p:nvSpPr>
            <p:cNvPr id="259080" name="Freeform 8"/>
            <p:cNvSpPr>
              <a:spLocks/>
            </p:cNvSpPr>
            <p:nvPr/>
          </p:nvSpPr>
          <p:spPr bwMode="auto">
            <a:xfrm>
              <a:off x="702" y="1056"/>
              <a:ext cx="4355" cy="2208"/>
            </a:xfrm>
            <a:custGeom>
              <a:avLst/>
              <a:gdLst/>
              <a:ahLst/>
              <a:cxnLst>
                <a:cxn ang="0">
                  <a:pos x="3680" y="1081"/>
                </a:cxn>
                <a:cxn ang="0">
                  <a:pos x="3731" y="1184"/>
                </a:cxn>
                <a:cxn ang="0">
                  <a:pos x="3808" y="1267"/>
                </a:cxn>
                <a:cxn ang="0">
                  <a:pos x="3821" y="1363"/>
                </a:cxn>
                <a:cxn ang="0">
                  <a:pos x="3782" y="1446"/>
                </a:cxn>
                <a:cxn ang="0">
                  <a:pos x="3680" y="1542"/>
                </a:cxn>
                <a:cxn ang="0">
                  <a:pos x="3539" y="1606"/>
                </a:cxn>
                <a:cxn ang="0">
                  <a:pos x="3193" y="1657"/>
                </a:cxn>
                <a:cxn ang="0">
                  <a:pos x="2963" y="1644"/>
                </a:cxn>
                <a:cxn ang="0">
                  <a:pos x="2758" y="1574"/>
                </a:cxn>
                <a:cxn ang="0">
                  <a:pos x="2502" y="1414"/>
                </a:cxn>
                <a:cxn ang="0">
                  <a:pos x="2349" y="1267"/>
                </a:cxn>
                <a:cxn ang="0">
                  <a:pos x="2297" y="1177"/>
                </a:cxn>
                <a:cxn ang="0">
                  <a:pos x="2291" y="1107"/>
                </a:cxn>
                <a:cxn ang="0">
                  <a:pos x="2310" y="1062"/>
                </a:cxn>
                <a:cxn ang="0">
                  <a:pos x="2381" y="1011"/>
                </a:cxn>
                <a:cxn ang="0">
                  <a:pos x="2528" y="992"/>
                </a:cxn>
                <a:cxn ang="0">
                  <a:pos x="2547" y="998"/>
                </a:cxn>
                <a:cxn ang="0">
                  <a:pos x="2521" y="870"/>
                </a:cxn>
                <a:cxn ang="0">
                  <a:pos x="2240" y="838"/>
                </a:cxn>
                <a:cxn ang="0">
                  <a:pos x="2137" y="800"/>
                </a:cxn>
                <a:cxn ang="0">
                  <a:pos x="1056" y="217"/>
                </a:cxn>
                <a:cxn ang="0">
                  <a:pos x="614" y="25"/>
                </a:cxn>
                <a:cxn ang="0">
                  <a:pos x="429" y="0"/>
                </a:cxn>
                <a:cxn ang="0">
                  <a:pos x="141" y="32"/>
                </a:cxn>
                <a:cxn ang="0">
                  <a:pos x="38" y="109"/>
                </a:cxn>
                <a:cxn ang="0">
                  <a:pos x="0" y="173"/>
                </a:cxn>
                <a:cxn ang="0">
                  <a:pos x="0" y="224"/>
                </a:cxn>
                <a:cxn ang="0">
                  <a:pos x="32" y="288"/>
                </a:cxn>
                <a:cxn ang="0">
                  <a:pos x="192" y="390"/>
                </a:cxn>
                <a:cxn ang="0">
                  <a:pos x="480" y="454"/>
                </a:cxn>
                <a:cxn ang="0">
                  <a:pos x="832" y="544"/>
                </a:cxn>
                <a:cxn ang="0">
                  <a:pos x="1459" y="768"/>
                </a:cxn>
                <a:cxn ang="0">
                  <a:pos x="1837" y="960"/>
                </a:cxn>
                <a:cxn ang="0">
                  <a:pos x="2137" y="1184"/>
                </a:cxn>
                <a:cxn ang="0">
                  <a:pos x="2297" y="1369"/>
                </a:cxn>
                <a:cxn ang="0">
                  <a:pos x="2528" y="1593"/>
                </a:cxn>
                <a:cxn ang="0">
                  <a:pos x="2777" y="1747"/>
                </a:cxn>
                <a:cxn ang="0">
                  <a:pos x="2982" y="1804"/>
                </a:cxn>
                <a:cxn ang="0">
                  <a:pos x="3315" y="1804"/>
                </a:cxn>
                <a:cxn ang="0">
                  <a:pos x="3629" y="1708"/>
                </a:cxn>
                <a:cxn ang="0">
                  <a:pos x="3782" y="1600"/>
                </a:cxn>
                <a:cxn ang="0">
                  <a:pos x="3891" y="1433"/>
                </a:cxn>
                <a:cxn ang="0">
                  <a:pos x="3910" y="1337"/>
                </a:cxn>
                <a:cxn ang="0">
                  <a:pos x="3878" y="1248"/>
                </a:cxn>
                <a:cxn ang="0">
                  <a:pos x="3808" y="1171"/>
                </a:cxn>
              </a:cxnLst>
              <a:rect l="0" t="0" r="r" b="b"/>
              <a:pathLst>
                <a:path w="3910" h="1817">
                  <a:moveTo>
                    <a:pt x="3808" y="1171"/>
                  </a:moveTo>
                  <a:lnTo>
                    <a:pt x="3808" y="1171"/>
                  </a:lnTo>
                  <a:lnTo>
                    <a:pt x="3680" y="1081"/>
                  </a:lnTo>
                  <a:lnTo>
                    <a:pt x="3680" y="1081"/>
                  </a:lnTo>
                  <a:lnTo>
                    <a:pt x="3731" y="1184"/>
                  </a:lnTo>
                  <a:lnTo>
                    <a:pt x="3731" y="1184"/>
                  </a:lnTo>
                  <a:lnTo>
                    <a:pt x="3763" y="1209"/>
                  </a:lnTo>
                  <a:lnTo>
                    <a:pt x="3789" y="1235"/>
                  </a:lnTo>
                  <a:lnTo>
                    <a:pt x="3808" y="1267"/>
                  </a:lnTo>
                  <a:lnTo>
                    <a:pt x="3821" y="1292"/>
                  </a:lnTo>
                  <a:lnTo>
                    <a:pt x="3827" y="1331"/>
                  </a:lnTo>
                  <a:lnTo>
                    <a:pt x="3821" y="1363"/>
                  </a:lnTo>
                  <a:lnTo>
                    <a:pt x="3808" y="1408"/>
                  </a:lnTo>
                  <a:lnTo>
                    <a:pt x="3782" y="1446"/>
                  </a:lnTo>
                  <a:lnTo>
                    <a:pt x="3782" y="1446"/>
                  </a:lnTo>
                  <a:lnTo>
                    <a:pt x="3757" y="1484"/>
                  </a:lnTo>
                  <a:lnTo>
                    <a:pt x="3725" y="1510"/>
                  </a:lnTo>
                  <a:lnTo>
                    <a:pt x="3680" y="1542"/>
                  </a:lnTo>
                  <a:lnTo>
                    <a:pt x="3641" y="1568"/>
                  </a:lnTo>
                  <a:lnTo>
                    <a:pt x="3590" y="1587"/>
                  </a:lnTo>
                  <a:lnTo>
                    <a:pt x="3539" y="1606"/>
                  </a:lnTo>
                  <a:lnTo>
                    <a:pt x="3430" y="1632"/>
                  </a:lnTo>
                  <a:lnTo>
                    <a:pt x="3309" y="1651"/>
                  </a:lnTo>
                  <a:lnTo>
                    <a:pt x="3193" y="1657"/>
                  </a:lnTo>
                  <a:lnTo>
                    <a:pt x="3072" y="1657"/>
                  </a:lnTo>
                  <a:lnTo>
                    <a:pt x="2963" y="1644"/>
                  </a:lnTo>
                  <a:lnTo>
                    <a:pt x="2963" y="1644"/>
                  </a:lnTo>
                  <a:lnTo>
                    <a:pt x="2912" y="1632"/>
                  </a:lnTo>
                  <a:lnTo>
                    <a:pt x="2861" y="1619"/>
                  </a:lnTo>
                  <a:lnTo>
                    <a:pt x="2758" y="1574"/>
                  </a:lnTo>
                  <a:lnTo>
                    <a:pt x="2662" y="1529"/>
                  </a:lnTo>
                  <a:lnTo>
                    <a:pt x="2579" y="1472"/>
                  </a:lnTo>
                  <a:lnTo>
                    <a:pt x="2502" y="1414"/>
                  </a:lnTo>
                  <a:lnTo>
                    <a:pt x="2432" y="1356"/>
                  </a:lnTo>
                  <a:lnTo>
                    <a:pt x="2381" y="1305"/>
                  </a:lnTo>
                  <a:lnTo>
                    <a:pt x="2349" y="1267"/>
                  </a:lnTo>
                  <a:lnTo>
                    <a:pt x="2349" y="1267"/>
                  </a:lnTo>
                  <a:lnTo>
                    <a:pt x="2310" y="1203"/>
                  </a:lnTo>
                  <a:lnTo>
                    <a:pt x="2297" y="1177"/>
                  </a:lnTo>
                  <a:lnTo>
                    <a:pt x="2291" y="1152"/>
                  </a:lnTo>
                  <a:lnTo>
                    <a:pt x="2291" y="1126"/>
                  </a:lnTo>
                  <a:lnTo>
                    <a:pt x="2291" y="1107"/>
                  </a:lnTo>
                  <a:lnTo>
                    <a:pt x="2297" y="1081"/>
                  </a:lnTo>
                  <a:lnTo>
                    <a:pt x="2310" y="1062"/>
                  </a:lnTo>
                  <a:lnTo>
                    <a:pt x="2310" y="1062"/>
                  </a:lnTo>
                  <a:lnTo>
                    <a:pt x="2329" y="1036"/>
                  </a:lnTo>
                  <a:lnTo>
                    <a:pt x="2355" y="1024"/>
                  </a:lnTo>
                  <a:lnTo>
                    <a:pt x="2381" y="1011"/>
                  </a:lnTo>
                  <a:lnTo>
                    <a:pt x="2413" y="998"/>
                  </a:lnTo>
                  <a:lnTo>
                    <a:pt x="2477" y="992"/>
                  </a:lnTo>
                  <a:lnTo>
                    <a:pt x="2528" y="992"/>
                  </a:lnTo>
                  <a:lnTo>
                    <a:pt x="2528" y="992"/>
                  </a:lnTo>
                  <a:lnTo>
                    <a:pt x="2547" y="998"/>
                  </a:lnTo>
                  <a:lnTo>
                    <a:pt x="2547" y="998"/>
                  </a:lnTo>
                  <a:lnTo>
                    <a:pt x="2681" y="870"/>
                  </a:lnTo>
                  <a:lnTo>
                    <a:pt x="2681" y="870"/>
                  </a:lnTo>
                  <a:lnTo>
                    <a:pt x="2521" y="870"/>
                  </a:lnTo>
                  <a:lnTo>
                    <a:pt x="2374" y="857"/>
                  </a:lnTo>
                  <a:lnTo>
                    <a:pt x="2304" y="851"/>
                  </a:lnTo>
                  <a:lnTo>
                    <a:pt x="2240" y="838"/>
                  </a:lnTo>
                  <a:lnTo>
                    <a:pt x="2182" y="825"/>
                  </a:lnTo>
                  <a:lnTo>
                    <a:pt x="2137" y="800"/>
                  </a:lnTo>
                  <a:lnTo>
                    <a:pt x="2137" y="800"/>
                  </a:lnTo>
                  <a:lnTo>
                    <a:pt x="1734" y="582"/>
                  </a:lnTo>
                  <a:lnTo>
                    <a:pt x="1280" y="333"/>
                  </a:lnTo>
                  <a:lnTo>
                    <a:pt x="1056" y="217"/>
                  </a:lnTo>
                  <a:lnTo>
                    <a:pt x="851" y="121"/>
                  </a:lnTo>
                  <a:lnTo>
                    <a:pt x="685" y="51"/>
                  </a:lnTo>
                  <a:lnTo>
                    <a:pt x="614" y="25"/>
                  </a:lnTo>
                  <a:lnTo>
                    <a:pt x="557" y="13"/>
                  </a:lnTo>
                  <a:lnTo>
                    <a:pt x="557" y="13"/>
                  </a:lnTo>
                  <a:lnTo>
                    <a:pt x="429" y="0"/>
                  </a:lnTo>
                  <a:lnTo>
                    <a:pt x="320" y="0"/>
                  </a:lnTo>
                  <a:lnTo>
                    <a:pt x="224" y="13"/>
                  </a:lnTo>
                  <a:lnTo>
                    <a:pt x="141" y="32"/>
                  </a:lnTo>
                  <a:lnTo>
                    <a:pt x="83" y="64"/>
                  </a:lnTo>
                  <a:lnTo>
                    <a:pt x="57" y="83"/>
                  </a:lnTo>
                  <a:lnTo>
                    <a:pt x="38" y="109"/>
                  </a:lnTo>
                  <a:lnTo>
                    <a:pt x="19" y="128"/>
                  </a:lnTo>
                  <a:lnTo>
                    <a:pt x="6" y="153"/>
                  </a:lnTo>
                  <a:lnTo>
                    <a:pt x="0" y="173"/>
                  </a:lnTo>
                  <a:lnTo>
                    <a:pt x="0" y="198"/>
                  </a:lnTo>
                  <a:lnTo>
                    <a:pt x="0" y="198"/>
                  </a:lnTo>
                  <a:lnTo>
                    <a:pt x="0" y="224"/>
                  </a:lnTo>
                  <a:lnTo>
                    <a:pt x="6" y="249"/>
                  </a:lnTo>
                  <a:lnTo>
                    <a:pt x="19" y="269"/>
                  </a:lnTo>
                  <a:lnTo>
                    <a:pt x="32" y="288"/>
                  </a:lnTo>
                  <a:lnTo>
                    <a:pt x="70" y="326"/>
                  </a:lnTo>
                  <a:lnTo>
                    <a:pt x="121" y="358"/>
                  </a:lnTo>
                  <a:lnTo>
                    <a:pt x="192" y="390"/>
                  </a:lnTo>
                  <a:lnTo>
                    <a:pt x="275" y="409"/>
                  </a:lnTo>
                  <a:lnTo>
                    <a:pt x="371" y="435"/>
                  </a:lnTo>
                  <a:lnTo>
                    <a:pt x="480" y="454"/>
                  </a:lnTo>
                  <a:lnTo>
                    <a:pt x="480" y="454"/>
                  </a:lnTo>
                  <a:lnTo>
                    <a:pt x="633" y="486"/>
                  </a:lnTo>
                  <a:lnTo>
                    <a:pt x="832" y="544"/>
                  </a:lnTo>
                  <a:lnTo>
                    <a:pt x="1069" y="614"/>
                  </a:lnTo>
                  <a:lnTo>
                    <a:pt x="1331" y="710"/>
                  </a:lnTo>
                  <a:lnTo>
                    <a:pt x="1459" y="768"/>
                  </a:lnTo>
                  <a:lnTo>
                    <a:pt x="1587" y="825"/>
                  </a:lnTo>
                  <a:lnTo>
                    <a:pt x="1715" y="889"/>
                  </a:lnTo>
                  <a:lnTo>
                    <a:pt x="1837" y="960"/>
                  </a:lnTo>
                  <a:lnTo>
                    <a:pt x="1945" y="1030"/>
                  </a:lnTo>
                  <a:lnTo>
                    <a:pt x="2048" y="1107"/>
                  </a:lnTo>
                  <a:lnTo>
                    <a:pt x="2137" y="1184"/>
                  </a:lnTo>
                  <a:lnTo>
                    <a:pt x="2214" y="1267"/>
                  </a:lnTo>
                  <a:lnTo>
                    <a:pt x="2214" y="1267"/>
                  </a:lnTo>
                  <a:lnTo>
                    <a:pt x="2297" y="1369"/>
                  </a:lnTo>
                  <a:lnTo>
                    <a:pt x="2374" y="1452"/>
                  </a:lnTo>
                  <a:lnTo>
                    <a:pt x="2451" y="1529"/>
                  </a:lnTo>
                  <a:lnTo>
                    <a:pt x="2528" y="1593"/>
                  </a:lnTo>
                  <a:lnTo>
                    <a:pt x="2605" y="1651"/>
                  </a:lnTo>
                  <a:lnTo>
                    <a:pt x="2688" y="1702"/>
                  </a:lnTo>
                  <a:lnTo>
                    <a:pt x="2777" y="1747"/>
                  </a:lnTo>
                  <a:lnTo>
                    <a:pt x="2873" y="1779"/>
                  </a:lnTo>
                  <a:lnTo>
                    <a:pt x="2873" y="1779"/>
                  </a:lnTo>
                  <a:lnTo>
                    <a:pt x="2982" y="1804"/>
                  </a:lnTo>
                  <a:lnTo>
                    <a:pt x="3091" y="1817"/>
                  </a:lnTo>
                  <a:lnTo>
                    <a:pt x="3206" y="1817"/>
                  </a:lnTo>
                  <a:lnTo>
                    <a:pt x="3315" y="1804"/>
                  </a:lnTo>
                  <a:lnTo>
                    <a:pt x="3424" y="1785"/>
                  </a:lnTo>
                  <a:lnTo>
                    <a:pt x="3533" y="1753"/>
                  </a:lnTo>
                  <a:lnTo>
                    <a:pt x="3629" y="1708"/>
                  </a:lnTo>
                  <a:lnTo>
                    <a:pt x="3712" y="1657"/>
                  </a:lnTo>
                  <a:lnTo>
                    <a:pt x="3712" y="1657"/>
                  </a:lnTo>
                  <a:lnTo>
                    <a:pt x="3782" y="1600"/>
                  </a:lnTo>
                  <a:lnTo>
                    <a:pt x="3840" y="1536"/>
                  </a:lnTo>
                  <a:lnTo>
                    <a:pt x="3878" y="1472"/>
                  </a:lnTo>
                  <a:lnTo>
                    <a:pt x="3891" y="1433"/>
                  </a:lnTo>
                  <a:lnTo>
                    <a:pt x="3904" y="1401"/>
                  </a:lnTo>
                  <a:lnTo>
                    <a:pt x="3910" y="1369"/>
                  </a:lnTo>
                  <a:lnTo>
                    <a:pt x="3910" y="1337"/>
                  </a:lnTo>
                  <a:lnTo>
                    <a:pt x="3904" y="1305"/>
                  </a:lnTo>
                  <a:lnTo>
                    <a:pt x="3891" y="1273"/>
                  </a:lnTo>
                  <a:lnTo>
                    <a:pt x="3878" y="1248"/>
                  </a:lnTo>
                  <a:lnTo>
                    <a:pt x="3859" y="1222"/>
                  </a:lnTo>
                  <a:lnTo>
                    <a:pt x="3833" y="1196"/>
                  </a:lnTo>
                  <a:lnTo>
                    <a:pt x="3808" y="1171"/>
                  </a:lnTo>
                  <a:lnTo>
                    <a:pt x="3808" y="1171"/>
                  </a:ln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9081" name="Freeform 9"/>
            <p:cNvSpPr>
              <a:spLocks/>
            </p:cNvSpPr>
            <p:nvPr/>
          </p:nvSpPr>
          <p:spPr bwMode="auto">
            <a:xfrm>
              <a:off x="3439" y="1909"/>
              <a:ext cx="1404" cy="1088"/>
            </a:xfrm>
            <a:custGeom>
              <a:avLst/>
              <a:gdLst/>
              <a:ahLst/>
              <a:cxnLst>
                <a:cxn ang="0">
                  <a:pos x="627" y="895"/>
                </a:cxn>
                <a:cxn ang="0">
                  <a:pos x="627" y="895"/>
                </a:cxn>
                <a:cxn ang="0">
                  <a:pos x="704" y="895"/>
                </a:cxn>
                <a:cxn ang="0">
                  <a:pos x="781" y="895"/>
                </a:cxn>
                <a:cxn ang="0">
                  <a:pos x="909" y="883"/>
                </a:cxn>
                <a:cxn ang="0">
                  <a:pos x="1018" y="857"/>
                </a:cxn>
                <a:cxn ang="0">
                  <a:pos x="1107" y="825"/>
                </a:cxn>
                <a:cxn ang="0">
                  <a:pos x="1178" y="787"/>
                </a:cxn>
                <a:cxn ang="0">
                  <a:pos x="1229" y="742"/>
                </a:cxn>
                <a:cxn ang="0">
                  <a:pos x="1242" y="723"/>
                </a:cxn>
                <a:cxn ang="0">
                  <a:pos x="1255" y="697"/>
                </a:cxn>
                <a:cxn ang="0">
                  <a:pos x="1261" y="678"/>
                </a:cxn>
                <a:cxn ang="0">
                  <a:pos x="1261" y="659"/>
                </a:cxn>
                <a:cxn ang="0">
                  <a:pos x="1261" y="659"/>
                </a:cxn>
                <a:cxn ang="0">
                  <a:pos x="1255" y="614"/>
                </a:cxn>
                <a:cxn ang="0">
                  <a:pos x="1242" y="569"/>
                </a:cxn>
                <a:cxn ang="0">
                  <a:pos x="1223" y="518"/>
                </a:cxn>
                <a:cxn ang="0">
                  <a:pos x="1191" y="467"/>
                </a:cxn>
                <a:cxn ang="0">
                  <a:pos x="1127" y="358"/>
                </a:cxn>
                <a:cxn ang="0">
                  <a:pos x="1037" y="255"/>
                </a:cxn>
                <a:cxn ang="0">
                  <a:pos x="947" y="160"/>
                </a:cxn>
                <a:cxn ang="0">
                  <a:pos x="896" y="115"/>
                </a:cxn>
                <a:cxn ang="0">
                  <a:pos x="845" y="76"/>
                </a:cxn>
                <a:cxn ang="0">
                  <a:pos x="800" y="44"/>
                </a:cxn>
                <a:cxn ang="0">
                  <a:pos x="755" y="25"/>
                </a:cxn>
                <a:cxn ang="0">
                  <a:pos x="711" y="6"/>
                </a:cxn>
                <a:cxn ang="0">
                  <a:pos x="666" y="0"/>
                </a:cxn>
                <a:cxn ang="0">
                  <a:pos x="666" y="0"/>
                </a:cxn>
                <a:cxn ang="0">
                  <a:pos x="627" y="0"/>
                </a:cxn>
                <a:cxn ang="0">
                  <a:pos x="583" y="12"/>
                </a:cxn>
                <a:cxn ang="0">
                  <a:pos x="531" y="32"/>
                </a:cxn>
                <a:cxn ang="0">
                  <a:pos x="480" y="51"/>
                </a:cxn>
                <a:cxn ang="0">
                  <a:pos x="384" y="115"/>
                </a:cxn>
                <a:cxn ang="0">
                  <a:pos x="282" y="192"/>
                </a:cxn>
                <a:cxn ang="0">
                  <a:pos x="192" y="275"/>
                </a:cxn>
                <a:cxn ang="0">
                  <a:pos x="109" y="351"/>
                </a:cxn>
                <a:cxn ang="0">
                  <a:pos x="51" y="415"/>
                </a:cxn>
                <a:cxn ang="0">
                  <a:pos x="13" y="460"/>
                </a:cxn>
                <a:cxn ang="0">
                  <a:pos x="13" y="460"/>
                </a:cxn>
                <a:cxn ang="0">
                  <a:pos x="0" y="492"/>
                </a:cxn>
                <a:cxn ang="0">
                  <a:pos x="0" y="524"/>
                </a:cxn>
                <a:cxn ang="0">
                  <a:pos x="0" y="556"/>
                </a:cxn>
                <a:cxn ang="0">
                  <a:pos x="13" y="588"/>
                </a:cxn>
                <a:cxn ang="0">
                  <a:pos x="32" y="627"/>
                </a:cxn>
                <a:cxn ang="0">
                  <a:pos x="64" y="659"/>
                </a:cxn>
                <a:cxn ang="0">
                  <a:pos x="96" y="691"/>
                </a:cxn>
                <a:cxn ang="0">
                  <a:pos x="135" y="729"/>
                </a:cxn>
                <a:cxn ang="0">
                  <a:pos x="186" y="761"/>
                </a:cxn>
                <a:cxn ang="0">
                  <a:pos x="237" y="787"/>
                </a:cxn>
                <a:cxn ang="0">
                  <a:pos x="288" y="819"/>
                </a:cxn>
                <a:cxn ang="0">
                  <a:pos x="352" y="838"/>
                </a:cxn>
                <a:cxn ang="0">
                  <a:pos x="416" y="863"/>
                </a:cxn>
                <a:cxn ang="0">
                  <a:pos x="487" y="876"/>
                </a:cxn>
                <a:cxn ang="0">
                  <a:pos x="557" y="889"/>
                </a:cxn>
                <a:cxn ang="0">
                  <a:pos x="627" y="895"/>
                </a:cxn>
                <a:cxn ang="0">
                  <a:pos x="627" y="895"/>
                </a:cxn>
              </a:cxnLst>
              <a:rect l="0" t="0" r="r" b="b"/>
              <a:pathLst>
                <a:path w="1261" h="895">
                  <a:moveTo>
                    <a:pt x="627" y="895"/>
                  </a:moveTo>
                  <a:lnTo>
                    <a:pt x="627" y="895"/>
                  </a:lnTo>
                  <a:lnTo>
                    <a:pt x="704" y="895"/>
                  </a:lnTo>
                  <a:lnTo>
                    <a:pt x="781" y="895"/>
                  </a:lnTo>
                  <a:lnTo>
                    <a:pt x="909" y="883"/>
                  </a:lnTo>
                  <a:lnTo>
                    <a:pt x="1018" y="857"/>
                  </a:lnTo>
                  <a:lnTo>
                    <a:pt x="1107" y="825"/>
                  </a:lnTo>
                  <a:lnTo>
                    <a:pt x="1178" y="787"/>
                  </a:lnTo>
                  <a:lnTo>
                    <a:pt x="1229" y="742"/>
                  </a:lnTo>
                  <a:lnTo>
                    <a:pt x="1242" y="723"/>
                  </a:lnTo>
                  <a:lnTo>
                    <a:pt x="1255" y="697"/>
                  </a:lnTo>
                  <a:lnTo>
                    <a:pt x="1261" y="678"/>
                  </a:lnTo>
                  <a:lnTo>
                    <a:pt x="1261" y="659"/>
                  </a:lnTo>
                  <a:lnTo>
                    <a:pt x="1261" y="659"/>
                  </a:lnTo>
                  <a:lnTo>
                    <a:pt x="1255" y="614"/>
                  </a:lnTo>
                  <a:lnTo>
                    <a:pt x="1242" y="569"/>
                  </a:lnTo>
                  <a:lnTo>
                    <a:pt x="1223" y="518"/>
                  </a:lnTo>
                  <a:lnTo>
                    <a:pt x="1191" y="467"/>
                  </a:lnTo>
                  <a:lnTo>
                    <a:pt x="1127" y="358"/>
                  </a:lnTo>
                  <a:lnTo>
                    <a:pt x="1037" y="255"/>
                  </a:lnTo>
                  <a:lnTo>
                    <a:pt x="947" y="160"/>
                  </a:lnTo>
                  <a:lnTo>
                    <a:pt x="896" y="115"/>
                  </a:lnTo>
                  <a:lnTo>
                    <a:pt x="845" y="76"/>
                  </a:lnTo>
                  <a:lnTo>
                    <a:pt x="800" y="44"/>
                  </a:lnTo>
                  <a:lnTo>
                    <a:pt x="755" y="25"/>
                  </a:lnTo>
                  <a:lnTo>
                    <a:pt x="711" y="6"/>
                  </a:lnTo>
                  <a:lnTo>
                    <a:pt x="666" y="0"/>
                  </a:lnTo>
                  <a:lnTo>
                    <a:pt x="666" y="0"/>
                  </a:lnTo>
                  <a:lnTo>
                    <a:pt x="627" y="0"/>
                  </a:lnTo>
                  <a:lnTo>
                    <a:pt x="583" y="12"/>
                  </a:lnTo>
                  <a:lnTo>
                    <a:pt x="531" y="32"/>
                  </a:lnTo>
                  <a:lnTo>
                    <a:pt x="480" y="51"/>
                  </a:lnTo>
                  <a:lnTo>
                    <a:pt x="384" y="115"/>
                  </a:lnTo>
                  <a:lnTo>
                    <a:pt x="282" y="192"/>
                  </a:lnTo>
                  <a:lnTo>
                    <a:pt x="192" y="275"/>
                  </a:lnTo>
                  <a:lnTo>
                    <a:pt x="109" y="351"/>
                  </a:lnTo>
                  <a:lnTo>
                    <a:pt x="51" y="415"/>
                  </a:lnTo>
                  <a:lnTo>
                    <a:pt x="13" y="460"/>
                  </a:lnTo>
                  <a:lnTo>
                    <a:pt x="13" y="460"/>
                  </a:lnTo>
                  <a:lnTo>
                    <a:pt x="0" y="492"/>
                  </a:lnTo>
                  <a:lnTo>
                    <a:pt x="0" y="524"/>
                  </a:lnTo>
                  <a:lnTo>
                    <a:pt x="0" y="556"/>
                  </a:lnTo>
                  <a:lnTo>
                    <a:pt x="13" y="588"/>
                  </a:lnTo>
                  <a:lnTo>
                    <a:pt x="32" y="627"/>
                  </a:lnTo>
                  <a:lnTo>
                    <a:pt x="64" y="659"/>
                  </a:lnTo>
                  <a:lnTo>
                    <a:pt x="96" y="691"/>
                  </a:lnTo>
                  <a:lnTo>
                    <a:pt x="135" y="729"/>
                  </a:lnTo>
                  <a:lnTo>
                    <a:pt x="186" y="761"/>
                  </a:lnTo>
                  <a:lnTo>
                    <a:pt x="237" y="787"/>
                  </a:lnTo>
                  <a:lnTo>
                    <a:pt x="288" y="819"/>
                  </a:lnTo>
                  <a:lnTo>
                    <a:pt x="352" y="838"/>
                  </a:lnTo>
                  <a:lnTo>
                    <a:pt x="416" y="863"/>
                  </a:lnTo>
                  <a:lnTo>
                    <a:pt x="487" y="876"/>
                  </a:lnTo>
                  <a:lnTo>
                    <a:pt x="557" y="889"/>
                  </a:lnTo>
                  <a:lnTo>
                    <a:pt x="627" y="895"/>
                  </a:lnTo>
                  <a:lnTo>
                    <a:pt x="627" y="895"/>
                  </a:lnTo>
                  <a:close/>
                </a:path>
              </a:pathLst>
            </a:custGeom>
            <a:solidFill>
              <a:srgbClr val="00FF00">
                <a:alpha val="50000"/>
              </a:srgbClr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590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76200"/>
            <a:ext cx="8229600" cy="762000"/>
          </a:xfrm>
        </p:spPr>
        <p:txBody>
          <a:bodyPr/>
          <a:lstStyle/>
          <a:p>
            <a:r>
              <a:rPr lang="en-US" b="1">
                <a:solidFill>
                  <a:schemeClr val="tx1"/>
                </a:solidFill>
              </a:rPr>
              <a:t>Additional Information</a:t>
            </a:r>
          </a:p>
        </p:txBody>
      </p:sp>
      <p:sp>
        <p:nvSpPr>
          <p:cNvPr id="259078" name="Rectangle 6"/>
          <p:cNvSpPr>
            <a:spLocks noChangeArrowheads="1"/>
          </p:cNvSpPr>
          <p:nvPr/>
        </p:nvSpPr>
        <p:spPr bwMode="auto">
          <a:xfrm>
            <a:off x="838200" y="1752600"/>
            <a:ext cx="7543800" cy="2800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marL="457200" indent="-457200">
              <a:buFont typeface="Wingdings" charset="2"/>
              <a:buChar char="Ø"/>
            </a:pPr>
            <a:r>
              <a:rPr lang="en-US" sz="3600" b="1" dirty="0">
                <a:solidFill>
                  <a:schemeClr val="tx1"/>
                </a:solidFill>
              </a:rPr>
              <a:t>Web Sites</a:t>
            </a:r>
          </a:p>
          <a:p>
            <a:pPr marL="1028700" lvl="4" indent="-457200">
              <a:buFontTx/>
              <a:buChar char="•"/>
            </a:pPr>
            <a:endParaRPr lang="en-US" sz="2000" b="1" dirty="0">
              <a:solidFill>
                <a:schemeClr val="tx1"/>
              </a:solidFill>
            </a:endParaRPr>
          </a:p>
          <a:p>
            <a:pPr marL="1028700" lvl="4" indent="-457200">
              <a:buFontTx/>
              <a:buChar char="•"/>
            </a:pPr>
            <a:r>
              <a:rPr lang="en-US" sz="2000" b="1" dirty="0">
                <a:solidFill>
                  <a:schemeClr val="tx1"/>
                </a:solidFill>
              </a:rPr>
              <a:t>U.S. Agency for Toxic Substance Disease Registry (ATSDR). http://</a:t>
            </a:r>
            <a:r>
              <a:rPr lang="en-US" sz="2000" b="1" dirty="0" err="1">
                <a:solidFill>
                  <a:schemeClr val="tx1"/>
                </a:solidFill>
              </a:rPr>
              <a:t>www.atsdr.cdc.gov</a:t>
            </a:r>
            <a:r>
              <a:rPr lang="en-US" sz="2000" b="1" dirty="0">
                <a:solidFill>
                  <a:schemeClr val="tx1"/>
                </a:solidFill>
              </a:rPr>
              <a:t>/ </a:t>
            </a:r>
          </a:p>
          <a:p>
            <a:pPr marL="1028700" lvl="4" indent="-457200"/>
            <a:endParaRPr lang="en-US" sz="2000" b="1" dirty="0">
              <a:solidFill>
                <a:schemeClr val="tx1"/>
              </a:solidFill>
            </a:endParaRPr>
          </a:p>
          <a:p>
            <a:pPr marL="1028700" lvl="4" indent="-457200">
              <a:buFontTx/>
              <a:buChar char="•"/>
            </a:pPr>
            <a:r>
              <a:rPr lang="en-US" sz="2000" b="1" dirty="0">
                <a:solidFill>
                  <a:schemeClr val="tx1"/>
                </a:solidFill>
              </a:rPr>
              <a:t>Dartmouth Toxic Metals Research Program. http://</a:t>
            </a:r>
            <a:r>
              <a:rPr lang="en-US" sz="2000" b="1" dirty="0" err="1">
                <a:solidFill>
                  <a:schemeClr val="tx1"/>
                </a:solidFill>
              </a:rPr>
              <a:t>www.dartmouth.edu</a:t>
            </a:r>
            <a:r>
              <a:rPr lang="en-US" sz="2000" b="1" dirty="0">
                <a:solidFill>
                  <a:schemeClr val="tx1"/>
                </a:solidFill>
              </a:rPr>
              <a:t>/~</a:t>
            </a:r>
            <a:r>
              <a:rPr lang="en-US" sz="2000" b="1" dirty="0" err="1">
                <a:solidFill>
                  <a:schemeClr val="tx1"/>
                </a:solidFill>
              </a:rPr>
              <a:t>toxmetal</a:t>
            </a:r>
            <a:r>
              <a:rPr lang="en-US" sz="2000" b="1" dirty="0">
                <a:solidFill>
                  <a:schemeClr val="tx1"/>
                </a:solidFill>
              </a:rPr>
              <a:t>/</a:t>
            </a:r>
            <a:r>
              <a:rPr lang="en-US" sz="2000" b="1" dirty="0" err="1">
                <a:solidFill>
                  <a:schemeClr val="tx1"/>
                </a:solidFill>
              </a:rPr>
              <a:t>HM.shtml</a:t>
            </a:r>
            <a:r>
              <a:rPr lang="en-US" sz="2000" b="1" dirty="0">
                <a:solidFill>
                  <a:schemeClr val="tx1"/>
                </a:solidFill>
              </a:rPr>
              <a:t> The site has general information on toxic metals.</a:t>
            </a:r>
          </a:p>
        </p:txBody>
      </p:sp>
    </p:spTree>
  </p:cSld>
  <p:clrMapOvr>
    <a:masterClrMapping/>
  </p:clrMapOvr>
  <p:transition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3176" name="Group 8"/>
          <p:cNvGrpSpPr>
            <a:grpSpLocks/>
          </p:cNvGrpSpPr>
          <p:nvPr/>
        </p:nvGrpSpPr>
        <p:grpSpPr bwMode="auto">
          <a:xfrm>
            <a:off x="1114425" y="1676400"/>
            <a:ext cx="6913563" cy="3505200"/>
            <a:chOff x="702" y="1056"/>
            <a:chExt cx="4355" cy="2208"/>
          </a:xfrm>
        </p:grpSpPr>
        <p:sp>
          <p:nvSpPr>
            <p:cNvPr id="263177" name="Freeform 9"/>
            <p:cNvSpPr>
              <a:spLocks/>
            </p:cNvSpPr>
            <p:nvPr/>
          </p:nvSpPr>
          <p:spPr bwMode="auto">
            <a:xfrm>
              <a:off x="702" y="1056"/>
              <a:ext cx="4355" cy="2208"/>
            </a:xfrm>
            <a:custGeom>
              <a:avLst/>
              <a:gdLst/>
              <a:ahLst/>
              <a:cxnLst>
                <a:cxn ang="0">
                  <a:pos x="3680" y="1081"/>
                </a:cxn>
                <a:cxn ang="0">
                  <a:pos x="3731" y="1184"/>
                </a:cxn>
                <a:cxn ang="0">
                  <a:pos x="3808" y="1267"/>
                </a:cxn>
                <a:cxn ang="0">
                  <a:pos x="3821" y="1363"/>
                </a:cxn>
                <a:cxn ang="0">
                  <a:pos x="3782" y="1446"/>
                </a:cxn>
                <a:cxn ang="0">
                  <a:pos x="3680" y="1542"/>
                </a:cxn>
                <a:cxn ang="0">
                  <a:pos x="3539" y="1606"/>
                </a:cxn>
                <a:cxn ang="0">
                  <a:pos x="3193" y="1657"/>
                </a:cxn>
                <a:cxn ang="0">
                  <a:pos x="2963" y="1644"/>
                </a:cxn>
                <a:cxn ang="0">
                  <a:pos x="2758" y="1574"/>
                </a:cxn>
                <a:cxn ang="0">
                  <a:pos x="2502" y="1414"/>
                </a:cxn>
                <a:cxn ang="0">
                  <a:pos x="2349" y="1267"/>
                </a:cxn>
                <a:cxn ang="0">
                  <a:pos x="2297" y="1177"/>
                </a:cxn>
                <a:cxn ang="0">
                  <a:pos x="2291" y="1107"/>
                </a:cxn>
                <a:cxn ang="0">
                  <a:pos x="2310" y="1062"/>
                </a:cxn>
                <a:cxn ang="0">
                  <a:pos x="2381" y="1011"/>
                </a:cxn>
                <a:cxn ang="0">
                  <a:pos x="2528" y="992"/>
                </a:cxn>
                <a:cxn ang="0">
                  <a:pos x="2547" y="998"/>
                </a:cxn>
                <a:cxn ang="0">
                  <a:pos x="2521" y="870"/>
                </a:cxn>
                <a:cxn ang="0">
                  <a:pos x="2240" y="838"/>
                </a:cxn>
                <a:cxn ang="0">
                  <a:pos x="2137" y="800"/>
                </a:cxn>
                <a:cxn ang="0">
                  <a:pos x="1056" y="217"/>
                </a:cxn>
                <a:cxn ang="0">
                  <a:pos x="614" y="25"/>
                </a:cxn>
                <a:cxn ang="0">
                  <a:pos x="429" y="0"/>
                </a:cxn>
                <a:cxn ang="0">
                  <a:pos x="141" y="32"/>
                </a:cxn>
                <a:cxn ang="0">
                  <a:pos x="38" y="109"/>
                </a:cxn>
                <a:cxn ang="0">
                  <a:pos x="0" y="173"/>
                </a:cxn>
                <a:cxn ang="0">
                  <a:pos x="0" y="224"/>
                </a:cxn>
                <a:cxn ang="0">
                  <a:pos x="32" y="288"/>
                </a:cxn>
                <a:cxn ang="0">
                  <a:pos x="192" y="390"/>
                </a:cxn>
                <a:cxn ang="0">
                  <a:pos x="480" y="454"/>
                </a:cxn>
                <a:cxn ang="0">
                  <a:pos x="832" y="544"/>
                </a:cxn>
                <a:cxn ang="0">
                  <a:pos x="1459" y="768"/>
                </a:cxn>
                <a:cxn ang="0">
                  <a:pos x="1837" y="960"/>
                </a:cxn>
                <a:cxn ang="0">
                  <a:pos x="2137" y="1184"/>
                </a:cxn>
                <a:cxn ang="0">
                  <a:pos x="2297" y="1369"/>
                </a:cxn>
                <a:cxn ang="0">
                  <a:pos x="2528" y="1593"/>
                </a:cxn>
                <a:cxn ang="0">
                  <a:pos x="2777" y="1747"/>
                </a:cxn>
                <a:cxn ang="0">
                  <a:pos x="2982" y="1804"/>
                </a:cxn>
                <a:cxn ang="0">
                  <a:pos x="3315" y="1804"/>
                </a:cxn>
                <a:cxn ang="0">
                  <a:pos x="3629" y="1708"/>
                </a:cxn>
                <a:cxn ang="0">
                  <a:pos x="3782" y="1600"/>
                </a:cxn>
                <a:cxn ang="0">
                  <a:pos x="3891" y="1433"/>
                </a:cxn>
                <a:cxn ang="0">
                  <a:pos x="3910" y="1337"/>
                </a:cxn>
                <a:cxn ang="0">
                  <a:pos x="3878" y="1248"/>
                </a:cxn>
                <a:cxn ang="0">
                  <a:pos x="3808" y="1171"/>
                </a:cxn>
              </a:cxnLst>
              <a:rect l="0" t="0" r="r" b="b"/>
              <a:pathLst>
                <a:path w="3910" h="1817">
                  <a:moveTo>
                    <a:pt x="3808" y="1171"/>
                  </a:moveTo>
                  <a:lnTo>
                    <a:pt x="3808" y="1171"/>
                  </a:lnTo>
                  <a:lnTo>
                    <a:pt x="3680" y="1081"/>
                  </a:lnTo>
                  <a:lnTo>
                    <a:pt x="3680" y="1081"/>
                  </a:lnTo>
                  <a:lnTo>
                    <a:pt x="3731" y="1184"/>
                  </a:lnTo>
                  <a:lnTo>
                    <a:pt x="3731" y="1184"/>
                  </a:lnTo>
                  <a:lnTo>
                    <a:pt x="3763" y="1209"/>
                  </a:lnTo>
                  <a:lnTo>
                    <a:pt x="3789" y="1235"/>
                  </a:lnTo>
                  <a:lnTo>
                    <a:pt x="3808" y="1267"/>
                  </a:lnTo>
                  <a:lnTo>
                    <a:pt x="3821" y="1292"/>
                  </a:lnTo>
                  <a:lnTo>
                    <a:pt x="3827" y="1331"/>
                  </a:lnTo>
                  <a:lnTo>
                    <a:pt x="3821" y="1363"/>
                  </a:lnTo>
                  <a:lnTo>
                    <a:pt x="3808" y="1408"/>
                  </a:lnTo>
                  <a:lnTo>
                    <a:pt x="3782" y="1446"/>
                  </a:lnTo>
                  <a:lnTo>
                    <a:pt x="3782" y="1446"/>
                  </a:lnTo>
                  <a:lnTo>
                    <a:pt x="3757" y="1484"/>
                  </a:lnTo>
                  <a:lnTo>
                    <a:pt x="3725" y="1510"/>
                  </a:lnTo>
                  <a:lnTo>
                    <a:pt x="3680" y="1542"/>
                  </a:lnTo>
                  <a:lnTo>
                    <a:pt x="3641" y="1568"/>
                  </a:lnTo>
                  <a:lnTo>
                    <a:pt x="3590" y="1587"/>
                  </a:lnTo>
                  <a:lnTo>
                    <a:pt x="3539" y="1606"/>
                  </a:lnTo>
                  <a:lnTo>
                    <a:pt x="3430" y="1632"/>
                  </a:lnTo>
                  <a:lnTo>
                    <a:pt x="3309" y="1651"/>
                  </a:lnTo>
                  <a:lnTo>
                    <a:pt x="3193" y="1657"/>
                  </a:lnTo>
                  <a:lnTo>
                    <a:pt x="3072" y="1657"/>
                  </a:lnTo>
                  <a:lnTo>
                    <a:pt x="2963" y="1644"/>
                  </a:lnTo>
                  <a:lnTo>
                    <a:pt x="2963" y="1644"/>
                  </a:lnTo>
                  <a:lnTo>
                    <a:pt x="2912" y="1632"/>
                  </a:lnTo>
                  <a:lnTo>
                    <a:pt x="2861" y="1619"/>
                  </a:lnTo>
                  <a:lnTo>
                    <a:pt x="2758" y="1574"/>
                  </a:lnTo>
                  <a:lnTo>
                    <a:pt x="2662" y="1529"/>
                  </a:lnTo>
                  <a:lnTo>
                    <a:pt x="2579" y="1472"/>
                  </a:lnTo>
                  <a:lnTo>
                    <a:pt x="2502" y="1414"/>
                  </a:lnTo>
                  <a:lnTo>
                    <a:pt x="2432" y="1356"/>
                  </a:lnTo>
                  <a:lnTo>
                    <a:pt x="2381" y="1305"/>
                  </a:lnTo>
                  <a:lnTo>
                    <a:pt x="2349" y="1267"/>
                  </a:lnTo>
                  <a:lnTo>
                    <a:pt x="2349" y="1267"/>
                  </a:lnTo>
                  <a:lnTo>
                    <a:pt x="2310" y="1203"/>
                  </a:lnTo>
                  <a:lnTo>
                    <a:pt x="2297" y="1177"/>
                  </a:lnTo>
                  <a:lnTo>
                    <a:pt x="2291" y="1152"/>
                  </a:lnTo>
                  <a:lnTo>
                    <a:pt x="2291" y="1126"/>
                  </a:lnTo>
                  <a:lnTo>
                    <a:pt x="2291" y="1107"/>
                  </a:lnTo>
                  <a:lnTo>
                    <a:pt x="2297" y="1081"/>
                  </a:lnTo>
                  <a:lnTo>
                    <a:pt x="2310" y="1062"/>
                  </a:lnTo>
                  <a:lnTo>
                    <a:pt x="2310" y="1062"/>
                  </a:lnTo>
                  <a:lnTo>
                    <a:pt x="2329" y="1036"/>
                  </a:lnTo>
                  <a:lnTo>
                    <a:pt x="2355" y="1024"/>
                  </a:lnTo>
                  <a:lnTo>
                    <a:pt x="2381" y="1011"/>
                  </a:lnTo>
                  <a:lnTo>
                    <a:pt x="2413" y="998"/>
                  </a:lnTo>
                  <a:lnTo>
                    <a:pt x="2477" y="992"/>
                  </a:lnTo>
                  <a:lnTo>
                    <a:pt x="2528" y="992"/>
                  </a:lnTo>
                  <a:lnTo>
                    <a:pt x="2528" y="992"/>
                  </a:lnTo>
                  <a:lnTo>
                    <a:pt x="2547" y="998"/>
                  </a:lnTo>
                  <a:lnTo>
                    <a:pt x="2547" y="998"/>
                  </a:lnTo>
                  <a:lnTo>
                    <a:pt x="2681" y="870"/>
                  </a:lnTo>
                  <a:lnTo>
                    <a:pt x="2681" y="870"/>
                  </a:lnTo>
                  <a:lnTo>
                    <a:pt x="2521" y="870"/>
                  </a:lnTo>
                  <a:lnTo>
                    <a:pt x="2374" y="857"/>
                  </a:lnTo>
                  <a:lnTo>
                    <a:pt x="2304" y="851"/>
                  </a:lnTo>
                  <a:lnTo>
                    <a:pt x="2240" y="838"/>
                  </a:lnTo>
                  <a:lnTo>
                    <a:pt x="2182" y="825"/>
                  </a:lnTo>
                  <a:lnTo>
                    <a:pt x="2137" y="800"/>
                  </a:lnTo>
                  <a:lnTo>
                    <a:pt x="2137" y="800"/>
                  </a:lnTo>
                  <a:lnTo>
                    <a:pt x="1734" y="582"/>
                  </a:lnTo>
                  <a:lnTo>
                    <a:pt x="1280" y="333"/>
                  </a:lnTo>
                  <a:lnTo>
                    <a:pt x="1056" y="217"/>
                  </a:lnTo>
                  <a:lnTo>
                    <a:pt x="851" y="121"/>
                  </a:lnTo>
                  <a:lnTo>
                    <a:pt x="685" y="51"/>
                  </a:lnTo>
                  <a:lnTo>
                    <a:pt x="614" y="25"/>
                  </a:lnTo>
                  <a:lnTo>
                    <a:pt x="557" y="13"/>
                  </a:lnTo>
                  <a:lnTo>
                    <a:pt x="557" y="13"/>
                  </a:lnTo>
                  <a:lnTo>
                    <a:pt x="429" y="0"/>
                  </a:lnTo>
                  <a:lnTo>
                    <a:pt x="320" y="0"/>
                  </a:lnTo>
                  <a:lnTo>
                    <a:pt x="224" y="13"/>
                  </a:lnTo>
                  <a:lnTo>
                    <a:pt x="141" y="32"/>
                  </a:lnTo>
                  <a:lnTo>
                    <a:pt x="83" y="64"/>
                  </a:lnTo>
                  <a:lnTo>
                    <a:pt x="57" y="83"/>
                  </a:lnTo>
                  <a:lnTo>
                    <a:pt x="38" y="109"/>
                  </a:lnTo>
                  <a:lnTo>
                    <a:pt x="19" y="128"/>
                  </a:lnTo>
                  <a:lnTo>
                    <a:pt x="6" y="153"/>
                  </a:lnTo>
                  <a:lnTo>
                    <a:pt x="0" y="173"/>
                  </a:lnTo>
                  <a:lnTo>
                    <a:pt x="0" y="198"/>
                  </a:lnTo>
                  <a:lnTo>
                    <a:pt x="0" y="198"/>
                  </a:lnTo>
                  <a:lnTo>
                    <a:pt x="0" y="224"/>
                  </a:lnTo>
                  <a:lnTo>
                    <a:pt x="6" y="249"/>
                  </a:lnTo>
                  <a:lnTo>
                    <a:pt x="19" y="269"/>
                  </a:lnTo>
                  <a:lnTo>
                    <a:pt x="32" y="288"/>
                  </a:lnTo>
                  <a:lnTo>
                    <a:pt x="70" y="326"/>
                  </a:lnTo>
                  <a:lnTo>
                    <a:pt x="121" y="358"/>
                  </a:lnTo>
                  <a:lnTo>
                    <a:pt x="192" y="390"/>
                  </a:lnTo>
                  <a:lnTo>
                    <a:pt x="275" y="409"/>
                  </a:lnTo>
                  <a:lnTo>
                    <a:pt x="371" y="435"/>
                  </a:lnTo>
                  <a:lnTo>
                    <a:pt x="480" y="454"/>
                  </a:lnTo>
                  <a:lnTo>
                    <a:pt x="480" y="454"/>
                  </a:lnTo>
                  <a:lnTo>
                    <a:pt x="633" y="486"/>
                  </a:lnTo>
                  <a:lnTo>
                    <a:pt x="832" y="544"/>
                  </a:lnTo>
                  <a:lnTo>
                    <a:pt x="1069" y="614"/>
                  </a:lnTo>
                  <a:lnTo>
                    <a:pt x="1331" y="710"/>
                  </a:lnTo>
                  <a:lnTo>
                    <a:pt x="1459" y="768"/>
                  </a:lnTo>
                  <a:lnTo>
                    <a:pt x="1587" y="825"/>
                  </a:lnTo>
                  <a:lnTo>
                    <a:pt x="1715" y="889"/>
                  </a:lnTo>
                  <a:lnTo>
                    <a:pt x="1837" y="960"/>
                  </a:lnTo>
                  <a:lnTo>
                    <a:pt x="1945" y="1030"/>
                  </a:lnTo>
                  <a:lnTo>
                    <a:pt x="2048" y="1107"/>
                  </a:lnTo>
                  <a:lnTo>
                    <a:pt x="2137" y="1184"/>
                  </a:lnTo>
                  <a:lnTo>
                    <a:pt x="2214" y="1267"/>
                  </a:lnTo>
                  <a:lnTo>
                    <a:pt x="2214" y="1267"/>
                  </a:lnTo>
                  <a:lnTo>
                    <a:pt x="2297" y="1369"/>
                  </a:lnTo>
                  <a:lnTo>
                    <a:pt x="2374" y="1452"/>
                  </a:lnTo>
                  <a:lnTo>
                    <a:pt x="2451" y="1529"/>
                  </a:lnTo>
                  <a:lnTo>
                    <a:pt x="2528" y="1593"/>
                  </a:lnTo>
                  <a:lnTo>
                    <a:pt x="2605" y="1651"/>
                  </a:lnTo>
                  <a:lnTo>
                    <a:pt x="2688" y="1702"/>
                  </a:lnTo>
                  <a:lnTo>
                    <a:pt x="2777" y="1747"/>
                  </a:lnTo>
                  <a:lnTo>
                    <a:pt x="2873" y="1779"/>
                  </a:lnTo>
                  <a:lnTo>
                    <a:pt x="2873" y="1779"/>
                  </a:lnTo>
                  <a:lnTo>
                    <a:pt x="2982" y="1804"/>
                  </a:lnTo>
                  <a:lnTo>
                    <a:pt x="3091" y="1817"/>
                  </a:lnTo>
                  <a:lnTo>
                    <a:pt x="3206" y="1817"/>
                  </a:lnTo>
                  <a:lnTo>
                    <a:pt x="3315" y="1804"/>
                  </a:lnTo>
                  <a:lnTo>
                    <a:pt x="3424" y="1785"/>
                  </a:lnTo>
                  <a:lnTo>
                    <a:pt x="3533" y="1753"/>
                  </a:lnTo>
                  <a:lnTo>
                    <a:pt x="3629" y="1708"/>
                  </a:lnTo>
                  <a:lnTo>
                    <a:pt x="3712" y="1657"/>
                  </a:lnTo>
                  <a:lnTo>
                    <a:pt x="3712" y="1657"/>
                  </a:lnTo>
                  <a:lnTo>
                    <a:pt x="3782" y="1600"/>
                  </a:lnTo>
                  <a:lnTo>
                    <a:pt x="3840" y="1536"/>
                  </a:lnTo>
                  <a:lnTo>
                    <a:pt x="3878" y="1472"/>
                  </a:lnTo>
                  <a:lnTo>
                    <a:pt x="3891" y="1433"/>
                  </a:lnTo>
                  <a:lnTo>
                    <a:pt x="3904" y="1401"/>
                  </a:lnTo>
                  <a:lnTo>
                    <a:pt x="3910" y="1369"/>
                  </a:lnTo>
                  <a:lnTo>
                    <a:pt x="3910" y="1337"/>
                  </a:lnTo>
                  <a:lnTo>
                    <a:pt x="3904" y="1305"/>
                  </a:lnTo>
                  <a:lnTo>
                    <a:pt x="3891" y="1273"/>
                  </a:lnTo>
                  <a:lnTo>
                    <a:pt x="3878" y="1248"/>
                  </a:lnTo>
                  <a:lnTo>
                    <a:pt x="3859" y="1222"/>
                  </a:lnTo>
                  <a:lnTo>
                    <a:pt x="3833" y="1196"/>
                  </a:lnTo>
                  <a:lnTo>
                    <a:pt x="3808" y="1171"/>
                  </a:lnTo>
                  <a:lnTo>
                    <a:pt x="3808" y="1171"/>
                  </a:lnTo>
                  <a:close/>
                </a:path>
              </a:pathLst>
            </a:custGeom>
            <a:solidFill>
              <a:srgbClr val="000000">
                <a:alpha val="50000"/>
              </a:srgbClr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3178" name="Freeform 10"/>
            <p:cNvSpPr>
              <a:spLocks/>
            </p:cNvSpPr>
            <p:nvPr/>
          </p:nvSpPr>
          <p:spPr bwMode="auto">
            <a:xfrm>
              <a:off x="3439" y="1909"/>
              <a:ext cx="1404" cy="1088"/>
            </a:xfrm>
            <a:custGeom>
              <a:avLst/>
              <a:gdLst/>
              <a:ahLst/>
              <a:cxnLst>
                <a:cxn ang="0">
                  <a:pos x="627" y="895"/>
                </a:cxn>
                <a:cxn ang="0">
                  <a:pos x="627" y="895"/>
                </a:cxn>
                <a:cxn ang="0">
                  <a:pos x="704" y="895"/>
                </a:cxn>
                <a:cxn ang="0">
                  <a:pos x="781" y="895"/>
                </a:cxn>
                <a:cxn ang="0">
                  <a:pos x="909" y="883"/>
                </a:cxn>
                <a:cxn ang="0">
                  <a:pos x="1018" y="857"/>
                </a:cxn>
                <a:cxn ang="0">
                  <a:pos x="1107" y="825"/>
                </a:cxn>
                <a:cxn ang="0">
                  <a:pos x="1178" y="787"/>
                </a:cxn>
                <a:cxn ang="0">
                  <a:pos x="1229" y="742"/>
                </a:cxn>
                <a:cxn ang="0">
                  <a:pos x="1242" y="723"/>
                </a:cxn>
                <a:cxn ang="0">
                  <a:pos x="1255" y="697"/>
                </a:cxn>
                <a:cxn ang="0">
                  <a:pos x="1261" y="678"/>
                </a:cxn>
                <a:cxn ang="0">
                  <a:pos x="1261" y="659"/>
                </a:cxn>
                <a:cxn ang="0">
                  <a:pos x="1261" y="659"/>
                </a:cxn>
                <a:cxn ang="0">
                  <a:pos x="1255" y="614"/>
                </a:cxn>
                <a:cxn ang="0">
                  <a:pos x="1242" y="569"/>
                </a:cxn>
                <a:cxn ang="0">
                  <a:pos x="1223" y="518"/>
                </a:cxn>
                <a:cxn ang="0">
                  <a:pos x="1191" y="467"/>
                </a:cxn>
                <a:cxn ang="0">
                  <a:pos x="1127" y="358"/>
                </a:cxn>
                <a:cxn ang="0">
                  <a:pos x="1037" y="255"/>
                </a:cxn>
                <a:cxn ang="0">
                  <a:pos x="947" y="160"/>
                </a:cxn>
                <a:cxn ang="0">
                  <a:pos x="896" y="115"/>
                </a:cxn>
                <a:cxn ang="0">
                  <a:pos x="845" y="76"/>
                </a:cxn>
                <a:cxn ang="0">
                  <a:pos x="800" y="44"/>
                </a:cxn>
                <a:cxn ang="0">
                  <a:pos x="755" y="25"/>
                </a:cxn>
                <a:cxn ang="0">
                  <a:pos x="711" y="6"/>
                </a:cxn>
                <a:cxn ang="0">
                  <a:pos x="666" y="0"/>
                </a:cxn>
                <a:cxn ang="0">
                  <a:pos x="666" y="0"/>
                </a:cxn>
                <a:cxn ang="0">
                  <a:pos x="627" y="0"/>
                </a:cxn>
                <a:cxn ang="0">
                  <a:pos x="583" y="12"/>
                </a:cxn>
                <a:cxn ang="0">
                  <a:pos x="531" y="32"/>
                </a:cxn>
                <a:cxn ang="0">
                  <a:pos x="480" y="51"/>
                </a:cxn>
                <a:cxn ang="0">
                  <a:pos x="384" y="115"/>
                </a:cxn>
                <a:cxn ang="0">
                  <a:pos x="282" y="192"/>
                </a:cxn>
                <a:cxn ang="0">
                  <a:pos x="192" y="275"/>
                </a:cxn>
                <a:cxn ang="0">
                  <a:pos x="109" y="351"/>
                </a:cxn>
                <a:cxn ang="0">
                  <a:pos x="51" y="415"/>
                </a:cxn>
                <a:cxn ang="0">
                  <a:pos x="13" y="460"/>
                </a:cxn>
                <a:cxn ang="0">
                  <a:pos x="13" y="460"/>
                </a:cxn>
                <a:cxn ang="0">
                  <a:pos x="0" y="492"/>
                </a:cxn>
                <a:cxn ang="0">
                  <a:pos x="0" y="524"/>
                </a:cxn>
                <a:cxn ang="0">
                  <a:pos x="0" y="556"/>
                </a:cxn>
                <a:cxn ang="0">
                  <a:pos x="13" y="588"/>
                </a:cxn>
                <a:cxn ang="0">
                  <a:pos x="32" y="627"/>
                </a:cxn>
                <a:cxn ang="0">
                  <a:pos x="64" y="659"/>
                </a:cxn>
                <a:cxn ang="0">
                  <a:pos x="96" y="691"/>
                </a:cxn>
                <a:cxn ang="0">
                  <a:pos x="135" y="729"/>
                </a:cxn>
                <a:cxn ang="0">
                  <a:pos x="186" y="761"/>
                </a:cxn>
                <a:cxn ang="0">
                  <a:pos x="237" y="787"/>
                </a:cxn>
                <a:cxn ang="0">
                  <a:pos x="288" y="819"/>
                </a:cxn>
                <a:cxn ang="0">
                  <a:pos x="352" y="838"/>
                </a:cxn>
                <a:cxn ang="0">
                  <a:pos x="416" y="863"/>
                </a:cxn>
                <a:cxn ang="0">
                  <a:pos x="487" y="876"/>
                </a:cxn>
                <a:cxn ang="0">
                  <a:pos x="557" y="889"/>
                </a:cxn>
                <a:cxn ang="0">
                  <a:pos x="627" y="895"/>
                </a:cxn>
                <a:cxn ang="0">
                  <a:pos x="627" y="895"/>
                </a:cxn>
              </a:cxnLst>
              <a:rect l="0" t="0" r="r" b="b"/>
              <a:pathLst>
                <a:path w="1261" h="895">
                  <a:moveTo>
                    <a:pt x="627" y="895"/>
                  </a:moveTo>
                  <a:lnTo>
                    <a:pt x="627" y="895"/>
                  </a:lnTo>
                  <a:lnTo>
                    <a:pt x="704" y="895"/>
                  </a:lnTo>
                  <a:lnTo>
                    <a:pt x="781" y="895"/>
                  </a:lnTo>
                  <a:lnTo>
                    <a:pt x="909" y="883"/>
                  </a:lnTo>
                  <a:lnTo>
                    <a:pt x="1018" y="857"/>
                  </a:lnTo>
                  <a:lnTo>
                    <a:pt x="1107" y="825"/>
                  </a:lnTo>
                  <a:lnTo>
                    <a:pt x="1178" y="787"/>
                  </a:lnTo>
                  <a:lnTo>
                    <a:pt x="1229" y="742"/>
                  </a:lnTo>
                  <a:lnTo>
                    <a:pt x="1242" y="723"/>
                  </a:lnTo>
                  <a:lnTo>
                    <a:pt x="1255" y="697"/>
                  </a:lnTo>
                  <a:lnTo>
                    <a:pt x="1261" y="678"/>
                  </a:lnTo>
                  <a:lnTo>
                    <a:pt x="1261" y="659"/>
                  </a:lnTo>
                  <a:lnTo>
                    <a:pt x="1261" y="659"/>
                  </a:lnTo>
                  <a:lnTo>
                    <a:pt x="1255" y="614"/>
                  </a:lnTo>
                  <a:lnTo>
                    <a:pt x="1242" y="569"/>
                  </a:lnTo>
                  <a:lnTo>
                    <a:pt x="1223" y="518"/>
                  </a:lnTo>
                  <a:lnTo>
                    <a:pt x="1191" y="467"/>
                  </a:lnTo>
                  <a:lnTo>
                    <a:pt x="1127" y="358"/>
                  </a:lnTo>
                  <a:lnTo>
                    <a:pt x="1037" y="255"/>
                  </a:lnTo>
                  <a:lnTo>
                    <a:pt x="947" y="160"/>
                  </a:lnTo>
                  <a:lnTo>
                    <a:pt x="896" y="115"/>
                  </a:lnTo>
                  <a:lnTo>
                    <a:pt x="845" y="76"/>
                  </a:lnTo>
                  <a:lnTo>
                    <a:pt x="800" y="44"/>
                  </a:lnTo>
                  <a:lnTo>
                    <a:pt x="755" y="25"/>
                  </a:lnTo>
                  <a:lnTo>
                    <a:pt x="711" y="6"/>
                  </a:lnTo>
                  <a:lnTo>
                    <a:pt x="666" y="0"/>
                  </a:lnTo>
                  <a:lnTo>
                    <a:pt x="666" y="0"/>
                  </a:lnTo>
                  <a:lnTo>
                    <a:pt x="627" y="0"/>
                  </a:lnTo>
                  <a:lnTo>
                    <a:pt x="583" y="12"/>
                  </a:lnTo>
                  <a:lnTo>
                    <a:pt x="531" y="32"/>
                  </a:lnTo>
                  <a:lnTo>
                    <a:pt x="480" y="51"/>
                  </a:lnTo>
                  <a:lnTo>
                    <a:pt x="384" y="115"/>
                  </a:lnTo>
                  <a:lnTo>
                    <a:pt x="282" y="192"/>
                  </a:lnTo>
                  <a:lnTo>
                    <a:pt x="192" y="275"/>
                  </a:lnTo>
                  <a:lnTo>
                    <a:pt x="109" y="351"/>
                  </a:lnTo>
                  <a:lnTo>
                    <a:pt x="51" y="415"/>
                  </a:lnTo>
                  <a:lnTo>
                    <a:pt x="13" y="460"/>
                  </a:lnTo>
                  <a:lnTo>
                    <a:pt x="13" y="460"/>
                  </a:lnTo>
                  <a:lnTo>
                    <a:pt x="0" y="492"/>
                  </a:lnTo>
                  <a:lnTo>
                    <a:pt x="0" y="524"/>
                  </a:lnTo>
                  <a:lnTo>
                    <a:pt x="0" y="556"/>
                  </a:lnTo>
                  <a:lnTo>
                    <a:pt x="13" y="588"/>
                  </a:lnTo>
                  <a:lnTo>
                    <a:pt x="32" y="627"/>
                  </a:lnTo>
                  <a:lnTo>
                    <a:pt x="64" y="659"/>
                  </a:lnTo>
                  <a:lnTo>
                    <a:pt x="96" y="691"/>
                  </a:lnTo>
                  <a:lnTo>
                    <a:pt x="135" y="729"/>
                  </a:lnTo>
                  <a:lnTo>
                    <a:pt x="186" y="761"/>
                  </a:lnTo>
                  <a:lnTo>
                    <a:pt x="237" y="787"/>
                  </a:lnTo>
                  <a:lnTo>
                    <a:pt x="288" y="819"/>
                  </a:lnTo>
                  <a:lnTo>
                    <a:pt x="352" y="838"/>
                  </a:lnTo>
                  <a:lnTo>
                    <a:pt x="416" y="863"/>
                  </a:lnTo>
                  <a:lnTo>
                    <a:pt x="487" y="876"/>
                  </a:lnTo>
                  <a:lnTo>
                    <a:pt x="557" y="889"/>
                  </a:lnTo>
                  <a:lnTo>
                    <a:pt x="627" y="895"/>
                  </a:lnTo>
                  <a:lnTo>
                    <a:pt x="627" y="895"/>
                  </a:lnTo>
                  <a:close/>
                </a:path>
              </a:pathLst>
            </a:custGeom>
            <a:solidFill>
              <a:srgbClr val="00FF00">
                <a:alpha val="50000"/>
              </a:srgbClr>
            </a:solidFill>
            <a:ln w="9525">
              <a:noFill/>
              <a:round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631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76200"/>
            <a:ext cx="8229600" cy="762000"/>
          </a:xfrm>
        </p:spPr>
        <p:txBody>
          <a:bodyPr/>
          <a:lstStyle/>
          <a:p>
            <a:r>
              <a:rPr lang="en-US" b="1">
                <a:solidFill>
                  <a:schemeClr val="tx1"/>
                </a:solidFill>
              </a:rPr>
              <a:t>Authorship Information</a:t>
            </a:r>
          </a:p>
        </p:txBody>
      </p:sp>
      <p:sp>
        <p:nvSpPr>
          <p:cNvPr id="263174" name="Rectangle 6"/>
          <p:cNvSpPr>
            <a:spLocks noChangeArrowheads="1"/>
          </p:cNvSpPr>
          <p:nvPr/>
        </p:nvSpPr>
        <p:spPr bwMode="auto">
          <a:xfrm>
            <a:off x="1066800" y="3962400"/>
            <a:ext cx="7010400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 b="1" dirty="0">
                <a:solidFill>
                  <a:schemeClr val="tx1"/>
                </a:solidFill>
              </a:rPr>
              <a:t>For Additional Information Contact</a:t>
            </a:r>
          </a:p>
          <a:p>
            <a:pPr algn="ctr"/>
            <a:r>
              <a:rPr lang="en-US" sz="2800" b="1" dirty="0">
                <a:solidFill>
                  <a:schemeClr val="tx1"/>
                </a:solidFill>
              </a:rPr>
              <a:t>Steven G. Gilbert, PhD, DABT</a:t>
            </a:r>
          </a:p>
          <a:p>
            <a:pPr algn="ctr"/>
            <a:r>
              <a:rPr lang="en-US" sz="2800" b="1" dirty="0">
                <a:solidFill>
                  <a:schemeClr val="tx1"/>
                </a:solidFill>
              </a:rPr>
              <a:t>E-mail: </a:t>
            </a:r>
            <a:r>
              <a:rPr lang="en-US" sz="2800" b="1" dirty="0" err="1">
                <a:solidFill>
                  <a:schemeClr val="tx1"/>
                </a:solidFill>
              </a:rPr>
              <a:t>sgilbert@innd.org</a:t>
            </a:r>
            <a:endParaRPr lang="en-US" sz="2800" b="1" dirty="0">
              <a:solidFill>
                <a:schemeClr val="tx1"/>
              </a:solidFill>
            </a:endParaRPr>
          </a:p>
          <a:p>
            <a:pPr algn="ctr"/>
            <a:r>
              <a:rPr lang="en-US" sz="2800" b="1" dirty="0">
                <a:solidFill>
                  <a:schemeClr val="tx1"/>
                </a:solidFill>
              </a:rPr>
              <a:t>Web: </a:t>
            </a:r>
            <a:r>
              <a:rPr lang="en-US" sz="2800" b="1" dirty="0" err="1">
                <a:solidFill>
                  <a:schemeClr val="tx1"/>
                </a:solidFill>
              </a:rPr>
              <a:t>www</a:t>
            </a:r>
            <a:r>
              <a:rPr lang="en-US" sz="2800" b="1" err="1">
                <a:solidFill>
                  <a:schemeClr val="tx1"/>
                </a:solidFill>
              </a:rPr>
              <a:t>.</a:t>
            </a:r>
            <a:r>
              <a:rPr lang="en-US" sz="2800" b="1">
                <a:solidFill>
                  <a:schemeClr val="tx1"/>
                </a:solidFill>
              </a:rPr>
              <a:t>asmalldoseoftoxicology.</a:t>
            </a:r>
            <a:r>
              <a:rPr lang="en-US" sz="2800" b="1" dirty="0" err="1">
                <a:solidFill>
                  <a:schemeClr val="tx1"/>
                </a:solidFill>
              </a:rPr>
              <a:t>org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263175" name="Rectangle 7"/>
          <p:cNvSpPr>
            <a:spLocks noChangeArrowheads="1"/>
          </p:cNvSpPr>
          <p:nvPr/>
        </p:nvSpPr>
        <p:spPr bwMode="auto">
          <a:xfrm>
            <a:off x="609600" y="2009775"/>
            <a:ext cx="78867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 sz="3600" b="1">
                <a:solidFill>
                  <a:schemeClr val="tx1"/>
                </a:solidFill>
              </a:rPr>
              <a:t>This presentation is supplement to </a:t>
            </a:r>
          </a:p>
          <a:p>
            <a:pPr algn="ctr"/>
            <a:r>
              <a:rPr lang="en-US" sz="3600" b="1">
                <a:solidFill>
                  <a:schemeClr val="tx1"/>
                </a:solidFill>
              </a:rPr>
              <a:t> “A Small Dose of Toxicology”</a:t>
            </a:r>
            <a:endParaRPr lang="en-US" sz="2000" b="1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ChangeArrowheads="1"/>
          </p:cNvSpPr>
          <p:nvPr/>
        </p:nvSpPr>
        <p:spPr bwMode="auto">
          <a:xfrm>
            <a:off x="533400" y="2157413"/>
            <a:ext cx="8153400" cy="19685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marL="457200" indent="-457200" eaLnBrk="0" hangingPunct="0">
              <a:spcBef>
                <a:spcPct val="20000"/>
              </a:spcBef>
              <a:buFont typeface="Wingdings" charset="2"/>
              <a:buChar char="Ø"/>
            </a:pPr>
            <a:r>
              <a:rPr lang="en-US" sz="2800" b="1">
                <a:solidFill>
                  <a:schemeClr val="tx1"/>
                </a:solidFill>
              </a:rPr>
              <a:t>80 of 105 elements in the periodic table are labeled as metals</a:t>
            </a:r>
          </a:p>
          <a:p>
            <a:pPr marL="457200" indent="-457200" eaLnBrk="0" hangingPunct="0">
              <a:spcBef>
                <a:spcPct val="20000"/>
              </a:spcBef>
              <a:buFont typeface="Wingdings" charset="2"/>
              <a:buChar char="Ø"/>
            </a:pPr>
            <a:r>
              <a:rPr lang="en-US" sz="2800" b="1">
                <a:solidFill>
                  <a:schemeClr val="tx1"/>
                </a:solidFill>
              </a:rPr>
              <a:t>“Mad Hatter” – mercury exposure</a:t>
            </a:r>
          </a:p>
          <a:p>
            <a:pPr marL="457200" indent="-457200" eaLnBrk="0" hangingPunct="0">
              <a:spcBef>
                <a:spcPct val="20000"/>
              </a:spcBef>
              <a:buFont typeface="Wingdings" charset="2"/>
              <a:buChar char="Ø"/>
            </a:pPr>
            <a:endParaRPr lang="en-US" sz="2800" b="1">
              <a:solidFill>
                <a:schemeClr val="tx1"/>
              </a:solidFill>
            </a:endParaRPr>
          </a:p>
        </p:txBody>
      </p:sp>
      <p:sp>
        <p:nvSpPr>
          <p:cNvPr id="152579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152400" y="76200"/>
            <a:ext cx="8839200" cy="762000"/>
          </a:xfrm>
        </p:spPr>
        <p:txBody>
          <a:bodyPr/>
          <a:lstStyle/>
          <a:p>
            <a:r>
              <a:rPr lang="en-US" b="1">
                <a:solidFill>
                  <a:schemeClr val="tx1"/>
                </a:solidFill>
              </a:rPr>
              <a:t>Historical Awareness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7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152400" y="76200"/>
            <a:ext cx="8839200" cy="762000"/>
          </a:xfrm>
        </p:spPr>
        <p:txBody>
          <a:bodyPr/>
          <a:lstStyle/>
          <a:p>
            <a:r>
              <a:rPr lang="en-US" b="1">
                <a:solidFill>
                  <a:schemeClr val="tx1"/>
                </a:solidFill>
              </a:rPr>
              <a:t>Thoughts on Metals</a:t>
            </a:r>
          </a:p>
        </p:txBody>
      </p:sp>
      <p:sp>
        <p:nvSpPr>
          <p:cNvPr id="154628" name="Text Box 4"/>
          <p:cNvSpPr txBox="1">
            <a:spLocks noChangeArrowheads="1"/>
          </p:cNvSpPr>
          <p:nvPr/>
        </p:nvSpPr>
        <p:spPr bwMode="auto">
          <a:xfrm>
            <a:off x="1279525" y="1589088"/>
            <a:ext cx="6797675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marL="457200" indent="-457200">
              <a:buFont typeface="Wingdings" charset="2"/>
              <a:buChar char="Ø"/>
              <a:tabLst>
                <a:tab pos="2051050" algn="l"/>
              </a:tabLst>
            </a:pPr>
            <a:r>
              <a:rPr lang="en-US" sz="3200" b="1" dirty="0"/>
              <a:t>Redistribution</a:t>
            </a:r>
          </a:p>
          <a:p>
            <a:pPr lvl="1" indent="-457200">
              <a:buFontTx/>
              <a:buChar char="•"/>
              <a:tabLst>
                <a:tab pos="2051050" algn="l"/>
              </a:tabLst>
            </a:pPr>
            <a:r>
              <a:rPr lang="en-US" sz="2400" b="1" dirty="0"/>
              <a:t>Naturally occurring – break down of rock</a:t>
            </a:r>
          </a:p>
          <a:p>
            <a:pPr lvl="1" indent="-457200">
              <a:buFontTx/>
              <a:buChar char="•"/>
              <a:tabLst>
                <a:tab pos="2051050" algn="l"/>
              </a:tabLst>
            </a:pPr>
            <a:r>
              <a:rPr lang="en-US" sz="2400" b="1" dirty="0"/>
              <a:t>Human – mining, purify, recombine, use</a:t>
            </a:r>
          </a:p>
          <a:p>
            <a:pPr lvl="1" indent="-457200">
              <a:buFontTx/>
              <a:buChar char="•"/>
              <a:tabLst>
                <a:tab pos="2051050" algn="l"/>
              </a:tabLst>
            </a:pPr>
            <a:r>
              <a:rPr lang="en-US" sz="2400" b="1" dirty="0"/>
              <a:t>E.g. lead – rise in Greenland ice</a:t>
            </a:r>
          </a:p>
          <a:p>
            <a:pPr marL="457200" indent="-457200">
              <a:buFont typeface="Wingdings" charset="2"/>
              <a:buChar char="Ø"/>
              <a:tabLst>
                <a:tab pos="2051050" algn="l"/>
              </a:tabLst>
            </a:pPr>
            <a:r>
              <a:rPr lang="en-US" sz="3200" b="1" dirty="0"/>
              <a:t>Changed form</a:t>
            </a:r>
          </a:p>
          <a:p>
            <a:pPr lvl="1" indent="-457200">
              <a:buFontTx/>
              <a:buChar char="•"/>
              <a:tabLst>
                <a:tab pos="2051050" algn="l"/>
              </a:tabLst>
            </a:pPr>
            <a:r>
              <a:rPr lang="en-US" sz="2400" b="1" dirty="0"/>
              <a:t>E.g. inorganic to organic mercury</a:t>
            </a:r>
            <a:endParaRPr lang="en-US" sz="3200" b="1" dirty="0"/>
          </a:p>
          <a:p>
            <a:pPr marL="457200" indent="-457200">
              <a:buFont typeface="Wingdings" charset="2"/>
              <a:buChar char="Ø"/>
              <a:tabLst>
                <a:tab pos="2051050" algn="l"/>
              </a:tabLst>
            </a:pPr>
            <a:r>
              <a:rPr lang="en-US" sz="3200" b="1" dirty="0"/>
              <a:t>Occupational exposure</a:t>
            </a:r>
          </a:p>
          <a:p>
            <a:pPr marL="457200" indent="-457200">
              <a:buFont typeface="Wingdings" charset="2"/>
              <a:buChar char="Ø"/>
              <a:tabLst>
                <a:tab pos="2051050" algn="l"/>
              </a:tabLst>
            </a:pPr>
            <a:r>
              <a:rPr lang="en-US" sz="3200" b="1" dirty="0"/>
              <a:t>Home exposure</a:t>
            </a:r>
          </a:p>
          <a:p>
            <a:pPr marL="457200" indent="-457200">
              <a:buFont typeface="Wingdings" charset="2"/>
              <a:buChar char="Ø"/>
            </a:pPr>
            <a:endParaRPr lang="en-US" sz="2800" b="1" dirty="0"/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026" name="Rectangle 1026"/>
          <p:cNvSpPr>
            <a:spLocks noGrp="1" noChangeArrowheads="1"/>
          </p:cNvSpPr>
          <p:nvPr>
            <p:ph type="title" idx="4294967295"/>
          </p:nvPr>
        </p:nvSpPr>
        <p:spPr>
          <a:xfrm>
            <a:off x="152400" y="76200"/>
            <a:ext cx="8839200" cy="762000"/>
          </a:xfrm>
        </p:spPr>
        <p:txBody>
          <a:bodyPr/>
          <a:lstStyle/>
          <a:p>
            <a:r>
              <a:rPr lang="en-US" b="1">
                <a:solidFill>
                  <a:schemeClr val="tx1"/>
                </a:solidFill>
              </a:rPr>
              <a:t>Susceptibility to Metals</a:t>
            </a:r>
          </a:p>
        </p:txBody>
      </p:sp>
      <p:sp>
        <p:nvSpPr>
          <p:cNvPr id="257027" name="Text Box 1027"/>
          <p:cNvSpPr txBox="1">
            <a:spLocks noChangeArrowheads="1"/>
          </p:cNvSpPr>
          <p:nvPr/>
        </p:nvSpPr>
        <p:spPr bwMode="auto">
          <a:xfrm>
            <a:off x="1143000" y="1901825"/>
            <a:ext cx="6797675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marL="457200" indent="-457200">
              <a:buFont typeface="Wingdings" charset="2"/>
              <a:buChar char="Ø"/>
            </a:pPr>
            <a:r>
              <a:rPr lang="en-US" sz="2800" b="1" dirty="0"/>
              <a:t>Age – young or old?</a:t>
            </a:r>
          </a:p>
          <a:p>
            <a:pPr marL="457200" indent="-457200">
              <a:buFont typeface="Wingdings" charset="2"/>
              <a:buChar char="Ø"/>
            </a:pPr>
            <a:r>
              <a:rPr lang="en-US" sz="2800" b="1" dirty="0"/>
              <a:t>Nutrition (</a:t>
            </a:r>
            <a:r>
              <a:rPr lang="en-US" sz="2800" b="1" dirty="0" err="1"/>
              <a:t>competetion</a:t>
            </a:r>
            <a:r>
              <a:rPr lang="en-US" sz="2800" b="1" dirty="0"/>
              <a:t> with essential metals)</a:t>
            </a:r>
          </a:p>
          <a:p>
            <a:pPr marL="457200" indent="-457200">
              <a:buFont typeface="Wingdings" charset="2"/>
              <a:buChar char="Ø"/>
            </a:pPr>
            <a:r>
              <a:rPr lang="en-US" sz="2800" b="1" dirty="0"/>
              <a:t>Allergic response (immune system)</a:t>
            </a:r>
          </a:p>
          <a:p>
            <a:pPr marL="457200" indent="-457200">
              <a:buFont typeface="Wingdings" charset="2"/>
              <a:buChar char="Ø"/>
            </a:pPr>
            <a:r>
              <a:rPr lang="en-US" sz="2800" b="1" dirty="0"/>
              <a:t>Form of metal (organic or inorganic)</a:t>
            </a:r>
          </a:p>
          <a:p>
            <a:pPr marL="457200" indent="-457200">
              <a:buFont typeface="Wingdings" charset="2"/>
              <a:buChar char="Ø"/>
            </a:pPr>
            <a:r>
              <a:rPr lang="en-US" sz="2800" b="1" dirty="0"/>
              <a:t>Lifestyle – smoking or alcohol</a:t>
            </a:r>
          </a:p>
          <a:p>
            <a:pPr marL="457200" indent="-457200">
              <a:buFont typeface="Wingdings" charset="2"/>
              <a:buChar char="Ø"/>
            </a:pPr>
            <a:r>
              <a:rPr lang="en-US" sz="2800" b="1" dirty="0"/>
              <a:t>Occupation</a:t>
            </a:r>
          </a:p>
          <a:p>
            <a:pPr marL="457200" indent="-457200">
              <a:buFont typeface="Wingdings" charset="2"/>
              <a:buChar char="Ø"/>
            </a:pPr>
            <a:r>
              <a:rPr lang="en-US" sz="2800" b="1" dirty="0"/>
              <a:t>Home environment (lead paint?)</a:t>
            </a: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ChangeArrowheads="1"/>
          </p:cNvSpPr>
          <p:nvPr/>
        </p:nvSpPr>
        <p:spPr bwMode="auto">
          <a:xfrm>
            <a:off x="2743200" y="2351088"/>
            <a:ext cx="3733800" cy="35925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marL="457200" indent="-457200" eaLnBrk="0" hangingPunct="0">
              <a:spcBef>
                <a:spcPct val="20000"/>
              </a:spcBef>
              <a:buFont typeface="Wingdings" charset="2"/>
              <a:buChar char="Ø"/>
            </a:pPr>
            <a:r>
              <a:rPr lang="en-US" sz="2800" b="1">
                <a:solidFill>
                  <a:schemeClr val="tx1"/>
                </a:solidFill>
              </a:rPr>
              <a:t>Chromium (Cr)</a:t>
            </a:r>
          </a:p>
          <a:p>
            <a:pPr marL="457200" indent="-457200" eaLnBrk="0" hangingPunct="0">
              <a:spcBef>
                <a:spcPct val="20000"/>
              </a:spcBef>
              <a:buFont typeface="Wingdings" charset="2"/>
              <a:buChar char="Ø"/>
            </a:pPr>
            <a:r>
              <a:rPr lang="en-US" sz="2800" b="1">
                <a:solidFill>
                  <a:schemeClr val="tx1"/>
                </a:solidFill>
              </a:rPr>
              <a:t>Copper (Cu)</a:t>
            </a:r>
          </a:p>
          <a:p>
            <a:pPr marL="457200" indent="-457200" eaLnBrk="0" hangingPunct="0">
              <a:spcBef>
                <a:spcPct val="20000"/>
              </a:spcBef>
              <a:buFont typeface="Wingdings" charset="2"/>
              <a:buChar char="Ø"/>
            </a:pPr>
            <a:r>
              <a:rPr lang="en-US" sz="2800" b="1">
                <a:solidFill>
                  <a:schemeClr val="tx1"/>
                </a:solidFill>
              </a:rPr>
              <a:t>Iron (Fe)</a:t>
            </a:r>
          </a:p>
          <a:p>
            <a:pPr marL="457200" indent="-457200" eaLnBrk="0" hangingPunct="0">
              <a:spcBef>
                <a:spcPct val="20000"/>
              </a:spcBef>
              <a:buFont typeface="Wingdings" charset="2"/>
              <a:buChar char="Ø"/>
            </a:pPr>
            <a:r>
              <a:rPr lang="en-US" sz="2800" b="1">
                <a:solidFill>
                  <a:schemeClr val="tx1"/>
                </a:solidFill>
              </a:rPr>
              <a:t>Magnesium (Mg)</a:t>
            </a:r>
          </a:p>
          <a:p>
            <a:pPr marL="457200" indent="-457200" eaLnBrk="0" hangingPunct="0">
              <a:spcBef>
                <a:spcPct val="20000"/>
              </a:spcBef>
              <a:buFont typeface="Wingdings" charset="2"/>
              <a:buChar char="Ø"/>
            </a:pPr>
            <a:r>
              <a:rPr lang="en-US" sz="2800" b="1">
                <a:solidFill>
                  <a:schemeClr val="tx1"/>
                </a:solidFill>
              </a:rPr>
              <a:t>Manganese (Mn)</a:t>
            </a:r>
          </a:p>
          <a:p>
            <a:pPr marL="457200" indent="-457200" eaLnBrk="0" hangingPunct="0">
              <a:spcBef>
                <a:spcPct val="20000"/>
              </a:spcBef>
              <a:buFont typeface="Wingdings" charset="2"/>
              <a:buChar char="Ø"/>
            </a:pPr>
            <a:r>
              <a:rPr lang="en-US" sz="2800" b="1">
                <a:solidFill>
                  <a:schemeClr val="tx1"/>
                </a:solidFill>
              </a:rPr>
              <a:t>Selenium (Se)</a:t>
            </a:r>
          </a:p>
          <a:p>
            <a:pPr marL="457200" indent="-457200" eaLnBrk="0" hangingPunct="0">
              <a:spcBef>
                <a:spcPct val="20000"/>
              </a:spcBef>
              <a:buFont typeface="Wingdings" charset="2"/>
              <a:buChar char="Ø"/>
            </a:pPr>
            <a:r>
              <a:rPr lang="en-US" sz="2800" b="1">
                <a:solidFill>
                  <a:schemeClr val="tx1"/>
                </a:solidFill>
              </a:rPr>
              <a:t>Zinc (Zn)</a:t>
            </a:r>
          </a:p>
        </p:txBody>
      </p:sp>
      <p:sp>
        <p:nvSpPr>
          <p:cNvPr id="156675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152400" y="76200"/>
            <a:ext cx="8839200" cy="762000"/>
          </a:xfrm>
        </p:spPr>
        <p:txBody>
          <a:bodyPr/>
          <a:lstStyle/>
          <a:p>
            <a:r>
              <a:rPr lang="en-US" b="1">
                <a:solidFill>
                  <a:schemeClr val="tx1"/>
                </a:solidFill>
              </a:rPr>
              <a:t>Nutritionally Important</a:t>
            </a:r>
          </a:p>
        </p:txBody>
      </p:sp>
      <p:sp>
        <p:nvSpPr>
          <p:cNvPr id="156676" name="Text Box 4"/>
          <p:cNvSpPr txBox="1">
            <a:spLocks noChangeArrowheads="1"/>
          </p:cNvSpPr>
          <p:nvPr/>
        </p:nvSpPr>
        <p:spPr bwMode="auto">
          <a:xfrm>
            <a:off x="1143000" y="1082675"/>
            <a:ext cx="6770688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3200" b="1"/>
              <a:t>Some metals have very important physiological functions</a:t>
            </a:r>
          </a:p>
        </p:txBody>
      </p:sp>
      <p:sp>
        <p:nvSpPr>
          <p:cNvPr id="156677" name="Rectangle 5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2133600" y="2362200"/>
            <a:ext cx="6096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400" b="1"/>
              <a:t>Cr</a:t>
            </a:r>
          </a:p>
        </p:txBody>
      </p:sp>
      <p:sp>
        <p:nvSpPr>
          <p:cNvPr id="156678" name="Rectangle 6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2133600" y="2895600"/>
            <a:ext cx="6096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400" b="1"/>
              <a:t>Cu</a:t>
            </a:r>
          </a:p>
        </p:txBody>
      </p:sp>
      <p:sp>
        <p:nvSpPr>
          <p:cNvPr id="156679" name="Rectangle 7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2133600" y="3429000"/>
            <a:ext cx="6096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400" b="1"/>
              <a:t>Fe</a:t>
            </a:r>
          </a:p>
        </p:txBody>
      </p:sp>
      <p:sp>
        <p:nvSpPr>
          <p:cNvPr id="156680" name="Rectangle 8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2133600" y="3962400"/>
            <a:ext cx="6096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400" b="1"/>
              <a:t>Mg</a:t>
            </a:r>
          </a:p>
        </p:txBody>
      </p:sp>
      <p:sp>
        <p:nvSpPr>
          <p:cNvPr id="156681" name="Rectangle 9">
            <a:hlinkClick r:id="rId7" action="ppaction://hlinksldjump"/>
          </p:cNvPr>
          <p:cNvSpPr>
            <a:spLocks noChangeArrowheads="1"/>
          </p:cNvSpPr>
          <p:nvPr/>
        </p:nvSpPr>
        <p:spPr bwMode="auto">
          <a:xfrm>
            <a:off x="2133600" y="4419600"/>
            <a:ext cx="6096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400" b="1"/>
              <a:t>Mn</a:t>
            </a:r>
          </a:p>
        </p:txBody>
      </p:sp>
      <p:sp>
        <p:nvSpPr>
          <p:cNvPr id="156682" name="Rectangle 10">
            <a:hlinkClick r:id="rId8" action="ppaction://hlinksldjump"/>
          </p:cNvPr>
          <p:cNvSpPr>
            <a:spLocks noChangeArrowheads="1"/>
          </p:cNvSpPr>
          <p:nvPr/>
        </p:nvSpPr>
        <p:spPr bwMode="auto">
          <a:xfrm>
            <a:off x="2133600" y="4953000"/>
            <a:ext cx="6096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400" b="1"/>
              <a:t>Se</a:t>
            </a:r>
          </a:p>
        </p:txBody>
      </p:sp>
      <p:sp>
        <p:nvSpPr>
          <p:cNvPr id="156683" name="Rectangle 11">
            <a:hlinkClick r:id="rId9" action="ppaction://hlinksldjump"/>
          </p:cNvPr>
          <p:cNvSpPr>
            <a:spLocks noChangeArrowheads="1"/>
          </p:cNvSpPr>
          <p:nvPr/>
        </p:nvSpPr>
        <p:spPr bwMode="auto">
          <a:xfrm>
            <a:off x="2133600" y="5486400"/>
            <a:ext cx="6096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en-US" sz="2400" b="1"/>
              <a:t>Zn</a:t>
            </a: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1026"/>
          <p:cNvSpPr>
            <a:spLocks noChangeArrowheads="1"/>
          </p:cNvSpPr>
          <p:nvPr/>
        </p:nvSpPr>
        <p:spPr bwMode="auto">
          <a:xfrm>
            <a:off x="762000" y="1219200"/>
            <a:ext cx="7696200" cy="43592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marL="457200" indent="-457200" eaLnBrk="0" hangingPunct="0">
              <a:buFontTx/>
              <a:buChar char="•"/>
            </a:pPr>
            <a:r>
              <a:rPr lang="en-US" sz="2800" b="1" dirty="0">
                <a:solidFill>
                  <a:schemeClr val="tx1"/>
                </a:solidFill>
              </a:rPr>
              <a:t>Use – essential element, associated with insulin, stainless steel, tanning leather</a:t>
            </a:r>
          </a:p>
          <a:p>
            <a:pPr marL="457200" indent="-457200" eaLnBrk="0" hangingPunct="0">
              <a:buFontTx/>
              <a:buChar char="•"/>
            </a:pPr>
            <a:r>
              <a:rPr lang="en-US" sz="2800" b="1" dirty="0">
                <a:solidFill>
                  <a:schemeClr val="tx1"/>
                </a:solidFill>
              </a:rPr>
              <a:t>Source –food supply, inhalation</a:t>
            </a:r>
          </a:p>
          <a:p>
            <a:pPr marL="457200" indent="-457200" eaLnBrk="0" hangingPunct="0">
              <a:buFontTx/>
              <a:buChar char="•"/>
            </a:pPr>
            <a:r>
              <a:rPr lang="en-US" sz="2800" b="1" dirty="0">
                <a:solidFill>
                  <a:schemeClr val="tx1"/>
                </a:solidFill>
              </a:rPr>
              <a:t>Recommended daily – 50-200 </a:t>
            </a:r>
            <a:r>
              <a:rPr lang="en-US" sz="2800" b="1" dirty="0">
                <a:solidFill>
                  <a:schemeClr val="tx1"/>
                </a:solidFill>
                <a:ea typeface="Arial" charset="0"/>
                <a:cs typeface="Arial" charset="0"/>
              </a:rPr>
              <a:t>µ</a:t>
            </a:r>
            <a:r>
              <a:rPr lang="en-US" sz="2800" b="1" dirty="0">
                <a:solidFill>
                  <a:schemeClr val="tx1"/>
                </a:solidFill>
              </a:rPr>
              <a:t>g</a:t>
            </a:r>
          </a:p>
          <a:p>
            <a:pPr marL="457200" indent="-457200" eaLnBrk="0" hangingPunct="0">
              <a:buFontTx/>
              <a:buChar char="•"/>
            </a:pPr>
            <a:r>
              <a:rPr lang="en-US" sz="2800" b="1" dirty="0">
                <a:solidFill>
                  <a:schemeClr val="tx1"/>
                </a:solidFill>
              </a:rPr>
              <a:t>Absorption – intestine</a:t>
            </a:r>
          </a:p>
          <a:p>
            <a:pPr marL="457200" indent="-457200" eaLnBrk="0" hangingPunct="0">
              <a:buFontTx/>
              <a:buChar char="•"/>
            </a:pPr>
            <a:r>
              <a:rPr lang="en-US" sz="2800" b="1" dirty="0">
                <a:solidFill>
                  <a:schemeClr val="tx1"/>
                </a:solidFill>
              </a:rPr>
              <a:t>Toxicity – acute exposure cause kidney damage, lung cancer</a:t>
            </a:r>
          </a:p>
          <a:p>
            <a:pPr marL="457200" indent="-457200" eaLnBrk="0" hangingPunct="0">
              <a:buFontTx/>
              <a:buChar char="•"/>
            </a:pPr>
            <a:r>
              <a:rPr lang="en-US" sz="2800" b="1" dirty="0">
                <a:solidFill>
                  <a:schemeClr val="tx1"/>
                </a:solidFill>
              </a:rPr>
              <a:t>Facts – comes in different oxidized forms    			– Cr</a:t>
            </a:r>
            <a:r>
              <a:rPr lang="en-US" sz="2800" b="1" baseline="30000" dirty="0">
                <a:solidFill>
                  <a:schemeClr val="tx1"/>
                </a:solidFill>
              </a:rPr>
              <a:t>3+</a:t>
            </a:r>
            <a:r>
              <a:rPr lang="en-US" sz="2800" b="1" dirty="0">
                <a:solidFill>
                  <a:schemeClr val="tx1"/>
                </a:solidFill>
              </a:rPr>
              <a:t>, Cr</a:t>
            </a:r>
            <a:r>
              <a:rPr lang="en-US" sz="2800" b="1" baseline="30000" dirty="0">
                <a:solidFill>
                  <a:schemeClr val="tx1"/>
                </a:solidFill>
              </a:rPr>
              <a:t>6+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</a:p>
          <a:p>
            <a:pPr marL="1657350" lvl="2" indent="-457200" eaLnBrk="0" hangingPunct="0">
              <a:buFontTx/>
              <a:buChar char="•"/>
            </a:pP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224259" name="Rectangle 1027"/>
          <p:cNvSpPr>
            <a:spLocks noGrp="1" noChangeArrowheads="1"/>
          </p:cNvSpPr>
          <p:nvPr>
            <p:ph type="title" idx="4294967295"/>
          </p:nvPr>
        </p:nvSpPr>
        <p:spPr>
          <a:xfrm>
            <a:off x="152400" y="76200"/>
            <a:ext cx="8839200" cy="762000"/>
          </a:xfrm>
        </p:spPr>
        <p:txBody>
          <a:bodyPr/>
          <a:lstStyle/>
          <a:p>
            <a:r>
              <a:rPr lang="en-US" b="1">
                <a:solidFill>
                  <a:schemeClr val="tx1"/>
                </a:solidFill>
              </a:rPr>
              <a:t>Chromium (Cr)</a:t>
            </a:r>
          </a:p>
        </p:txBody>
      </p:sp>
      <p:pic>
        <p:nvPicPr>
          <p:cNvPr id="224261" name="Picture 1029" descr="C:\Documents and Settings\steveg\Application Data\Microsoft\Media Catalog\Downloaded Clips\cl5a\j0226470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4724400"/>
            <a:ext cx="2559050" cy="1827212"/>
          </a:xfrm>
          <a:prstGeom prst="rect">
            <a:avLst/>
          </a:prstGeom>
          <a:noFill/>
        </p:spPr>
      </p:pic>
      <p:sp>
        <p:nvSpPr>
          <p:cNvPr id="224262" name="AutoShape 1030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124575"/>
            <a:ext cx="457200" cy="457200"/>
          </a:xfrm>
          <a:prstGeom prst="actionButtonBackPreviou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546" name="Rectangle 1026"/>
          <p:cNvSpPr>
            <a:spLocks noChangeArrowheads="1"/>
          </p:cNvSpPr>
          <p:nvPr/>
        </p:nvSpPr>
        <p:spPr bwMode="auto">
          <a:xfrm>
            <a:off x="762000" y="1371600"/>
            <a:ext cx="7696200" cy="39322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prstTxWarp prst="textNoShape">
              <a:avLst/>
            </a:prstTxWarp>
            <a:spAutoFit/>
          </a:bodyPr>
          <a:lstStyle/>
          <a:p>
            <a:pPr marL="457200" indent="-457200" eaLnBrk="0" hangingPunct="0">
              <a:buFontTx/>
              <a:buChar char="•"/>
            </a:pPr>
            <a:r>
              <a:rPr lang="en-US" sz="2800" b="1">
                <a:solidFill>
                  <a:schemeClr val="tx1"/>
                </a:solidFill>
              </a:rPr>
              <a:t>Use – essential element, widely used</a:t>
            </a:r>
          </a:p>
          <a:p>
            <a:pPr marL="457200" indent="-457200" eaLnBrk="0" hangingPunct="0">
              <a:buFontTx/>
              <a:buChar char="•"/>
            </a:pPr>
            <a:r>
              <a:rPr lang="en-US" sz="2800" b="1">
                <a:solidFill>
                  <a:schemeClr val="tx1"/>
                </a:solidFill>
              </a:rPr>
              <a:t>Source – readily available in food</a:t>
            </a:r>
          </a:p>
          <a:p>
            <a:pPr marL="457200" indent="-457200" eaLnBrk="0" hangingPunct="0">
              <a:buFontTx/>
              <a:buChar char="•"/>
            </a:pPr>
            <a:r>
              <a:rPr lang="en-US" sz="2800" b="1">
                <a:solidFill>
                  <a:schemeClr val="tx1"/>
                </a:solidFill>
              </a:rPr>
              <a:t>Recommended daily – 1.5-3.0 mg</a:t>
            </a:r>
          </a:p>
          <a:p>
            <a:pPr marL="457200" indent="-457200" eaLnBrk="0" hangingPunct="0">
              <a:buFontTx/>
              <a:buChar char="•"/>
            </a:pPr>
            <a:r>
              <a:rPr lang="en-US" sz="2800" b="1">
                <a:solidFill>
                  <a:schemeClr val="tx1"/>
                </a:solidFill>
              </a:rPr>
              <a:t>Absorption – intestine</a:t>
            </a:r>
          </a:p>
          <a:p>
            <a:pPr marL="457200" indent="-457200" eaLnBrk="0" hangingPunct="0">
              <a:buFontTx/>
              <a:buChar char="•"/>
            </a:pPr>
            <a:r>
              <a:rPr lang="en-US" sz="2800" b="1">
                <a:solidFill>
                  <a:schemeClr val="tx1"/>
                </a:solidFill>
              </a:rPr>
              <a:t>Toxicity – deficiency – anemia</a:t>
            </a:r>
          </a:p>
          <a:p>
            <a:pPr marL="2228850" lvl="3" indent="-457200" eaLnBrk="0" hangingPunct="0"/>
            <a:r>
              <a:rPr lang="en-US" sz="2800" b="1">
                <a:solidFill>
                  <a:schemeClr val="tx1"/>
                </a:solidFill>
              </a:rPr>
              <a:t> - excess rare, Wilson’s disease</a:t>
            </a:r>
          </a:p>
          <a:p>
            <a:pPr marL="457200" indent="-457200" eaLnBrk="0" hangingPunct="0">
              <a:buFontTx/>
              <a:buChar char="•"/>
            </a:pPr>
            <a:r>
              <a:rPr lang="en-US" sz="2800" b="1">
                <a:solidFill>
                  <a:schemeClr val="tx1"/>
                </a:solidFill>
              </a:rPr>
              <a:t>Facts – excess treated with penicillamine</a:t>
            </a:r>
          </a:p>
          <a:p>
            <a:pPr marL="1657350" lvl="2" indent="-457200" eaLnBrk="0" hangingPunct="0"/>
            <a:r>
              <a:rPr lang="en-US" sz="2800" b="1">
                <a:solidFill>
                  <a:schemeClr val="tx1"/>
                </a:solidFill>
              </a:rPr>
              <a:t>	- can be toxic grazing animals</a:t>
            </a:r>
          </a:p>
          <a:p>
            <a:pPr marL="1657350" lvl="2" indent="-457200" eaLnBrk="0" hangingPunct="0">
              <a:buFontTx/>
              <a:buChar char="•"/>
            </a:pPr>
            <a:endParaRPr lang="en-US" sz="2800" b="1">
              <a:solidFill>
                <a:schemeClr val="tx1"/>
              </a:solidFill>
            </a:endParaRPr>
          </a:p>
        </p:txBody>
      </p:sp>
      <p:sp>
        <p:nvSpPr>
          <p:cNvPr id="236547" name="Rectangle 1027"/>
          <p:cNvSpPr>
            <a:spLocks noGrp="1" noChangeArrowheads="1"/>
          </p:cNvSpPr>
          <p:nvPr>
            <p:ph type="title" idx="4294967295"/>
          </p:nvPr>
        </p:nvSpPr>
        <p:spPr>
          <a:xfrm>
            <a:off x="152400" y="76200"/>
            <a:ext cx="8839200" cy="762000"/>
          </a:xfrm>
        </p:spPr>
        <p:txBody>
          <a:bodyPr/>
          <a:lstStyle/>
          <a:p>
            <a:r>
              <a:rPr lang="en-US" b="1">
                <a:solidFill>
                  <a:schemeClr val="tx1"/>
                </a:solidFill>
              </a:rPr>
              <a:t>Copper (Cu)</a:t>
            </a:r>
          </a:p>
        </p:txBody>
      </p:sp>
      <p:pic>
        <p:nvPicPr>
          <p:cNvPr id="236548" name="Picture 1028" descr="C:\Documents and Settings\steveg\Application Data\Microsoft\Media Catalog\Downloaded Clips\cl5a\j0226502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4724400"/>
            <a:ext cx="2559050" cy="1827213"/>
          </a:xfrm>
          <a:prstGeom prst="rect">
            <a:avLst/>
          </a:prstGeom>
          <a:noFill/>
        </p:spPr>
      </p:pic>
      <p:sp>
        <p:nvSpPr>
          <p:cNvPr id="236549" name="AutoShape 1029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86800" y="6124575"/>
            <a:ext cx="457200" cy="457200"/>
          </a:xfrm>
          <a:prstGeom prst="actionButtonBackPreviou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Default Design">
  <a:themeElements>
    <a:clrScheme name="Default Design 8">
      <a:dk1>
        <a:srgbClr val="00007D"/>
      </a:dk1>
      <a:lt1>
        <a:srgbClr val="FFFFFF"/>
      </a:lt1>
      <a:dk2>
        <a:srgbClr val="00007D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6A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400" b="0" i="0" u="none" strike="noStrike" cap="none" normalizeH="0" baseline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400" b="0" i="0" u="none" strike="noStrike" cap="none" normalizeH="0" baseline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007D"/>
        </a:dk1>
        <a:lt1>
          <a:srgbClr val="FFFFFF"/>
        </a:lt1>
        <a:dk2>
          <a:srgbClr val="00007D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6A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5115</TotalTime>
  <Words>1984</Words>
  <Application>Microsoft Macintosh PowerPoint</Application>
  <PresentationFormat>On-screen Show (4:3)</PresentationFormat>
  <Paragraphs>372</Paragraphs>
  <Slides>37</Slides>
  <Notes>37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3" baseType="lpstr">
      <vt:lpstr>ＭＳ Ｐゴシック</vt:lpstr>
      <vt:lpstr>Arial</vt:lpstr>
      <vt:lpstr>Times New Roman</vt:lpstr>
      <vt:lpstr>Wingdings</vt:lpstr>
      <vt:lpstr>Default Design</vt:lpstr>
      <vt:lpstr>Clip</vt:lpstr>
      <vt:lpstr>An Introduction To The Health Effects of Metals</vt:lpstr>
      <vt:lpstr>Introduction</vt:lpstr>
      <vt:lpstr>Ancient Awareness</vt:lpstr>
      <vt:lpstr>Historical Awareness</vt:lpstr>
      <vt:lpstr>Thoughts on Metals</vt:lpstr>
      <vt:lpstr>Susceptibility to Metals</vt:lpstr>
      <vt:lpstr>Nutritionally Important</vt:lpstr>
      <vt:lpstr>Chromium (Cr)</vt:lpstr>
      <vt:lpstr>Copper (Cu)</vt:lpstr>
      <vt:lpstr>Iron (Fe)</vt:lpstr>
      <vt:lpstr>Magnesium (Mg)</vt:lpstr>
      <vt:lpstr>Manganese (Mn)</vt:lpstr>
      <vt:lpstr>Selenium (Se)</vt:lpstr>
      <vt:lpstr>Zinc (Zn)</vt:lpstr>
      <vt:lpstr>Toxic Metals</vt:lpstr>
      <vt:lpstr>Aluminum (Al)</vt:lpstr>
      <vt:lpstr>Arsenic (As)</vt:lpstr>
      <vt:lpstr>Beryllium (Be)</vt:lpstr>
      <vt:lpstr>Cadmium (Cd)</vt:lpstr>
      <vt:lpstr>Cobalt (Co)</vt:lpstr>
      <vt:lpstr>Lead (Pb)</vt:lpstr>
      <vt:lpstr>Inorganic Mercury (Hg)</vt:lpstr>
      <vt:lpstr>Organic Mercury (Hg-CH3)</vt:lpstr>
      <vt:lpstr>Nickel (Ni)</vt:lpstr>
      <vt:lpstr>Tin (Sn)</vt:lpstr>
      <vt:lpstr>Medically Important</vt:lpstr>
      <vt:lpstr>Bismuth (Bi)</vt:lpstr>
      <vt:lpstr>Fluoride (F)</vt:lpstr>
      <vt:lpstr>Gallium (Ga)</vt:lpstr>
      <vt:lpstr>Gold (Au)</vt:lpstr>
      <vt:lpstr>Lithium (Li)</vt:lpstr>
      <vt:lpstr>Platinum (Pt)</vt:lpstr>
      <vt:lpstr>Chelation</vt:lpstr>
      <vt:lpstr>Summary</vt:lpstr>
      <vt:lpstr>A Small Dose of Metal</vt:lpstr>
      <vt:lpstr>Additional Information</vt:lpstr>
      <vt:lpstr>Authorship Information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Steven G. Gilbert</dc:creator>
  <cp:lastModifiedBy>Steven Gilbert</cp:lastModifiedBy>
  <cp:revision>221</cp:revision>
  <cp:lastPrinted>2000-09-13T16:44:54Z</cp:lastPrinted>
  <dcterms:created xsi:type="dcterms:W3CDTF">2010-10-09T19:22:46Z</dcterms:created>
  <dcterms:modified xsi:type="dcterms:W3CDTF">2020-10-02T19:25:30Z</dcterms:modified>
</cp:coreProperties>
</file>