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2" r:id="rId2"/>
    <p:sldId id="324" r:id="rId3"/>
    <p:sldId id="342" r:id="rId4"/>
    <p:sldId id="345" r:id="rId5"/>
    <p:sldId id="343" r:id="rId6"/>
    <p:sldId id="344" r:id="rId7"/>
    <p:sldId id="348" r:id="rId8"/>
    <p:sldId id="349" r:id="rId9"/>
    <p:sldId id="326" r:id="rId10"/>
    <p:sldId id="318" r:id="rId11"/>
    <p:sldId id="351" r:id="rId12"/>
    <p:sldId id="317" r:id="rId13"/>
    <p:sldId id="319" r:id="rId14"/>
    <p:sldId id="327" r:id="rId15"/>
    <p:sldId id="352" r:id="rId16"/>
    <p:sldId id="329" r:id="rId17"/>
    <p:sldId id="347" r:id="rId18"/>
    <p:sldId id="350" r:id="rId19"/>
    <p:sldId id="346" r:id="rId20"/>
    <p:sldId id="340" r:id="rId21"/>
    <p:sldId id="353" r:id="rId22"/>
    <p:sldId id="355" r:id="rId23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01"/>
  </p:normalViewPr>
  <p:slideViewPr>
    <p:cSldViewPr showGuides="1">
      <p:cViewPr varScale="1">
        <p:scale>
          <a:sx n="90" d="100"/>
          <a:sy n="90" d="100"/>
        </p:scale>
        <p:origin x="6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608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9.xml"/><Relationship Id="rId1" Type="http://schemas.openxmlformats.org/officeDocument/2006/relationships/slide" Target="slides/slide1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A3EA609-CCFC-5247-8F01-387B179EC7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757C27F-BF3A-944F-B9D7-C2540B9E54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40AB0A0-F5B2-BE45-86E2-AF93F10A2B8B}" type="datetime1">
              <a:rPr lang="en-US" altLang="en-US"/>
              <a:pPr/>
              <a:t>10/4/20</a:t>
            </a:fld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69EA96E0-4B9B-D945-9A9A-83A181DEFD8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 Small Dose of Toxicology - Overview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7D50706F-9612-4042-88F8-E976AB172C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71F062C-67E4-4643-B557-813436245C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EDDC0FF-AA52-924B-B455-96388705B7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E9CBD3A-0561-2B45-B393-363E9EDBDE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5F18B86-13A2-0E42-AC80-BCFFB98A3BD3}" type="datetime1">
              <a:rPr lang="en-US" altLang="en-US"/>
              <a:pPr/>
              <a:t>10/4/20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179B540-A291-0143-B156-379A01EFF03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3B3A7FA-3D93-6940-974C-D9883B38EC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C691F66-762B-CD47-A5CF-0E0679DDCB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 Small Dose of Toxicology - Overview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F70A16A-B255-9C47-8FA6-B231D347B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C52B99D-259A-B74B-90CB-37B19FBE51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>
            <a:extLst>
              <a:ext uri="{FF2B5EF4-FFF2-40B4-BE49-F238E27FC236}">
                <a16:creationId xmlns:a16="http://schemas.microsoft.com/office/drawing/2014/main" id="{94E02454-C9E4-9241-93DC-84BF00E29C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8989CF-A609-3949-BC02-18C33F00E35A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" name="Rectangle 6">
            <a:extLst>
              <a:ext uri="{FF2B5EF4-FFF2-40B4-BE49-F238E27FC236}">
                <a16:creationId xmlns:a16="http://schemas.microsoft.com/office/drawing/2014/main" id="{401540DF-5ED5-2748-88E3-58C70541B4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74F19F97-95FB-D441-9ED2-EE2805804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79FDE2-6373-8440-A0E1-CEBB00BECE8E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106B5E62-0D86-6043-926F-5CF7BCD767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67F40B5-2BE8-D740-B09D-F3B0EEA390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09347284-AB67-4247-B7B2-B0ABC69717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E03C80-D632-4E42-BE3E-8255642012BA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Rectangle 6">
            <a:extLst>
              <a:ext uri="{FF2B5EF4-FFF2-40B4-BE49-F238E27FC236}">
                <a16:creationId xmlns:a16="http://schemas.microsoft.com/office/drawing/2014/main" id="{800F2FCC-EF0A-7843-8042-2CF7C721B9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E54B2B59-FD68-BA49-A204-73BD72C5F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B3B55F-1BD1-3D48-93EC-CBB3472DD51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ABDF49B5-F989-4B4B-8C47-12CF16F2261C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750AEB1-CD9C-304D-B863-BC68998623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>
            <a:extLst>
              <a:ext uri="{FF2B5EF4-FFF2-40B4-BE49-F238E27FC236}">
                <a16:creationId xmlns:a16="http://schemas.microsoft.com/office/drawing/2014/main" id="{8F9B7F8D-358B-0446-9711-1EE9F4B3B1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DB6CDF-BE21-1643-A8ED-CE779FA36FD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Rectangle 6">
            <a:extLst>
              <a:ext uri="{FF2B5EF4-FFF2-40B4-BE49-F238E27FC236}">
                <a16:creationId xmlns:a16="http://schemas.microsoft.com/office/drawing/2014/main" id="{B1045929-6BEB-BC4E-953A-9E25A0274F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6627" name="Rectangle 7">
            <a:extLst>
              <a:ext uri="{FF2B5EF4-FFF2-40B4-BE49-F238E27FC236}">
                <a16:creationId xmlns:a16="http://schemas.microsoft.com/office/drawing/2014/main" id="{2B6FD7F4-DB47-584D-939B-B28E2761C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67D0E0-7B44-2544-8162-63105ABBC849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041EA4FF-BF25-B340-8ECB-F7E2A95FBD09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3F071483-BA6E-D14F-BEE2-F2A5399290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>
            <a:extLst>
              <a:ext uri="{FF2B5EF4-FFF2-40B4-BE49-F238E27FC236}">
                <a16:creationId xmlns:a16="http://schemas.microsoft.com/office/drawing/2014/main" id="{4CFA63A0-1AC0-904B-9028-BDB35FFD57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91DF076-306D-2A4C-94A8-DEC2BE4A42EF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4" name="Rectangle 6">
            <a:extLst>
              <a:ext uri="{FF2B5EF4-FFF2-40B4-BE49-F238E27FC236}">
                <a16:creationId xmlns:a16="http://schemas.microsoft.com/office/drawing/2014/main" id="{4E9037FC-0F7A-1E40-A76E-8997F1BDBE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8675" name="Rectangle 7">
            <a:extLst>
              <a:ext uri="{FF2B5EF4-FFF2-40B4-BE49-F238E27FC236}">
                <a16:creationId xmlns:a16="http://schemas.microsoft.com/office/drawing/2014/main" id="{D440E4DD-7E1D-674E-BB2D-713F09EBE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0FA60D-D2C9-DF45-A92F-E47348BF0DA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C4D43B01-C4B0-2C44-9774-26B1EC99413E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7D7D5BB8-779B-034B-9C09-0C07895763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C50DF4FD-B4AF-B34F-BC60-7960C2C5C4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A2C904-A7A2-324F-BC3B-57BBCAF42404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Rectangle 6">
            <a:extLst>
              <a:ext uri="{FF2B5EF4-FFF2-40B4-BE49-F238E27FC236}">
                <a16:creationId xmlns:a16="http://schemas.microsoft.com/office/drawing/2014/main" id="{C0260B5D-E7AE-DD49-B5BA-B910A9486E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9B4C8879-B98D-C440-9DBF-29494CA24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A30978-DA9F-9041-A63A-151A8F06F77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AE8C6792-B128-744F-A8DD-ECCA09E264FC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528A89B-F632-FD4D-8EFF-A9B5526C5A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03170816-F304-5C41-A337-9CBB7B39D1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99A869F-51E0-1547-B700-098977B750C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Rectangle 6">
            <a:extLst>
              <a:ext uri="{FF2B5EF4-FFF2-40B4-BE49-F238E27FC236}">
                <a16:creationId xmlns:a16="http://schemas.microsoft.com/office/drawing/2014/main" id="{F20B8CA9-B36D-1A41-9C05-55D1D29452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AC677735-EB8F-3F40-BFCE-7F7FFDC94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BB69AD-64ED-2942-A4EE-0E37D5C4137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4FE8DAF0-4942-0D42-8B83-81773E11189A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9F2DBBCA-1013-414D-BCA9-DB1D10AEC6A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E207E7F6-DF66-714E-A307-AF8F0ED175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9877447-9A63-1041-B098-F516F0F4921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Rectangle 6">
            <a:extLst>
              <a:ext uri="{FF2B5EF4-FFF2-40B4-BE49-F238E27FC236}">
                <a16:creationId xmlns:a16="http://schemas.microsoft.com/office/drawing/2014/main" id="{C17721C0-A5C0-7940-8B03-208E42728C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8F1D309C-6424-5844-8FED-4C1C797ED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C55926-C3F0-224F-85A3-A6FBE697AD4E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F5A35D78-EFD6-714D-A38D-7576EBCFC64C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E0A6E169-AF56-E54D-AE31-27EF8FA751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>
            <a:extLst>
              <a:ext uri="{FF2B5EF4-FFF2-40B4-BE49-F238E27FC236}">
                <a16:creationId xmlns:a16="http://schemas.microsoft.com/office/drawing/2014/main" id="{943DA93E-04FA-CD4A-95D0-4CE1152277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6043AF-8B7C-CD4D-89F5-1CCACF636E2C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Rectangle 6">
            <a:extLst>
              <a:ext uri="{FF2B5EF4-FFF2-40B4-BE49-F238E27FC236}">
                <a16:creationId xmlns:a16="http://schemas.microsoft.com/office/drawing/2014/main" id="{D053C5DD-B71B-3346-9248-B98CF05915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6867" name="Rectangle 7">
            <a:extLst>
              <a:ext uri="{FF2B5EF4-FFF2-40B4-BE49-F238E27FC236}">
                <a16:creationId xmlns:a16="http://schemas.microsoft.com/office/drawing/2014/main" id="{2B91E0C4-DB17-FE4C-8B7F-258A8B8E5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E4B893-6C48-7544-8DF2-32C7C9AF682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F54B7E59-F14C-EC47-BFF9-228F44D2D409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34AF4288-5F93-1849-B726-7FC69CCB4BF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>
            <a:extLst>
              <a:ext uri="{FF2B5EF4-FFF2-40B4-BE49-F238E27FC236}">
                <a16:creationId xmlns:a16="http://schemas.microsoft.com/office/drawing/2014/main" id="{C9D03EE9-D486-3140-BD31-775F8E4776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E4BA40-A9A4-1C48-AB1F-AF96DAC3641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Rectangle 6">
            <a:extLst>
              <a:ext uri="{FF2B5EF4-FFF2-40B4-BE49-F238E27FC236}">
                <a16:creationId xmlns:a16="http://schemas.microsoft.com/office/drawing/2014/main" id="{9D5B3668-62E5-084C-9853-1A5CDEB09C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8915" name="Rectangle 7">
            <a:extLst>
              <a:ext uri="{FF2B5EF4-FFF2-40B4-BE49-F238E27FC236}">
                <a16:creationId xmlns:a16="http://schemas.microsoft.com/office/drawing/2014/main" id="{AA89CC3E-0997-E949-9FC4-EB52AE7CB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6799D4-3164-3B4B-832D-8811EA720BEB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74932F46-5E79-6E42-BD1D-0E4B98378ABD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1258D983-1325-604F-9254-B141AAC9BC4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>
            <a:extLst>
              <a:ext uri="{FF2B5EF4-FFF2-40B4-BE49-F238E27FC236}">
                <a16:creationId xmlns:a16="http://schemas.microsoft.com/office/drawing/2014/main" id="{A49DB4B3-D69A-274B-B152-76C0BA9A1B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502F6B-270E-CC4A-9BC4-3864F87619F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2" name="Rectangle 6">
            <a:extLst>
              <a:ext uri="{FF2B5EF4-FFF2-40B4-BE49-F238E27FC236}">
                <a16:creationId xmlns:a16="http://schemas.microsoft.com/office/drawing/2014/main" id="{4EC75CF5-DE72-9F49-ACF0-8EDC6F418F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42ABBCB4-87CC-B346-9CB7-265375062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54DEE2-20D4-1E49-9246-1644FC5D2E84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465AC2B7-82FC-3E4A-A47D-1AB985031B57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4C97D99-68C3-3642-86F6-D21333B3A9B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>
            <a:extLst>
              <a:ext uri="{FF2B5EF4-FFF2-40B4-BE49-F238E27FC236}">
                <a16:creationId xmlns:a16="http://schemas.microsoft.com/office/drawing/2014/main" id="{A3744909-7BDD-4B45-8B00-62B1492BA8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D2B955-4F3C-3645-9657-A911EAB4E6F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0" name="Rectangle 6">
            <a:extLst>
              <a:ext uri="{FF2B5EF4-FFF2-40B4-BE49-F238E27FC236}">
                <a16:creationId xmlns:a16="http://schemas.microsoft.com/office/drawing/2014/main" id="{8ABBA382-FF6D-1B4C-A461-86DCA747E2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3011" name="Rectangle 7">
            <a:extLst>
              <a:ext uri="{FF2B5EF4-FFF2-40B4-BE49-F238E27FC236}">
                <a16:creationId xmlns:a16="http://schemas.microsoft.com/office/drawing/2014/main" id="{C4575D40-7E45-4A48-9E79-2BF8440E3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29ABF5-66D7-EA48-AF96-AD417FA32AF2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00ABB452-CFE9-294F-BC75-B54E8B1F963E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CF1CE7FA-EDA3-D640-9D24-BA6A7B890F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>
            <a:extLst>
              <a:ext uri="{FF2B5EF4-FFF2-40B4-BE49-F238E27FC236}">
                <a16:creationId xmlns:a16="http://schemas.microsoft.com/office/drawing/2014/main" id="{59418543-3E7E-064E-B92B-934FE02B2B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0F76665-8A63-9C44-8DB2-B54AB549E7EE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" name="Rectangle 6">
            <a:extLst>
              <a:ext uri="{FF2B5EF4-FFF2-40B4-BE49-F238E27FC236}">
                <a16:creationId xmlns:a16="http://schemas.microsoft.com/office/drawing/2014/main" id="{980C8131-2CF6-4B44-9FD4-EE55346507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35D5EC86-4CB5-214E-A262-8CA13ECBF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1626A2-788C-0E4A-A345-A306E3E9E10A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A67A9CE1-78C9-D247-8F7A-2BC2E8CEEDCF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E631C3A-6991-7448-867A-028B8143DD8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>
            <a:extLst>
              <a:ext uri="{FF2B5EF4-FFF2-40B4-BE49-F238E27FC236}">
                <a16:creationId xmlns:a16="http://schemas.microsoft.com/office/drawing/2014/main" id="{CD6F013E-3DCA-D045-ACA9-A4D35C53B1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CC77AC-6A62-EC45-A272-2640DA6FB7CB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6">
            <a:extLst>
              <a:ext uri="{FF2B5EF4-FFF2-40B4-BE49-F238E27FC236}">
                <a16:creationId xmlns:a16="http://schemas.microsoft.com/office/drawing/2014/main" id="{E9597AFA-0A4D-E542-8734-7FE330350E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5059" name="Rectangle 7">
            <a:extLst>
              <a:ext uri="{FF2B5EF4-FFF2-40B4-BE49-F238E27FC236}">
                <a16:creationId xmlns:a16="http://schemas.microsoft.com/office/drawing/2014/main" id="{38A38C43-0FA6-FB4B-9279-3730C71A7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B944BE7-FF0E-624D-9578-D919C195F9B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823CE211-4DCE-9147-B65D-1DA10DB545EB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0F232A02-4997-A342-B95E-273511B5FA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>
            <a:extLst>
              <a:ext uri="{FF2B5EF4-FFF2-40B4-BE49-F238E27FC236}">
                <a16:creationId xmlns:a16="http://schemas.microsoft.com/office/drawing/2014/main" id="{795E556F-70FD-BF47-B499-B489554CB8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F60AF0-9019-B245-96F9-AECBA27328A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Rectangle 6">
            <a:extLst>
              <a:ext uri="{FF2B5EF4-FFF2-40B4-BE49-F238E27FC236}">
                <a16:creationId xmlns:a16="http://schemas.microsoft.com/office/drawing/2014/main" id="{3082C683-E1A0-CB46-A1A2-1B0DDBAF59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7107" name="Rectangle 7">
            <a:extLst>
              <a:ext uri="{FF2B5EF4-FFF2-40B4-BE49-F238E27FC236}">
                <a16:creationId xmlns:a16="http://schemas.microsoft.com/office/drawing/2014/main" id="{1E8B93DF-35BA-704F-92F7-EB736DE76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9B66E5-B731-BD46-BAED-C52FA08AA93B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718A3B01-5D32-464F-86D1-9EF6CE37563A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0D3921CF-7110-2442-B73D-74C584E51B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>
            <a:extLst>
              <a:ext uri="{FF2B5EF4-FFF2-40B4-BE49-F238E27FC236}">
                <a16:creationId xmlns:a16="http://schemas.microsoft.com/office/drawing/2014/main" id="{4356B36B-7F17-3049-9E01-03109D3411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F47F6E-BF8C-144A-9820-9AC300DD1350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2" name="Rectangle 6">
            <a:extLst>
              <a:ext uri="{FF2B5EF4-FFF2-40B4-BE49-F238E27FC236}">
                <a16:creationId xmlns:a16="http://schemas.microsoft.com/office/drawing/2014/main" id="{9070F0BC-41B8-5648-865B-DB1ACA40B1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1203" name="Rectangle 7">
            <a:extLst>
              <a:ext uri="{FF2B5EF4-FFF2-40B4-BE49-F238E27FC236}">
                <a16:creationId xmlns:a16="http://schemas.microsoft.com/office/drawing/2014/main" id="{741F02CA-2B3F-4345-B360-F197B7F3F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8D20FE-7A02-F948-BEA4-A8351764AE7F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01793C28-88AE-0F48-838F-0AE1D4819B92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3E92256A-F136-AF49-979A-CA71B49540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>
            <a:extLst>
              <a:ext uri="{FF2B5EF4-FFF2-40B4-BE49-F238E27FC236}">
                <a16:creationId xmlns:a16="http://schemas.microsoft.com/office/drawing/2014/main" id="{047256BD-72C5-8C40-A5A3-645C7176A2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419BA5-E28B-1948-8DE5-31D67BE75C0A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2" name="Rectangle 6">
            <a:extLst>
              <a:ext uri="{FF2B5EF4-FFF2-40B4-BE49-F238E27FC236}">
                <a16:creationId xmlns:a16="http://schemas.microsoft.com/office/drawing/2014/main" id="{B9640D22-593B-644B-93BF-4231AD7563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AE303263-6C79-644F-A85E-5248C993BB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25E460-39C2-044A-92A1-40E044D9D2D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D614B1F4-48A6-2B41-998D-2021C19BE397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355D7F55-0E01-F74F-8171-1F40E270C5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>
            <a:extLst>
              <a:ext uri="{FF2B5EF4-FFF2-40B4-BE49-F238E27FC236}">
                <a16:creationId xmlns:a16="http://schemas.microsoft.com/office/drawing/2014/main" id="{9C1F3301-D7DB-7749-A941-752F3F0ED3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B15F3D-283F-B440-A4B9-B8E947242EBA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0" name="Rectangle 6">
            <a:extLst>
              <a:ext uri="{FF2B5EF4-FFF2-40B4-BE49-F238E27FC236}">
                <a16:creationId xmlns:a16="http://schemas.microsoft.com/office/drawing/2014/main" id="{E3D79F35-16C8-8A42-AEF1-C74E1E76D1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FB6C1AF2-A747-9A43-B80D-7D0E4D1CCB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AB0495-D4FC-714D-899A-698DCDCCF52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82B0751B-23FB-0846-965E-BAB9E240B0DC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309DDAD9-C8E8-154C-8CA0-B11086EC04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>
            <a:extLst>
              <a:ext uri="{FF2B5EF4-FFF2-40B4-BE49-F238E27FC236}">
                <a16:creationId xmlns:a16="http://schemas.microsoft.com/office/drawing/2014/main" id="{49FA95CF-8E06-BF45-B137-8EE3479ABC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A0F2EC-F036-8247-8B53-E81DF4A0001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8" name="Rectangle 6">
            <a:extLst>
              <a:ext uri="{FF2B5EF4-FFF2-40B4-BE49-F238E27FC236}">
                <a16:creationId xmlns:a16="http://schemas.microsoft.com/office/drawing/2014/main" id="{A4BA22FC-2ED6-9A43-BEDF-D7217D475F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81AA4D40-6753-B24A-BE8B-9B33807B0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F11A5F-B6F5-F643-8886-DBE271259C1A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E9B7117-32D4-964A-B23D-08C94385A926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8E4C85E-12B3-C24E-A156-EEEFCAC92BC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06CB269B-9305-E049-A1CA-757DDB03EB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DB8DCF-E1E0-624E-BF12-CD973EE5874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6" name="Rectangle 6">
            <a:extLst>
              <a:ext uri="{FF2B5EF4-FFF2-40B4-BE49-F238E27FC236}">
                <a16:creationId xmlns:a16="http://schemas.microsoft.com/office/drawing/2014/main" id="{98B2C9CD-F179-B14E-89FF-E01786D1AC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51579714-0FFB-5243-A8DC-6213FDB36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C24123-2535-304F-9DB7-2246AC5D620F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B6EACF72-92D3-DD4D-BD47-4286EB0AF401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074D2062-DFC0-9541-9E74-29FF58A3F5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D7CF5567-B766-744E-9031-35F5B01C0A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90C2A6-B42A-2B4A-8203-2AFF417257E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4" name="Rectangle 6">
            <a:extLst>
              <a:ext uri="{FF2B5EF4-FFF2-40B4-BE49-F238E27FC236}">
                <a16:creationId xmlns:a16="http://schemas.microsoft.com/office/drawing/2014/main" id="{36030EC9-4236-EA44-BCA6-B62C1FF9F7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E18E73A-068F-134F-9CEB-364B9D42E6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BC5C6D-277D-9849-9193-A53453B22C8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1026">
            <a:extLst>
              <a:ext uri="{FF2B5EF4-FFF2-40B4-BE49-F238E27FC236}">
                <a16:creationId xmlns:a16="http://schemas.microsoft.com/office/drawing/2014/main" id="{0E108DE9-64BE-6044-9A19-057C3019F304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7" name="Rectangle 1027">
            <a:extLst>
              <a:ext uri="{FF2B5EF4-FFF2-40B4-BE49-F238E27FC236}">
                <a16:creationId xmlns:a16="http://schemas.microsoft.com/office/drawing/2014/main" id="{EDD4E65C-E409-5349-A409-0157998705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>
            <a:extLst>
              <a:ext uri="{FF2B5EF4-FFF2-40B4-BE49-F238E27FC236}">
                <a16:creationId xmlns:a16="http://schemas.microsoft.com/office/drawing/2014/main" id="{98FB55E1-2CDD-E648-9018-6290519313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2E3DF5-873D-3E44-8525-0C88D6F5B3F8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2" name="Rectangle 6">
            <a:extLst>
              <a:ext uri="{FF2B5EF4-FFF2-40B4-BE49-F238E27FC236}">
                <a16:creationId xmlns:a16="http://schemas.microsoft.com/office/drawing/2014/main" id="{1FF98F74-CFBE-064B-B925-E88BEB85A8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05544DD2-2246-E742-B60E-A355E40E0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F5B9C8E-DDB2-C14B-96A3-6EA180B14BB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F2DFA424-4D8F-8D4A-8989-68062A7611BA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B6F144EA-6F0F-A345-8618-BF8E2B7D3E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>
            <a:extLst>
              <a:ext uri="{FF2B5EF4-FFF2-40B4-BE49-F238E27FC236}">
                <a16:creationId xmlns:a16="http://schemas.microsoft.com/office/drawing/2014/main" id="{61928E6F-7918-8041-97AE-8B61F9284D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AFCEA7-59C2-EC4D-81C9-A2C9C49CF901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4,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Rectangle 6">
            <a:extLst>
              <a:ext uri="{FF2B5EF4-FFF2-40B4-BE49-F238E27FC236}">
                <a16:creationId xmlns:a16="http://schemas.microsoft.com/office/drawing/2014/main" id="{2CEA77DA-974C-B84A-947F-7A302CAE22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84C7D887-23E5-3142-B11E-274964ABB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24FB6F-3FA3-B74C-8CD4-001134742EEF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5196A23-1CF4-A444-AD19-E306F929D933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F4191F9D-C901-0045-A11A-3E9A9D2E19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CCE07EF-A586-1C4D-B4A1-0995BACCB5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FE68B46A-F817-AB40-B636-A56CE185119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5E2C7829-A633-7F40-AC6B-A4EE3A38B5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0" y="6604000"/>
            <a:ext cx="22860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/>
              <a:t>A Small Dose of Solvent – 10/04/20</a:t>
            </a:r>
          </a:p>
        </p:txBody>
      </p:sp>
    </p:spTree>
    <p:extLst>
      <p:ext uri="{BB962C8B-B14F-4D97-AF65-F5344CB8AC3E}">
        <p14:creationId xmlns:p14="http://schemas.microsoft.com/office/powerpoint/2010/main" val="418963839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04527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672457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23616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67437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258567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52707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874598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9193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95711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500773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F71B4549-FA94-5740-BBFE-29C886368F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41FA5551-77D9-B448-9AE9-6A72850B81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Line 9">
            <a:extLst>
              <a:ext uri="{FF2B5EF4-FFF2-40B4-BE49-F238E27FC236}">
                <a16:creationId xmlns:a16="http://schemas.microsoft.com/office/drawing/2014/main" id="{4F057BE9-D065-E448-A86C-91678376702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12">
            <a:extLst>
              <a:ext uri="{FF2B5EF4-FFF2-40B4-BE49-F238E27FC236}">
                <a16:creationId xmlns:a16="http://schemas.microsoft.com/office/drawing/2014/main" id="{AFD34E8A-6090-3D4C-B8CA-265AD1267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449851A0-4D44-984F-AD38-218739F837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0" y="6604000"/>
            <a:ext cx="22860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/>
              <a:t>A Small Dose of Solvent – 10/04/20</a:t>
            </a:r>
          </a:p>
        </p:txBody>
      </p:sp>
      <p:sp>
        <p:nvSpPr>
          <p:cNvPr id="1031" name="Text Box 14">
            <a:extLst>
              <a:ext uri="{FF2B5EF4-FFF2-40B4-BE49-F238E27FC236}">
                <a16:creationId xmlns:a16="http://schemas.microsoft.com/office/drawing/2014/main" id="{A4D091AA-53CC-9946-B19D-74CA218466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/>
              <a:t>              A Small Dose of Toxicology</a:t>
            </a:r>
          </a:p>
        </p:txBody>
      </p:sp>
      <p:pic>
        <p:nvPicPr>
          <p:cNvPr id="1032" name="Picture 15" descr="C:\Documents and Settings\steveg\My Documents\My Documents\A Small Dose of Tox\SmDose Tox Web Site\Devons web site smds\spoon01.wmf">
            <a:extLst>
              <a:ext uri="{FF2B5EF4-FFF2-40B4-BE49-F238E27FC236}">
                <a16:creationId xmlns:a16="http://schemas.microsoft.com/office/drawing/2014/main" id="{3BF59235-98A9-6B40-BCFE-70C6461EC4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4">
            <a:extLst>
              <a:ext uri="{FF2B5EF4-FFF2-40B4-BE49-F238E27FC236}">
                <a16:creationId xmlns:a16="http://schemas.microsoft.com/office/drawing/2014/main" id="{3B84F04C-4A2F-134D-AB01-EEE3B87CE610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5125" name="Freeform 12">
              <a:extLst>
                <a:ext uri="{FF2B5EF4-FFF2-40B4-BE49-F238E27FC236}">
                  <a16:creationId xmlns:a16="http://schemas.microsoft.com/office/drawing/2014/main" id="{AFFFABB8-E62B-074E-BFAA-F8D6B6D18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4099 w 3910"/>
                <a:gd name="T1" fmla="*/ 1314 h 1817"/>
                <a:gd name="T2" fmla="*/ 4156 w 3910"/>
                <a:gd name="T3" fmla="*/ 1439 h 1817"/>
                <a:gd name="T4" fmla="*/ 4241 w 3910"/>
                <a:gd name="T5" fmla="*/ 1540 h 1817"/>
                <a:gd name="T6" fmla="*/ 4256 w 3910"/>
                <a:gd name="T7" fmla="*/ 1656 h 1817"/>
                <a:gd name="T8" fmla="*/ 4212 w 3910"/>
                <a:gd name="T9" fmla="*/ 1757 h 1817"/>
                <a:gd name="T10" fmla="*/ 4099 w 3910"/>
                <a:gd name="T11" fmla="*/ 1874 h 1817"/>
                <a:gd name="T12" fmla="*/ 3942 w 3910"/>
                <a:gd name="T13" fmla="*/ 1952 h 1817"/>
                <a:gd name="T14" fmla="*/ 3556 w 3910"/>
                <a:gd name="T15" fmla="*/ 2014 h 1817"/>
                <a:gd name="T16" fmla="*/ 3300 w 3910"/>
                <a:gd name="T17" fmla="*/ 1998 h 1817"/>
                <a:gd name="T18" fmla="*/ 3072 w 3910"/>
                <a:gd name="T19" fmla="*/ 1913 h 1817"/>
                <a:gd name="T20" fmla="*/ 2787 w 3910"/>
                <a:gd name="T21" fmla="*/ 1718 h 1817"/>
                <a:gd name="T22" fmla="*/ 2616 w 3910"/>
                <a:gd name="T23" fmla="*/ 1540 h 1817"/>
                <a:gd name="T24" fmla="*/ 2558 w 3910"/>
                <a:gd name="T25" fmla="*/ 1430 h 1817"/>
                <a:gd name="T26" fmla="*/ 2552 w 3910"/>
                <a:gd name="T27" fmla="*/ 1345 h 1817"/>
                <a:gd name="T28" fmla="*/ 2573 w 3910"/>
                <a:gd name="T29" fmla="*/ 1291 h 1817"/>
                <a:gd name="T30" fmla="*/ 2652 w 3910"/>
                <a:gd name="T31" fmla="*/ 1229 h 1817"/>
                <a:gd name="T32" fmla="*/ 2816 w 3910"/>
                <a:gd name="T33" fmla="*/ 1205 h 1817"/>
                <a:gd name="T34" fmla="*/ 2837 w 3910"/>
                <a:gd name="T35" fmla="*/ 1213 h 1817"/>
                <a:gd name="T36" fmla="*/ 2808 w 3910"/>
                <a:gd name="T37" fmla="*/ 1057 h 1817"/>
                <a:gd name="T38" fmla="*/ 2495 w 3910"/>
                <a:gd name="T39" fmla="*/ 1018 h 1817"/>
                <a:gd name="T40" fmla="*/ 2380 w 3910"/>
                <a:gd name="T41" fmla="*/ 972 h 1817"/>
                <a:gd name="T42" fmla="*/ 1176 w 3910"/>
                <a:gd name="T43" fmla="*/ 264 h 1817"/>
                <a:gd name="T44" fmla="*/ 684 w 3910"/>
                <a:gd name="T45" fmla="*/ 30 h 1817"/>
                <a:gd name="T46" fmla="*/ 478 w 3910"/>
                <a:gd name="T47" fmla="*/ 0 h 1817"/>
                <a:gd name="T48" fmla="*/ 157 w 3910"/>
                <a:gd name="T49" fmla="*/ 39 h 1817"/>
                <a:gd name="T50" fmla="*/ 42 w 3910"/>
                <a:gd name="T51" fmla="*/ 132 h 1817"/>
                <a:gd name="T52" fmla="*/ 0 w 3910"/>
                <a:gd name="T53" fmla="*/ 210 h 1817"/>
                <a:gd name="T54" fmla="*/ 0 w 3910"/>
                <a:gd name="T55" fmla="*/ 272 h 1817"/>
                <a:gd name="T56" fmla="*/ 36 w 3910"/>
                <a:gd name="T57" fmla="*/ 350 h 1817"/>
                <a:gd name="T58" fmla="*/ 214 w 3910"/>
                <a:gd name="T59" fmla="*/ 474 h 1817"/>
                <a:gd name="T60" fmla="*/ 535 w 3910"/>
                <a:gd name="T61" fmla="*/ 552 h 1817"/>
                <a:gd name="T62" fmla="*/ 927 w 3910"/>
                <a:gd name="T63" fmla="*/ 661 h 1817"/>
                <a:gd name="T64" fmla="*/ 1625 w 3910"/>
                <a:gd name="T65" fmla="*/ 933 h 1817"/>
                <a:gd name="T66" fmla="*/ 2046 w 3910"/>
                <a:gd name="T67" fmla="*/ 1167 h 1817"/>
                <a:gd name="T68" fmla="*/ 2380 w 3910"/>
                <a:gd name="T69" fmla="*/ 1439 h 1817"/>
                <a:gd name="T70" fmla="*/ 2558 w 3910"/>
                <a:gd name="T71" fmla="*/ 1664 h 1817"/>
                <a:gd name="T72" fmla="*/ 2816 w 3910"/>
                <a:gd name="T73" fmla="*/ 1936 h 1817"/>
                <a:gd name="T74" fmla="*/ 3093 w 3910"/>
                <a:gd name="T75" fmla="*/ 2123 h 1817"/>
                <a:gd name="T76" fmla="*/ 3321 w 3910"/>
                <a:gd name="T77" fmla="*/ 2192 h 1817"/>
                <a:gd name="T78" fmla="*/ 3692 w 3910"/>
                <a:gd name="T79" fmla="*/ 2192 h 1817"/>
                <a:gd name="T80" fmla="*/ 4042 w 3910"/>
                <a:gd name="T81" fmla="*/ 2076 h 1817"/>
                <a:gd name="T82" fmla="*/ 4212 w 3910"/>
                <a:gd name="T83" fmla="*/ 1944 h 1817"/>
                <a:gd name="T84" fmla="*/ 4334 w 3910"/>
                <a:gd name="T85" fmla="*/ 1741 h 1817"/>
                <a:gd name="T86" fmla="*/ 4355 w 3910"/>
                <a:gd name="T87" fmla="*/ 1625 h 1817"/>
                <a:gd name="T88" fmla="*/ 4319 w 3910"/>
                <a:gd name="T89" fmla="*/ 1517 h 1817"/>
                <a:gd name="T90" fmla="*/ 4241 w 3910"/>
                <a:gd name="T91" fmla="*/ 1423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13">
              <a:extLst>
                <a:ext uri="{FF2B5EF4-FFF2-40B4-BE49-F238E27FC236}">
                  <a16:creationId xmlns:a16="http://schemas.microsoft.com/office/drawing/2014/main" id="{2D313576-84BC-2845-BCE2-58BEDCB61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98 w 1261"/>
                <a:gd name="T1" fmla="*/ 1088 h 895"/>
                <a:gd name="T2" fmla="*/ 698 w 1261"/>
                <a:gd name="T3" fmla="*/ 1088 h 895"/>
                <a:gd name="T4" fmla="*/ 784 w 1261"/>
                <a:gd name="T5" fmla="*/ 1088 h 895"/>
                <a:gd name="T6" fmla="*/ 870 w 1261"/>
                <a:gd name="T7" fmla="*/ 1088 h 895"/>
                <a:gd name="T8" fmla="*/ 1012 w 1261"/>
                <a:gd name="T9" fmla="*/ 1073 h 895"/>
                <a:gd name="T10" fmla="*/ 1133 w 1261"/>
                <a:gd name="T11" fmla="*/ 1042 h 895"/>
                <a:gd name="T12" fmla="*/ 1233 w 1261"/>
                <a:gd name="T13" fmla="*/ 1003 h 895"/>
                <a:gd name="T14" fmla="*/ 1312 w 1261"/>
                <a:gd name="T15" fmla="*/ 957 h 895"/>
                <a:gd name="T16" fmla="*/ 1368 w 1261"/>
                <a:gd name="T17" fmla="*/ 902 h 895"/>
                <a:gd name="T18" fmla="*/ 1383 w 1261"/>
                <a:gd name="T19" fmla="*/ 879 h 895"/>
                <a:gd name="T20" fmla="*/ 1397 w 1261"/>
                <a:gd name="T21" fmla="*/ 847 h 895"/>
                <a:gd name="T22" fmla="*/ 1404 w 1261"/>
                <a:gd name="T23" fmla="*/ 824 h 895"/>
                <a:gd name="T24" fmla="*/ 1404 w 1261"/>
                <a:gd name="T25" fmla="*/ 801 h 895"/>
                <a:gd name="T26" fmla="*/ 1404 w 1261"/>
                <a:gd name="T27" fmla="*/ 801 h 895"/>
                <a:gd name="T28" fmla="*/ 1397 w 1261"/>
                <a:gd name="T29" fmla="*/ 746 h 895"/>
                <a:gd name="T30" fmla="*/ 1383 w 1261"/>
                <a:gd name="T31" fmla="*/ 692 h 895"/>
                <a:gd name="T32" fmla="*/ 1362 w 1261"/>
                <a:gd name="T33" fmla="*/ 630 h 895"/>
                <a:gd name="T34" fmla="*/ 1326 w 1261"/>
                <a:gd name="T35" fmla="*/ 568 h 895"/>
                <a:gd name="T36" fmla="*/ 1255 w 1261"/>
                <a:gd name="T37" fmla="*/ 435 h 895"/>
                <a:gd name="T38" fmla="*/ 1155 w 1261"/>
                <a:gd name="T39" fmla="*/ 310 h 895"/>
                <a:gd name="T40" fmla="*/ 1054 w 1261"/>
                <a:gd name="T41" fmla="*/ 195 h 895"/>
                <a:gd name="T42" fmla="*/ 998 w 1261"/>
                <a:gd name="T43" fmla="*/ 140 h 895"/>
                <a:gd name="T44" fmla="*/ 941 w 1261"/>
                <a:gd name="T45" fmla="*/ 92 h 895"/>
                <a:gd name="T46" fmla="*/ 891 w 1261"/>
                <a:gd name="T47" fmla="*/ 53 h 895"/>
                <a:gd name="T48" fmla="*/ 841 w 1261"/>
                <a:gd name="T49" fmla="*/ 30 h 895"/>
                <a:gd name="T50" fmla="*/ 792 w 1261"/>
                <a:gd name="T51" fmla="*/ 7 h 895"/>
                <a:gd name="T52" fmla="*/ 742 w 1261"/>
                <a:gd name="T53" fmla="*/ 0 h 895"/>
                <a:gd name="T54" fmla="*/ 742 w 1261"/>
                <a:gd name="T55" fmla="*/ 0 h 895"/>
                <a:gd name="T56" fmla="*/ 698 w 1261"/>
                <a:gd name="T57" fmla="*/ 0 h 895"/>
                <a:gd name="T58" fmla="*/ 649 w 1261"/>
                <a:gd name="T59" fmla="*/ 15 h 895"/>
                <a:gd name="T60" fmla="*/ 591 w 1261"/>
                <a:gd name="T61" fmla="*/ 39 h 895"/>
                <a:gd name="T62" fmla="*/ 534 w 1261"/>
                <a:gd name="T63" fmla="*/ 62 h 895"/>
                <a:gd name="T64" fmla="*/ 428 w 1261"/>
                <a:gd name="T65" fmla="*/ 140 h 895"/>
                <a:gd name="T66" fmla="*/ 314 w 1261"/>
                <a:gd name="T67" fmla="*/ 233 h 895"/>
                <a:gd name="T68" fmla="*/ 214 w 1261"/>
                <a:gd name="T69" fmla="*/ 334 h 895"/>
                <a:gd name="T70" fmla="*/ 121 w 1261"/>
                <a:gd name="T71" fmla="*/ 427 h 895"/>
                <a:gd name="T72" fmla="*/ 57 w 1261"/>
                <a:gd name="T73" fmla="*/ 504 h 895"/>
                <a:gd name="T74" fmla="*/ 14 w 1261"/>
                <a:gd name="T75" fmla="*/ 559 h 895"/>
                <a:gd name="T76" fmla="*/ 14 w 1261"/>
                <a:gd name="T77" fmla="*/ 559 h 895"/>
                <a:gd name="T78" fmla="*/ 0 w 1261"/>
                <a:gd name="T79" fmla="*/ 598 h 895"/>
                <a:gd name="T80" fmla="*/ 0 w 1261"/>
                <a:gd name="T81" fmla="*/ 637 h 895"/>
                <a:gd name="T82" fmla="*/ 0 w 1261"/>
                <a:gd name="T83" fmla="*/ 676 h 895"/>
                <a:gd name="T84" fmla="*/ 14 w 1261"/>
                <a:gd name="T85" fmla="*/ 715 h 895"/>
                <a:gd name="T86" fmla="*/ 36 w 1261"/>
                <a:gd name="T87" fmla="*/ 762 h 895"/>
                <a:gd name="T88" fmla="*/ 71 w 1261"/>
                <a:gd name="T89" fmla="*/ 801 h 895"/>
                <a:gd name="T90" fmla="*/ 107 w 1261"/>
                <a:gd name="T91" fmla="*/ 840 h 895"/>
                <a:gd name="T92" fmla="*/ 150 w 1261"/>
                <a:gd name="T93" fmla="*/ 886 h 895"/>
                <a:gd name="T94" fmla="*/ 207 w 1261"/>
                <a:gd name="T95" fmla="*/ 925 h 895"/>
                <a:gd name="T96" fmla="*/ 264 w 1261"/>
                <a:gd name="T97" fmla="*/ 957 h 895"/>
                <a:gd name="T98" fmla="*/ 321 w 1261"/>
                <a:gd name="T99" fmla="*/ 996 h 895"/>
                <a:gd name="T100" fmla="*/ 392 w 1261"/>
                <a:gd name="T101" fmla="*/ 1019 h 895"/>
                <a:gd name="T102" fmla="*/ 463 w 1261"/>
                <a:gd name="T103" fmla="*/ 1049 h 895"/>
                <a:gd name="T104" fmla="*/ 542 w 1261"/>
                <a:gd name="T105" fmla="*/ 1065 h 895"/>
                <a:gd name="T106" fmla="*/ 620 w 1261"/>
                <a:gd name="T107" fmla="*/ 1081 h 895"/>
                <a:gd name="T108" fmla="*/ 698 w 1261"/>
                <a:gd name="T109" fmla="*/ 1088 h 895"/>
                <a:gd name="T110" fmla="*/ 698 w 1261"/>
                <a:gd name="T111" fmla="*/ 1088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" name="Rectangle 6">
            <a:extLst>
              <a:ext uri="{FF2B5EF4-FFF2-40B4-BE49-F238E27FC236}">
                <a16:creationId xmlns:a16="http://schemas.microsoft.com/office/drawing/2014/main" id="{80B3CF30-5E3B-DA4C-8D7D-713D5348E6F6}"/>
              </a:ext>
            </a:extLst>
          </p:cNvPr>
          <p:cNvSpPr>
            <a:spLocks noChangeArrowheads="1"/>
          </p:cNvSpPr>
          <p:nvPr>
            <p:ph type="ctrTitle" idx="4294967295"/>
          </p:nvPr>
        </p:nvSpPr>
        <p:spPr>
          <a:xfrm>
            <a:off x="1066800" y="1981200"/>
            <a:ext cx="7010400" cy="2101850"/>
          </a:xfrm>
          <a:noFill/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An Introduction To The Health Effects of Solvents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3A009D75-9EDF-7741-853C-CB16AA99E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77788"/>
            <a:ext cx="6654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A Small Dose of Solvent</a:t>
            </a:r>
          </a:p>
        </p:txBody>
      </p:sp>
      <p:pic>
        <p:nvPicPr>
          <p:cNvPr id="5124" name="Picture 10" descr="C:\Documents and Settings\steveg\Application Data\Microsoft\Media Catalog\Downloaded Clips\cl0\HM00142_.wmf">
            <a:extLst>
              <a:ext uri="{FF2B5EF4-FFF2-40B4-BE49-F238E27FC236}">
                <a16:creationId xmlns:a16="http://schemas.microsoft.com/office/drawing/2014/main" id="{D786642C-50D3-CF41-8BD4-16E0FBB67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9400"/>
            <a:ext cx="13938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>
            <a:extLst>
              <a:ext uri="{FF2B5EF4-FFF2-40B4-BE49-F238E27FC236}">
                <a16:creationId xmlns:a16="http://schemas.microsoft.com/office/drawing/2014/main" id="{74FD47DE-83DA-E64A-9530-16790DFBC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1534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1275 - Ether discovered by Spanish chemist Raymundus Lullius and called </a:t>
            </a:r>
            <a:r>
              <a:rPr lang="ja-JP" altLang="en-US" sz="2400" b="1">
                <a:solidFill>
                  <a:schemeClr val="tx1"/>
                </a:solidFill>
              </a:rPr>
              <a:t>“</a:t>
            </a:r>
            <a:r>
              <a:rPr lang="en-US" altLang="ja-JP" sz="2400" b="1">
                <a:solidFill>
                  <a:schemeClr val="tx1"/>
                </a:solidFill>
              </a:rPr>
              <a:t>sweet vitriol</a:t>
            </a:r>
            <a:r>
              <a:rPr lang="ja-JP" altLang="en-US" sz="2400" b="1">
                <a:solidFill>
                  <a:schemeClr val="tx1"/>
                </a:solidFill>
              </a:rPr>
              <a:t>”</a:t>
            </a:r>
            <a:endParaRPr lang="en-US" altLang="ja-JP" sz="2400" b="1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1500s - Paracelsus experimented (enjoyed?) with the effects of ether</a:t>
            </a:r>
          </a:p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1842 – First used in surgery by Crawford Williamson Long, MD, of Jefferson, Georgia, U.S.</a:t>
            </a:r>
          </a:p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1846 - Dr. William T.G. Morton a dentist, anaesthetized a patient for surgery at the Massachusetts General Hospital</a:t>
            </a:r>
          </a:p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1929 – discovery of cyclopropane</a:t>
            </a:r>
          </a:p>
          <a:p>
            <a:pPr>
              <a:spcBef>
                <a:spcPct val="20000"/>
              </a:spcBef>
            </a:pPr>
            <a:r>
              <a:rPr lang="en-US" altLang="en-US" sz="2400" b="1">
                <a:solidFill>
                  <a:schemeClr val="tx1"/>
                </a:solidFill>
              </a:rPr>
              <a:t>1956 – discovery of halothane in England</a:t>
            </a:r>
          </a:p>
        </p:txBody>
      </p:sp>
      <p:sp>
        <p:nvSpPr>
          <p:cNvPr id="23554" name="Rectangle 1027">
            <a:extLst>
              <a:ext uri="{FF2B5EF4-FFF2-40B4-BE49-F238E27FC236}">
                <a16:creationId xmlns:a16="http://schemas.microsoft.com/office/drawing/2014/main" id="{A8603880-1D79-DF41-9BD0-1A81F8F67A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Historical Events - Anesthetics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991AC3E6-D4FD-E043-BEDF-E3A6E78AA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First Operation with Ether</a:t>
            </a:r>
          </a:p>
        </p:txBody>
      </p:sp>
      <p:pic>
        <p:nvPicPr>
          <p:cNvPr id="25602" name="Picture 4" descr="C:\Documents and Settings\steveg\My Documents\My Documents\A Small Dose of Tox\SD P3 Agents\Solvents\boston.jpg">
            <a:extLst>
              <a:ext uri="{FF2B5EF4-FFF2-40B4-BE49-F238E27FC236}">
                <a16:creationId xmlns:a16="http://schemas.microsoft.com/office/drawing/2014/main" id="{03F1DEDC-320A-894C-A774-5F0FD79C1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5181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5">
            <a:extLst>
              <a:ext uri="{FF2B5EF4-FFF2-40B4-BE49-F238E27FC236}">
                <a16:creationId xmlns:a16="http://schemas.microsoft.com/office/drawing/2014/main" id="{BA8D9D39-958E-8544-97CD-F3319209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43000"/>
            <a:ext cx="6705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/>
              <a:t>Robert Hinckley's (1880</a:t>
            </a:r>
            <a:r>
              <a:rPr lang="ja-JP" altLang="en-US" sz="2800" b="1"/>
              <a:t>’</a:t>
            </a:r>
            <a:r>
              <a:rPr lang="en-US" altLang="ja-JP" sz="2800" b="1"/>
              <a:t>s)</a:t>
            </a:r>
          </a:p>
          <a:p>
            <a:pPr algn="ctr" eaLnBrk="1" hangingPunct="1"/>
            <a:r>
              <a:rPr lang="en-US" altLang="en-US" sz="2800" b="1"/>
              <a:t>"The First Operation with Ether"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00C2C366-0DD8-E94F-9B4D-022B11A9A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6934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Chloroform – one of the earliest anesthetic agents – discontinued early 1900</a:t>
            </a:r>
            <a:r>
              <a:rPr lang="ja-JP" altLang="en-US" sz="2800" b="1">
                <a:solidFill>
                  <a:schemeClr val="tx1"/>
                </a:solidFill>
              </a:rPr>
              <a:t>’</a:t>
            </a:r>
            <a:r>
              <a:rPr lang="en-US" altLang="ja-JP" sz="2800" b="1">
                <a:solidFill>
                  <a:schemeClr val="tx1"/>
                </a:solidFill>
              </a:rPr>
              <a:t>s because of liver toxicity</a:t>
            </a:r>
            <a:endParaRPr lang="en-US" altLang="en-US" sz="2800" b="1">
              <a:solidFill>
                <a:schemeClr val="tx1"/>
              </a:solidFill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EBACA545-409E-6342-9A42-7C24904D3B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Historical Awareness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65DFE188-EDAB-F841-9D5B-494B7A24F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12938"/>
            <a:ext cx="58674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chemeClr val="tx1"/>
                </a:solidFill>
              </a:rPr>
              <a:t>Cyclopropane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chemeClr val="tx1"/>
                </a:solidFill>
              </a:rPr>
              <a:t>Enflurane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chemeClr val="tx1"/>
                </a:solidFill>
              </a:rPr>
              <a:t>Halothane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chemeClr val="tx1"/>
                </a:solidFill>
              </a:rPr>
              <a:t>Methoxyflurane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>
                <a:solidFill>
                  <a:schemeClr val="tx1"/>
                </a:solidFill>
              </a:rPr>
              <a:t>Diethy ether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/>
              <a:t>Sevoflurane</a:t>
            </a:r>
            <a:r>
              <a:rPr lang="en-US" altLang="en-US" sz="3200"/>
              <a:t> </a:t>
            </a:r>
            <a:endParaRPr lang="en-US" altLang="en-US" sz="3200" b="1">
              <a:solidFill>
                <a:schemeClr val="tx1"/>
              </a:solidFill>
            </a:endParaRP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4E4B55B-9E27-0E41-BE10-A791CA87B2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76200"/>
            <a:ext cx="76200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Anesthetic Agents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949858E9-8BD9-A54E-A7CB-63B58BB6A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Products – Mostly Solvents</a:t>
            </a:r>
          </a:p>
        </p:txBody>
      </p:sp>
      <p:sp>
        <p:nvSpPr>
          <p:cNvPr id="31746" name="Text Box 6">
            <a:extLst>
              <a:ext uri="{FF2B5EF4-FFF2-40B4-BE49-F238E27FC236}">
                <a16:creationId xmlns:a16="http://schemas.microsoft.com/office/drawing/2014/main" id="{424D3834-10CC-4040-BA4B-5A093E32D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1447800"/>
            <a:ext cx="4200525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/>
              <a:t>Gasoline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Diesel Fuel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Charcoal lighter fluid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Lantern fuel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Grease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Lubricating oils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Degreasing agents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Paint stripers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Paint thinner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Turpentine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Nail polish remover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ADC237A1-FDA3-AF4D-9357-148939275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Products – Partly Solvents</a:t>
            </a:r>
          </a:p>
        </p:txBody>
      </p:sp>
      <p:sp>
        <p:nvSpPr>
          <p:cNvPr id="33794" name="Text Box 3">
            <a:extLst>
              <a:ext uri="{FF2B5EF4-FFF2-40B4-BE49-F238E27FC236}">
                <a16:creationId xmlns:a16="http://schemas.microsoft.com/office/drawing/2014/main" id="{1E781D0D-996C-A24D-81E3-64C3CFA5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5172075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Glues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Adhesives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Oil based paints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Furniture polishes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Floor polishes and waxes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Spot removers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Metal and wood cleaners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White out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Computer disk cleaner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>
                <a:cs typeface="Arial" panose="020B0604020202020204" pitchFamily="34" charset="0"/>
              </a:rPr>
              <a:t>Varnishes and shellacs</a:t>
            </a:r>
            <a:endParaRPr lang="en-US" altLang="en-US" sz="2800" b="1"/>
          </a:p>
          <a:p>
            <a:pPr eaLnBrk="1" hangingPunct="1">
              <a:buFontTx/>
              <a:buChar char="•"/>
            </a:pPr>
            <a:r>
              <a:rPr lang="en-US" altLang="en-US" sz="2800" b="1"/>
              <a:t>Wood and concrete stains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40A1C7F3-FCB8-FE45-BCBF-BAAE7278E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Exposure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2DC3E956-372A-9C46-B6EF-87997FD400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1219200" y="2451100"/>
            <a:ext cx="6019800" cy="195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  <a:ea typeface="ＭＳ Ｐゴシック" panose="020B0600070205080204" pitchFamily="34" charset="-128"/>
              </a:rPr>
              <a:t>Lungs – Quick to brain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  <a:ea typeface="ＭＳ Ｐゴシック" panose="020B0600070205080204" pitchFamily="34" charset="-128"/>
              </a:rPr>
              <a:t>Skin – Slow, irritant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  <a:ea typeface="ＭＳ Ｐゴシック" panose="020B0600070205080204" pitchFamily="34" charset="-128"/>
              </a:rPr>
              <a:t>Oral – e.g. alcohol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050">
            <a:extLst>
              <a:ext uri="{FF2B5EF4-FFF2-40B4-BE49-F238E27FC236}">
                <a16:creationId xmlns:a16="http://schemas.microsoft.com/office/drawing/2014/main" id="{9276E007-4233-AF43-B90C-063E7CDB5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12938"/>
            <a:ext cx="76200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1" u="sng">
                <a:solidFill>
                  <a:schemeClr val="tx1"/>
                </a:solidFill>
              </a:rPr>
              <a:t>Obvious (high exposure)</a:t>
            </a:r>
          </a:p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	Death, loss of consciousness, paralysis, convulsion, disorientation, euphoria, giddiness, confusion.</a:t>
            </a:r>
          </a:p>
          <a:p>
            <a:pPr>
              <a:spcBef>
                <a:spcPct val="20000"/>
              </a:spcBef>
            </a:pPr>
            <a:r>
              <a:rPr lang="en-US" altLang="en-US" sz="3200" b="1" u="sng">
                <a:solidFill>
                  <a:schemeClr val="tx1"/>
                </a:solidFill>
              </a:rPr>
              <a:t>Subtle</a:t>
            </a:r>
          </a:p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	Impaired performance, depression, apathy, fatigue, </a:t>
            </a:r>
          </a:p>
        </p:txBody>
      </p:sp>
      <p:sp>
        <p:nvSpPr>
          <p:cNvPr id="37890" name="Rectangle 2051">
            <a:extLst>
              <a:ext uri="{FF2B5EF4-FFF2-40B4-BE49-F238E27FC236}">
                <a16:creationId xmlns:a16="http://schemas.microsoft.com/office/drawing/2014/main" id="{54B45EA7-3D68-6E4C-A592-3FE858E131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Acute Adverse Effects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>
            <a:extLst>
              <a:ext uri="{FF2B5EF4-FFF2-40B4-BE49-F238E27FC236}">
                <a16:creationId xmlns:a16="http://schemas.microsoft.com/office/drawing/2014/main" id="{C8BC9487-1899-BF41-8364-C3B13356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74850"/>
            <a:ext cx="7620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Motor – fatigue, tremor, incoordination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Sensory – visual, auditory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Cognitive – short and long term memory, intellectual ability 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Mood – depression, apathy, irritability,  depression</a:t>
            </a:r>
          </a:p>
        </p:txBody>
      </p:sp>
      <p:sp>
        <p:nvSpPr>
          <p:cNvPr id="39938" name="Rectangle 1027">
            <a:extLst>
              <a:ext uri="{FF2B5EF4-FFF2-40B4-BE49-F238E27FC236}">
                <a16:creationId xmlns:a16="http://schemas.microsoft.com/office/drawing/2014/main" id="{6B4BD141-080D-7840-A356-CD25C035A53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76200"/>
            <a:ext cx="6705600" cy="762000"/>
          </a:xfrm>
        </p:spPr>
        <p:txBody>
          <a:bodyPr anchorCtr="1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CNS Effects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D0F8540A-C87D-2C4A-BCF6-6358CF4D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11375"/>
            <a:ext cx="76200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1" u="sng">
                <a:solidFill>
                  <a:schemeClr val="tx1"/>
                </a:solidFill>
              </a:rPr>
              <a:t>Obvious</a:t>
            </a:r>
          </a:p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	Cancer, reproductive effects, liver and kidney damage, developmental effects, visual system damage</a:t>
            </a:r>
          </a:p>
          <a:p>
            <a:pPr>
              <a:spcBef>
                <a:spcPct val="20000"/>
              </a:spcBef>
            </a:pPr>
            <a:r>
              <a:rPr lang="en-US" altLang="en-US" sz="3200" b="1" u="sng">
                <a:solidFill>
                  <a:schemeClr val="tx1"/>
                </a:solidFill>
              </a:rPr>
              <a:t>Subtle</a:t>
            </a:r>
          </a:p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	Impaired performance, impaired memory, depression, reduced intellectual ability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88F55654-7953-EB44-981A-E3697299E8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Chronic Adverse Effects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>
            <a:extLst>
              <a:ext uri="{FF2B5EF4-FFF2-40B4-BE49-F238E27FC236}">
                <a16:creationId xmlns:a16="http://schemas.microsoft.com/office/drawing/2014/main" id="{A60D1F75-788C-CF42-BECD-C1E5C1C7C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Carbon tetrachloride (CCl</a:t>
            </a:r>
            <a:r>
              <a:rPr lang="en-US" altLang="en-US" b="1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)</a:t>
            </a:r>
          </a:p>
        </p:txBody>
      </p:sp>
      <p:grpSp>
        <p:nvGrpSpPr>
          <p:cNvPr id="7170" name="Group 1067">
            <a:extLst>
              <a:ext uri="{FF2B5EF4-FFF2-40B4-BE49-F238E27FC236}">
                <a16:creationId xmlns:a16="http://schemas.microsoft.com/office/drawing/2014/main" id="{6C3875F2-E085-B048-ACCD-096D1C372F4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371600"/>
            <a:ext cx="3733800" cy="3657600"/>
            <a:chOff x="1680" y="1008"/>
            <a:chExt cx="2352" cy="2304"/>
          </a:xfrm>
        </p:grpSpPr>
        <p:sp>
          <p:nvSpPr>
            <p:cNvPr id="7172" name="Rectangle 1053">
              <a:extLst>
                <a:ext uri="{FF2B5EF4-FFF2-40B4-BE49-F238E27FC236}">
                  <a16:creationId xmlns:a16="http://schemas.microsoft.com/office/drawing/2014/main" id="{60358D1F-619B-BF48-83C4-4EE1E59E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872"/>
              <a:ext cx="46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173" name="Rectangle 1059">
              <a:extLst>
                <a:ext uri="{FF2B5EF4-FFF2-40B4-BE49-F238E27FC236}">
                  <a16:creationId xmlns:a16="http://schemas.microsoft.com/office/drawing/2014/main" id="{B5E10BA5-38BA-9A47-BD33-76552D694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873"/>
              <a:ext cx="57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7174" name="Rectangle 1060">
              <a:extLst>
                <a:ext uri="{FF2B5EF4-FFF2-40B4-BE49-F238E27FC236}">
                  <a16:creationId xmlns:a16="http://schemas.microsoft.com/office/drawing/2014/main" id="{9A94ED86-AD9B-A548-BB4D-5A49D6828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008"/>
              <a:ext cx="57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7175" name="Rectangle 1061">
              <a:extLst>
                <a:ext uri="{FF2B5EF4-FFF2-40B4-BE49-F238E27FC236}">
                  <a16:creationId xmlns:a16="http://schemas.microsoft.com/office/drawing/2014/main" id="{D15F9A7B-3DDE-E246-BB54-4FF9FEF5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873"/>
              <a:ext cx="57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7176" name="Rectangle 1062">
              <a:extLst>
                <a:ext uri="{FF2B5EF4-FFF2-40B4-BE49-F238E27FC236}">
                  <a16:creationId xmlns:a16="http://schemas.microsoft.com/office/drawing/2014/main" id="{D9318B77-45B6-9540-B71C-6556125AE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738"/>
              <a:ext cx="57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7177" name="Line 1063">
              <a:extLst>
                <a:ext uri="{FF2B5EF4-FFF2-40B4-BE49-F238E27FC236}">
                  <a16:creationId xmlns:a16="http://schemas.microsoft.com/office/drawing/2014/main" id="{23E3BB11-7BEF-CF4E-B2B8-C600B8083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64">
              <a:extLst>
                <a:ext uri="{FF2B5EF4-FFF2-40B4-BE49-F238E27FC236}">
                  <a16:creationId xmlns:a16="http://schemas.microsoft.com/office/drawing/2014/main" id="{6D8CC19A-6788-4243-872B-9407494F4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065">
              <a:extLst>
                <a:ext uri="{FF2B5EF4-FFF2-40B4-BE49-F238E27FC236}">
                  <a16:creationId xmlns:a16="http://schemas.microsoft.com/office/drawing/2014/main" id="{75F5D1E2-5CF9-964B-9754-C367338842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536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066">
              <a:extLst>
                <a:ext uri="{FF2B5EF4-FFF2-40B4-BE49-F238E27FC236}">
                  <a16:creationId xmlns:a16="http://schemas.microsoft.com/office/drawing/2014/main" id="{B1D25DAF-EBF1-094B-9B42-E06EC5C9B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400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Text Box 1068">
            <a:extLst>
              <a:ext uri="{FF2B5EF4-FFF2-40B4-BE49-F238E27FC236}">
                <a16:creationId xmlns:a16="http://schemas.microsoft.com/office/drawing/2014/main" id="{90BCB42D-82EA-1B41-9586-1A9978E5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5440363"/>
            <a:ext cx="6797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/>
              <a:t>Liver necrosis – fat accumulation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306B223A-F848-EB49-A0A2-25C397FC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7696200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4000" b="1">
                <a:solidFill>
                  <a:schemeClr val="tx1"/>
                </a:solidFill>
              </a:rPr>
              <a:t>TLV</a:t>
            </a:r>
            <a:r>
              <a:rPr lang="en-US" altLang="en-US" sz="3200" b="1">
                <a:solidFill>
                  <a:schemeClr val="tx1"/>
                </a:solidFill>
              </a:rPr>
              <a:t> – </a:t>
            </a:r>
            <a:r>
              <a:rPr lang="en-US" altLang="en-US" sz="2800" b="1">
                <a:solidFill>
                  <a:schemeClr val="tx1"/>
                </a:solidFill>
              </a:rPr>
              <a:t>Threshold Limit Value</a:t>
            </a:r>
            <a:endParaRPr lang="en-US" altLang="en-US" sz="3600" b="1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altLang="en-US" sz="4000" b="1">
                <a:solidFill>
                  <a:schemeClr val="tx1"/>
                </a:solidFill>
              </a:rPr>
              <a:t>STEL </a:t>
            </a:r>
            <a:r>
              <a:rPr lang="en-US" altLang="en-US" sz="3200" b="1">
                <a:solidFill>
                  <a:schemeClr val="tx1"/>
                </a:solidFill>
              </a:rPr>
              <a:t>– </a:t>
            </a:r>
            <a:r>
              <a:rPr lang="en-US" altLang="en-US" sz="2800" b="1">
                <a:solidFill>
                  <a:schemeClr val="tx1"/>
                </a:solidFill>
              </a:rPr>
              <a:t>Short Term Exposure Limits (15 minute exposure)</a:t>
            </a:r>
          </a:p>
          <a:p>
            <a:pPr>
              <a:buFontTx/>
              <a:buChar char="•"/>
            </a:pPr>
            <a:r>
              <a:rPr lang="en-US" altLang="en-US" sz="4000" b="1">
                <a:solidFill>
                  <a:schemeClr val="tx1"/>
                </a:solidFill>
              </a:rPr>
              <a:t>TWA</a:t>
            </a:r>
            <a:r>
              <a:rPr lang="en-US" altLang="en-US" sz="3200" b="1">
                <a:solidFill>
                  <a:schemeClr val="tx1"/>
                </a:solidFill>
              </a:rPr>
              <a:t> – </a:t>
            </a:r>
            <a:r>
              <a:rPr lang="en-US" altLang="en-US" sz="2800" b="1">
                <a:solidFill>
                  <a:schemeClr val="tx1"/>
                </a:solidFill>
              </a:rPr>
              <a:t>Time Waited Average (acceptable for 8 hr day, 40 hr week)</a:t>
            </a:r>
          </a:p>
          <a:p>
            <a:pPr>
              <a:buFontTx/>
              <a:buChar char="•"/>
            </a:pPr>
            <a:r>
              <a:rPr lang="en-US" altLang="en-US" sz="4000" b="1">
                <a:solidFill>
                  <a:schemeClr val="tx1"/>
                </a:solidFill>
              </a:rPr>
              <a:t>TLV-C</a:t>
            </a:r>
            <a:r>
              <a:rPr lang="en-US" altLang="en-US" sz="3200" b="1">
                <a:solidFill>
                  <a:schemeClr val="tx1"/>
                </a:solidFill>
              </a:rPr>
              <a:t> – </a:t>
            </a:r>
            <a:r>
              <a:rPr lang="en-US" altLang="en-US" sz="2800" b="1">
                <a:solidFill>
                  <a:schemeClr val="tx1"/>
                </a:solidFill>
              </a:rPr>
              <a:t>Threshold Limit Value-C (ceiling not to be exceeded)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B4230349-BEA1-A144-AEC6-C2FC344527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Regulatory Status</a:t>
            </a:r>
            <a:endParaRPr lang="en-US" altLang="en-US" sz="4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8">
            <a:extLst>
              <a:ext uri="{FF2B5EF4-FFF2-40B4-BE49-F238E27FC236}">
                <a16:creationId xmlns:a16="http://schemas.microsoft.com/office/drawing/2014/main" id="{D6D4D99F-7A97-7049-B172-41EC6DF124CA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46084" name="Freeform 9">
              <a:extLst>
                <a:ext uri="{FF2B5EF4-FFF2-40B4-BE49-F238E27FC236}">
                  <a16:creationId xmlns:a16="http://schemas.microsoft.com/office/drawing/2014/main" id="{F662889B-041D-5849-9598-8488F7DE5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4099 w 3910"/>
                <a:gd name="T1" fmla="*/ 1314 h 1817"/>
                <a:gd name="T2" fmla="*/ 4156 w 3910"/>
                <a:gd name="T3" fmla="*/ 1439 h 1817"/>
                <a:gd name="T4" fmla="*/ 4241 w 3910"/>
                <a:gd name="T5" fmla="*/ 1540 h 1817"/>
                <a:gd name="T6" fmla="*/ 4256 w 3910"/>
                <a:gd name="T7" fmla="*/ 1656 h 1817"/>
                <a:gd name="T8" fmla="*/ 4212 w 3910"/>
                <a:gd name="T9" fmla="*/ 1757 h 1817"/>
                <a:gd name="T10" fmla="*/ 4099 w 3910"/>
                <a:gd name="T11" fmla="*/ 1874 h 1817"/>
                <a:gd name="T12" fmla="*/ 3942 w 3910"/>
                <a:gd name="T13" fmla="*/ 1952 h 1817"/>
                <a:gd name="T14" fmla="*/ 3556 w 3910"/>
                <a:gd name="T15" fmla="*/ 2014 h 1817"/>
                <a:gd name="T16" fmla="*/ 3300 w 3910"/>
                <a:gd name="T17" fmla="*/ 1998 h 1817"/>
                <a:gd name="T18" fmla="*/ 3072 w 3910"/>
                <a:gd name="T19" fmla="*/ 1913 h 1817"/>
                <a:gd name="T20" fmla="*/ 2787 w 3910"/>
                <a:gd name="T21" fmla="*/ 1718 h 1817"/>
                <a:gd name="T22" fmla="*/ 2616 w 3910"/>
                <a:gd name="T23" fmla="*/ 1540 h 1817"/>
                <a:gd name="T24" fmla="*/ 2558 w 3910"/>
                <a:gd name="T25" fmla="*/ 1430 h 1817"/>
                <a:gd name="T26" fmla="*/ 2552 w 3910"/>
                <a:gd name="T27" fmla="*/ 1345 h 1817"/>
                <a:gd name="T28" fmla="*/ 2573 w 3910"/>
                <a:gd name="T29" fmla="*/ 1291 h 1817"/>
                <a:gd name="T30" fmla="*/ 2652 w 3910"/>
                <a:gd name="T31" fmla="*/ 1229 h 1817"/>
                <a:gd name="T32" fmla="*/ 2816 w 3910"/>
                <a:gd name="T33" fmla="*/ 1205 h 1817"/>
                <a:gd name="T34" fmla="*/ 2837 w 3910"/>
                <a:gd name="T35" fmla="*/ 1213 h 1817"/>
                <a:gd name="T36" fmla="*/ 2808 w 3910"/>
                <a:gd name="T37" fmla="*/ 1057 h 1817"/>
                <a:gd name="T38" fmla="*/ 2495 w 3910"/>
                <a:gd name="T39" fmla="*/ 1018 h 1817"/>
                <a:gd name="T40" fmla="*/ 2380 w 3910"/>
                <a:gd name="T41" fmla="*/ 972 h 1817"/>
                <a:gd name="T42" fmla="*/ 1176 w 3910"/>
                <a:gd name="T43" fmla="*/ 264 h 1817"/>
                <a:gd name="T44" fmla="*/ 684 w 3910"/>
                <a:gd name="T45" fmla="*/ 30 h 1817"/>
                <a:gd name="T46" fmla="*/ 478 w 3910"/>
                <a:gd name="T47" fmla="*/ 0 h 1817"/>
                <a:gd name="T48" fmla="*/ 157 w 3910"/>
                <a:gd name="T49" fmla="*/ 39 h 1817"/>
                <a:gd name="T50" fmla="*/ 42 w 3910"/>
                <a:gd name="T51" fmla="*/ 132 h 1817"/>
                <a:gd name="T52" fmla="*/ 0 w 3910"/>
                <a:gd name="T53" fmla="*/ 210 h 1817"/>
                <a:gd name="T54" fmla="*/ 0 w 3910"/>
                <a:gd name="T55" fmla="*/ 272 h 1817"/>
                <a:gd name="T56" fmla="*/ 36 w 3910"/>
                <a:gd name="T57" fmla="*/ 350 h 1817"/>
                <a:gd name="T58" fmla="*/ 214 w 3910"/>
                <a:gd name="T59" fmla="*/ 474 h 1817"/>
                <a:gd name="T60" fmla="*/ 535 w 3910"/>
                <a:gd name="T61" fmla="*/ 552 h 1817"/>
                <a:gd name="T62" fmla="*/ 927 w 3910"/>
                <a:gd name="T63" fmla="*/ 661 h 1817"/>
                <a:gd name="T64" fmla="*/ 1625 w 3910"/>
                <a:gd name="T65" fmla="*/ 933 h 1817"/>
                <a:gd name="T66" fmla="*/ 2046 w 3910"/>
                <a:gd name="T67" fmla="*/ 1167 h 1817"/>
                <a:gd name="T68" fmla="*/ 2380 w 3910"/>
                <a:gd name="T69" fmla="*/ 1439 h 1817"/>
                <a:gd name="T70" fmla="*/ 2558 w 3910"/>
                <a:gd name="T71" fmla="*/ 1664 h 1817"/>
                <a:gd name="T72" fmla="*/ 2816 w 3910"/>
                <a:gd name="T73" fmla="*/ 1936 h 1817"/>
                <a:gd name="T74" fmla="*/ 3093 w 3910"/>
                <a:gd name="T75" fmla="*/ 2123 h 1817"/>
                <a:gd name="T76" fmla="*/ 3321 w 3910"/>
                <a:gd name="T77" fmla="*/ 2192 h 1817"/>
                <a:gd name="T78" fmla="*/ 3692 w 3910"/>
                <a:gd name="T79" fmla="*/ 2192 h 1817"/>
                <a:gd name="T80" fmla="*/ 4042 w 3910"/>
                <a:gd name="T81" fmla="*/ 2076 h 1817"/>
                <a:gd name="T82" fmla="*/ 4212 w 3910"/>
                <a:gd name="T83" fmla="*/ 1944 h 1817"/>
                <a:gd name="T84" fmla="*/ 4334 w 3910"/>
                <a:gd name="T85" fmla="*/ 1741 h 1817"/>
                <a:gd name="T86" fmla="*/ 4355 w 3910"/>
                <a:gd name="T87" fmla="*/ 1625 h 1817"/>
                <a:gd name="T88" fmla="*/ 4319 w 3910"/>
                <a:gd name="T89" fmla="*/ 1517 h 1817"/>
                <a:gd name="T90" fmla="*/ 4241 w 3910"/>
                <a:gd name="T91" fmla="*/ 1423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Freeform 10">
              <a:extLst>
                <a:ext uri="{FF2B5EF4-FFF2-40B4-BE49-F238E27FC236}">
                  <a16:creationId xmlns:a16="http://schemas.microsoft.com/office/drawing/2014/main" id="{8B37AC08-5D8E-7044-A680-959066076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98 w 1261"/>
                <a:gd name="T1" fmla="*/ 1088 h 895"/>
                <a:gd name="T2" fmla="*/ 698 w 1261"/>
                <a:gd name="T3" fmla="*/ 1088 h 895"/>
                <a:gd name="T4" fmla="*/ 784 w 1261"/>
                <a:gd name="T5" fmla="*/ 1088 h 895"/>
                <a:gd name="T6" fmla="*/ 870 w 1261"/>
                <a:gd name="T7" fmla="*/ 1088 h 895"/>
                <a:gd name="T8" fmla="*/ 1012 w 1261"/>
                <a:gd name="T9" fmla="*/ 1073 h 895"/>
                <a:gd name="T10" fmla="*/ 1133 w 1261"/>
                <a:gd name="T11" fmla="*/ 1042 h 895"/>
                <a:gd name="T12" fmla="*/ 1233 w 1261"/>
                <a:gd name="T13" fmla="*/ 1003 h 895"/>
                <a:gd name="T14" fmla="*/ 1312 w 1261"/>
                <a:gd name="T15" fmla="*/ 957 h 895"/>
                <a:gd name="T16" fmla="*/ 1368 w 1261"/>
                <a:gd name="T17" fmla="*/ 902 h 895"/>
                <a:gd name="T18" fmla="*/ 1383 w 1261"/>
                <a:gd name="T19" fmla="*/ 879 h 895"/>
                <a:gd name="T20" fmla="*/ 1397 w 1261"/>
                <a:gd name="T21" fmla="*/ 847 h 895"/>
                <a:gd name="T22" fmla="*/ 1404 w 1261"/>
                <a:gd name="T23" fmla="*/ 824 h 895"/>
                <a:gd name="T24" fmla="*/ 1404 w 1261"/>
                <a:gd name="T25" fmla="*/ 801 h 895"/>
                <a:gd name="T26" fmla="*/ 1404 w 1261"/>
                <a:gd name="T27" fmla="*/ 801 h 895"/>
                <a:gd name="T28" fmla="*/ 1397 w 1261"/>
                <a:gd name="T29" fmla="*/ 746 h 895"/>
                <a:gd name="T30" fmla="*/ 1383 w 1261"/>
                <a:gd name="T31" fmla="*/ 692 h 895"/>
                <a:gd name="T32" fmla="*/ 1362 w 1261"/>
                <a:gd name="T33" fmla="*/ 630 h 895"/>
                <a:gd name="T34" fmla="*/ 1326 w 1261"/>
                <a:gd name="T35" fmla="*/ 568 h 895"/>
                <a:gd name="T36" fmla="*/ 1255 w 1261"/>
                <a:gd name="T37" fmla="*/ 435 h 895"/>
                <a:gd name="T38" fmla="*/ 1155 w 1261"/>
                <a:gd name="T39" fmla="*/ 310 h 895"/>
                <a:gd name="T40" fmla="*/ 1054 w 1261"/>
                <a:gd name="T41" fmla="*/ 195 h 895"/>
                <a:gd name="T42" fmla="*/ 998 w 1261"/>
                <a:gd name="T43" fmla="*/ 140 h 895"/>
                <a:gd name="T44" fmla="*/ 941 w 1261"/>
                <a:gd name="T45" fmla="*/ 92 h 895"/>
                <a:gd name="T46" fmla="*/ 891 w 1261"/>
                <a:gd name="T47" fmla="*/ 53 h 895"/>
                <a:gd name="T48" fmla="*/ 841 w 1261"/>
                <a:gd name="T49" fmla="*/ 30 h 895"/>
                <a:gd name="T50" fmla="*/ 792 w 1261"/>
                <a:gd name="T51" fmla="*/ 7 h 895"/>
                <a:gd name="T52" fmla="*/ 742 w 1261"/>
                <a:gd name="T53" fmla="*/ 0 h 895"/>
                <a:gd name="T54" fmla="*/ 742 w 1261"/>
                <a:gd name="T55" fmla="*/ 0 h 895"/>
                <a:gd name="T56" fmla="*/ 698 w 1261"/>
                <a:gd name="T57" fmla="*/ 0 h 895"/>
                <a:gd name="T58" fmla="*/ 649 w 1261"/>
                <a:gd name="T59" fmla="*/ 15 h 895"/>
                <a:gd name="T60" fmla="*/ 591 w 1261"/>
                <a:gd name="T61" fmla="*/ 39 h 895"/>
                <a:gd name="T62" fmla="*/ 534 w 1261"/>
                <a:gd name="T63" fmla="*/ 62 h 895"/>
                <a:gd name="T64" fmla="*/ 428 w 1261"/>
                <a:gd name="T65" fmla="*/ 140 h 895"/>
                <a:gd name="T66" fmla="*/ 314 w 1261"/>
                <a:gd name="T67" fmla="*/ 233 h 895"/>
                <a:gd name="T68" fmla="*/ 214 w 1261"/>
                <a:gd name="T69" fmla="*/ 334 h 895"/>
                <a:gd name="T70" fmla="*/ 121 w 1261"/>
                <a:gd name="T71" fmla="*/ 427 h 895"/>
                <a:gd name="T72" fmla="*/ 57 w 1261"/>
                <a:gd name="T73" fmla="*/ 504 h 895"/>
                <a:gd name="T74" fmla="*/ 14 w 1261"/>
                <a:gd name="T75" fmla="*/ 559 h 895"/>
                <a:gd name="T76" fmla="*/ 14 w 1261"/>
                <a:gd name="T77" fmla="*/ 559 h 895"/>
                <a:gd name="T78" fmla="*/ 0 w 1261"/>
                <a:gd name="T79" fmla="*/ 598 h 895"/>
                <a:gd name="T80" fmla="*/ 0 w 1261"/>
                <a:gd name="T81" fmla="*/ 637 h 895"/>
                <a:gd name="T82" fmla="*/ 0 w 1261"/>
                <a:gd name="T83" fmla="*/ 676 h 895"/>
                <a:gd name="T84" fmla="*/ 14 w 1261"/>
                <a:gd name="T85" fmla="*/ 715 h 895"/>
                <a:gd name="T86" fmla="*/ 36 w 1261"/>
                <a:gd name="T87" fmla="*/ 762 h 895"/>
                <a:gd name="T88" fmla="*/ 71 w 1261"/>
                <a:gd name="T89" fmla="*/ 801 h 895"/>
                <a:gd name="T90" fmla="*/ 107 w 1261"/>
                <a:gd name="T91" fmla="*/ 840 h 895"/>
                <a:gd name="T92" fmla="*/ 150 w 1261"/>
                <a:gd name="T93" fmla="*/ 886 h 895"/>
                <a:gd name="T94" fmla="*/ 207 w 1261"/>
                <a:gd name="T95" fmla="*/ 925 h 895"/>
                <a:gd name="T96" fmla="*/ 264 w 1261"/>
                <a:gd name="T97" fmla="*/ 957 h 895"/>
                <a:gd name="T98" fmla="*/ 321 w 1261"/>
                <a:gd name="T99" fmla="*/ 996 h 895"/>
                <a:gd name="T100" fmla="*/ 392 w 1261"/>
                <a:gd name="T101" fmla="*/ 1019 h 895"/>
                <a:gd name="T102" fmla="*/ 463 w 1261"/>
                <a:gd name="T103" fmla="*/ 1049 h 895"/>
                <a:gd name="T104" fmla="*/ 542 w 1261"/>
                <a:gd name="T105" fmla="*/ 1065 h 895"/>
                <a:gd name="T106" fmla="*/ 620 w 1261"/>
                <a:gd name="T107" fmla="*/ 1081 h 895"/>
                <a:gd name="T108" fmla="*/ 698 w 1261"/>
                <a:gd name="T109" fmla="*/ 1088 h 895"/>
                <a:gd name="T110" fmla="*/ 698 w 1261"/>
                <a:gd name="T111" fmla="*/ 1088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2" name="Rectangle 5">
            <a:extLst>
              <a:ext uri="{FF2B5EF4-FFF2-40B4-BE49-F238E27FC236}">
                <a16:creationId xmlns:a16="http://schemas.microsoft.com/office/drawing/2014/main" id="{D492EAA3-86BF-674C-9F14-49F1EE9747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 Small Dose of ™</a:t>
            </a:r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 Solvent</a:t>
            </a:r>
          </a:p>
        </p:txBody>
      </p:sp>
      <p:pic>
        <p:nvPicPr>
          <p:cNvPr id="46083" name="Picture 6" descr="C:\Program Files\Common Files\Microsoft Shared\Clipart\cagcat50\bd00028_.wmf">
            <a:extLst>
              <a:ext uri="{FF2B5EF4-FFF2-40B4-BE49-F238E27FC236}">
                <a16:creationId xmlns:a16="http://schemas.microsoft.com/office/drawing/2014/main" id="{16A25370-3A76-CE42-93E8-A59E3E4D0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8">
            <a:extLst>
              <a:ext uri="{FF2B5EF4-FFF2-40B4-BE49-F238E27FC236}">
                <a16:creationId xmlns:a16="http://schemas.microsoft.com/office/drawing/2014/main" id="{62936690-643B-4347-914C-0CF2E0B6FC71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50181" name="Freeform 9">
              <a:extLst>
                <a:ext uri="{FF2B5EF4-FFF2-40B4-BE49-F238E27FC236}">
                  <a16:creationId xmlns:a16="http://schemas.microsoft.com/office/drawing/2014/main" id="{7D18785B-BAA6-444B-8D06-8C7D8CF75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4099 w 3910"/>
                <a:gd name="T1" fmla="*/ 1314 h 1817"/>
                <a:gd name="T2" fmla="*/ 4156 w 3910"/>
                <a:gd name="T3" fmla="*/ 1439 h 1817"/>
                <a:gd name="T4" fmla="*/ 4241 w 3910"/>
                <a:gd name="T5" fmla="*/ 1540 h 1817"/>
                <a:gd name="T6" fmla="*/ 4256 w 3910"/>
                <a:gd name="T7" fmla="*/ 1656 h 1817"/>
                <a:gd name="T8" fmla="*/ 4212 w 3910"/>
                <a:gd name="T9" fmla="*/ 1757 h 1817"/>
                <a:gd name="T10" fmla="*/ 4099 w 3910"/>
                <a:gd name="T11" fmla="*/ 1874 h 1817"/>
                <a:gd name="T12" fmla="*/ 3942 w 3910"/>
                <a:gd name="T13" fmla="*/ 1952 h 1817"/>
                <a:gd name="T14" fmla="*/ 3556 w 3910"/>
                <a:gd name="T15" fmla="*/ 2014 h 1817"/>
                <a:gd name="T16" fmla="*/ 3300 w 3910"/>
                <a:gd name="T17" fmla="*/ 1998 h 1817"/>
                <a:gd name="T18" fmla="*/ 3072 w 3910"/>
                <a:gd name="T19" fmla="*/ 1913 h 1817"/>
                <a:gd name="T20" fmla="*/ 2787 w 3910"/>
                <a:gd name="T21" fmla="*/ 1718 h 1817"/>
                <a:gd name="T22" fmla="*/ 2616 w 3910"/>
                <a:gd name="T23" fmla="*/ 1540 h 1817"/>
                <a:gd name="T24" fmla="*/ 2558 w 3910"/>
                <a:gd name="T25" fmla="*/ 1430 h 1817"/>
                <a:gd name="T26" fmla="*/ 2552 w 3910"/>
                <a:gd name="T27" fmla="*/ 1345 h 1817"/>
                <a:gd name="T28" fmla="*/ 2573 w 3910"/>
                <a:gd name="T29" fmla="*/ 1291 h 1817"/>
                <a:gd name="T30" fmla="*/ 2652 w 3910"/>
                <a:gd name="T31" fmla="*/ 1229 h 1817"/>
                <a:gd name="T32" fmla="*/ 2816 w 3910"/>
                <a:gd name="T33" fmla="*/ 1205 h 1817"/>
                <a:gd name="T34" fmla="*/ 2837 w 3910"/>
                <a:gd name="T35" fmla="*/ 1213 h 1817"/>
                <a:gd name="T36" fmla="*/ 2808 w 3910"/>
                <a:gd name="T37" fmla="*/ 1057 h 1817"/>
                <a:gd name="T38" fmla="*/ 2495 w 3910"/>
                <a:gd name="T39" fmla="*/ 1018 h 1817"/>
                <a:gd name="T40" fmla="*/ 2380 w 3910"/>
                <a:gd name="T41" fmla="*/ 972 h 1817"/>
                <a:gd name="T42" fmla="*/ 1176 w 3910"/>
                <a:gd name="T43" fmla="*/ 264 h 1817"/>
                <a:gd name="T44" fmla="*/ 684 w 3910"/>
                <a:gd name="T45" fmla="*/ 30 h 1817"/>
                <a:gd name="T46" fmla="*/ 478 w 3910"/>
                <a:gd name="T47" fmla="*/ 0 h 1817"/>
                <a:gd name="T48" fmla="*/ 157 w 3910"/>
                <a:gd name="T49" fmla="*/ 39 h 1817"/>
                <a:gd name="T50" fmla="*/ 42 w 3910"/>
                <a:gd name="T51" fmla="*/ 132 h 1817"/>
                <a:gd name="T52" fmla="*/ 0 w 3910"/>
                <a:gd name="T53" fmla="*/ 210 h 1817"/>
                <a:gd name="T54" fmla="*/ 0 w 3910"/>
                <a:gd name="T55" fmla="*/ 272 h 1817"/>
                <a:gd name="T56" fmla="*/ 36 w 3910"/>
                <a:gd name="T57" fmla="*/ 350 h 1817"/>
                <a:gd name="T58" fmla="*/ 214 w 3910"/>
                <a:gd name="T59" fmla="*/ 474 h 1817"/>
                <a:gd name="T60" fmla="*/ 535 w 3910"/>
                <a:gd name="T61" fmla="*/ 552 h 1817"/>
                <a:gd name="T62" fmla="*/ 927 w 3910"/>
                <a:gd name="T63" fmla="*/ 661 h 1817"/>
                <a:gd name="T64" fmla="*/ 1625 w 3910"/>
                <a:gd name="T65" fmla="*/ 933 h 1817"/>
                <a:gd name="T66" fmla="*/ 2046 w 3910"/>
                <a:gd name="T67" fmla="*/ 1167 h 1817"/>
                <a:gd name="T68" fmla="*/ 2380 w 3910"/>
                <a:gd name="T69" fmla="*/ 1439 h 1817"/>
                <a:gd name="T70" fmla="*/ 2558 w 3910"/>
                <a:gd name="T71" fmla="*/ 1664 h 1817"/>
                <a:gd name="T72" fmla="*/ 2816 w 3910"/>
                <a:gd name="T73" fmla="*/ 1936 h 1817"/>
                <a:gd name="T74" fmla="*/ 3093 w 3910"/>
                <a:gd name="T75" fmla="*/ 2123 h 1817"/>
                <a:gd name="T76" fmla="*/ 3321 w 3910"/>
                <a:gd name="T77" fmla="*/ 2192 h 1817"/>
                <a:gd name="T78" fmla="*/ 3692 w 3910"/>
                <a:gd name="T79" fmla="*/ 2192 h 1817"/>
                <a:gd name="T80" fmla="*/ 4042 w 3910"/>
                <a:gd name="T81" fmla="*/ 2076 h 1817"/>
                <a:gd name="T82" fmla="*/ 4212 w 3910"/>
                <a:gd name="T83" fmla="*/ 1944 h 1817"/>
                <a:gd name="T84" fmla="*/ 4334 w 3910"/>
                <a:gd name="T85" fmla="*/ 1741 h 1817"/>
                <a:gd name="T86" fmla="*/ 4355 w 3910"/>
                <a:gd name="T87" fmla="*/ 1625 h 1817"/>
                <a:gd name="T88" fmla="*/ 4319 w 3910"/>
                <a:gd name="T89" fmla="*/ 1517 h 1817"/>
                <a:gd name="T90" fmla="*/ 4241 w 3910"/>
                <a:gd name="T91" fmla="*/ 1423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Freeform 10">
              <a:extLst>
                <a:ext uri="{FF2B5EF4-FFF2-40B4-BE49-F238E27FC236}">
                  <a16:creationId xmlns:a16="http://schemas.microsoft.com/office/drawing/2014/main" id="{EBE60393-DAEC-4B48-96B1-28B969B32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98 w 1261"/>
                <a:gd name="T1" fmla="*/ 1088 h 895"/>
                <a:gd name="T2" fmla="*/ 698 w 1261"/>
                <a:gd name="T3" fmla="*/ 1088 h 895"/>
                <a:gd name="T4" fmla="*/ 784 w 1261"/>
                <a:gd name="T5" fmla="*/ 1088 h 895"/>
                <a:gd name="T6" fmla="*/ 870 w 1261"/>
                <a:gd name="T7" fmla="*/ 1088 h 895"/>
                <a:gd name="T8" fmla="*/ 1012 w 1261"/>
                <a:gd name="T9" fmla="*/ 1073 h 895"/>
                <a:gd name="T10" fmla="*/ 1133 w 1261"/>
                <a:gd name="T11" fmla="*/ 1042 h 895"/>
                <a:gd name="T12" fmla="*/ 1233 w 1261"/>
                <a:gd name="T13" fmla="*/ 1003 h 895"/>
                <a:gd name="T14" fmla="*/ 1312 w 1261"/>
                <a:gd name="T15" fmla="*/ 957 h 895"/>
                <a:gd name="T16" fmla="*/ 1368 w 1261"/>
                <a:gd name="T17" fmla="*/ 902 h 895"/>
                <a:gd name="T18" fmla="*/ 1383 w 1261"/>
                <a:gd name="T19" fmla="*/ 879 h 895"/>
                <a:gd name="T20" fmla="*/ 1397 w 1261"/>
                <a:gd name="T21" fmla="*/ 847 h 895"/>
                <a:gd name="T22" fmla="*/ 1404 w 1261"/>
                <a:gd name="T23" fmla="*/ 824 h 895"/>
                <a:gd name="T24" fmla="*/ 1404 w 1261"/>
                <a:gd name="T25" fmla="*/ 801 h 895"/>
                <a:gd name="T26" fmla="*/ 1404 w 1261"/>
                <a:gd name="T27" fmla="*/ 801 h 895"/>
                <a:gd name="T28" fmla="*/ 1397 w 1261"/>
                <a:gd name="T29" fmla="*/ 746 h 895"/>
                <a:gd name="T30" fmla="*/ 1383 w 1261"/>
                <a:gd name="T31" fmla="*/ 692 h 895"/>
                <a:gd name="T32" fmla="*/ 1362 w 1261"/>
                <a:gd name="T33" fmla="*/ 630 h 895"/>
                <a:gd name="T34" fmla="*/ 1326 w 1261"/>
                <a:gd name="T35" fmla="*/ 568 h 895"/>
                <a:gd name="T36" fmla="*/ 1255 w 1261"/>
                <a:gd name="T37" fmla="*/ 435 h 895"/>
                <a:gd name="T38" fmla="*/ 1155 w 1261"/>
                <a:gd name="T39" fmla="*/ 310 h 895"/>
                <a:gd name="T40" fmla="*/ 1054 w 1261"/>
                <a:gd name="T41" fmla="*/ 195 h 895"/>
                <a:gd name="T42" fmla="*/ 998 w 1261"/>
                <a:gd name="T43" fmla="*/ 140 h 895"/>
                <a:gd name="T44" fmla="*/ 941 w 1261"/>
                <a:gd name="T45" fmla="*/ 92 h 895"/>
                <a:gd name="T46" fmla="*/ 891 w 1261"/>
                <a:gd name="T47" fmla="*/ 53 h 895"/>
                <a:gd name="T48" fmla="*/ 841 w 1261"/>
                <a:gd name="T49" fmla="*/ 30 h 895"/>
                <a:gd name="T50" fmla="*/ 792 w 1261"/>
                <a:gd name="T51" fmla="*/ 7 h 895"/>
                <a:gd name="T52" fmla="*/ 742 w 1261"/>
                <a:gd name="T53" fmla="*/ 0 h 895"/>
                <a:gd name="T54" fmla="*/ 742 w 1261"/>
                <a:gd name="T55" fmla="*/ 0 h 895"/>
                <a:gd name="T56" fmla="*/ 698 w 1261"/>
                <a:gd name="T57" fmla="*/ 0 h 895"/>
                <a:gd name="T58" fmla="*/ 649 w 1261"/>
                <a:gd name="T59" fmla="*/ 15 h 895"/>
                <a:gd name="T60" fmla="*/ 591 w 1261"/>
                <a:gd name="T61" fmla="*/ 39 h 895"/>
                <a:gd name="T62" fmla="*/ 534 w 1261"/>
                <a:gd name="T63" fmla="*/ 62 h 895"/>
                <a:gd name="T64" fmla="*/ 428 w 1261"/>
                <a:gd name="T65" fmla="*/ 140 h 895"/>
                <a:gd name="T66" fmla="*/ 314 w 1261"/>
                <a:gd name="T67" fmla="*/ 233 h 895"/>
                <a:gd name="T68" fmla="*/ 214 w 1261"/>
                <a:gd name="T69" fmla="*/ 334 h 895"/>
                <a:gd name="T70" fmla="*/ 121 w 1261"/>
                <a:gd name="T71" fmla="*/ 427 h 895"/>
                <a:gd name="T72" fmla="*/ 57 w 1261"/>
                <a:gd name="T73" fmla="*/ 504 h 895"/>
                <a:gd name="T74" fmla="*/ 14 w 1261"/>
                <a:gd name="T75" fmla="*/ 559 h 895"/>
                <a:gd name="T76" fmla="*/ 14 w 1261"/>
                <a:gd name="T77" fmla="*/ 559 h 895"/>
                <a:gd name="T78" fmla="*/ 0 w 1261"/>
                <a:gd name="T79" fmla="*/ 598 h 895"/>
                <a:gd name="T80" fmla="*/ 0 w 1261"/>
                <a:gd name="T81" fmla="*/ 637 h 895"/>
                <a:gd name="T82" fmla="*/ 0 w 1261"/>
                <a:gd name="T83" fmla="*/ 676 h 895"/>
                <a:gd name="T84" fmla="*/ 14 w 1261"/>
                <a:gd name="T85" fmla="*/ 715 h 895"/>
                <a:gd name="T86" fmla="*/ 36 w 1261"/>
                <a:gd name="T87" fmla="*/ 762 h 895"/>
                <a:gd name="T88" fmla="*/ 71 w 1261"/>
                <a:gd name="T89" fmla="*/ 801 h 895"/>
                <a:gd name="T90" fmla="*/ 107 w 1261"/>
                <a:gd name="T91" fmla="*/ 840 h 895"/>
                <a:gd name="T92" fmla="*/ 150 w 1261"/>
                <a:gd name="T93" fmla="*/ 886 h 895"/>
                <a:gd name="T94" fmla="*/ 207 w 1261"/>
                <a:gd name="T95" fmla="*/ 925 h 895"/>
                <a:gd name="T96" fmla="*/ 264 w 1261"/>
                <a:gd name="T97" fmla="*/ 957 h 895"/>
                <a:gd name="T98" fmla="*/ 321 w 1261"/>
                <a:gd name="T99" fmla="*/ 996 h 895"/>
                <a:gd name="T100" fmla="*/ 392 w 1261"/>
                <a:gd name="T101" fmla="*/ 1019 h 895"/>
                <a:gd name="T102" fmla="*/ 463 w 1261"/>
                <a:gd name="T103" fmla="*/ 1049 h 895"/>
                <a:gd name="T104" fmla="*/ 542 w 1261"/>
                <a:gd name="T105" fmla="*/ 1065 h 895"/>
                <a:gd name="T106" fmla="*/ 620 w 1261"/>
                <a:gd name="T107" fmla="*/ 1081 h 895"/>
                <a:gd name="T108" fmla="*/ 698 w 1261"/>
                <a:gd name="T109" fmla="*/ 1088 h 895"/>
                <a:gd name="T110" fmla="*/ 698 w 1261"/>
                <a:gd name="T111" fmla="*/ 1088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33CC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E316D55-1BA6-134A-8C43-8A4DE736FB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Authorship Information</a:t>
            </a:r>
          </a:p>
        </p:txBody>
      </p:sp>
      <p:sp>
        <p:nvSpPr>
          <p:cNvPr id="50179" name="Rectangle 6">
            <a:extLst>
              <a:ext uri="{FF2B5EF4-FFF2-40B4-BE49-F238E27FC236}">
                <a16:creationId xmlns:a16="http://schemas.microsoft.com/office/drawing/2014/main" id="{13A2C579-6DD1-4D4D-A109-FDC54770B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10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For Additional Information Contact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Steven G. Gilbert, PhD, DABT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E-mail: </a:t>
            </a:r>
            <a:r>
              <a:rPr lang="en-US" altLang="en-US" sz="2800" b="1" dirty="0" err="1">
                <a:solidFill>
                  <a:schemeClr val="tx1"/>
                </a:solidFill>
              </a:rPr>
              <a:t>sgilbert@innd.org</a:t>
            </a:r>
            <a:endParaRPr lang="en-US" altLang="en-US" sz="2800" b="1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Web: </a:t>
            </a:r>
            <a:r>
              <a:rPr lang="en-US" altLang="en-US" sz="2800" b="1" dirty="0" err="1">
                <a:solidFill>
                  <a:schemeClr val="tx1"/>
                </a:solidFill>
              </a:rPr>
              <a:t>www.asmalldoseoftoxicology.org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50180" name="Rectangle 7">
            <a:extLst>
              <a:ext uri="{FF2B5EF4-FFF2-40B4-BE49-F238E27FC236}">
                <a16:creationId xmlns:a16="http://schemas.microsoft.com/office/drawing/2014/main" id="{6EBDC632-5301-5B40-A86F-C65FDBDD3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tx1"/>
                </a:solidFill>
              </a:rPr>
              <a:t>This presentation is supplement to </a:t>
            </a:r>
          </a:p>
          <a:p>
            <a:pPr algn="ctr" eaLnBrk="1" hangingPunct="1"/>
            <a:r>
              <a:rPr lang="en-US" altLang="en-US" sz="3600" b="1">
                <a:solidFill>
                  <a:schemeClr val="tx1"/>
                </a:solidFill>
              </a:rPr>
              <a:t> </a:t>
            </a:r>
            <a:r>
              <a:rPr lang="ja-JP" altLang="en-US" sz="3600" b="1">
                <a:solidFill>
                  <a:schemeClr val="tx1"/>
                </a:solidFill>
              </a:rPr>
              <a:t>“</a:t>
            </a:r>
            <a:r>
              <a:rPr lang="en-US" altLang="ja-JP" sz="3600" b="1">
                <a:solidFill>
                  <a:schemeClr val="tx1"/>
                </a:solidFill>
              </a:rPr>
              <a:t>A Small Dose of Toxicology</a:t>
            </a:r>
            <a:r>
              <a:rPr lang="ja-JP" altLang="en-US" sz="3600" b="1">
                <a:solidFill>
                  <a:schemeClr val="tx1"/>
                </a:solidFill>
              </a:rPr>
              <a:t>”</a:t>
            </a:r>
            <a:endParaRPr lang="en-US" alt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852434A6-B362-1B4F-B750-4FC08AF69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60960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Methanol</a:t>
            </a:r>
          </a:p>
        </p:txBody>
      </p:sp>
      <p:grpSp>
        <p:nvGrpSpPr>
          <p:cNvPr id="9218" name="Group 16">
            <a:extLst>
              <a:ext uri="{FF2B5EF4-FFF2-40B4-BE49-F238E27FC236}">
                <a16:creationId xmlns:a16="http://schemas.microsoft.com/office/drawing/2014/main" id="{D563CF62-3FB8-4E46-AEB1-54B5C07740A0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600200"/>
            <a:ext cx="3810000" cy="3657600"/>
            <a:chOff x="1584" y="1008"/>
            <a:chExt cx="2400" cy="2304"/>
          </a:xfrm>
        </p:grpSpPr>
        <p:sp>
          <p:nvSpPr>
            <p:cNvPr id="9220" name="Rectangle 3">
              <a:extLst>
                <a:ext uri="{FF2B5EF4-FFF2-40B4-BE49-F238E27FC236}">
                  <a16:creationId xmlns:a16="http://schemas.microsoft.com/office/drawing/2014/main" id="{7E047051-5AD2-5E40-84C9-887D437A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872"/>
              <a:ext cx="46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9221" name="Rectangle 6">
              <a:extLst>
                <a:ext uri="{FF2B5EF4-FFF2-40B4-BE49-F238E27FC236}">
                  <a16:creationId xmlns:a16="http://schemas.microsoft.com/office/drawing/2014/main" id="{1EC21CF9-026E-B94C-A0C7-9DD3CA8F2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873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9222" name="Line 8">
              <a:extLst>
                <a:ext uri="{FF2B5EF4-FFF2-40B4-BE49-F238E27FC236}">
                  <a16:creationId xmlns:a16="http://schemas.microsoft.com/office/drawing/2014/main" id="{8ADDB809-1DE6-4B46-A9CB-F8E204C04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9">
              <a:extLst>
                <a:ext uri="{FF2B5EF4-FFF2-40B4-BE49-F238E27FC236}">
                  <a16:creationId xmlns:a16="http://schemas.microsoft.com/office/drawing/2014/main" id="{43FCCFF7-65F9-C046-A95F-869EC54A4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10">
              <a:extLst>
                <a:ext uri="{FF2B5EF4-FFF2-40B4-BE49-F238E27FC236}">
                  <a16:creationId xmlns:a16="http://schemas.microsoft.com/office/drawing/2014/main" id="{BCDC80BC-8DC6-1F43-AD99-AF5CDAACD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536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11">
              <a:extLst>
                <a:ext uri="{FF2B5EF4-FFF2-40B4-BE49-F238E27FC236}">
                  <a16:creationId xmlns:a16="http://schemas.microsoft.com/office/drawing/2014/main" id="{9C22D029-D917-404C-8941-0198D3968C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400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Rectangle 12">
              <a:extLst>
                <a:ext uri="{FF2B5EF4-FFF2-40B4-BE49-F238E27FC236}">
                  <a16:creationId xmlns:a16="http://schemas.microsoft.com/office/drawing/2014/main" id="{D8F72A39-4291-9542-929C-8ECB936FE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73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9227" name="Rectangle 13">
              <a:extLst>
                <a:ext uri="{FF2B5EF4-FFF2-40B4-BE49-F238E27FC236}">
                  <a16:creationId xmlns:a16="http://schemas.microsoft.com/office/drawing/2014/main" id="{05390CEF-65AB-FB4A-8BC0-D8F4B3E89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00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9228" name="Rectangle 14">
              <a:extLst>
                <a:ext uri="{FF2B5EF4-FFF2-40B4-BE49-F238E27FC236}">
                  <a16:creationId xmlns:a16="http://schemas.microsoft.com/office/drawing/2014/main" id="{B810EAE9-3358-CC42-B954-A711C01EF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872"/>
              <a:ext cx="768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OH</a:t>
              </a:r>
            </a:p>
          </p:txBody>
        </p:sp>
      </p:grpSp>
      <p:sp>
        <p:nvSpPr>
          <p:cNvPr id="9219" name="Text Box 15">
            <a:extLst>
              <a:ext uri="{FF2B5EF4-FFF2-40B4-BE49-F238E27FC236}">
                <a16:creationId xmlns:a16="http://schemas.microsoft.com/office/drawing/2014/main" id="{471AA307-E734-164C-947C-048F7321C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5486400"/>
            <a:ext cx="4159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Methyl Alcohol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A90D64A2-6139-D14A-BB71-7A7C2FD32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79375"/>
            <a:ext cx="64770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Ethanol</a:t>
            </a:r>
          </a:p>
        </p:txBody>
      </p:sp>
      <p:sp>
        <p:nvSpPr>
          <p:cNvPr id="11266" name="Text Box 12">
            <a:extLst>
              <a:ext uri="{FF2B5EF4-FFF2-40B4-BE49-F238E27FC236}">
                <a16:creationId xmlns:a16="http://schemas.microsoft.com/office/drawing/2014/main" id="{19A3F44C-BBA1-194C-AD63-B2348D6C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5486400"/>
            <a:ext cx="3756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Ethyl Alcohol</a:t>
            </a:r>
          </a:p>
        </p:txBody>
      </p:sp>
      <p:grpSp>
        <p:nvGrpSpPr>
          <p:cNvPr id="11267" name="Group 19">
            <a:extLst>
              <a:ext uri="{FF2B5EF4-FFF2-40B4-BE49-F238E27FC236}">
                <a16:creationId xmlns:a16="http://schemas.microsoft.com/office/drawing/2014/main" id="{A7E0C56A-41D0-574B-A0B2-F89E5BA4BD78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0200"/>
            <a:ext cx="5181600" cy="3657600"/>
            <a:chOff x="1248" y="1008"/>
            <a:chExt cx="3264" cy="2304"/>
          </a:xfrm>
        </p:grpSpPr>
        <p:sp>
          <p:nvSpPr>
            <p:cNvPr id="11268" name="Rectangle 3">
              <a:extLst>
                <a:ext uri="{FF2B5EF4-FFF2-40B4-BE49-F238E27FC236}">
                  <a16:creationId xmlns:a16="http://schemas.microsoft.com/office/drawing/2014/main" id="{4CD5A456-59A8-8940-9434-82E6AEE46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872"/>
              <a:ext cx="46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269" name="Rectangle 4">
              <a:extLst>
                <a:ext uri="{FF2B5EF4-FFF2-40B4-BE49-F238E27FC236}">
                  <a16:creationId xmlns:a16="http://schemas.microsoft.com/office/drawing/2014/main" id="{DA991AD9-A13C-464D-93A1-4977697F5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873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270" name="Line 5">
              <a:extLst>
                <a:ext uri="{FF2B5EF4-FFF2-40B4-BE49-F238E27FC236}">
                  <a16:creationId xmlns:a16="http://schemas.microsoft.com/office/drawing/2014/main" id="{6C7F6D26-D37D-1A46-AA38-BA2766314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6">
              <a:extLst>
                <a:ext uri="{FF2B5EF4-FFF2-40B4-BE49-F238E27FC236}">
                  <a16:creationId xmlns:a16="http://schemas.microsoft.com/office/drawing/2014/main" id="{56911C09-2EFA-F745-891F-B8604DD12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7">
              <a:extLst>
                <a:ext uri="{FF2B5EF4-FFF2-40B4-BE49-F238E27FC236}">
                  <a16:creationId xmlns:a16="http://schemas.microsoft.com/office/drawing/2014/main" id="{F683D7AC-9AB5-B44A-B259-44C6C504B3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1536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8">
              <a:extLst>
                <a:ext uri="{FF2B5EF4-FFF2-40B4-BE49-F238E27FC236}">
                  <a16:creationId xmlns:a16="http://schemas.microsoft.com/office/drawing/2014/main" id="{336E74C8-5898-584E-870D-916B0C0F5D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2400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9">
              <a:extLst>
                <a:ext uri="{FF2B5EF4-FFF2-40B4-BE49-F238E27FC236}">
                  <a16:creationId xmlns:a16="http://schemas.microsoft.com/office/drawing/2014/main" id="{7AE77E6F-7D86-A54B-A837-D8F61E598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73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275" name="Rectangle 10">
              <a:extLst>
                <a:ext uri="{FF2B5EF4-FFF2-40B4-BE49-F238E27FC236}">
                  <a16:creationId xmlns:a16="http://schemas.microsoft.com/office/drawing/2014/main" id="{971A30F3-4927-2047-8F5C-D291AD8FA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0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276" name="Rectangle 11">
              <a:extLst>
                <a:ext uri="{FF2B5EF4-FFF2-40B4-BE49-F238E27FC236}">
                  <a16:creationId xmlns:a16="http://schemas.microsoft.com/office/drawing/2014/main" id="{D121FDAA-8977-424A-92E8-4F8A27AD1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872"/>
              <a:ext cx="768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OH</a:t>
              </a:r>
            </a:p>
          </p:txBody>
        </p:sp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A086D9B9-36FC-9947-B1D2-BE872A8D7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872"/>
              <a:ext cx="461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278" name="Line 14">
              <a:extLst>
                <a:ext uri="{FF2B5EF4-FFF2-40B4-BE49-F238E27FC236}">
                  <a16:creationId xmlns:a16="http://schemas.microsoft.com/office/drawing/2014/main" id="{590DC726-EA7A-704E-AF45-8E9A7FB62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160"/>
              <a:ext cx="38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>
              <a:extLst>
                <a:ext uri="{FF2B5EF4-FFF2-40B4-BE49-F238E27FC236}">
                  <a16:creationId xmlns:a16="http://schemas.microsoft.com/office/drawing/2014/main" id="{2392D5BA-27DA-0C47-897A-72AE4CFBF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1536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>
              <a:extLst>
                <a:ext uri="{FF2B5EF4-FFF2-40B4-BE49-F238E27FC236}">
                  <a16:creationId xmlns:a16="http://schemas.microsoft.com/office/drawing/2014/main" id="{F080A8FC-867E-E643-914B-E1D13458F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400"/>
              <a:ext cx="0" cy="384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Rectangle 17">
              <a:extLst>
                <a:ext uri="{FF2B5EF4-FFF2-40B4-BE49-F238E27FC236}">
                  <a16:creationId xmlns:a16="http://schemas.microsoft.com/office/drawing/2014/main" id="{FC01785A-F0ED-A74D-9B7A-E1AAF05D3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73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1282" name="Rectangle 18">
              <a:extLst>
                <a:ext uri="{FF2B5EF4-FFF2-40B4-BE49-F238E27FC236}">
                  <a16:creationId xmlns:a16="http://schemas.microsoft.com/office/drawing/2014/main" id="{7C599DA6-0D2B-374D-A1F7-6B85C05CE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432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5400" b="1">
                  <a:solidFill>
                    <a:schemeClr val="tx1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026">
            <a:extLst>
              <a:ext uri="{FF2B5EF4-FFF2-40B4-BE49-F238E27FC236}">
                <a16:creationId xmlns:a16="http://schemas.microsoft.com/office/drawing/2014/main" id="{E59AFA78-392D-D84A-B448-888861C3B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n-Hexane</a:t>
            </a:r>
          </a:p>
        </p:txBody>
      </p:sp>
      <p:grpSp>
        <p:nvGrpSpPr>
          <p:cNvPr id="13314" name="Group 1070">
            <a:extLst>
              <a:ext uri="{FF2B5EF4-FFF2-40B4-BE49-F238E27FC236}">
                <a16:creationId xmlns:a16="http://schemas.microsoft.com/office/drawing/2014/main" id="{DEC9A2F5-78D1-5540-B41A-39931B2E753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7315200" cy="2819400"/>
            <a:chOff x="480" y="1248"/>
            <a:chExt cx="4608" cy="1776"/>
          </a:xfrm>
        </p:grpSpPr>
        <p:sp>
          <p:nvSpPr>
            <p:cNvPr id="13315" name="Rectangle 1027">
              <a:extLst>
                <a:ext uri="{FF2B5EF4-FFF2-40B4-BE49-F238E27FC236}">
                  <a16:creationId xmlns:a16="http://schemas.microsoft.com/office/drawing/2014/main" id="{BCCFECCA-693A-1C43-B6B9-73630924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16" name="Rectangle 1028">
              <a:extLst>
                <a:ext uri="{FF2B5EF4-FFF2-40B4-BE49-F238E27FC236}">
                  <a16:creationId xmlns:a16="http://schemas.microsoft.com/office/drawing/2014/main" id="{456E6449-A17F-8248-9295-18D6B7E65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921"/>
              <a:ext cx="43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17" name="Line 1030">
              <a:extLst>
                <a:ext uri="{FF2B5EF4-FFF2-40B4-BE49-F238E27FC236}">
                  <a16:creationId xmlns:a16="http://schemas.microsoft.com/office/drawing/2014/main" id="{2B9C07B0-664D-AB46-A92B-D22172CCB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Line 1031">
              <a:extLst>
                <a:ext uri="{FF2B5EF4-FFF2-40B4-BE49-F238E27FC236}">
                  <a16:creationId xmlns:a16="http://schemas.microsoft.com/office/drawing/2014/main" id="{16B04D0D-C6A7-5F47-A13D-B06C6F1C3D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1034">
              <a:extLst>
                <a:ext uri="{FF2B5EF4-FFF2-40B4-BE49-F238E27FC236}">
                  <a16:creationId xmlns:a16="http://schemas.microsoft.com/office/drawing/2014/main" id="{40F5BC92-DC24-6449-872F-199095B63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20" name="Rectangle 1035">
              <a:extLst>
                <a:ext uri="{FF2B5EF4-FFF2-40B4-BE49-F238E27FC236}">
                  <a16:creationId xmlns:a16="http://schemas.microsoft.com/office/drawing/2014/main" id="{4A6652FB-DAEB-E742-844A-23C840F34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920"/>
              <a:ext cx="43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21" name="Line 1037">
              <a:extLst>
                <a:ext uri="{FF2B5EF4-FFF2-40B4-BE49-F238E27FC236}">
                  <a16:creationId xmlns:a16="http://schemas.microsoft.com/office/drawing/2014/main" id="{1F8C4567-A6C7-B649-B49D-EB8E9FA9E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1038">
              <a:extLst>
                <a:ext uri="{FF2B5EF4-FFF2-40B4-BE49-F238E27FC236}">
                  <a16:creationId xmlns:a16="http://schemas.microsoft.com/office/drawing/2014/main" id="{4952A5EE-74E6-6445-AE9F-15A6A1604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23" name="Rectangle 1039">
              <a:extLst>
                <a:ext uri="{FF2B5EF4-FFF2-40B4-BE49-F238E27FC236}">
                  <a16:creationId xmlns:a16="http://schemas.microsoft.com/office/drawing/2014/main" id="{0E5BA413-60D6-6847-9B7A-651562BED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24" name="Line 1040">
              <a:extLst>
                <a:ext uri="{FF2B5EF4-FFF2-40B4-BE49-F238E27FC236}">
                  <a16:creationId xmlns:a16="http://schemas.microsoft.com/office/drawing/2014/main" id="{BBFED192-A453-164C-BE44-686A8281D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1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041">
              <a:extLst>
                <a:ext uri="{FF2B5EF4-FFF2-40B4-BE49-F238E27FC236}">
                  <a16:creationId xmlns:a16="http://schemas.microsoft.com/office/drawing/2014/main" id="{372001EF-C82A-6D4D-944C-E145667B43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5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042">
              <a:extLst>
                <a:ext uri="{FF2B5EF4-FFF2-40B4-BE49-F238E27FC236}">
                  <a16:creationId xmlns:a16="http://schemas.microsoft.com/office/drawing/2014/main" id="{4CF3968E-015A-1449-9256-053C0CF7C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27" name="Line 1043">
              <a:extLst>
                <a:ext uri="{FF2B5EF4-FFF2-40B4-BE49-F238E27FC236}">
                  <a16:creationId xmlns:a16="http://schemas.microsoft.com/office/drawing/2014/main" id="{07389ACA-F582-3F43-84EF-6EE678F49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5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Rectangle 1044">
              <a:extLst>
                <a:ext uri="{FF2B5EF4-FFF2-40B4-BE49-F238E27FC236}">
                  <a16:creationId xmlns:a16="http://schemas.microsoft.com/office/drawing/2014/main" id="{334C2A60-3DAB-4E4F-A0E5-CEED36F1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29" name="Rectangle 1045">
              <a:extLst>
                <a:ext uri="{FF2B5EF4-FFF2-40B4-BE49-F238E27FC236}">
                  <a16:creationId xmlns:a16="http://schemas.microsoft.com/office/drawing/2014/main" id="{617B0950-9251-6D46-8F83-EBBC7E8A9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30" name="Line 1046">
              <a:extLst>
                <a:ext uri="{FF2B5EF4-FFF2-40B4-BE49-F238E27FC236}">
                  <a16:creationId xmlns:a16="http://schemas.microsoft.com/office/drawing/2014/main" id="{77C420D7-D920-C441-BF6E-3579AEF63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047">
              <a:extLst>
                <a:ext uri="{FF2B5EF4-FFF2-40B4-BE49-F238E27FC236}">
                  <a16:creationId xmlns:a16="http://schemas.microsoft.com/office/drawing/2014/main" id="{A60FBE7B-CA50-4245-B8B7-432483EB08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1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1048">
              <a:extLst>
                <a:ext uri="{FF2B5EF4-FFF2-40B4-BE49-F238E27FC236}">
                  <a16:creationId xmlns:a16="http://schemas.microsoft.com/office/drawing/2014/main" id="{7CCBDFEC-E3B8-D948-A691-C5F1F0281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33" name="Line 1049">
              <a:extLst>
                <a:ext uri="{FF2B5EF4-FFF2-40B4-BE49-F238E27FC236}">
                  <a16:creationId xmlns:a16="http://schemas.microsoft.com/office/drawing/2014/main" id="{4B3432F2-7080-324D-8D46-24B7A69F2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1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Rectangle 1050">
              <a:extLst>
                <a:ext uri="{FF2B5EF4-FFF2-40B4-BE49-F238E27FC236}">
                  <a16:creationId xmlns:a16="http://schemas.microsoft.com/office/drawing/2014/main" id="{07538E5D-63A7-9F43-BBDA-B94A3085E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35" name="Rectangle 1051">
              <a:extLst>
                <a:ext uri="{FF2B5EF4-FFF2-40B4-BE49-F238E27FC236}">
                  <a16:creationId xmlns:a16="http://schemas.microsoft.com/office/drawing/2014/main" id="{2FA343DA-0119-4F44-A2CE-D74A68168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36" name="Line 1052">
              <a:extLst>
                <a:ext uri="{FF2B5EF4-FFF2-40B4-BE49-F238E27FC236}">
                  <a16:creationId xmlns:a16="http://schemas.microsoft.com/office/drawing/2014/main" id="{D10107B0-A3BE-1B45-9A8D-0D7645DCED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053">
              <a:extLst>
                <a:ext uri="{FF2B5EF4-FFF2-40B4-BE49-F238E27FC236}">
                  <a16:creationId xmlns:a16="http://schemas.microsoft.com/office/drawing/2014/main" id="{B5CDD0D6-9DD6-6243-8BB7-4BA8B75A4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5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1054">
              <a:extLst>
                <a:ext uri="{FF2B5EF4-FFF2-40B4-BE49-F238E27FC236}">
                  <a16:creationId xmlns:a16="http://schemas.microsoft.com/office/drawing/2014/main" id="{3978E75F-3F25-0846-9896-F689246F5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39" name="Line 1055">
              <a:extLst>
                <a:ext uri="{FF2B5EF4-FFF2-40B4-BE49-F238E27FC236}">
                  <a16:creationId xmlns:a16="http://schemas.microsoft.com/office/drawing/2014/main" id="{9486CB8D-F920-BA4D-B8C1-FC97D3D15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5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056">
              <a:extLst>
                <a:ext uri="{FF2B5EF4-FFF2-40B4-BE49-F238E27FC236}">
                  <a16:creationId xmlns:a16="http://schemas.microsoft.com/office/drawing/2014/main" id="{16920B85-8163-AC45-8486-B492E32E0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41" name="Rectangle 1057">
              <a:extLst>
                <a:ext uri="{FF2B5EF4-FFF2-40B4-BE49-F238E27FC236}">
                  <a16:creationId xmlns:a16="http://schemas.microsoft.com/office/drawing/2014/main" id="{5C66EDD1-46C8-9747-BE6C-472579C60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42" name="Line 1058">
              <a:extLst>
                <a:ext uri="{FF2B5EF4-FFF2-40B4-BE49-F238E27FC236}">
                  <a16:creationId xmlns:a16="http://schemas.microsoft.com/office/drawing/2014/main" id="{BF75C98E-CE83-EF4A-AAC1-502C2B449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1059">
              <a:extLst>
                <a:ext uri="{FF2B5EF4-FFF2-40B4-BE49-F238E27FC236}">
                  <a16:creationId xmlns:a16="http://schemas.microsoft.com/office/drawing/2014/main" id="{E3D94BB9-9F99-1145-B629-33B1D48C13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1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060">
              <a:extLst>
                <a:ext uri="{FF2B5EF4-FFF2-40B4-BE49-F238E27FC236}">
                  <a16:creationId xmlns:a16="http://schemas.microsoft.com/office/drawing/2014/main" id="{132D61AB-B0B7-3C43-B04E-91770C6CA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45" name="Line 1061">
              <a:extLst>
                <a:ext uri="{FF2B5EF4-FFF2-40B4-BE49-F238E27FC236}">
                  <a16:creationId xmlns:a16="http://schemas.microsoft.com/office/drawing/2014/main" id="{D1486A6A-55EB-3843-8BF5-3E847808E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1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1062">
              <a:extLst>
                <a:ext uri="{FF2B5EF4-FFF2-40B4-BE49-F238E27FC236}">
                  <a16:creationId xmlns:a16="http://schemas.microsoft.com/office/drawing/2014/main" id="{EF260F01-ECB8-C64B-86DD-2E081C08F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47" name="Rectangle 1063">
              <a:extLst>
                <a:ext uri="{FF2B5EF4-FFF2-40B4-BE49-F238E27FC236}">
                  <a16:creationId xmlns:a16="http://schemas.microsoft.com/office/drawing/2014/main" id="{F5E44EC1-5033-5F44-B9E4-CFDCA17A4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348" name="Line 1064">
              <a:extLst>
                <a:ext uri="{FF2B5EF4-FFF2-40B4-BE49-F238E27FC236}">
                  <a16:creationId xmlns:a16="http://schemas.microsoft.com/office/drawing/2014/main" id="{11AC606A-28CF-7346-A3A8-DE7CEAC64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1065">
              <a:extLst>
                <a:ext uri="{FF2B5EF4-FFF2-40B4-BE49-F238E27FC236}">
                  <a16:creationId xmlns:a16="http://schemas.microsoft.com/office/drawing/2014/main" id="{DFDE94DD-B83E-E544-ADE1-16DF1D5113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1066">
              <a:extLst>
                <a:ext uri="{FF2B5EF4-FFF2-40B4-BE49-F238E27FC236}">
                  <a16:creationId xmlns:a16="http://schemas.microsoft.com/office/drawing/2014/main" id="{F503D84E-FCA5-0447-B3F6-1FA523542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51" name="Line 1067">
              <a:extLst>
                <a:ext uri="{FF2B5EF4-FFF2-40B4-BE49-F238E27FC236}">
                  <a16:creationId xmlns:a16="http://schemas.microsoft.com/office/drawing/2014/main" id="{7CE0F138-A881-0A4B-96A1-5CDB27DEE1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1068">
              <a:extLst>
                <a:ext uri="{FF2B5EF4-FFF2-40B4-BE49-F238E27FC236}">
                  <a16:creationId xmlns:a16="http://schemas.microsoft.com/office/drawing/2014/main" id="{F6F5B290-1D8A-6E4B-B414-62750A3AD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3353" name="Line 1069">
              <a:extLst>
                <a:ext uri="{FF2B5EF4-FFF2-40B4-BE49-F238E27FC236}">
                  <a16:creationId xmlns:a16="http://schemas.microsoft.com/office/drawing/2014/main" id="{FA39679E-8727-144C-819F-82D520528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762C09C-70B1-7947-8346-C099491E8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629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Ethyl Ether</a:t>
            </a:r>
          </a:p>
        </p:txBody>
      </p:sp>
      <p:grpSp>
        <p:nvGrpSpPr>
          <p:cNvPr id="15362" name="Group 42">
            <a:extLst>
              <a:ext uri="{FF2B5EF4-FFF2-40B4-BE49-F238E27FC236}">
                <a16:creationId xmlns:a16="http://schemas.microsoft.com/office/drawing/2014/main" id="{C6AC5C48-FDF1-5646-9154-27DC4D6870C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81200"/>
            <a:ext cx="6324600" cy="2819400"/>
            <a:chOff x="768" y="1248"/>
            <a:chExt cx="3984" cy="1776"/>
          </a:xfrm>
        </p:grpSpPr>
        <p:sp>
          <p:nvSpPr>
            <p:cNvPr id="15363" name="Rectangle 3">
              <a:extLst>
                <a:ext uri="{FF2B5EF4-FFF2-40B4-BE49-F238E27FC236}">
                  <a16:creationId xmlns:a16="http://schemas.microsoft.com/office/drawing/2014/main" id="{2745BA44-175B-094E-9891-9AE012466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364" name="Rectangle 4">
              <a:extLst>
                <a:ext uri="{FF2B5EF4-FFF2-40B4-BE49-F238E27FC236}">
                  <a16:creationId xmlns:a16="http://schemas.microsoft.com/office/drawing/2014/main" id="{FBCE69C4-646E-B644-8C1F-B908308CF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921"/>
              <a:ext cx="43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63BEBAB0-EBC6-EC42-A07B-FC6F87C9C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>
              <a:extLst>
                <a:ext uri="{FF2B5EF4-FFF2-40B4-BE49-F238E27FC236}">
                  <a16:creationId xmlns:a16="http://schemas.microsoft.com/office/drawing/2014/main" id="{AF17AC15-9AD3-234A-B15B-5D10948AE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6A0A18EF-3CA9-E343-86EA-C3E69B7ED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F6C9DC79-F071-0443-9CBC-5609399B3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20"/>
              <a:ext cx="43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69" name="Line 9">
              <a:extLst>
                <a:ext uri="{FF2B5EF4-FFF2-40B4-BE49-F238E27FC236}">
                  <a16:creationId xmlns:a16="http://schemas.microsoft.com/office/drawing/2014/main" id="{469EA038-C643-0242-BB18-73A2B512F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Rectangle 10">
              <a:extLst>
                <a:ext uri="{FF2B5EF4-FFF2-40B4-BE49-F238E27FC236}">
                  <a16:creationId xmlns:a16="http://schemas.microsoft.com/office/drawing/2014/main" id="{852625DD-0E11-6243-AFBD-F0A4CF96A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71" name="Rectangle 11">
              <a:extLst>
                <a:ext uri="{FF2B5EF4-FFF2-40B4-BE49-F238E27FC236}">
                  <a16:creationId xmlns:a16="http://schemas.microsoft.com/office/drawing/2014/main" id="{095B043C-9555-6C46-95A6-037ECCAE6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F79053FE-373E-AE46-8D63-2555CBB7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9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3">
              <a:extLst>
                <a:ext uri="{FF2B5EF4-FFF2-40B4-BE49-F238E27FC236}">
                  <a16:creationId xmlns:a16="http://schemas.microsoft.com/office/drawing/2014/main" id="{78B5CB89-47A8-6F46-9DDC-FB140C561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3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4">
              <a:extLst>
                <a:ext uri="{FF2B5EF4-FFF2-40B4-BE49-F238E27FC236}">
                  <a16:creationId xmlns:a16="http://schemas.microsoft.com/office/drawing/2014/main" id="{9D45F22E-2C5D-CC44-A1D4-CAA0CE604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75" name="Line 15">
              <a:extLst>
                <a:ext uri="{FF2B5EF4-FFF2-40B4-BE49-F238E27FC236}">
                  <a16:creationId xmlns:a16="http://schemas.microsoft.com/office/drawing/2014/main" id="{E433A01E-F48C-EF4D-BF3C-97E884B74F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3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Rectangle 16">
              <a:extLst>
                <a:ext uri="{FF2B5EF4-FFF2-40B4-BE49-F238E27FC236}">
                  <a16:creationId xmlns:a16="http://schemas.microsoft.com/office/drawing/2014/main" id="{DBE17EC3-959B-0947-A2E7-7836682A8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77" name="Rectangle 17">
              <a:extLst>
                <a:ext uri="{FF2B5EF4-FFF2-40B4-BE49-F238E27FC236}">
                  <a16:creationId xmlns:a16="http://schemas.microsoft.com/office/drawing/2014/main" id="{D6C9889C-2F3A-6E4F-8811-000B9D278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5378" name="Line 18">
              <a:extLst>
                <a:ext uri="{FF2B5EF4-FFF2-40B4-BE49-F238E27FC236}">
                  <a16:creationId xmlns:a16="http://schemas.microsoft.com/office/drawing/2014/main" id="{57C78128-8996-2B43-A192-071B2CB73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Rectangle 23">
              <a:extLst>
                <a:ext uri="{FF2B5EF4-FFF2-40B4-BE49-F238E27FC236}">
                  <a16:creationId xmlns:a16="http://schemas.microsoft.com/office/drawing/2014/main" id="{6B42D24C-0154-BA42-86B9-A825E2DB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380" name="Line 24">
              <a:extLst>
                <a:ext uri="{FF2B5EF4-FFF2-40B4-BE49-F238E27FC236}">
                  <a16:creationId xmlns:a16="http://schemas.microsoft.com/office/drawing/2014/main" id="{711C882B-3B77-4741-98BF-095CEB95A3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25">
              <a:extLst>
                <a:ext uri="{FF2B5EF4-FFF2-40B4-BE49-F238E27FC236}">
                  <a16:creationId xmlns:a16="http://schemas.microsoft.com/office/drawing/2014/main" id="{FD284C69-73D4-924C-AC9B-CD6E64F2A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26">
              <a:extLst>
                <a:ext uri="{FF2B5EF4-FFF2-40B4-BE49-F238E27FC236}">
                  <a16:creationId xmlns:a16="http://schemas.microsoft.com/office/drawing/2014/main" id="{A5654753-3E8C-5F42-8009-C0BE1E22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83" name="Line 27">
              <a:extLst>
                <a:ext uri="{FF2B5EF4-FFF2-40B4-BE49-F238E27FC236}">
                  <a16:creationId xmlns:a16="http://schemas.microsoft.com/office/drawing/2014/main" id="{550C8530-764C-8A43-9126-95E66FE1B7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8">
              <a:extLst>
                <a:ext uri="{FF2B5EF4-FFF2-40B4-BE49-F238E27FC236}">
                  <a16:creationId xmlns:a16="http://schemas.microsoft.com/office/drawing/2014/main" id="{3AB5D170-C97B-7341-96BF-2C96FFAE7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85" name="Rectangle 29">
              <a:extLst>
                <a:ext uri="{FF2B5EF4-FFF2-40B4-BE49-F238E27FC236}">
                  <a16:creationId xmlns:a16="http://schemas.microsoft.com/office/drawing/2014/main" id="{FCB0D56A-3EB2-1948-A693-31E61196B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386" name="Line 30">
              <a:extLst>
                <a:ext uri="{FF2B5EF4-FFF2-40B4-BE49-F238E27FC236}">
                  <a16:creationId xmlns:a16="http://schemas.microsoft.com/office/drawing/2014/main" id="{2EA33BEE-BC0E-7D48-92AA-4FB298D9B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31">
              <a:extLst>
                <a:ext uri="{FF2B5EF4-FFF2-40B4-BE49-F238E27FC236}">
                  <a16:creationId xmlns:a16="http://schemas.microsoft.com/office/drawing/2014/main" id="{9F807F73-34F3-CD45-8A98-ED6461454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9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Rectangle 32">
              <a:extLst>
                <a:ext uri="{FF2B5EF4-FFF2-40B4-BE49-F238E27FC236}">
                  <a16:creationId xmlns:a16="http://schemas.microsoft.com/office/drawing/2014/main" id="{FBC43C25-28DE-6641-936B-338FE6987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89" name="Line 33">
              <a:extLst>
                <a:ext uri="{FF2B5EF4-FFF2-40B4-BE49-F238E27FC236}">
                  <a16:creationId xmlns:a16="http://schemas.microsoft.com/office/drawing/2014/main" id="{BE97DB33-2176-A24C-8DB2-C8F23ECB3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9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Rectangle 34">
              <a:extLst>
                <a:ext uri="{FF2B5EF4-FFF2-40B4-BE49-F238E27FC236}">
                  <a16:creationId xmlns:a16="http://schemas.microsoft.com/office/drawing/2014/main" id="{EB3FCD57-7F39-F845-BCB2-4B283D4C8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391" name="Line 36">
              <a:extLst>
                <a:ext uri="{FF2B5EF4-FFF2-40B4-BE49-F238E27FC236}">
                  <a16:creationId xmlns:a16="http://schemas.microsoft.com/office/drawing/2014/main" id="{E9A557A6-C2C6-B549-960B-5A7FE517F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53350C08-379D-AC40-BAE0-FFDA07FDF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Carbon Disulfide (CS</a:t>
            </a:r>
            <a:r>
              <a:rPr lang="en-US" altLang="en-US" b="1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)</a:t>
            </a:r>
          </a:p>
        </p:txBody>
      </p:sp>
      <p:grpSp>
        <p:nvGrpSpPr>
          <p:cNvPr id="17410" name="Group 32">
            <a:extLst>
              <a:ext uri="{FF2B5EF4-FFF2-40B4-BE49-F238E27FC236}">
                <a16:creationId xmlns:a16="http://schemas.microsoft.com/office/drawing/2014/main" id="{8B7D3CD1-EDBA-834E-837D-B17283D66BDC}"/>
              </a:ext>
            </a:extLst>
          </p:cNvPr>
          <p:cNvGrpSpPr>
            <a:grpSpLocks/>
          </p:cNvGrpSpPr>
          <p:nvPr/>
        </p:nvGrpSpPr>
        <p:grpSpPr bwMode="auto">
          <a:xfrm>
            <a:off x="4221163" y="1981200"/>
            <a:ext cx="731837" cy="2819400"/>
            <a:chOff x="1344" y="1248"/>
            <a:chExt cx="461" cy="1776"/>
          </a:xfrm>
        </p:grpSpPr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CC7BC1C9-3D0A-FD45-93A9-147D034E3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412" name="Line 6">
              <a:extLst>
                <a:ext uri="{FF2B5EF4-FFF2-40B4-BE49-F238E27FC236}">
                  <a16:creationId xmlns:a16="http://schemas.microsoft.com/office/drawing/2014/main" id="{AA2AD7A1-11BA-6C4F-AA2B-85BA3A202C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Rectangle 7">
              <a:extLst>
                <a:ext uri="{FF2B5EF4-FFF2-40B4-BE49-F238E27FC236}">
                  <a16:creationId xmlns:a16="http://schemas.microsoft.com/office/drawing/2014/main" id="{47436AB1-CEB7-5540-928F-3C45885D0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48"/>
              <a:ext cx="33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7414" name="Line 9">
              <a:extLst>
                <a:ext uri="{FF2B5EF4-FFF2-40B4-BE49-F238E27FC236}">
                  <a16:creationId xmlns:a16="http://schemas.microsoft.com/office/drawing/2014/main" id="{AD5C3CBF-AFCB-774B-8016-B9D3FF8C30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Rectangle 10">
              <a:extLst>
                <a:ext uri="{FF2B5EF4-FFF2-40B4-BE49-F238E27FC236}">
                  <a16:creationId xmlns:a16="http://schemas.microsoft.com/office/drawing/2014/main" id="{134D638E-E443-D045-9572-2263008B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546"/>
              <a:ext cx="38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S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266E5CDC-92B9-CD4E-BD77-23E22225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6477000" cy="762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Chloroform (CHCl</a:t>
            </a:r>
            <a:r>
              <a:rPr lang="en-US" altLang="en-US" b="1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)</a:t>
            </a:r>
          </a:p>
        </p:txBody>
      </p:sp>
      <p:grpSp>
        <p:nvGrpSpPr>
          <p:cNvPr id="19458" name="Group 34">
            <a:extLst>
              <a:ext uri="{FF2B5EF4-FFF2-40B4-BE49-F238E27FC236}">
                <a16:creationId xmlns:a16="http://schemas.microsoft.com/office/drawing/2014/main" id="{F07DC615-D515-4B49-B2CB-C9D5505FCC1F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524000"/>
            <a:ext cx="2590800" cy="2895600"/>
            <a:chOff x="1872" y="1248"/>
            <a:chExt cx="1632" cy="1824"/>
          </a:xfrm>
        </p:grpSpPr>
        <p:sp>
          <p:nvSpPr>
            <p:cNvPr id="19460" name="Rectangle 3">
              <a:extLst>
                <a:ext uri="{FF2B5EF4-FFF2-40B4-BE49-F238E27FC236}">
                  <a16:creationId xmlns:a16="http://schemas.microsoft.com/office/drawing/2014/main" id="{92CC2C2A-D67B-1A47-A7A0-715B904E3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922"/>
              <a:ext cx="4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9461" name="Rectangle 4">
              <a:extLst>
                <a:ext uri="{FF2B5EF4-FFF2-40B4-BE49-F238E27FC236}">
                  <a16:creationId xmlns:a16="http://schemas.microsoft.com/office/drawing/2014/main" id="{64788E60-CC20-2B49-A372-9FE7788FC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21"/>
              <a:ext cx="43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9462" name="Line 5">
              <a:extLst>
                <a:ext uri="{FF2B5EF4-FFF2-40B4-BE49-F238E27FC236}">
                  <a16:creationId xmlns:a16="http://schemas.microsoft.com/office/drawing/2014/main" id="{81119792-317A-F44E-A32D-3829A5728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6">
              <a:extLst>
                <a:ext uri="{FF2B5EF4-FFF2-40B4-BE49-F238E27FC236}">
                  <a16:creationId xmlns:a16="http://schemas.microsoft.com/office/drawing/2014/main" id="{F960F1AA-7320-CE4B-A594-B6C8F46AF1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1728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Rectangle 7">
              <a:extLst>
                <a:ext uri="{FF2B5EF4-FFF2-40B4-BE49-F238E27FC236}">
                  <a16:creationId xmlns:a16="http://schemas.microsoft.com/office/drawing/2014/main" id="{B351D6D7-DCAC-C342-BB51-D5770D6FC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248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19465" name="Line 9">
              <a:extLst>
                <a:ext uri="{FF2B5EF4-FFF2-40B4-BE49-F238E27FC236}">
                  <a16:creationId xmlns:a16="http://schemas.microsoft.com/office/drawing/2014/main" id="{84FFB1F6-7419-5C49-B306-897A05F1A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352"/>
              <a:ext cx="0" cy="24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2">
              <a:extLst>
                <a:ext uri="{FF2B5EF4-FFF2-40B4-BE49-F238E27FC236}">
                  <a16:creationId xmlns:a16="http://schemas.microsoft.com/office/drawing/2014/main" id="{6D47E0E8-F2B4-7943-8F55-FA2DF1317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3" y="2160"/>
              <a:ext cx="192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32">
              <a:extLst>
                <a:ext uri="{FF2B5EF4-FFF2-40B4-BE49-F238E27FC236}">
                  <a16:creationId xmlns:a16="http://schemas.microsoft.com/office/drawing/2014/main" id="{E9066368-93F6-3D40-94E0-6E6ABE4C5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921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19468" name="Rectangle 33">
              <a:extLst>
                <a:ext uri="{FF2B5EF4-FFF2-40B4-BE49-F238E27FC236}">
                  <a16:creationId xmlns:a16="http://schemas.microsoft.com/office/drawing/2014/main" id="{59CCB0C2-B68E-2A4F-A7EA-1F3EDD81F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4"/>
              <a:ext cx="4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chemeClr val="tx1"/>
                  </a:solidFill>
                </a:rPr>
                <a:t>Cl</a:t>
              </a:r>
            </a:p>
          </p:txBody>
        </p:sp>
      </p:grpSp>
      <p:sp>
        <p:nvSpPr>
          <p:cNvPr id="19459" name="Text Box 35">
            <a:extLst>
              <a:ext uri="{FF2B5EF4-FFF2-40B4-BE49-F238E27FC236}">
                <a16:creationId xmlns:a16="http://schemas.microsoft.com/office/drawing/2014/main" id="{8C137A4B-1D4B-CB40-BE27-48081150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754563"/>
            <a:ext cx="5502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/>
              <a:t>An early anesthetic agent.</a:t>
            </a:r>
          </a:p>
          <a:p>
            <a:pPr eaLnBrk="1" hangingPunct="1"/>
            <a:r>
              <a:rPr lang="en-US" altLang="en-US" sz="3200" b="1"/>
              <a:t>Caused liver damage.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A8A79A66-1F7F-4B46-8472-FAEBC6E98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ea typeface="ＭＳ Ｐゴシック" panose="020B0600070205080204" pitchFamily="34" charset="-128"/>
              </a:rPr>
              <a:t>Quote / History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55254902-67E7-F14D-8A76-3A0F7E1722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47700" y="1752600"/>
            <a:ext cx="7848600" cy="255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buFontTx/>
              <a:buNone/>
            </a:pPr>
            <a:r>
              <a:rPr lang="en-US" altLang="en-US" sz="5400" b="1">
                <a:latin typeface="Arial" panose="020B0604020202020204" pitchFamily="34" charset="0"/>
                <a:ea typeface="ＭＳ Ｐゴシック" panose="020B0600070205080204" pitchFamily="34" charset="-128"/>
              </a:rPr>
              <a:t>Have you every inhaled too much of a solvent?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</TotalTime>
  <Words>731</Words>
  <Application>Microsoft Macintosh PowerPoint</Application>
  <PresentationFormat>On-screen Show (4:3)</PresentationFormat>
  <Paragraphs>218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Times New Roman</vt:lpstr>
      <vt:lpstr>Wingdings</vt:lpstr>
      <vt:lpstr>Default Design</vt:lpstr>
      <vt:lpstr>An Introduction To The Health Effects of Solvents</vt:lpstr>
      <vt:lpstr>Carbon tetrachloride (CCl4)</vt:lpstr>
      <vt:lpstr>Methanol</vt:lpstr>
      <vt:lpstr>Ethanol</vt:lpstr>
      <vt:lpstr>n-Hexane</vt:lpstr>
      <vt:lpstr>Ethyl Ether</vt:lpstr>
      <vt:lpstr>Carbon Disulfide (CS2)</vt:lpstr>
      <vt:lpstr>Chloroform (CHCl3)</vt:lpstr>
      <vt:lpstr>Quote / History</vt:lpstr>
      <vt:lpstr>Historical Events - Anesthetics</vt:lpstr>
      <vt:lpstr>First Operation with Ether</vt:lpstr>
      <vt:lpstr>Historical Awareness</vt:lpstr>
      <vt:lpstr>Anesthetic Agents</vt:lpstr>
      <vt:lpstr>Products – Mostly Solvents</vt:lpstr>
      <vt:lpstr>Products – Partly Solvents</vt:lpstr>
      <vt:lpstr>Exposure</vt:lpstr>
      <vt:lpstr>Acute Adverse Effects</vt:lpstr>
      <vt:lpstr>CNS Effects</vt:lpstr>
      <vt:lpstr>Chronic Adverse Effects</vt:lpstr>
      <vt:lpstr>Regulatory Status</vt:lpstr>
      <vt:lpstr>A Small Dose of ™ Solvent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172</cp:revision>
  <cp:lastPrinted>2000-09-13T16:44:54Z</cp:lastPrinted>
  <dcterms:created xsi:type="dcterms:W3CDTF">2000-05-10T18:37:25Z</dcterms:created>
  <dcterms:modified xsi:type="dcterms:W3CDTF">2020-10-04T19:00:10Z</dcterms:modified>
</cp:coreProperties>
</file>