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02" r:id="rId2"/>
    <p:sldId id="314" r:id="rId3"/>
    <p:sldId id="317" r:id="rId4"/>
    <p:sldId id="326" r:id="rId5"/>
    <p:sldId id="372" r:id="rId6"/>
    <p:sldId id="373" r:id="rId7"/>
    <p:sldId id="343" r:id="rId8"/>
    <p:sldId id="344" r:id="rId9"/>
    <p:sldId id="345" r:id="rId10"/>
    <p:sldId id="346" r:id="rId11"/>
    <p:sldId id="347" r:id="rId12"/>
    <p:sldId id="349" r:id="rId13"/>
    <p:sldId id="348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37" r:id="rId32"/>
    <p:sldId id="340" r:id="rId33"/>
    <p:sldId id="374" r:id="rId34"/>
    <p:sldId id="371" r:id="rId35"/>
    <p:sldId id="376" r:id="rId36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1"/>
  </p:normalViewPr>
  <p:slideViewPr>
    <p:cSldViewPr showGuides="1">
      <p:cViewPr varScale="1">
        <p:scale>
          <a:sx n="90" d="100"/>
          <a:sy n="90" d="100"/>
        </p:scale>
        <p:origin x="16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13" Type="http://schemas.openxmlformats.org/officeDocument/2006/relationships/slide" Target="slides/slide27.xml"/><Relationship Id="rId3" Type="http://schemas.openxmlformats.org/officeDocument/2006/relationships/slide" Target="slides/slide4.xml"/><Relationship Id="rId7" Type="http://schemas.openxmlformats.org/officeDocument/2006/relationships/slide" Target="slides/slide21.xml"/><Relationship Id="rId12" Type="http://schemas.openxmlformats.org/officeDocument/2006/relationships/slide" Target="slides/slide2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20.xml"/><Relationship Id="rId11" Type="http://schemas.openxmlformats.org/officeDocument/2006/relationships/slide" Target="slides/slide25.xml"/><Relationship Id="rId5" Type="http://schemas.openxmlformats.org/officeDocument/2006/relationships/slide" Target="slides/slide6.xml"/><Relationship Id="rId10" Type="http://schemas.openxmlformats.org/officeDocument/2006/relationships/slide" Target="slides/slide24.xml"/><Relationship Id="rId4" Type="http://schemas.openxmlformats.org/officeDocument/2006/relationships/slide" Target="slides/slide5.xml"/><Relationship Id="rId9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CD394C3-287C-BA43-8A93-967A3E9D37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3760E2A-D460-504C-AE73-C20A63408D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56B0D0F-705B-C44C-A202-B6ECC4E9A415}" type="datetime1">
              <a:rPr lang="en-US" altLang="en-US"/>
              <a:pPr/>
              <a:t>10/6/20</a:t>
            </a:fld>
            <a:endParaRPr lang="en-US" altLang="en-US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F4586043-9C57-A54F-BFF2-385519B8B8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02CB340-DD38-0B4D-B04B-0A3488CDB5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84A5106-2E36-E143-ACE2-2577BAE017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65EBC3F-9553-5D40-BB75-B7B22E3B95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5218808-0A48-1641-831F-1C7267D48D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96FEF85-DEF0-054B-8707-297D75C418A9}" type="datetime1">
              <a:rPr lang="en-US" altLang="en-US"/>
              <a:pPr/>
              <a:t>10/6/20</a:t>
            </a:fld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E5A9F40-4761-B14A-BF12-FFFD0B095C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52EC7DD-F32E-5947-B72E-CC860A63CA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62F2E17-2C6F-B944-AD66-B724B56ED1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A Small Dose of Toxicology - Overview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8966AC6-B8BC-1844-AF3C-26DC4C4173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F04C2B7-417A-F047-B29B-D012DDB088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F4E120B-D1A2-244F-BF72-03D0EC45FD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2E6BAD-D408-2E48-BA0A-5337AF639F0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6">
            <a:extLst>
              <a:ext uri="{FF2B5EF4-FFF2-40B4-BE49-F238E27FC236}">
                <a16:creationId xmlns:a16="http://schemas.microsoft.com/office/drawing/2014/main" id="{1A792747-85D7-454C-A524-F79820BCCA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FFF711E5-780A-3B46-AE55-BE3C4DBDE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7EBCC5-6CD7-FE44-92D3-EB70614BEBF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Rectangle 2">
            <a:extLst>
              <a:ext uri="{FF2B5EF4-FFF2-40B4-BE49-F238E27FC236}">
                <a16:creationId xmlns:a16="http://schemas.microsoft.com/office/drawing/2014/main" id="{ABAF2051-E88E-534F-874D-E934339CDE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479CB54F-2DD5-DC45-8EED-C0D1310CA7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270E61FC-0FA7-4F42-AD62-580C772CE62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662B16-C628-9146-AF1C-DF6A0581769F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6">
            <a:extLst>
              <a:ext uri="{FF2B5EF4-FFF2-40B4-BE49-F238E27FC236}">
                <a16:creationId xmlns:a16="http://schemas.microsoft.com/office/drawing/2014/main" id="{512D1A87-4E38-114E-9493-494F561845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6868" name="Rectangle 7">
            <a:extLst>
              <a:ext uri="{FF2B5EF4-FFF2-40B4-BE49-F238E27FC236}">
                <a16:creationId xmlns:a16="http://schemas.microsoft.com/office/drawing/2014/main" id="{A13EB706-A211-DB48-9D58-74FD77F5E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EEB9E57-95C0-D946-8A6C-2B58CED2D1DB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1CC7EDCB-75B6-6441-AB81-DDCDC7FDD71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86F9F1C6-B9DB-3640-8E2E-38EF928FC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4BD87748-57E3-A249-BDA4-2CB195E657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2310EF-2654-804F-944F-7E658A045B44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6">
            <a:extLst>
              <a:ext uri="{FF2B5EF4-FFF2-40B4-BE49-F238E27FC236}">
                <a16:creationId xmlns:a16="http://schemas.microsoft.com/office/drawing/2014/main" id="{FDCC6790-81A2-F449-8788-691A8989A5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8916" name="Rectangle 7">
            <a:extLst>
              <a:ext uri="{FF2B5EF4-FFF2-40B4-BE49-F238E27FC236}">
                <a16:creationId xmlns:a16="http://schemas.microsoft.com/office/drawing/2014/main" id="{84F4FE8C-D775-F949-8231-16A941EC5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CA1933C-E102-0847-AB33-AB4A899D572D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43DDDCF4-FADB-D849-8BA6-57D4FD84D7E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D4EDA7F0-0179-7D46-B062-C00823484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178AE5E2-C985-FA41-91B8-81D9DF6A50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B6CD41F-AC16-744D-888A-02BB963B40DC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6">
            <a:extLst>
              <a:ext uri="{FF2B5EF4-FFF2-40B4-BE49-F238E27FC236}">
                <a16:creationId xmlns:a16="http://schemas.microsoft.com/office/drawing/2014/main" id="{04B9078B-720B-B148-B90C-198795EF83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0964" name="Rectangle 7">
            <a:extLst>
              <a:ext uri="{FF2B5EF4-FFF2-40B4-BE49-F238E27FC236}">
                <a16:creationId xmlns:a16="http://schemas.microsoft.com/office/drawing/2014/main" id="{62935A8F-C86F-C24F-9E5C-2CFCCABED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31285E-8419-F14B-8DA4-35271480675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86F9162D-300C-2D48-9E86-F784BB4E082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15D30B5E-5C76-9741-BB84-CB14FF22BB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2E4D06B5-6CD4-3A4D-89A8-7F9352849D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F3DD2EB-98A5-F34E-8D5C-3496003243C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6">
            <a:extLst>
              <a:ext uri="{FF2B5EF4-FFF2-40B4-BE49-F238E27FC236}">
                <a16:creationId xmlns:a16="http://schemas.microsoft.com/office/drawing/2014/main" id="{62383983-D196-7B48-9D09-39A4F65282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3012" name="Rectangle 7">
            <a:extLst>
              <a:ext uri="{FF2B5EF4-FFF2-40B4-BE49-F238E27FC236}">
                <a16:creationId xmlns:a16="http://schemas.microsoft.com/office/drawing/2014/main" id="{1D9C5EFF-DB1F-724B-AE8E-CB169B182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619254-410A-3D42-93BE-21817A37732E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3" name="Rectangle 2">
            <a:extLst>
              <a:ext uri="{FF2B5EF4-FFF2-40B4-BE49-F238E27FC236}">
                <a16:creationId xmlns:a16="http://schemas.microsoft.com/office/drawing/2014/main" id="{8EC146D2-4A3E-4446-BEAD-9021EC7B31E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>
            <a:extLst>
              <a:ext uri="{FF2B5EF4-FFF2-40B4-BE49-F238E27FC236}">
                <a16:creationId xmlns:a16="http://schemas.microsoft.com/office/drawing/2014/main" id="{F93B7D43-1BB0-A94D-A89A-A7233CF5F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9859487F-B34D-194D-9DC1-1765720511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E5ED6C-7577-F448-8974-A2D9028F99F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6">
            <a:extLst>
              <a:ext uri="{FF2B5EF4-FFF2-40B4-BE49-F238E27FC236}">
                <a16:creationId xmlns:a16="http://schemas.microsoft.com/office/drawing/2014/main" id="{A3964B18-E653-3143-BCC3-0C5028CDF0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5060" name="Rectangle 7">
            <a:extLst>
              <a:ext uri="{FF2B5EF4-FFF2-40B4-BE49-F238E27FC236}">
                <a16:creationId xmlns:a16="http://schemas.microsoft.com/office/drawing/2014/main" id="{4A200040-0D8E-7746-AF82-1377DEDC9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ADCFA5-B4CA-E341-9780-70D656F2128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EACAA1A4-688A-D34F-8DAF-40DD32F7C25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63173B34-926A-DC40-A237-DFD7E3D1F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3A979166-B076-F447-B95C-15D94D518E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CC7690-4456-F947-B4C1-FA39769214D8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6">
            <a:extLst>
              <a:ext uri="{FF2B5EF4-FFF2-40B4-BE49-F238E27FC236}">
                <a16:creationId xmlns:a16="http://schemas.microsoft.com/office/drawing/2014/main" id="{1D0A2FA2-E281-AF4D-A13D-B4AD9A9EBB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7108" name="Rectangle 7">
            <a:extLst>
              <a:ext uri="{FF2B5EF4-FFF2-40B4-BE49-F238E27FC236}">
                <a16:creationId xmlns:a16="http://schemas.microsoft.com/office/drawing/2014/main" id="{34CF2112-307D-4641-B950-1F7A949BC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0E8D11-F67A-C046-B59C-CED175C2A992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9" name="Rectangle 1026">
            <a:extLst>
              <a:ext uri="{FF2B5EF4-FFF2-40B4-BE49-F238E27FC236}">
                <a16:creationId xmlns:a16="http://schemas.microsoft.com/office/drawing/2014/main" id="{F9B5D2E6-F5E7-4642-8696-6F264269D6F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10" name="Rectangle 1027">
            <a:extLst>
              <a:ext uri="{FF2B5EF4-FFF2-40B4-BE49-F238E27FC236}">
                <a16:creationId xmlns:a16="http://schemas.microsoft.com/office/drawing/2014/main" id="{892650A7-0781-6648-BBFB-6BD884AC1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6268DBC0-5966-774A-8E3A-7E3E15FE9E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2D0F0C-E9C0-AD4C-83AF-C2FFCAC47BE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6">
            <a:extLst>
              <a:ext uri="{FF2B5EF4-FFF2-40B4-BE49-F238E27FC236}">
                <a16:creationId xmlns:a16="http://schemas.microsoft.com/office/drawing/2014/main" id="{F6EFE8CA-0F88-3740-8D79-028D1FCC67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9156" name="Rectangle 7">
            <a:extLst>
              <a:ext uri="{FF2B5EF4-FFF2-40B4-BE49-F238E27FC236}">
                <a16:creationId xmlns:a16="http://schemas.microsoft.com/office/drawing/2014/main" id="{32FB8A5D-B9F3-2943-AC20-47C1FAC532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4682AC-69CD-9943-8D7A-3DE6272F496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7" name="Rectangle 1026">
            <a:extLst>
              <a:ext uri="{FF2B5EF4-FFF2-40B4-BE49-F238E27FC236}">
                <a16:creationId xmlns:a16="http://schemas.microsoft.com/office/drawing/2014/main" id="{6ECC556E-8947-EC4E-B615-83EC88C4D80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8" name="Rectangle 1027">
            <a:extLst>
              <a:ext uri="{FF2B5EF4-FFF2-40B4-BE49-F238E27FC236}">
                <a16:creationId xmlns:a16="http://schemas.microsoft.com/office/drawing/2014/main" id="{1BBED0E3-B8C8-EE44-A82E-352AAC85B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CE0783DC-75F7-F247-832B-5007E31C10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15B856F-0C8C-8840-B39E-E0F75053C3D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6">
            <a:extLst>
              <a:ext uri="{FF2B5EF4-FFF2-40B4-BE49-F238E27FC236}">
                <a16:creationId xmlns:a16="http://schemas.microsoft.com/office/drawing/2014/main" id="{85CBF041-6E1C-8641-B3A4-09FAAD76CC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1204" name="Rectangle 7">
            <a:extLst>
              <a:ext uri="{FF2B5EF4-FFF2-40B4-BE49-F238E27FC236}">
                <a16:creationId xmlns:a16="http://schemas.microsoft.com/office/drawing/2014/main" id="{C1CA45E8-B5DF-6344-8D98-5F8E4C16CE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7E99FC-6F3F-4E46-96DE-A7DE5A29945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5" name="Rectangle 2">
            <a:extLst>
              <a:ext uri="{FF2B5EF4-FFF2-40B4-BE49-F238E27FC236}">
                <a16:creationId xmlns:a16="http://schemas.microsoft.com/office/drawing/2014/main" id="{C2369DA7-F649-F248-A562-8B6AA1D27C3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C4361A0F-8F13-A047-8344-BB9C17F71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3E8DE6BD-4C8A-6B40-B38B-F9AEF5E45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405CAC-DEB1-9C47-8369-00A8C4C256C0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6">
            <a:extLst>
              <a:ext uri="{FF2B5EF4-FFF2-40B4-BE49-F238E27FC236}">
                <a16:creationId xmlns:a16="http://schemas.microsoft.com/office/drawing/2014/main" id="{EB713E23-8626-C140-B930-9CA1CB6D22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3252" name="Rectangle 7">
            <a:extLst>
              <a:ext uri="{FF2B5EF4-FFF2-40B4-BE49-F238E27FC236}">
                <a16:creationId xmlns:a16="http://schemas.microsoft.com/office/drawing/2014/main" id="{B13C9D1F-11AA-D74C-86E2-2CA268289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A6D3DF-FB57-9344-AC06-ED0BBE6C094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3" name="Rectangle 2">
            <a:extLst>
              <a:ext uri="{FF2B5EF4-FFF2-40B4-BE49-F238E27FC236}">
                <a16:creationId xmlns:a16="http://schemas.microsoft.com/office/drawing/2014/main" id="{B244D1B0-EE5B-7D40-A9E8-0CFD3D36B0D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107D5441-AFAB-1A42-ABA0-3BE1D2042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>
            <a:extLst>
              <a:ext uri="{FF2B5EF4-FFF2-40B4-BE49-F238E27FC236}">
                <a16:creationId xmlns:a16="http://schemas.microsoft.com/office/drawing/2014/main" id="{324A60AC-19AD-F846-A819-1B96CD4142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1F3D724-4A34-664D-80D0-AE2FABC7D66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6">
            <a:extLst>
              <a:ext uri="{FF2B5EF4-FFF2-40B4-BE49-F238E27FC236}">
                <a16:creationId xmlns:a16="http://schemas.microsoft.com/office/drawing/2014/main" id="{2D7D8EF8-E118-7F4D-A624-FA5FD54A42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5300" name="Rectangle 7">
            <a:extLst>
              <a:ext uri="{FF2B5EF4-FFF2-40B4-BE49-F238E27FC236}">
                <a16:creationId xmlns:a16="http://schemas.microsoft.com/office/drawing/2014/main" id="{548DDCF0-ED63-4441-AF84-E45182BDA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CA2328-B129-A241-BBBE-875A2675DF2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Rectangle 2">
            <a:extLst>
              <a:ext uri="{FF2B5EF4-FFF2-40B4-BE49-F238E27FC236}">
                <a16:creationId xmlns:a16="http://schemas.microsoft.com/office/drawing/2014/main" id="{54C47C0C-761A-1B4D-B728-8F8A8501268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AD267F66-6D49-C646-B50C-385AE14D7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1B031A47-0EE3-C341-A0CE-13439DB705A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469607-D298-A849-8DD2-7A143A345572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6">
            <a:extLst>
              <a:ext uri="{FF2B5EF4-FFF2-40B4-BE49-F238E27FC236}">
                <a16:creationId xmlns:a16="http://schemas.microsoft.com/office/drawing/2014/main" id="{1DFB5A7B-909A-DC47-BEF3-2E3A536289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4A13A016-C17F-B746-B337-9760390EE3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355BC4-8F2B-B944-8AEF-F45B4B402D99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4054A559-797E-EC4A-9C66-30AF079407F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59C7A075-4253-0842-956B-0F94ECCA4A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>
            <a:extLst>
              <a:ext uri="{FF2B5EF4-FFF2-40B4-BE49-F238E27FC236}">
                <a16:creationId xmlns:a16="http://schemas.microsoft.com/office/drawing/2014/main" id="{C2C55952-17FB-2E4D-907D-10D0667ECB4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6B824C-6BDF-B74E-805A-C3A044D003B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6">
            <a:extLst>
              <a:ext uri="{FF2B5EF4-FFF2-40B4-BE49-F238E27FC236}">
                <a16:creationId xmlns:a16="http://schemas.microsoft.com/office/drawing/2014/main" id="{7DC36C88-F1FD-BE45-9C4F-EEF1E839AC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7348" name="Rectangle 7">
            <a:extLst>
              <a:ext uri="{FF2B5EF4-FFF2-40B4-BE49-F238E27FC236}">
                <a16:creationId xmlns:a16="http://schemas.microsoft.com/office/drawing/2014/main" id="{54F19335-06B2-9D4D-A4E9-0E8EBA8B37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610542-D9E2-2447-A299-8785C28F5C82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Rectangle 2">
            <a:extLst>
              <a:ext uri="{FF2B5EF4-FFF2-40B4-BE49-F238E27FC236}">
                <a16:creationId xmlns:a16="http://schemas.microsoft.com/office/drawing/2014/main" id="{898EC397-DCA1-7242-8F08-F71B16E9A50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50" name="Rectangle 3">
            <a:extLst>
              <a:ext uri="{FF2B5EF4-FFF2-40B4-BE49-F238E27FC236}">
                <a16:creationId xmlns:a16="http://schemas.microsoft.com/office/drawing/2014/main" id="{E93B3713-63AB-4D4E-9F38-6302B261C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>
            <a:extLst>
              <a:ext uri="{FF2B5EF4-FFF2-40B4-BE49-F238E27FC236}">
                <a16:creationId xmlns:a16="http://schemas.microsoft.com/office/drawing/2014/main" id="{AB4D6ADB-EBCB-444C-9B6B-58E4B2E5EC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49DA9DD-C097-D64C-B3A3-B566F14AB18F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6">
            <a:extLst>
              <a:ext uri="{FF2B5EF4-FFF2-40B4-BE49-F238E27FC236}">
                <a16:creationId xmlns:a16="http://schemas.microsoft.com/office/drawing/2014/main" id="{DCF8E14E-09A2-0648-9237-041D2CF9D3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9396" name="Rectangle 7">
            <a:extLst>
              <a:ext uri="{FF2B5EF4-FFF2-40B4-BE49-F238E27FC236}">
                <a16:creationId xmlns:a16="http://schemas.microsoft.com/office/drawing/2014/main" id="{6B2B9BD1-508B-6040-A524-BCF94A2828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F7E7816-B286-5E4B-96F8-A1DB21039E8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Rectangle 2">
            <a:extLst>
              <a:ext uri="{FF2B5EF4-FFF2-40B4-BE49-F238E27FC236}">
                <a16:creationId xmlns:a16="http://schemas.microsoft.com/office/drawing/2014/main" id="{0A943131-C196-7147-B672-940A1197857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>
            <a:extLst>
              <a:ext uri="{FF2B5EF4-FFF2-40B4-BE49-F238E27FC236}">
                <a16:creationId xmlns:a16="http://schemas.microsoft.com/office/drawing/2014/main" id="{B5C091DF-7BF3-C54B-8ADB-433D577B1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>
            <a:extLst>
              <a:ext uri="{FF2B5EF4-FFF2-40B4-BE49-F238E27FC236}">
                <a16:creationId xmlns:a16="http://schemas.microsoft.com/office/drawing/2014/main" id="{AAB8BBC6-5E7E-9743-A369-75D1285F23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90C3C3-37C9-B74E-A21B-AABEDC8C82A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6">
            <a:extLst>
              <a:ext uri="{FF2B5EF4-FFF2-40B4-BE49-F238E27FC236}">
                <a16:creationId xmlns:a16="http://schemas.microsoft.com/office/drawing/2014/main" id="{EDF17982-263A-6849-925C-929173A3F4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1444" name="Rectangle 7">
            <a:extLst>
              <a:ext uri="{FF2B5EF4-FFF2-40B4-BE49-F238E27FC236}">
                <a16:creationId xmlns:a16="http://schemas.microsoft.com/office/drawing/2014/main" id="{1252F1D6-456D-A146-B59D-8AA74AC8F2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FB0B929-830F-3B40-9247-89BBECCF2255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Rectangle 2">
            <a:extLst>
              <a:ext uri="{FF2B5EF4-FFF2-40B4-BE49-F238E27FC236}">
                <a16:creationId xmlns:a16="http://schemas.microsoft.com/office/drawing/2014/main" id="{21160CA4-74BD-9B43-A444-AED1452E261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>
            <a:extLst>
              <a:ext uri="{FF2B5EF4-FFF2-40B4-BE49-F238E27FC236}">
                <a16:creationId xmlns:a16="http://schemas.microsoft.com/office/drawing/2014/main" id="{FA0DB01C-434F-3442-BC14-5C00386A4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>
            <a:extLst>
              <a:ext uri="{FF2B5EF4-FFF2-40B4-BE49-F238E27FC236}">
                <a16:creationId xmlns:a16="http://schemas.microsoft.com/office/drawing/2014/main" id="{3488A5EB-CA30-0F48-AB69-E45EC56BD7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404244-A0A0-3544-BEE5-7EFA9EC47D0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Rectangle 6">
            <a:extLst>
              <a:ext uri="{FF2B5EF4-FFF2-40B4-BE49-F238E27FC236}">
                <a16:creationId xmlns:a16="http://schemas.microsoft.com/office/drawing/2014/main" id="{84BC259A-CED8-7742-84D5-AD3C1AFB8C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3492" name="Rectangle 7">
            <a:extLst>
              <a:ext uri="{FF2B5EF4-FFF2-40B4-BE49-F238E27FC236}">
                <a16:creationId xmlns:a16="http://schemas.microsoft.com/office/drawing/2014/main" id="{4B01B5D6-1D4D-3C4C-882E-5D70772C2C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A941EC-F847-0743-ABFB-AD3BFFECB242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3" name="Rectangle 1026">
            <a:extLst>
              <a:ext uri="{FF2B5EF4-FFF2-40B4-BE49-F238E27FC236}">
                <a16:creationId xmlns:a16="http://schemas.microsoft.com/office/drawing/2014/main" id="{3C729030-1A9A-0042-A387-A71B6D16782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4" name="Rectangle 1027">
            <a:extLst>
              <a:ext uri="{FF2B5EF4-FFF2-40B4-BE49-F238E27FC236}">
                <a16:creationId xmlns:a16="http://schemas.microsoft.com/office/drawing/2014/main" id="{9E64C380-3AB5-0440-9B29-523AACA02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>
            <a:extLst>
              <a:ext uri="{FF2B5EF4-FFF2-40B4-BE49-F238E27FC236}">
                <a16:creationId xmlns:a16="http://schemas.microsoft.com/office/drawing/2014/main" id="{550B45C5-7187-5A43-8941-679BD4EC68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994675-AEE6-4E43-BF4C-5C513B275D8E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Rectangle 6">
            <a:extLst>
              <a:ext uri="{FF2B5EF4-FFF2-40B4-BE49-F238E27FC236}">
                <a16:creationId xmlns:a16="http://schemas.microsoft.com/office/drawing/2014/main" id="{E5D9CBEC-C975-3242-B610-39EAAD06C5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5540" name="Rectangle 7">
            <a:extLst>
              <a:ext uri="{FF2B5EF4-FFF2-40B4-BE49-F238E27FC236}">
                <a16:creationId xmlns:a16="http://schemas.microsoft.com/office/drawing/2014/main" id="{16FDACEF-BB4E-0E4C-AA1D-1A0818FCEE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B374B8-358C-7D4B-997E-C09E27D8253B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1" name="Rectangle 2">
            <a:extLst>
              <a:ext uri="{FF2B5EF4-FFF2-40B4-BE49-F238E27FC236}">
                <a16:creationId xmlns:a16="http://schemas.microsoft.com/office/drawing/2014/main" id="{2E50D9F9-DB60-654E-9AD4-C6189C0BC7A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2" name="Rectangle 3">
            <a:extLst>
              <a:ext uri="{FF2B5EF4-FFF2-40B4-BE49-F238E27FC236}">
                <a16:creationId xmlns:a16="http://schemas.microsoft.com/office/drawing/2014/main" id="{D0C2E416-1484-F148-8376-0F0ABFB71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>
            <a:extLst>
              <a:ext uri="{FF2B5EF4-FFF2-40B4-BE49-F238E27FC236}">
                <a16:creationId xmlns:a16="http://schemas.microsoft.com/office/drawing/2014/main" id="{0E4B6CC9-8E7F-4242-9D35-49165D9280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01EA95-CCB4-894A-973D-9A91C620CF2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Rectangle 6">
            <a:extLst>
              <a:ext uri="{FF2B5EF4-FFF2-40B4-BE49-F238E27FC236}">
                <a16:creationId xmlns:a16="http://schemas.microsoft.com/office/drawing/2014/main" id="{149804F6-61D5-7E40-ACE3-792418A691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7588" name="Rectangle 7">
            <a:extLst>
              <a:ext uri="{FF2B5EF4-FFF2-40B4-BE49-F238E27FC236}">
                <a16:creationId xmlns:a16="http://schemas.microsoft.com/office/drawing/2014/main" id="{39DA8F30-A4EE-0743-A1D8-3E0BF6657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A5B53B6-5B51-A340-99C0-9372453F22F9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9" name="Rectangle 2">
            <a:extLst>
              <a:ext uri="{FF2B5EF4-FFF2-40B4-BE49-F238E27FC236}">
                <a16:creationId xmlns:a16="http://schemas.microsoft.com/office/drawing/2014/main" id="{EAA2CB42-28E4-2143-8014-559F103BB75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90" name="Rectangle 3">
            <a:extLst>
              <a:ext uri="{FF2B5EF4-FFF2-40B4-BE49-F238E27FC236}">
                <a16:creationId xmlns:a16="http://schemas.microsoft.com/office/drawing/2014/main" id="{EABD3295-0AA6-8845-BDA7-A3BAC8E4E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>
            <a:extLst>
              <a:ext uri="{FF2B5EF4-FFF2-40B4-BE49-F238E27FC236}">
                <a16:creationId xmlns:a16="http://schemas.microsoft.com/office/drawing/2014/main" id="{7EEB6A25-77F9-CB44-A119-359A643B55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E10395-B463-294E-ABC8-2CB757EEFF0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6">
            <a:extLst>
              <a:ext uri="{FF2B5EF4-FFF2-40B4-BE49-F238E27FC236}">
                <a16:creationId xmlns:a16="http://schemas.microsoft.com/office/drawing/2014/main" id="{75B28E72-5AB5-604C-A46E-551E50B4F9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9636" name="Rectangle 7">
            <a:extLst>
              <a:ext uri="{FF2B5EF4-FFF2-40B4-BE49-F238E27FC236}">
                <a16:creationId xmlns:a16="http://schemas.microsoft.com/office/drawing/2014/main" id="{B5EBF34A-5B47-7E4F-AC48-E184F36C35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ECA776-761D-E04E-AEC7-F5A1C75329A7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7" name="Rectangle 2">
            <a:extLst>
              <a:ext uri="{FF2B5EF4-FFF2-40B4-BE49-F238E27FC236}">
                <a16:creationId xmlns:a16="http://schemas.microsoft.com/office/drawing/2014/main" id="{F2C831A7-14E5-C741-8475-C5649D2B561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8" name="Rectangle 3">
            <a:extLst>
              <a:ext uri="{FF2B5EF4-FFF2-40B4-BE49-F238E27FC236}">
                <a16:creationId xmlns:a16="http://schemas.microsoft.com/office/drawing/2014/main" id="{139300C8-3AE1-B741-82B4-28487650E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56AF976F-68A4-B645-8C39-3B9D1FE7BC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58787A-EB51-714E-9103-ED0130518C2E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6">
            <a:extLst>
              <a:ext uri="{FF2B5EF4-FFF2-40B4-BE49-F238E27FC236}">
                <a16:creationId xmlns:a16="http://schemas.microsoft.com/office/drawing/2014/main" id="{A09F5884-C743-7247-B5EE-7519F3B7B4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71684" name="Rectangle 7">
            <a:extLst>
              <a:ext uri="{FF2B5EF4-FFF2-40B4-BE49-F238E27FC236}">
                <a16:creationId xmlns:a16="http://schemas.microsoft.com/office/drawing/2014/main" id="{59D2640F-3EBE-0D4B-88BB-B042F34B4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930915-FE5A-134F-8512-DAF603B454C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5" name="Rectangle 2">
            <a:extLst>
              <a:ext uri="{FF2B5EF4-FFF2-40B4-BE49-F238E27FC236}">
                <a16:creationId xmlns:a16="http://schemas.microsoft.com/office/drawing/2014/main" id="{92A0380B-4DDD-8A4D-9707-C1A6379541F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6" name="Rectangle 3">
            <a:extLst>
              <a:ext uri="{FF2B5EF4-FFF2-40B4-BE49-F238E27FC236}">
                <a16:creationId xmlns:a16="http://schemas.microsoft.com/office/drawing/2014/main" id="{65B42899-6A69-164C-8195-77AF78E73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>
            <a:extLst>
              <a:ext uri="{FF2B5EF4-FFF2-40B4-BE49-F238E27FC236}">
                <a16:creationId xmlns:a16="http://schemas.microsoft.com/office/drawing/2014/main" id="{8B5078B2-573C-FF42-B019-F94EFB57C5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8C70A80-AAD1-094A-9B38-D5ECA9B3A01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Rectangle 6">
            <a:extLst>
              <a:ext uri="{FF2B5EF4-FFF2-40B4-BE49-F238E27FC236}">
                <a16:creationId xmlns:a16="http://schemas.microsoft.com/office/drawing/2014/main" id="{EA85D5A9-C9A4-1A4E-BD21-72409ECB38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73732" name="Rectangle 7">
            <a:extLst>
              <a:ext uri="{FF2B5EF4-FFF2-40B4-BE49-F238E27FC236}">
                <a16:creationId xmlns:a16="http://schemas.microsoft.com/office/drawing/2014/main" id="{19140501-2338-3849-A5B9-DE37133A27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E62BFD-E71C-AA4F-AD8B-66A14CB63DE8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3" name="Rectangle 2">
            <a:extLst>
              <a:ext uri="{FF2B5EF4-FFF2-40B4-BE49-F238E27FC236}">
                <a16:creationId xmlns:a16="http://schemas.microsoft.com/office/drawing/2014/main" id="{091FC47E-21DC-DD43-ADAD-F8881C12A31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4" name="Rectangle 3">
            <a:extLst>
              <a:ext uri="{FF2B5EF4-FFF2-40B4-BE49-F238E27FC236}">
                <a16:creationId xmlns:a16="http://schemas.microsoft.com/office/drawing/2014/main" id="{56D235B5-9981-7741-A6D1-E70DE8873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>
            <a:extLst>
              <a:ext uri="{FF2B5EF4-FFF2-40B4-BE49-F238E27FC236}">
                <a16:creationId xmlns:a16="http://schemas.microsoft.com/office/drawing/2014/main" id="{F86F307A-3090-114C-85E2-7059A6F3B7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4C1D961-D40F-3F4B-A5E9-DEBAF75F897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Rectangle 6">
            <a:extLst>
              <a:ext uri="{FF2B5EF4-FFF2-40B4-BE49-F238E27FC236}">
                <a16:creationId xmlns:a16="http://schemas.microsoft.com/office/drawing/2014/main" id="{78708ACD-40E5-A148-BC9C-EFEBF52BD5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75780" name="Rectangle 7">
            <a:extLst>
              <a:ext uri="{FF2B5EF4-FFF2-40B4-BE49-F238E27FC236}">
                <a16:creationId xmlns:a16="http://schemas.microsoft.com/office/drawing/2014/main" id="{E23198C3-13C6-D745-9BA0-82A29758C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5CCCA5-F349-4A46-A91F-01965EBDDEB3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81" name="Rectangle 2">
            <a:extLst>
              <a:ext uri="{FF2B5EF4-FFF2-40B4-BE49-F238E27FC236}">
                <a16:creationId xmlns:a16="http://schemas.microsoft.com/office/drawing/2014/main" id="{93779BC0-17E6-D64D-8337-8AE2EAB44EB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2" name="Rectangle 3">
            <a:extLst>
              <a:ext uri="{FF2B5EF4-FFF2-40B4-BE49-F238E27FC236}">
                <a16:creationId xmlns:a16="http://schemas.microsoft.com/office/drawing/2014/main" id="{2053A82B-93A2-1440-B69C-E8A6339DD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056774D-955A-5C41-A912-5BE935E011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5B7573-66CC-724C-8BD8-725614E3DB9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6">
            <a:extLst>
              <a:ext uri="{FF2B5EF4-FFF2-40B4-BE49-F238E27FC236}">
                <a16:creationId xmlns:a16="http://schemas.microsoft.com/office/drawing/2014/main" id="{A1765301-FF4A-7649-8AC4-138AC5F33C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0484" name="Rectangle 7">
            <a:extLst>
              <a:ext uri="{FF2B5EF4-FFF2-40B4-BE49-F238E27FC236}">
                <a16:creationId xmlns:a16="http://schemas.microsoft.com/office/drawing/2014/main" id="{1A174BEE-7C05-5540-9DFD-71B61E65D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CE5C4C1-BA1E-3949-A55A-524DE799CF33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72022888-B7B3-8941-A17B-B7590082902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E451E72C-DF99-9249-B3B7-44BCA5708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>
            <a:extLst>
              <a:ext uri="{FF2B5EF4-FFF2-40B4-BE49-F238E27FC236}">
                <a16:creationId xmlns:a16="http://schemas.microsoft.com/office/drawing/2014/main" id="{FD947D93-17DE-C344-BFF9-E812B53688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AEAA7E-E898-B34E-AC3F-EA6A4FED247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6">
            <a:extLst>
              <a:ext uri="{FF2B5EF4-FFF2-40B4-BE49-F238E27FC236}">
                <a16:creationId xmlns:a16="http://schemas.microsoft.com/office/drawing/2014/main" id="{802E34B8-2BF2-2D41-865E-807B34B529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77828" name="Rectangle 7">
            <a:extLst>
              <a:ext uri="{FF2B5EF4-FFF2-40B4-BE49-F238E27FC236}">
                <a16:creationId xmlns:a16="http://schemas.microsoft.com/office/drawing/2014/main" id="{4DDB5B80-FB13-644D-81CF-897EB7FE7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B8B7C3C-2F48-D940-9870-A890087436EE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9" name="Rectangle 2">
            <a:extLst>
              <a:ext uri="{FF2B5EF4-FFF2-40B4-BE49-F238E27FC236}">
                <a16:creationId xmlns:a16="http://schemas.microsoft.com/office/drawing/2014/main" id="{BFF88377-F48A-C14A-885E-07583C5BE64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30" name="Rectangle 3">
            <a:extLst>
              <a:ext uri="{FF2B5EF4-FFF2-40B4-BE49-F238E27FC236}">
                <a16:creationId xmlns:a16="http://schemas.microsoft.com/office/drawing/2014/main" id="{F4E11044-001A-6F45-B25F-5DE20A53A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>
            <a:extLst>
              <a:ext uri="{FF2B5EF4-FFF2-40B4-BE49-F238E27FC236}">
                <a16:creationId xmlns:a16="http://schemas.microsoft.com/office/drawing/2014/main" id="{EBB488F8-A864-234E-94AE-6569FC4214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52B646-7099-0142-B18B-AB32163BD47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Rectangle 6">
            <a:extLst>
              <a:ext uri="{FF2B5EF4-FFF2-40B4-BE49-F238E27FC236}">
                <a16:creationId xmlns:a16="http://schemas.microsoft.com/office/drawing/2014/main" id="{79F5E35F-E477-A44A-BE2F-A04831FD16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79876" name="Rectangle 7">
            <a:extLst>
              <a:ext uri="{FF2B5EF4-FFF2-40B4-BE49-F238E27FC236}">
                <a16:creationId xmlns:a16="http://schemas.microsoft.com/office/drawing/2014/main" id="{1CE18D2B-E756-DA43-A155-AE6BA2CEF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A51B6A-704D-6D4B-9664-962E7C14D00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7" name="Rectangle 2">
            <a:extLst>
              <a:ext uri="{FF2B5EF4-FFF2-40B4-BE49-F238E27FC236}">
                <a16:creationId xmlns:a16="http://schemas.microsoft.com/office/drawing/2014/main" id="{7AB4F367-24F6-C44C-BA6E-2E717BF1F97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8" name="Rectangle 3">
            <a:extLst>
              <a:ext uri="{FF2B5EF4-FFF2-40B4-BE49-F238E27FC236}">
                <a16:creationId xmlns:a16="http://schemas.microsoft.com/office/drawing/2014/main" id="{F0574BA5-C295-EC4B-9254-1279437C1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>
            <a:extLst>
              <a:ext uri="{FF2B5EF4-FFF2-40B4-BE49-F238E27FC236}">
                <a16:creationId xmlns:a16="http://schemas.microsoft.com/office/drawing/2014/main" id="{C99BAB55-7DAF-B445-9804-ACA8309DEF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287C19-03AC-0F45-8D61-3C1B13804EB2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3" name="Rectangle 6">
            <a:extLst>
              <a:ext uri="{FF2B5EF4-FFF2-40B4-BE49-F238E27FC236}">
                <a16:creationId xmlns:a16="http://schemas.microsoft.com/office/drawing/2014/main" id="{2BFA3B96-DB17-0A48-B3E0-53600BEF5E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81924" name="Rectangle 7">
            <a:extLst>
              <a:ext uri="{FF2B5EF4-FFF2-40B4-BE49-F238E27FC236}">
                <a16:creationId xmlns:a16="http://schemas.microsoft.com/office/drawing/2014/main" id="{0ACDA0FF-4DA4-5C40-BFFC-526DCD786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8389664-DB34-D549-874F-642727EDC374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5" name="Rectangle 2">
            <a:extLst>
              <a:ext uri="{FF2B5EF4-FFF2-40B4-BE49-F238E27FC236}">
                <a16:creationId xmlns:a16="http://schemas.microsoft.com/office/drawing/2014/main" id="{E03BCC98-D11C-E040-A8D7-D153BE4216D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6" name="Rectangle 3">
            <a:extLst>
              <a:ext uri="{FF2B5EF4-FFF2-40B4-BE49-F238E27FC236}">
                <a16:creationId xmlns:a16="http://schemas.microsoft.com/office/drawing/2014/main" id="{9F57EC7F-17FE-D04B-9327-19A9851B0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>
            <a:extLst>
              <a:ext uri="{FF2B5EF4-FFF2-40B4-BE49-F238E27FC236}">
                <a16:creationId xmlns:a16="http://schemas.microsoft.com/office/drawing/2014/main" id="{219136C8-99F8-C943-AA67-2E4C742BCC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730FAC9-4AE6-2248-A016-ADC5B1C31C4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6">
            <a:extLst>
              <a:ext uri="{FF2B5EF4-FFF2-40B4-BE49-F238E27FC236}">
                <a16:creationId xmlns:a16="http://schemas.microsoft.com/office/drawing/2014/main" id="{FF2E8157-8619-F64D-913A-4FB94A021D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83972" name="Rectangle 7">
            <a:extLst>
              <a:ext uri="{FF2B5EF4-FFF2-40B4-BE49-F238E27FC236}">
                <a16:creationId xmlns:a16="http://schemas.microsoft.com/office/drawing/2014/main" id="{2E5C2379-E720-EA45-809A-3FCD3E5817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E7DB33-0767-9C4A-8C99-DA01D3E22CE4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3" name="Rectangle 2">
            <a:extLst>
              <a:ext uri="{FF2B5EF4-FFF2-40B4-BE49-F238E27FC236}">
                <a16:creationId xmlns:a16="http://schemas.microsoft.com/office/drawing/2014/main" id="{FC2BAE9E-0793-864E-8344-926BE623CE1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4" name="Rectangle 3">
            <a:extLst>
              <a:ext uri="{FF2B5EF4-FFF2-40B4-BE49-F238E27FC236}">
                <a16:creationId xmlns:a16="http://schemas.microsoft.com/office/drawing/2014/main" id="{733F8EAF-E14A-D74E-88EC-EE1B105A5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>
            <a:extLst>
              <a:ext uri="{FF2B5EF4-FFF2-40B4-BE49-F238E27FC236}">
                <a16:creationId xmlns:a16="http://schemas.microsoft.com/office/drawing/2014/main" id="{7A1B31D2-52A2-4B44-9980-6425C379E3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C42B22-26E1-8F4B-A268-3D3906E31772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7" name="Rectangle 6">
            <a:extLst>
              <a:ext uri="{FF2B5EF4-FFF2-40B4-BE49-F238E27FC236}">
                <a16:creationId xmlns:a16="http://schemas.microsoft.com/office/drawing/2014/main" id="{5CF480AF-B12D-7C43-977A-3CF9F54FDA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88068" name="Rectangle 7">
            <a:extLst>
              <a:ext uri="{FF2B5EF4-FFF2-40B4-BE49-F238E27FC236}">
                <a16:creationId xmlns:a16="http://schemas.microsoft.com/office/drawing/2014/main" id="{CDF8E625-8C5E-3447-B6F7-D29AC90D6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CCC87A9-BB8E-0840-8EAC-0FBD23BFB8B7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69" name="Rectangle 2">
            <a:extLst>
              <a:ext uri="{FF2B5EF4-FFF2-40B4-BE49-F238E27FC236}">
                <a16:creationId xmlns:a16="http://schemas.microsoft.com/office/drawing/2014/main" id="{9D0BC8EB-D278-E648-8F54-4A0E5F855B8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70" name="Rectangle 3">
            <a:extLst>
              <a:ext uri="{FF2B5EF4-FFF2-40B4-BE49-F238E27FC236}">
                <a16:creationId xmlns:a16="http://schemas.microsoft.com/office/drawing/2014/main" id="{EECE3F92-0AC1-CD46-A5AD-9CA85BD94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>
            <a:extLst>
              <a:ext uri="{FF2B5EF4-FFF2-40B4-BE49-F238E27FC236}">
                <a16:creationId xmlns:a16="http://schemas.microsoft.com/office/drawing/2014/main" id="{C92C76BC-E9DD-7E4C-9D92-9CC5A55DB34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5B33F8-DBEE-4E48-AEA4-F42BA258FA0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5" name="Rectangle 6">
            <a:extLst>
              <a:ext uri="{FF2B5EF4-FFF2-40B4-BE49-F238E27FC236}">
                <a16:creationId xmlns:a16="http://schemas.microsoft.com/office/drawing/2014/main" id="{81F911EA-B7C2-1446-9B0D-35F0A4CDE6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90116" name="Rectangle 7">
            <a:extLst>
              <a:ext uri="{FF2B5EF4-FFF2-40B4-BE49-F238E27FC236}">
                <a16:creationId xmlns:a16="http://schemas.microsoft.com/office/drawing/2014/main" id="{9406FA6E-B5DD-6F40-AD68-095705B8C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09021D-BCDC-CF42-8A70-408F2D37B77A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7" name="Rectangle 2">
            <a:extLst>
              <a:ext uri="{FF2B5EF4-FFF2-40B4-BE49-F238E27FC236}">
                <a16:creationId xmlns:a16="http://schemas.microsoft.com/office/drawing/2014/main" id="{8A8D6DE3-6293-314B-AAC0-0026DBC834E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8" name="Rectangle 3">
            <a:extLst>
              <a:ext uri="{FF2B5EF4-FFF2-40B4-BE49-F238E27FC236}">
                <a16:creationId xmlns:a16="http://schemas.microsoft.com/office/drawing/2014/main" id="{AB408843-7040-FD45-A2B0-721A82AF1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B1F6140-8A52-5C4D-A1F4-30FDEC82F3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B5A92B-4068-0041-881F-3C5E98E895F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6">
            <a:extLst>
              <a:ext uri="{FF2B5EF4-FFF2-40B4-BE49-F238E27FC236}">
                <a16:creationId xmlns:a16="http://schemas.microsoft.com/office/drawing/2014/main" id="{E8218B0A-95E3-074D-9B80-EC10D65A7B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48CB6E19-CFDF-154B-8351-EDC76429F4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892429-5754-F947-9175-A9D0C69E16A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5B1ABBC0-B726-994B-9BF6-BBF7BC8F70E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4" name="Rectangle 3">
            <a:extLst>
              <a:ext uri="{FF2B5EF4-FFF2-40B4-BE49-F238E27FC236}">
                <a16:creationId xmlns:a16="http://schemas.microsoft.com/office/drawing/2014/main" id="{82E07F96-F50D-1B46-87C7-7DF57E728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BFDAD412-A45B-444B-9620-4578D5AA54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3D456E6-E541-FD49-A520-C9E3D597DF82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8C78B379-13F4-974A-A403-34A207FFFA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458B76BE-1C4B-8A42-B4D4-ECA1A806A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83D83B-28C3-B842-ABCF-FBA79B775710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Rectangle 2050">
            <a:extLst>
              <a:ext uri="{FF2B5EF4-FFF2-40B4-BE49-F238E27FC236}">
                <a16:creationId xmlns:a16="http://schemas.microsoft.com/office/drawing/2014/main" id="{CBAB6167-8B73-3946-9948-648CDDB9D57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2" name="Rectangle 2051">
            <a:extLst>
              <a:ext uri="{FF2B5EF4-FFF2-40B4-BE49-F238E27FC236}">
                <a16:creationId xmlns:a16="http://schemas.microsoft.com/office/drawing/2014/main" id="{D3E7B000-A7E1-A547-BD4A-283E147E3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CF839A32-6286-FC42-ADBF-6DB66EE31D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1565B6-FAB2-724A-B582-1D50B351D1C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90A9F44C-86A7-434B-9D05-6DDED294AD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6628" name="Rectangle 7">
            <a:extLst>
              <a:ext uri="{FF2B5EF4-FFF2-40B4-BE49-F238E27FC236}">
                <a16:creationId xmlns:a16="http://schemas.microsoft.com/office/drawing/2014/main" id="{A3CCCA34-1C99-7048-B4B3-6AE570E12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4EFDE9-DE8A-2642-9CA1-5C040B6974FA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Rectangle 2050">
            <a:extLst>
              <a:ext uri="{FF2B5EF4-FFF2-40B4-BE49-F238E27FC236}">
                <a16:creationId xmlns:a16="http://schemas.microsoft.com/office/drawing/2014/main" id="{8A7DB9BF-E556-1F44-B9CB-B48B29DD0F8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30" name="Rectangle 2051">
            <a:extLst>
              <a:ext uri="{FF2B5EF4-FFF2-40B4-BE49-F238E27FC236}">
                <a16:creationId xmlns:a16="http://schemas.microsoft.com/office/drawing/2014/main" id="{0BF89390-1BFE-3645-92CA-34DFD6F20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52D6129A-2F18-D441-880E-BAE5B9BA96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9C73FB-D89F-074B-A546-0DBB16AEFE31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7D5093F6-5A01-124B-8D1D-DAE46DA099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0724" name="Rectangle 7">
            <a:extLst>
              <a:ext uri="{FF2B5EF4-FFF2-40B4-BE49-F238E27FC236}">
                <a16:creationId xmlns:a16="http://schemas.microsoft.com/office/drawing/2014/main" id="{A3E24AA8-F665-F448-8089-D78271527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2C844A9-CD46-A442-B8E7-B1AF2A6A5D06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Rectangle 1026">
            <a:extLst>
              <a:ext uri="{FF2B5EF4-FFF2-40B4-BE49-F238E27FC236}">
                <a16:creationId xmlns:a16="http://schemas.microsoft.com/office/drawing/2014/main" id="{65F010EB-3954-AC43-BE5D-A8B8EBB3C75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6" name="Rectangle 1027">
            <a:extLst>
              <a:ext uri="{FF2B5EF4-FFF2-40B4-BE49-F238E27FC236}">
                <a16:creationId xmlns:a16="http://schemas.microsoft.com/office/drawing/2014/main" id="{820BEF02-B536-8346-BF0E-9895A35E7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765B6A92-FDCD-4040-86EC-52149819C5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520342-3BC8-D24D-BAE8-D7C7C6873F2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6">
            <a:extLst>
              <a:ext uri="{FF2B5EF4-FFF2-40B4-BE49-F238E27FC236}">
                <a16:creationId xmlns:a16="http://schemas.microsoft.com/office/drawing/2014/main" id="{45CF3789-0ACE-8A40-B4ED-0BA81AC90E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32E01696-DC9B-D045-939F-9539357346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7C5D92-D71F-1742-BE7E-5E3F791084F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9B020E9D-1B5E-D746-839B-5B295721B57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DF55669C-1977-D542-B0F9-4B7CB3CB7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74ECF944-E539-204A-9ACE-E014D847B4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888722-6576-2846-B3C2-F54CDBECCA5E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October 6, 2020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F64A7972-33A9-0444-8CEB-9780C1D81E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4820" name="Rectangle 7">
            <a:extLst>
              <a:ext uri="{FF2B5EF4-FFF2-40B4-BE49-F238E27FC236}">
                <a16:creationId xmlns:a16="http://schemas.microsoft.com/office/drawing/2014/main" id="{D9A04B2F-BB26-754B-8AD1-C40E88992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defTabSz="965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91E7A9-8574-1946-B308-977BB809AA6C}" type="slidenum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8D882882-658A-5E4D-A618-9A45F65EA76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DA0A2FB7-0977-2D46-A56F-F2DA063C4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5">
            <a:extLst>
              <a:ext uri="{FF2B5EF4-FFF2-40B4-BE49-F238E27FC236}">
                <a16:creationId xmlns:a16="http://schemas.microsoft.com/office/drawing/2014/main" id="{E5602BF3-539D-3E42-A778-2FE24517AD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" name="Line 2056">
            <a:extLst>
              <a:ext uri="{FF2B5EF4-FFF2-40B4-BE49-F238E27FC236}">
                <a16:creationId xmlns:a16="http://schemas.microsoft.com/office/drawing/2014/main" id="{A628F1D9-18ED-A54B-8EF2-DB2FB68051D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id="{4494A2DC-8636-8C4C-AFF7-AA034F4F14E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05600" y="6629400"/>
            <a:ext cx="2438400" cy="2460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/>
              <a:t>A Small Dose of Radiation – 10/06/20</a:t>
            </a:r>
          </a:p>
        </p:txBody>
      </p:sp>
    </p:spTree>
    <p:extLst>
      <p:ext uri="{BB962C8B-B14F-4D97-AF65-F5344CB8AC3E}">
        <p14:creationId xmlns:p14="http://schemas.microsoft.com/office/powerpoint/2010/main" val="287216799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25942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0901526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736374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891824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041835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249670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3758141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55023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27440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54359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C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71A6C4CB-CC67-EE46-8B2F-7925AB457C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03EEB2B-52E8-754E-A644-677793F012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33" name="Line 9">
            <a:extLst>
              <a:ext uri="{FF2B5EF4-FFF2-40B4-BE49-F238E27FC236}">
                <a16:creationId xmlns:a16="http://schemas.microsoft.com/office/drawing/2014/main" id="{55806EA8-C114-134A-B1F8-F2EC77226D8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029" name="Rectangle 12">
            <a:extLst>
              <a:ext uri="{FF2B5EF4-FFF2-40B4-BE49-F238E27FC236}">
                <a16:creationId xmlns:a16="http://schemas.microsoft.com/office/drawing/2014/main" id="{49D8593A-1ABB-944D-8BE3-EC1EB4B53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7" name="Text Box 13">
            <a:extLst>
              <a:ext uri="{FF2B5EF4-FFF2-40B4-BE49-F238E27FC236}">
                <a16:creationId xmlns:a16="http://schemas.microsoft.com/office/drawing/2014/main" id="{20893EB3-669F-6345-9F38-7928E88353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05600" y="6629400"/>
            <a:ext cx="2438400" cy="2460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00" b="1" dirty="0"/>
              <a:t>A Small Dose of Radiation – 10/06/20</a:t>
            </a:r>
          </a:p>
        </p:txBody>
      </p:sp>
      <p:sp>
        <p:nvSpPr>
          <p:cNvPr id="1038" name="Text Box 14">
            <a:extLst>
              <a:ext uri="{FF2B5EF4-FFF2-40B4-BE49-F238E27FC236}">
                <a16:creationId xmlns:a16="http://schemas.microsoft.com/office/drawing/2014/main" id="{34663518-EFC3-C845-A286-41D802EA73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>
                <a:latin typeface="Arial" charset="0"/>
                <a:ea typeface="+mn-ea"/>
              </a:rPr>
              <a:t>              A Small Dose of Toxicology</a:t>
            </a:r>
          </a:p>
        </p:txBody>
      </p:sp>
      <p:pic>
        <p:nvPicPr>
          <p:cNvPr id="2" name="Picture 15" descr="C:\Documents and Settings\steveg\My Documents\My Documents\A Small Dose of Tox\SmDose Tox Web Site\Devons web site smds\spoon01.wmf">
            <a:extLst>
              <a:ext uri="{FF2B5EF4-FFF2-40B4-BE49-F238E27FC236}">
                <a16:creationId xmlns:a16="http://schemas.microsoft.com/office/drawing/2014/main" id="{01F9333A-4ACC-ED4B-9593-CA0703B710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3">
            <a:extLst>
              <a:ext uri="{FF2B5EF4-FFF2-40B4-BE49-F238E27FC236}">
                <a16:creationId xmlns:a16="http://schemas.microsoft.com/office/drawing/2014/main" id="{68BBE703-DFBD-0148-AEAF-E3D1728EAB5F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524000"/>
            <a:ext cx="6913563" cy="3505200"/>
            <a:chOff x="702" y="1056"/>
            <a:chExt cx="4355" cy="2208"/>
          </a:xfrm>
        </p:grpSpPr>
        <p:sp>
          <p:nvSpPr>
            <p:cNvPr id="15366" name="Freeform 11">
              <a:extLst>
                <a:ext uri="{FF2B5EF4-FFF2-40B4-BE49-F238E27FC236}">
                  <a16:creationId xmlns:a16="http://schemas.microsoft.com/office/drawing/2014/main" id="{E38632C3-7D5C-7F4A-A563-28EBF2B455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7" name="Freeform 12">
              <a:extLst>
                <a:ext uri="{FF2B5EF4-FFF2-40B4-BE49-F238E27FC236}">
                  <a16:creationId xmlns:a16="http://schemas.microsoft.com/office/drawing/2014/main" id="{2BEA5A3A-A3A4-D04A-8A4C-25BA998714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5363" name="Rectangle 6">
            <a:extLst>
              <a:ext uri="{FF2B5EF4-FFF2-40B4-BE49-F238E27FC236}">
                <a16:creationId xmlns:a16="http://schemas.microsoft.com/office/drawing/2014/main" id="{3BEC422F-8A00-CF4C-A52A-1B287E1FAF8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362200"/>
            <a:ext cx="7467600" cy="1431925"/>
          </a:xfrm>
          <a:noFill/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An Introduction To The Health Effects of Radiation</a:t>
            </a:r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67EB3D00-7104-B943-98BB-294735627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77788"/>
            <a:ext cx="71866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A Small Dose of Radiation</a:t>
            </a:r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C1B7F658-4A3C-A846-BE1A-764E674063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DD3F6AB2-DA1B-C04C-BC7A-0F8D2EC96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3" y="5121275"/>
            <a:ext cx="60467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 dirty="0"/>
              <a:t>Chapter 18 </a:t>
            </a:r>
            <a:r>
              <a:rPr lang="mr-IN" altLang="en-US" sz="3600" b="1" dirty="0"/>
              <a:t>–</a:t>
            </a:r>
            <a:r>
              <a:rPr lang="en-US" altLang="en-US" sz="3600" b="1" dirty="0"/>
              <a:t> 3</a:t>
            </a:r>
            <a:r>
              <a:rPr lang="en-US" altLang="en-US" sz="3600" b="1" baseline="30000" dirty="0"/>
              <a:t>rd</a:t>
            </a:r>
            <a:r>
              <a:rPr lang="en-US" altLang="en-US" sz="3600" b="1" dirty="0"/>
              <a:t> Edition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/>
              <a:t>Steven G. Gilbert, PhD, DABT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 b="1" dirty="0" err="1"/>
              <a:t>www.asmalldoseoftoxicology.org</a:t>
            </a:r>
            <a:endParaRPr lang="en-US" altLang="en-US" sz="2800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9EC8DD9-602C-494B-B9E7-B9BD2C7EC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0650"/>
            <a:ext cx="91440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Nonionizing Radiation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1C6818E4-2C19-B440-89B5-73AC09E1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31950"/>
            <a:ext cx="53340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076325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US" altLang="en-US" sz="4000" b="1"/>
              <a:t>Sources</a:t>
            </a:r>
            <a:endParaRPr lang="en-US" altLang="en-US"/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Ultraviolet light</a:t>
            </a:r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Visible light</a:t>
            </a:r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Infrared radiation</a:t>
            </a:r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Microwaves</a:t>
            </a:r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Radio &amp; TV</a:t>
            </a:r>
          </a:p>
          <a:p>
            <a:pPr lvl="1" eaLnBrk="1" hangingPunct="1">
              <a:buFontTx/>
              <a:buChar char="•"/>
            </a:pPr>
            <a:r>
              <a:rPr lang="en-US" altLang="en-US" sz="3200" b="1"/>
              <a:t>Power transmission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1D2B800-374D-FA40-B729-A119A23AF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20650"/>
            <a:ext cx="91440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Nonionizing Examples</a:t>
            </a:r>
          </a:p>
        </p:txBody>
      </p:sp>
      <p:sp>
        <p:nvSpPr>
          <p:cNvPr id="37891" name="Text Box 4">
            <a:extLst>
              <a:ext uri="{FF2B5EF4-FFF2-40B4-BE49-F238E27FC236}">
                <a16:creationId xmlns:a16="http://schemas.microsoft.com/office/drawing/2014/main" id="{19618553-EBD0-8F4B-A074-A60D07818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3820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Ultraviolet – Black light – induce fluorescence in some materials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Vision – very small portion that animals use to process visual information 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Heat – infrared – a little beyond the red spectrum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Radio waves – beyond infrared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Micro waves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Electrical power transmission – 60 cycles per second with a wave length of 1 to 2 million meters.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1789A70-F2B3-7D4A-B786-EEAADFC49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2075"/>
            <a:ext cx="91440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Ultraviolet - Sources</a:t>
            </a:r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F039A92B-5A1F-3448-88E8-FCC9F4C5ED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9144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35F1B82F-F403-954D-BA5A-2E0A94EB9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236663"/>
            <a:ext cx="800100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1595438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Sun light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Most harmful UV is absorbed by the atmosphere – depends on altitude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Fluorescent lamps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Electric arc welding</a:t>
            </a:r>
          </a:p>
          <a:p>
            <a:pPr lvl="1" eaLnBrk="1" hangingPunct="1"/>
            <a:r>
              <a:rPr lang="en-US" altLang="en-US" sz="3200" b="1"/>
              <a:t>Can damage the eye (cornea)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Germicidal lamps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Eye damage from sun light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Skin cancer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F4C5059C-5F66-5B40-B8AB-557678322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92075"/>
            <a:ext cx="7543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Ultraviolet - Effects</a:t>
            </a:r>
          </a:p>
        </p:txBody>
      </p:sp>
      <p:sp>
        <p:nvSpPr>
          <p:cNvPr id="41987" name="Line 1027">
            <a:extLst>
              <a:ext uri="{FF2B5EF4-FFF2-40B4-BE49-F238E27FC236}">
                <a16:creationId xmlns:a16="http://schemas.microsoft.com/office/drawing/2014/main" id="{D99FB38E-3AD4-6B4A-8E9F-E931D551C7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" y="914400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1028">
            <a:extLst>
              <a:ext uri="{FF2B5EF4-FFF2-40B4-BE49-F238E27FC236}">
                <a16:creationId xmlns:a16="http://schemas.microsoft.com/office/drawing/2014/main" id="{98DD990A-25FF-7047-9510-2C396ECD9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06513"/>
            <a:ext cx="8001000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/>
              <a:t>High ultraviolet – kills bacterial and other infectious agents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High dose causes - sun burn – increased risk of skin cancer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Pigmentation that results in suntan 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Suntan lotions contain chemicals that absorb UV radiation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Reaction in the skin to produce Vitamin D that prevents rickets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Strongly absorbed by air – thus the danger of hole in the atmosphere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2AA63BB-F1FF-A44C-91BD-FE899F643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2075"/>
            <a:ext cx="76962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Visible Energy</a:t>
            </a:r>
          </a:p>
        </p:txBody>
      </p:sp>
      <p:sp>
        <p:nvSpPr>
          <p:cNvPr id="44035" name="Text Box 4">
            <a:extLst>
              <a:ext uri="{FF2B5EF4-FFF2-40B4-BE49-F238E27FC236}">
                <a16:creationId xmlns:a16="http://schemas.microsoft.com/office/drawing/2014/main" id="{CE5DA6EB-CA73-7A41-91EA-1702CA797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08150"/>
            <a:ext cx="8382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Energy between 400 and 750 nm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High energy – bright light produces of number of adaptive responses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Standards are set for the intensity of light in the work place (measured in candles or lumens)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6E752001-503B-9C4F-AB01-284FB09B5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3988"/>
            <a:ext cx="8305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Infrared Radiation</a:t>
            </a:r>
          </a:p>
        </p:txBody>
      </p:sp>
      <p:sp>
        <p:nvSpPr>
          <p:cNvPr id="46083" name="Text Box 1028">
            <a:extLst>
              <a:ext uri="{FF2B5EF4-FFF2-40B4-BE49-F238E27FC236}">
                <a16:creationId xmlns:a16="http://schemas.microsoft.com/office/drawing/2014/main" id="{AFCF675E-4C2F-E04D-B513-C72D2B2A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3820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Energy between 750 nm to 0.3 cm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The energy of heat – Heat is the transfer of energy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Can damage – cornea, iris, retina and lens of the eye (glass workers – “glass blower’s cataract”)</a:t>
            </a:r>
          </a:p>
          <a:p>
            <a:pPr eaLnBrk="1" hangingPunct="1">
              <a:buFontTx/>
              <a:buChar char="•"/>
            </a:pPr>
            <a:endParaRPr lang="en-US" altLang="en-US" sz="3200" b="1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DB547FB-5368-3F4C-AF2D-7DC057240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Microwaves &amp; Radio Waves</a:t>
            </a:r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0806D728-6280-5247-9706-A0A36CC5B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3820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Energy between 0.1 cm to 1 kilometer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Varity of industrial and home uses for heating and information transfer (radio, TV, mobile phones)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Produced by molecular vibration in solid bodies or crystals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Health effects – heating, cataracts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Long-term effects being studied</a:t>
            </a:r>
          </a:p>
          <a:p>
            <a:pPr eaLnBrk="1" hangingPunct="1">
              <a:buFontTx/>
              <a:buChar char="•"/>
            </a:pPr>
            <a:endParaRPr lang="en-US" altLang="en-US" sz="3200" b="1"/>
          </a:p>
          <a:p>
            <a:pPr eaLnBrk="1" hangingPunct="1">
              <a:buFontTx/>
              <a:buChar char="•"/>
            </a:pPr>
            <a:endParaRPr lang="en-US" altLang="en-US" sz="3200" b="1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00E1B6F-9ADE-2F44-AF72-E76E705EAE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Electrical Power</a:t>
            </a: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C9CA073C-FB6D-884D-9500-022CE9A00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38200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/>
              <a:t>Standard in homes and businesses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Highest level of exposure from electric-power generation and distribution system (high voltage power lines)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Medical system – Magnetic imaging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Acute health effects – shock</a:t>
            </a:r>
          </a:p>
          <a:p>
            <a:pPr eaLnBrk="1" hangingPunct="1">
              <a:buFontTx/>
              <a:buChar char="•"/>
            </a:pPr>
            <a:r>
              <a:rPr lang="en-US" altLang="en-US" sz="3200" b="1"/>
              <a:t>Long-term health effects appear to be few but may some data do suggest adverse effects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FA22A7E-EDED-874E-81D7-16FD3916B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543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Ionizing Radiation</a:t>
            </a: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5663D160-F9E2-AB4B-8AA9-020351D4A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382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 u="sng"/>
              <a:t>Ionization Defined</a:t>
            </a:r>
          </a:p>
          <a:p>
            <a:pPr eaLnBrk="1" hangingPunct="1"/>
            <a:r>
              <a:rPr lang="en-US" altLang="en-US"/>
              <a:t>	</a:t>
            </a:r>
            <a:r>
              <a:rPr lang="en-US" altLang="en-US" sz="3200" b="1"/>
              <a:t>Radiation capable for producing ions when interacting with matter – in other words enough energy to remove an electron from an atom.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 u="sng"/>
              <a:t>Sources</a:t>
            </a:r>
            <a:r>
              <a:rPr lang="en-US" altLang="en-US" sz="3200" b="1"/>
              <a:t> – x-rays, radioactive material produce alpha, beta, and gamma radiation, cosmic rays from the sun and space.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053">
            <a:extLst>
              <a:ext uri="{FF2B5EF4-FFF2-40B4-BE49-F238E27FC236}">
                <a16:creationId xmlns:a16="http://schemas.microsoft.com/office/drawing/2014/main" id="{5AEEEA01-6510-394A-83C5-497C13A65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Ionizing Radiation</a:t>
            </a:r>
          </a:p>
        </p:txBody>
      </p:sp>
      <p:grpSp>
        <p:nvGrpSpPr>
          <p:cNvPr id="54275" name="Group 2071">
            <a:extLst>
              <a:ext uri="{FF2B5EF4-FFF2-40B4-BE49-F238E27FC236}">
                <a16:creationId xmlns:a16="http://schemas.microsoft.com/office/drawing/2014/main" id="{9BF47ECB-980E-CB4E-814A-74766C622B7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73200"/>
            <a:ext cx="8539163" cy="4241800"/>
            <a:chOff x="336" y="928"/>
            <a:chExt cx="5379" cy="2672"/>
          </a:xfrm>
        </p:grpSpPr>
        <p:sp>
          <p:nvSpPr>
            <p:cNvPr id="54276" name="Rectangle 2050">
              <a:extLst>
                <a:ext uri="{FF2B5EF4-FFF2-40B4-BE49-F238E27FC236}">
                  <a16:creationId xmlns:a16="http://schemas.microsoft.com/office/drawing/2014/main" id="{705C83A4-76B6-214C-97BF-CBB45DD58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200"/>
              <a:ext cx="576" cy="24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77" name="Rectangle 2051">
              <a:extLst>
                <a:ext uri="{FF2B5EF4-FFF2-40B4-BE49-F238E27FC236}">
                  <a16:creationId xmlns:a16="http://schemas.microsoft.com/office/drawing/2014/main" id="{32FFA8E5-C8D6-614B-93DB-1D626563C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00"/>
              <a:ext cx="912" cy="2112"/>
            </a:xfrm>
            <a:prstGeom prst="rect">
              <a:avLst/>
            </a:prstGeom>
            <a:solidFill>
              <a:srgbClr val="B25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78" name="Rectangle 2052">
              <a:extLst>
                <a:ext uri="{FF2B5EF4-FFF2-40B4-BE49-F238E27FC236}">
                  <a16:creationId xmlns:a16="http://schemas.microsoft.com/office/drawing/2014/main" id="{16FA3359-DBFA-FC40-8715-04368744A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200"/>
              <a:ext cx="768" cy="1104"/>
            </a:xfrm>
            <a:prstGeom prst="rect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79" name="AutoShape 2055">
              <a:extLst>
                <a:ext uri="{FF2B5EF4-FFF2-40B4-BE49-F238E27FC236}">
                  <a16:creationId xmlns:a16="http://schemas.microsoft.com/office/drawing/2014/main" id="{6DC51ABA-EE34-9B4E-9B38-A7A06AFE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392"/>
              <a:ext cx="288" cy="288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0" name="AutoShape 2056">
              <a:extLst>
                <a:ext uri="{FF2B5EF4-FFF2-40B4-BE49-F238E27FC236}">
                  <a16:creationId xmlns:a16="http://schemas.microsoft.com/office/drawing/2014/main" id="{8DBC90BE-FE73-1042-B8F4-E605055E7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flowChartSummingJunction">
              <a:avLst/>
            </a:prstGeom>
            <a:solidFill>
              <a:srgbClr val="0000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1" name="AutoShape 2057">
              <a:extLst>
                <a:ext uri="{FF2B5EF4-FFF2-40B4-BE49-F238E27FC236}">
                  <a16:creationId xmlns:a16="http://schemas.microsoft.com/office/drawing/2014/main" id="{231A11F6-0E13-1041-837C-271CCB6F8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2832"/>
              <a:ext cx="288" cy="288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2" name="Rectangle 2058">
              <a:extLst>
                <a:ext uri="{FF2B5EF4-FFF2-40B4-BE49-F238E27FC236}">
                  <a16:creationId xmlns:a16="http://schemas.microsoft.com/office/drawing/2014/main" id="{D8D86556-42C2-8E45-83B1-CEEA07D3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88"/>
              <a:ext cx="105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3" name="Rectangle 2059">
              <a:extLst>
                <a:ext uri="{FF2B5EF4-FFF2-40B4-BE49-F238E27FC236}">
                  <a16:creationId xmlns:a16="http://schemas.microsoft.com/office/drawing/2014/main" id="{3D765D6A-7C7D-0441-A152-766B7D0C6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064"/>
              <a:ext cx="2304" cy="9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4" name="Rectangle 2060">
              <a:extLst>
                <a:ext uri="{FF2B5EF4-FFF2-40B4-BE49-F238E27FC236}">
                  <a16:creationId xmlns:a16="http://schemas.microsoft.com/office/drawing/2014/main" id="{FFB7A371-D1CD-704C-A125-B71C47FC9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928"/>
              <a:ext cx="350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85" name="Text Box 2061">
              <a:extLst>
                <a:ext uri="{FF2B5EF4-FFF2-40B4-BE49-F238E27FC236}">
                  <a16:creationId xmlns:a16="http://schemas.microsoft.com/office/drawing/2014/main" id="{668CD26C-C192-FE47-9704-916D8F6C3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6" y="960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latin typeface="Helvetica" pitchFamily="2" charset="0"/>
                </a:rPr>
                <a:t>Paper</a:t>
              </a:r>
            </a:p>
          </p:txBody>
        </p:sp>
        <p:sp>
          <p:nvSpPr>
            <p:cNvPr id="54286" name="Text Box 2062">
              <a:extLst>
                <a:ext uri="{FF2B5EF4-FFF2-40B4-BE49-F238E27FC236}">
                  <a16:creationId xmlns:a16="http://schemas.microsoft.com/office/drawing/2014/main" id="{37BBFB3D-FB82-3343-9B19-F972313A7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4" y="960"/>
              <a:ext cx="6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latin typeface="Helvetica" pitchFamily="2" charset="0"/>
                </a:rPr>
                <a:t>Wood</a:t>
              </a:r>
            </a:p>
          </p:txBody>
        </p:sp>
        <p:sp>
          <p:nvSpPr>
            <p:cNvPr id="54287" name="Text Box 2063">
              <a:extLst>
                <a:ext uri="{FF2B5EF4-FFF2-40B4-BE49-F238E27FC236}">
                  <a16:creationId xmlns:a16="http://schemas.microsoft.com/office/drawing/2014/main" id="{BC7E4C8E-94FA-864C-ADEC-D88238FEB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960"/>
              <a:ext cx="9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latin typeface="Helvetica" pitchFamily="2" charset="0"/>
                </a:rPr>
                <a:t>Concrete</a:t>
              </a:r>
            </a:p>
          </p:txBody>
        </p:sp>
        <p:sp>
          <p:nvSpPr>
            <p:cNvPr id="54288" name="Text Box 2064">
              <a:extLst>
                <a:ext uri="{FF2B5EF4-FFF2-40B4-BE49-F238E27FC236}">
                  <a16:creationId xmlns:a16="http://schemas.microsoft.com/office/drawing/2014/main" id="{CD173D36-F52B-6943-8EBA-543B7A6EE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68"/>
              <a:ext cx="7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itchFamily="2" charset="0"/>
                </a:rPr>
                <a:t>Alpha</a:t>
              </a:r>
            </a:p>
          </p:txBody>
        </p:sp>
        <p:sp>
          <p:nvSpPr>
            <p:cNvPr id="54289" name="Text Box 2065">
              <a:extLst>
                <a:ext uri="{FF2B5EF4-FFF2-40B4-BE49-F238E27FC236}">
                  <a16:creationId xmlns:a16="http://schemas.microsoft.com/office/drawing/2014/main" id="{8C15AE2F-8601-4645-A1CA-C650C9515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744"/>
              <a:ext cx="6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itchFamily="2" charset="0"/>
                </a:rPr>
                <a:t>Beta</a:t>
              </a:r>
            </a:p>
          </p:txBody>
        </p:sp>
        <p:sp>
          <p:nvSpPr>
            <p:cNvPr id="54290" name="Text Box 2066">
              <a:extLst>
                <a:ext uri="{FF2B5EF4-FFF2-40B4-BE49-F238E27FC236}">
                  <a16:creationId xmlns:a16="http://schemas.microsoft.com/office/drawing/2014/main" id="{AA7CADB4-9918-C142-8762-E0095FB10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608"/>
              <a:ext cx="93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itchFamily="2" charset="0"/>
                </a:rPr>
                <a:t>Gamma</a:t>
              </a:r>
            </a:p>
          </p:txBody>
        </p:sp>
        <p:sp>
          <p:nvSpPr>
            <p:cNvPr id="54291" name="Text Box 2067">
              <a:extLst>
                <a:ext uri="{FF2B5EF4-FFF2-40B4-BE49-F238E27FC236}">
                  <a16:creationId xmlns:a16="http://schemas.microsoft.com/office/drawing/2014/main" id="{BAFCA580-4E32-7E45-B385-8EAE86B91F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928"/>
              <a:ext cx="87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00FF"/>
                  </a:solidFill>
                  <a:latin typeface="Helvetica" pitchFamily="2" charset="0"/>
                </a:rPr>
                <a:t>Energy</a:t>
              </a:r>
            </a:p>
          </p:txBody>
        </p:sp>
        <p:sp>
          <p:nvSpPr>
            <p:cNvPr id="54292" name="Text Box 2068">
              <a:extLst>
                <a:ext uri="{FF2B5EF4-FFF2-40B4-BE49-F238E27FC236}">
                  <a16:creationId xmlns:a16="http://schemas.microsoft.com/office/drawing/2014/main" id="{E691E535-B134-9748-8CEF-3E15380B2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360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itchFamily="2" charset="0"/>
                </a:rPr>
                <a:t>Low</a:t>
              </a:r>
            </a:p>
          </p:txBody>
        </p:sp>
        <p:sp>
          <p:nvSpPr>
            <p:cNvPr id="54293" name="Text Box 2069">
              <a:extLst>
                <a:ext uri="{FF2B5EF4-FFF2-40B4-BE49-F238E27FC236}">
                  <a16:creationId xmlns:a16="http://schemas.microsoft.com/office/drawing/2014/main" id="{497FAB1D-4722-EE4C-9D91-88B28E153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936"/>
              <a:ext cx="96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itchFamily="2" charset="0"/>
                </a:rPr>
                <a:t>Medium</a:t>
              </a:r>
            </a:p>
          </p:txBody>
        </p:sp>
        <p:sp>
          <p:nvSpPr>
            <p:cNvPr id="54294" name="Text Box 2070">
              <a:extLst>
                <a:ext uri="{FF2B5EF4-FFF2-40B4-BE49-F238E27FC236}">
                  <a16:creationId xmlns:a16="http://schemas.microsoft.com/office/drawing/2014/main" id="{A6827307-77B7-5743-810B-E5ED7873B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800"/>
              <a:ext cx="6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itchFamily="2" charset="0"/>
                </a:rPr>
                <a:t>High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5F94DD5-9C03-B149-8AAF-824B9B7B7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425700"/>
            <a:ext cx="5257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000" b="1">
                <a:solidFill>
                  <a:schemeClr val="tx1"/>
                </a:solidFill>
              </a:rPr>
              <a:t>The control of fire for warmth and cooking</a:t>
            </a:r>
            <a:r>
              <a:rPr lang="en-US" altLang="en-US" sz="32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3783FE-4769-F948-8DD0-3E48621A22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Ancient Awareness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5EBB922-9881-354E-A7DC-D12FEE860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Radioactive Material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D9B4904-1833-C14C-9664-D7F4575D6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376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Either natural or created in nuclear reactor or accelerator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Radioactive material is unstable and emits energy in order to return to a more stable state (particles or gamma-rays)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Half-life – time for radioactive material to decay by one-half </a:t>
            </a:r>
          </a:p>
          <a:p>
            <a:pPr marL="609600" indent="-609600" eaLnBrk="1" hangingPunct="1"/>
            <a:endParaRPr lang="en-US" altLang="en-US" sz="2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3B3FEE0-98A3-1145-BA9C-A0DC3F738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Alpha Particles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14DD576-8263-7D49-8BE5-527896B32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91500" cy="4873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Two neutrons and two protons 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Charge of +2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Emitted from nucleus of radioactive atoms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Transfer energy in very short distances (10 cm in air)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Shielded by paper or layer of skin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Primary hazard from internal exposure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Alpha emitters can accumulate in tissue (bone, kidney, liver, lung, spleen) causing local damage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DC7428-49E8-D046-A80E-6E47D7B68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Beta Particles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B887D13-E774-1A4F-A053-10D2E620F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00200"/>
            <a:ext cx="7848600" cy="436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Small electrically charged particles similar to electrons 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Charge of -1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Ejected from nuclei of radioactive atoms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Emitted with various kinetic energies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Shielded by wood, body penetration 0.2 to 1.3 cm depending on energy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Can cause skin burns or be an internal hazard of ingested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FA7F655-86C1-BB4D-90B9-FD6FEAB0E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Gamma-rays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4080EAF-5C1D-9544-9106-BA333C1D3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76400"/>
            <a:ext cx="7848600" cy="427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Electromagnetic photons or radiation  (identical to x-rays except for source)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Emitted from nucleus of radioactive atoms – spontaneous emission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Emitted with kinetic energy related to radioactive source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Highly penetrating – extensive shielding required</a:t>
            </a:r>
          </a:p>
          <a:p>
            <a:pPr marL="609600" indent="-609600" eaLnBrk="1" hangingPunct="1"/>
            <a:r>
              <a:rPr lang="en-US" altLang="en-US" sz="2800" b="1">
                <a:latin typeface="Arial" panose="020B0604020202020204" pitchFamily="34" charset="0"/>
              </a:rPr>
              <a:t>Serious external radiation hazard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831ABDC-459A-D241-B83A-FB3BBF2A16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X-rays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3D664D4-0652-C148-881C-D617A9478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914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Overlap with gamma-rays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Electromagnetic photons or radiation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Produced from orbiting electrons or free electrons – usually machine produced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Produced when electrons strike a target material inside and x-ray tube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Emitted with various energies &amp; wavelengths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Highly penetrating – extensive shielding required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External radiation hazard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Discovered in 1895 by Roentgen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DFB7396-BF0F-4549-B578-022BBD240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985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b="1">
                <a:solidFill>
                  <a:schemeClr val="tx1"/>
                </a:solidFill>
              </a:rPr>
              <a:t>Ionizing Radiation Health Effects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40881B8-5E8B-D344-A0A5-87F473BA4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349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We evolved with a certain level of naturally occurring ionizing radiation from cosmic radiation, radioactive materials in the earth.</a:t>
            </a:r>
          </a:p>
          <a:p>
            <a:pPr eaLnBrk="1" hangingPunct="1">
              <a:buFontTx/>
              <a:buNone/>
            </a:pPr>
            <a:r>
              <a:rPr lang="en-US" altLang="en-US" sz="3600" b="1">
                <a:latin typeface="Arial" panose="020B0604020202020204" pitchFamily="34" charset="0"/>
              </a:rPr>
              <a:t>We have mechanisms to repair damage.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6C0C92A-7BF5-C74A-B9D3-3D3C2DE4A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Radiation Units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3BEB57D-2957-5F44-8C7A-965064115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91500" cy="454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Exposure – X (coul/kg)</a:t>
            </a:r>
          </a:p>
          <a:p>
            <a:pPr eaLnBrk="1" hangingPunct="1"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	</a:t>
            </a:r>
            <a:r>
              <a:rPr lang="en-US" altLang="en-US" b="1">
                <a:latin typeface="Arial" panose="020B0604020202020204" pitchFamily="34" charset="0"/>
              </a:rPr>
              <a:t>(Related to energy)</a:t>
            </a:r>
          </a:p>
          <a:p>
            <a:pPr eaLnBrk="1" hangingPunct="1">
              <a:buFontTx/>
              <a:buNone/>
            </a:pPr>
            <a:r>
              <a:rPr lang="en-US" altLang="en-US" sz="4000" b="1">
                <a:latin typeface="Arial" panose="020B0604020202020204" pitchFamily="34" charset="0"/>
                <a:cs typeface="Times New Roman" panose="02020603050405020304" pitchFamily="18" charset="0"/>
              </a:rPr>
              <a:t>Absorbed Dose</a:t>
            </a:r>
            <a:r>
              <a:rPr lang="en-US" altLang="en-US" sz="4000" b="1">
                <a:latin typeface="Arial" panose="020B0604020202020204" pitchFamily="34" charset="0"/>
              </a:rPr>
              <a:t> – Gray (Gy)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   (amount of energy absorbed)</a:t>
            </a:r>
          </a:p>
          <a:p>
            <a:pPr eaLnBrk="1" hangingPunct="1"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Equivalent Dose – Sievert (Sv)</a:t>
            </a:r>
          </a:p>
          <a:p>
            <a:pPr eaLnBrk="1" hangingPunct="1"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 (makes different sources of radiation equivalent)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971580E-B2AE-2149-983F-0C2740C4A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Standards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AF60E5E-69E0-8D40-A485-E33565C07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143000"/>
            <a:ext cx="7848600" cy="4954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461963" indent="-461963" eaLnBrk="1" hangingPunct="1"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US National Council on Radiation Protection (NCRP) </a:t>
            </a:r>
          </a:p>
          <a:p>
            <a:pPr marL="461963" indent="-461963" eaLnBrk="1" hangingPunct="1"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Times New Roman" panose="02020603050405020304" pitchFamily="18" charset="0"/>
              </a:rPr>
              <a:t>International Council on Radiation Protection (ICRP)</a:t>
            </a:r>
          </a:p>
          <a:p>
            <a:pPr marL="461963" indent="-461963" eaLnBrk="1" hangingPunct="1">
              <a:buFontTx/>
              <a:buNone/>
            </a:pPr>
            <a:r>
              <a:rPr lang="en-US" altLang="en-US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Occupational Exposure Guidelines</a:t>
            </a:r>
          </a:p>
          <a:p>
            <a:pPr marL="461963" indent="-461963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100 mSv over 5 years (average 20 mSv/year) with a maximum of 50 mSv in any one year</a:t>
            </a:r>
          </a:p>
          <a:p>
            <a:pPr marL="461963" indent="-461963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General public – back ground about 3 mSv/year – Guideline 1 mSv/year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900BE35-DC61-964B-A677-51D532AAC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72707" name="Rectangle 4">
            <a:extLst>
              <a:ext uri="{FF2B5EF4-FFF2-40B4-BE49-F238E27FC236}">
                <a16:creationId xmlns:a16="http://schemas.microsoft.com/office/drawing/2014/main" id="{C59331E7-09C2-2245-97CB-FE68703B1F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Dose Response Tissue</a:t>
            </a:r>
            <a:endParaRPr lang="en-US" altLang="en-US"/>
          </a:p>
        </p:txBody>
      </p:sp>
      <p:sp>
        <p:nvSpPr>
          <p:cNvPr id="72708" name="Text Box 5">
            <a:extLst>
              <a:ext uri="{FF2B5EF4-FFF2-40B4-BE49-F238E27FC236}">
                <a16:creationId xmlns:a16="http://schemas.microsoft.com/office/drawing/2014/main" id="{254C6880-A6EE-294B-89C2-9FFCFB963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295400"/>
            <a:ext cx="673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/>
              <a:t>Examples of tissue Sensitivity</a:t>
            </a:r>
          </a:p>
        </p:txBody>
      </p:sp>
      <p:graphicFrame>
        <p:nvGraphicFramePr>
          <p:cNvPr id="248838" name="Group 6">
            <a:extLst>
              <a:ext uri="{FF2B5EF4-FFF2-40B4-BE49-F238E27FC236}">
                <a16:creationId xmlns:a16="http://schemas.microsoft.com/office/drawing/2014/main" id="{0B37E2A7-F1C8-2543-A28D-4AC666CE3C91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2209800"/>
          <a:ext cx="6477000" cy="4064000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392180819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747494674"/>
                    </a:ext>
                  </a:extLst>
                </a:gridCol>
              </a:tblGrid>
              <a:tr h="101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Very 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White blood cells (bone marrow)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Intestinal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Reproductive 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82862"/>
                  </a:ext>
                </a:extLst>
              </a:tr>
              <a:tr h="101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Optic lens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Esophageal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Mucous membranes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752908"/>
                  </a:ext>
                </a:extLst>
              </a:tr>
              <a:tr h="101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Medium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Brain – Glial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Lung, kidney, liver, thyroid, pancreatic epithelium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922051"/>
                  </a:ext>
                </a:extLst>
              </a:tr>
              <a:tr h="1016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Mature red blood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Muscle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Mature bone and cartilage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25158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9918E2C-C31E-674D-8AC8-D02E690E3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74755" name="Rectangle 4">
            <a:extLst>
              <a:ext uri="{FF2B5EF4-FFF2-40B4-BE49-F238E27FC236}">
                <a16:creationId xmlns:a16="http://schemas.microsoft.com/office/drawing/2014/main" id="{2EE7A69F-73FD-A64A-A7EE-92240223FA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077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Dose Response Issues</a:t>
            </a:r>
            <a:endParaRPr lang="en-US" altLang="en-US"/>
          </a:p>
        </p:txBody>
      </p:sp>
      <p:graphicFrame>
        <p:nvGraphicFramePr>
          <p:cNvPr id="250885" name="Group 5">
            <a:extLst>
              <a:ext uri="{FF2B5EF4-FFF2-40B4-BE49-F238E27FC236}">
                <a16:creationId xmlns:a16="http://schemas.microsoft.com/office/drawing/2014/main" id="{382BECFD-D6EC-2343-B91C-585DF6673C7D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295400"/>
          <a:ext cx="6934200" cy="50800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Effects / organ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 to death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</a:t>
                      </a:r>
                      <a:b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Months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2-10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Diarrhea, fever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weeks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Neurological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1- 4 hrs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69815DE-21CB-6540-A3D8-0A613FB16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447800"/>
            <a:ext cx="81534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1895 - Wilhem Conrad Roentgen discovered X-rays and in 1901 he received the first Nobel Prize for physics.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1903 - Marie Curie and Pierre Curie, along with Henri Becquerel were awarded the Nobel Prize in physics for their contributions to understanding radioactivity, including the properties of uranium.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1942 - Enrico Fermi and others started the first sustained nuclear chain reaction in a laboratory beneath the University of Chicago football stadium.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1945 – Nuclear bombs dropped on Japan.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FF64B23-7BF6-E342-AC63-9D376061B3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Historical Awareness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7">
            <a:extLst>
              <a:ext uri="{FF2B5EF4-FFF2-40B4-BE49-F238E27FC236}">
                <a16:creationId xmlns:a16="http://schemas.microsoft.com/office/drawing/2014/main" id="{A8C39418-5D69-384F-B608-73A81AAE2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313" y="1219200"/>
            <a:ext cx="7253287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Rate of decay of radioisotope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How long it takes to lose half their strength</a:t>
            </a:r>
          </a:p>
          <a:p>
            <a:pPr>
              <a:buFontTx/>
              <a:buChar char="•"/>
            </a:pPr>
            <a:endParaRPr lang="en-US" altLang="en-US" sz="3600" b="1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Can range from very short to billions of years</a:t>
            </a:r>
          </a:p>
          <a:p>
            <a:pPr>
              <a:buFontTx/>
              <a:buChar char="•"/>
            </a:pPr>
            <a:endParaRPr lang="en-US" altLang="en-US" sz="3600" b="1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Carbon – 5730 years, which makes it valuable for dating</a:t>
            </a:r>
          </a:p>
        </p:txBody>
      </p:sp>
      <p:sp>
        <p:nvSpPr>
          <p:cNvPr id="76803" name="Rectangle 1028">
            <a:extLst>
              <a:ext uri="{FF2B5EF4-FFF2-40B4-BE49-F238E27FC236}">
                <a16:creationId xmlns:a16="http://schemas.microsoft.com/office/drawing/2014/main" id="{C82A7C01-60E0-234D-B6C8-A49D0F65A6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Half-life</a:t>
            </a:r>
            <a:endParaRPr lang="en-US" altLang="en-US" sz="54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7">
            <a:extLst>
              <a:ext uri="{FF2B5EF4-FFF2-40B4-BE49-F238E27FC236}">
                <a16:creationId xmlns:a16="http://schemas.microsoft.com/office/drawing/2014/main" id="{994A9F2A-674E-1D45-9893-006A3AD2C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1524000"/>
            <a:ext cx="6781800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b="1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Time</a:t>
            </a:r>
          </a:p>
          <a:p>
            <a:pPr lvl="1"/>
            <a:r>
              <a:rPr lang="en-US" altLang="en-US" sz="2000" b="1">
                <a:solidFill>
                  <a:schemeClr val="tx1"/>
                </a:solidFill>
              </a:rPr>
              <a:t>Reduce the spent near the source of radiation.  </a:t>
            </a:r>
          </a:p>
          <a:p>
            <a:endParaRPr lang="en-US" altLang="en-US" sz="2000" b="1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Distance</a:t>
            </a:r>
          </a:p>
          <a:p>
            <a:pPr lvl="1"/>
            <a:r>
              <a:rPr lang="en-US" altLang="en-US" sz="2000" b="1">
                <a:solidFill>
                  <a:schemeClr val="tx1"/>
                </a:solidFill>
              </a:rPr>
              <a:t>Increase the distance from the source of radiation.</a:t>
            </a:r>
            <a:r>
              <a:rPr lang="en-US" altLang="en-US" sz="1800" b="1">
                <a:solidFill>
                  <a:schemeClr val="tx1"/>
                </a:solidFill>
              </a:rPr>
              <a:t>  </a:t>
            </a:r>
          </a:p>
          <a:p>
            <a:endParaRPr lang="en-US" altLang="en-US" sz="1800" b="1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tx1"/>
                </a:solidFill>
              </a:rPr>
              <a:t>Shielding</a:t>
            </a:r>
          </a:p>
          <a:p>
            <a:pPr lvl="1"/>
            <a:r>
              <a:rPr lang="en-US" altLang="en-US" sz="2000" b="1">
                <a:solidFill>
                  <a:schemeClr val="tx1"/>
                </a:solidFill>
              </a:rPr>
              <a:t>Place shielding material between you and the source of radiation.</a:t>
            </a:r>
            <a:r>
              <a:rPr lang="en-US" altLang="en-US" sz="1800" b="1">
                <a:solidFill>
                  <a:schemeClr val="tx1"/>
                </a:solidFill>
              </a:rPr>
              <a:t>  </a:t>
            </a:r>
          </a:p>
          <a:p>
            <a:endParaRPr lang="en-US" altLang="en-US" sz="1800" b="1">
              <a:solidFill>
                <a:schemeClr val="tx1"/>
              </a:solidFill>
            </a:endParaRPr>
          </a:p>
        </p:txBody>
      </p:sp>
      <p:sp>
        <p:nvSpPr>
          <p:cNvPr id="78851" name="Rectangle 1028">
            <a:extLst>
              <a:ext uri="{FF2B5EF4-FFF2-40B4-BE49-F238E27FC236}">
                <a16:creationId xmlns:a16="http://schemas.microsoft.com/office/drawing/2014/main" id="{78F13293-A478-4B44-B2DF-26E2952ABBB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Reducing Exposure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8446980-C455-074B-914F-F978E6CDC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8001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6075" indent="-34607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Occupational exposure quidlines are 100 mSv in 5 years (average, 20 mSv per year) with a limit of 50 mSv in any single year.  </a:t>
            </a:r>
          </a:p>
          <a:p>
            <a:pPr>
              <a:buFontTx/>
              <a:buChar char="•"/>
            </a:pPr>
            <a:endParaRPr lang="en-US" altLang="en-US" sz="24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General public the standard is 1 mSv per year.  </a:t>
            </a:r>
            <a:r>
              <a:rPr lang="en-US" altLang="en-US" sz="2000" b="1">
                <a:solidFill>
                  <a:schemeClr val="tx1"/>
                </a:solidFill>
                <a:cs typeface="Times New Roman" panose="02020603050405020304" pitchFamily="18" charset="0"/>
              </a:rPr>
              <a:t>(Natural background radiation is approximately 3 mSv/year.)</a:t>
            </a:r>
          </a:p>
          <a:p>
            <a:endParaRPr lang="en-US" altLang="en-US" sz="28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endParaRPr lang="en-US" altLang="en-US" sz="28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b="1">
                <a:solidFill>
                  <a:schemeClr val="tx1"/>
                </a:solidFill>
                <a:cs typeface="Times New Roman" panose="02020603050405020304" pitchFamily="18" charset="0"/>
              </a:rPr>
              <a:t>Recommended exposure limits are set by the US National Council on Radiation Protection (NCRP) and world wide by International Council on Radiation Protection (ICRP). </a:t>
            </a:r>
            <a:endParaRPr lang="en-US" altLang="en-US" sz="2000" b="1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59003B9-D7D7-BE49-8E2D-E0573CA23C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Regulatory Status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7">
            <a:extLst>
              <a:ext uri="{FF2B5EF4-FFF2-40B4-BE49-F238E27FC236}">
                <a16:creationId xmlns:a16="http://schemas.microsoft.com/office/drawing/2014/main" id="{3E4787E7-F999-654C-B49A-3EEF212249F5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82949" name="Freeform 8">
              <a:extLst>
                <a:ext uri="{FF2B5EF4-FFF2-40B4-BE49-F238E27FC236}">
                  <a16:creationId xmlns:a16="http://schemas.microsoft.com/office/drawing/2014/main" id="{EDAE3487-2F67-C04F-B4BE-1D21362D8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950" name="Freeform 9">
              <a:extLst>
                <a:ext uri="{FF2B5EF4-FFF2-40B4-BE49-F238E27FC236}">
                  <a16:creationId xmlns:a16="http://schemas.microsoft.com/office/drawing/2014/main" id="{7CCC3992-DD45-5F40-AFC7-73CC80A63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947" name="Rectangle 5">
            <a:extLst>
              <a:ext uri="{FF2B5EF4-FFF2-40B4-BE49-F238E27FC236}">
                <a16:creationId xmlns:a16="http://schemas.microsoft.com/office/drawing/2014/main" id="{AC4C4DA3-AC58-5549-BEE0-31DEFFC2D1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A Small Dose of Radiation</a:t>
            </a:r>
          </a:p>
        </p:txBody>
      </p:sp>
      <p:pic>
        <p:nvPicPr>
          <p:cNvPr id="82948" name="Picture 6" descr="C:\Program Files\Common Files\Microsoft Shared\Clipart\cagcat50\bd00028_.wmf">
            <a:extLst>
              <a:ext uri="{FF2B5EF4-FFF2-40B4-BE49-F238E27FC236}">
                <a16:creationId xmlns:a16="http://schemas.microsoft.com/office/drawing/2014/main" id="{93ECCA6C-6DB7-B14F-9FE3-11732F77A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6">
            <a:extLst>
              <a:ext uri="{FF2B5EF4-FFF2-40B4-BE49-F238E27FC236}">
                <a16:creationId xmlns:a16="http://schemas.microsoft.com/office/drawing/2014/main" id="{4DFC53FF-E90A-8F48-9AA6-9850052CABE2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87045" name="Freeform 7">
              <a:extLst>
                <a:ext uri="{FF2B5EF4-FFF2-40B4-BE49-F238E27FC236}">
                  <a16:creationId xmlns:a16="http://schemas.microsoft.com/office/drawing/2014/main" id="{11E617FE-7AE3-A544-A6A1-CD16201B2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7046" name="Freeform 8">
              <a:extLst>
                <a:ext uri="{FF2B5EF4-FFF2-40B4-BE49-F238E27FC236}">
                  <a16:creationId xmlns:a16="http://schemas.microsoft.com/office/drawing/2014/main" id="{7FBC9054-FCCD-2D4A-BAD7-2C3D0B7D7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7C6C096-3298-1B4F-B7AB-57297EA05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073275"/>
            <a:ext cx="81534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b="1" u="sng">
                <a:solidFill>
                  <a:schemeClr val="tx1"/>
                </a:solidFill>
              </a:rPr>
              <a:t>US EPA</a:t>
            </a:r>
            <a:r>
              <a:rPr lang="en-US" altLang="en-US" sz="3600" b="1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What Is Your Annual Radiation Dose? – Calculate your dose</a:t>
            </a:r>
          </a:p>
          <a:p>
            <a:pPr>
              <a:buFontTx/>
              <a:buChar char="•"/>
            </a:pPr>
            <a:r>
              <a:rPr lang="en-US" altLang="en-US" sz="3600" b="1">
                <a:solidFill>
                  <a:schemeClr val="tx1"/>
                </a:solidFill>
              </a:rPr>
              <a:t>http://www.epa.gov/radiation/understand/calculate.html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FC279AC7-E261-9947-BCD7-C9822DB8DC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Calculate Your Annual Dose</a:t>
            </a:r>
            <a:endParaRPr lang="en-US" altLang="en-US" sz="48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8">
            <a:extLst>
              <a:ext uri="{FF2B5EF4-FFF2-40B4-BE49-F238E27FC236}">
                <a16:creationId xmlns:a16="http://schemas.microsoft.com/office/drawing/2014/main" id="{A558370D-AE90-E04D-9385-BF3C640B35E8}"/>
              </a:ext>
            </a:extLst>
          </p:cNvPr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89094" name="Freeform 9">
              <a:extLst>
                <a:ext uri="{FF2B5EF4-FFF2-40B4-BE49-F238E27FC236}">
                  <a16:creationId xmlns:a16="http://schemas.microsoft.com/office/drawing/2014/main" id="{C75A233D-5DB7-FE4D-9AB5-19B63403A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>
                <a:gd name="T0" fmla="*/ 3680 w 3910"/>
                <a:gd name="T1" fmla="*/ 1081 h 1817"/>
                <a:gd name="T2" fmla="*/ 3731 w 3910"/>
                <a:gd name="T3" fmla="*/ 1184 h 1817"/>
                <a:gd name="T4" fmla="*/ 3808 w 3910"/>
                <a:gd name="T5" fmla="*/ 1267 h 1817"/>
                <a:gd name="T6" fmla="*/ 3821 w 3910"/>
                <a:gd name="T7" fmla="*/ 1363 h 1817"/>
                <a:gd name="T8" fmla="*/ 3782 w 3910"/>
                <a:gd name="T9" fmla="*/ 1446 h 1817"/>
                <a:gd name="T10" fmla="*/ 3680 w 3910"/>
                <a:gd name="T11" fmla="*/ 1542 h 1817"/>
                <a:gd name="T12" fmla="*/ 3539 w 3910"/>
                <a:gd name="T13" fmla="*/ 1606 h 1817"/>
                <a:gd name="T14" fmla="*/ 3193 w 3910"/>
                <a:gd name="T15" fmla="*/ 1657 h 1817"/>
                <a:gd name="T16" fmla="*/ 2963 w 3910"/>
                <a:gd name="T17" fmla="*/ 1644 h 1817"/>
                <a:gd name="T18" fmla="*/ 2758 w 3910"/>
                <a:gd name="T19" fmla="*/ 1574 h 1817"/>
                <a:gd name="T20" fmla="*/ 2502 w 3910"/>
                <a:gd name="T21" fmla="*/ 1414 h 1817"/>
                <a:gd name="T22" fmla="*/ 2349 w 3910"/>
                <a:gd name="T23" fmla="*/ 1267 h 1817"/>
                <a:gd name="T24" fmla="*/ 2297 w 3910"/>
                <a:gd name="T25" fmla="*/ 1177 h 1817"/>
                <a:gd name="T26" fmla="*/ 2291 w 3910"/>
                <a:gd name="T27" fmla="*/ 1107 h 1817"/>
                <a:gd name="T28" fmla="*/ 2310 w 3910"/>
                <a:gd name="T29" fmla="*/ 1062 h 1817"/>
                <a:gd name="T30" fmla="*/ 2381 w 3910"/>
                <a:gd name="T31" fmla="*/ 1011 h 1817"/>
                <a:gd name="T32" fmla="*/ 2528 w 3910"/>
                <a:gd name="T33" fmla="*/ 992 h 1817"/>
                <a:gd name="T34" fmla="*/ 2547 w 3910"/>
                <a:gd name="T35" fmla="*/ 998 h 1817"/>
                <a:gd name="T36" fmla="*/ 2521 w 3910"/>
                <a:gd name="T37" fmla="*/ 870 h 1817"/>
                <a:gd name="T38" fmla="*/ 2240 w 3910"/>
                <a:gd name="T39" fmla="*/ 838 h 1817"/>
                <a:gd name="T40" fmla="*/ 2137 w 3910"/>
                <a:gd name="T41" fmla="*/ 800 h 1817"/>
                <a:gd name="T42" fmla="*/ 1056 w 3910"/>
                <a:gd name="T43" fmla="*/ 217 h 1817"/>
                <a:gd name="T44" fmla="*/ 614 w 3910"/>
                <a:gd name="T45" fmla="*/ 25 h 1817"/>
                <a:gd name="T46" fmla="*/ 429 w 3910"/>
                <a:gd name="T47" fmla="*/ 0 h 1817"/>
                <a:gd name="T48" fmla="*/ 141 w 3910"/>
                <a:gd name="T49" fmla="*/ 32 h 1817"/>
                <a:gd name="T50" fmla="*/ 38 w 3910"/>
                <a:gd name="T51" fmla="*/ 109 h 1817"/>
                <a:gd name="T52" fmla="*/ 0 w 3910"/>
                <a:gd name="T53" fmla="*/ 173 h 1817"/>
                <a:gd name="T54" fmla="*/ 0 w 3910"/>
                <a:gd name="T55" fmla="*/ 224 h 1817"/>
                <a:gd name="T56" fmla="*/ 32 w 3910"/>
                <a:gd name="T57" fmla="*/ 288 h 1817"/>
                <a:gd name="T58" fmla="*/ 192 w 3910"/>
                <a:gd name="T59" fmla="*/ 390 h 1817"/>
                <a:gd name="T60" fmla="*/ 480 w 3910"/>
                <a:gd name="T61" fmla="*/ 454 h 1817"/>
                <a:gd name="T62" fmla="*/ 832 w 3910"/>
                <a:gd name="T63" fmla="*/ 544 h 1817"/>
                <a:gd name="T64" fmla="*/ 1459 w 3910"/>
                <a:gd name="T65" fmla="*/ 768 h 1817"/>
                <a:gd name="T66" fmla="*/ 1837 w 3910"/>
                <a:gd name="T67" fmla="*/ 960 h 1817"/>
                <a:gd name="T68" fmla="*/ 2137 w 3910"/>
                <a:gd name="T69" fmla="*/ 1184 h 1817"/>
                <a:gd name="T70" fmla="*/ 2297 w 3910"/>
                <a:gd name="T71" fmla="*/ 1369 h 1817"/>
                <a:gd name="T72" fmla="*/ 2528 w 3910"/>
                <a:gd name="T73" fmla="*/ 1593 h 1817"/>
                <a:gd name="T74" fmla="*/ 2777 w 3910"/>
                <a:gd name="T75" fmla="*/ 1747 h 1817"/>
                <a:gd name="T76" fmla="*/ 2982 w 3910"/>
                <a:gd name="T77" fmla="*/ 1804 h 1817"/>
                <a:gd name="T78" fmla="*/ 3315 w 3910"/>
                <a:gd name="T79" fmla="*/ 1804 h 1817"/>
                <a:gd name="T80" fmla="*/ 3629 w 3910"/>
                <a:gd name="T81" fmla="*/ 1708 h 1817"/>
                <a:gd name="T82" fmla="*/ 3782 w 3910"/>
                <a:gd name="T83" fmla="*/ 1600 h 1817"/>
                <a:gd name="T84" fmla="*/ 3891 w 3910"/>
                <a:gd name="T85" fmla="*/ 1433 h 1817"/>
                <a:gd name="T86" fmla="*/ 3910 w 3910"/>
                <a:gd name="T87" fmla="*/ 1337 h 1817"/>
                <a:gd name="T88" fmla="*/ 3878 w 3910"/>
                <a:gd name="T89" fmla="*/ 1248 h 1817"/>
                <a:gd name="T90" fmla="*/ 3808 w 3910"/>
                <a:gd name="T91" fmla="*/ 1171 h 18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910"/>
                <a:gd name="T139" fmla="*/ 0 h 1817"/>
                <a:gd name="T140" fmla="*/ 3910 w 3910"/>
                <a:gd name="T141" fmla="*/ 1817 h 18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9095" name="Freeform 10">
              <a:extLst>
                <a:ext uri="{FF2B5EF4-FFF2-40B4-BE49-F238E27FC236}">
                  <a16:creationId xmlns:a16="http://schemas.microsoft.com/office/drawing/2014/main" id="{37EE925C-97FC-1D48-A626-5BA30B1E5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>
                <a:gd name="T0" fmla="*/ 627 w 1261"/>
                <a:gd name="T1" fmla="*/ 895 h 895"/>
                <a:gd name="T2" fmla="*/ 627 w 1261"/>
                <a:gd name="T3" fmla="*/ 895 h 895"/>
                <a:gd name="T4" fmla="*/ 704 w 1261"/>
                <a:gd name="T5" fmla="*/ 895 h 895"/>
                <a:gd name="T6" fmla="*/ 781 w 1261"/>
                <a:gd name="T7" fmla="*/ 895 h 895"/>
                <a:gd name="T8" fmla="*/ 909 w 1261"/>
                <a:gd name="T9" fmla="*/ 883 h 895"/>
                <a:gd name="T10" fmla="*/ 1018 w 1261"/>
                <a:gd name="T11" fmla="*/ 857 h 895"/>
                <a:gd name="T12" fmla="*/ 1107 w 1261"/>
                <a:gd name="T13" fmla="*/ 825 h 895"/>
                <a:gd name="T14" fmla="*/ 1178 w 1261"/>
                <a:gd name="T15" fmla="*/ 787 h 895"/>
                <a:gd name="T16" fmla="*/ 1229 w 1261"/>
                <a:gd name="T17" fmla="*/ 742 h 895"/>
                <a:gd name="T18" fmla="*/ 1242 w 1261"/>
                <a:gd name="T19" fmla="*/ 723 h 895"/>
                <a:gd name="T20" fmla="*/ 1255 w 1261"/>
                <a:gd name="T21" fmla="*/ 697 h 895"/>
                <a:gd name="T22" fmla="*/ 1261 w 1261"/>
                <a:gd name="T23" fmla="*/ 678 h 895"/>
                <a:gd name="T24" fmla="*/ 1261 w 1261"/>
                <a:gd name="T25" fmla="*/ 659 h 895"/>
                <a:gd name="T26" fmla="*/ 1261 w 1261"/>
                <a:gd name="T27" fmla="*/ 659 h 895"/>
                <a:gd name="T28" fmla="*/ 1255 w 1261"/>
                <a:gd name="T29" fmla="*/ 614 h 895"/>
                <a:gd name="T30" fmla="*/ 1242 w 1261"/>
                <a:gd name="T31" fmla="*/ 569 h 895"/>
                <a:gd name="T32" fmla="*/ 1223 w 1261"/>
                <a:gd name="T33" fmla="*/ 518 h 895"/>
                <a:gd name="T34" fmla="*/ 1191 w 1261"/>
                <a:gd name="T35" fmla="*/ 467 h 895"/>
                <a:gd name="T36" fmla="*/ 1127 w 1261"/>
                <a:gd name="T37" fmla="*/ 358 h 895"/>
                <a:gd name="T38" fmla="*/ 1037 w 1261"/>
                <a:gd name="T39" fmla="*/ 255 h 895"/>
                <a:gd name="T40" fmla="*/ 947 w 1261"/>
                <a:gd name="T41" fmla="*/ 160 h 895"/>
                <a:gd name="T42" fmla="*/ 896 w 1261"/>
                <a:gd name="T43" fmla="*/ 115 h 895"/>
                <a:gd name="T44" fmla="*/ 845 w 1261"/>
                <a:gd name="T45" fmla="*/ 76 h 895"/>
                <a:gd name="T46" fmla="*/ 800 w 1261"/>
                <a:gd name="T47" fmla="*/ 44 h 895"/>
                <a:gd name="T48" fmla="*/ 755 w 1261"/>
                <a:gd name="T49" fmla="*/ 25 h 895"/>
                <a:gd name="T50" fmla="*/ 711 w 1261"/>
                <a:gd name="T51" fmla="*/ 6 h 895"/>
                <a:gd name="T52" fmla="*/ 666 w 1261"/>
                <a:gd name="T53" fmla="*/ 0 h 895"/>
                <a:gd name="T54" fmla="*/ 666 w 1261"/>
                <a:gd name="T55" fmla="*/ 0 h 895"/>
                <a:gd name="T56" fmla="*/ 627 w 1261"/>
                <a:gd name="T57" fmla="*/ 0 h 895"/>
                <a:gd name="T58" fmla="*/ 583 w 1261"/>
                <a:gd name="T59" fmla="*/ 12 h 895"/>
                <a:gd name="T60" fmla="*/ 531 w 1261"/>
                <a:gd name="T61" fmla="*/ 32 h 895"/>
                <a:gd name="T62" fmla="*/ 480 w 1261"/>
                <a:gd name="T63" fmla="*/ 51 h 895"/>
                <a:gd name="T64" fmla="*/ 384 w 1261"/>
                <a:gd name="T65" fmla="*/ 115 h 895"/>
                <a:gd name="T66" fmla="*/ 282 w 1261"/>
                <a:gd name="T67" fmla="*/ 192 h 895"/>
                <a:gd name="T68" fmla="*/ 192 w 1261"/>
                <a:gd name="T69" fmla="*/ 275 h 895"/>
                <a:gd name="T70" fmla="*/ 109 w 1261"/>
                <a:gd name="T71" fmla="*/ 351 h 895"/>
                <a:gd name="T72" fmla="*/ 51 w 1261"/>
                <a:gd name="T73" fmla="*/ 415 h 895"/>
                <a:gd name="T74" fmla="*/ 13 w 1261"/>
                <a:gd name="T75" fmla="*/ 460 h 895"/>
                <a:gd name="T76" fmla="*/ 13 w 1261"/>
                <a:gd name="T77" fmla="*/ 460 h 895"/>
                <a:gd name="T78" fmla="*/ 0 w 1261"/>
                <a:gd name="T79" fmla="*/ 492 h 895"/>
                <a:gd name="T80" fmla="*/ 0 w 1261"/>
                <a:gd name="T81" fmla="*/ 524 h 895"/>
                <a:gd name="T82" fmla="*/ 0 w 1261"/>
                <a:gd name="T83" fmla="*/ 556 h 895"/>
                <a:gd name="T84" fmla="*/ 13 w 1261"/>
                <a:gd name="T85" fmla="*/ 588 h 895"/>
                <a:gd name="T86" fmla="*/ 32 w 1261"/>
                <a:gd name="T87" fmla="*/ 627 h 895"/>
                <a:gd name="T88" fmla="*/ 64 w 1261"/>
                <a:gd name="T89" fmla="*/ 659 h 895"/>
                <a:gd name="T90" fmla="*/ 96 w 1261"/>
                <a:gd name="T91" fmla="*/ 691 h 895"/>
                <a:gd name="T92" fmla="*/ 135 w 1261"/>
                <a:gd name="T93" fmla="*/ 729 h 895"/>
                <a:gd name="T94" fmla="*/ 186 w 1261"/>
                <a:gd name="T95" fmla="*/ 761 h 895"/>
                <a:gd name="T96" fmla="*/ 237 w 1261"/>
                <a:gd name="T97" fmla="*/ 787 h 895"/>
                <a:gd name="T98" fmla="*/ 288 w 1261"/>
                <a:gd name="T99" fmla="*/ 819 h 895"/>
                <a:gd name="T100" fmla="*/ 352 w 1261"/>
                <a:gd name="T101" fmla="*/ 838 h 895"/>
                <a:gd name="T102" fmla="*/ 416 w 1261"/>
                <a:gd name="T103" fmla="*/ 863 h 895"/>
                <a:gd name="T104" fmla="*/ 487 w 1261"/>
                <a:gd name="T105" fmla="*/ 876 h 895"/>
                <a:gd name="T106" fmla="*/ 557 w 1261"/>
                <a:gd name="T107" fmla="*/ 889 h 895"/>
                <a:gd name="T108" fmla="*/ 627 w 1261"/>
                <a:gd name="T109" fmla="*/ 895 h 895"/>
                <a:gd name="T110" fmla="*/ 627 w 1261"/>
                <a:gd name="T111" fmla="*/ 895 h 89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61"/>
                <a:gd name="T169" fmla="*/ 0 h 895"/>
                <a:gd name="T170" fmla="*/ 1261 w 1261"/>
                <a:gd name="T171" fmla="*/ 895 h 89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FF00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9091" name="Rectangle 2">
            <a:extLst>
              <a:ext uri="{FF2B5EF4-FFF2-40B4-BE49-F238E27FC236}">
                <a16:creationId xmlns:a16="http://schemas.microsoft.com/office/drawing/2014/main" id="{CD9063E8-7953-5B48-8C50-EB2D4C2320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89092" name="Rectangle 6">
            <a:extLst>
              <a:ext uri="{FF2B5EF4-FFF2-40B4-BE49-F238E27FC236}">
                <a16:creationId xmlns:a16="http://schemas.microsoft.com/office/drawing/2014/main" id="{EDC8CA6F-E490-AB4C-AA7D-B8274FA13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7010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For Additional Information Contact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Steven G. Gilbert, PhD, DABT</a:t>
            </a: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E-mail: </a:t>
            </a:r>
            <a:r>
              <a:rPr lang="en-US" altLang="en-US" sz="2800" b="1" dirty="0" err="1">
                <a:solidFill>
                  <a:schemeClr val="tx1"/>
                </a:solidFill>
              </a:rPr>
              <a:t>sgilbert@innd.org</a:t>
            </a:r>
            <a:endParaRPr lang="en-US" altLang="en-US" sz="2800" b="1" dirty="0">
              <a:solidFill>
                <a:schemeClr val="tx1"/>
              </a:solidFill>
            </a:endParaRPr>
          </a:p>
          <a:p>
            <a:pPr algn="ctr" eaLnBrk="1" hangingPunct="1"/>
            <a:r>
              <a:rPr lang="en-US" altLang="en-US" sz="2800" b="1" dirty="0">
                <a:solidFill>
                  <a:schemeClr val="tx1"/>
                </a:solidFill>
              </a:rPr>
              <a:t>Web: </a:t>
            </a:r>
            <a:r>
              <a:rPr lang="en-US" altLang="en-US" sz="2800" b="1">
                <a:solidFill>
                  <a:schemeClr val="tx1"/>
                </a:solidFill>
              </a:rPr>
              <a:t>www.asmalldoseoftoxicology.org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89093" name="Rectangle 7">
            <a:extLst>
              <a:ext uri="{FF2B5EF4-FFF2-40B4-BE49-F238E27FC236}">
                <a16:creationId xmlns:a16="http://schemas.microsoft.com/office/drawing/2014/main" id="{703E96BA-2E15-AA48-AD65-612CC844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tx1"/>
                </a:solidFill>
              </a:rPr>
              <a:t>This presentation is supplement to </a:t>
            </a:r>
          </a:p>
          <a:p>
            <a:pPr algn="ctr" eaLnBrk="1" hangingPunct="1"/>
            <a:r>
              <a:rPr lang="en-US" altLang="en-US" sz="3600" b="1">
                <a:solidFill>
                  <a:schemeClr val="tx1"/>
                </a:solidFill>
              </a:rPr>
              <a:t> “A Small Dose of Toxicology”</a:t>
            </a:r>
            <a:endParaRPr lang="en-US" alt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18BBB9A-75E2-C04F-9F6E-DA3136D0B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Case Study - Sunburn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D53AEBE-5AE2-7F41-983C-8BCA0649A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295400"/>
            <a:ext cx="7848600" cy="5021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Solar radiation wavelength</a:t>
            </a: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Visible light – 400 to 760 nm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Ultraviolet radiation (UV) - &gt;400 nm (sunburn)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Infrared radiation - &lt;760 nm (heat)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UV radiation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Stimulates melanin (dark pigment) that absorbs UV protecting cells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Health Effects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 to 3 million non-malignant skin cancers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130,000 malignant melanomas 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Sunburn – acute cell injury causing inflammatory response (erythema)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Accelerates aging process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>
            <a:extLst>
              <a:ext uri="{FF2B5EF4-FFF2-40B4-BE49-F238E27FC236}">
                <a16:creationId xmlns:a16="http://schemas.microsoft.com/office/drawing/2014/main" id="{CDF77858-CD46-8647-AFD3-B0A0446A3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Radium Girls</a:t>
            </a:r>
          </a:p>
        </p:txBody>
      </p:sp>
      <p:sp>
        <p:nvSpPr>
          <p:cNvPr id="23555" name="Rectangle 2051">
            <a:extLst>
              <a:ext uri="{FF2B5EF4-FFF2-40B4-BE49-F238E27FC236}">
                <a16:creationId xmlns:a16="http://schemas.microsoft.com/office/drawing/2014/main" id="{E979F4D5-7680-4244-88B7-233973B57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373188"/>
            <a:ext cx="7848600" cy="418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"Not to worry," their bosses told them. "If you swallow any radium, it'll make your cheeks rosy.“</a:t>
            </a:r>
          </a:p>
          <a:p>
            <a:pPr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The women at Radium Dial sometimes painted their teeth and faces and then turned off the lights for a laugh.</a:t>
            </a:r>
          </a:p>
          <a:p>
            <a:pPr eaLnBrk="1" hangingPunct="1">
              <a:buFontTx/>
              <a:buNone/>
            </a:pPr>
            <a:endParaRPr lang="en-US" altLang="en-US" sz="2800" b="1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From: 'Radium Girls'  By Martha Irvine, Associated Press, Buffalo News, 1998</a:t>
            </a:r>
          </a:p>
        </p:txBody>
      </p:sp>
      <p:sp>
        <p:nvSpPr>
          <p:cNvPr id="23556" name="Line 2053">
            <a:extLst>
              <a:ext uri="{FF2B5EF4-FFF2-40B4-BE49-F238E27FC236}">
                <a16:creationId xmlns:a16="http://schemas.microsoft.com/office/drawing/2014/main" id="{681CDBAA-9406-0F43-8CF1-52AEC61103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267200"/>
            <a:ext cx="7620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074">
            <a:extLst>
              <a:ext uri="{FF2B5EF4-FFF2-40B4-BE49-F238E27FC236}">
                <a16:creationId xmlns:a16="http://schemas.microsoft.com/office/drawing/2014/main" id="{99C8AB53-A64E-7343-8D36-8A645087B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Case Study - Radium</a:t>
            </a:r>
          </a:p>
        </p:txBody>
      </p:sp>
      <p:sp>
        <p:nvSpPr>
          <p:cNvPr id="25603" name="Rectangle 3075">
            <a:extLst>
              <a:ext uri="{FF2B5EF4-FFF2-40B4-BE49-F238E27FC236}">
                <a16:creationId xmlns:a16="http://schemas.microsoft.com/office/drawing/2014/main" id="{50041C94-AA4A-6A4A-A02B-791125F7B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143000"/>
            <a:ext cx="7848600" cy="4959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1898 – Discovered by Marie Curie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1900-1930 – Radium Therapy - used to treat arthritis, stomach ailments and cancer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Accepted by American Medical Association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WWI – Use of radium on watch dials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1920s – U.S. Radium corporation employed young women to paint watch dials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Late 1920s – Radium girls sue, win and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				receive compensation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5604" name="Picture 3076" descr="C:\Documents and Settings\steveg\Application Data\Microsoft\Media Catalog\Downloaded Clips\cl5a\j0226450.wmf">
            <a:extLst>
              <a:ext uri="{FF2B5EF4-FFF2-40B4-BE49-F238E27FC236}">
                <a16:creationId xmlns:a16="http://schemas.microsoft.com/office/drawing/2014/main" id="{898154B1-5C39-E646-9BCA-D21E03940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0788"/>
            <a:ext cx="25590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D494F1E-8E0D-084D-9343-ACB34EF0F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8175" y="12065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Life &amp; Radiation</a:t>
            </a:r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334125C8-3E51-9E45-9C5E-2C828C204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9575"/>
            <a:ext cx="8077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600" b="1"/>
              <a:t>All life is dependent on small doses of electromagnetic radiation.  </a:t>
            </a:r>
          </a:p>
          <a:p>
            <a:pPr eaLnBrk="1" hangingPunct="1">
              <a:buFontTx/>
              <a:buChar char="•"/>
            </a:pPr>
            <a:r>
              <a:rPr lang="en-US" altLang="en-US" sz="3600" b="1"/>
              <a:t>For example, photosynthesis and vision use the suns radiation.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FC831C2-C41D-3A41-A2B9-D535E557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8175" y="90488"/>
            <a:ext cx="7772400" cy="820737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800" b="1">
                <a:solidFill>
                  <a:schemeClr val="tx1"/>
                </a:solidFill>
              </a:rPr>
              <a:t>Radiation</a:t>
            </a: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DC5B1B8B-2DB7-A94D-8971-3CD79F954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3820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u="sng"/>
              <a:t>Nonionizing</a:t>
            </a:r>
          </a:p>
          <a:p>
            <a:pPr eaLnBrk="1" hangingPunct="1"/>
            <a:r>
              <a:rPr lang="en-US" altLang="en-US"/>
              <a:t>	</a:t>
            </a:r>
            <a:r>
              <a:rPr lang="en-US" altLang="en-US" sz="3200" b="1"/>
              <a:t>Ultraviolet, visible, infrared, microwaves, radio &amp; TV, power transmission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56121B1B-D995-C949-8E37-D7041C391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95713"/>
            <a:ext cx="83820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 u="sng"/>
              <a:t>Ionizing</a:t>
            </a:r>
          </a:p>
          <a:p>
            <a:pPr eaLnBrk="1" hangingPunct="1"/>
            <a:r>
              <a:rPr lang="en-US" altLang="en-US"/>
              <a:t>	</a:t>
            </a:r>
            <a:r>
              <a:rPr lang="en-US" altLang="en-US" sz="3200" b="1"/>
              <a:t>Radiation capable for producing ions when interacting with matter – x-rays, alpha, beta, gamma, cosmic rays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952C84E-8117-A942-8A53-BDEBB7E4F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588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Electromagnetic Spectrum</a:t>
            </a:r>
          </a:p>
        </p:txBody>
      </p:sp>
      <p:grpSp>
        <p:nvGrpSpPr>
          <p:cNvPr id="33795" name="Group 222">
            <a:extLst>
              <a:ext uri="{FF2B5EF4-FFF2-40B4-BE49-F238E27FC236}">
                <a16:creationId xmlns:a16="http://schemas.microsoft.com/office/drawing/2014/main" id="{2C8658FC-57A5-8048-B6AD-D7B95240CC5C}"/>
              </a:ext>
            </a:extLst>
          </p:cNvPr>
          <p:cNvGrpSpPr>
            <a:grpSpLocks/>
          </p:cNvGrpSpPr>
          <p:nvPr/>
        </p:nvGrpSpPr>
        <p:grpSpPr bwMode="auto">
          <a:xfrm>
            <a:off x="234950" y="1600200"/>
            <a:ext cx="8777288" cy="3646488"/>
            <a:chOff x="148" y="1457"/>
            <a:chExt cx="5529" cy="2297"/>
          </a:xfrm>
        </p:grpSpPr>
        <p:sp>
          <p:nvSpPr>
            <p:cNvPr id="33796" name="Rectangle 4">
              <a:extLst>
                <a:ext uri="{FF2B5EF4-FFF2-40B4-BE49-F238E27FC236}">
                  <a16:creationId xmlns:a16="http://schemas.microsoft.com/office/drawing/2014/main" id="{482007CD-93C1-0147-9A18-11195DCFF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797" name="Rectangle 5">
              <a:extLst>
                <a:ext uri="{FF2B5EF4-FFF2-40B4-BE49-F238E27FC236}">
                  <a16:creationId xmlns:a16="http://schemas.microsoft.com/office/drawing/2014/main" id="{05980FEE-D39C-8B44-94D4-F1CB66ED9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-14</a:t>
              </a:r>
              <a:endParaRPr lang="en-US" altLang="en-US"/>
            </a:p>
          </p:txBody>
        </p:sp>
        <p:sp>
          <p:nvSpPr>
            <p:cNvPr id="33798" name="Rectangle 6">
              <a:extLst>
                <a:ext uri="{FF2B5EF4-FFF2-40B4-BE49-F238E27FC236}">
                  <a16:creationId xmlns:a16="http://schemas.microsoft.com/office/drawing/2014/main" id="{314AA601-E261-7245-B682-79B8CC8B9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799" name="Rectangle 7">
              <a:extLst>
                <a:ext uri="{FF2B5EF4-FFF2-40B4-BE49-F238E27FC236}">
                  <a16:creationId xmlns:a16="http://schemas.microsoft.com/office/drawing/2014/main" id="{FFB87BC0-8C70-9042-B1CC-6D6014FC9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9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-12</a:t>
              </a:r>
              <a:endParaRPr lang="en-US" altLang="en-US"/>
            </a:p>
          </p:txBody>
        </p:sp>
        <p:sp>
          <p:nvSpPr>
            <p:cNvPr id="33800" name="Rectangle 8">
              <a:extLst>
                <a:ext uri="{FF2B5EF4-FFF2-40B4-BE49-F238E27FC236}">
                  <a16:creationId xmlns:a16="http://schemas.microsoft.com/office/drawing/2014/main" id="{2AD53F9A-1C73-2B4D-BFFB-CB00CE683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01" name="Rectangle 9">
              <a:extLst>
                <a:ext uri="{FF2B5EF4-FFF2-40B4-BE49-F238E27FC236}">
                  <a16:creationId xmlns:a16="http://schemas.microsoft.com/office/drawing/2014/main" id="{0B9C20EF-DA6B-FB4D-AA7F-E5C7335CC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-10</a:t>
              </a:r>
              <a:endParaRPr lang="en-US" altLang="en-US"/>
            </a:p>
          </p:txBody>
        </p:sp>
        <p:sp>
          <p:nvSpPr>
            <p:cNvPr id="33802" name="Rectangle 10">
              <a:extLst>
                <a:ext uri="{FF2B5EF4-FFF2-40B4-BE49-F238E27FC236}">
                  <a16:creationId xmlns:a16="http://schemas.microsoft.com/office/drawing/2014/main" id="{CB0CB11D-0BB0-1C4A-A6AA-603A0DF5D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03" name="Rectangle 11">
              <a:extLst>
                <a:ext uri="{FF2B5EF4-FFF2-40B4-BE49-F238E27FC236}">
                  <a16:creationId xmlns:a16="http://schemas.microsoft.com/office/drawing/2014/main" id="{4BE4C93D-832F-5140-8209-E60BFB21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-8</a:t>
              </a:r>
              <a:endParaRPr lang="en-US" altLang="en-US"/>
            </a:p>
          </p:txBody>
        </p:sp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97BC9929-A3CA-E64A-804F-E4ABD6B10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6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05" name="Rectangle 13">
              <a:extLst>
                <a:ext uri="{FF2B5EF4-FFF2-40B4-BE49-F238E27FC236}">
                  <a16:creationId xmlns:a16="http://schemas.microsoft.com/office/drawing/2014/main" id="{90355A83-D980-C84B-AEC7-2BF1B65C3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9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-6</a:t>
              </a:r>
              <a:endParaRPr lang="en-US" altLang="en-US"/>
            </a:p>
          </p:txBody>
        </p:sp>
        <p:sp>
          <p:nvSpPr>
            <p:cNvPr id="33806" name="Rectangle 14">
              <a:extLst>
                <a:ext uri="{FF2B5EF4-FFF2-40B4-BE49-F238E27FC236}">
                  <a16:creationId xmlns:a16="http://schemas.microsoft.com/office/drawing/2014/main" id="{D24BF01D-AF6A-ED44-8C53-410022071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07" name="Rectangle 15">
              <a:extLst>
                <a:ext uri="{FF2B5EF4-FFF2-40B4-BE49-F238E27FC236}">
                  <a16:creationId xmlns:a16="http://schemas.microsoft.com/office/drawing/2014/main" id="{4470F704-B176-B947-B7C8-75EAAE8E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-4</a:t>
              </a:r>
              <a:endParaRPr lang="en-US" altLang="en-US"/>
            </a:p>
          </p:txBody>
        </p:sp>
        <p:sp>
          <p:nvSpPr>
            <p:cNvPr id="33808" name="Rectangle 16">
              <a:extLst>
                <a:ext uri="{FF2B5EF4-FFF2-40B4-BE49-F238E27FC236}">
                  <a16:creationId xmlns:a16="http://schemas.microsoft.com/office/drawing/2014/main" id="{909B5A43-9235-1640-A2E8-10C002C83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8B5F8C16-68D2-FD46-89FE-8EB589820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-2</a:t>
              </a:r>
              <a:endParaRPr lang="en-US" altLang="en-US"/>
            </a:p>
          </p:txBody>
        </p:sp>
        <p:sp>
          <p:nvSpPr>
            <p:cNvPr id="33810" name="Rectangle 18">
              <a:extLst>
                <a:ext uri="{FF2B5EF4-FFF2-40B4-BE49-F238E27FC236}">
                  <a16:creationId xmlns:a16="http://schemas.microsoft.com/office/drawing/2014/main" id="{4131544D-C2A9-5E49-8031-19CC5AC1C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8" y="2805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33811" name="Rectangle 19">
              <a:extLst>
                <a:ext uri="{FF2B5EF4-FFF2-40B4-BE49-F238E27FC236}">
                  <a16:creationId xmlns:a16="http://schemas.microsoft.com/office/drawing/2014/main" id="{715B68BC-210F-574A-9D38-4BD678615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E356DF16-D62B-634D-888A-5DA15B113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9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33813" name="Rectangle 21">
              <a:extLst>
                <a:ext uri="{FF2B5EF4-FFF2-40B4-BE49-F238E27FC236}">
                  <a16:creationId xmlns:a16="http://schemas.microsoft.com/office/drawing/2014/main" id="{0F740EC5-43CE-1B41-ACE3-E73E17DAC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2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14" name="Rectangle 22">
              <a:extLst>
                <a:ext uri="{FF2B5EF4-FFF2-40B4-BE49-F238E27FC236}">
                  <a16:creationId xmlns:a16="http://schemas.microsoft.com/office/drawing/2014/main" id="{81B9D79E-5E39-5C4A-97EF-666A4D1A0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5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33815" name="Rectangle 23">
              <a:extLst>
                <a:ext uri="{FF2B5EF4-FFF2-40B4-BE49-F238E27FC236}">
                  <a16:creationId xmlns:a16="http://schemas.microsoft.com/office/drawing/2014/main" id="{8F917C2A-DD18-5646-93FB-3C770807D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7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16" name="Rectangle 24">
              <a:extLst>
                <a:ext uri="{FF2B5EF4-FFF2-40B4-BE49-F238E27FC236}">
                  <a16:creationId xmlns:a16="http://schemas.microsoft.com/office/drawing/2014/main" id="{9B92F85F-27E3-354B-875F-993A50840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33817" name="Rectangle 25">
              <a:extLst>
                <a:ext uri="{FF2B5EF4-FFF2-40B4-BE49-F238E27FC236}">
                  <a16:creationId xmlns:a16="http://schemas.microsoft.com/office/drawing/2014/main" id="{43A89769-BA1D-B14B-8E68-EE05724EC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" y="2804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18" name="Rectangle 26">
              <a:extLst>
                <a:ext uri="{FF2B5EF4-FFF2-40B4-BE49-F238E27FC236}">
                  <a16:creationId xmlns:a16="http://schemas.microsoft.com/office/drawing/2014/main" id="{49A55530-54B2-8E47-94CE-0EF3D388C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5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33819" name="Rectangle 27">
              <a:extLst>
                <a:ext uri="{FF2B5EF4-FFF2-40B4-BE49-F238E27FC236}">
                  <a16:creationId xmlns:a16="http://schemas.microsoft.com/office/drawing/2014/main" id="{EAB71384-ABB9-6E4C-8D19-8B273CD8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" y="2921"/>
              <a:ext cx="156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900" b="1">
                  <a:solidFill>
                    <a:srgbClr val="000000"/>
                  </a:solidFill>
                </a:rPr>
                <a:t>Wavelength in Meters</a:t>
              </a:r>
              <a:endParaRPr lang="en-US" altLang="en-US"/>
            </a:p>
          </p:txBody>
        </p:sp>
        <p:sp>
          <p:nvSpPr>
            <p:cNvPr id="33820" name="Rectangle 28">
              <a:extLst>
                <a:ext uri="{FF2B5EF4-FFF2-40B4-BE49-F238E27FC236}">
                  <a16:creationId xmlns:a16="http://schemas.microsoft.com/office/drawing/2014/main" id="{50759D59-E0E5-5A47-B561-015DB6A71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1" name="Rectangle 29">
              <a:extLst>
                <a:ext uri="{FF2B5EF4-FFF2-40B4-BE49-F238E27FC236}">
                  <a16:creationId xmlns:a16="http://schemas.microsoft.com/office/drawing/2014/main" id="{8E35F70E-4EE4-F140-A5D9-44D4BF25A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3333"/>
              <a:ext cx="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2" name="Rectangle 30">
              <a:extLst>
                <a:ext uri="{FF2B5EF4-FFF2-40B4-BE49-F238E27FC236}">
                  <a16:creationId xmlns:a16="http://schemas.microsoft.com/office/drawing/2014/main" id="{7E6D0AC1-A976-F34B-A42F-8AB2F33A7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3" name="Rectangle 31">
              <a:extLst>
                <a:ext uri="{FF2B5EF4-FFF2-40B4-BE49-F238E27FC236}">
                  <a16:creationId xmlns:a16="http://schemas.microsoft.com/office/drawing/2014/main" id="{C92D7324-6DB4-BC4D-B7D1-01B3AD652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33824" name="Rectangle 32">
              <a:extLst>
                <a:ext uri="{FF2B5EF4-FFF2-40B4-BE49-F238E27FC236}">
                  <a16:creationId xmlns:a16="http://schemas.microsoft.com/office/drawing/2014/main" id="{E3C1D716-440F-D345-A600-F8F9E9F9E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5" name="Rectangle 33">
              <a:extLst>
                <a:ext uri="{FF2B5EF4-FFF2-40B4-BE49-F238E27FC236}">
                  <a16:creationId xmlns:a16="http://schemas.microsoft.com/office/drawing/2014/main" id="{807CB066-D957-4546-966C-FC4158133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33826" name="Rectangle 34">
              <a:extLst>
                <a:ext uri="{FF2B5EF4-FFF2-40B4-BE49-F238E27FC236}">
                  <a16:creationId xmlns:a16="http://schemas.microsoft.com/office/drawing/2014/main" id="{71F31DB5-5835-964C-B5D6-937D4333D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9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7" name="Rectangle 35">
              <a:extLst>
                <a:ext uri="{FF2B5EF4-FFF2-40B4-BE49-F238E27FC236}">
                  <a16:creationId xmlns:a16="http://schemas.microsoft.com/office/drawing/2014/main" id="{201CABE4-270F-AD43-A72E-B36B578B3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1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33828" name="Rectangle 36">
              <a:extLst>
                <a:ext uri="{FF2B5EF4-FFF2-40B4-BE49-F238E27FC236}">
                  <a16:creationId xmlns:a16="http://schemas.microsoft.com/office/drawing/2014/main" id="{40034A85-5276-E140-8D69-DEC30029E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4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29" name="Rectangle 37">
              <a:extLst>
                <a:ext uri="{FF2B5EF4-FFF2-40B4-BE49-F238E27FC236}">
                  <a16:creationId xmlns:a16="http://schemas.microsoft.com/office/drawing/2014/main" id="{CA4C442F-9902-FB4D-B2AD-34D787AF14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33830" name="Rectangle 38">
              <a:extLst>
                <a:ext uri="{FF2B5EF4-FFF2-40B4-BE49-F238E27FC236}">
                  <a16:creationId xmlns:a16="http://schemas.microsoft.com/office/drawing/2014/main" id="{EB11817B-B3E8-6548-8C80-E288D246F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2" y="3351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33831" name="Rectangle 39">
              <a:extLst>
                <a:ext uri="{FF2B5EF4-FFF2-40B4-BE49-F238E27FC236}">
                  <a16:creationId xmlns:a16="http://schemas.microsoft.com/office/drawing/2014/main" id="{34CED765-6821-EB41-86D9-6BC278E8F8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32" name="Rectangle 40">
              <a:extLst>
                <a:ext uri="{FF2B5EF4-FFF2-40B4-BE49-F238E27FC236}">
                  <a16:creationId xmlns:a16="http://schemas.microsoft.com/office/drawing/2014/main" id="{7F07B392-9122-8345-A084-03978B50A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-2</a:t>
              </a:r>
              <a:endParaRPr lang="en-US" altLang="en-US"/>
            </a:p>
          </p:txBody>
        </p:sp>
        <p:sp>
          <p:nvSpPr>
            <p:cNvPr id="33833" name="Rectangle 41">
              <a:extLst>
                <a:ext uri="{FF2B5EF4-FFF2-40B4-BE49-F238E27FC236}">
                  <a16:creationId xmlns:a16="http://schemas.microsoft.com/office/drawing/2014/main" id="{24620E12-769F-3F42-AD8F-3A4E35014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34" name="Rectangle 42">
              <a:extLst>
                <a:ext uri="{FF2B5EF4-FFF2-40B4-BE49-F238E27FC236}">
                  <a16:creationId xmlns:a16="http://schemas.microsoft.com/office/drawing/2014/main" id="{ECDB5AC1-89A1-DF44-B817-543B50DA0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9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-4</a:t>
              </a:r>
              <a:endParaRPr lang="en-US" altLang="en-US"/>
            </a:p>
          </p:txBody>
        </p:sp>
        <p:sp>
          <p:nvSpPr>
            <p:cNvPr id="33835" name="Rectangle 43">
              <a:extLst>
                <a:ext uri="{FF2B5EF4-FFF2-40B4-BE49-F238E27FC236}">
                  <a16:creationId xmlns:a16="http://schemas.microsoft.com/office/drawing/2014/main" id="{316F9960-D42F-444E-B71D-483957F31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36" name="Rectangle 44">
              <a:extLst>
                <a:ext uri="{FF2B5EF4-FFF2-40B4-BE49-F238E27FC236}">
                  <a16:creationId xmlns:a16="http://schemas.microsoft.com/office/drawing/2014/main" id="{A7634006-866F-704E-8321-33025CF20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4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-6</a:t>
              </a:r>
              <a:endParaRPr lang="en-US" altLang="en-US"/>
            </a:p>
          </p:txBody>
        </p:sp>
        <p:sp>
          <p:nvSpPr>
            <p:cNvPr id="33837" name="Rectangle 45">
              <a:extLst>
                <a:ext uri="{FF2B5EF4-FFF2-40B4-BE49-F238E27FC236}">
                  <a16:creationId xmlns:a16="http://schemas.microsoft.com/office/drawing/2014/main" id="{D546C01E-CEF4-5944-B572-B4FF4A524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38" name="Rectangle 46">
              <a:extLst>
                <a:ext uri="{FF2B5EF4-FFF2-40B4-BE49-F238E27FC236}">
                  <a16:creationId xmlns:a16="http://schemas.microsoft.com/office/drawing/2014/main" id="{AB53CA4A-581B-884D-8EFB-AB1B2D215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-8</a:t>
              </a:r>
              <a:endParaRPr lang="en-US" altLang="en-US"/>
            </a:p>
          </p:txBody>
        </p:sp>
        <p:sp>
          <p:nvSpPr>
            <p:cNvPr id="33839" name="Rectangle 47">
              <a:extLst>
                <a:ext uri="{FF2B5EF4-FFF2-40B4-BE49-F238E27FC236}">
                  <a16:creationId xmlns:a16="http://schemas.microsoft.com/office/drawing/2014/main" id="{90BDE010-C855-5046-9FEE-3DE3577B7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8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40" name="Rectangle 48">
              <a:extLst>
                <a:ext uri="{FF2B5EF4-FFF2-40B4-BE49-F238E27FC236}">
                  <a16:creationId xmlns:a16="http://schemas.microsoft.com/office/drawing/2014/main" id="{15725169-B6A8-AF4F-BD5A-C424ACE34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-10</a:t>
              </a:r>
              <a:endParaRPr lang="en-US" altLang="en-US"/>
            </a:p>
          </p:txBody>
        </p:sp>
        <p:sp>
          <p:nvSpPr>
            <p:cNvPr id="33841" name="Rectangle 49">
              <a:extLst>
                <a:ext uri="{FF2B5EF4-FFF2-40B4-BE49-F238E27FC236}">
                  <a16:creationId xmlns:a16="http://schemas.microsoft.com/office/drawing/2014/main" id="{F57A758B-8009-B440-9A24-DC481039C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3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42" name="Rectangle 50">
              <a:extLst>
                <a:ext uri="{FF2B5EF4-FFF2-40B4-BE49-F238E27FC236}">
                  <a16:creationId xmlns:a16="http://schemas.microsoft.com/office/drawing/2014/main" id="{1F1A5F6B-2119-0248-ABB8-18C0F7589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5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-12</a:t>
              </a:r>
              <a:endParaRPr lang="en-US" altLang="en-US"/>
            </a:p>
          </p:txBody>
        </p:sp>
        <p:sp>
          <p:nvSpPr>
            <p:cNvPr id="33843" name="Rectangle 51">
              <a:extLst>
                <a:ext uri="{FF2B5EF4-FFF2-40B4-BE49-F238E27FC236}">
                  <a16:creationId xmlns:a16="http://schemas.microsoft.com/office/drawing/2014/main" id="{F06D1B20-C7C8-0341-919E-25E36BA80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" y="3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33844" name="Rectangle 52">
              <a:extLst>
                <a:ext uri="{FF2B5EF4-FFF2-40B4-BE49-F238E27FC236}">
                  <a16:creationId xmlns:a16="http://schemas.microsoft.com/office/drawing/2014/main" id="{DE151002-3491-B04D-A2CE-75D692765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-14</a:t>
              </a:r>
              <a:endParaRPr lang="en-US" altLang="en-US"/>
            </a:p>
          </p:txBody>
        </p:sp>
        <p:sp>
          <p:nvSpPr>
            <p:cNvPr id="33845" name="Rectangle 53">
              <a:extLst>
                <a:ext uri="{FF2B5EF4-FFF2-40B4-BE49-F238E27FC236}">
                  <a16:creationId xmlns:a16="http://schemas.microsoft.com/office/drawing/2014/main" id="{B398846F-CB9D-1745-92F3-41BA66F65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6" name="Rectangle 54">
              <a:extLst>
                <a:ext uri="{FF2B5EF4-FFF2-40B4-BE49-F238E27FC236}">
                  <a16:creationId xmlns:a16="http://schemas.microsoft.com/office/drawing/2014/main" id="{2518C115-E799-BD4F-84F3-4122B9F39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7" name="Rectangle 55">
              <a:extLst>
                <a:ext uri="{FF2B5EF4-FFF2-40B4-BE49-F238E27FC236}">
                  <a16:creationId xmlns:a16="http://schemas.microsoft.com/office/drawing/2014/main" id="{01D2595A-837B-A74F-932F-240767F26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8" name="Rectangle 56">
              <a:extLst>
                <a:ext uri="{FF2B5EF4-FFF2-40B4-BE49-F238E27FC236}">
                  <a16:creationId xmlns:a16="http://schemas.microsoft.com/office/drawing/2014/main" id="{A44AF3BE-FE41-0D45-AF1B-559AC2EC8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49" name="Rectangle 57">
              <a:extLst>
                <a:ext uri="{FF2B5EF4-FFF2-40B4-BE49-F238E27FC236}">
                  <a16:creationId xmlns:a16="http://schemas.microsoft.com/office/drawing/2014/main" id="{98FFE61D-5058-7447-9E77-C92D63561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0" name="Rectangle 58">
              <a:extLst>
                <a:ext uri="{FF2B5EF4-FFF2-40B4-BE49-F238E27FC236}">
                  <a16:creationId xmlns:a16="http://schemas.microsoft.com/office/drawing/2014/main" id="{579236FA-FEC7-BB4E-9DF9-F1FE1ADE4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1" name="Rectangle 59">
              <a:extLst>
                <a:ext uri="{FF2B5EF4-FFF2-40B4-BE49-F238E27FC236}">
                  <a16:creationId xmlns:a16="http://schemas.microsoft.com/office/drawing/2014/main" id="{2607C720-2C3B-E64F-8359-0B9E1A9C0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2" name="Rectangle 60">
              <a:extLst>
                <a:ext uri="{FF2B5EF4-FFF2-40B4-BE49-F238E27FC236}">
                  <a16:creationId xmlns:a16="http://schemas.microsoft.com/office/drawing/2014/main" id="{4D154DB2-5CDC-5A43-9AED-A178810EF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3" name="Rectangle 61">
              <a:extLst>
                <a:ext uri="{FF2B5EF4-FFF2-40B4-BE49-F238E27FC236}">
                  <a16:creationId xmlns:a16="http://schemas.microsoft.com/office/drawing/2014/main" id="{FD313330-997A-F747-999E-C4E3142F9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4" name="Rectangle 62">
              <a:extLst>
                <a:ext uri="{FF2B5EF4-FFF2-40B4-BE49-F238E27FC236}">
                  <a16:creationId xmlns:a16="http://schemas.microsoft.com/office/drawing/2014/main" id="{55FCBBD4-BED2-7840-9B96-BADA70039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5" name="Rectangle 63">
              <a:extLst>
                <a:ext uri="{FF2B5EF4-FFF2-40B4-BE49-F238E27FC236}">
                  <a16:creationId xmlns:a16="http://schemas.microsoft.com/office/drawing/2014/main" id="{5C884052-2658-8046-92B5-DF4B70209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6" name="Rectangle 64">
              <a:extLst>
                <a:ext uri="{FF2B5EF4-FFF2-40B4-BE49-F238E27FC236}">
                  <a16:creationId xmlns:a16="http://schemas.microsoft.com/office/drawing/2014/main" id="{C183739F-4A5E-B94E-9A21-A0783637C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7" name="Rectangle 65">
              <a:extLst>
                <a:ext uri="{FF2B5EF4-FFF2-40B4-BE49-F238E27FC236}">
                  <a16:creationId xmlns:a16="http://schemas.microsoft.com/office/drawing/2014/main" id="{A869B766-DB5D-9841-B627-1504AB1EE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8" name="Rectangle 66">
              <a:extLst>
                <a:ext uri="{FF2B5EF4-FFF2-40B4-BE49-F238E27FC236}">
                  <a16:creationId xmlns:a16="http://schemas.microsoft.com/office/drawing/2014/main" id="{DB4E8B14-43BF-884F-8E52-7E23041A8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59" name="Rectangle 67">
              <a:extLst>
                <a:ext uri="{FF2B5EF4-FFF2-40B4-BE49-F238E27FC236}">
                  <a16:creationId xmlns:a16="http://schemas.microsoft.com/office/drawing/2014/main" id="{E7549364-EB04-1F4F-BD12-38B4C7D65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3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0" name="Rectangle 68">
              <a:extLst>
                <a:ext uri="{FF2B5EF4-FFF2-40B4-BE49-F238E27FC236}">
                  <a16:creationId xmlns:a16="http://schemas.microsoft.com/office/drawing/2014/main" id="{0C234850-BF34-2B47-89BA-33BEA28C2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1" name="Rectangle 69">
              <a:extLst>
                <a:ext uri="{FF2B5EF4-FFF2-40B4-BE49-F238E27FC236}">
                  <a16:creationId xmlns:a16="http://schemas.microsoft.com/office/drawing/2014/main" id="{EA6B1FED-2E44-EA47-956B-7D3B97DCEB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2" name="Rectangle 70">
              <a:extLst>
                <a:ext uri="{FF2B5EF4-FFF2-40B4-BE49-F238E27FC236}">
                  <a16:creationId xmlns:a16="http://schemas.microsoft.com/office/drawing/2014/main" id="{BE93AB66-D2B8-FB4B-AB4D-07E3E9427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0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3" name="Rectangle 71">
              <a:extLst>
                <a:ext uri="{FF2B5EF4-FFF2-40B4-BE49-F238E27FC236}">
                  <a16:creationId xmlns:a16="http://schemas.microsoft.com/office/drawing/2014/main" id="{E138A5B0-CD2B-974C-A28F-9804DCEB5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4" name="Rectangle 72">
              <a:extLst>
                <a:ext uri="{FF2B5EF4-FFF2-40B4-BE49-F238E27FC236}">
                  <a16:creationId xmlns:a16="http://schemas.microsoft.com/office/drawing/2014/main" id="{0E6DE6AD-8371-3041-91CF-7A6E7F94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5" name="Rectangle 73">
              <a:extLst>
                <a:ext uri="{FF2B5EF4-FFF2-40B4-BE49-F238E27FC236}">
                  <a16:creationId xmlns:a16="http://schemas.microsoft.com/office/drawing/2014/main" id="{862B3E31-EDD3-904B-B79D-4AFBD495B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8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6" name="Rectangle 74">
              <a:extLst>
                <a:ext uri="{FF2B5EF4-FFF2-40B4-BE49-F238E27FC236}">
                  <a16:creationId xmlns:a16="http://schemas.microsoft.com/office/drawing/2014/main" id="{14AD8B12-E0A3-704D-9784-3DD3FFE8BC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1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7" name="Rectangle 75">
              <a:extLst>
                <a:ext uri="{FF2B5EF4-FFF2-40B4-BE49-F238E27FC236}">
                  <a16:creationId xmlns:a16="http://schemas.microsoft.com/office/drawing/2014/main" id="{F14BFCBE-A4C6-C440-B98F-46718F079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3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8" name="Rectangle 76">
              <a:extLst>
                <a:ext uri="{FF2B5EF4-FFF2-40B4-BE49-F238E27FC236}">
                  <a16:creationId xmlns:a16="http://schemas.microsoft.com/office/drawing/2014/main" id="{EAFE7B7E-10B8-0349-8DCE-96D121001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69" name="Rectangle 77">
              <a:extLst>
                <a:ext uri="{FF2B5EF4-FFF2-40B4-BE49-F238E27FC236}">
                  <a16:creationId xmlns:a16="http://schemas.microsoft.com/office/drawing/2014/main" id="{B1FB9887-27AF-BA4D-B821-C074CC993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8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0" name="Rectangle 78">
              <a:extLst>
                <a:ext uri="{FF2B5EF4-FFF2-40B4-BE49-F238E27FC236}">
                  <a16:creationId xmlns:a16="http://schemas.microsoft.com/office/drawing/2014/main" id="{03894264-61B2-6E45-9A34-1736070A6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1" name="Rectangle 79">
              <a:extLst>
                <a:ext uri="{FF2B5EF4-FFF2-40B4-BE49-F238E27FC236}">
                  <a16:creationId xmlns:a16="http://schemas.microsoft.com/office/drawing/2014/main" id="{4E158C2F-02E6-654D-A3D4-871028AE9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2781"/>
              <a:ext cx="5521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2" name="Rectangle 80">
              <a:extLst>
                <a:ext uri="{FF2B5EF4-FFF2-40B4-BE49-F238E27FC236}">
                  <a16:creationId xmlns:a16="http://schemas.microsoft.com/office/drawing/2014/main" id="{34ED02CD-721D-4A4C-B2E0-C767BC501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3326"/>
              <a:ext cx="5513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3873" name="Group 81">
              <a:extLst>
                <a:ext uri="{FF2B5EF4-FFF2-40B4-BE49-F238E27FC236}">
                  <a16:creationId xmlns:a16="http://schemas.microsoft.com/office/drawing/2014/main" id="{D54F24F7-870D-574A-8368-887F6C2B1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1" y="2513"/>
              <a:ext cx="640" cy="75"/>
              <a:chOff x="4871" y="2513"/>
              <a:chExt cx="640" cy="75"/>
            </a:xfrm>
          </p:grpSpPr>
          <p:sp>
            <p:nvSpPr>
              <p:cNvPr id="34011" name="Line 82">
                <a:extLst>
                  <a:ext uri="{FF2B5EF4-FFF2-40B4-BE49-F238E27FC236}">
                    <a16:creationId xmlns:a16="http://schemas.microsoft.com/office/drawing/2014/main" id="{3955DF23-AC19-C442-8A44-1AC7E25C8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07" y="2549"/>
                <a:ext cx="565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Oval 83">
                <a:extLst>
                  <a:ext uri="{FF2B5EF4-FFF2-40B4-BE49-F238E27FC236}">
                    <a16:creationId xmlns:a16="http://schemas.microsoft.com/office/drawing/2014/main" id="{81B84D97-8B37-0E4E-92EA-5EEC11EF4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1" y="2513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13" name="Oval 84">
                <a:extLst>
                  <a:ext uri="{FF2B5EF4-FFF2-40B4-BE49-F238E27FC236}">
                    <a16:creationId xmlns:a16="http://schemas.microsoft.com/office/drawing/2014/main" id="{D42E97C9-0920-0344-B140-010C1745E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5" y="2513"/>
                <a:ext cx="76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3874" name="Group 85">
              <a:extLst>
                <a:ext uri="{FF2B5EF4-FFF2-40B4-BE49-F238E27FC236}">
                  <a16:creationId xmlns:a16="http://schemas.microsoft.com/office/drawing/2014/main" id="{816C3072-D835-1A47-8427-46203C2209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398"/>
              <a:ext cx="1505" cy="76"/>
              <a:chOff x="3456" y="2398"/>
              <a:chExt cx="1505" cy="76"/>
            </a:xfrm>
          </p:grpSpPr>
          <p:sp>
            <p:nvSpPr>
              <p:cNvPr id="34008" name="Line 86">
                <a:extLst>
                  <a:ext uri="{FF2B5EF4-FFF2-40B4-BE49-F238E27FC236}">
                    <a16:creationId xmlns:a16="http://schemas.microsoft.com/office/drawing/2014/main" id="{2E8A79CA-E18D-474D-B829-0C1316F6BF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3" y="2435"/>
                <a:ext cx="1429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9" name="Oval 87">
                <a:extLst>
                  <a:ext uri="{FF2B5EF4-FFF2-40B4-BE49-F238E27FC236}">
                    <a16:creationId xmlns:a16="http://schemas.microsoft.com/office/drawing/2014/main" id="{3940D524-A632-224E-8C6F-B4B668D7F7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39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10" name="Oval 88">
                <a:extLst>
                  <a:ext uri="{FF2B5EF4-FFF2-40B4-BE49-F238E27FC236}">
                    <a16:creationId xmlns:a16="http://schemas.microsoft.com/office/drawing/2014/main" id="{24AE598E-C17D-CF43-BFF8-BC238B609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" y="239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75" name="Rectangle 89">
              <a:extLst>
                <a:ext uri="{FF2B5EF4-FFF2-40B4-BE49-F238E27FC236}">
                  <a16:creationId xmlns:a16="http://schemas.microsoft.com/office/drawing/2014/main" id="{767457EE-8221-854B-AE09-FF00AAF52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9" y="2287"/>
              <a:ext cx="56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76" name="Rectangle 90">
              <a:extLst>
                <a:ext uri="{FF2B5EF4-FFF2-40B4-BE49-F238E27FC236}">
                  <a16:creationId xmlns:a16="http://schemas.microsoft.com/office/drawing/2014/main" id="{DDF8AA5E-55E2-9749-9F6F-0EA461B1E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2299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Broadcast</a:t>
              </a:r>
              <a:endParaRPr lang="en-US" altLang="en-US"/>
            </a:p>
          </p:txBody>
        </p:sp>
        <p:grpSp>
          <p:nvGrpSpPr>
            <p:cNvPr id="33877" name="Group 91">
              <a:extLst>
                <a:ext uri="{FF2B5EF4-FFF2-40B4-BE49-F238E27FC236}">
                  <a16:creationId xmlns:a16="http://schemas.microsoft.com/office/drawing/2014/main" id="{CA46286F-D5F5-5846-ADE5-07228D001D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1" y="2230"/>
              <a:ext cx="243" cy="76"/>
              <a:chOff x="4131" y="2230"/>
              <a:chExt cx="243" cy="76"/>
            </a:xfrm>
          </p:grpSpPr>
          <p:sp>
            <p:nvSpPr>
              <p:cNvPr id="34005" name="Line 92">
                <a:extLst>
                  <a:ext uri="{FF2B5EF4-FFF2-40B4-BE49-F238E27FC236}">
                    <a16:creationId xmlns:a16="http://schemas.microsoft.com/office/drawing/2014/main" id="{58053803-03FA-BA40-9025-B2B6972AB0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7" y="2267"/>
                <a:ext cx="168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6" name="Oval 93">
                <a:extLst>
                  <a:ext uri="{FF2B5EF4-FFF2-40B4-BE49-F238E27FC236}">
                    <a16:creationId xmlns:a16="http://schemas.microsoft.com/office/drawing/2014/main" id="{6585B42B-B048-A348-8EFF-11D45948F5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1" y="223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07" name="Oval 94">
                <a:extLst>
                  <a:ext uri="{FF2B5EF4-FFF2-40B4-BE49-F238E27FC236}">
                    <a16:creationId xmlns:a16="http://schemas.microsoft.com/office/drawing/2014/main" id="{AD3D28FA-D176-474A-AFAA-626660D82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9" y="223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3878" name="Group 95">
              <a:extLst>
                <a:ext uri="{FF2B5EF4-FFF2-40B4-BE49-F238E27FC236}">
                  <a16:creationId xmlns:a16="http://schemas.microsoft.com/office/drawing/2014/main" id="{FCC3459B-0066-C645-9478-4965B4AC3F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6" y="2101"/>
              <a:ext cx="375" cy="82"/>
              <a:chOff x="3816" y="2101"/>
              <a:chExt cx="375" cy="82"/>
            </a:xfrm>
          </p:grpSpPr>
          <p:sp>
            <p:nvSpPr>
              <p:cNvPr id="34002" name="Line 96">
                <a:extLst>
                  <a:ext uri="{FF2B5EF4-FFF2-40B4-BE49-F238E27FC236}">
                    <a16:creationId xmlns:a16="http://schemas.microsoft.com/office/drawing/2014/main" id="{9F97271D-B580-554B-AC27-089E827639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52" y="2138"/>
                <a:ext cx="300" cy="6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3" name="Oval 97">
                <a:extLst>
                  <a:ext uri="{FF2B5EF4-FFF2-40B4-BE49-F238E27FC236}">
                    <a16:creationId xmlns:a16="http://schemas.microsoft.com/office/drawing/2014/main" id="{CADFE104-7FB3-CD4A-A032-CBE83A27A8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16" y="2101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04" name="Oval 98">
                <a:extLst>
                  <a:ext uri="{FF2B5EF4-FFF2-40B4-BE49-F238E27FC236}">
                    <a16:creationId xmlns:a16="http://schemas.microsoft.com/office/drawing/2014/main" id="{C80182B0-6472-2C42-9B33-A98E9282D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5" y="2107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3879" name="Group 99">
              <a:extLst>
                <a:ext uri="{FF2B5EF4-FFF2-40B4-BE49-F238E27FC236}">
                  <a16:creationId xmlns:a16="http://schemas.microsoft.com/office/drawing/2014/main" id="{FD954562-D64A-E946-AB85-B414529131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1993"/>
              <a:ext cx="346" cy="75"/>
              <a:chOff x="3552" y="1993"/>
              <a:chExt cx="346" cy="75"/>
            </a:xfrm>
          </p:grpSpPr>
          <p:sp>
            <p:nvSpPr>
              <p:cNvPr id="33999" name="Line 100">
                <a:extLst>
                  <a:ext uri="{FF2B5EF4-FFF2-40B4-BE49-F238E27FC236}">
                    <a16:creationId xmlns:a16="http://schemas.microsoft.com/office/drawing/2014/main" id="{51DA50E2-1AB5-0444-A091-4731E5D251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9" y="2030"/>
                <a:ext cx="270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0" name="Oval 101">
                <a:extLst>
                  <a:ext uri="{FF2B5EF4-FFF2-40B4-BE49-F238E27FC236}">
                    <a16:creationId xmlns:a16="http://schemas.microsoft.com/office/drawing/2014/main" id="{52A0D56A-F3EF-2D49-9593-81B04BE455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993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001" name="Oval 102">
                <a:extLst>
                  <a:ext uri="{FF2B5EF4-FFF2-40B4-BE49-F238E27FC236}">
                    <a16:creationId xmlns:a16="http://schemas.microsoft.com/office/drawing/2014/main" id="{86050F0F-2DB6-E240-BBED-2A71BC92D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" y="1993"/>
                <a:ext cx="76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80" name="Rectangle 103">
              <a:extLst>
                <a:ext uri="{FF2B5EF4-FFF2-40B4-BE49-F238E27FC236}">
                  <a16:creationId xmlns:a16="http://schemas.microsoft.com/office/drawing/2014/main" id="{EAF12DAF-0858-F344-8AEF-04F1DAA9E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117"/>
              <a:ext cx="58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81" name="Rectangle 104">
              <a:extLst>
                <a:ext uri="{FF2B5EF4-FFF2-40B4-BE49-F238E27FC236}">
                  <a16:creationId xmlns:a16="http://schemas.microsoft.com/office/drawing/2014/main" id="{990816DB-A342-9548-88B8-BD7253634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5" y="2130"/>
              <a:ext cx="5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Short wave</a:t>
              </a:r>
              <a:endParaRPr lang="en-US" altLang="en-US"/>
            </a:p>
          </p:txBody>
        </p:sp>
        <p:sp>
          <p:nvSpPr>
            <p:cNvPr id="33882" name="Rectangle 105">
              <a:extLst>
                <a:ext uri="{FF2B5EF4-FFF2-40B4-BE49-F238E27FC236}">
                  <a16:creationId xmlns:a16="http://schemas.microsoft.com/office/drawing/2014/main" id="{F37CDF55-CD78-DD47-B0C9-E5A4FE675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8" y="2016"/>
              <a:ext cx="19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83" name="Rectangle 106">
              <a:extLst>
                <a:ext uri="{FF2B5EF4-FFF2-40B4-BE49-F238E27FC236}">
                  <a16:creationId xmlns:a16="http://schemas.microsoft.com/office/drawing/2014/main" id="{03BA972E-3D32-884A-B7D5-5023CF623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1" y="2028"/>
              <a:ext cx="13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TV</a:t>
              </a:r>
              <a:endParaRPr lang="en-US" altLang="en-US"/>
            </a:p>
          </p:txBody>
        </p:sp>
        <p:sp>
          <p:nvSpPr>
            <p:cNvPr id="33884" name="Rectangle 107">
              <a:extLst>
                <a:ext uri="{FF2B5EF4-FFF2-40B4-BE49-F238E27FC236}">
                  <a16:creationId xmlns:a16="http://schemas.microsoft.com/office/drawing/2014/main" id="{962468CD-3742-EB44-BD92-1EC96417B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2" y="1888"/>
              <a:ext cx="21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85" name="Rectangle 108">
              <a:extLst>
                <a:ext uri="{FF2B5EF4-FFF2-40B4-BE49-F238E27FC236}">
                  <a16:creationId xmlns:a16="http://schemas.microsoft.com/office/drawing/2014/main" id="{AC35EF6C-1AA5-D349-83EC-5C977C6C0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" y="1900"/>
              <a:ext cx="15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FM</a:t>
              </a:r>
              <a:endParaRPr lang="en-US" altLang="en-US"/>
            </a:p>
          </p:txBody>
        </p:sp>
        <p:grpSp>
          <p:nvGrpSpPr>
            <p:cNvPr id="33886" name="Group 109">
              <a:extLst>
                <a:ext uri="{FF2B5EF4-FFF2-40B4-BE49-F238E27FC236}">
                  <a16:creationId xmlns:a16="http://schemas.microsoft.com/office/drawing/2014/main" id="{EB3982EA-4276-134D-9D2D-3EBA2C5910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3" y="1818"/>
              <a:ext cx="552" cy="76"/>
              <a:chOff x="3213" y="1818"/>
              <a:chExt cx="552" cy="76"/>
            </a:xfrm>
          </p:grpSpPr>
          <p:sp>
            <p:nvSpPr>
              <p:cNvPr id="33996" name="Line 110">
                <a:extLst>
                  <a:ext uri="{FF2B5EF4-FFF2-40B4-BE49-F238E27FC236}">
                    <a16:creationId xmlns:a16="http://schemas.microsoft.com/office/drawing/2014/main" id="{563F43B7-789D-3340-B38E-1EAF40AFA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0" y="1855"/>
                <a:ext cx="477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7" name="Oval 111">
                <a:extLst>
                  <a:ext uri="{FF2B5EF4-FFF2-40B4-BE49-F238E27FC236}">
                    <a16:creationId xmlns:a16="http://schemas.microsoft.com/office/drawing/2014/main" id="{C803C6C7-486D-D74D-9E21-026D6F122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3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98" name="Oval 112">
                <a:extLst>
                  <a:ext uri="{FF2B5EF4-FFF2-40B4-BE49-F238E27FC236}">
                    <a16:creationId xmlns:a16="http://schemas.microsoft.com/office/drawing/2014/main" id="{10FD7FF7-63B3-E744-9196-CEC6C7B8B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0" y="1818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87" name="Rectangle 113">
              <a:extLst>
                <a:ext uri="{FF2B5EF4-FFF2-40B4-BE49-F238E27FC236}">
                  <a16:creationId xmlns:a16="http://schemas.microsoft.com/office/drawing/2014/main" id="{989BEBDA-EC85-044E-943C-348BCDA45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713"/>
              <a:ext cx="35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88" name="Rectangle 114">
              <a:extLst>
                <a:ext uri="{FF2B5EF4-FFF2-40B4-BE49-F238E27FC236}">
                  <a16:creationId xmlns:a16="http://schemas.microsoft.com/office/drawing/2014/main" id="{05B77F62-D41B-0B42-9101-71018E635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5" y="1726"/>
              <a:ext cx="29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Radar</a:t>
              </a:r>
              <a:endParaRPr lang="en-US" altLang="en-US"/>
            </a:p>
          </p:txBody>
        </p:sp>
        <p:grpSp>
          <p:nvGrpSpPr>
            <p:cNvPr id="33889" name="Group 115">
              <a:extLst>
                <a:ext uri="{FF2B5EF4-FFF2-40B4-BE49-F238E27FC236}">
                  <a16:creationId xmlns:a16="http://schemas.microsoft.com/office/drawing/2014/main" id="{8003C303-AFD4-4B4B-A85E-1C3D05731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9" y="1710"/>
              <a:ext cx="808" cy="76"/>
              <a:chOff x="2379" y="1710"/>
              <a:chExt cx="808" cy="76"/>
            </a:xfrm>
          </p:grpSpPr>
          <p:sp>
            <p:nvSpPr>
              <p:cNvPr id="33993" name="Line 116">
                <a:extLst>
                  <a:ext uri="{FF2B5EF4-FFF2-40B4-BE49-F238E27FC236}">
                    <a16:creationId xmlns:a16="http://schemas.microsoft.com/office/drawing/2014/main" id="{BFBAC9AD-BF55-7C47-9D52-A288AD58A7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6" y="1747"/>
                <a:ext cx="732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4" name="Oval 117">
                <a:extLst>
                  <a:ext uri="{FF2B5EF4-FFF2-40B4-BE49-F238E27FC236}">
                    <a16:creationId xmlns:a16="http://schemas.microsoft.com/office/drawing/2014/main" id="{29E1C28B-E03B-A14D-82F4-77F3B0BC1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9" y="171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95" name="Oval 118">
                <a:extLst>
                  <a:ext uri="{FF2B5EF4-FFF2-40B4-BE49-F238E27FC236}">
                    <a16:creationId xmlns:a16="http://schemas.microsoft.com/office/drawing/2014/main" id="{B23F92BC-F4CB-D641-906F-57996BF60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1" y="1710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90" name="Rectangle 119">
              <a:extLst>
                <a:ext uri="{FF2B5EF4-FFF2-40B4-BE49-F238E27FC236}">
                  <a16:creationId xmlns:a16="http://schemas.microsoft.com/office/drawing/2014/main" id="{60CBD876-89DA-834A-BDA6-B2D0518B5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8" y="1605"/>
              <a:ext cx="4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1" name="Rectangle 120">
              <a:extLst>
                <a:ext uri="{FF2B5EF4-FFF2-40B4-BE49-F238E27FC236}">
                  <a16:creationId xmlns:a16="http://schemas.microsoft.com/office/drawing/2014/main" id="{6340B47B-E097-814C-97EB-656F28974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1" y="1618"/>
              <a:ext cx="3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Infrared</a:t>
              </a:r>
              <a:endParaRPr lang="en-US" altLang="en-US"/>
            </a:p>
          </p:txBody>
        </p:sp>
        <p:sp>
          <p:nvSpPr>
            <p:cNvPr id="33892" name="Rectangle 121">
              <a:extLst>
                <a:ext uri="{FF2B5EF4-FFF2-40B4-BE49-F238E27FC236}">
                  <a16:creationId xmlns:a16="http://schemas.microsoft.com/office/drawing/2014/main" id="{070CB47B-5A21-894E-8171-CD34E5D45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9" y="1740"/>
              <a:ext cx="2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3" name="Rectangle 122">
              <a:extLst>
                <a:ext uri="{FF2B5EF4-FFF2-40B4-BE49-F238E27FC236}">
                  <a16:creationId xmlns:a16="http://schemas.microsoft.com/office/drawing/2014/main" id="{97C018D5-F9EF-834E-886F-080B3E836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" y="1752"/>
              <a:ext cx="2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Near</a:t>
              </a:r>
              <a:endParaRPr lang="en-US" altLang="en-US"/>
            </a:p>
          </p:txBody>
        </p:sp>
        <p:sp>
          <p:nvSpPr>
            <p:cNvPr id="33894" name="Rectangle 123">
              <a:extLst>
                <a:ext uri="{FF2B5EF4-FFF2-40B4-BE49-F238E27FC236}">
                  <a16:creationId xmlns:a16="http://schemas.microsoft.com/office/drawing/2014/main" id="{1D057CD8-7609-7C48-B666-D42BBA7E3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740"/>
              <a:ext cx="2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5" name="Rectangle 124">
              <a:extLst>
                <a:ext uri="{FF2B5EF4-FFF2-40B4-BE49-F238E27FC236}">
                  <a16:creationId xmlns:a16="http://schemas.microsoft.com/office/drawing/2014/main" id="{377A2945-9A4A-2A45-99B5-55CDB63E9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1752"/>
              <a:ext cx="14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Far</a:t>
              </a:r>
              <a:endParaRPr lang="en-US" altLang="en-US"/>
            </a:p>
          </p:txBody>
        </p:sp>
        <p:grpSp>
          <p:nvGrpSpPr>
            <p:cNvPr id="33896" name="Group 125">
              <a:extLst>
                <a:ext uri="{FF2B5EF4-FFF2-40B4-BE49-F238E27FC236}">
                  <a16:creationId xmlns:a16="http://schemas.microsoft.com/office/drawing/2014/main" id="{1AAA57C3-589E-384C-8BAF-82B8F08309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1" y="1602"/>
              <a:ext cx="170" cy="76"/>
              <a:chOff x="2291" y="1602"/>
              <a:chExt cx="170" cy="76"/>
            </a:xfrm>
          </p:grpSpPr>
          <p:sp>
            <p:nvSpPr>
              <p:cNvPr id="33990" name="Line 126">
                <a:extLst>
                  <a:ext uri="{FF2B5EF4-FFF2-40B4-BE49-F238E27FC236}">
                    <a16:creationId xmlns:a16="http://schemas.microsoft.com/office/drawing/2014/main" id="{3B42FF2E-9156-8A4C-90F4-521E175BE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8" y="1639"/>
                <a:ext cx="94" cy="1"/>
              </a:xfrm>
              <a:prstGeom prst="line">
                <a:avLst/>
              </a:prstGeom>
              <a:noFill/>
              <a:ln w="174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1" name="Oval 127">
                <a:extLst>
                  <a:ext uri="{FF2B5EF4-FFF2-40B4-BE49-F238E27FC236}">
                    <a16:creationId xmlns:a16="http://schemas.microsoft.com/office/drawing/2014/main" id="{083079EB-1DA6-174F-82F6-23FFFBCA8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1" y="1602"/>
                <a:ext cx="76" cy="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92" name="Oval 128">
                <a:extLst>
                  <a:ext uri="{FF2B5EF4-FFF2-40B4-BE49-F238E27FC236}">
                    <a16:creationId xmlns:a16="http://schemas.microsoft.com/office/drawing/2014/main" id="{BC808848-7AE0-5A4A-A539-F291740F8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5" y="1602"/>
                <a:ext cx="76" cy="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897" name="Rectangle 129">
              <a:extLst>
                <a:ext uri="{FF2B5EF4-FFF2-40B4-BE49-F238E27FC236}">
                  <a16:creationId xmlns:a16="http://schemas.microsoft.com/office/drawing/2014/main" id="{A631FF32-5E07-1246-9C27-477DCB6E1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1457"/>
              <a:ext cx="49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98" name="Rectangle 130">
              <a:extLst>
                <a:ext uri="{FF2B5EF4-FFF2-40B4-BE49-F238E27FC236}">
                  <a16:creationId xmlns:a16="http://schemas.microsoft.com/office/drawing/2014/main" id="{6CDC4AD2-13EE-F64C-A81F-7654B0E0F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471"/>
              <a:ext cx="4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Visible</a:t>
              </a:r>
              <a:endParaRPr lang="en-US" altLang="en-US"/>
            </a:p>
          </p:txBody>
        </p:sp>
        <p:grpSp>
          <p:nvGrpSpPr>
            <p:cNvPr id="33899" name="Group 131">
              <a:extLst>
                <a:ext uri="{FF2B5EF4-FFF2-40B4-BE49-F238E27FC236}">
                  <a16:creationId xmlns:a16="http://schemas.microsoft.com/office/drawing/2014/main" id="{580F5E67-E932-274F-9D00-EF6FCD36B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1" y="1818"/>
              <a:ext cx="501" cy="76"/>
              <a:chOff x="1821" y="1818"/>
              <a:chExt cx="501" cy="76"/>
            </a:xfrm>
          </p:grpSpPr>
          <p:sp>
            <p:nvSpPr>
              <p:cNvPr id="33987" name="Line 132">
                <a:extLst>
                  <a:ext uri="{FF2B5EF4-FFF2-40B4-BE49-F238E27FC236}">
                    <a16:creationId xmlns:a16="http://schemas.microsoft.com/office/drawing/2014/main" id="{F259D2A8-5A6D-2948-A7E9-8BDAFEA30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8" y="1855"/>
                <a:ext cx="425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Oval 133">
                <a:extLst>
                  <a:ext uri="{FF2B5EF4-FFF2-40B4-BE49-F238E27FC236}">
                    <a16:creationId xmlns:a16="http://schemas.microsoft.com/office/drawing/2014/main" id="{98954DAB-9007-304C-95C3-CC341CEDC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1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89" name="Oval 134">
                <a:extLst>
                  <a:ext uri="{FF2B5EF4-FFF2-40B4-BE49-F238E27FC236}">
                    <a16:creationId xmlns:a16="http://schemas.microsoft.com/office/drawing/2014/main" id="{69D2355E-CB9A-0545-9866-151889FFF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6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900" name="Rectangle 135">
              <a:extLst>
                <a:ext uri="{FF2B5EF4-FFF2-40B4-BE49-F238E27FC236}">
                  <a16:creationId xmlns:a16="http://schemas.microsoft.com/office/drawing/2014/main" id="{9CED44E5-CA90-8943-9E5C-45743F013B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1707"/>
              <a:ext cx="56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1" name="Rectangle 136">
              <a:extLst>
                <a:ext uri="{FF2B5EF4-FFF2-40B4-BE49-F238E27FC236}">
                  <a16:creationId xmlns:a16="http://schemas.microsoft.com/office/drawing/2014/main" id="{9A564B6D-952B-634B-8B98-F9691CC2B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" y="1719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Ultraviolet</a:t>
              </a:r>
              <a:endParaRPr lang="en-US" altLang="en-US"/>
            </a:p>
          </p:txBody>
        </p:sp>
        <p:grpSp>
          <p:nvGrpSpPr>
            <p:cNvPr id="33902" name="Group 137">
              <a:extLst>
                <a:ext uri="{FF2B5EF4-FFF2-40B4-BE49-F238E27FC236}">
                  <a16:creationId xmlns:a16="http://schemas.microsoft.com/office/drawing/2014/main" id="{C16D79A9-2BC0-BE4A-87FC-3ECB86FA75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939"/>
              <a:ext cx="728" cy="76"/>
              <a:chOff x="1110" y="1939"/>
              <a:chExt cx="728" cy="76"/>
            </a:xfrm>
          </p:grpSpPr>
          <p:sp>
            <p:nvSpPr>
              <p:cNvPr id="33984" name="Line 138">
                <a:extLst>
                  <a:ext uri="{FF2B5EF4-FFF2-40B4-BE49-F238E27FC236}">
                    <a16:creationId xmlns:a16="http://schemas.microsoft.com/office/drawing/2014/main" id="{5B2DC395-D981-6144-B25B-01FEA8786F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47" y="1976"/>
                <a:ext cx="652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5" name="Oval 139">
                <a:extLst>
                  <a:ext uri="{FF2B5EF4-FFF2-40B4-BE49-F238E27FC236}">
                    <a16:creationId xmlns:a16="http://schemas.microsoft.com/office/drawing/2014/main" id="{B6AE3EB1-45CC-0D42-B1B8-EF5E3F96BB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0" y="1939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86" name="Oval 140">
                <a:extLst>
                  <a:ext uri="{FF2B5EF4-FFF2-40B4-BE49-F238E27FC236}">
                    <a16:creationId xmlns:a16="http://schemas.microsoft.com/office/drawing/2014/main" id="{D7FAC7E7-8A22-8D4D-B237-4955BCC42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2" y="1939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903" name="Rectangle 141">
              <a:extLst>
                <a:ext uri="{FF2B5EF4-FFF2-40B4-BE49-F238E27FC236}">
                  <a16:creationId xmlns:a16="http://schemas.microsoft.com/office/drawing/2014/main" id="{1959FED3-D43D-1041-AFAB-29773084B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" y="1835"/>
              <a:ext cx="40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4" name="Rectangle 142">
              <a:extLst>
                <a:ext uri="{FF2B5EF4-FFF2-40B4-BE49-F238E27FC236}">
                  <a16:creationId xmlns:a16="http://schemas.microsoft.com/office/drawing/2014/main" id="{C988225A-1FD9-314C-9091-079A8C35A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847"/>
              <a:ext cx="3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X Rays</a:t>
              </a:r>
              <a:endParaRPr lang="en-US" altLang="en-US"/>
            </a:p>
          </p:txBody>
        </p:sp>
        <p:grpSp>
          <p:nvGrpSpPr>
            <p:cNvPr id="33905" name="Group 143">
              <a:extLst>
                <a:ext uri="{FF2B5EF4-FFF2-40B4-BE49-F238E27FC236}">
                  <a16:creationId xmlns:a16="http://schemas.microsoft.com/office/drawing/2014/main" id="{99AA7DF4-1733-AA4D-A416-4C6A01511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7" y="2169"/>
              <a:ext cx="574" cy="75"/>
              <a:chOff x="707" y="2169"/>
              <a:chExt cx="574" cy="75"/>
            </a:xfrm>
          </p:grpSpPr>
          <p:sp>
            <p:nvSpPr>
              <p:cNvPr id="33981" name="Line 144">
                <a:extLst>
                  <a:ext uri="{FF2B5EF4-FFF2-40B4-BE49-F238E27FC236}">
                    <a16:creationId xmlns:a16="http://schemas.microsoft.com/office/drawing/2014/main" id="{29BC7753-F669-7043-A762-9ED396363E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44" y="2205"/>
                <a:ext cx="498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2" name="Oval 145">
                <a:extLst>
                  <a:ext uri="{FF2B5EF4-FFF2-40B4-BE49-F238E27FC236}">
                    <a16:creationId xmlns:a16="http://schemas.microsoft.com/office/drawing/2014/main" id="{8CE50961-FA8C-1C4E-AA5E-4198A186F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" y="2169"/>
                <a:ext cx="76" cy="75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83" name="Oval 146">
                <a:extLst>
                  <a:ext uri="{FF2B5EF4-FFF2-40B4-BE49-F238E27FC236}">
                    <a16:creationId xmlns:a16="http://schemas.microsoft.com/office/drawing/2014/main" id="{986BA042-83B1-EE44-9F33-C5FD4329E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6" y="2169"/>
                <a:ext cx="75" cy="75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906" name="Rectangle 147">
              <a:extLst>
                <a:ext uri="{FF2B5EF4-FFF2-40B4-BE49-F238E27FC236}">
                  <a16:creationId xmlns:a16="http://schemas.microsoft.com/office/drawing/2014/main" id="{9D7FC24D-22D3-CA4C-8B81-3E768946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" y="2051"/>
              <a:ext cx="71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07" name="Rectangle 148">
              <a:extLst>
                <a:ext uri="{FF2B5EF4-FFF2-40B4-BE49-F238E27FC236}">
                  <a16:creationId xmlns:a16="http://schemas.microsoft.com/office/drawing/2014/main" id="{7000402E-8151-F847-86A1-7EFADDCCE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" y="2063"/>
              <a:ext cx="6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Gamma Rays</a:t>
              </a:r>
              <a:endParaRPr lang="en-US" altLang="en-US"/>
            </a:p>
          </p:txBody>
        </p:sp>
        <p:grpSp>
          <p:nvGrpSpPr>
            <p:cNvPr id="33908" name="Group 149">
              <a:extLst>
                <a:ext uri="{FF2B5EF4-FFF2-40B4-BE49-F238E27FC236}">
                  <a16:creationId xmlns:a16="http://schemas.microsoft.com/office/drawing/2014/main" id="{8BC86D44-1ABD-CB45-804C-D9F295E13F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" y="2398"/>
              <a:ext cx="346" cy="76"/>
              <a:chOff x="429" y="2398"/>
              <a:chExt cx="346" cy="76"/>
            </a:xfrm>
          </p:grpSpPr>
          <p:sp>
            <p:nvSpPr>
              <p:cNvPr id="33978" name="Line 150">
                <a:extLst>
                  <a:ext uri="{FF2B5EF4-FFF2-40B4-BE49-F238E27FC236}">
                    <a16:creationId xmlns:a16="http://schemas.microsoft.com/office/drawing/2014/main" id="{3B5CCC4A-8DA7-9F45-9C87-9464C2E89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6" y="2435"/>
                <a:ext cx="270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9" name="Oval 151">
                <a:extLst>
                  <a:ext uri="{FF2B5EF4-FFF2-40B4-BE49-F238E27FC236}">
                    <a16:creationId xmlns:a16="http://schemas.microsoft.com/office/drawing/2014/main" id="{599A7943-C30E-9146-A284-4E99838B0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" y="2398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980" name="Oval 152">
                <a:extLst>
                  <a:ext uri="{FF2B5EF4-FFF2-40B4-BE49-F238E27FC236}">
                    <a16:creationId xmlns:a16="http://schemas.microsoft.com/office/drawing/2014/main" id="{BFF83F4B-F4EC-A94C-BE9D-923E3480C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" y="2398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33909" name="Rectangle 153">
              <a:extLst>
                <a:ext uri="{FF2B5EF4-FFF2-40B4-BE49-F238E27FC236}">
                  <a16:creationId xmlns:a16="http://schemas.microsoft.com/office/drawing/2014/main" id="{51856AA2-45D3-554A-BD07-CA25D1D83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" y="2287"/>
              <a:ext cx="70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0" name="Rectangle 154">
              <a:extLst>
                <a:ext uri="{FF2B5EF4-FFF2-40B4-BE49-F238E27FC236}">
                  <a16:creationId xmlns:a16="http://schemas.microsoft.com/office/drawing/2014/main" id="{1F88024E-8859-D949-873F-51734F433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" y="2299"/>
              <a:ext cx="65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Cosmic Rays</a:t>
              </a:r>
              <a:endParaRPr lang="en-US" altLang="en-US"/>
            </a:p>
          </p:txBody>
        </p:sp>
        <p:sp>
          <p:nvSpPr>
            <p:cNvPr id="33911" name="Rectangle 155">
              <a:extLst>
                <a:ext uri="{FF2B5EF4-FFF2-40B4-BE49-F238E27FC236}">
                  <a16:creationId xmlns:a16="http://schemas.microsoft.com/office/drawing/2014/main" id="{DEA1F63D-C9FE-A24B-8A09-D5D548A4C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6" y="2267"/>
              <a:ext cx="74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2" name="Rectangle 156">
              <a:extLst>
                <a:ext uri="{FF2B5EF4-FFF2-40B4-BE49-F238E27FC236}">
                  <a16:creationId xmlns:a16="http://schemas.microsoft.com/office/drawing/2014/main" id="{6C77EE51-DC1D-0F43-ACAB-E3C8DDBFA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2" y="2279"/>
              <a:ext cx="3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Power </a:t>
              </a:r>
              <a:endParaRPr lang="en-US" altLang="en-US"/>
            </a:p>
          </p:txBody>
        </p:sp>
        <p:sp>
          <p:nvSpPr>
            <p:cNvPr id="33913" name="Rectangle 157">
              <a:extLst>
                <a:ext uri="{FF2B5EF4-FFF2-40B4-BE49-F238E27FC236}">
                  <a16:creationId xmlns:a16="http://schemas.microsoft.com/office/drawing/2014/main" id="{FA5A7928-F04E-6648-A6CB-4475F2A71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4" y="2410"/>
              <a:ext cx="6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Transmission</a:t>
              </a:r>
              <a:endParaRPr lang="en-US" altLang="en-US"/>
            </a:p>
          </p:txBody>
        </p:sp>
        <p:sp>
          <p:nvSpPr>
            <p:cNvPr id="33914" name="Rectangle 158">
              <a:extLst>
                <a:ext uri="{FF2B5EF4-FFF2-40B4-BE49-F238E27FC236}">
                  <a16:creationId xmlns:a16="http://schemas.microsoft.com/office/drawing/2014/main" id="{E2A2BB68-CDE3-0940-AC9F-4018254D9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" y="1484"/>
              <a:ext cx="119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5" name="Rectangle 159">
              <a:extLst>
                <a:ext uri="{FF2B5EF4-FFF2-40B4-BE49-F238E27FC236}">
                  <a16:creationId xmlns:a16="http://schemas.microsoft.com/office/drawing/2014/main" id="{7F4CBA25-B0DC-1C4C-8ADF-1FEC74064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1497"/>
              <a:ext cx="11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Ionizing Radiation</a:t>
              </a:r>
              <a:endParaRPr lang="en-US" altLang="en-US"/>
            </a:p>
          </p:txBody>
        </p:sp>
        <p:sp>
          <p:nvSpPr>
            <p:cNvPr id="33916" name="Rectangle 160">
              <a:extLst>
                <a:ext uri="{FF2B5EF4-FFF2-40B4-BE49-F238E27FC236}">
                  <a16:creationId xmlns:a16="http://schemas.microsoft.com/office/drawing/2014/main" id="{6C68AE21-3CB4-C841-87FE-DCD5F56EF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1" y="1491"/>
              <a:ext cx="144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17" name="Rectangle 161">
              <a:extLst>
                <a:ext uri="{FF2B5EF4-FFF2-40B4-BE49-F238E27FC236}">
                  <a16:creationId xmlns:a16="http://schemas.microsoft.com/office/drawing/2014/main" id="{C23EA276-B549-D840-8882-0CDE8A8C0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" y="1504"/>
              <a:ext cx="13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Nonionizing Radiation</a:t>
              </a:r>
              <a:endParaRPr lang="en-US" altLang="en-US"/>
            </a:p>
          </p:txBody>
        </p:sp>
        <p:sp>
          <p:nvSpPr>
            <p:cNvPr id="33918" name="Line 162">
              <a:extLst>
                <a:ext uri="{FF2B5EF4-FFF2-40B4-BE49-F238E27FC236}">
                  <a16:creationId xmlns:a16="http://schemas.microsoft.com/office/drawing/2014/main" id="{90370F25-F996-5C46-B93B-38A82D3FE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19" name="Line 163">
              <a:extLst>
                <a:ext uri="{FF2B5EF4-FFF2-40B4-BE49-F238E27FC236}">
                  <a16:creationId xmlns:a16="http://schemas.microsoft.com/office/drawing/2014/main" id="{5FA69D50-F9AC-7546-910E-71B1531D8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0" name="Line 164">
              <a:extLst>
                <a:ext uri="{FF2B5EF4-FFF2-40B4-BE49-F238E27FC236}">
                  <a16:creationId xmlns:a16="http://schemas.microsoft.com/office/drawing/2014/main" id="{2AB34B94-F185-CE4B-BAD6-7F06FC120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1" name="Line 165">
              <a:extLst>
                <a:ext uri="{FF2B5EF4-FFF2-40B4-BE49-F238E27FC236}">
                  <a16:creationId xmlns:a16="http://schemas.microsoft.com/office/drawing/2014/main" id="{19FAE865-94E6-5046-BDB3-D1C84DD80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2" name="Line 166">
              <a:extLst>
                <a:ext uri="{FF2B5EF4-FFF2-40B4-BE49-F238E27FC236}">
                  <a16:creationId xmlns:a16="http://schemas.microsoft.com/office/drawing/2014/main" id="{927C9E2A-6B20-3B41-813B-50E9835C2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3" name="Line 167">
              <a:extLst>
                <a:ext uri="{FF2B5EF4-FFF2-40B4-BE49-F238E27FC236}">
                  <a16:creationId xmlns:a16="http://schemas.microsoft.com/office/drawing/2014/main" id="{4D06BACF-EFC1-084D-9EF9-86E1481DC1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4" name="Line 168">
              <a:extLst>
                <a:ext uri="{FF2B5EF4-FFF2-40B4-BE49-F238E27FC236}">
                  <a16:creationId xmlns:a16="http://schemas.microsoft.com/office/drawing/2014/main" id="{E0C44245-7EB2-5948-B411-9F2555B94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5" name="Line 169">
              <a:extLst>
                <a:ext uri="{FF2B5EF4-FFF2-40B4-BE49-F238E27FC236}">
                  <a16:creationId xmlns:a16="http://schemas.microsoft.com/office/drawing/2014/main" id="{E66138E9-4A03-FC45-96FD-7A0A784BA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6" name="Line 170">
              <a:extLst>
                <a:ext uri="{FF2B5EF4-FFF2-40B4-BE49-F238E27FC236}">
                  <a16:creationId xmlns:a16="http://schemas.microsoft.com/office/drawing/2014/main" id="{8E270BA5-D517-4E41-B409-8DEFE924C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7" name="Line 171">
              <a:extLst>
                <a:ext uri="{FF2B5EF4-FFF2-40B4-BE49-F238E27FC236}">
                  <a16:creationId xmlns:a16="http://schemas.microsoft.com/office/drawing/2014/main" id="{A64A983A-22C8-AD4E-A164-68EA59648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8" name="Line 172">
              <a:extLst>
                <a:ext uri="{FF2B5EF4-FFF2-40B4-BE49-F238E27FC236}">
                  <a16:creationId xmlns:a16="http://schemas.microsoft.com/office/drawing/2014/main" id="{B6C143C0-03E9-B342-8999-20E5CEC79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29" name="Line 173">
              <a:extLst>
                <a:ext uri="{FF2B5EF4-FFF2-40B4-BE49-F238E27FC236}">
                  <a16:creationId xmlns:a16="http://schemas.microsoft.com/office/drawing/2014/main" id="{D8834FC0-239D-8A41-98A3-6C1DD78ED1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Line 174">
              <a:extLst>
                <a:ext uri="{FF2B5EF4-FFF2-40B4-BE49-F238E27FC236}">
                  <a16:creationId xmlns:a16="http://schemas.microsoft.com/office/drawing/2014/main" id="{16E60998-151D-3148-AB77-CC311E4E1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1" name="Line 175">
              <a:extLst>
                <a:ext uri="{FF2B5EF4-FFF2-40B4-BE49-F238E27FC236}">
                  <a16:creationId xmlns:a16="http://schemas.microsoft.com/office/drawing/2014/main" id="{725F13C1-AA51-6D47-B0D3-2647905B9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2" name="Line 176">
              <a:extLst>
                <a:ext uri="{FF2B5EF4-FFF2-40B4-BE49-F238E27FC236}">
                  <a16:creationId xmlns:a16="http://schemas.microsoft.com/office/drawing/2014/main" id="{97FFB186-82A6-8848-8889-7462BBA9AA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Line 177">
              <a:extLst>
                <a:ext uri="{FF2B5EF4-FFF2-40B4-BE49-F238E27FC236}">
                  <a16:creationId xmlns:a16="http://schemas.microsoft.com/office/drawing/2014/main" id="{6B94BD07-1D12-AD45-9D15-464D764DA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4" name="Line 178">
              <a:extLst>
                <a:ext uri="{FF2B5EF4-FFF2-40B4-BE49-F238E27FC236}">
                  <a16:creationId xmlns:a16="http://schemas.microsoft.com/office/drawing/2014/main" id="{A68B4CD9-C7A4-4D4D-9521-1ED6EF6BE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5" name="Line 179">
              <a:extLst>
                <a:ext uri="{FF2B5EF4-FFF2-40B4-BE49-F238E27FC236}">
                  <a16:creationId xmlns:a16="http://schemas.microsoft.com/office/drawing/2014/main" id="{DFF0AB4A-FC15-CC41-8BDE-1E1E33107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Line 180">
              <a:extLst>
                <a:ext uri="{FF2B5EF4-FFF2-40B4-BE49-F238E27FC236}">
                  <a16:creationId xmlns:a16="http://schemas.microsoft.com/office/drawing/2014/main" id="{5BE1EEB0-B11F-704E-8E84-557B93472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7" name="Line 181">
              <a:extLst>
                <a:ext uri="{FF2B5EF4-FFF2-40B4-BE49-F238E27FC236}">
                  <a16:creationId xmlns:a16="http://schemas.microsoft.com/office/drawing/2014/main" id="{D42715F4-9D51-FE46-94AC-DC00F15F10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8" name="Line 182">
              <a:extLst>
                <a:ext uri="{FF2B5EF4-FFF2-40B4-BE49-F238E27FC236}">
                  <a16:creationId xmlns:a16="http://schemas.microsoft.com/office/drawing/2014/main" id="{0A3E5141-389E-8348-BA87-FDDD4EFE7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Line 183">
              <a:extLst>
                <a:ext uri="{FF2B5EF4-FFF2-40B4-BE49-F238E27FC236}">
                  <a16:creationId xmlns:a16="http://schemas.microsoft.com/office/drawing/2014/main" id="{A6DE4FCB-C04A-1044-9422-5ED0A6616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0" name="Line 184">
              <a:extLst>
                <a:ext uri="{FF2B5EF4-FFF2-40B4-BE49-F238E27FC236}">
                  <a16:creationId xmlns:a16="http://schemas.microsoft.com/office/drawing/2014/main" id="{90E56891-F245-D24F-9227-332BDB349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1" name="Line 185">
              <a:extLst>
                <a:ext uri="{FF2B5EF4-FFF2-40B4-BE49-F238E27FC236}">
                  <a16:creationId xmlns:a16="http://schemas.microsoft.com/office/drawing/2014/main" id="{6FA662CA-E5F2-4C45-83D0-B79ED887F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2" name="Line 186">
              <a:extLst>
                <a:ext uri="{FF2B5EF4-FFF2-40B4-BE49-F238E27FC236}">
                  <a16:creationId xmlns:a16="http://schemas.microsoft.com/office/drawing/2014/main" id="{A56013FB-78ED-C143-9D87-E324517428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3" name="Line 187">
              <a:extLst>
                <a:ext uri="{FF2B5EF4-FFF2-40B4-BE49-F238E27FC236}">
                  <a16:creationId xmlns:a16="http://schemas.microsoft.com/office/drawing/2014/main" id="{F2E6B951-1CA1-7F40-9FEF-CFD28EAA7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4" name="Line 188">
              <a:extLst>
                <a:ext uri="{FF2B5EF4-FFF2-40B4-BE49-F238E27FC236}">
                  <a16:creationId xmlns:a16="http://schemas.microsoft.com/office/drawing/2014/main" id="{5CBA0A60-D516-2F45-A56E-1F176EFE9A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5" name="Line 189">
              <a:extLst>
                <a:ext uri="{FF2B5EF4-FFF2-40B4-BE49-F238E27FC236}">
                  <a16:creationId xmlns:a16="http://schemas.microsoft.com/office/drawing/2014/main" id="{E1991782-B78A-E747-BA86-F3A56D6A9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6" name="Line 190">
              <a:extLst>
                <a:ext uri="{FF2B5EF4-FFF2-40B4-BE49-F238E27FC236}">
                  <a16:creationId xmlns:a16="http://schemas.microsoft.com/office/drawing/2014/main" id="{B64651A2-8828-F24B-9A23-28C0AC2A1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7" name="Line 191">
              <a:extLst>
                <a:ext uri="{FF2B5EF4-FFF2-40B4-BE49-F238E27FC236}">
                  <a16:creationId xmlns:a16="http://schemas.microsoft.com/office/drawing/2014/main" id="{65CE342E-36D5-364F-9063-E254AE8DE3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8" name="Line 192">
              <a:extLst>
                <a:ext uri="{FF2B5EF4-FFF2-40B4-BE49-F238E27FC236}">
                  <a16:creationId xmlns:a16="http://schemas.microsoft.com/office/drawing/2014/main" id="{D6B7B5C4-A856-6C42-AAB6-312EA3701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49" name="Line 193">
              <a:extLst>
                <a:ext uri="{FF2B5EF4-FFF2-40B4-BE49-F238E27FC236}">
                  <a16:creationId xmlns:a16="http://schemas.microsoft.com/office/drawing/2014/main" id="{E8F8CDEB-5969-EF45-BC01-6BF11E1A3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0" name="Line 194">
              <a:extLst>
                <a:ext uri="{FF2B5EF4-FFF2-40B4-BE49-F238E27FC236}">
                  <a16:creationId xmlns:a16="http://schemas.microsoft.com/office/drawing/2014/main" id="{C860E4A9-4ECC-AF42-AA56-9CB6678F9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1" name="Line 195">
              <a:extLst>
                <a:ext uri="{FF2B5EF4-FFF2-40B4-BE49-F238E27FC236}">
                  <a16:creationId xmlns:a16="http://schemas.microsoft.com/office/drawing/2014/main" id="{01C85BCB-3711-754D-91B7-6991E44C1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2" name="Line 196">
              <a:extLst>
                <a:ext uri="{FF2B5EF4-FFF2-40B4-BE49-F238E27FC236}">
                  <a16:creationId xmlns:a16="http://schemas.microsoft.com/office/drawing/2014/main" id="{5CD10E9B-37AD-F84C-91F4-CDA1A0A62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3" name="Line 197">
              <a:extLst>
                <a:ext uri="{FF2B5EF4-FFF2-40B4-BE49-F238E27FC236}">
                  <a16:creationId xmlns:a16="http://schemas.microsoft.com/office/drawing/2014/main" id="{A29F2F4C-7E79-4447-B891-7FF7ADE7BE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4" name="Line 198">
              <a:extLst>
                <a:ext uri="{FF2B5EF4-FFF2-40B4-BE49-F238E27FC236}">
                  <a16:creationId xmlns:a16="http://schemas.microsoft.com/office/drawing/2014/main" id="{85BE9D1F-0298-794F-9FB6-8F47CC435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5" name="Line 199">
              <a:extLst>
                <a:ext uri="{FF2B5EF4-FFF2-40B4-BE49-F238E27FC236}">
                  <a16:creationId xmlns:a16="http://schemas.microsoft.com/office/drawing/2014/main" id="{B378D5BC-77CA-7243-B48C-BE7F50280D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6" name="Line 200">
              <a:extLst>
                <a:ext uri="{FF2B5EF4-FFF2-40B4-BE49-F238E27FC236}">
                  <a16:creationId xmlns:a16="http://schemas.microsoft.com/office/drawing/2014/main" id="{A40D2B14-96DD-CE4B-9316-68F6C17507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7" name="Line 201">
              <a:extLst>
                <a:ext uri="{FF2B5EF4-FFF2-40B4-BE49-F238E27FC236}">
                  <a16:creationId xmlns:a16="http://schemas.microsoft.com/office/drawing/2014/main" id="{F8BD4840-24FF-5D4E-8A83-5DBFFBEEB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8" name="Line 202">
              <a:extLst>
                <a:ext uri="{FF2B5EF4-FFF2-40B4-BE49-F238E27FC236}">
                  <a16:creationId xmlns:a16="http://schemas.microsoft.com/office/drawing/2014/main" id="{410673F6-3DDD-4847-AA22-B0EC2A81E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59" name="Line 203">
              <a:extLst>
                <a:ext uri="{FF2B5EF4-FFF2-40B4-BE49-F238E27FC236}">
                  <a16:creationId xmlns:a16="http://schemas.microsoft.com/office/drawing/2014/main" id="{4E693A64-1BF3-ED49-A407-BF59A924DD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0" name="Line 204">
              <a:extLst>
                <a:ext uri="{FF2B5EF4-FFF2-40B4-BE49-F238E27FC236}">
                  <a16:creationId xmlns:a16="http://schemas.microsoft.com/office/drawing/2014/main" id="{032FE309-E401-DD4B-A6DA-78D77209C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0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1" name="Line 205">
              <a:extLst>
                <a:ext uri="{FF2B5EF4-FFF2-40B4-BE49-F238E27FC236}">
                  <a16:creationId xmlns:a16="http://schemas.microsoft.com/office/drawing/2014/main" id="{411832A5-FD31-B549-8B43-EF3F7E941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2" name="Line 206">
              <a:extLst>
                <a:ext uri="{FF2B5EF4-FFF2-40B4-BE49-F238E27FC236}">
                  <a16:creationId xmlns:a16="http://schemas.microsoft.com/office/drawing/2014/main" id="{BFEB7666-3ABF-EF43-AD17-277B0D392C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3" name="Line 207">
              <a:extLst>
                <a:ext uri="{FF2B5EF4-FFF2-40B4-BE49-F238E27FC236}">
                  <a16:creationId xmlns:a16="http://schemas.microsoft.com/office/drawing/2014/main" id="{5BCE571A-61CD-DB43-84D6-BDA0AC8C6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4" name="Line 208">
              <a:extLst>
                <a:ext uri="{FF2B5EF4-FFF2-40B4-BE49-F238E27FC236}">
                  <a16:creationId xmlns:a16="http://schemas.microsoft.com/office/drawing/2014/main" id="{27B0C820-5CE1-F949-80AE-27A7A39D8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5" name="Line 209">
              <a:extLst>
                <a:ext uri="{FF2B5EF4-FFF2-40B4-BE49-F238E27FC236}">
                  <a16:creationId xmlns:a16="http://schemas.microsoft.com/office/drawing/2014/main" id="{E12F66C0-F9AD-1C44-AA26-66805A14C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66" name="Rectangle 210">
              <a:extLst>
                <a:ext uri="{FF2B5EF4-FFF2-40B4-BE49-F238E27FC236}">
                  <a16:creationId xmlns:a16="http://schemas.microsoft.com/office/drawing/2014/main" id="{95D03DF7-E386-AF43-AC5E-79604196D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6" y="3534"/>
              <a:ext cx="162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67" name="Rectangle 211">
              <a:extLst>
                <a:ext uri="{FF2B5EF4-FFF2-40B4-BE49-F238E27FC236}">
                  <a16:creationId xmlns:a16="http://schemas.microsoft.com/office/drawing/2014/main" id="{E3C39021-4CD4-0E43-A638-17E3479D4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552"/>
              <a:ext cx="184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Energy - Electron Volts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sp>
          <p:nvSpPr>
            <p:cNvPr id="33968" name="Rectangle 212">
              <a:extLst>
                <a:ext uri="{FF2B5EF4-FFF2-40B4-BE49-F238E27FC236}">
                  <a16:creationId xmlns:a16="http://schemas.microsoft.com/office/drawing/2014/main" id="{0C5D1CF3-8C78-BF40-A4D7-2BE55B9B0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" y="3534"/>
              <a:ext cx="40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69" name="Rectangle 213">
              <a:extLst>
                <a:ext uri="{FF2B5EF4-FFF2-40B4-BE49-F238E27FC236}">
                  <a16:creationId xmlns:a16="http://schemas.microsoft.com/office/drawing/2014/main" id="{2413CB21-8739-404A-B6AD-9939578CE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" y="3542"/>
              <a:ext cx="37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High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sp>
          <p:nvSpPr>
            <p:cNvPr id="33970" name="Rectangle 214">
              <a:extLst>
                <a:ext uri="{FF2B5EF4-FFF2-40B4-BE49-F238E27FC236}">
                  <a16:creationId xmlns:a16="http://schemas.microsoft.com/office/drawing/2014/main" id="{A2723E25-5AB4-504A-B3A2-1F71EC7AE6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" y="3527"/>
              <a:ext cx="3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971" name="Rectangle 215">
              <a:extLst>
                <a:ext uri="{FF2B5EF4-FFF2-40B4-BE49-F238E27FC236}">
                  <a16:creationId xmlns:a16="http://schemas.microsoft.com/office/drawing/2014/main" id="{D80FCC24-A671-BC4C-AA25-4B88970C5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2" y="3542"/>
              <a:ext cx="33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Low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grpSp>
          <p:nvGrpSpPr>
            <p:cNvPr id="33972" name="Group 216">
              <a:extLst>
                <a:ext uri="{FF2B5EF4-FFF2-40B4-BE49-F238E27FC236}">
                  <a16:creationId xmlns:a16="http://schemas.microsoft.com/office/drawing/2014/main" id="{B316A2A8-9E68-FE4A-B87E-D55018BDF7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3600"/>
              <a:ext cx="1070" cy="90"/>
              <a:chOff x="3661" y="3604"/>
              <a:chExt cx="1262" cy="90"/>
            </a:xfrm>
          </p:grpSpPr>
          <p:sp>
            <p:nvSpPr>
              <p:cNvPr id="33976" name="Line 217">
                <a:extLst>
                  <a:ext uri="{FF2B5EF4-FFF2-40B4-BE49-F238E27FC236}">
                    <a16:creationId xmlns:a16="http://schemas.microsoft.com/office/drawing/2014/main" id="{A95D2268-1540-5B4A-AD8D-6256EFC34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1" y="3648"/>
                <a:ext cx="1173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7" name="Freeform 218">
                <a:extLst>
                  <a:ext uri="{FF2B5EF4-FFF2-40B4-BE49-F238E27FC236}">
                    <a16:creationId xmlns:a16="http://schemas.microsoft.com/office/drawing/2014/main" id="{99282025-DB7E-A547-B740-A36EA30953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2" y="3604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91 w 91"/>
                  <a:gd name="T3" fmla="*/ 45 h 90"/>
                  <a:gd name="T4" fmla="*/ 0 w 91"/>
                  <a:gd name="T5" fmla="*/ 0 h 90"/>
                  <a:gd name="T6" fmla="*/ 0 w 91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90"/>
                  <a:gd name="T14" fmla="*/ 91 w 91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90">
                    <a:moveTo>
                      <a:pt x="0" y="90"/>
                    </a:moveTo>
                    <a:lnTo>
                      <a:pt x="91" y="45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33973" name="Group 219">
              <a:extLst>
                <a:ext uri="{FF2B5EF4-FFF2-40B4-BE49-F238E27FC236}">
                  <a16:creationId xmlns:a16="http://schemas.microsoft.com/office/drawing/2014/main" id="{BB874B48-EC73-6443-8B18-5FEBF80EB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5" y="3606"/>
              <a:ext cx="1092" cy="90"/>
              <a:chOff x="825" y="3583"/>
              <a:chExt cx="1092" cy="90"/>
            </a:xfrm>
          </p:grpSpPr>
          <p:sp>
            <p:nvSpPr>
              <p:cNvPr id="33974" name="Line 220">
                <a:extLst>
                  <a:ext uri="{FF2B5EF4-FFF2-40B4-BE49-F238E27FC236}">
                    <a16:creationId xmlns:a16="http://schemas.microsoft.com/office/drawing/2014/main" id="{A408FDC2-44AB-994E-9A55-1DB5BBBCF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13" y="3627"/>
                <a:ext cx="1004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5" name="Freeform 221">
                <a:extLst>
                  <a:ext uri="{FF2B5EF4-FFF2-40B4-BE49-F238E27FC236}">
                    <a16:creationId xmlns:a16="http://schemas.microsoft.com/office/drawing/2014/main" id="{D9174895-727E-B749-8317-542020D42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" y="3583"/>
                <a:ext cx="91" cy="90"/>
              </a:xfrm>
              <a:custGeom>
                <a:avLst/>
                <a:gdLst>
                  <a:gd name="T0" fmla="*/ 91 w 91"/>
                  <a:gd name="T1" fmla="*/ 0 h 90"/>
                  <a:gd name="T2" fmla="*/ 0 w 91"/>
                  <a:gd name="T3" fmla="*/ 44 h 90"/>
                  <a:gd name="T4" fmla="*/ 91 w 91"/>
                  <a:gd name="T5" fmla="*/ 90 h 90"/>
                  <a:gd name="T6" fmla="*/ 91 w 91"/>
                  <a:gd name="T7" fmla="*/ 0 h 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90"/>
                  <a:gd name="T14" fmla="*/ 91 w 91"/>
                  <a:gd name="T15" fmla="*/ 90 h 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90">
                    <a:moveTo>
                      <a:pt x="91" y="0"/>
                    </a:moveTo>
                    <a:lnTo>
                      <a:pt x="0" y="44"/>
                    </a:lnTo>
                    <a:lnTo>
                      <a:pt x="91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4505</TotalTime>
  <Words>1918</Words>
  <Application>Microsoft Macintosh PowerPoint</Application>
  <PresentationFormat>On-screen Show (4:3)</PresentationFormat>
  <Paragraphs>413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ＭＳ Ｐゴシック</vt:lpstr>
      <vt:lpstr>Arial</vt:lpstr>
      <vt:lpstr>Helvetica</vt:lpstr>
      <vt:lpstr>Times New Roman</vt:lpstr>
      <vt:lpstr>Wingdings</vt:lpstr>
      <vt:lpstr>Default Design</vt:lpstr>
      <vt:lpstr>An Introduction To The Health Effects of Radiation</vt:lpstr>
      <vt:lpstr>Ancient Awareness</vt:lpstr>
      <vt:lpstr>Historical Awareness</vt:lpstr>
      <vt:lpstr>Case Study - Sunburn</vt:lpstr>
      <vt:lpstr>Radium Girls</vt:lpstr>
      <vt:lpstr>Case Study - Radium</vt:lpstr>
      <vt:lpstr>Life &amp; Radiation</vt:lpstr>
      <vt:lpstr>Radiation</vt:lpstr>
      <vt:lpstr>Electromagnetic Spectrum</vt:lpstr>
      <vt:lpstr>Nonionizing Radiation</vt:lpstr>
      <vt:lpstr>Nonionizing Examples</vt:lpstr>
      <vt:lpstr>Ultraviolet - Sources</vt:lpstr>
      <vt:lpstr>Ultraviolet - Effects</vt:lpstr>
      <vt:lpstr>Visible Energy</vt:lpstr>
      <vt:lpstr>Infrared Radiation</vt:lpstr>
      <vt:lpstr>Microwaves &amp; Radio Waves</vt:lpstr>
      <vt:lpstr>Electrical Power</vt:lpstr>
      <vt:lpstr>Ionizing Radiation</vt:lpstr>
      <vt:lpstr>Ionizing Radiation</vt:lpstr>
      <vt:lpstr>Radioactive Material</vt:lpstr>
      <vt:lpstr>Alpha Particles</vt:lpstr>
      <vt:lpstr>Beta Particles</vt:lpstr>
      <vt:lpstr>Gamma-rays</vt:lpstr>
      <vt:lpstr>X-rays</vt:lpstr>
      <vt:lpstr>Ionizing Radiation Health Effects</vt:lpstr>
      <vt:lpstr>Radiation Units</vt:lpstr>
      <vt:lpstr>Standards</vt:lpstr>
      <vt:lpstr>Dose Response Tissue</vt:lpstr>
      <vt:lpstr>Dose Response Issues</vt:lpstr>
      <vt:lpstr>Half-life</vt:lpstr>
      <vt:lpstr>Reducing Exposure</vt:lpstr>
      <vt:lpstr>Regulatory Status</vt:lpstr>
      <vt:lpstr>A Small Dose of Radiation</vt:lpstr>
      <vt:lpstr>Calculate Your Annual Dose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168</cp:revision>
  <cp:lastPrinted>2000-09-13T16:44:54Z</cp:lastPrinted>
  <dcterms:created xsi:type="dcterms:W3CDTF">2010-11-08T23:00:51Z</dcterms:created>
  <dcterms:modified xsi:type="dcterms:W3CDTF">2020-10-06T22:15:16Z</dcterms:modified>
</cp:coreProperties>
</file>