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02" r:id="rId2"/>
    <p:sldId id="353" r:id="rId3"/>
    <p:sldId id="354" r:id="rId4"/>
    <p:sldId id="283" r:id="rId5"/>
    <p:sldId id="313" r:id="rId6"/>
    <p:sldId id="312" r:id="rId7"/>
    <p:sldId id="282" r:id="rId8"/>
    <p:sldId id="310" r:id="rId9"/>
    <p:sldId id="285" r:id="rId10"/>
    <p:sldId id="286" r:id="rId11"/>
    <p:sldId id="317" r:id="rId12"/>
    <p:sldId id="404" r:id="rId13"/>
    <p:sldId id="318" r:id="rId14"/>
    <p:sldId id="319" r:id="rId15"/>
    <p:sldId id="320" r:id="rId16"/>
    <p:sldId id="331" r:id="rId17"/>
    <p:sldId id="332" r:id="rId18"/>
    <p:sldId id="324" r:id="rId19"/>
    <p:sldId id="333" r:id="rId20"/>
    <p:sldId id="334" r:id="rId21"/>
    <p:sldId id="323" r:id="rId22"/>
    <p:sldId id="335" r:id="rId23"/>
    <p:sldId id="337" r:id="rId24"/>
    <p:sldId id="339" r:id="rId25"/>
    <p:sldId id="338" r:id="rId26"/>
    <p:sldId id="287" r:id="rId27"/>
    <p:sldId id="288" r:id="rId28"/>
    <p:sldId id="315" r:id="rId29"/>
    <p:sldId id="316" r:id="rId30"/>
    <p:sldId id="291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11" r:id="rId40"/>
    <p:sldId id="292" r:id="rId41"/>
    <p:sldId id="293" r:id="rId42"/>
    <p:sldId id="340" r:id="rId43"/>
    <p:sldId id="511" r:id="rId44"/>
    <p:sldId id="465" r:id="rId45"/>
    <p:sldId id="466" r:id="rId46"/>
    <p:sldId id="371" r:id="rId47"/>
    <p:sldId id="341" r:id="rId48"/>
    <p:sldId id="342" r:id="rId49"/>
    <p:sldId id="343" r:id="rId50"/>
    <p:sldId id="306" r:id="rId51"/>
    <p:sldId id="308" r:id="rId52"/>
    <p:sldId id="309" r:id="rId53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0" autoAdjust="0"/>
    <p:restoredTop sz="95043" autoAdjust="0"/>
  </p:normalViewPr>
  <p:slideViewPr>
    <p:cSldViewPr showGuides="1">
      <p:cViewPr varScale="1">
        <p:scale>
          <a:sx n="91" d="100"/>
          <a:sy n="91" d="100"/>
        </p:scale>
        <p:origin x="12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642" y="54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16.xml"/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AB36DFB-2963-A843-BE1F-1742107E91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84534C8-42D8-4A4F-9F3A-0A4DEF3522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836CE8E5-F4ED-5E4D-AE18-3697D628E393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327C58D8-438B-514C-994E-CD551C20DE3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A Small Dose of Toxicology - Overview</a:t>
            </a:r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46AD8A1F-D343-4E4C-B440-9D6F4C979D6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E00A32D9-3ABE-0246-A636-3920931B1D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A216633-6B1A-4646-A8CA-6A9A32D304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46A9F00-F27D-F242-85C7-E57F6E2F8A2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D3F0AD5-D801-BA40-98C3-3E91F58D6115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6B42B92-E6D9-4540-A12D-7FED30DDBD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9895BA7-85CE-DC40-BC64-135FABC4B4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E53DCB8-B9E9-1547-807D-8EAEB47A36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A Small Dose of Toxicology - Overview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469542B-C3CF-DE48-9ADD-EDEA16C396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D085F71-D65D-E941-A779-35A80B4887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CF44AB-DA69-1046-A114-134DC38E8BF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F088646-F2B8-AA49-A013-95CF49FC92B1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F902F2-45E0-0E46-888F-1BAA8B7D36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5D101DB-CC50-784C-AC8E-D68A0BB7BA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BCD65-243B-CE41-8A80-D95B8608C9E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4F738898-03DB-0D46-AE7F-5BF067BF9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4C1A8A27-9650-3445-AD45-226972022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E40277-B545-E44F-8420-2E4161E984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9200400-2C71-9243-8FA9-74F06C484C77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6F9FEF-A3A1-A24C-A51A-BABA6422E0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EA56BAF-59B0-1D45-813C-F60E9BC08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32166-2A58-7D4A-8B30-17EF53144F9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168DD5C7-CD53-584C-BC2D-626839DD579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272EB1B-F773-DC4C-924D-105C676C0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9CF4E3-FE33-3B4A-B605-A7D4EC75C3F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E8A627-7640-0E4C-98E8-53EEB47F512D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3FFAFC-03FA-3843-8C74-419C1B722B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67560C9-01BA-EC4B-9248-EB8153A3C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C23CD-A662-9844-9EBE-0CA075479D5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253AEACC-232D-1F41-8AB0-7971F714EAA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F594FBFF-7456-B047-899F-D64332AB0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438B693A-8EA0-D341-ABA0-D2D3926270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3E8CA6-1FCA-394D-8DC3-84F539424B43}" type="datetime4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November 1, 2020</a:t>
            </a:fld>
            <a:endParaRPr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6">
            <a:extLst>
              <a:ext uri="{FF2B5EF4-FFF2-40B4-BE49-F238E27FC236}">
                <a16:creationId xmlns:a16="http://schemas.microsoft.com/office/drawing/2014/main" id="{4E75215F-D368-134B-BAB9-380DDFC7AF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t>A Small Dose of Toxicology - Overview</a:t>
            </a:r>
          </a:p>
        </p:txBody>
      </p:sp>
      <p:sp>
        <p:nvSpPr>
          <p:cNvPr id="61444" name="Rectangle 7">
            <a:extLst>
              <a:ext uri="{FF2B5EF4-FFF2-40B4-BE49-F238E27FC236}">
                <a16:creationId xmlns:a16="http://schemas.microsoft.com/office/drawing/2014/main" id="{75109DF0-1B52-924E-A4AC-86EFFB2E31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D929B8-8B93-EC4A-8788-B5654C92F16D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5" name="Rectangle 2">
            <a:extLst>
              <a:ext uri="{FF2B5EF4-FFF2-40B4-BE49-F238E27FC236}">
                <a16:creationId xmlns:a16="http://schemas.microsoft.com/office/drawing/2014/main" id="{909965B2-6C61-9C43-8E06-013EC02AA7F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6" name="Rectangle 3">
            <a:extLst>
              <a:ext uri="{FF2B5EF4-FFF2-40B4-BE49-F238E27FC236}">
                <a16:creationId xmlns:a16="http://schemas.microsoft.com/office/drawing/2014/main" id="{DE1A64D1-A786-3043-9FD1-51A1A5473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418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D9902B-91E7-B24A-808C-25CFE8CB62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7362BBF-498D-554E-A19F-564B75294466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E7D7BC-58D4-A449-8FEB-FC977E181D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C750C45-F003-BB49-95BA-478314958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CE881-F8A3-4A47-B492-AB6506F3F7B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CA240BBB-6BD0-0D47-B84A-7E44D21A26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7BE74DBB-0817-394C-B5A2-E02548033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5B211F-2411-AB40-B18B-4209D8CD448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9DD7965-9289-D948-B904-7DE15C0375BE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E66F38-3F40-C440-9976-EFC95C54B5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AD046F0-EA28-AB4A-A3B5-BBC2A5C32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7E2B7-BAB7-B849-AC1E-584EC132EB3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18F00EB9-763E-744B-B358-AB9EC84C038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76DAC7DD-D673-2F44-9C54-A83DEE7ED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03" tIns="48251" rIns="96503" bIns="4825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9EDBF-3489-7C4B-9CB3-A38E6F20EE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33CEBB3-E176-524A-A9C1-DF1723848F9D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EC0FAE-E0E8-634E-A25F-4CC44C0B71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34F67ED-9825-F944-8E12-05B54D33F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4FCF1-3E03-BE45-BB8A-6842B936422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79202" name="Rectangle 1026">
            <a:extLst>
              <a:ext uri="{FF2B5EF4-FFF2-40B4-BE49-F238E27FC236}">
                <a16:creationId xmlns:a16="http://schemas.microsoft.com/office/drawing/2014/main" id="{9996BD3C-616C-F04B-B3F7-761C79E0259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1027">
            <a:extLst>
              <a:ext uri="{FF2B5EF4-FFF2-40B4-BE49-F238E27FC236}">
                <a16:creationId xmlns:a16="http://schemas.microsoft.com/office/drawing/2014/main" id="{AAE5F827-FF75-0044-9FDD-CF914D2F8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4F780-0832-F641-93D3-20ADB890DD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F5916E6-1D93-5340-ABEA-AE33293B9546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D7EBC3-7790-CA46-BBEC-3DC2145333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E6FB625-2DF1-6A46-ADD6-308D3FF72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54CEA-A6CB-224B-B3FB-251F55355F1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77041D13-71F3-B144-A5F5-C279C20A3FD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77FB873F-98E9-AF4B-901E-0338568AB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63FF60-547F-0A48-B1B4-3EB3A6F43B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508CD6B-2FAE-964C-AF62-C8569B257FA7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C6664E-EE98-6648-A2D4-213E10C58F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93DEB61-F126-9F41-B760-D7312F9839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45BF5-CEE8-654E-852F-BA31970892D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89AF57CF-AF4A-7045-AF48-26E51C8E7BA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68B4B783-2714-E24C-A9DC-599AA1CDF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83D58A-9587-914B-BEF5-4BDB0218DEA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4817CAF-C0ED-1348-8182-B70989C8FE0D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B976AF-D01D-AE4E-A523-8E1C02B454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7A657E2-81C0-9E41-973D-6D741EEDB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2980A-A10A-1844-A326-F902ECC5CA9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51554" name="Rectangle 2050">
            <a:extLst>
              <a:ext uri="{FF2B5EF4-FFF2-40B4-BE49-F238E27FC236}">
                <a16:creationId xmlns:a16="http://schemas.microsoft.com/office/drawing/2014/main" id="{7693A805-5D6F-5D4B-BD7D-D9501A995F3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2051">
            <a:extLst>
              <a:ext uri="{FF2B5EF4-FFF2-40B4-BE49-F238E27FC236}">
                <a16:creationId xmlns:a16="http://schemas.microsoft.com/office/drawing/2014/main" id="{58F53B76-90F6-9D48-99C8-8A14F6A17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A345A-C4EA-0B40-8BAC-27C2F2BDFE5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520E96F-F7E2-3045-A2C7-DBC2BC7E38E3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885E3C-F2DD-354A-BF98-32DDB96C30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3B6C288-35D6-D945-AF92-DB7783305A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9AD7B-F259-A748-AD04-FA78910249E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2A9EE476-8E6C-9C41-BF25-7D3DB71F6B5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D7FAD213-BF9E-B34B-B5AC-AD55703C2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E808DE-4A90-7A47-96CA-430D2503094B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A052F-ED47-4541-88C7-F16F29E1BF74}" type="slidenum">
              <a:rPr lang="en-US"/>
              <a:pPr/>
              <a:t>2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505" tIns="48251" rIns="96505" bIns="48251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36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3B5D45-2407-A44E-A95D-FAF65933CE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942BF9A-363F-5F43-905A-9A86B1D9A767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D0D903-16BD-1D44-82FA-AE34F4BF46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DAA9DBF-5653-5444-9E17-C02727468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F8AB4-40E2-A541-802F-46A97E9F276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3F39CBE7-D8B4-AF49-BDD1-B52ABB65F83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70ECFACC-DAE5-A64D-B471-5036B83EF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F2221A-ABAE-AB49-85B5-50180A980D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8043DFD-0BE9-BA4A-AE0E-99B487FAED8D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16799B-FADC-0C49-8166-11AC5D5545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8F86C0F-F3D4-D347-AF29-616423337B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1184E-0903-BF44-A134-DA783265E12D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EEA9E26E-3CF6-7A4D-AA4C-3A854741DED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296939E2-515B-CE46-8E97-B13922068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B421D2-D3BA-2949-A120-B72E1F4AFC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D91B1-94BF-D440-9E1C-C6EF6BEC622D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BBC1A2-239F-7943-9C47-81B9B87B67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89B4B24-6DCE-0D48-8A58-D9E6999404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3D4B4-06B5-A54E-8740-1F531DDBD332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031DAA9-6463-D340-95F5-DC6E742164B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6F994FA-85D0-F947-8825-09D03E394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817122-C647-6842-A913-314C97E25C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95EB556-77A2-2845-82A6-B9920AD34BC5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5A0904-BCF8-BE4D-9416-DBA79DC436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C140803-9819-F34A-8D53-2FB8986EB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B73FB-A3E6-2F45-B992-A06D8E476B19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ECA4BAEF-5D6E-B943-81CF-DCBFC45CD75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70AF10A2-7D81-D64A-96AA-D786D2655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B70A13-3540-A346-A3FC-CCDFC1EC2F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97C90C2-119A-5D43-9AAB-13130A1FD2C1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74A3A7-712F-7049-A253-F80DE06380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C885CF4-17B3-CF49-B7E8-77D9B5EA5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CFFBF-F032-074B-B947-8C352D5D878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52224D2D-0CAC-6846-A295-2AB6A3D5BD5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979C4406-99C4-5445-BBFF-266F4DE81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B5B1E0-B753-464C-9C5C-3D8FD2CD20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3B46D1B-5D8C-2042-941E-A3EA158FD412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8D60EF-15B6-B744-86C0-D5FA484BE8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6DBA3D5-9A50-C948-A1EF-2C7DADD0F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113E5-F52F-6B4B-866F-F5CBF8845F97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0ADB8B3C-5C66-7745-A00C-E062FA8072F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AF68F74-64D3-4045-9F5B-6B2727997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C8E59F-C409-5B4B-A6C4-38B6F858BD9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28A7BAD-1D87-7545-88B6-8330F8A4F37A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AB6ABB-1327-CF4F-B61A-F8A513E8C0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A348CDF-03B4-494A-957F-074BE2CE5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6F94E-F6AC-7444-9148-43FAD5A3E924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3F57A043-2A30-BA49-A8AE-9C1A15ED991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A7537474-8D10-D14E-9E4F-49BACFD18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5472FA-002E-2D4C-82E4-B9AEB2D107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DF5ACD-B51C-A74B-9B91-146368B7B327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6C9F8A-A1C0-CF48-A617-4493651028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D84CA21-D83F-D242-B78E-20FE35FEC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6764B-977E-2148-9420-93734602749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42088EB6-1534-8340-93E4-7E010E6F6F6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5843DCD3-7931-C946-9F91-6855C3B60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08BA52-711F-464F-821F-6B8B229ABBB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43C7D09-C7BF-DF47-8D31-5E3B56D4C459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27FE42-781E-9447-A5D2-71940E88A1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85C7E6-44AD-C74B-8EF4-CEF492C495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03E8F-ABC3-C544-90FB-DD70524105BA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32C69B80-FA4A-E54A-92FC-38747CC8ABF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F235DD57-9C2F-7B4B-822F-5AA3F8DDE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A82245-D42E-3E47-A660-BE2696E3B9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B0AE7FD-F635-6F42-BCFB-694D5D0C37DD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3CABB3-A1E2-F343-B3F9-71B6765C38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AB7FDED-5C9A-A74A-9386-0EBDF4FD6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CCDBB-B319-CD4D-A33D-05AF8DD196B8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EB6C7390-FDE9-9E44-AC57-CB8615FA778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CF2E570D-8034-4545-A62D-FC3FE1AAB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AECB751-122D-5A44-BECB-91DDAC6AD5B8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EA794-36B1-F34A-88B7-F0EE3F5C3661}" type="slidenum">
              <a:rPr lang="en-US"/>
              <a:pPr/>
              <a:t>3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32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A1AEAF-B032-DD4E-B764-29AA31230A4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2031FA1-B9D1-144B-A1F1-D44C4303DD45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4AE62B-5C75-9D46-B57D-BD8047FA68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C5B1B8F-10A8-3440-91EA-AA12D2351A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DE559-35E2-A941-9AC3-AA91A2949079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E5748539-17BA-7B4F-AB3D-4BA64C2C677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788C724-C955-B64B-94AA-72E908E8C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E20CDC-26ED-6F44-95A4-87549B1531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52609D1-2FE0-824E-803A-6F222A6AD8E6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D6388B-59F1-E14E-B0DC-B8BBED3C43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1006E3-AC72-4048-8322-8F3595FE9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34846-E833-7E43-B45D-98DC2239B5E0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0060F968-9F46-4240-A1AC-83BE205FAFA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5BD2146-A3A9-EB46-8EB4-55B3B5BCC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96B97-76CD-CC43-9B09-29DE2CA7F7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F773678-CFF7-CA44-B7F7-5991931456C2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757E5C-535A-924C-BBD2-036CC13C64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AF23624-1170-A94E-8F19-2E59F7E5CE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4D704-9BEB-354C-872C-E689B2F7F20C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85037869-3B69-8944-BC78-8334C3525F1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AFB8ECA3-615B-5C4C-B75B-29E6422CE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7A1F5E47-09A5-044E-BDF3-198AB8AD303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F65F32-C5E8-224E-A45E-54F9A4FF917C}" type="datetime4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November 1, 2020</a:t>
            </a:fld>
            <a:endParaRPr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1B09D216-5869-4840-8069-0A420E7EBE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t>A Small Dose of Toxicology - Overview</a:t>
            </a:r>
          </a:p>
        </p:txBody>
      </p:sp>
      <p:sp>
        <p:nvSpPr>
          <p:cNvPr id="41988" name="Rectangle 7">
            <a:extLst>
              <a:ext uri="{FF2B5EF4-FFF2-40B4-BE49-F238E27FC236}">
                <a16:creationId xmlns:a16="http://schemas.microsoft.com/office/drawing/2014/main" id="{0E089DA5-1E7F-3B4F-919E-B132C43A9E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A58DCD-0D19-754B-AC4C-F99BCDE09D8F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43</a:t>
            </a:fld>
            <a:endParaRPr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9" name="Rectangle 2">
            <a:extLst>
              <a:ext uri="{FF2B5EF4-FFF2-40B4-BE49-F238E27FC236}">
                <a16:creationId xmlns:a16="http://schemas.microsoft.com/office/drawing/2014/main" id="{7C2B4AC0-79FB-E547-BCA0-9DBE8608B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>
            <a:extLst>
              <a:ext uri="{FF2B5EF4-FFF2-40B4-BE49-F238E27FC236}">
                <a16:creationId xmlns:a16="http://schemas.microsoft.com/office/drawing/2014/main" id="{A2ABAB19-2F13-F643-9E12-FFF54E848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05" tIns="48251" rIns="96505" bIns="48251"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5412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B0A599B9-7CD2-BB4B-849F-A90ACA2E01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57AF76-392F-2B42-BA45-93CB1EE07CA8}" type="datetime4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November 1, 2020</a:t>
            </a:fld>
            <a:endParaRPr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6">
            <a:extLst>
              <a:ext uri="{FF2B5EF4-FFF2-40B4-BE49-F238E27FC236}">
                <a16:creationId xmlns:a16="http://schemas.microsoft.com/office/drawing/2014/main" id="{19E01ED2-BA6D-3141-90FD-6642BD018C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t>A Small Dose of Toxicology - Overview</a:t>
            </a:r>
          </a:p>
        </p:txBody>
      </p:sp>
      <p:sp>
        <p:nvSpPr>
          <p:cNvPr id="44036" name="Rectangle 7">
            <a:extLst>
              <a:ext uri="{FF2B5EF4-FFF2-40B4-BE49-F238E27FC236}">
                <a16:creationId xmlns:a16="http://schemas.microsoft.com/office/drawing/2014/main" id="{0BE5040E-BBE5-1247-92A7-BA77EA6BE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9D0CCFD-4311-DB40-A0D9-4BA4C95BE154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44</a:t>
            </a:fld>
            <a:endParaRPr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513AF8ED-12F3-0A4E-A57E-49CD4F8C30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8" name="Rectangle 3">
            <a:extLst>
              <a:ext uri="{FF2B5EF4-FFF2-40B4-BE49-F238E27FC236}">
                <a16:creationId xmlns:a16="http://schemas.microsoft.com/office/drawing/2014/main" id="{A4D1F92D-9E26-BA4F-9AA4-8A4BF4F6C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572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9E0B4227-ED15-8944-AAD5-1B86F41254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04D415-2EE1-C34C-B89E-6F622BD6BB0A}" type="datetime4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November 1, 2020</a:t>
            </a:fld>
            <a:endParaRPr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05DED515-D22B-854C-B49A-458397FA31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t>A Small Dose of Toxicology - Overview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27D15772-5535-3F43-88EA-427B7172D7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84A7BB-95A6-DD4E-AB56-03447E348A33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45</a:t>
            </a:fld>
            <a:endParaRPr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Rectangle 2">
            <a:extLst>
              <a:ext uri="{FF2B5EF4-FFF2-40B4-BE49-F238E27FC236}">
                <a16:creationId xmlns:a16="http://schemas.microsoft.com/office/drawing/2014/main" id="{9D195B07-932B-D345-ACE6-73F6396A97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>
            <a:extLst>
              <a:ext uri="{FF2B5EF4-FFF2-40B4-BE49-F238E27FC236}">
                <a16:creationId xmlns:a16="http://schemas.microsoft.com/office/drawing/2014/main" id="{833AD526-9148-B943-9903-8BADEDEB3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03" tIns="48251" rIns="96503" bIns="48251"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2759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E4DE97-F9B5-C246-B379-35914CA67CD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02F501F-BAF8-7442-AD3B-59A6C87AF414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983420-7D99-0D47-808B-ED6A90F499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F77BD75-4EDE-0848-A585-0AA4F87757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B1C35-4E2F-4D43-97CF-7F1D81A1EF69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6DC35E31-4510-3649-8682-BDD2AF0FFC5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C71B3BB4-E45C-E646-9F00-7E8E38B9D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677A3E-1587-6A4A-83F0-7DDD9F732E3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A577DA6-A4A1-EA47-A6FB-87E171968D94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5FC848-664E-A94E-A520-D562884076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7D249A9-51EB-AD4A-9E91-F7CDA3C2C6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49431-CDA0-154D-9E8C-FBFBB6166234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AC573F4B-550E-1247-BD19-D4C7AF7805A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F9EAA396-F4A0-554E-95FE-0A9A10859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9A2221-CB2C-6E43-A85E-F1189E425D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BEE1624-F87F-904C-BE92-7CD0C9FD3D1C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F46653-BD0D-944B-A63B-C0438AC001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288FB79-CDA5-4F4A-908C-E8BAE58B88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6AD4C-159C-4A4D-B99B-E072A4F0A6B0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930270B2-5C3F-3040-B4E1-4574A2A7F0C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CECD41C9-1C9B-6A4D-8F38-9A010C409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C6CD17-3FE2-3743-AB5F-9ED62BC25E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792ECB4-FC9D-6949-AB6F-05CB077E43D9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866619-236E-8248-8068-4572CDDCE5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89AC7C4-0A90-8941-BEBB-104B7B32EB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46193-C5AA-6F43-83B0-17C381920C9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C7187BCF-7F8D-3F44-BB5C-90DFC14CBD0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30B84B0E-C25C-CB48-8BFF-9F8DE9D59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CE48B5-1CCA-2440-9FFD-1FA02FEA090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4AC4AAD-ABEB-EE43-AEE3-EEBEF090CCB8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E734FB-F92F-7947-845B-F08927D10D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BBF961C-1101-254B-A67E-3A929EAD5A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BEAA6-653B-8D46-8E96-7BBB852B040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3D3989D1-A2BF-1042-A143-19758CC739B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2C658969-9895-4B4E-8D7F-ED1586A30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r>
              <a:rPr lang="en-US" altLang="en-US"/>
              <a:t>Hong Kong --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F7A1CE-D9F8-184A-84F6-094BE31611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F0F0B75-4B2F-8F45-96E9-2F5BAF50A663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3A7B3F-3E09-6E48-9431-55BBDE7B7A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C8C3545-C3B2-1C4A-8441-1F1301A63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D28A8-7B8A-E74D-AA88-E28548B7AB0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6D49E48F-2391-A144-9C11-95D378578CB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0338CE2A-4090-444F-A3CF-A226B1F5E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B76C73-3A90-204C-8F7A-44A8EDA4D7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5E0BC34-AB2B-8944-BBA1-372D115E11CB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753416-81C6-6C41-A88E-A21B93C745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28BB342-A9F7-5F48-8AC1-BA905FC1A2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07A6A-05D8-3049-AFE3-FC2F858157D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F125D9B7-AE79-DA41-9AC8-8F602CE7AA2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15B9990-B0C7-6341-8664-CD37C760B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r>
              <a:rPr lang="en-US" altLang="en-US"/>
              <a:t>Caffeine – 1,3,7-trimethylxanthine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250BA3-2AA7-1546-97EC-13545A9AFDB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6BF49E9-D6B8-AA4E-A261-3DCC2DACDCC9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AA3A2C-88FE-FC48-BDF2-514D00CA22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F6195EF-D694-7349-8A72-0EE3E8DB09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26E1C-58ED-DB41-8B77-026B3BF50C7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3CC013C4-AFC4-264E-92E7-73C8E617F57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25B061B4-0EE0-E344-9148-AD44BD242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C3BD6D-0E78-6E4E-9E48-DC59459AAE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BF1AC91-B7FF-454D-B9D8-CCB58CB57C94}" type="datetime4">
              <a:rPr lang="en-US" altLang="en-US"/>
              <a:pPr/>
              <a:t>November 1, 2020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008D92-B6C0-FB45-B9E9-9F3C753223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D6D176F-E2CA-0A49-A3D0-BE78362739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81239-F4E1-3F4E-B4B8-C71FDF41C80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5F77F85A-D4AC-5C42-B4E5-5F0DC3FC1E8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D4AF0D63-3C1E-644F-ABC1-BE99724BB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5" name="Rectangle 4103">
            <a:extLst>
              <a:ext uri="{FF2B5EF4-FFF2-40B4-BE49-F238E27FC236}">
                <a16:creationId xmlns:a16="http://schemas.microsoft.com/office/drawing/2014/main" id="{ECC9F0B2-DBEA-4D48-812E-68D773B07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6" name="Line 4104">
            <a:extLst>
              <a:ext uri="{FF2B5EF4-FFF2-40B4-BE49-F238E27FC236}">
                <a16:creationId xmlns:a16="http://schemas.microsoft.com/office/drawing/2014/main" id="{192D8052-BFE3-0A4E-BC52-87D052D1B5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0" name="Text Box 4108">
            <a:extLst>
              <a:ext uri="{FF2B5EF4-FFF2-40B4-BE49-F238E27FC236}">
                <a16:creationId xmlns:a16="http://schemas.microsoft.com/office/drawing/2014/main" id="{415FFDB9-8078-0F41-9636-8F0FE8B696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81800" y="6604000"/>
            <a:ext cx="23622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 b="1" dirty="0"/>
              <a:t>Principles of Toxicology – 10/31/20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D8C7-B81B-3648-B17B-CD7FC939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1247A-C1F0-7744-95CB-2D45C7D01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24386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24BC1-3A62-424E-B51C-0FA83226A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76200"/>
            <a:ext cx="1971675" cy="610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83964-5CE1-5546-B070-8C809BC97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76200"/>
            <a:ext cx="5762625" cy="6100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312944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43FB-C961-1948-8E12-A560FCB5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5544C-0AA5-D145-A60B-72B318539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76299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E7FD-320A-9045-BA8F-74F1ED70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B5C65-D3B9-4047-AEE6-F78D3DDA2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32500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6CA3-6D2D-824D-B832-E832FDBC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A0EC1-5CAE-074D-88F6-88DE5616C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9C7D9-1DFC-D44F-8CFA-6D665B5F0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56967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B6B-6271-1640-857B-611C1D87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CA05F-4364-474C-B7C3-B53274AD2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81662-1BA4-5748-94A1-2EDA6EC90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41A33-D554-A34B-8318-FA537BBD2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654C5-78DF-A84D-BEEA-6D7C37C12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638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4041-CBD9-E142-B659-BD4CC819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55982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43241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864-6244-BE40-92AB-36F3E79B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43AA-E8E5-7D4A-A546-C55BDD797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65BAF-2CA0-0346-8A1C-92A5E64AC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98041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093B-3A4E-BE4A-8096-A9D5DCBB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8A04D-F3B6-2F48-BF8D-9159847D4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437AF-1682-3A48-8A59-BE4F7CAAD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26038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85EDD7B7-9E17-254C-A0A7-319F3E7FEA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CBB4EE62-83DA-6543-ADE7-0368F2B56A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9">
            <a:extLst>
              <a:ext uri="{FF2B5EF4-FFF2-40B4-BE49-F238E27FC236}">
                <a16:creationId xmlns:a16="http://schemas.microsoft.com/office/drawing/2014/main" id="{AB5A07FC-0F70-F24D-B139-175CD07C48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41383D9A-B248-5843-84E4-28371F0384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81800" y="6604000"/>
            <a:ext cx="23622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 b="1" dirty="0"/>
              <a:t>Principles of Toxicology – 10/31/20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D40CD3FE-EC64-8744-B93E-5BD656FFC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7" name="Text Box 13">
            <a:extLst>
              <a:ext uri="{FF2B5EF4-FFF2-40B4-BE49-F238E27FC236}">
                <a16:creationId xmlns:a16="http://schemas.microsoft.com/office/drawing/2014/main" id="{FD6A4504-D330-A949-A23C-321CEAC2B6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04000"/>
            <a:ext cx="24384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              A Small Dose of Toxicology</a:t>
            </a:r>
          </a:p>
        </p:txBody>
      </p:sp>
      <p:pic>
        <p:nvPicPr>
          <p:cNvPr id="1038" name="Picture 14" descr="C:\Documents and Settings\steveg\My Documents\My Documents\A Small Dose of Tox\SmDose Tox Web Site\Devons web site smds\spoon01.wmf">
            <a:extLst>
              <a:ext uri="{FF2B5EF4-FFF2-40B4-BE49-F238E27FC236}">
                <a16:creationId xmlns:a16="http://schemas.microsoft.com/office/drawing/2014/main" id="{18D86A5B-D3F9-9F46-9370-2801973FFA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533400" cy="2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links.washington.edu/nwcphp/nph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010" name="Group 58">
            <a:extLst>
              <a:ext uri="{FF2B5EF4-FFF2-40B4-BE49-F238E27FC236}">
                <a16:creationId xmlns:a16="http://schemas.microsoft.com/office/drawing/2014/main" id="{F9901984-625A-A944-831D-6CA9E4343746}"/>
              </a:ext>
            </a:extLst>
          </p:cNvPr>
          <p:cNvGrpSpPr>
            <a:grpSpLocks/>
          </p:cNvGrpSpPr>
          <p:nvPr/>
        </p:nvGrpSpPr>
        <p:grpSpPr bwMode="auto">
          <a:xfrm>
            <a:off x="1114425" y="1524000"/>
            <a:ext cx="6913563" cy="3505200"/>
            <a:chOff x="702" y="1056"/>
            <a:chExt cx="4355" cy="2208"/>
          </a:xfrm>
        </p:grpSpPr>
        <p:sp>
          <p:nvSpPr>
            <p:cNvPr id="126008" name="Freeform 56">
              <a:extLst>
                <a:ext uri="{FF2B5EF4-FFF2-40B4-BE49-F238E27FC236}">
                  <a16:creationId xmlns:a16="http://schemas.microsoft.com/office/drawing/2014/main" id="{BB21D6C1-0596-A34F-9AD5-365ED989C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3680 w 3910"/>
                <a:gd name="T1" fmla="*/ 1081 h 1817"/>
                <a:gd name="T2" fmla="*/ 3731 w 3910"/>
                <a:gd name="T3" fmla="*/ 1184 h 1817"/>
                <a:gd name="T4" fmla="*/ 3808 w 3910"/>
                <a:gd name="T5" fmla="*/ 1267 h 1817"/>
                <a:gd name="T6" fmla="*/ 3821 w 3910"/>
                <a:gd name="T7" fmla="*/ 1363 h 1817"/>
                <a:gd name="T8" fmla="*/ 3782 w 3910"/>
                <a:gd name="T9" fmla="*/ 1446 h 1817"/>
                <a:gd name="T10" fmla="*/ 3680 w 3910"/>
                <a:gd name="T11" fmla="*/ 1542 h 1817"/>
                <a:gd name="T12" fmla="*/ 3539 w 3910"/>
                <a:gd name="T13" fmla="*/ 1606 h 1817"/>
                <a:gd name="T14" fmla="*/ 3193 w 3910"/>
                <a:gd name="T15" fmla="*/ 1657 h 1817"/>
                <a:gd name="T16" fmla="*/ 2963 w 3910"/>
                <a:gd name="T17" fmla="*/ 1644 h 1817"/>
                <a:gd name="T18" fmla="*/ 2758 w 3910"/>
                <a:gd name="T19" fmla="*/ 1574 h 1817"/>
                <a:gd name="T20" fmla="*/ 2502 w 3910"/>
                <a:gd name="T21" fmla="*/ 1414 h 1817"/>
                <a:gd name="T22" fmla="*/ 2349 w 3910"/>
                <a:gd name="T23" fmla="*/ 1267 h 1817"/>
                <a:gd name="T24" fmla="*/ 2297 w 3910"/>
                <a:gd name="T25" fmla="*/ 1177 h 1817"/>
                <a:gd name="T26" fmla="*/ 2291 w 3910"/>
                <a:gd name="T27" fmla="*/ 1107 h 1817"/>
                <a:gd name="T28" fmla="*/ 2310 w 3910"/>
                <a:gd name="T29" fmla="*/ 1062 h 1817"/>
                <a:gd name="T30" fmla="*/ 2381 w 3910"/>
                <a:gd name="T31" fmla="*/ 1011 h 1817"/>
                <a:gd name="T32" fmla="*/ 2528 w 3910"/>
                <a:gd name="T33" fmla="*/ 992 h 1817"/>
                <a:gd name="T34" fmla="*/ 2547 w 3910"/>
                <a:gd name="T35" fmla="*/ 998 h 1817"/>
                <a:gd name="T36" fmla="*/ 2521 w 3910"/>
                <a:gd name="T37" fmla="*/ 870 h 1817"/>
                <a:gd name="T38" fmla="*/ 2240 w 3910"/>
                <a:gd name="T39" fmla="*/ 838 h 1817"/>
                <a:gd name="T40" fmla="*/ 2137 w 3910"/>
                <a:gd name="T41" fmla="*/ 800 h 1817"/>
                <a:gd name="T42" fmla="*/ 1056 w 3910"/>
                <a:gd name="T43" fmla="*/ 217 h 1817"/>
                <a:gd name="T44" fmla="*/ 614 w 3910"/>
                <a:gd name="T45" fmla="*/ 25 h 1817"/>
                <a:gd name="T46" fmla="*/ 429 w 3910"/>
                <a:gd name="T47" fmla="*/ 0 h 1817"/>
                <a:gd name="T48" fmla="*/ 141 w 3910"/>
                <a:gd name="T49" fmla="*/ 32 h 1817"/>
                <a:gd name="T50" fmla="*/ 38 w 3910"/>
                <a:gd name="T51" fmla="*/ 109 h 1817"/>
                <a:gd name="T52" fmla="*/ 0 w 3910"/>
                <a:gd name="T53" fmla="*/ 173 h 1817"/>
                <a:gd name="T54" fmla="*/ 0 w 3910"/>
                <a:gd name="T55" fmla="*/ 224 h 1817"/>
                <a:gd name="T56" fmla="*/ 32 w 3910"/>
                <a:gd name="T57" fmla="*/ 288 h 1817"/>
                <a:gd name="T58" fmla="*/ 192 w 3910"/>
                <a:gd name="T59" fmla="*/ 390 h 1817"/>
                <a:gd name="T60" fmla="*/ 480 w 3910"/>
                <a:gd name="T61" fmla="*/ 454 h 1817"/>
                <a:gd name="T62" fmla="*/ 832 w 3910"/>
                <a:gd name="T63" fmla="*/ 544 h 1817"/>
                <a:gd name="T64" fmla="*/ 1459 w 3910"/>
                <a:gd name="T65" fmla="*/ 768 h 1817"/>
                <a:gd name="T66" fmla="*/ 1837 w 3910"/>
                <a:gd name="T67" fmla="*/ 960 h 1817"/>
                <a:gd name="T68" fmla="*/ 2137 w 3910"/>
                <a:gd name="T69" fmla="*/ 1184 h 1817"/>
                <a:gd name="T70" fmla="*/ 2297 w 3910"/>
                <a:gd name="T71" fmla="*/ 1369 h 1817"/>
                <a:gd name="T72" fmla="*/ 2528 w 3910"/>
                <a:gd name="T73" fmla="*/ 1593 h 1817"/>
                <a:gd name="T74" fmla="*/ 2777 w 3910"/>
                <a:gd name="T75" fmla="*/ 1747 h 1817"/>
                <a:gd name="T76" fmla="*/ 2982 w 3910"/>
                <a:gd name="T77" fmla="*/ 1804 h 1817"/>
                <a:gd name="T78" fmla="*/ 3315 w 3910"/>
                <a:gd name="T79" fmla="*/ 1804 h 1817"/>
                <a:gd name="T80" fmla="*/ 3629 w 3910"/>
                <a:gd name="T81" fmla="*/ 1708 h 1817"/>
                <a:gd name="T82" fmla="*/ 3782 w 3910"/>
                <a:gd name="T83" fmla="*/ 1600 h 1817"/>
                <a:gd name="T84" fmla="*/ 3891 w 3910"/>
                <a:gd name="T85" fmla="*/ 1433 h 1817"/>
                <a:gd name="T86" fmla="*/ 3910 w 3910"/>
                <a:gd name="T87" fmla="*/ 1337 h 1817"/>
                <a:gd name="T88" fmla="*/ 3878 w 3910"/>
                <a:gd name="T89" fmla="*/ 1248 h 1817"/>
                <a:gd name="T90" fmla="*/ 3808 w 3910"/>
                <a:gd name="T91" fmla="*/ 1171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009" name="Freeform 57">
              <a:extLst>
                <a:ext uri="{FF2B5EF4-FFF2-40B4-BE49-F238E27FC236}">
                  <a16:creationId xmlns:a16="http://schemas.microsoft.com/office/drawing/2014/main" id="{9A887697-1192-8C43-93B7-FDAB542C6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27 w 1261"/>
                <a:gd name="T1" fmla="*/ 895 h 895"/>
                <a:gd name="T2" fmla="*/ 627 w 1261"/>
                <a:gd name="T3" fmla="*/ 895 h 895"/>
                <a:gd name="T4" fmla="*/ 704 w 1261"/>
                <a:gd name="T5" fmla="*/ 895 h 895"/>
                <a:gd name="T6" fmla="*/ 781 w 1261"/>
                <a:gd name="T7" fmla="*/ 895 h 895"/>
                <a:gd name="T8" fmla="*/ 909 w 1261"/>
                <a:gd name="T9" fmla="*/ 883 h 895"/>
                <a:gd name="T10" fmla="*/ 1018 w 1261"/>
                <a:gd name="T11" fmla="*/ 857 h 895"/>
                <a:gd name="T12" fmla="*/ 1107 w 1261"/>
                <a:gd name="T13" fmla="*/ 825 h 895"/>
                <a:gd name="T14" fmla="*/ 1178 w 1261"/>
                <a:gd name="T15" fmla="*/ 787 h 895"/>
                <a:gd name="T16" fmla="*/ 1229 w 1261"/>
                <a:gd name="T17" fmla="*/ 742 h 895"/>
                <a:gd name="T18" fmla="*/ 1242 w 1261"/>
                <a:gd name="T19" fmla="*/ 723 h 895"/>
                <a:gd name="T20" fmla="*/ 1255 w 1261"/>
                <a:gd name="T21" fmla="*/ 697 h 895"/>
                <a:gd name="T22" fmla="*/ 1261 w 1261"/>
                <a:gd name="T23" fmla="*/ 678 h 895"/>
                <a:gd name="T24" fmla="*/ 1261 w 1261"/>
                <a:gd name="T25" fmla="*/ 659 h 895"/>
                <a:gd name="T26" fmla="*/ 1261 w 1261"/>
                <a:gd name="T27" fmla="*/ 659 h 895"/>
                <a:gd name="T28" fmla="*/ 1255 w 1261"/>
                <a:gd name="T29" fmla="*/ 614 h 895"/>
                <a:gd name="T30" fmla="*/ 1242 w 1261"/>
                <a:gd name="T31" fmla="*/ 569 h 895"/>
                <a:gd name="T32" fmla="*/ 1223 w 1261"/>
                <a:gd name="T33" fmla="*/ 518 h 895"/>
                <a:gd name="T34" fmla="*/ 1191 w 1261"/>
                <a:gd name="T35" fmla="*/ 467 h 895"/>
                <a:gd name="T36" fmla="*/ 1127 w 1261"/>
                <a:gd name="T37" fmla="*/ 358 h 895"/>
                <a:gd name="T38" fmla="*/ 1037 w 1261"/>
                <a:gd name="T39" fmla="*/ 255 h 895"/>
                <a:gd name="T40" fmla="*/ 947 w 1261"/>
                <a:gd name="T41" fmla="*/ 160 h 895"/>
                <a:gd name="T42" fmla="*/ 896 w 1261"/>
                <a:gd name="T43" fmla="*/ 115 h 895"/>
                <a:gd name="T44" fmla="*/ 845 w 1261"/>
                <a:gd name="T45" fmla="*/ 76 h 895"/>
                <a:gd name="T46" fmla="*/ 800 w 1261"/>
                <a:gd name="T47" fmla="*/ 44 h 895"/>
                <a:gd name="T48" fmla="*/ 755 w 1261"/>
                <a:gd name="T49" fmla="*/ 25 h 895"/>
                <a:gd name="T50" fmla="*/ 711 w 1261"/>
                <a:gd name="T51" fmla="*/ 6 h 895"/>
                <a:gd name="T52" fmla="*/ 666 w 1261"/>
                <a:gd name="T53" fmla="*/ 0 h 895"/>
                <a:gd name="T54" fmla="*/ 666 w 1261"/>
                <a:gd name="T55" fmla="*/ 0 h 895"/>
                <a:gd name="T56" fmla="*/ 627 w 1261"/>
                <a:gd name="T57" fmla="*/ 0 h 895"/>
                <a:gd name="T58" fmla="*/ 583 w 1261"/>
                <a:gd name="T59" fmla="*/ 12 h 895"/>
                <a:gd name="T60" fmla="*/ 531 w 1261"/>
                <a:gd name="T61" fmla="*/ 32 h 895"/>
                <a:gd name="T62" fmla="*/ 480 w 1261"/>
                <a:gd name="T63" fmla="*/ 51 h 895"/>
                <a:gd name="T64" fmla="*/ 384 w 1261"/>
                <a:gd name="T65" fmla="*/ 115 h 895"/>
                <a:gd name="T66" fmla="*/ 282 w 1261"/>
                <a:gd name="T67" fmla="*/ 192 h 895"/>
                <a:gd name="T68" fmla="*/ 192 w 1261"/>
                <a:gd name="T69" fmla="*/ 275 h 895"/>
                <a:gd name="T70" fmla="*/ 109 w 1261"/>
                <a:gd name="T71" fmla="*/ 351 h 895"/>
                <a:gd name="T72" fmla="*/ 51 w 1261"/>
                <a:gd name="T73" fmla="*/ 415 h 895"/>
                <a:gd name="T74" fmla="*/ 13 w 1261"/>
                <a:gd name="T75" fmla="*/ 460 h 895"/>
                <a:gd name="T76" fmla="*/ 13 w 1261"/>
                <a:gd name="T77" fmla="*/ 460 h 895"/>
                <a:gd name="T78" fmla="*/ 0 w 1261"/>
                <a:gd name="T79" fmla="*/ 492 h 895"/>
                <a:gd name="T80" fmla="*/ 0 w 1261"/>
                <a:gd name="T81" fmla="*/ 524 h 895"/>
                <a:gd name="T82" fmla="*/ 0 w 1261"/>
                <a:gd name="T83" fmla="*/ 556 h 895"/>
                <a:gd name="T84" fmla="*/ 13 w 1261"/>
                <a:gd name="T85" fmla="*/ 588 h 895"/>
                <a:gd name="T86" fmla="*/ 32 w 1261"/>
                <a:gd name="T87" fmla="*/ 627 h 895"/>
                <a:gd name="T88" fmla="*/ 64 w 1261"/>
                <a:gd name="T89" fmla="*/ 659 h 895"/>
                <a:gd name="T90" fmla="*/ 96 w 1261"/>
                <a:gd name="T91" fmla="*/ 691 h 895"/>
                <a:gd name="T92" fmla="*/ 135 w 1261"/>
                <a:gd name="T93" fmla="*/ 729 h 895"/>
                <a:gd name="T94" fmla="*/ 186 w 1261"/>
                <a:gd name="T95" fmla="*/ 761 h 895"/>
                <a:gd name="T96" fmla="*/ 237 w 1261"/>
                <a:gd name="T97" fmla="*/ 787 h 895"/>
                <a:gd name="T98" fmla="*/ 288 w 1261"/>
                <a:gd name="T99" fmla="*/ 819 h 895"/>
                <a:gd name="T100" fmla="*/ 352 w 1261"/>
                <a:gd name="T101" fmla="*/ 838 h 895"/>
                <a:gd name="T102" fmla="*/ 416 w 1261"/>
                <a:gd name="T103" fmla="*/ 863 h 895"/>
                <a:gd name="T104" fmla="*/ 487 w 1261"/>
                <a:gd name="T105" fmla="*/ 876 h 895"/>
                <a:gd name="T106" fmla="*/ 557 w 1261"/>
                <a:gd name="T107" fmla="*/ 889 h 895"/>
                <a:gd name="T108" fmla="*/ 627 w 1261"/>
                <a:gd name="T109" fmla="*/ 895 h 895"/>
                <a:gd name="T110" fmla="*/ 627 w 1261"/>
                <a:gd name="T111" fmla="*/ 89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960" name="Group 8">
            <a:extLst>
              <a:ext uri="{FF2B5EF4-FFF2-40B4-BE49-F238E27FC236}">
                <a16:creationId xmlns:a16="http://schemas.microsoft.com/office/drawing/2014/main" id="{DB74D2E3-7739-0B42-BDD2-28D67E2B263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105400"/>
            <a:ext cx="1066800" cy="1622425"/>
            <a:chOff x="1116" y="802"/>
            <a:chExt cx="834" cy="1358"/>
          </a:xfrm>
        </p:grpSpPr>
        <p:sp>
          <p:nvSpPr>
            <p:cNvPr id="125961" name="Oval 9">
              <a:extLst>
                <a:ext uri="{FF2B5EF4-FFF2-40B4-BE49-F238E27FC236}">
                  <a16:creationId xmlns:a16="http://schemas.microsoft.com/office/drawing/2014/main" id="{D064131A-0730-724F-B04D-04C22138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1478"/>
              <a:ext cx="47" cy="100"/>
            </a:xfrm>
            <a:prstGeom prst="ellipse">
              <a:avLst/>
            </a:prstGeom>
            <a:solidFill>
              <a:srgbClr val="F60000"/>
            </a:solidFill>
            <a:ln w="12700">
              <a:solidFill>
                <a:srgbClr val="F6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962" name="Group 10">
              <a:extLst>
                <a:ext uri="{FF2B5EF4-FFF2-40B4-BE49-F238E27FC236}">
                  <a16:creationId xmlns:a16="http://schemas.microsoft.com/office/drawing/2014/main" id="{236099E2-3921-6D4E-AF8D-BC0843385A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9" y="1040"/>
              <a:ext cx="519" cy="548"/>
              <a:chOff x="922" y="1493"/>
              <a:chExt cx="1545" cy="1225"/>
            </a:xfrm>
          </p:grpSpPr>
          <p:sp>
            <p:nvSpPr>
              <p:cNvPr id="125963" name="Freeform 11">
                <a:extLst>
                  <a:ext uri="{FF2B5EF4-FFF2-40B4-BE49-F238E27FC236}">
                    <a16:creationId xmlns:a16="http://schemas.microsoft.com/office/drawing/2014/main" id="{22542F78-0B01-7646-82DA-226843A69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" y="1493"/>
                <a:ext cx="1545" cy="1225"/>
              </a:xfrm>
              <a:custGeom>
                <a:avLst/>
                <a:gdLst>
                  <a:gd name="T0" fmla="*/ 223 w 1545"/>
                  <a:gd name="T1" fmla="*/ 79 h 1225"/>
                  <a:gd name="T2" fmla="*/ 175 w 1545"/>
                  <a:gd name="T3" fmla="*/ 167 h 1225"/>
                  <a:gd name="T4" fmla="*/ 119 w 1545"/>
                  <a:gd name="T5" fmla="*/ 302 h 1225"/>
                  <a:gd name="T6" fmla="*/ 56 w 1545"/>
                  <a:gd name="T7" fmla="*/ 453 h 1225"/>
                  <a:gd name="T8" fmla="*/ 16 w 1545"/>
                  <a:gd name="T9" fmla="*/ 580 h 1225"/>
                  <a:gd name="T10" fmla="*/ 8 w 1545"/>
                  <a:gd name="T11" fmla="*/ 707 h 1225"/>
                  <a:gd name="T12" fmla="*/ 32 w 1545"/>
                  <a:gd name="T13" fmla="*/ 842 h 1225"/>
                  <a:gd name="T14" fmla="*/ 96 w 1545"/>
                  <a:gd name="T15" fmla="*/ 962 h 1225"/>
                  <a:gd name="T16" fmla="*/ 191 w 1545"/>
                  <a:gd name="T17" fmla="*/ 1049 h 1225"/>
                  <a:gd name="T18" fmla="*/ 310 w 1545"/>
                  <a:gd name="T19" fmla="*/ 1121 h 1225"/>
                  <a:gd name="T20" fmla="*/ 454 w 1545"/>
                  <a:gd name="T21" fmla="*/ 1168 h 1225"/>
                  <a:gd name="T22" fmla="*/ 597 w 1545"/>
                  <a:gd name="T23" fmla="*/ 1200 h 1225"/>
                  <a:gd name="T24" fmla="*/ 684 w 1545"/>
                  <a:gd name="T25" fmla="*/ 1216 h 1225"/>
                  <a:gd name="T26" fmla="*/ 780 w 1545"/>
                  <a:gd name="T27" fmla="*/ 1224 h 1225"/>
                  <a:gd name="T28" fmla="*/ 883 w 1545"/>
                  <a:gd name="T29" fmla="*/ 1216 h 1225"/>
                  <a:gd name="T30" fmla="*/ 971 w 1545"/>
                  <a:gd name="T31" fmla="*/ 1200 h 1225"/>
                  <a:gd name="T32" fmla="*/ 1098 w 1545"/>
                  <a:gd name="T33" fmla="*/ 1168 h 1225"/>
                  <a:gd name="T34" fmla="*/ 1218 w 1545"/>
                  <a:gd name="T35" fmla="*/ 1129 h 1225"/>
                  <a:gd name="T36" fmla="*/ 1313 w 1545"/>
                  <a:gd name="T37" fmla="*/ 1081 h 1225"/>
                  <a:gd name="T38" fmla="*/ 1393 w 1545"/>
                  <a:gd name="T39" fmla="*/ 1017 h 1225"/>
                  <a:gd name="T40" fmla="*/ 1448 w 1545"/>
                  <a:gd name="T41" fmla="*/ 962 h 1225"/>
                  <a:gd name="T42" fmla="*/ 1488 w 1545"/>
                  <a:gd name="T43" fmla="*/ 906 h 1225"/>
                  <a:gd name="T44" fmla="*/ 1512 w 1545"/>
                  <a:gd name="T45" fmla="*/ 835 h 1225"/>
                  <a:gd name="T46" fmla="*/ 1528 w 1545"/>
                  <a:gd name="T47" fmla="*/ 771 h 1225"/>
                  <a:gd name="T48" fmla="*/ 1544 w 1545"/>
                  <a:gd name="T49" fmla="*/ 684 h 1225"/>
                  <a:gd name="T50" fmla="*/ 1536 w 1545"/>
                  <a:gd name="T51" fmla="*/ 612 h 1225"/>
                  <a:gd name="T52" fmla="*/ 1520 w 1545"/>
                  <a:gd name="T53" fmla="*/ 525 h 1225"/>
                  <a:gd name="T54" fmla="*/ 1488 w 1545"/>
                  <a:gd name="T55" fmla="*/ 445 h 1225"/>
                  <a:gd name="T56" fmla="*/ 1456 w 1545"/>
                  <a:gd name="T57" fmla="*/ 374 h 1225"/>
                  <a:gd name="T58" fmla="*/ 1425 w 1545"/>
                  <a:gd name="T59" fmla="*/ 286 h 1225"/>
                  <a:gd name="T60" fmla="*/ 1393 w 1545"/>
                  <a:gd name="T61" fmla="*/ 207 h 1225"/>
                  <a:gd name="T62" fmla="*/ 1361 w 1545"/>
                  <a:gd name="T63" fmla="*/ 127 h 1225"/>
                  <a:gd name="T64" fmla="*/ 1329 w 1545"/>
                  <a:gd name="T65" fmla="*/ 79 h 1225"/>
                  <a:gd name="T66" fmla="*/ 1321 w 1545"/>
                  <a:gd name="T67" fmla="*/ 56 h 1225"/>
                  <a:gd name="T68" fmla="*/ 1297 w 1545"/>
                  <a:gd name="T69" fmla="*/ 48 h 1225"/>
                  <a:gd name="T70" fmla="*/ 1273 w 1545"/>
                  <a:gd name="T71" fmla="*/ 40 h 1225"/>
                  <a:gd name="T72" fmla="*/ 1242 w 1545"/>
                  <a:gd name="T73" fmla="*/ 32 h 1225"/>
                  <a:gd name="T74" fmla="*/ 1202 w 1545"/>
                  <a:gd name="T75" fmla="*/ 24 h 1225"/>
                  <a:gd name="T76" fmla="*/ 1154 w 1545"/>
                  <a:gd name="T77" fmla="*/ 16 h 1225"/>
                  <a:gd name="T78" fmla="*/ 1114 w 1545"/>
                  <a:gd name="T79" fmla="*/ 16 h 1225"/>
                  <a:gd name="T80" fmla="*/ 1066 w 1545"/>
                  <a:gd name="T81" fmla="*/ 8 h 1225"/>
                  <a:gd name="T82" fmla="*/ 1019 w 1545"/>
                  <a:gd name="T83" fmla="*/ 8 h 1225"/>
                  <a:gd name="T84" fmla="*/ 963 w 1545"/>
                  <a:gd name="T85" fmla="*/ 0 h 1225"/>
                  <a:gd name="T86" fmla="*/ 907 w 1545"/>
                  <a:gd name="T87" fmla="*/ 0 h 1225"/>
                  <a:gd name="T88" fmla="*/ 860 w 1545"/>
                  <a:gd name="T89" fmla="*/ 0 h 1225"/>
                  <a:gd name="T90" fmla="*/ 812 w 1545"/>
                  <a:gd name="T91" fmla="*/ 0 h 1225"/>
                  <a:gd name="T92" fmla="*/ 772 w 1545"/>
                  <a:gd name="T93" fmla="*/ 0 h 1225"/>
                  <a:gd name="T94" fmla="*/ 732 w 1545"/>
                  <a:gd name="T95" fmla="*/ 0 h 1225"/>
                  <a:gd name="T96" fmla="*/ 684 w 1545"/>
                  <a:gd name="T97" fmla="*/ 0 h 1225"/>
                  <a:gd name="T98" fmla="*/ 629 w 1545"/>
                  <a:gd name="T99" fmla="*/ 0 h 1225"/>
                  <a:gd name="T100" fmla="*/ 581 w 1545"/>
                  <a:gd name="T101" fmla="*/ 0 h 1225"/>
                  <a:gd name="T102" fmla="*/ 525 w 1545"/>
                  <a:gd name="T103" fmla="*/ 8 h 1225"/>
                  <a:gd name="T104" fmla="*/ 485 w 1545"/>
                  <a:gd name="T105" fmla="*/ 8 h 1225"/>
                  <a:gd name="T106" fmla="*/ 430 w 1545"/>
                  <a:gd name="T107" fmla="*/ 16 h 1225"/>
                  <a:gd name="T108" fmla="*/ 382 w 1545"/>
                  <a:gd name="T109" fmla="*/ 24 h 1225"/>
                  <a:gd name="T110" fmla="*/ 342 w 1545"/>
                  <a:gd name="T111" fmla="*/ 24 h 1225"/>
                  <a:gd name="T112" fmla="*/ 302 w 1545"/>
                  <a:gd name="T113" fmla="*/ 32 h 1225"/>
                  <a:gd name="T114" fmla="*/ 271 w 1545"/>
                  <a:gd name="T115" fmla="*/ 40 h 1225"/>
                  <a:gd name="T116" fmla="*/ 247 w 1545"/>
                  <a:gd name="T117" fmla="*/ 48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45" h="1225">
                    <a:moveTo>
                      <a:pt x="231" y="64"/>
                    </a:moveTo>
                    <a:lnTo>
                      <a:pt x="223" y="72"/>
                    </a:lnTo>
                    <a:lnTo>
                      <a:pt x="223" y="79"/>
                    </a:lnTo>
                    <a:lnTo>
                      <a:pt x="215" y="95"/>
                    </a:lnTo>
                    <a:lnTo>
                      <a:pt x="199" y="127"/>
                    </a:lnTo>
                    <a:lnTo>
                      <a:pt x="175" y="167"/>
                    </a:lnTo>
                    <a:lnTo>
                      <a:pt x="159" y="207"/>
                    </a:lnTo>
                    <a:lnTo>
                      <a:pt x="135" y="262"/>
                    </a:lnTo>
                    <a:lnTo>
                      <a:pt x="119" y="302"/>
                    </a:lnTo>
                    <a:lnTo>
                      <a:pt x="96" y="350"/>
                    </a:lnTo>
                    <a:lnTo>
                      <a:pt x="80" y="405"/>
                    </a:lnTo>
                    <a:lnTo>
                      <a:pt x="56" y="453"/>
                    </a:lnTo>
                    <a:lnTo>
                      <a:pt x="40" y="501"/>
                    </a:lnTo>
                    <a:lnTo>
                      <a:pt x="24" y="533"/>
                    </a:lnTo>
                    <a:lnTo>
                      <a:pt x="16" y="580"/>
                    </a:lnTo>
                    <a:lnTo>
                      <a:pt x="8" y="612"/>
                    </a:lnTo>
                    <a:lnTo>
                      <a:pt x="0" y="660"/>
                    </a:lnTo>
                    <a:lnTo>
                      <a:pt x="8" y="707"/>
                    </a:lnTo>
                    <a:lnTo>
                      <a:pt x="16" y="747"/>
                    </a:lnTo>
                    <a:lnTo>
                      <a:pt x="24" y="803"/>
                    </a:lnTo>
                    <a:lnTo>
                      <a:pt x="32" y="842"/>
                    </a:lnTo>
                    <a:lnTo>
                      <a:pt x="56" y="890"/>
                    </a:lnTo>
                    <a:lnTo>
                      <a:pt x="72" y="922"/>
                    </a:lnTo>
                    <a:lnTo>
                      <a:pt x="96" y="962"/>
                    </a:lnTo>
                    <a:lnTo>
                      <a:pt x="127" y="994"/>
                    </a:lnTo>
                    <a:lnTo>
                      <a:pt x="159" y="1017"/>
                    </a:lnTo>
                    <a:lnTo>
                      <a:pt x="191" y="1049"/>
                    </a:lnTo>
                    <a:lnTo>
                      <a:pt x="231" y="1073"/>
                    </a:lnTo>
                    <a:lnTo>
                      <a:pt x="271" y="1105"/>
                    </a:lnTo>
                    <a:lnTo>
                      <a:pt x="310" y="1121"/>
                    </a:lnTo>
                    <a:lnTo>
                      <a:pt x="358" y="1137"/>
                    </a:lnTo>
                    <a:lnTo>
                      <a:pt x="406" y="1160"/>
                    </a:lnTo>
                    <a:lnTo>
                      <a:pt x="454" y="1168"/>
                    </a:lnTo>
                    <a:lnTo>
                      <a:pt x="493" y="1184"/>
                    </a:lnTo>
                    <a:lnTo>
                      <a:pt x="549" y="1192"/>
                    </a:lnTo>
                    <a:lnTo>
                      <a:pt x="597" y="1200"/>
                    </a:lnTo>
                    <a:lnTo>
                      <a:pt x="621" y="1200"/>
                    </a:lnTo>
                    <a:lnTo>
                      <a:pt x="653" y="1208"/>
                    </a:lnTo>
                    <a:lnTo>
                      <a:pt x="684" y="1216"/>
                    </a:lnTo>
                    <a:lnTo>
                      <a:pt x="708" y="1224"/>
                    </a:lnTo>
                    <a:lnTo>
                      <a:pt x="740" y="1224"/>
                    </a:lnTo>
                    <a:lnTo>
                      <a:pt x="780" y="1224"/>
                    </a:lnTo>
                    <a:lnTo>
                      <a:pt x="820" y="1224"/>
                    </a:lnTo>
                    <a:lnTo>
                      <a:pt x="860" y="1216"/>
                    </a:lnTo>
                    <a:lnTo>
                      <a:pt x="883" y="1216"/>
                    </a:lnTo>
                    <a:lnTo>
                      <a:pt x="899" y="1208"/>
                    </a:lnTo>
                    <a:lnTo>
                      <a:pt x="931" y="1200"/>
                    </a:lnTo>
                    <a:lnTo>
                      <a:pt x="971" y="1200"/>
                    </a:lnTo>
                    <a:lnTo>
                      <a:pt x="1019" y="1184"/>
                    </a:lnTo>
                    <a:lnTo>
                      <a:pt x="1059" y="1176"/>
                    </a:lnTo>
                    <a:lnTo>
                      <a:pt x="1098" y="1168"/>
                    </a:lnTo>
                    <a:lnTo>
                      <a:pt x="1138" y="1160"/>
                    </a:lnTo>
                    <a:lnTo>
                      <a:pt x="1178" y="1145"/>
                    </a:lnTo>
                    <a:lnTo>
                      <a:pt x="1218" y="1129"/>
                    </a:lnTo>
                    <a:lnTo>
                      <a:pt x="1250" y="1113"/>
                    </a:lnTo>
                    <a:lnTo>
                      <a:pt x="1281" y="1097"/>
                    </a:lnTo>
                    <a:lnTo>
                      <a:pt x="1313" y="1081"/>
                    </a:lnTo>
                    <a:lnTo>
                      <a:pt x="1337" y="1065"/>
                    </a:lnTo>
                    <a:lnTo>
                      <a:pt x="1361" y="1041"/>
                    </a:lnTo>
                    <a:lnTo>
                      <a:pt x="1393" y="1017"/>
                    </a:lnTo>
                    <a:lnTo>
                      <a:pt x="1417" y="1001"/>
                    </a:lnTo>
                    <a:lnTo>
                      <a:pt x="1433" y="978"/>
                    </a:lnTo>
                    <a:lnTo>
                      <a:pt x="1448" y="962"/>
                    </a:lnTo>
                    <a:lnTo>
                      <a:pt x="1464" y="946"/>
                    </a:lnTo>
                    <a:lnTo>
                      <a:pt x="1472" y="922"/>
                    </a:lnTo>
                    <a:lnTo>
                      <a:pt x="1488" y="906"/>
                    </a:lnTo>
                    <a:lnTo>
                      <a:pt x="1496" y="882"/>
                    </a:lnTo>
                    <a:lnTo>
                      <a:pt x="1504" y="858"/>
                    </a:lnTo>
                    <a:lnTo>
                      <a:pt x="1512" y="835"/>
                    </a:lnTo>
                    <a:lnTo>
                      <a:pt x="1520" y="819"/>
                    </a:lnTo>
                    <a:lnTo>
                      <a:pt x="1528" y="795"/>
                    </a:lnTo>
                    <a:lnTo>
                      <a:pt x="1528" y="771"/>
                    </a:lnTo>
                    <a:lnTo>
                      <a:pt x="1536" y="747"/>
                    </a:lnTo>
                    <a:lnTo>
                      <a:pt x="1536" y="723"/>
                    </a:lnTo>
                    <a:lnTo>
                      <a:pt x="1544" y="684"/>
                    </a:lnTo>
                    <a:lnTo>
                      <a:pt x="1544" y="660"/>
                    </a:lnTo>
                    <a:lnTo>
                      <a:pt x="1544" y="636"/>
                    </a:lnTo>
                    <a:lnTo>
                      <a:pt x="1536" y="612"/>
                    </a:lnTo>
                    <a:lnTo>
                      <a:pt x="1536" y="580"/>
                    </a:lnTo>
                    <a:lnTo>
                      <a:pt x="1528" y="556"/>
                    </a:lnTo>
                    <a:lnTo>
                      <a:pt x="1520" y="525"/>
                    </a:lnTo>
                    <a:lnTo>
                      <a:pt x="1512" y="501"/>
                    </a:lnTo>
                    <a:lnTo>
                      <a:pt x="1496" y="477"/>
                    </a:lnTo>
                    <a:lnTo>
                      <a:pt x="1488" y="445"/>
                    </a:lnTo>
                    <a:lnTo>
                      <a:pt x="1480" y="421"/>
                    </a:lnTo>
                    <a:lnTo>
                      <a:pt x="1464" y="397"/>
                    </a:lnTo>
                    <a:lnTo>
                      <a:pt x="1456" y="374"/>
                    </a:lnTo>
                    <a:lnTo>
                      <a:pt x="1448" y="350"/>
                    </a:lnTo>
                    <a:lnTo>
                      <a:pt x="1433" y="318"/>
                    </a:lnTo>
                    <a:lnTo>
                      <a:pt x="1425" y="286"/>
                    </a:lnTo>
                    <a:lnTo>
                      <a:pt x="1409" y="262"/>
                    </a:lnTo>
                    <a:lnTo>
                      <a:pt x="1401" y="238"/>
                    </a:lnTo>
                    <a:lnTo>
                      <a:pt x="1393" y="207"/>
                    </a:lnTo>
                    <a:lnTo>
                      <a:pt x="1377" y="183"/>
                    </a:lnTo>
                    <a:lnTo>
                      <a:pt x="1369" y="151"/>
                    </a:lnTo>
                    <a:lnTo>
                      <a:pt x="1361" y="127"/>
                    </a:lnTo>
                    <a:lnTo>
                      <a:pt x="1345" y="103"/>
                    </a:lnTo>
                    <a:lnTo>
                      <a:pt x="1337" y="87"/>
                    </a:lnTo>
                    <a:lnTo>
                      <a:pt x="1329" y="79"/>
                    </a:lnTo>
                    <a:lnTo>
                      <a:pt x="1329" y="72"/>
                    </a:lnTo>
                    <a:lnTo>
                      <a:pt x="1321" y="64"/>
                    </a:lnTo>
                    <a:lnTo>
                      <a:pt x="1321" y="56"/>
                    </a:lnTo>
                    <a:lnTo>
                      <a:pt x="1313" y="56"/>
                    </a:lnTo>
                    <a:lnTo>
                      <a:pt x="1305" y="48"/>
                    </a:lnTo>
                    <a:lnTo>
                      <a:pt x="1297" y="48"/>
                    </a:lnTo>
                    <a:lnTo>
                      <a:pt x="1289" y="40"/>
                    </a:lnTo>
                    <a:lnTo>
                      <a:pt x="1281" y="40"/>
                    </a:lnTo>
                    <a:lnTo>
                      <a:pt x="1273" y="40"/>
                    </a:lnTo>
                    <a:lnTo>
                      <a:pt x="1257" y="32"/>
                    </a:lnTo>
                    <a:lnTo>
                      <a:pt x="1250" y="32"/>
                    </a:lnTo>
                    <a:lnTo>
                      <a:pt x="1242" y="32"/>
                    </a:lnTo>
                    <a:lnTo>
                      <a:pt x="1226" y="24"/>
                    </a:lnTo>
                    <a:lnTo>
                      <a:pt x="1210" y="24"/>
                    </a:lnTo>
                    <a:lnTo>
                      <a:pt x="1202" y="24"/>
                    </a:lnTo>
                    <a:lnTo>
                      <a:pt x="1186" y="24"/>
                    </a:lnTo>
                    <a:lnTo>
                      <a:pt x="1170" y="16"/>
                    </a:lnTo>
                    <a:lnTo>
                      <a:pt x="1154" y="16"/>
                    </a:lnTo>
                    <a:lnTo>
                      <a:pt x="1146" y="16"/>
                    </a:lnTo>
                    <a:lnTo>
                      <a:pt x="1130" y="16"/>
                    </a:lnTo>
                    <a:lnTo>
                      <a:pt x="1114" y="16"/>
                    </a:lnTo>
                    <a:lnTo>
                      <a:pt x="1098" y="16"/>
                    </a:lnTo>
                    <a:lnTo>
                      <a:pt x="1082" y="8"/>
                    </a:lnTo>
                    <a:lnTo>
                      <a:pt x="1066" y="8"/>
                    </a:lnTo>
                    <a:lnTo>
                      <a:pt x="1051" y="8"/>
                    </a:lnTo>
                    <a:lnTo>
                      <a:pt x="1035" y="8"/>
                    </a:lnTo>
                    <a:lnTo>
                      <a:pt x="1019" y="8"/>
                    </a:lnTo>
                    <a:lnTo>
                      <a:pt x="1003" y="8"/>
                    </a:lnTo>
                    <a:lnTo>
                      <a:pt x="979" y="0"/>
                    </a:lnTo>
                    <a:lnTo>
                      <a:pt x="963" y="0"/>
                    </a:lnTo>
                    <a:lnTo>
                      <a:pt x="947" y="0"/>
                    </a:lnTo>
                    <a:lnTo>
                      <a:pt x="923" y="0"/>
                    </a:lnTo>
                    <a:lnTo>
                      <a:pt x="907" y="0"/>
                    </a:lnTo>
                    <a:lnTo>
                      <a:pt x="891" y="0"/>
                    </a:lnTo>
                    <a:lnTo>
                      <a:pt x="875" y="0"/>
                    </a:lnTo>
                    <a:lnTo>
                      <a:pt x="860" y="0"/>
                    </a:lnTo>
                    <a:lnTo>
                      <a:pt x="844" y="0"/>
                    </a:lnTo>
                    <a:lnTo>
                      <a:pt x="828" y="0"/>
                    </a:lnTo>
                    <a:lnTo>
                      <a:pt x="812" y="0"/>
                    </a:lnTo>
                    <a:lnTo>
                      <a:pt x="804" y="0"/>
                    </a:lnTo>
                    <a:lnTo>
                      <a:pt x="788" y="0"/>
                    </a:lnTo>
                    <a:lnTo>
                      <a:pt x="772" y="0"/>
                    </a:lnTo>
                    <a:lnTo>
                      <a:pt x="756" y="0"/>
                    </a:lnTo>
                    <a:lnTo>
                      <a:pt x="748" y="0"/>
                    </a:lnTo>
                    <a:lnTo>
                      <a:pt x="732" y="0"/>
                    </a:lnTo>
                    <a:lnTo>
                      <a:pt x="716" y="0"/>
                    </a:lnTo>
                    <a:lnTo>
                      <a:pt x="700" y="0"/>
                    </a:lnTo>
                    <a:lnTo>
                      <a:pt x="684" y="0"/>
                    </a:lnTo>
                    <a:lnTo>
                      <a:pt x="669" y="0"/>
                    </a:lnTo>
                    <a:lnTo>
                      <a:pt x="653" y="0"/>
                    </a:lnTo>
                    <a:lnTo>
                      <a:pt x="629" y="0"/>
                    </a:lnTo>
                    <a:lnTo>
                      <a:pt x="621" y="0"/>
                    </a:lnTo>
                    <a:lnTo>
                      <a:pt x="597" y="0"/>
                    </a:lnTo>
                    <a:lnTo>
                      <a:pt x="581" y="0"/>
                    </a:lnTo>
                    <a:lnTo>
                      <a:pt x="557" y="8"/>
                    </a:lnTo>
                    <a:lnTo>
                      <a:pt x="541" y="8"/>
                    </a:lnTo>
                    <a:lnTo>
                      <a:pt x="525" y="8"/>
                    </a:lnTo>
                    <a:lnTo>
                      <a:pt x="517" y="8"/>
                    </a:lnTo>
                    <a:lnTo>
                      <a:pt x="501" y="8"/>
                    </a:lnTo>
                    <a:lnTo>
                      <a:pt x="485" y="8"/>
                    </a:lnTo>
                    <a:lnTo>
                      <a:pt x="470" y="16"/>
                    </a:lnTo>
                    <a:lnTo>
                      <a:pt x="446" y="16"/>
                    </a:lnTo>
                    <a:lnTo>
                      <a:pt x="430" y="16"/>
                    </a:lnTo>
                    <a:lnTo>
                      <a:pt x="414" y="16"/>
                    </a:lnTo>
                    <a:lnTo>
                      <a:pt x="398" y="16"/>
                    </a:lnTo>
                    <a:lnTo>
                      <a:pt x="382" y="24"/>
                    </a:lnTo>
                    <a:lnTo>
                      <a:pt x="366" y="24"/>
                    </a:lnTo>
                    <a:lnTo>
                      <a:pt x="350" y="24"/>
                    </a:lnTo>
                    <a:lnTo>
                      <a:pt x="342" y="24"/>
                    </a:lnTo>
                    <a:lnTo>
                      <a:pt x="326" y="32"/>
                    </a:lnTo>
                    <a:lnTo>
                      <a:pt x="318" y="32"/>
                    </a:lnTo>
                    <a:lnTo>
                      <a:pt x="302" y="32"/>
                    </a:lnTo>
                    <a:lnTo>
                      <a:pt x="294" y="32"/>
                    </a:lnTo>
                    <a:lnTo>
                      <a:pt x="279" y="40"/>
                    </a:lnTo>
                    <a:lnTo>
                      <a:pt x="271" y="40"/>
                    </a:lnTo>
                    <a:lnTo>
                      <a:pt x="263" y="40"/>
                    </a:lnTo>
                    <a:lnTo>
                      <a:pt x="255" y="48"/>
                    </a:lnTo>
                    <a:lnTo>
                      <a:pt x="247" y="48"/>
                    </a:lnTo>
                    <a:lnTo>
                      <a:pt x="239" y="56"/>
                    </a:lnTo>
                    <a:lnTo>
                      <a:pt x="231" y="64"/>
                    </a:lnTo>
                  </a:path>
                </a:pathLst>
              </a:custGeom>
              <a:solidFill>
                <a:srgbClr val="404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4" name="Oval 12">
                <a:extLst>
                  <a:ext uri="{FF2B5EF4-FFF2-40B4-BE49-F238E27FC236}">
                    <a16:creationId xmlns:a16="http://schemas.microsoft.com/office/drawing/2014/main" id="{6990572A-F264-0346-82C0-6EAB3E248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4" y="1493"/>
                <a:ext cx="1096" cy="128"/>
              </a:xfrm>
              <a:prstGeom prst="ellipse">
                <a:avLst/>
              </a:pr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5965" name="Group 13">
              <a:extLst>
                <a:ext uri="{FF2B5EF4-FFF2-40B4-BE49-F238E27FC236}">
                  <a16:creationId xmlns:a16="http://schemas.microsoft.com/office/drawing/2014/main" id="{80D4277C-3BAB-BB44-B3AF-0CAE51E7CE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6" y="1051"/>
              <a:ext cx="129" cy="269"/>
              <a:chOff x="2074" y="1517"/>
              <a:chExt cx="385" cy="601"/>
            </a:xfrm>
          </p:grpSpPr>
          <p:sp>
            <p:nvSpPr>
              <p:cNvPr id="125966" name="Freeform 14">
                <a:extLst>
                  <a:ext uri="{FF2B5EF4-FFF2-40B4-BE49-F238E27FC236}">
                    <a16:creationId xmlns:a16="http://schemas.microsoft.com/office/drawing/2014/main" id="{E4AA1C2B-FCB9-4A46-AFD4-FEB708FF6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" y="1549"/>
                <a:ext cx="385" cy="569"/>
              </a:xfrm>
              <a:custGeom>
                <a:avLst/>
                <a:gdLst>
                  <a:gd name="T0" fmla="*/ 243 w 385"/>
                  <a:gd name="T1" fmla="*/ 513 h 569"/>
                  <a:gd name="T2" fmla="*/ 321 w 385"/>
                  <a:gd name="T3" fmla="*/ 529 h 569"/>
                  <a:gd name="T4" fmla="*/ 384 w 385"/>
                  <a:gd name="T5" fmla="*/ 568 h 569"/>
                  <a:gd name="T6" fmla="*/ 384 w 385"/>
                  <a:gd name="T7" fmla="*/ 560 h 569"/>
                  <a:gd name="T8" fmla="*/ 384 w 385"/>
                  <a:gd name="T9" fmla="*/ 544 h 569"/>
                  <a:gd name="T10" fmla="*/ 384 w 385"/>
                  <a:gd name="T11" fmla="*/ 536 h 569"/>
                  <a:gd name="T12" fmla="*/ 376 w 385"/>
                  <a:gd name="T13" fmla="*/ 505 h 569"/>
                  <a:gd name="T14" fmla="*/ 368 w 385"/>
                  <a:gd name="T15" fmla="*/ 465 h 569"/>
                  <a:gd name="T16" fmla="*/ 353 w 385"/>
                  <a:gd name="T17" fmla="*/ 426 h 569"/>
                  <a:gd name="T18" fmla="*/ 321 w 385"/>
                  <a:gd name="T19" fmla="*/ 347 h 569"/>
                  <a:gd name="T20" fmla="*/ 290 w 385"/>
                  <a:gd name="T21" fmla="*/ 284 h 569"/>
                  <a:gd name="T22" fmla="*/ 259 w 385"/>
                  <a:gd name="T23" fmla="*/ 205 h 569"/>
                  <a:gd name="T24" fmla="*/ 227 w 385"/>
                  <a:gd name="T25" fmla="*/ 126 h 569"/>
                  <a:gd name="T26" fmla="*/ 204 w 385"/>
                  <a:gd name="T27" fmla="*/ 63 h 569"/>
                  <a:gd name="T28" fmla="*/ 188 w 385"/>
                  <a:gd name="T29" fmla="*/ 32 h 569"/>
                  <a:gd name="T30" fmla="*/ 172 w 385"/>
                  <a:gd name="T31" fmla="*/ 0 h 569"/>
                  <a:gd name="T32" fmla="*/ 39 w 385"/>
                  <a:gd name="T33" fmla="*/ 47 h 569"/>
                  <a:gd name="T34" fmla="*/ 39 w 385"/>
                  <a:gd name="T35" fmla="*/ 118 h 569"/>
                  <a:gd name="T36" fmla="*/ 31 w 385"/>
                  <a:gd name="T37" fmla="*/ 181 h 569"/>
                  <a:gd name="T38" fmla="*/ 31 w 385"/>
                  <a:gd name="T39" fmla="*/ 229 h 569"/>
                  <a:gd name="T40" fmla="*/ 31 w 385"/>
                  <a:gd name="T41" fmla="*/ 292 h 569"/>
                  <a:gd name="T42" fmla="*/ 16 w 385"/>
                  <a:gd name="T43" fmla="*/ 347 h 569"/>
                  <a:gd name="T44" fmla="*/ 8 w 385"/>
                  <a:gd name="T45" fmla="*/ 402 h 569"/>
                  <a:gd name="T46" fmla="*/ 0 w 385"/>
                  <a:gd name="T47" fmla="*/ 473 h 569"/>
                  <a:gd name="T48" fmla="*/ 86 w 385"/>
                  <a:gd name="T49" fmla="*/ 489 h 569"/>
                  <a:gd name="T50" fmla="*/ 180 w 385"/>
                  <a:gd name="T51" fmla="*/ 505 h 569"/>
                  <a:gd name="T52" fmla="*/ 243 w 385"/>
                  <a:gd name="T53" fmla="*/ 513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5" h="569">
                    <a:moveTo>
                      <a:pt x="243" y="513"/>
                    </a:moveTo>
                    <a:lnTo>
                      <a:pt x="321" y="529"/>
                    </a:lnTo>
                    <a:lnTo>
                      <a:pt x="384" y="568"/>
                    </a:lnTo>
                    <a:lnTo>
                      <a:pt x="384" y="560"/>
                    </a:lnTo>
                    <a:lnTo>
                      <a:pt x="384" y="544"/>
                    </a:lnTo>
                    <a:lnTo>
                      <a:pt x="384" y="536"/>
                    </a:lnTo>
                    <a:lnTo>
                      <a:pt x="376" y="505"/>
                    </a:lnTo>
                    <a:lnTo>
                      <a:pt x="368" y="465"/>
                    </a:lnTo>
                    <a:lnTo>
                      <a:pt x="353" y="426"/>
                    </a:lnTo>
                    <a:lnTo>
                      <a:pt x="321" y="347"/>
                    </a:lnTo>
                    <a:lnTo>
                      <a:pt x="290" y="284"/>
                    </a:lnTo>
                    <a:lnTo>
                      <a:pt x="259" y="205"/>
                    </a:lnTo>
                    <a:lnTo>
                      <a:pt x="227" y="126"/>
                    </a:lnTo>
                    <a:lnTo>
                      <a:pt x="204" y="63"/>
                    </a:lnTo>
                    <a:lnTo>
                      <a:pt x="188" y="32"/>
                    </a:lnTo>
                    <a:lnTo>
                      <a:pt x="172" y="0"/>
                    </a:lnTo>
                    <a:lnTo>
                      <a:pt x="39" y="47"/>
                    </a:lnTo>
                    <a:lnTo>
                      <a:pt x="39" y="118"/>
                    </a:lnTo>
                    <a:lnTo>
                      <a:pt x="31" y="181"/>
                    </a:lnTo>
                    <a:lnTo>
                      <a:pt x="31" y="229"/>
                    </a:lnTo>
                    <a:lnTo>
                      <a:pt x="31" y="292"/>
                    </a:lnTo>
                    <a:lnTo>
                      <a:pt x="16" y="347"/>
                    </a:lnTo>
                    <a:lnTo>
                      <a:pt x="8" y="402"/>
                    </a:lnTo>
                    <a:lnTo>
                      <a:pt x="0" y="473"/>
                    </a:lnTo>
                    <a:lnTo>
                      <a:pt x="86" y="489"/>
                    </a:lnTo>
                    <a:lnTo>
                      <a:pt x="180" y="505"/>
                    </a:lnTo>
                    <a:lnTo>
                      <a:pt x="243" y="513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7" name="Freeform 15">
                <a:extLst>
                  <a:ext uri="{FF2B5EF4-FFF2-40B4-BE49-F238E27FC236}">
                    <a16:creationId xmlns:a16="http://schemas.microsoft.com/office/drawing/2014/main" id="{3D0D1E8C-3285-354E-B49B-55E460EA0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1517"/>
                <a:ext cx="153" cy="81"/>
              </a:xfrm>
              <a:custGeom>
                <a:avLst/>
                <a:gdLst>
                  <a:gd name="T0" fmla="*/ 0 w 153"/>
                  <a:gd name="T1" fmla="*/ 0 h 81"/>
                  <a:gd name="T2" fmla="*/ 8 w 153"/>
                  <a:gd name="T3" fmla="*/ 48 h 81"/>
                  <a:gd name="T4" fmla="*/ 16 w 153"/>
                  <a:gd name="T5" fmla="*/ 64 h 81"/>
                  <a:gd name="T6" fmla="*/ 8 w 153"/>
                  <a:gd name="T7" fmla="*/ 80 h 81"/>
                  <a:gd name="T8" fmla="*/ 48 w 153"/>
                  <a:gd name="T9" fmla="*/ 80 h 81"/>
                  <a:gd name="T10" fmla="*/ 96 w 153"/>
                  <a:gd name="T11" fmla="*/ 72 h 81"/>
                  <a:gd name="T12" fmla="*/ 136 w 153"/>
                  <a:gd name="T13" fmla="*/ 56 h 81"/>
                  <a:gd name="T14" fmla="*/ 152 w 153"/>
                  <a:gd name="T15" fmla="*/ 32 h 81"/>
                  <a:gd name="T16" fmla="*/ 120 w 153"/>
                  <a:gd name="T17" fmla="*/ 16 h 81"/>
                  <a:gd name="T18" fmla="*/ 88 w 153"/>
                  <a:gd name="T19" fmla="*/ 0 h 81"/>
                  <a:gd name="T20" fmla="*/ 0 w 153"/>
                  <a:gd name="T2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81">
                    <a:moveTo>
                      <a:pt x="0" y="0"/>
                    </a:moveTo>
                    <a:lnTo>
                      <a:pt x="8" y="48"/>
                    </a:lnTo>
                    <a:lnTo>
                      <a:pt x="16" y="64"/>
                    </a:lnTo>
                    <a:lnTo>
                      <a:pt x="8" y="80"/>
                    </a:lnTo>
                    <a:lnTo>
                      <a:pt x="48" y="80"/>
                    </a:lnTo>
                    <a:lnTo>
                      <a:pt x="96" y="72"/>
                    </a:lnTo>
                    <a:lnTo>
                      <a:pt x="136" y="56"/>
                    </a:lnTo>
                    <a:lnTo>
                      <a:pt x="152" y="32"/>
                    </a:lnTo>
                    <a:lnTo>
                      <a:pt x="120" y="16"/>
                    </a:lnTo>
                    <a:lnTo>
                      <a:pt x="8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968" name="Freeform 16">
              <a:extLst>
                <a:ext uri="{FF2B5EF4-FFF2-40B4-BE49-F238E27FC236}">
                  <a16:creationId xmlns:a16="http://schemas.microsoft.com/office/drawing/2014/main" id="{68FDF516-F356-5042-8C75-1131032B4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1587"/>
              <a:ext cx="543" cy="573"/>
            </a:xfrm>
            <a:custGeom>
              <a:avLst/>
              <a:gdLst>
                <a:gd name="T0" fmla="*/ 740 w 1617"/>
                <a:gd name="T1" fmla="*/ 994 h 1281"/>
                <a:gd name="T2" fmla="*/ 724 w 1617"/>
                <a:gd name="T3" fmla="*/ 1010 h 1281"/>
                <a:gd name="T4" fmla="*/ 708 w 1617"/>
                <a:gd name="T5" fmla="*/ 1026 h 1281"/>
                <a:gd name="T6" fmla="*/ 701 w 1617"/>
                <a:gd name="T7" fmla="*/ 1049 h 1281"/>
                <a:gd name="T8" fmla="*/ 693 w 1617"/>
                <a:gd name="T9" fmla="*/ 1073 h 1281"/>
                <a:gd name="T10" fmla="*/ 693 w 1617"/>
                <a:gd name="T11" fmla="*/ 1097 h 1281"/>
                <a:gd name="T12" fmla="*/ 0 w 1617"/>
                <a:gd name="T13" fmla="*/ 1200 h 1281"/>
                <a:gd name="T14" fmla="*/ 8 w 1617"/>
                <a:gd name="T15" fmla="*/ 1216 h 1281"/>
                <a:gd name="T16" fmla="*/ 24 w 1617"/>
                <a:gd name="T17" fmla="*/ 1224 h 1281"/>
                <a:gd name="T18" fmla="*/ 56 w 1617"/>
                <a:gd name="T19" fmla="*/ 1240 h 1281"/>
                <a:gd name="T20" fmla="*/ 88 w 1617"/>
                <a:gd name="T21" fmla="*/ 1240 h 1281"/>
                <a:gd name="T22" fmla="*/ 135 w 1617"/>
                <a:gd name="T23" fmla="*/ 1248 h 1281"/>
                <a:gd name="T24" fmla="*/ 199 w 1617"/>
                <a:gd name="T25" fmla="*/ 1256 h 1281"/>
                <a:gd name="T26" fmla="*/ 271 w 1617"/>
                <a:gd name="T27" fmla="*/ 1264 h 1281"/>
                <a:gd name="T28" fmla="*/ 334 w 1617"/>
                <a:gd name="T29" fmla="*/ 1264 h 1281"/>
                <a:gd name="T30" fmla="*/ 398 w 1617"/>
                <a:gd name="T31" fmla="*/ 1272 h 1281"/>
                <a:gd name="T32" fmla="*/ 470 w 1617"/>
                <a:gd name="T33" fmla="*/ 1272 h 1281"/>
                <a:gd name="T34" fmla="*/ 541 w 1617"/>
                <a:gd name="T35" fmla="*/ 1272 h 1281"/>
                <a:gd name="T36" fmla="*/ 605 w 1617"/>
                <a:gd name="T37" fmla="*/ 1280 h 1281"/>
                <a:gd name="T38" fmla="*/ 677 w 1617"/>
                <a:gd name="T39" fmla="*/ 1280 h 1281"/>
                <a:gd name="T40" fmla="*/ 748 w 1617"/>
                <a:gd name="T41" fmla="*/ 1280 h 1281"/>
                <a:gd name="T42" fmla="*/ 804 w 1617"/>
                <a:gd name="T43" fmla="*/ 1280 h 1281"/>
                <a:gd name="T44" fmla="*/ 868 w 1617"/>
                <a:gd name="T45" fmla="*/ 1280 h 1281"/>
                <a:gd name="T46" fmla="*/ 931 w 1617"/>
                <a:gd name="T47" fmla="*/ 1272 h 1281"/>
                <a:gd name="T48" fmla="*/ 987 w 1617"/>
                <a:gd name="T49" fmla="*/ 1272 h 1281"/>
                <a:gd name="T50" fmla="*/ 1043 w 1617"/>
                <a:gd name="T51" fmla="*/ 1272 h 1281"/>
                <a:gd name="T52" fmla="*/ 1099 w 1617"/>
                <a:gd name="T53" fmla="*/ 1264 h 1281"/>
                <a:gd name="T54" fmla="*/ 1162 w 1617"/>
                <a:gd name="T55" fmla="*/ 1264 h 1281"/>
                <a:gd name="T56" fmla="*/ 1226 w 1617"/>
                <a:gd name="T57" fmla="*/ 1264 h 1281"/>
                <a:gd name="T58" fmla="*/ 1313 w 1617"/>
                <a:gd name="T59" fmla="*/ 1256 h 1281"/>
                <a:gd name="T60" fmla="*/ 1377 w 1617"/>
                <a:gd name="T61" fmla="*/ 1256 h 1281"/>
                <a:gd name="T62" fmla="*/ 1425 w 1617"/>
                <a:gd name="T63" fmla="*/ 1248 h 1281"/>
                <a:gd name="T64" fmla="*/ 1481 w 1617"/>
                <a:gd name="T65" fmla="*/ 1240 h 1281"/>
                <a:gd name="T66" fmla="*/ 1536 w 1617"/>
                <a:gd name="T67" fmla="*/ 1232 h 1281"/>
                <a:gd name="T68" fmla="*/ 1576 w 1617"/>
                <a:gd name="T69" fmla="*/ 1224 h 1281"/>
                <a:gd name="T70" fmla="*/ 1600 w 1617"/>
                <a:gd name="T71" fmla="*/ 1216 h 1281"/>
                <a:gd name="T72" fmla="*/ 1616 w 1617"/>
                <a:gd name="T73" fmla="*/ 1208 h 1281"/>
                <a:gd name="T74" fmla="*/ 1616 w 1617"/>
                <a:gd name="T75" fmla="*/ 1193 h 1281"/>
                <a:gd name="T76" fmla="*/ 939 w 1617"/>
                <a:gd name="T77" fmla="*/ 1097 h 1281"/>
                <a:gd name="T78" fmla="*/ 931 w 1617"/>
                <a:gd name="T79" fmla="*/ 1073 h 1281"/>
                <a:gd name="T80" fmla="*/ 931 w 1617"/>
                <a:gd name="T81" fmla="*/ 1057 h 1281"/>
                <a:gd name="T82" fmla="*/ 923 w 1617"/>
                <a:gd name="T83" fmla="*/ 1041 h 1281"/>
                <a:gd name="T84" fmla="*/ 908 w 1617"/>
                <a:gd name="T85" fmla="*/ 1018 h 1281"/>
                <a:gd name="T86" fmla="*/ 900 w 1617"/>
                <a:gd name="T87" fmla="*/ 1002 h 1281"/>
                <a:gd name="T88" fmla="*/ 923 w 1617"/>
                <a:gd name="T89" fmla="*/ 8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7" h="1281">
                  <a:moveTo>
                    <a:pt x="732" y="0"/>
                  </a:moveTo>
                  <a:lnTo>
                    <a:pt x="740" y="994"/>
                  </a:lnTo>
                  <a:lnTo>
                    <a:pt x="732" y="1002"/>
                  </a:lnTo>
                  <a:lnTo>
                    <a:pt x="724" y="1010"/>
                  </a:lnTo>
                  <a:lnTo>
                    <a:pt x="716" y="1018"/>
                  </a:lnTo>
                  <a:lnTo>
                    <a:pt x="708" y="1026"/>
                  </a:lnTo>
                  <a:lnTo>
                    <a:pt x="701" y="1034"/>
                  </a:lnTo>
                  <a:lnTo>
                    <a:pt x="701" y="1049"/>
                  </a:lnTo>
                  <a:lnTo>
                    <a:pt x="693" y="1057"/>
                  </a:lnTo>
                  <a:lnTo>
                    <a:pt x="693" y="1073"/>
                  </a:lnTo>
                  <a:lnTo>
                    <a:pt x="693" y="1081"/>
                  </a:lnTo>
                  <a:lnTo>
                    <a:pt x="693" y="1097"/>
                  </a:lnTo>
                  <a:lnTo>
                    <a:pt x="8" y="1193"/>
                  </a:lnTo>
                  <a:lnTo>
                    <a:pt x="0" y="1200"/>
                  </a:lnTo>
                  <a:lnTo>
                    <a:pt x="0" y="1208"/>
                  </a:lnTo>
                  <a:lnTo>
                    <a:pt x="8" y="1216"/>
                  </a:lnTo>
                  <a:lnTo>
                    <a:pt x="16" y="1224"/>
                  </a:lnTo>
                  <a:lnTo>
                    <a:pt x="24" y="1224"/>
                  </a:lnTo>
                  <a:lnTo>
                    <a:pt x="40" y="1232"/>
                  </a:lnTo>
                  <a:lnTo>
                    <a:pt x="56" y="1240"/>
                  </a:lnTo>
                  <a:lnTo>
                    <a:pt x="72" y="1240"/>
                  </a:lnTo>
                  <a:lnTo>
                    <a:pt x="88" y="1240"/>
                  </a:lnTo>
                  <a:lnTo>
                    <a:pt x="119" y="1248"/>
                  </a:lnTo>
                  <a:lnTo>
                    <a:pt x="135" y="1248"/>
                  </a:lnTo>
                  <a:lnTo>
                    <a:pt x="167" y="1256"/>
                  </a:lnTo>
                  <a:lnTo>
                    <a:pt x="199" y="1256"/>
                  </a:lnTo>
                  <a:lnTo>
                    <a:pt x="231" y="1264"/>
                  </a:lnTo>
                  <a:lnTo>
                    <a:pt x="271" y="1264"/>
                  </a:lnTo>
                  <a:lnTo>
                    <a:pt x="295" y="1264"/>
                  </a:lnTo>
                  <a:lnTo>
                    <a:pt x="334" y="1264"/>
                  </a:lnTo>
                  <a:lnTo>
                    <a:pt x="366" y="1272"/>
                  </a:lnTo>
                  <a:lnTo>
                    <a:pt x="398" y="1272"/>
                  </a:lnTo>
                  <a:lnTo>
                    <a:pt x="430" y="1272"/>
                  </a:lnTo>
                  <a:lnTo>
                    <a:pt x="470" y="1272"/>
                  </a:lnTo>
                  <a:lnTo>
                    <a:pt x="502" y="1272"/>
                  </a:lnTo>
                  <a:lnTo>
                    <a:pt x="541" y="1272"/>
                  </a:lnTo>
                  <a:lnTo>
                    <a:pt x="573" y="1272"/>
                  </a:lnTo>
                  <a:lnTo>
                    <a:pt x="605" y="1280"/>
                  </a:lnTo>
                  <a:lnTo>
                    <a:pt x="637" y="1280"/>
                  </a:lnTo>
                  <a:lnTo>
                    <a:pt x="677" y="1280"/>
                  </a:lnTo>
                  <a:lnTo>
                    <a:pt x="708" y="1280"/>
                  </a:lnTo>
                  <a:lnTo>
                    <a:pt x="748" y="1280"/>
                  </a:lnTo>
                  <a:lnTo>
                    <a:pt x="780" y="1280"/>
                  </a:lnTo>
                  <a:lnTo>
                    <a:pt x="804" y="1280"/>
                  </a:lnTo>
                  <a:lnTo>
                    <a:pt x="836" y="1280"/>
                  </a:lnTo>
                  <a:lnTo>
                    <a:pt x="868" y="1280"/>
                  </a:lnTo>
                  <a:lnTo>
                    <a:pt x="908" y="1272"/>
                  </a:lnTo>
                  <a:lnTo>
                    <a:pt x="931" y="1272"/>
                  </a:lnTo>
                  <a:lnTo>
                    <a:pt x="963" y="1272"/>
                  </a:lnTo>
                  <a:lnTo>
                    <a:pt x="987" y="1272"/>
                  </a:lnTo>
                  <a:lnTo>
                    <a:pt x="1011" y="1272"/>
                  </a:lnTo>
                  <a:lnTo>
                    <a:pt x="1043" y="1272"/>
                  </a:lnTo>
                  <a:lnTo>
                    <a:pt x="1067" y="1264"/>
                  </a:lnTo>
                  <a:lnTo>
                    <a:pt x="1099" y="1264"/>
                  </a:lnTo>
                  <a:lnTo>
                    <a:pt x="1130" y="1264"/>
                  </a:lnTo>
                  <a:lnTo>
                    <a:pt x="1162" y="1264"/>
                  </a:lnTo>
                  <a:lnTo>
                    <a:pt x="1186" y="1264"/>
                  </a:lnTo>
                  <a:lnTo>
                    <a:pt x="1226" y="1264"/>
                  </a:lnTo>
                  <a:lnTo>
                    <a:pt x="1266" y="1264"/>
                  </a:lnTo>
                  <a:lnTo>
                    <a:pt x="1313" y="1256"/>
                  </a:lnTo>
                  <a:lnTo>
                    <a:pt x="1345" y="1256"/>
                  </a:lnTo>
                  <a:lnTo>
                    <a:pt x="1377" y="1256"/>
                  </a:lnTo>
                  <a:lnTo>
                    <a:pt x="1401" y="1248"/>
                  </a:lnTo>
                  <a:lnTo>
                    <a:pt x="1425" y="1248"/>
                  </a:lnTo>
                  <a:lnTo>
                    <a:pt x="1449" y="1240"/>
                  </a:lnTo>
                  <a:lnTo>
                    <a:pt x="1481" y="1240"/>
                  </a:lnTo>
                  <a:lnTo>
                    <a:pt x="1513" y="1240"/>
                  </a:lnTo>
                  <a:lnTo>
                    <a:pt x="1536" y="1232"/>
                  </a:lnTo>
                  <a:lnTo>
                    <a:pt x="1552" y="1232"/>
                  </a:lnTo>
                  <a:lnTo>
                    <a:pt x="1576" y="1224"/>
                  </a:lnTo>
                  <a:lnTo>
                    <a:pt x="1584" y="1224"/>
                  </a:lnTo>
                  <a:lnTo>
                    <a:pt x="1600" y="1216"/>
                  </a:lnTo>
                  <a:lnTo>
                    <a:pt x="1608" y="1216"/>
                  </a:lnTo>
                  <a:lnTo>
                    <a:pt x="1616" y="1208"/>
                  </a:lnTo>
                  <a:lnTo>
                    <a:pt x="1616" y="1200"/>
                  </a:lnTo>
                  <a:lnTo>
                    <a:pt x="1616" y="1193"/>
                  </a:lnTo>
                  <a:lnTo>
                    <a:pt x="1608" y="1193"/>
                  </a:lnTo>
                  <a:lnTo>
                    <a:pt x="939" y="1097"/>
                  </a:lnTo>
                  <a:lnTo>
                    <a:pt x="931" y="1081"/>
                  </a:lnTo>
                  <a:lnTo>
                    <a:pt x="931" y="1073"/>
                  </a:lnTo>
                  <a:lnTo>
                    <a:pt x="931" y="1065"/>
                  </a:lnTo>
                  <a:lnTo>
                    <a:pt x="931" y="1057"/>
                  </a:lnTo>
                  <a:lnTo>
                    <a:pt x="923" y="1049"/>
                  </a:lnTo>
                  <a:lnTo>
                    <a:pt x="923" y="1041"/>
                  </a:lnTo>
                  <a:lnTo>
                    <a:pt x="915" y="1026"/>
                  </a:lnTo>
                  <a:lnTo>
                    <a:pt x="908" y="1018"/>
                  </a:lnTo>
                  <a:lnTo>
                    <a:pt x="908" y="1010"/>
                  </a:lnTo>
                  <a:lnTo>
                    <a:pt x="900" y="1002"/>
                  </a:lnTo>
                  <a:lnTo>
                    <a:pt x="884" y="994"/>
                  </a:lnTo>
                  <a:lnTo>
                    <a:pt x="923" y="8"/>
                  </a:lnTo>
                  <a:lnTo>
                    <a:pt x="732" y="0"/>
                  </a:lnTo>
                </a:path>
              </a:pathLst>
            </a:custGeom>
            <a:solidFill>
              <a:srgbClr val="404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969" name="Group 17">
              <a:extLst>
                <a:ext uri="{FF2B5EF4-FFF2-40B4-BE49-F238E27FC236}">
                  <a16:creationId xmlns:a16="http://schemas.microsoft.com/office/drawing/2014/main" id="{7FBB1C12-B81D-374F-901F-E11CD8341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9" y="1594"/>
              <a:ext cx="417" cy="555"/>
              <a:chOff x="1218" y="2733"/>
              <a:chExt cx="1241" cy="1241"/>
            </a:xfrm>
          </p:grpSpPr>
          <p:sp>
            <p:nvSpPr>
              <p:cNvPr id="125970" name="Freeform 18">
                <a:extLst>
                  <a:ext uri="{FF2B5EF4-FFF2-40B4-BE49-F238E27FC236}">
                    <a16:creationId xmlns:a16="http://schemas.microsoft.com/office/drawing/2014/main" id="{DDE573FA-7D0C-F348-98FA-9EEEC91C7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2733"/>
                <a:ext cx="49" cy="977"/>
              </a:xfrm>
              <a:custGeom>
                <a:avLst/>
                <a:gdLst>
                  <a:gd name="T0" fmla="*/ 14 w 49"/>
                  <a:gd name="T1" fmla="*/ 0 h 977"/>
                  <a:gd name="T2" fmla="*/ 0 w 49"/>
                  <a:gd name="T3" fmla="*/ 976 h 977"/>
                  <a:gd name="T4" fmla="*/ 7 w 49"/>
                  <a:gd name="T5" fmla="*/ 976 h 977"/>
                  <a:gd name="T6" fmla="*/ 21 w 49"/>
                  <a:gd name="T7" fmla="*/ 976 h 977"/>
                  <a:gd name="T8" fmla="*/ 48 w 49"/>
                  <a:gd name="T9" fmla="*/ 8 h 977"/>
                  <a:gd name="T10" fmla="*/ 14 w 49"/>
                  <a:gd name="T11" fmla="*/ 0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977">
                    <a:moveTo>
                      <a:pt x="14" y="0"/>
                    </a:moveTo>
                    <a:lnTo>
                      <a:pt x="0" y="976"/>
                    </a:lnTo>
                    <a:lnTo>
                      <a:pt x="7" y="976"/>
                    </a:lnTo>
                    <a:lnTo>
                      <a:pt x="21" y="976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1" name="Freeform 19">
                <a:extLst>
                  <a:ext uri="{FF2B5EF4-FFF2-40B4-BE49-F238E27FC236}">
                    <a16:creationId xmlns:a16="http://schemas.microsoft.com/office/drawing/2014/main" id="{90FCE2FF-B414-AB4E-8001-9E9E59C11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3717"/>
                <a:ext cx="73" cy="129"/>
              </a:xfrm>
              <a:custGeom>
                <a:avLst/>
                <a:gdLst>
                  <a:gd name="T0" fmla="*/ 0 w 73"/>
                  <a:gd name="T1" fmla="*/ 0 h 129"/>
                  <a:gd name="T2" fmla="*/ 29 w 73"/>
                  <a:gd name="T3" fmla="*/ 0 h 129"/>
                  <a:gd name="T4" fmla="*/ 36 w 73"/>
                  <a:gd name="T5" fmla="*/ 15 h 129"/>
                  <a:gd name="T6" fmla="*/ 50 w 73"/>
                  <a:gd name="T7" fmla="*/ 23 h 129"/>
                  <a:gd name="T8" fmla="*/ 58 w 73"/>
                  <a:gd name="T9" fmla="*/ 45 h 129"/>
                  <a:gd name="T10" fmla="*/ 65 w 73"/>
                  <a:gd name="T11" fmla="*/ 60 h 129"/>
                  <a:gd name="T12" fmla="*/ 72 w 73"/>
                  <a:gd name="T13" fmla="*/ 83 h 129"/>
                  <a:gd name="T14" fmla="*/ 72 w 73"/>
                  <a:gd name="T15" fmla="*/ 105 h 129"/>
                  <a:gd name="T16" fmla="*/ 65 w 73"/>
                  <a:gd name="T17" fmla="*/ 113 h 129"/>
                  <a:gd name="T18" fmla="*/ 50 w 73"/>
                  <a:gd name="T19" fmla="*/ 120 h 129"/>
                  <a:gd name="T20" fmla="*/ 29 w 73"/>
                  <a:gd name="T21" fmla="*/ 128 h 129"/>
                  <a:gd name="T22" fmla="*/ 14 w 73"/>
                  <a:gd name="T23" fmla="*/ 128 h 129"/>
                  <a:gd name="T24" fmla="*/ 14 w 73"/>
                  <a:gd name="T25" fmla="*/ 105 h 129"/>
                  <a:gd name="T26" fmla="*/ 14 w 73"/>
                  <a:gd name="T27" fmla="*/ 75 h 129"/>
                  <a:gd name="T28" fmla="*/ 14 w 73"/>
                  <a:gd name="T29" fmla="*/ 60 h 129"/>
                  <a:gd name="T30" fmla="*/ 14 w 73"/>
                  <a:gd name="T31" fmla="*/ 38 h 129"/>
                  <a:gd name="T32" fmla="*/ 7 w 73"/>
                  <a:gd name="T33" fmla="*/ 23 h 129"/>
                  <a:gd name="T34" fmla="*/ 0 w 7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129">
                    <a:moveTo>
                      <a:pt x="0" y="0"/>
                    </a:moveTo>
                    <a:lnTo>
                      <a:pt x="29" y="0"/>
                    </a:lnTo>
                    <a:lnTo>
                      <a:pt x="36" y="15"/>
                    </a:lnTo>
                    <a:lnTo>
                      <a:pt x="50" y="23"/>
                    </a:lnTo>
                    <a:lnTo>
                      <a:pt x="58" y="45"/>
                    </a:lnTo>
                    <a:lnTo>
                      <a:pt x="65" y="60"/>
                    </a:lnTo>
                    <a:lnTo>
                      <a:pt x="72" y="83"/>
                    </a:lnTo>
                    <a:lnTo>
                      <a:pt x="72" y="105"/>
                    </a:lnTo>
                    <a:lnTo>
                      <a:pt x="65" y="113"/>
                    </a:lnTo>
                    <a:lnTo>
                      <a:pt x="50" y="120"/>
                    </a:lnTo>
                    <a:lnTo>
                      <a:pt x="29" y="128"/>
                    </a:lnTo>
                    <a:lnTo>
                      <a:pt x="14" y="128"/>
                    </a:lnTo>
                    <a:lnTo>
                      <a:pt x="14" y="105"/>
                    </a:lnTo>
                    <a:lnTo>
                      <a:pt x="14" y="75"/>
                    </a:lnTo>
                    <a:lnTo>
                      <a:pt x="14" y="60"/>
                    </a:lnTo>
                    <a:lnTo>
                      <a:pt x="14" y="38"/>
                    </a:lnTo>
                    <a:lnTo>
                      <a:pt x="7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2" name="Freeform 20">
                <a:extLst>
                  <a:ext uri="{FF2B5EF4-FFF2-40B4-BE49-F238E27FC236}">
                    <a16:creationId xmlns:a16="http://schemas.microsoft.com/office/drawing/2014/main" id="{B241A2F9-2F35-B94E-A91D-7D4100066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3829"/>
                <a:ext cx="145" cy="145"/>
              </a:xfrm>
              <a:custGeom>
                <a:avLst/>
                <a:gdLst>
                  <a:gd name="T0" fmla="*/ 99 w 145"/>
                  <a:gd name="T1" fmla="*/ 0 h 145"/>
                  <a:gd name="T2" fmla="*/ 99 w 145"/>
                  <a:gd name="T3" fmla="*/ 8 h 145"/>
                  <a:gd name="T4" fmla="*/ 106 w 145"/>
                  <a:gd name="T5" fmla="*/ 8 h 145"/>
                  <a:gd name="T6" fmla="*/ 106 w 145"/>
                  <a:gd name="T7" fmla="*/ 15 h 145"/>
                  <a:gd name="T8" fmla="*/ 99 w 145"/>
                  <a:gd name="T9" fmla="*/ 23 h 145"/>
                  <a:gd name="T10" fmla="*/ 83 w 145"/>
                  <a:gd name="T11" fmla="*/ 23 h 145"/>
                  <a:gd name="T12" fmla="*/ 76 w 145"/>
                  <a:gd name="T13" fmla="*/ 23 h 145"/>
                  <a:gd name="T14" fmla="*/ 61 w 145"/>
                  <a:gd name="T15" fmla="*/ 30 h 145"/>
                  <a:gd name="T16" fmla="*/ 53 w 145"/>
                  <a:gd name="T17" fmla="*/ 30 h 145"/>
                  <a:gd name="T18" fmla="*/ 38 w 145"/>
                  <a:gd name="T19" fmla="*/ 30 h 145"/>
                  <a:gd name="T20" fmla="*/ 30 w 145"/>
                  <a:gd name="T21" fmla="*/ 30 h 145"/>
                  <a:gd name="T22" fmla="*/ 23 w 145"/>
                  <a:gd name="T23" fmla="*/ 30 h 145"/>
                  <a:gd name="T24" fmla="*/ 15 w 145"/>
                  <a:gd name="T25" fmla="*/ 38 h 145"/>
                  <a:gd name="T26" fmla="*/ 8 w 145"/>
                  <a:gd name="T27" fmla="*/ 38 h 145"/>
                  <a:gd name="T28" fmla="*/ 8 w 145"/>
                  <a:gd name="T29" fmla="*/ 45 h 145"/>
                  <a:gd name="T30" fmla="*/ 0 w 145"/>
                  <a:gd name="T31" fmla="*/ 53 h 145"/>
                  <a:gd name="T32" fmla="*/ 0 w 145"/>
                  <a:gd name="T33" fmla="*/ 61 h 145"/>
                  <a:gd name="T34" fmla="*/ 8 w 145"/>
                  <a:gd name="T35" fmla="*/ 68 h 145"/>
                  <a:gd name="T36" fmla="*/ 8 w 145"/>
                  <a:gd name="T37" fmla="*/ 76 h 145"/>
                  <a:gd name="T38" fmla="*/ 15 w 145"/>
                  <a:gd name="T39" fmla="*/ 83 h 145"/>
                  <a:gd name="T40" fmla="*/ 23 w 145"/>
                  <a:gd name="T41" fmla="*/ 91 h 145"/>
                  <a:gd name="T42" fmla="*/ 23 w 145"/>
                  <a:gd name="T43" fmla="*/ 99 h 145"/>
                  <a:gd name="T44" fmla="*/ 23 w 145"/>
                  <a:gd name="T45" fmla="*/ 106 h 145"/>
                  <a:gd name="T46" fmla="*/ 15 w 145"/>
                  <a:gd name="T47" fmla="*/ 106 h 145"/>
                  <a:gd name="T48" fmla="*/ 23 w 145"/>
                  <a:gd name="T49" fmla="*/ 114 h 145"/>
                  <a:gd name="T50" fmla="*/ 23 w 145"/>
                  <a:gd name="T51" fmla="*/ 121 h 145"/>
                  <a:gd name="T52" fmla="*/ 30 w 145"/>
                  <a:gd name="T53" fmla="*/ 129 h 145"/>
                  <a:gd name="T54" fmla="*/ 45 w 145"/>
                  <a:gd name="T55" fmla="*/ 136 h 145"/>
                  <a:gd name="T56" fmla="*/ 45 w 145"/>
                  <a:gd name="T57" fmla="*/ 144 h 145"/>
                  <a:gd name="T58" fmla="*/ 61 w 145"/>
                  <a:gd name="T59" fmla="*/ 144 h 145"/>
                  <a:gd name="T60" fmla="*/ 68 w 145"/>
                  <a:gd name="T61" fmla="*/ 144 h 145"/>
                  <a:gd name="T62" fmla="*/ 76 w 145"/>
                  <a:gd name="T63" fmla="*/ 144 h 145"/>
                  <a:gd name="T64" fmla="*/ 91 w 145"/>
                  <a:gd name="T65" fmla="*/ 144 h 145"/>
                  <a:gd name="T66" fmla="*/ 106 w 145"/>
                  <a:gd name="T67" fmla="*/ 144 h 145"/>
                  <a:gd name="T68" fmla="*/ 121 w 145"/>
                  <a:gd name="T69" fmla="*/ 144 h 145"/>
                  <a:gd name="T70" fmla="*/ 136 w 145"/>
                  <a:gd name="T71" fmla="*/ 144 h 145"/>
                  <a:gd name="T72" fmla="*/ 144 w 145"/>
                  <a:gd name="T73" fmla="*/ 144 h 145"/>
                  <a:gd name="T74" fmla="*/ 144 w 145"/>
                  <a:gd name="T75" fmla="*/ 136 h 145"/>
                  <a:gd name="T76" fmla="*/ 144 w 145"/>
                  <a:gd name="T77" fmla="*/ 129 h 145"/>
                  <a:gd name="T78" fmla="*/ 121 w 145"/>
                  <a:gd name="T79" fmla="*/ 121 h 145"/>
                  <a:gd name="T80" fmla="*/ 106 w 145"/>
                  <a:gd name="T81" fmla="*/ 114 h 145"/>
                  <a:gd name="T82" fmla="*/ 91 w 145"/>
                  <a:gd name="T83" fmla="*/ 106 h 145"/>
                  <a:gd name="T84" fmla="*/ 76 w 145"/>
                  <a:gd name="T85" fmla="*/ 99 h 145"/>
                  <a:gd name="T86" fmla="*/ 61 w 145"/>
                  <a:gd name="T87" fmla="*/ 91 h 145"/>
                  <a:gd name="T88" fmla="*/ 53 w 145"/>
                  <a:gd name="T89" fmla="*/ 76 h 145"/>
                  <a:gd name="T90" fmla="*/ 45 w 145"/>
                  <a:gd name="T91" fmla="*/ 68 h 145"/>
                  <a:gd name="T92" fmla="*/ 38 w 145"/>
                  <a:gd name="T93" fmla="*/ 68 h 145"/>
                  <a:gd name="T94" fmla="*/ 38 w 145"/>
                  <a:gd name="T95" fmla="*/ 61 h 145"/>
                  <a:gd name="T96" fmla="*/ 38 w 145"/>
                  <a:gd name="T97" fmla="*/ 53 h 145"/>
                  <a:gd name="T98" fmla="*/ 45 w 145"/>
                  <a:gd name="T99" fmla="*/ 53 h 145"/>
                  <a:gd name="T100" fmla="*/ 45 w 145"/>
                  <a:gd name="T101" fmla="*/ 45 h 145"/>
                  <a:gd name="T102" fmla="*/ 61 w 145"/>
                  <a:gd name="T103" fmla="*/ 45 h 145"/>
                  <a:gd name="T104" fmla="*/ 76 w 145"/>
                  <a:gd name="T105" fmla="*/ 38 h 145"/>
                  <a:gd name="T106" fmla="*/ 91 w 145"/>
                  <a:gd name="T107" fmla="*/ 38 h 145"/>
                  <a:gd name="T108" fmla="*/ 99 w 145"/>
                  <a:gd name="T109" fmla="*/ 30 h 145"/>
                  <a:gd name="T110" fmla="*/ 106 w 145"/>
                  <a:gd name="T111" fmla="*/ 30 h 145"/>
                  <a:gd name="T112" fmla="*/ 114 w 145"/>
                  <a:gd name="T113" fmla="*/ 23 h 145"/>
                  <a:gd name="T114" fmla="*/ 114 w 145"/>
                  <a:gd name="T115" fmla="*/ 15 h 145"/>
                  <a:gd name="T116" fmla="*/ 114 w 145"/>
                  <a:gd name="T117" fmla="*/ 8 h 145"/>
                  <a:gd name="T118" fmla="*/ 106 w 145"/>
                  <a:gd name="T119" fmla="*/ 0 h 145"/>
                  <a:gd name="T120" fmla="*/ 99 w 145"/>
                  <a:gd name="T12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5" h="145">
                    <a:moveTo>
                      <a:pt x="99" y="0"/>
                    </a:moveTo>
                    <a:lnTo>
                      <a:pt x="99" y="8"/>
                    </a:lnTo>
                    <a:lnTo>
                      <a:pt x="106" y="8"/>
                    </a:lnTo>
                    <a:lnTo>
                      <a:pt x="106" y="15"/>
                    </a:lnTo>
                    <a:lnTo>
                      <a:pt x="99" y="23"/>
                    </a:lnTo>
                    <a:lnTo>
                      <a:pt x="83" y="23"/>
                    </a:lnTo>
                    <a:lnTo>
                      <a:pt x="76" y="23"/>
                    </a:lnTo>
                    <a:lnTo>
                      <a:pt x="61" y="30"/>
                    </a:lnTo>
                    <a:lnTo>
                      <a:pt x="53" y="30"/>
                    </a:lnTo>
                    <a:lnTo>
                      <a:pt x="38" y="30"/>
                    </a:lnTo>
                    <a:lnTo>
                      <a:pt x="30" y="30"/>
                    </a:lnTo>
                    <a:lnTo>
                      <a:pt x="23" y="30"/>
                    </a:lnTo>
                    <a:lnTo>
                      <a:pt x="15" y="38"/>
                    </a:lnTo>
                    <a:lnTo>
                      <a:pt x="8" y="38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8" y="68"/>
                    </a:lnTo>
                    <a:lnTo>
                      <a:pt x="8" y="76"/>
                    </a:lnTo>
                    <a:lnTo>
                      <a:pt x="15" y="83"/>
                    </a:lnTo>
                    <a:lnTo>
                      <a:pt x="23" y="91"/>
                    </a:lnTo>
                    <a:lnTo>
                      <a:pt x="23" y="99"/>
                    </a:lnTo>
                    <a:lnTo>
                      <a:pt x="23" y="106"/>
                    </a:lnTo>
                    <a:lnTo>
                      <a:pt x="15" y="106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30" y="129"/>
                    </a:lnTo>
                    <a:lnTo>
                      <a:pt x="45" y="136"/>
                    </a:lnTo>
                    <a:lnTo>
                      <a:pt x="45" y="144"/>
                    </a:lnTo>
                    <a:lnTo>
                      <a:pt x="61" y="144"/>
                    </a:lnTo>
                    <a:lnTo>
                      <a:pt x="68" y="144"/>
                    </a:lnTo>
                    <a:lnTo>
                      <a:pt x="76" y="144"/>
                    </a:lnTo>
                    <a:lnTo>
                      <a:pt x="91" y="144"/>
                    </a:lnTo>
                    <a:lnTo>
                      <a:pt x="106" y="144"/>
                    </a:lnTo>
                    <a:lnTo>
                      <a:pt x="121" y="144"/>
                    </a:lnTo>
                    <a:lnTo>
                      <a:pt x="136" y="144"/>
                    </a:lnTo>
                    <a:lnTo>
                      <a:pt x="144" y="144"/>
                    </a:lnTo>
                    <a:lnTo>
                      <a:pt x="144" y="136"/>
                    </a:lnTo>
                    <a:lnTo>
                      <a:pt x="144" y="129"/>
                    </a:lnTo>
                    <a:lnTo>
                      <a:pt x="121" y="121"/>
                    </a:lnTo>
                    <a:lnTo>
                      <a:pt x="106" y="114"/>
                    </a:lnTo>
                    <a:lnTo>
                      <a:pt x="91" y="106"/>
                    </a:lnTo>
                    <a:lnTo>
                      <a:pt x="76" y="99"/>
                    </a:lnTo>
                    <a:lnTo>
                      <a:pt x="61" y="91"/>
                    </a:lnTo>
                    <a:lnTo>
                      <a:pt x="53" y="76"/>
                    </a:lnTo>
                    <a:lnTo>
                      <a:pt x="45" y="68"/>
                    </a:lnTo>
                    <a:lnTo>
                      <a:pt x="38" y="68"/>
                    </a:lnTo>
                    <a:lnTo>
                      <a:pt x="38" y="61"/>
                    </a:lnTo>
                    <a:lnTo>
                      <a:pt x="38" y="53"/>
                    </a:lnTo>
                    <a:lnTo>
                      <a:pt x="45" y="53"/>
                    </a:lnTo>
                    <a:lnTo>
                      <a:pt x="45" y="45"/>
                    </a:lnTo>
                    <a:lnTo>
                      <a:pt x="61" y="45"/>
                    </a:lnTo>
                    <a:lnTo>
                      <a:pt x="76" y="38"/>
                    </a:lnTo>
                    <a:lnTo>
                      <a:pt x="91" y="38"/>
                    </a:lnTo>
                    <a:lnTo>
                      <a:pt x="99" y="30"/>
                    </a:lnTo>
                    <a:lnTo>
                      <a:pt x="106" y="30"/>
                    </a:lnTo>
                    <a:lnTo>
                      <a:pt x="114" y="23"/>
                    </a:lnTo>
                    <a:lnTo>
                      <a:pt x="114" y="15"/>
                    </a:lnTo>
                    <a:lnTo>
                      <a:pt x="114" y="8"/>
                    </a:lnTo>
                    <a:lnTo>
                      <a:pt x="106" y="0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3" name="Freeform 21">
                <a:extLst>
                  <a:ext uri="{FF2B5EF4-FFF2-40B4-BE49-F238E27FC236}">
                    <a16:creationId xmlns:a16="http://schemas.microsoft.com/office/drawing/2014/main" id="{DD4E1595-9779-784E-A590-86798268D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3845"/>
                <a:ext cx="545" cy="121"/>
              </a:xfrm>
              <a:custGeom>
                <a:avLst/>
                <a:gdLst>
                  <a:gd name="T0" fmla="*/ 544 w 545"/>
                  <a:gd name="T1" fmla="*/ 75 h 121"/>
                  <a:gd name="T2" fmla="*/ 536 w 545"/>
                  <a:gd name="T3" fmla="*/ 68 h 121"/>
                  <a:gd name="T4" fmla="*/ 63 w 545"/>
                  <a:gd name="T5" fmla="*/ 0 h 121"/>
                  <a:gd name="T6" fmla="*/ 39 w 545"/>
                  <a:gd name="T7" fmla="*/ 0 h 121"/>
                  <a:gd name="T8" fmla="*/ 24 w 545"/>
                  <a:gd name="T9" fmla="*/ 0 h 121"/>
                  <a:gd name="T10" fmla="*/ 8 w 545"/>
                  <a:gd name="T11" fmla="*/ 8 h 121"/>
                  <a:gd name="T12" fmla="*/ 0 w 545"/>
                  <a:gd name="T13" fmla="*/ 15 h 121"/>
                  <a:gd name="T14" fmla="*/ 8 w 545"/>
                  <a:gd name="T15" fmla="*/ 23 h 121"/>
                  <a:gd name="T16" fmla="*/ 24 w 545"/>
                  <a:gd name="T17" fmla="*/ 30 h 121"/>
                  <a:gd name="T18" fmla="*/ 32 w 545"/>
                  <a:gd name="T19" fmla="*/ 30 h 121"/>
                  <a:gd name="T20" fmla="*/ 39 w 545"/>
                  <a:gd name="T21" fmla="*/ 38 h 121"/>
                  <a:gd name="T22" fmla="*/ 47 w 545"/>
                  <a:gd name="T23" fmla="*/ 53 h 121"/>
                  <a:gd name="T24" fmla="*/ 47 w 545"/>
                  <a:gd name="T25" fmla="*/ 60 h 121"/>
                  <a:gd name="T26" fmla="*/ 47 w 545"/>
                  <a:gd name="T27" fmla="*/ 75 h 121"/>
                  <a:gd name="T28" fmla="*/ 47 w 545"/>
                  <a:gd name="T29" fmla="*/ 83 h 121"/>
                  <a:gd name="T30" fmla="*/ 47 w 545"/>
                  <a:gd name="T31" fmla="*/ 98 h 121"/>
                  <a:gd name="T32" fmla="*/ 55 w 545"/>
                  <a:gd name="T33" fmla="*/ 113 h 121"/>
                  <a:gd name="T34" fmla="*/ 63 w 545"/>
                  <a:gd name="T35" fmla="*/ 113 h 121"/>
                  <a:gd name="T36" fmla="*/ 79 w 545"/>
                  <a:gd name="T37" fmla="*/ 120 h 121"/>
                  <a:gd name="T38" fmla="*/ 134 w 545"/>
                  <a:gd name="T39" fmla="*/ 120 h 121"/>
                  <a:gd name="T40" fmla="*/ 181 w 545"/>
                  <a:gd name="T41" fmla="*/ 120 h 121"/>
                  <a:gd name="T42" fmla="*/ 221 w 545"/>
                  <a:gd name="T43" fmla="*/ 120 h 121"/>
                  <a:gd name="T44" fmla="*/ 268 w 545"/>
                  <a:gd name="T45" fmla="*/ 120 h 121"/>
                  <a:gd name="T46" fmla="*/ 323 w 545"/>
                  <a:gd name="T47" fmla="*/ 113 h 121"/>
                  <a:gd name="T48" fmla="*/ 363 w 545"/>
                  <a:gd name="T49" fmla="*/ 113 h 121"/>
                  <a:gd name="T50" fmla="*/ 402 w 545"/>
                  <a:gd name="T51" fmla="*/ 105 h 121"/>
                  <a:gd name="T52" fmla="*/ 434 w 545"/>
                  <a:gd name="T53" fmla="*/ 98 h 121"/>
                  <a:gd name="T54" fmla="*/ 473 w 545"/>
                  <a:gd name="T55" fmla="*/ 98 h 121"/>
                  <a:gd name="T56" fmla="*/ 505 w 545"/>
                  <a:gd name="T57" fmla="*/ 90 h 121"/>
                  <a:gd name="T58" fmla="*/ 520 w 545"/>
                  <a:gd name="T59" fmla="*/ 90 h 121"/>
                  <a:gd name="T60" fmla="*/ 536 w 545"/>
                  <a:gd name="T61" fmla="*/ 83 h 121"/>
                  <a:gd name="T62" fmla="*/ 544 w 545"/>
                  <a:gd name="T63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5" h="121">
                    <a:moveTo>
                      <a:pt x="544" y="75"/>
                    </a:moveTo>
                    <a:lnTo>
                      <a:pt x="536" y="68"/>
                    </a:lnTo>
                    <a:lnTo>
                      <a:pt x="63" y="0"/>
                    </a:lnTo>
                    <a:lnTo>
                      <a:pt x="39" y="0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15"/>
                    </a:lnTo>
                    <a:lnTo>
                      <a:pt x="8" y="23"/>
                    </a:lnTo>
                    <a:lnTo>
                      <a:pt x="24" y="30"/>
                    </a:lnTo>
                    <a:lnTo>
                      <a:pt x="32" y="30"/>
                    </a:lnTo>
                    <a:lnTo>
                      <a:pt x="39" y="38"/>
                    </a:lnTo>
                    <a:lnTo>
                      <a:pt x="47" y="53"/>
                    </a:lnTo>
                    <a:lnTo>
                      <a:pt x="47" y="60"/>
                    </a:lnTo>
                    <a:lnTo>
                      <a:pt x="47" y="75"/>
                    </a:lnTo>
                    <a:lnTo>
                      <a:pt x="47" y="83"/>
                    </a:lnTo>
                    <a:lnTo>
                      <a:pt x="47" y="98"/>
                    </a:lnTo>
                    <a:lnTo>
                      <a:pt x="55" y="113"/>
                    </a:lnTo>
                    <a:lnTo>
                      <a:pt x="63" y="113"/>
                    </a:lnTo>
                    <a:lnTo>
                      <a:pt x="79" y="120"/>
                    </a:lnTo>
                    <a:lnTo>
                      <a:pt x="134" y="120"/>
                    </a:lnTo>
                    <a:lnTo>
                      <a:pt x="181" y="120"/>
                    </a:lnTo>
                    <a:lnTo>
                      <a:pt x="221" y="120"/>
                    </a:lnTo>
                    <a:lnTo>
                      <a:pt x="268" y="120"/>
                    </a:lnTo>
                    <a:lnTo>
                      <a:pt x="323" y="113"/>
                    </a:lnTo>
                    <a:lnTo>
                      <a:pt x="363" y="113"/>
                    </a:lnTo>
                    <a:lnTo>
                      <a:pt x="402" y="105"/>
                    </a:lnTo>
                    <a:lnTo>
                      <a:pt x="434" y="98"/>
                    </a:lnTo>
                    <a:lnTo>
                      <a:pt x="473" y="98"/>
                    </a:lnTo>
                    <a:lnTo>
                      <a:pt x="505" y="90"/>
                    </a:lnTo>
                    <a:lnTo>
                      <a:pt x="520" y="90"/>
                    </a:lnTo>
                    <a:lnTo>
                      <a:pt x="536" y="83"/>
                    </a:lnTo>
                    <a:lnTo>
                      <a:pt x="544" y="75"/>
                    </a:lnTo>
                  </a:path>
                </a:pathLst>
              </a:cu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4" name="Freeform 22">
                <a:extLst>
                  <a:ext uri="{FF2B5EF4-FFF2-40B4-BE49-F238E27FC236}">
                    <a16:creationId xmlns:a16="http://schemas.microsoft.com/office/drawing/2014/main" id="{2AAB7CD6-A1A9-D749-A27B-309EF906F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3829"/>
                <a:ext cx="433" cy="137"/>
              </a:xfrm>
              <a:custGeom>
                <a:avLst/>
                <a:gdLst>
                  <a:gd name="T0" fmla="*/ 432 w 433"/>
                  <a:gd name="T1" fmla="*/ 38 h 137"/>
                  <a:gd name="T2" fmla="*/ 408 w 433"/>
                  <a:gd name="T3" fmla="*/ 30 h 137"/>
                  <a:gd name="T4" fmla="*/ 385 w 433"/>
                  <a:gd name="T5" fmla="*/ 15 h 137"/>
                  <a:gd name="T6" fmla="*/ 361 w 433"/>
                  <a:gd name="T7" fmla="*/ 8 h 137"/>
                  <a:gd name="T8" fmla="*/ 353 w 433"/>
                  <a:gd name="T9" fmla="*/ 0 h 137"/>
                  <a:gd name="T10" fmla="*/ 283 w 433"/>
                  <a:gd name="T11" fmla="*/ 15 h 137"/>
                  <a:gd name="T12" fmla="*/ 196 w 433"/>
                  <a:gd name="T13" fmla="*/ 30 h 137"/>
                  <a:gd name="T14" fmla="*/ 16 w 433"/>
                  <a:gd name="T15" fmla="*/ 53 h 137"/>
                  <a:gd name="T16" fmla="*/ 8 w 433"/>
                  <a:gd name="T17" fmla="*/ 60 h 137"/>
                  <a:gd name="T18" fmla="*/ 0 w 433"/>
                  <a:gd name="T19" fmla="*/ 68 h 137"/>
                  <a:gd name="T20" fmla="*/ 8 w 433"/>
                  <a:gd name="T21" fmla="*/ 76 h 137"/>
                  <a:gd name="T22" fmla="*/ 16 w 433"/>
                  <a:gd name="T23" fmla="*/ 76 h 137"/>
                  <a:gd name="T24" fmla="*/ 24 w 433"/>
                  <a:gd name="T25" fmla="*/ 83 h 137"/>
                  <a:gd name="T26" fmla="*/ 126 w 433"/>
                  <a:gd name="T27" fmla="*/ 91 h 137"/>
                  <a:gd name="T28" fmla="*/ 189 w 433"/>
                  <a:gd name="T29" fmla="*/ 98 h 137"/>
                  <a:gd name="T30" fmla="*/ 220 w 433"/>
                  <a:gd name="T31" fmla="*/ 106 h 137"/>
                  <a:gd name="T32" fmla="*/ 259 w 433"/>
                  <a:gd name="T33" fmla="*/ 113 h 137"/>
                  <a:gd name="T34" fmla="*/ 283 w 433"/>
                  <a:gd name="T35" fmla="*/ 121 h 137"/>
                  <a:gd name="T36" fmla="*/ 306 w 433"/>
                  <a:gd name="T37" fmla="*/ 128 h 137"/>
                  <a:gd name="T38" fmla="*/ 322 w 433"/>
                  <a:gd name="T39" fmla="*/ 136 h 137"/>
                  <a:gd name="T40" fmla="*/ 346 w 433"/>
                  <a:gd name="T41" fmla="*/ 136 h 137"/>
                  <a:gd name="T42" fmla="*/ 369 w 433"/>
                  <a:gd name="T43" fmla="*/ 136 h 137"/>
                  <a:gd name="T44" fmla="*/ 393 w 433"/>
                  <a:gd name="T45" fmla="*/ 136 h 137"/>
                  <a:gd name="T46" fmla="*/ 424 w 433"/>
                  <a:gd name="T47" fmla="*/ 76 h 137"/>
                  <a:gd name="T48" fmla="*/ 424 w 433"/>
                  <a:gd name="T49" fmla="*/ 68 h 137"/>
                  <a:gd name="T50" fmla="*/ 424 w 433"/>
                  <a:gd name="T51" fmla="*/ 60 h 137"/>
                  <a:gd name="T52" fmla="*/ 432 w 433"/>
                  <a:gd name="T53" fmla="*/ 3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137">
                    <a:moveTo>
                      <a:pt x="432" y="38"/>
                    </a:moveTo>
                    <a:lnTo>
                      <a:pt x="408" y="30"/>
                    </a:lnTo>
                    <a:lnTo>
                      <a:pt x="385" y="15"/>
                    </a:lnTo>
                    <a:lnTo>
                      <a:pt x="361" y="8"/>
                    </a:lnTo>
                    <a:lnTo>
                      <a:pt x="353" y="0"/>
                    </a:lnTo>
                    <a:lnTo>
                      <a:pt x="283" y="15"/>
                    </a:lnTo>
                    <a:lnTo>
                      <a:pt x="196" y="30"/>
                    </a:lnTo>
                    <a:lnTo>
                      <a:pt x="16" y="53"/>
                    </a:lnTo>
                    <a:lnTo>
                      <a:pt x="8" y="60"/>
                    </a:lnTo>
                    <a:lnTo>
                      <a:pt x="0" y="68"/>
                    </a:lnTo>
                    <a:lnTo>
                      <a:pt x="8" y="76"/>
                    </a:lnTo>
                    <a:lnTo>
                      <a:pt x="16" y="76"/>
                    </a:lnTo>
                    <a:lnTo>
                      <a:pt x="24" y="83"/>
                    </a:lnTo>
                    <a:lnTo>
                      <a:pt x="126" y="91"/>
                    </a:lnTo>
                    <a:lnTo>
                      <a:pt x="189" y="98"/>
                    </a:lnTo>
                    <a:lnTo>
                      <a:pt x="220" y="106"/>
                    </a:lnTo>
                    <a:lnTo>
                      <a:pt x="259" y="113"/>
                    </a:lnTo>
                    <a:lnTo>
                      <a:pt x="283" y="121"/>
                    </a:lnTo>
                    <a:lnTo>
                      <a:pt x="306" y="128"/>
                    </a:lnTo>
                    <a:lnTo>
                      <a:pt x="322" y="136"/>
                    </a:lnTo>
                    <a:lnTo>
                      <a:pt x="346" y="136"/>
                    </a:lnTo>
                    <a:lnTo>
                      <a:pt x="369" y="136"/>
                    </a:lnTo>
                    <a:lnTo>
                      <a:pt x="393" y="136"/>
                    </a:lnTo>
                    <a:lnTo>
                      <a:pt x="424" y="76"/>
                    </a:lnTo>
                    <a:lnTo>
                      <a:pt x="424" y="68"/>
                    </a:lnTo>
                    <a:lnTo>
                      <a:pt x="424" y="60"/>
                    </a:lnTo>
                    <a:lnTo>
                      <a:pt x="432" y="38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5" name="Freeform 23">
                <a:extLst>
                  <a:ext uri="{FF2B5EF4-FFF2-40B4-BE49-F238E27FC236}">
                    <a16:creationId xmlns:a16="http://schemas.microsoft.com/office/drawing/2014/main" id="{4D5FACC7-51EF-214D-9F41-0E1E9F2AE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3725"/>
                <a:ext cx="65" cy="105"/>
              </a:xfrm>
              <a:custGeom>
                <a:avLst/>
                <a:gdLst>
                  <a:gd name="T0" fmla="*/ 64 w 65"/>
                  <a:gd name="T1" fmla="*/ 0 h 105"/>
                  <a:gd name="T2" fmla="*/ 43 w 65"/>
                  <a:gd name="T3" fmla="*/ 0 h 105"/>
                  <a:gd name="T4" fmla="*/ 36 w 65"/>
                  <a:gd name="T5" fmla="*/ 7 h 105"/>
                  <a:gd name="T6" fmla="*/ 21 w 65"/>
                  <a:gd name="T7" fmla="*/ 15 h 105"/>
                  <a:gd name="T8" fmla="*/ 14 w 65"/>
                  <a:gd name="T9" fmla="*/ 30 h 105"/>
                  <a:gd name="T10" fmla="*/ 7 w 65"/>
                  <a:gd name="T11" fmla="*/ 45 h 105"/>
                  <a:gd name="T12" fmla="*/ 7 w 65"/>
                  <a:gd name="T13" fmla="*/ 59 h 105"/>
                  <a:gd name="T14" fmla="*/ 0 w 65"/>
                  <a:gd name="T15" fmla="*/ 74 h 105"/>
                  <a:gd name="T16" fmla="*/ 0 w 65"/>
                  <a:gd name="T17" fmla="*/ 89 h 105"/>
                  <a:gd name="T18" fmla="*/ 14 w 65"/>
                  <a:gd name="T19" fmla="*/ 97 h 105"/>
                  <a:gd name="T20" fmla="*/ 36 w 65"/>
                  <a:gd name="T21" fmla="*/ 104 h 105"/>
                  <a:gd name="T22" fmla="*/ 50 w 65"/>
                  <a:gd name="T23" fmla="*/ 104 h 105"/>
                  <a:gd name="T24" fmla="*/ 50 w 65"/>
                  <a:gd name="T25" fmla="*/ 89 h 105"/>
                  <a:gd name="T26" fmla="*/ 43 w 65"/>
                  <a:gd name="T27" fmla="*/ 67 h 105"/>
                  <a:gd name="T28" fmla="*/ 43 w 65"/>
                  <a:gd name="T29" fmla="*/ 52 h 105"/>
                  <a:gd name="T30" fmla="*/ 36 w 65"/>
                  <a:gd name="T31" fmla="*/ 45 h 105"/>
                  <a:gd name="T32" fmla="*/ 36 w 65"/>
                  <a:gd name="T33" fmla="*/ 30 h 105"/>
                  <a:gd name="T34" fmla="*/ 43 w 65"/>
                  <a:gd name="T35" fmla="*/ 22 h 105"/>
                  <a:gd name="T36" fmla="*/ 43 w 65"/>
                  <a:gd name="T37" fmla="*/ 15 h 105"/>
                  <a:gd name="T38" fmla="*/ 50 w 65"/>
                  <a:gd name="T39" fmla="*/ 7 h 105"/>
                  <a:gd name="T40" fmla="*/ 64 w 65"/>
                  <a:gd name="T4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105">
                    <a:moveTo>
                      <a:pt x="64" y="0"/>
                    </a:moveTo>
                    <a:lnTo>
                      <a:pt x="43" y="0"/>
                    </a:lnTo>
                    <a:lnTo>
                      <a:pt x="36" y="7"/>
                    </a:lnTo>
                    <a:lnTo>
                      <a:pt x="21" y="15"/>
                    </a:lnTo>
                    <a:lnTo>
                      <a:pt x="14" y="30"/>
                    </a:lnTo>
                    <a:lnTo>
                      <a:pt x="7" y="45"/>
                    </a:lnTo>
                    <a:lnTo>
                      <a:pt x="7" y="59"/>
                    </a:lnTo>
                    <a:lnTo>
                      <a:pt x="0" y="7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36" y="104"/>
                    </a:lnTo>
                    <a:lnTo>
                      <a:pt x="50" y="104"/>
                    </a:lnTo>
                    <a:lnTo>
                      <a:pt x="50" y="89"/>
                    </a:lnTo>
                    <a:lnTo>
                      <a:pt x="43" y="67"/>
                    </a:lnTo>
                    <a:lnTo>
                      <a:pt x="43" y="52"/>
                    </a:lnTo>
                    <a:lnTo>
                      <a:pt x="36" y="45"/>
                    </a:lnTo>
                    <a:lnTo>
                      <a:pt x="36" y="30"/>
                    </a:lnTo>
                    <a:lnTo>
                      <a:pt x="43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6" name="Freeform 24">
                <a:extLst>
                  <a:ext uri="{FF2B5EF4-FFF2-40B4-BE49-F238E27FC236}">
                    <a16:creationId xmlns:a16="http://schemas.microsoft.com/office/drawing/2014/main" id="{22D63DE1-1820-824E-9475-8287EBDF7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2733"/>
                <a:ext cx="33" cy="969"/>
              </a:xfrm>
              <a:custGeom>
                <a:avLst/>
                <a:gdLst>
                  <a:gd name="T0" fmla="*/ 32 w 33"/>
                  <a:gd name="T1" fmla="*/ 0 h 969"/>
                  <a:gd name="T2" fmla="*/ 19 w 33"/>
                  <a:gd name="T3" fmla="*/ 968 h 969"/>
                  <a:gd name="T4" fmla="*/ 6 w 33"/>
                  <a:gd name="T5" fmla="*/ 968 h 969"/>
                  <a:gd name="T6" fmla="*/ 0 w 33"/>
                  <a:gd name="T7" fmla="*/ 16 h 969"/>
                  <a:gd name="T8" fmla="*/ 19 w 33"/>
                  <a:gd name="T9" fmla="*/ 8 h 969"/>
                  <a:gd name="T10" fmla="*/ 32 w 33"/>
                  <a:gd name="T11" fmla="*/ 0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969">
                    <a:moveTo>
                      <a:pt x="32" y="0"/>
                    </a:moveTo>
                    <a:lnTo>
                      <a:pt x="19" y="968"/>
                    </a:lnTo>
                    <a:lnTo>
                      <a:pt x="6" y="968"/>
                    </a:lnTo>
                    <a:lnTo>
                      <a:pt x="0" y="16"/>
                    </a:lnTo>
                    <a:lnTo>
                      <a:pt x="19" y="8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977" name="Freeform 25">
              <a:extLst>
                <a:ext uri="{FF2B5EF4-FFF2-40B4-BE49-F238E27FC236}">
                  <a16:creationId xmlns:a16="http://schemas.microsoft.com/office/drawing/2014/main" id="{98AC924A-60FA-2246-98BA-85ACD11B6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" y="1580"/>
              <a:ext cx="97" cy="29"/>
            </a:xfrm>
            <a:custGeom>
              <a:avLst/>
              <a:gdLst>
                <a:gd name="T0" fmla="*/ 0 w 289"/>
                <a:gd name="T1" fmla="*/ 0 h 65"/>
                <a:gd name="T2" fmla="*/ 16 w 289"/>
                <a:gd name="T3" fmla="*/ 0 h 65"/>
                <a:gd name="T4" fmla="*/ 23 w 289"/>
                <a:gd name="T5" fmla="*/ 0 h 65"/>
                <a:gd name="T6" fmla="*/ 31 w 289"/>
                <a:gd name="T7" fmla="*/ 0 h 65"/>
                <a:gd name="T8" fmla="*/ 39 w 289"/>
                <a:gd name="T9" fmla="*/ 7 h 65"/>
                <a:gd name="T10" fmla="*/ 54 w 289"/>
                <a:gd name="T11" fmla="*/ 7 h 65"/>
                <a:gd name="T12" fmla="*/ 62 w 289"/>
                <a:gd name="T13" fmla="*/ 14 h 65"/>
                <a:gd name="T14" fmla="*/ 78 w 289"/>
                <a:gd name="T15" fmla="*/ 14 h 65"/>
                <a:gd name="T16" fmla="*/ 86 w 289"/>
                <a:gd name="T17" fmla="*/ 14 h 65"/>
                <a:gd name="T18" fmla="*/ 101 w 289"/>
                <a:gd name="T19" fmla="*/ 21 h 65"/>
                <a:gd name="T20" fmla="*/ 125 w 289"/>
                <a:gd name="T21" fmla="*/ 21 h 65"/>
                <a:gd name="T22" fmla="*/ 148 w 289"/>
                <a:gd name="T23" fmla="*/ 21 h 65"/>
                <a:gd name="T24" fmla="*/ 163 w 289"/>
                <a:gd name="T25" fmla="*/ 21 h 65"/>
                <a:gd name="T26" fmla="*/ 179 w 289"/>
                <a:gd name="T27" fmla="*/ 21 h 65"/>
                <a:gd name="T28" fmla="*/ 202 w 289"/>
                <a:gd name="T29" fmla="*/ 21 h 65"/>
                <a:gd name="T30" fmla="*/ 226 w 289"/>
                <a:gd name="T31" fmla="*/ 14 h 65"/>
                <a:gd name="T32" fmla="*/ 241 w 289"/>
                <a:gd name="T33" fmla="*/ 14 h 65"/>
                <a:gd name="T34" fmla="*/ 257 w 289"/>
                <a:gd name="T35" fmla="*/ 14 h 65"/>
                <a:gd name="T36" fmla="*/ 272 w 289"/>
                <a:gd name="T37" fmla="*/ 7 h 65"/>
                <a:gd name="T38" fmla="*/ 288 w 289"/>
                <a:gd name="T39" fmla="*/ 7 h 65"/>
                <a:gd name="T40" fmla="*/ 280 w 289"/>
                <a:gd name="T41" fmla="*/ 14 h 65"/>
                <a:gd name="T42" fmla="*/ 272 w 289"/>
                <a:gd name="T43" fmla="*/ 21 h 65"/>
                <a:gd name="T44" fmla="*/ 265 w 289"/>
                <a:gd name="T45" fmla="*/ 36 h 65"/>
                <a:gd name="T46" fmla="*/ 265 w 289"/>
                <a:gd name="T47" fmla="*/ 43 h 65"/>
                <a:gd name="T48" fmla="*/ 257 w 289"/>
                <a:gd name="T49" fmla="*/ 50 h 65"/>
                <a:gd name="T50" fmla="*/ 257 w 289"/>
                <a:gd name="T51" fmla="*/ 64 h 65"/>
                <a:gd name="T52" fmla="*/ 249 w 289"/>
                <a:gd name="T53" fmla="*/ 57 h 65"/>
                <a:gd name="T54" fmla="*/ 249 w 289"/>
                <a:gd name="T55" fmla="*/ 50 h 65"/>
                <a:gd name="T56" fmla="*/ 241 w 289"/>
                <a:gd name="T57" fmla="*/ 43 h 65"/>
                <a:gd name="T58" fmla="*/ 234 w 289"/>
                <a:gd name="T59" fmla="*/ 36 h 65"/>
                <a:gd name="T60" fmla="*/ 226 w 289"/>
                <a:gd name="T61" fmla="*/ 36 h 65"/>
                <a:gd name="T62" fmla="*/ 218 w 289"/>
                <a:gd name="T63" fmla="*/ 28 h 65"/>
                <a:gd name="T64" fmla="*/ 210 w 289"/>
                <a:gd name="T65" fmla="*/ 28 h 65"/>
                <a:gd name="T66" fmla="*/ 195 w 289"/>
                <a:gd name="T67" fmla="*/ 28 h 65"/>
                <a:gd name="T68" fmla="*/ 179 w 289"/>
                <a:gd name="T69" fmla="*/ 28 h 65"/>
                <a:gd name="T70" fmla="*/ 163 w 289"/>
                <a:gd name="T71" fmla="*/ 28 h 65"/>
                <a:gd name="T72" fmla="*/ 140 w 289"/>
                <a:gd name="T73" fmla="*/ 28 h 65"/>
                <a:gd name="T74" fmla="*/ 125 w 289"/>
                <a:gd name="T75" fmla="*/ 28 h 65"/>
                <a:gd name="T76" fmla="*/ 109 w 289"/>
                <a:gd name="T77" fmla="*/ 28 h 65"/>
                <a:gd name="T78" fmla="*/ 93 w 289"/>
                <a:gd name="T79" fmla="*/ 36 h 65"/>
                <a:gd name="T80" fmla="*/ 86 w 289"/>
                <a:gd name="T81" fmla="*/ 36 h 65"/>
                <a:gd name="T82" fmla="*/ 78 w 289"/>
                <a:gd name="T83" fmla="*/ 43 h 65"/>
                <a:gd name="T84" fmla="*/ 70 w 289"/>
                <a:gd name="T85" fmla="*/ 57 h 65"/>
                <a:gd name="T86" fmla="*/ 62 w 289"/>
                <a:gd name="T87" fmla="*/ 43 h 65"/>
                <a:gd name="T88" fmla="*/ 62 w 289"/>
                <a:gd name="T89" fmla="*/ 36 h 65"/>
                <a:gd name="T90" fmla="*/ 54 w 289"/>
                <a:gd name="T91" fmla="*/ 28 h 65"/>
                <a:gd name="T92" fmla="*/ 47 w 289"/>
                <a:gd name="T93" fmla="*/ 21 h 65"/>
                <a:gd name="T94" fmla="*/ 39 w 289"/>
                <a:gd name="T95" fmla="*/ 14 h 65"/>
                <a:gd name="T96" fmla="*/ 31 w 289"/>
                <a:gd name="T97" fmla="*/ 7 h 65"/>
                <a:gd name="T98" fmla="*/ 16 w 289"/>
                <a:gd name="T99" fmla="*/ 7 h 65"/>
                <a:gd name="T100" fmla="*/ 0 w 289"/>
                <a:gd name="T10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9" h="65">
                  <a:moveTo>
                    <a:pt x="0" y="0"/>
                  </a:moveTo>
                  <a:lnTo>
                    <a:pt x="16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7"/>
                  </a:lnTo>
                  <a:lnTo>
                    <a:pt x="54" y="7"/>
                  </a:lnTo>
                  <a:lnTo>
                    <a:pt x="62" y="14"/>
                  </a:lnTo>
                  <a:lnTo>
                    <a:pt x="78" y="14"/>
                  </a:lnTo>
                  <a:lnTo>
                    <a:pt x="86" y="14"/>
                  </a:lnTo>
                  <a:lnTo>
                    <a:pt x="101" y="21"/>
                  </a:lnTo>
                  <a:lnTo>
                    <a:pt x="125" y="21"/>
                  </a:lnTo>
                  <a:lnTo>
                    <a:pt x="148" y="21"/>
                  </a:lnTo>
                  <a:lnTo>
                    <a:pt x="163" y="21"/>
                  </a:lnTo>
                  <a:lnTo>
                    <a:pt x="179" y="21"/>
                  </a:lnTo>
                  <a:lnTo>
                    <a:pt x="202" y="21"/>
                  </a:lnTo>
                  <a:lnTo>
                    <a:pt x="226" y="14"/>
                  </a:lnTo>
                  <a:lnTo>
                    <a:pt x="241" y="14"/>
                  </a:lnTo>
                  <a:lnTo>
                    <a:pt x="257" y="14"/>
                  </a:lnTo>
                  <a:lnTo>
                    <a:pt x="272" y="7"/>
                  </a:lnTo>
                  <a:lnTo>
                    <a:pt x="288" y="7"/>
                  </a:lnTo>
                  <a:lnTo>
                    <a:pt x="280" y="14"/>
                  </a:lnTo>
                  <a:lnTo>
                    <a:pt x="272" y="21"/>
                  </a:lnTo>
                  <a:lnTo>
                    <a:pt x="265" y="36"/>
                  </a:lnTo>
                  <a:lnTo>
                    <a:pt x="265" y="43"/>
                  </a:lnTo>
                  <a:lnTo>
                    <a:pt x="257" y="50"/>
                  </a:lnTo>
                  <a:lnTo>
                    <a:pt x="257" y="64"/>
                  </a:lnTo>
                  <a:lnTo>
                    <a:pt x="249" y="57"/>
                  </a:lnTo>
                  <a:lnTo>
                    <a:pt x="249" y="50"/>
                  </a:lnTo>
                  <a:lnTo>
                    <a:pt x="241" y="43"/>
                  </a:lnTo>
                  <a:lnTo>
                    <a:pt x="234" y="36"/>
                  </a:lnTo>
                  <a:lnTo>
                    <a:pt x="226" y="36"/>
                  </a:lnTo>
                  <a:lnTo>
                    <a:pt x="218" y="28"/>
                  </a:lnTo>
                  <a:lnTo>
                    <a:pt x="210" y="28"/>
                  </a:lnTo>
                  <a:lnTo>
                    <a:pt x="195" y="28"/>
                  </a:lnTo>
                  <a:lnTo>
                    <a:pt x="179" y="28"/>
                  </a:lnTo>
                  <a:lnTo>
                    <a:pt x="163" y="28"/>
                  </a:lnTo>
                  <a:lnTo>
                    <a:pt x="140" y="28"/>
                  </a:lnTo>
                  <a:lnTo>
                    <a:pt x="125" y="28"/>
                  </a:lnTo>
                  <a:lnTo>
                    <a:pt x="109" y="28"/>
                  </a:lnTo>
                  <a:lnTo>
                    <a:pt x="93" y="36"/>
                  </a:lnTo>
                  <a:lnTo>
                    <a:pt x="86" y="36"/>
                  </a:lnTo>
                  <a:lnTo>
                    <a:pt x="78" y="43"/>
                  </a:lnTo>
                  <a:lnTo>
                    <a:pt x="70" y="57"/>
                  </a:lnTo>
                  <a:lnTo>
                    <a:pt x="62" y="43"/>
                  </a:lnTo>
                  <a:lnTo>
                    <a:pt x="62" y="36"/>
                  </a:lnTo>
                  <a:lnTo>
                    <a:pt x="54" y="28"/>
                  </a:lnTo>
                  <a:lnTo>
                    <a:pt x="47" y="21"/>
                  </a:lnTo>
                  <a:lnTo>
                    <a:pt x="39" y="14"/>
                  </a:lnTo>
                  <a:lnTo>
                    <a:pt x="31" y="7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solidFill>
              <a:srgbClr val="6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" name="Oval 26">
              <a:extLst>
                <a:ext uri="{FF2B5EF4-FFF2-40B4-BE49-F238E27FC236}">
                  <a16:creationId xmlns:a16="http://schemas.microsoft.com/office/drawing/2014/main" id="{9CDBDE57-1571-304F-84C6-C4ED0A751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1169"/>
              <a:ext cx="467" cy="89"/>
            </a:xfrm>
            <a:prstGeom prst="ellipse">
              <a:avLst/>
            </a:prstGeom>
            <a:solidFill>
              <a:srgbClr val="F766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9" name="Freeform 27">
              <a:extLst>
                <a:ext uri="{FF2B5EF4-FFF2-40B4-BE49-F238E27FC236}">
                  <a16:creationId xmlns:a16="http://schemas.microsoft.com/office/drawing/2014/main" id="{F5DE68C9-0D49-5C4E-ACDE-7E44EA142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1232"/>
              <a:ext cx="130" cy="151"/>
            </a:xfrm>
            <a:custGeom>
              <a:avLst/>
              <a:gdLst>
                <a:gd name="T0" fmla="*/ 0 w 385"/>
                <a:gd name="T1" fmla="*/ 63 h 337"/>
                <a:gd name="T2" fmla="*/ 16 w 385"/>
                <a:gd name="T3" fmla="*/ 94 h 337"/>
                <a:gd name="T4" fmla="*/ 24 w 385"/>
                <a:gd name="T5" fmla="*/ 133 h 337"/>
                <a:gd name="T6" fmla="*/ 39 w 385"/>
                <a:gd name="T7" fmla="*/ 180 h 337"/>
                <a:gd name="T8" fmla="*/ 55 w 385"/>
                <a:gd name="T9" fmla="*/ 211 h 337"/>
                <a:gd name="T10" fmla="*/ 71 w 385"/>
                <a:gd name="T11" fmla="*/ 250 h 337"/>
                <a:gd name="T12" fmla="*/ 94 w 385"/>
                <a:gd name="T13" fmla="*/ 273 h 337"/>
                <a:gd name="T14" fmla="*/ 110 w 385"/>
                <a:gd name="T15" fmla="*/ 297 h 337"/>
                <a:gd name="T16" fmla="*/ 149 w 385"/>
                <a:gd name="T17" fmla="*/ 320 h 337"/>
                <a:gd name="T18" fmla="*/ 172 w 385"/>
                <a:gd name="T19" fmla="*/ 328 h 337"/>
                <a:gd name="T20" fmla="*/ 196 w 385"/>
                <a:gd name="T21" fmla="*/ 336 h 337"/>
                <a:gd name="T22" fmla="*/ 212 w 385"/>
                <a:gd name="T23" fmla="*/ 336 h 337"/>
                <a:gd name="T24" fmla="*/ 227 w 385"/>
                <a:gd name="T25" fmla="*/ 328 h 337"/>
                <a:gd name="T26" fmla="*/ 243 w 385"/>
                <a:gd name="T27" fmla="*/ 320 h 337"/>
                <a:gd name="T28" fmla="*/ 259 w 385"/>
                <a:gd name="T29" fmla="*/ 313 h 337"/>
                <a:gd name="T30" fmla="*/ 282 w 385"/>
                <a:gd name="T31" fmla="*/ 289 h 337"/>
                <a:gd name="T32" fmla="*/ 298 w 385"/>
                <a:gd name="T33" fmla="*/ 273 h 337"/>
                <a:gd name="T34" fmla="*/ 313 w 385"/>
                <a:gd name="T35" fmla="*/ 242 h 337"/>
                <a:gd name="T36" fmla="*/ 337 w 385"/>
                <a:gd name="T37" fmla="*/ 219 h 337"/>
                <a:gd name="T38" fmla="*/ 345 w 385"/>
                <a:gd name="T39" fmla="*/ 188 h 337"/>
                <a:gd name="T40" fmla="*/ 360 w 385"/>
                <a:gd name="T41" fmla="*/ 148 h 337"/>
                <a:gd name="T42" fmla="*/ 368 w 385"/>
                <a:gd name="T43" fmla="*/ 109 h 337"/>
                <a:gd name="T44" fmla="*/ 376 w 385"/>
                <a:gd name="T45" fmla="*/ 78 h 337"/>
                <a:gd name="T46" fmla="*/ 384 w 385"/>
                <a:gd name="T47" fmla="*/ 39 h 337"/>
                <a:gd name="T48" fmla="*/ 384 w 385"/>
                <a:gd name="T49" fmla="*/ 0 h 337"/>
                <a:gd name="T50" fmla="*/ 360 w 385"/>
                <a:gd name="T51" fmla="*/ 16 h 337"/>
                <a:gd name="T52" fmla="*/ 329 w 385"/>
                <a:gd name="T53" fmla="*/ 16 h 337"/>
                <a:gd name="T54" fmla="*/ 306 w 385"/>
                <a:gd name="T55" fmla="*/ 23 h 337"/>
                <a:gd name="T56" fmla="*/ 259 w 385"/>
                <a:gd name="T57" fmla="*/ 31 h 337"/>
                <a:gd name="T58" fmla="*/ 227 w 385"/>
                <a:gd name="T59" fmla="*/ 39 h 337"/>
                <a:gd name="T60" fmla="*/ 172 w 385"/>
                <a:gd name="T61" fmla="*/ 47 h 337"/>
                <a:gd name="T62" fmla="*/ 125 w 385"/>
                <a:gd name="T63" fmla="*/ 55 h 337"/>
                <a:gd name="T64" fmla="*/ 78 w 385"/>
                <a:gd name="T65" fmla="*/ 55 h 337"/>
                <a:gd name="T66" fmla="*/ 39 w 385"/>
                <a:gd name="T67" fmla="*/ 55 h 337"/>
                <a:gd name="T68" fmla="*/ 0 w 385"/>
                <a:gd name="T69" fmla="*/ 6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5" h="337">
                  <a:moveTo>
                    <a:pt x="0" y="63"/>
                  </a:moveTo>
                  <a:lnTo>
                    <a:pt x="16" y="94"/>
                  </a:lnTo>
                  <a:lnTo>
                    <a:pt x="24" y="133"/>
                  </a:lnTo>
                  <a:lnTo>
                    <a:pt x="39" y="180"/>
                  </a:lnTo>
                  <a:lnTo>
                    <a:pt x="55" y="211"/>
                  </a:lnTo>
                  <a:lnTo>
                    <a:pt x="71" y="250"/>
                  </a:lnTo>
                  <a:lnTo>
                    <a:pt x="94" y="273"/>
                  </a:lnTo>
                  <a:lnTo>
                    <a:pt x="110" y="297"/>
                  </a:lnTo>
                  <a:lnTo>
                    <a:pt x="149" y="320"/>
                  </a:lnTo>
                  <a:lnTo>
                    <a:pt x="172" y="328"/>
                  </a:lnTo>
                  <a:lnTo>
                    <a:pt x="196" y="336"/>
                  </a:lnTo>
                  <a:lnTo>
                    <a:pt x="212" y="336"/>
                  </a:lnTo>
                  <a:lnTo>
                    <a:pt x="227" y="328"/>
                  </a:lnTo>
                  <a:lnTo>
                    <a:pt x="243" y="320"/>
                  </a:lnTo>
                  <a:lnTo>
                    <a:pt x="259" y="313"/>
                  </a:lnTo>
                  <a:lnTo>
                    <a:pt x="282" y="289"/>
                  </a:lnTo>
                  <a:lnTo>
                    <a:pt x="298" y="273"/>
                  </a:lnTo>
                  <a:lnTo>
                    <a:pt x="313" y="242"/>
                  </a:lnTo>
                  <a:lnTo>
                    <a:pt x="337" y="219"/>
                  </a:lnTo>
                  <a:lnTo>
                    <a:pt x="345" y="188"/>
                  </a:lnTo>
                  <a:lnTo>
                    <a:pt x="360" y="148"/>
                  </a:lnTo>
                  <a:lnTo>
                    <a:pt x="368" y="109"/>
                  </a:lnTo>
                  <a:lnTo>
                    <a:pt x="376" y="78"/>
                  </a:lnTo>
                  <a:lnTo>
                    <a:pt x="384" y="39"/>
                  </a:lnTo>
                  <a:lnTo>
                    <a:pt x="384" y="0"/>
                  </a:lnTo>
                  <a:lnTo>
                    <a:pt x="360" y="16"/>
                  </a:lnTo>
                  <a:lnTo>
                    <a:pt x="329" y="16"/>
                  </a:lnTo>
                  <a:lnTo>
                    <a:pt x="306" y="23"/>
                  </a:lnTo>
                  <a:lnTo>
                    <a:pt x="259" y="31"/>
                  </a:lnTo>
                  <a:lnTo>
                    <a:pt x="227" y="39"/>
                  </a:lnTo>
                  <a:lnTo>
                    <a:pt x="172" y="47"/>
                  </a:lnTo>
                  <a:lnTo>
                    <a:pt x="125" y="55"/>
                  </a:lnTo>
                  <a:lnTo>
                    <a:pt x="78" y="55"/>
                  </a:lnTo>
                  <a:lnTo>
                    <a:pt x="39" y="55"/>
                  </a:lnTo>
                  <a:lnTo>
                    <a:pt x="0" y="63"/>
                  </a:lnTo>
                </a:path>
              </a:pathLst>
            </a:cu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" name="Freeform 28">
              <a:extLst>
                <a:ext uri="{FF2B5EF4-FFF2-40B4-BE49-F238E27FC236}">
                  <a16:creationId xmlns:a16="http://schemas.microsoft.com/office/drawing/2014/main" id="{F8481832-9D96-674F-AE6F-CD85BA8FD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1087"/>
              <a:ext cx="73" cy="311"/>
            </a:xfrm>
            <a:custGeom>
              <a:avLst/>
              <a:gdLst>
                <a:gd name="T0" fmla="*/ 0 w 217"/>
                <a:gd name="T1" fmla="*/ 0 h 697"/>
                <a:gd name="T2" fmla="*/ 8 w 217"/>
                <a:gd name="T3" fmla="*/ 16 h 697"/>
                <a:gd name="T4" fmla="*/ 23 w 217"/>
                <a:gd name="T5" fmla="*/ 40 h 697"/>
                <a:gd name="T6" fmla="*/ 31 w 217"/>
                <a:gd name="T7" fmla="*/ 63 h 697"/>
                <a:gd name="T8" fmla="*/ 46 w 217"/>
                <a:gd name="T9" fmla="*/ 103 h 697"/>
                <a:gd name="T10" fmla="*/ 77 w 217"/>
                <a:gd name="T11" fmla="*/ 166 h 697"/>
                <a:gd name="T12" fmla="*/ 108 w 217"/>
                <a:gd name="T13" fmla="*/ 229 h 697"/>
                <a:gd name="T14" fmla="*/ 139 w 217"/>
                <a:gd name="T15" fmla="*/ 293 h 697"/>
                <a:gd name="T16" fmla="*/ 162 w 217"/>
                <a:gd name="T17" fmla="*/ 348 h 697"/>
                <a:gd name="T18" fmla="*/ 177 w 217"/>
                <a:gd name="T19" fmla="*/ 403 h 697"/>
                <a:gd name="T20" fmla="*/ 201 w 217"/>
                <a:gd name="T21" fmla="*/ 475 h 697"/>
                <a:gd name="T22" fmla="*/ 208 w 217"/>
                <a:gd name="T23" fmla="*/ 514 h 697"/>
                <a:gd name="T24" fmla="*/ 208 w 217"/>
                <a:gd name="T25" fmla="*/ 562 h 697"/>
                <a:gd name="T26" fmla="*/ 216 w 217"/>
                <a:gd name="T27" fmla="*/ 601 h 697"/>
                <a:gd name="T28" fmla="*/ 208 w 217"/>
                <a:gd name="T29" fmla="*/ 633 h 697"/>
                <a:gd name="T30" fmla="*/ 201 w 217"/>
                <a:gd name="T31" fmla="*/ 656 h 697"/>
                <a:gd name="T32" fmla="*/ 185 w 217"/>
                <a:gd name="T33" fmla="*/ 680 h 697"/>
                <a:gd name="T34" fmla="*/ 177 w 217"/>
                <a:gd name="T35" fmla="*/ 696 h 697"/>
                <a:gd name="T36" fmla="*/ 177 w 217"/>
                <a:gd name="T37" fmla="*/ 649 h 697"/>
                <a:gd name="T38" fmla="*/ 177 w 217"/>
                <a:gd name="T39" fmla="*/ 617 h 697"/>
                <a:gd name="T40" fmla="*/ 177 w 217"/>
                <a:gd name="T41" fmla="*/ 593 h 697"/>
                <a:gd name="T42" fmla="*/ 170 w 217"/>
                <a:gd name="T43" fmla="*/ 546 h 697"/>
                <a:gd name="T44" fmla="*/ 162 w 217"/>
                <a:gd name="T45" fmla="*/ 514 h 697"/>
                <a:gd name="T46" fmla="*/ 154 w 217"/>
                <a:gd name="T47" fmla="*/ 475 h 697"/>
                <a:gd name="T48" fmla="*/ 139 w 217"/>
                <a:gd name="T49" fmla="*/ 435 h 697"/>
                <a:gd name="T50" fmla="*/ 131 w 217"/>
                <a:gd name="T51" fmla="*/ 395 h 697"/>
                <a:gd name="T52" fmla="*/ 108 w 217"/>
                <a:gd name="T53" fmla="*/ 348 h 697"/>
                <a:gd name="T54" fmla="*/ 85 w 217"/>
                <a:gd name="T55" fmla="*/ 293 h 697"/>
                <a:gd name="T56" fmla="*/ 62 w 217"/>
                <a:gd name="T57" fmla="*/ 245 h 697"/>
                <a:gd name="T58" fmla="*/ 39 w 217"/>
                <a:gd name="T59" fmla="*/ 206 h 697"/>
                <a:gd name="T60" fmla="*/ 23 w 217"/>
                <a:gd name="T61" fmla="*/ 174 h 697"/>
                <a:gd name="T62" fmla="*/ 0 w 217"/>
                <a:gd name="T63" fmla="*/ 134 h 697"/>
                <a:gd name="T64" fmla="*/ 23 w 217"/>
                <a:gd name="T65" fmla="*/ 150 h 697"/>
                <a:gd name="T66" fmla="*/ 31 w 217"/>
                <a:gd name="T67" fmla="*/ 150 h 697"/>
                <a:gd name="T68" fmla="*/ 39 w 217"/>
                <a:gd name="T69" fmla="*/ 142 h 697"/>
                <a:gd name="T70" fmla="*/ 31 w 217"/>
                <a:gd name="T71" fmla="*/ 119 h 697"/>
                <a:gd name="T72" fmla="*/ 31 w 217"/>
                <a:gd name="T73" fmla="*/ 103 h 697"/>
                <a:gd name="T74" fmla="*/ 23 w 217"/>
                <a:gd name="T75" fmla="*/ 71 h 697"/>
                <a:gd name="T76" fmla="*/ 15 w 217"/>
                <a:gd name="T77" fmla="*/ 47 h 697"/>
                <a:gd name="T78" fmla="*/ 8 w 217"/>
                <a:gd name="T79" fmla="*/ 24 h 697"/>
                <a:gd name="T80" fmla="*/ 0 w 217"/>
                <a:gd name="T81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97">
                  <a:moveTo>
                    <a:pt x="0" y="0"/>
                  </a:moveTo>
                  <a:lnTo>
                    <a:pt x="8" y="16"/>
                  </a:lnTo>
                  <a:lnTo>
                    <a:pt x="23" y="40"/>
                  </a:lnTo>
                  <a:lnTo>
                    <a:pt x="31" y="63"/>
                  </a:lnTo>
                  <a:lnTo>
                    <a:pt x="46" y="103"/>
                  </a:lnTo>
                  <a:lnTo>
                    <a:pt x="77" y="166"/>
                  </a:lnTo>
                  <a:lnTo>
                    <a:pt x="108" y="229"/>
                  </a:lnTo>
                  <a:lnTo>
                    <a:pt x="139" y="293"/>
                  </a:lnTo>
                  <a:lnTo>
                    <a:pt x="162" y="348"/>
                  </a:lnTo>
                  <a:lnTo>
                    <a:pt x="177" y="403"/>
                  </a:lnTo>
                  <a:lnTo>
                    <a:pt x="201" y="475"/>
                  </a:lnTo>
                  <a:lnTo>
                    <a:pt x="208" y="514"/>
                  </a:lnTo>
                  <a:lnTo>
                    <a:pt x="208" y="562"/>
                  </a:lnTo>
                  <a:lnTo>
                    <a:pt x="216" y="601"/>
                  </a:lnTo>
                  <a:lnTo>
                    <a:pt x="208" y="633"/>
                  </a:lnTo>
                  <a:lnTo>
                    <a:pt x="201" y="656"/>
                  </a:lnTo>
                  <a:lnTo>
                    <a:pt x="185" y="680"/>
                  </a:lnTo>
                  <a:lnTo>
                    <a:pt x="177" y="696"/>
                  </a:lnTo>
                  <a:lnTo>
                    <a:pt x="177" y="649"/>
                  </a:lnTo>
                  <a:lnTo>
                    <a:pt x="177" y="617"/>
                  </a:lnTo>
                  <a:lnTo>
                    <a:pt x="177" y="593"/>
                  </a:lnTo>
                  <a:lnTo>
                    <a:pt x="170" y="546"/>
                  </a:lnTo>
                  <a:lnTo>
                    <a:pt x="162" y="514"/>
                  </a:lnTo>
                  <a:lnTo>
                    <a:pt x="154" y="475"/>
                  </a:lnTo>
                  <a:lnTo>
                    <a:pt x="139" y="435"/>
                  </a:lnTo>
                  <a:lnTo>
                    <a:pt x="131" y="395"/>
                  </a:lnTo>
                  <a:lnTo>
                    <a:pt x="108" y="348"/>
                  </a:lnTo>
                  <a:lnTo>
                    <a:pt x="85" y="293"/>
                  </a:lnTo>
                  <a:lnTo>
                    <a:pt x="62" y="245"/>
                  </a:lnTo>
                  <a:lnTo>
                    <a:pt x="39" y="206"/>
                  </a:lnTo>
                  <a:lnTo>
                    <a:pt x="23" y="174"/>
                  </a:lnTo>
                  <a:lnTo>
                    <a:pt x="0" y="134"/>
                  </a:lnTo>
                  <a:lnTo>
                    <a:pt x="23" y="150"/>
                  </a:lnTo>
                  <a:lnTo>
                    <a:pt x="31" y="150"/>
                  </a:lnTo>
                  <a:lnTo>
                    <a:pt x="39" y="142"/>
                  </a:lnTo>
                  <a:lnTo>
                    <a:pt x="31" y="119"/>
                  </a:lnTo>
                  <a:lnTo>
                    <a:pt x="31" y="103"/>
                  </a:lnTo>
                  <a:lnTo>
                    <a:pt x="23" y="71"/>
                  </a:lnTo>
                  <a:lnTo>
                    <a:pt x="15" y="47"/>
                  </a:lnTo>
                  <a:lnTo>
                    <a:pt x="8" y="24"/>
                  </a:lnTo>
                  <a:lnTo>
                    <a:pt x="0" y="0"/>
                  </a:lnTo>
                </a:path>
              </a:pathLst>
            </a:custGeom>
            <a:solidFill>
              <a:srgbClr val="C0C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" name="Freeform 29">
              <a:extLst>
                <a:ext uri="{FF2B5EF4-FFF2-40B4-BE49-F238E27FC236}">
                  <a16:creationId xmlns:a16="http://schemas.microsoft.com/office/drawing/2014/main" id="{B6762E73-12F0-3243-802E-A92CEDF96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108"/>
              <a:ext cx="64" cy="212"/>
            </a:xfrm>
            <a:custGeom>
              <a:avLst/>
              <a:gdLst>
                <a:gd name="T0" fmla="*/ 192 w 193"/>
                <a:gd name="T1" fmla="*/ 63 h 473"/>
                <a:gd name="T2" fmla="*/ 192 w 193"/>
                <a:gd name="T3" fmla="*/ 31 h 473"/>
                <a:gd name="T4" fmla="*/ 192 w 193"/>
                <a:gd name="T5" fmla="*/ 0 h 473"/>
                <a:gd name="T6" fmla="*/ 177 w 193"/>
                <a:gd name="T7" fmla="*/ 39 h 473"/>
                <a:gd name="T8" fmla="*/ 146 w 193"/>
                <a:gd name="T9" fmla="*/ 94 h 473"/>
                <a:gd name="T10" fmla="*/ 115 w 193"/>
                <a:gd name="T11" fmla="*/ 157 h 473"/>
                <a:gd name="T12" fmla="*/ 84 w 193"/>
                <a:gd name="T13" fmla="*/ 228 h 473"/>
                <a:gd name="T14" fmla="*/ 54 w 193"/>
                <a:gd name="T15" fmla="*/ 299 h 473"/>
                <a:gd name="T16" fmla="*/ 31 w 193"/>
                <a:gd name="T17" fmla="*/ 354 h 473"/>
                <a:gd name="T18" fmla="*/ 15 w 193"/>
                <a:gd name="T19" fmla="*/ 417 h 473"/>
                <a:gd name="T20" fmla="*/ 0 w 193"/>
                <a:gd name="T21" fmla="*/ 464 h 473"/>
                <a:gd name="T22" fmla="*/ 15 w 193"/>
                <a:gd name="T23" fmla="*/ 472 h 473"/>
                <a:gd name="T24" fmla="*/ 31 w 193"/>
                <a:gd name="T25" fmla="*/ 464 h 473"/>
                <a:gd name="T26" fmla="*/ 46 w 193"/>
                <a:gd name="T27" fmla="*/ 441 h 473"/>
                <a:gd name="T28" fmla="*/ 61 w 193"/>
                <a:gd name="T29" fmla="*/ 393 h 473"/>
                <a:gd name="T30" fmla="*/ 84 w 193"/>
                <a:gd name="T31" fmla="*/ 338 h 473"/>
                <a:gd name="T32" fmla="*/ 100 w 193"/>
                <a:gd name="T33" fmla="*/ 291 h 473"/>
                <a:gd name="T34" fmla="*/ 123 w 193"/>
                <a:gd name="T35" fmla="*/ 244 h 473"/>
                <a:gd name="T36" fmla="*/ 146 w 193"/>
                <a:gd name="T37" fmla="*/ 197 h 473"/>
                <a:gd name="T38" fmla="*/ 169 w 193"/>
                <a:gd name="T39" fmla="*/ 142 h 473"/>
                <a:gd name="T40" fmla="*/ 184 w 193"/>
                <a:gd name="T41" fmla="*/ 94 h 473"/>
                <a:gd name="T42" fmla="*/ 192 w 193"/>
                <a:gd name="T43" fmla="*/ 6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3" h="473">
                  <a:moveTo>
                    <a:pt x="192" y="63"/>
                  </a:moveTo>
                  <a:lnTo>
                    <a:pt x="192" y="31"/>
                  </a:lnTo>
                  <a:lnTo>
                    <a:pt x="192" y="0"/>
                  </a:lnTo>
                  <a:lnTo>
                    <a:pt x="177" y="39"/>
                  </a:lnTo>
                  <a:lnTo>
                    <a:pt x="146" y="94"/>
                  </a:lnTo>
                  <a:lnTo>
                    <a:pt x="115" y="157"/>
                  </a:lnTo>
                  <a:lnTo>
                    <a:pt x="84" y="228"/>
                  </a:lnTo>
                  <a:lnTo>
                    <a:pt x="54" y="299"/>
                  </a:lnTo>
                  <a:lnTo>
                    <a:pt x="31" y="354"/>
                  </a:lnTo>
                  <a:lnTo>
                    <a:pt x="15" y="417"/>
                  </a:lnTo>
                  <a:lnTo>
                    <a:pt x="0" y="464"/>
                  </a:lnTo>
                  <a:lnTo>
                    <a:pt x="15" y="472"/>
                  </a:lnTo>
                  <a:lnTo>
                    <a:pt x="31" y="464"/>
                  </a:lnTo>
                  <a:lnTo>
                    <a:pt x="46" y="441"/>
                  </a:lnTo>
                  <a:lnTo>
                    <a:pt x="61" y="393"/>
                  </a:lnTo>
                  <a:lnTo>
                    <a:pt x="84" y="338"/>
                  </a:lnTo>
                  <a:lnTo>
                    <a:pt x="100" y="291"/>
                  </a:lnTo>
                  <a:lnTo>
                    <a:pt x="123" y="244"/>
                  </a:lnTo>
                  <a:lnTo>
                    <a:pt x="146" y="197"/>
                  </a:lnTo>
                  <a:lnTo>
                    <a:pt x="169" y="142"/>
                  </a:lnTo>
                  <a:lnTo>
                    <a:pt x="184" y="94"/>
                  </a:lnTo>
                  <a:lnTo>
                    <a:pt x="192" y="63"/>
                  </a:lnTo>
                </a:path>
              </a:pathLst>
            </a:custGeom>
            <a:solidFill>
              <a:srgbClr val="808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" name="Freeform 30">
              <a:extLst>
                <a:ext uri="{FF2B5EF4-FFF2-40B4-BE49-F238E27FC236}">
                  <a16:creationId xmlns:a16="http://schemas.microsoft.com/office/drawing/2014/main" id="{F5F2021A-F9DE-D44A-A17A-E448BA7FC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" y="1213"/>
              <a:ext cx="514" cy="378"/>
            </a:xfrm>
            <a:custGeom>
              <a:avLst/>
              <a:gdLst>
                <a:gd name="T0" fmla="*/ 65 w 1528"/>
                <a:gd name="T1" fmla="*/ 47 h 847"/>
                <a:gd name="T2" fmla="*/ 28 w 1528"/>
                <a:gd name="T3" fmla="*/ 111 h 847"/>
                <a:gd name="T4" fmla="*/ 9 w 1528"/>
                <a:gd name="T5" fmla="*/ 185 h 847"/>
                <a:gd name="T6" fmla="*/ 0 w 1528"/>
                <a:gd name="T7" fmla="*/ 260 h 847"/>
                <a:gd name="T8" fmla="*/ 0 w 1528"/>
                <a:gd name="T9" fmla="*/ 335 h 847"/>
                <a:gd name="T10" fmla="*/ 9 w 1528"/>
                <a:gd name="T11" fmla="*/ 409 h 847"/>
                <a:gd name="T12" fmla="*/ 37 w 1528"/>
                <a:gd name="T13" fmla="*/ 484 h 847"/>
                <a:gd name="T14" fmla="*/ 55 w 1528"/>
                <a:gd name="T15" fmla="*/ 558 h 847"/>
                <a:gd name="T16" fmla="*/ 120 w 1528"/>
                <a:gd name="T17" fmla="*/ 632 h 847"/>
                <a:gd name="T18" fmla="*/ 175 w 1528"/>
                <a:gd name="T19" fmla="*/ 679 h 847"/>
                <a:gd name="T20" fmla="*/ 239 w 1528"/>
                <a:gd name="T21" fmla="*/ 716 h 847"/>
                <a:gd name="T22" fmla="*/ 304 w 1528"/>
                <a:gd name="T23" fmla="*/ 753 h 847"/>
                <a:gd name="T24" fmla="*/ 377 w 1528"/>
                <a:gd name="T25" fmla="*/ 781 h 847"/>
                <a:gd name="T26" fmla="*/ 451 w 1528"/>
                <a:gd name="T27" fmla="*/ 799 h 847"/>
                <a:gd name="T28" fmla="*/ 534 w 1528"/>
                <a:gd name="T29" fmla="*/ 819 h 847"/>
                <a:gd name="T30" fmla="*/ 626 w 1528"/>
                <a:gd name="T31" fmla="*/ 837 h 847"/>
                <a:gd name="T32" fmla="*/ 699 w 1528"/>
                <a:gd name="T33" fmla="*/ 846 h 847"/>
                <a:gd name="T34" fmla="*/ 773 w 1528"/>
                <a:gd name="T35" fmla="*/ 837 h 847"/>
                <a:gd name="T36" fmla="*/ 846 w 1528"/>
                <a:gd name="T37" fmla="*/ 837 h 847"/>
                <a:gd name="T38" fmla="*/ 911 w 1528"/>
                <a:gd name="T39" fmla="*/ 819 h 847"/>
                <a:gd name="T40" fmla="*/ 984 w 1528"/>
                <a:gd name="T41" fmla="*/ 810 h 847"/>
                <a:gd name="T42" fmla="*/ 1058 w 1528"/>
                <a:gd name="T43" fmla="*/ 790 h 847"/>
                <a:gd name="T44" fmla="*/ 1131 w 1528"/>
                <a:gd name="T45" fmla="*/ 772 h 847"/>
                <a:gd name="T46" fmla="*/ 1205 w 1528"/>
                <a:gd name="T47" fmla="*/ 753 h 847"/>
                <a:gd name="T48" fmla="*/ 1242 w 1528"/>
                <a:gd name="T49" fmla="*/ 735 h 847"/>
                <a:gd name="T50" fmla="*/ 1269 w 1528"/>
                <a:gd name="T51" fmla="*/ 716 h 847"/>
                <a:gd name="T52" fmla="*/ 1334 w 1528"/>
                <a:gd name="T53" fmla="*/ 670 h 847"/>
                <a:gd name="T54" fmla="*/ 1398 w 1528"/>
                <a:gd name="T55" fmla="*/ 623 h 847"/>
                <a:gd name="T56" fmla="*/ 1453 w 1528"/>
                <a:gd name="T57" fmla="*/ 568 h 847"/>
                <a:gd name="T58" fmla="*/ 1490 w 1528"/>
                <a:gd name="T59" fmla="*/ 493 h 847"/>
                <a:gd name="T60" fmla="*/ 1518 w 1528"/>
                <a:gd name="T61" fmla="*/ 418 h 847"/>
                <a:gd name="T62" fmla="*/ 1527 w 1528"/>
                <a:gd name="T63" fmla="*/ 344 h 847"/>
                <a:gd name="T64" fmla="*/ 1518 w 1528"/>
                <a:gd name="T65" fmla="*/ 269 h 847"/>
                <a:gd name="T66" fmla="*/ 1508 w 1528"/>
                <a:gd name="T67" fmla="*/ 195 h 847"/>
                <a:gd name="T68" fmla="*/ 1490 w 1528"/>
                <a:gd name="T69" fmla="*/ 120 h 847"/>
                <a:gd name="T70" fmla="*/ 1462 w 1528"/>
                <a:gd name="T71" fmla="*/ 36 h 847"/>
                <a:gd name="T72" fmla="*/ 1389 w 1528"/>
                <a:gd name="T73" fmla="*/ 47 h 847"/>
                <a:gd name="T74" fmla="*/ 1315 w 1528"/>
                <a:gd name="T75" fmla="*/ 56 h 847"/>
                <a:gd name="T76" fmla="*/ 1242 w 1528"/>
                <a:gd name="T77" fmla="*/ 83 h 847"/>
                <a:gd name="T78" fmla="*/ 1168 w 1528"/>
                <a:gd name="T79" fmla="*/ 83 h 847"/>
                <a:gd name="T80" fmla="*/ 1095 w 1528"/>
                <a:gd name="T81" fmla="*/ 93 h 847"/>
                <a:gd name="T82" fmla="*/ 1021 w 1528"/>
                <a:gd name="T83" fmla="*/ 93 h 847"/>
                <a:gd name="T84" fmla="*/ 938 w 1528"/>
                <a:gd name="T85" fmla="*/ 111 h 847"/>
                <a:gd name="T86" fmla="*/ 865 w 1528"/>
                <a:gd name="T87" fmla="*/ 111 h 847"/>
                <a:gd name="T88" fmla="*/ 791 w 1528"/>
                <a:gd name="T89" fmla="*/ 93 h 847"/>
                <a:gd name="T90" fmla="*/ 718 w 1528"/>
                <a:gd name="T91" fmla="*/ 74 h 847"/>
                <a:gd name="T92" fmla="*/ 644 w 1528"/>
                <a:gd name="T93" fmla="*/ 93 h 847"/>
                <a:gd name="T94" fmla="*/ 561 w 1528"/>
                <a:gd name="T95" fmla="*/ 93 h 847"/>
                <a:gd name="T96" fmla="*/ 488 w 1528"/>
                <a:gd name="T97" fmla="*/ 83 h 847"/>
                <a:gd name="T98" fmla="*/ 414 w 1528"/>
                <a:gd name="T99" fmla="*/ 83 h 847"/>
                <a:gd name="T100" fmla="*/ 341 w 1528"/>
                <a:gd name="T101" fmla="*/ 74 h 847"/>
                <a:gd name="T102" fmla="*/ 267 w 1528"/>
                <a:gd name="T103" fmla="*/ 74 h 847"/>
                <a:gd name="T104" fmla="*/ 193 w 1528"/>
                <a:gd name="T105" fmla="*/ 47 h 847"/>
                <a:gd name="T106" fmla="*/ 111 w 1528"/>
                <a:gd name="T107" fmla="*/ 2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28" h="847">
                  <a:moveTo>
                    <a:pt x="83" y="0"/>
                  </a:moveTo>
                  <a:lnTo>
                    <a:pt x="83" y="18"/>
                  </a:lnTo>
                  <a:lnTo>
                    <a:pt x="65" y="27"/>
                  </a:lnTo>
                  <a:lnTo>
                    <a:pt x="65" y="47"/>
                  </a:lnTo>
                  <a:lnTo>
                    <a:pt x="46" y="56"/>
                  </a:lnTo>
                  <a:lnTo>
                    <a:pt x="37" y="74"/>
                  </a:lnTo>
                  <a:lnTo>
                    <a:pt x="28" y="93"/>
                  </a:lnTo>
                  <a:lnTo>
                    <a:pt x="28" y="111"/>
                  </a:lnTo>
                  <a:lnTo>
                    <a:pt x="19" y="130"/>
                  </a:lnTo>
                  <a:lnTo>
                    <a:pt x="19" y="149"/>
                  </a:lnTo>
                  <a:lnTo>
                    <a:pt x="19" y="167"/>
                  </a:lnTo>
                  <a:lnTo>
                    <a:pt x="9" y="185"/>
                  </a:lnTo>
                  <a:lnTo>
                    <a:pt x="9" y="204"/>
                  </a:lnTo>
                  <a:lnTo>
                    <a:pt x="9" y="223"/>
                  </a:lnTo>
                  <a:lnTo>
                    <a:pt x="9" y="242"/>
                  </a:lnTo>
                  <a:lnTo>
                    <a:pt x="0" y="260"/>
                  </a:lnTo>
                  <a:lnTo>
                    <a:pt x="0" y="278"/>
                  </a:lnTo>
                  <a:lnTo>
                    <a:pt x="0" y="298"/>
                  </a:lnTo>
                  <a:lnTo>
                    <a:pt x="0" y="316"/>
                  </a:lnTo>
                  <a:lnTo>
                    <a:pt x="0" y="335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9" y="391"/>
                  </a:lnTo>
                  <a:lnTo>
                    <a:pt x="9" y="409"/>
                  </a:lnTo>
                  <a:lnTo>
                    <a:pt x="19" y="428"/>
                  </a:lnTo>
                  <a:lnTo>
                    <a:pt x="28" y="446"/>
                  </a:lnTo>
                  <a:lnTo>
                    <a:pt x="28" y="464"/>
                  </a:lnTo>
                  <a:lnTo>
                    <a:pt x="37" y="484"/>
                  </a:lnTo>
                  <a:lnTo>
                    <a:pt x="37" y="502"/>
                  </a:lnTo>
                  <a:lnTo>
                    <a:pt x="37" y="521"/>
                  </a:lnTo>
                  <a:lnTo>
                    <a:pt x="46" y="539"/>
                  </a:lnTo>
                  <a:lnTo>
                    <a:pt x="55" y="558"/>
                  </a:lnTo>
                  <a:lnTo>
                    <a:pt x="65" y="577"/>
                  </a:lnTo>
                  <a:lnTo>
                    <a:pt x="83" y="595"/>
                  </a:lnTo>
                  <a:lnTo>
                    <a:pt x="101" y="613"/>
                  </a:lnTo>
                  <a:lnTo>
                    <a:pt x="120" y="632"/>
                  </a:lnTo>
                  <a:lnTo>
                    <a:pt x="129" y="651"/>
                  </a:lnTo>
                  <a:lnTo>
                    <a:pt x="147" y="651"/>
                  </a:lnTo>
                  <a:lnTo>
                    <a:pt x="157" y="670"/>
                  </a:lnTo>
                  <a:lnTo>
                    <a:pt x="175" y="679"/>
                  </a:lnTo>
                  <a:lnTo>
                    <a:pt x="193" y="688"/>
                  </a:lnTo>
                  <a:lnTo>
                    <a:pt x="212" y="697"/>
                  </a:lnTo>
                  <a:lnTo>
                    <a:pt x="221" y="716"/>
                  </a:lnTo>
                  <a:lnTo>
                    <a:pt x="239" y="716"/>
                  </a:lnTo>
                  <a:lnTo>
                    <a:pt x="249" y="735"/>
                  </a:lnTo>
                  <a:lnTo>
                    <a:pt x="267" y="735"/>
                  </a:lnTo>
                  <a:lnTo>
                    <a:pt x="285" y="744"/>
                  </a:lnTo>
                  <a:lnTo>
                    <a:pt x="304" y="753"/>
                  </a:lnTo>
                  <a:lnTo>
                    <a:pt x="322" y="763"/>
                  </a:lnTo>
                  <a:lnTo>
                    <a:pt x="341" y="772"/>
                  </a:lnTo>
                  <a:lnTo>
                    <a:pt x="359" y="781"/>
                  </a:lnTo>
                  <a:lnTo>
                    <a:pt x="377" y="781"/>
                  </a:lnTo>
                  <a:lnTo>
                    <a:pt x="396" y="790"/>
                  </a:lnTo>
                  <a:lnTo>
                    <a:pt x="414" y="799"/>
                  </a:lnTo>
                  <a:lnTo>
                    <a:pt x="432" y="799"/>
                  </a:lnTo>
                  <a:lnTo>
                    <a:pt x="451" y="799"/>
                  </a:lnTo>
                  <a:lnTo>
                    <a:pt x="469" y="799"/>
                  </a:lnTo>
                  <a:lnTo>
                    <a:pt x="488" y="810"/>
                  </a:lnTo>
                  <a:lnTo>
                    <a:pt x="515" y="810"/>
                  </a:lnTo>
                  <a:lnTo>
                    <a:pt x="534" y="819"/>
                  </a:lnTo>
                  <a:lnTo>
                    <a:pt x="552" y="819"/>
                  </a:lnTo>
                  <a:lnTo>
                    <a:pt x="570" y="828"/>
                  </a:lnTo>
                  <a:lnTo>
                    <a:pt x="607" y="828"/>
                  </a:lnTo>
                  <a:lnTo>
                    <a:pt x="626" y="837"/>
                  </a:lnTo>
                  <a:lnTo>
                    <a:pt x="644" y="837"/>
                  </a:lnTo>
                  <a:lnTo>
                    <a:pt x="662" y="837"/>
                  </a:lnTo>
                  <a:lnTo>
                    <a:pt x="681" y="846"/>
                  </a:lnTo>
                  <a:lnTo>
                    <a:pt x="699" y="846"/>
                  </a:lnTo>
                  <a:lnTo>
                    <a:pt x="718" y="846"/>
                  </a:lnTo>
                  <a:lnTo>
                    <a:pt x="736" y="837"/>
                  </a:lnTo>
                  <a:lnTo>
                    <a:pt x="754" y="837"/>
                  </a:lnTo>
                  <a:lnTo>
                    <a:pt x="773" y="837"/>
                  </a:lnTo>
                  <a:lnTo>
                    <a:pt x="791" y="828"/>
                  </a:lnTo>
                  <a:lnTo>
                    <a:pt x="809" y="828"/>
                  </a:lnTo>
                  <a:lnTo>
                    <a:pt x="828" y="837"/>
                  </a:lnTo>
                  <a:lnTo>
                    <a:pt x="846" y="837"/>
                  </a:lnTo>
                  <a:lnTo>
                    <a:pt x="865" y="837"/>
                  </a:lnTo>
                  <a:lnTo>
                    <a:pt x="883" y="837"/>
                  </a:lnTo>
                  <a:lnTo>
                    <a:pt x="892" y="819"/>
                  </a:lnTo>
                  <a:lnTo>
                    <a:pt x="911" y="819"/>
                  </a:lnTo>
                  <a:lnTo>
                    <a:pt x="929" y="819"/>
                  </a:lnTo>
                  <a:lnTo>
                    <a:pt x="947" y="819"/>
                  </a:lnTo>
                  <a:lnTo>
                    <a:pt x="966" y="810"/>
                  </a:lnTo>
                  <a:lnTo>
                    <a:pt x="984" y="810"/>
                  </a:lnTo>
                  <a:lnTo>
                    <a:pt x="1003" y="799"/>
                  </a:lnTo>
                  <a:lnTo>
                    <a:pt x="1021" y="799"/>
                  </a:lnTo>
                  <a:lnTo>
                    <a:pt x="1039" y="799"/>
                  </a:lnTo>
                  <a:lnTo>
                    <a:pt x="1058" y="790"/>
                  </a:lnTo>
                  <a:lnTo>
                    <a:pt x="1076" y="790"/>
                  </a:lnTo>
                  <a:lnTo>
                    <a:pt x="1095" y="781"/>
                  </a:lnTo>
                  <a:lnTo>
                    <a:pt x="1113" y="772"/>
                  </a:lnTo>
                  <a:lnTo>
                    <a:pt x="1131" y="772"/>
                  </a:lnTo>
                  <a:lnTo>
                    <a:pt x="1150" y="772"/>
                  </a:lnTo>
                  <a:lnTo>
                    <a:pt x="1168" y="763"/>
                  </a:lnTo>
                  <a:lnTo>
                    <a:pt x="1186" y="763"/>
                  </a:lnTo>
                  <a:lnTo>
                    <a:pt x="1205" y="753"/>
                  </a:lnTo>
                  <a:lnTo>
                    <a:pt x="1223" y="744"/>
                  </a:lnTo>
                  <a:lnTo>
                    <a:pt x="1242" y="735"/>
                  </a:lnTo>
                  <a:lnTo>
                    <a:pt x="1260" y="726"/>
                  </a:lnTo>
                  <a:lnTo>
                    <a:pt x="1242" y="735"/>
                  </a:lnTo>
                  <a:lnTo>
                    <a:pt x="1251" y="716"/>
                  </a:lnTo>
                  <a:lnTo>
                    <a:pt x="1232" y="735"/>
                  </a:lnTo>
                  <a:lnTo>
                    <a:pt x="1251" y="726"/>
                  </a:lnTo>
                  <a:lnTo>
                    <a:pt x="1269" y="716"/>
                  </a:lnTo>
                  <a:lnTo>
                    <a:pt x="1288" y="706"/>
                  </a:lnTo>
                  <a:lnTo>
                    <a:pt x="1306" y="697"/>
                  </a:lnTo>
                  <a:lnTo>
                    <a:pt x="1324" y="688"/>
                  </a:lnTo>
                  <a:lnTo>
                    <a:pt x="1334" y="670"/>
                  </a:lnTo>
                  <a:lnTo>
                    <a:pt x="1352" y="660"/>
                  </a:lnTo>
                  <a:lnTo>
                    <a:pt x="1370" y="651"/>
                  </a:lnTo>
                  <a:lnTo>
                    <a:pt x="1389" y="642"/>
                  </a:lnTo>
                  <a:lnTo>
                    <a:pt x="1398" y="623"/>
                  </a:lnTo>
                  <a:lnTo>
                    <a:pt x="1416" y="613"/>
                  </a:lnTo>
                  <a:lnTo>
                    <a:pt x="1426" y="595"/>
                  </a:lnTo>
                  <a:lnTo>
                    <a:pt x="1435" y="577"/>
                  </a:lnTo>
                  <a:lnTo>
                    <a:pt x="1453" y="568"/>
                  </a:lnTo>
                  <a:lnTo>
                    <a:pt x="1462" y="548"/>
                  </a:lnTo>
                  <a:lnTo>
                    <a:pt x="1472" y="530"/>
                  </a:lnTo>
                  <a:lnTo>
                    <a:pt x="1481" y="511"/>
                  </a:lnTo>
                  <a:lnTo>
                    <a:pt x="1490" y="493"/>
                  </a:lnTo>
                  <a:lnTo>
                    <a:pt x="1499" y="475"/>
                  </a:lnTo>
                  <a:lnTo>
                    <a:pt x="1499" y="455"/>
                  </a:lnTo>
                  <a:lnTo>
                    <a:pt x="1508" y="437"/>
                  </a:lnTo>
                  <a:lnTo>
                    <a:pt x="1518" y="418"/>
                  </a:lnTo>
                  <a:lnTo>
                    <a:pt x="1518" y="400"/>
                  </a:lnTo>
                  <a:lnTo>
                    <a:pt x="1518" y="382"/>
                  </a:lnTo>
                  <a:lnTo>
                    <a:pt x="1518" y="362"/>
                  </a:lnTo>
                  <a:lnTo>
                    <a:pt x="1527" y="344"/>
                  </a:lnTo>
                  <a:lnTo>
                    <a:pt x="1527" y="325"/>
                  </a:lnTo>
                  <a:lnTo>
                    <a:pt x="1527" y="307"/>
                  </a:lnTo>
                  <a:lnTo>
                    <a:pt x="1518" y="288"/>
                  </a:lnTo>
                  <a:lnTo>
                    <a:pt x="1518" y="269"/>
                  </a:lnTo>
                  <a:lnTo>
                    <a:pt x="1518" y="251"/>
                  </a:lnTo>
                  <a:lnTo>
                    <a:pt x="1518" y="232"/>
                  </a:lnTo>
                  <a:lnTo>
                    <a:pt x="1508" y="214"/>
                  </a:lnTo>
                  <a:lnTo>
                    <a:pt x="1508" y="195"/>
                  </a:lnTo>
                  <a:lnTo>
                    <a:pt x="1499" y="176"/>
                  </a:lnTo>
                  <a:lnTo>
                    <a:pt x="1499" y="158"/>
                  </a:lnTo>
                  <a:lnTo>
                    <a:pt x="1490" y="140"/>
                  </a:lnTo>
                  <a:lnTo>
                    <a:pt x="1490" y="120"/>
                  </a:lnTo>
                  <a:lnTo>
                    <a:pt x="1481" y="102"/>
                  </a:lnTo>
                  <a:lnTo>
                    <a:pt x="1481" y="74"/>
                  </a:lnTo>
                  <a:lnTo>
                    <a:pt x="1472" y="56"/>
                  </a:lnTo>
                  <a:lnTo>
                    <a:pt x="1462" y="36"/>
                  </a:lnTo>
                  <a:lnTo>
                    <a:pt x="1444" y="36"/>
                  </a:lnTo>
                  <a:lnTo>
                    <a:pt x="1426" y="36"/>
                  </a:lnTo>
                  <a:lnTo>
                    <a:pt x="1407" y="47"/>
                  </a:lnTo>
                  <a:lnTo>
                    <a:pt x="1389" y="47"/>
                  </a:lnTo>
                  <a:lnTo>
                    <a:pt x="1370" y="47"/>
                  </a:lnTo>
                  <a:lnTo>
                    <a:pt x="1352" y="47"/>
                  </a:lnTo>
                  <a:lnTo>
                    <a:pt x="1334" y="56"/>
                  </a:lnTo>
                  <a:lnTo>
                    <a:pt x="1315" y="56"/>
                  </a:lnTo>
                  <a:lnTo>
                    <a:pt x="1297" y="56"/>
                  </a:lnTo>
                  <a:lnTo>
                    <a:pt x="1278" y="65"/>
                  </a:lnTo>
                  <a:lnTo>
                    <a:pt x="1260" y="74"/>
                  </a:lnTo>
                  <a:lnTo>
                    <a:pt x="1242" y="83"/>
                  </a:lnTo>
                  <a:lnTo>
                    <a:pt x="1223" y="83"/>
                  </a:lnTo>
                  <a:lnTo>
                    <a:pt x="1205" y="83"/>
                  </a:lnTo>
                  <a:lnTo>
                    <a:pt x="1186" y="83"/>
                  </a:lnTo>
                  <a:lnTo>
                    <a:pt x="1168" y="83"/>
                  </a:lnTo>
                  <a:lnTo>
                    <a:pt x="1150" y="83"/>
                  </a:lnTo>
                  <a:lnTo>
                    <a:pt x="1131" y="83"/>
                  </a:lnTo>
                  <a:lnTo>
                    <a:pt x="1113" y="93"/>
                  </a:lnTo>
                  <a:lnTo>
                    <a:pt x="1095" y="93"/>
                  </a:lnTo>
                  <a:lnTo>
                    <a:pt x="1076" y="93"/>
                  </a:lnTo>
                  <a:lnTo>
                    <a:pt x="1058" y="93"/>
                  </a:lnTo>
                  <a:lnTo>
                    <a:pt x="1039" y="93"/>
                  </a:lnTo>
                  <a:lnTo>
                    <a:pt x="1021" y="93"/>
                  </a:lnTo>
                  <a:lnTo>
                    <a:pt x="1003" y="102"/>
                  </a:lnTo>
                  <a:lnTo>
                    <a:pt x="984" y="102"/>
                  </a:lnTo>
                  <a:lnTo>
                    <a:pt x="966" y="111"/>
                  </a:lnTo>
                  <a:lnTo>
                    <a:pt x="938" y="111"/>
                  </a:lnTo>
                  <a:lnTo>
                    <a:pt x="920" y="111"/>
                  </a:lnTo>
                  <a:lnTo>
                    <a:pt x="901" y="111"/>
                  </a:lnTo>
                  <a:lnTo>
                    <a:pt x="883" y="111"/>
                  </a:lnTo>
                  <a:lnTo>
                    <a:pt x="865" y="111"/>
                  </a:lnTo>
                  <a:lnTo>
                    <a:pt x="846" y="111"/>
                  </a:lnTo>
                  <a:lnTo>
                    <a:pt x="828" y="102"/>
                  </a:lnTo>
                  <a:lnTo>
                    <a:pt x="809" y="102"/>
                  </a:lnTo>
                  <a:lnTo>
                    <a:pt x="791" y="93"/>
                  </a:lnTo>
                  <a:lnTo>
                    <a:pt x="773" y="93"/>
                  </a:lnTo>
                  <a:lnTo>
                    <a:pt x="754" y="83"/>
                  </a:lnTo>
                  <a:lnTo>
                    <a:pt x="736" y="74"/>
                  </a:lnTo>
                  <a:lnTo>
                    <a:pt x="718" y="74"/>
                  </a:lnTo>
                  <a:lnTo>
                    <a:pt x="699" y="74"/>
                  </a:lnTo>
                  <a:lnTo>
                    <a:pt x="681" y="83"/>
                  </a:lnTo>
                  <a:lnTo>
                    <a:pt x="662" y="83"/>
                  </a:lnTo>
                  <a:lnTo>
                    <a:pt x="644" y="93"/>
                  </a:lnTo>
                  <a:lnTo>
                    <a:pt x="626" y="93"/>
                  </a:lnTo>
                  <a:lnTo>
                    <a:pt x="598" y="93"/>
                  </a:lnTo>
                  <a:lnTo>
                    <a:pt x="580" y="93"/>
                  </a:lnTo>
                  <a:lnTo>
                    <a:pt x="561" y="93"/>
                  </a:lnTo>
                  <a:lnTo>
                    <a:pt x="543" y="93"/>
                  </a:lnTo>
                  <a:lnTo>
                    <a:pt x="524" y="93"/>
                  </a:lnTo>
                  <a:lnTo>
                    <a:pt x="506" y="93"/>
                  </a:lnTo>
                  <a:lnTo>
                    <a:pt x="488" y="83"/>
                  </a:lnTo>
                  <a:lnTo>
                    <a:pt x="469" y="83"/>
                  </a:lnTo>
                  <a:lnTo>
                    <a:pt x="451" y="83"/>
                  </a:lnTo>
                  <a:lnTo>
                    <a:pt x="432" y="83"/>
                  </a:lnTo>
                  <a:lnTo>
                    <a:pt x="414" y="83"/>
                  </a:lnTo>
                  <a:lnTo>
                    <a:pt x="396" y="74"/>
                  </a:lnTo>
                  <a:lnTo>
                    <a:pt x="377" y="74"/>
                  </a:lnTo>
                  <a:lnTo>
                    <a:pt x="359" y="74"/>
                  </a:lnTo>
                  <a:lnTo>
                    <a:pt x="341" y="74"/>
                  </a:lnTo>
                  <a:lnTo>
                    <a:pt x="322" y="74"/>
                  </a:lnTo>
                  <a:lnTo>
                    <a:pt x="304" y="74"/>
                  </a:lnTo>
                  <a:lnTo>
                    <a:pt x="285" y="74"/>
                  </a:lnTo>
                  <a:lnTo>
                    <a:pt x="267" y="74"/>
                  </a:lnTo>
                  <a:lnTo>
                    <a:pt x="249" y="65"/>
                  </a:lnTo>
                  <a:lnTo>
                    <a:pt x="230" y="56"/>
                  </a:lnTo>
                  <a:lnTo>
                    <a:pt x="212" y="56"/>
                  </a:lnTo>
                  <a:lnTo>
                    <a:pt x="193" y="47"/>
                  </a:lnTo>
                  <a:lnTo>
                    <a:pt x="175" y="47"/>
                  </a:lnTo>
                  <a:lnTo>
                    <a:pt x="157" y="36"/>
                  </a:lnTo>
                  <a:lnTo>
                    <a:pt x="138" y="36"/>
                  </a:lnTo>
                  <a:lnTo>
                    <a:pt x="111" y="27"/>
                  </a:lnTo>
                  <a:lnTo>
                    <a:pt x="92" y="18"/>
                  </a:lnTo>
                  <a:lnTo>
                    <a:pt x="74" y="18"/>
                  </a:lnTo>
                  <a:lnTo>
                    <a:pt x="83" y="0"/>
                  </a:lnTo>
                </a:path>
              </a:pathLst>
            </a:custGeom>
            <a:solidFill>
              <a:srgbClr val="FFBE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" name="Oval 31">
              <a:extLst>
                <a:ext uri="{FF2B5EF4-FFF2-40B4-BE49-F238E27FC236}">
                  <a16:creationId xmlns:a16="http://schemas.microsoft.com/office/drawing/2014/main" id="{F149EC39-AE33-4D47-A16F-3BBBF94BF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802"/>
              <a:ext cx="47" cy="99"/>
            </a:xfrm>
            <a:prstGeom prst="ellipse">
              <a:avLst/>
            </a:prstGeom>
            <a:solidFill>
              <a:srgbClr val="F60000"/>
            </a:solidFill>
            <a:ln w="12700">
              <a:solidFill>
                <a:srgbClr val="F6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4" name="Freeform 32">
              <a:extLst>
                <a:ext uri="{FF2B5EF4-FFF2-40B4-BE49-F238E27FC236}">
                  <a16:creationId xmlns:a16="http://schemas.microsoft.com/office/drawing/2014/main" id="{352806E7-8ECE-2F4E-9B73-41030FC8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1688"/>
              <a:ext cx="213" cy="223"/>
            </a:xfrm>
            <a:custGeom>
              <a:avLst/>
              <a:gdLst>
                <a:gd name="T0" fmla="*/ 92 w 632"/>
                <a:gd name="T1" fmla="*/ 32 h 499"/>
                <a:gd name="T2" fmla="*/ 72 w 632"/>
                <a:gd name="T3" fmla="*/ 68 h 499"/>
                <a:gd name="T4" fmla="*/ 49 w 632"/>
                <a:gd name="T5" fmla="*/ 123 h 499"/>
                <a:gd name="T6" fmla="*/ 23 w 632"/>
                <a:gd name="T7" fmla="*/ 184 h 499"/>
                <a:gd name="T8" fmla="*/ 7 w 632"/>
                <a:gd name="T9" fmla="*/ 236 h 499"/>
                <a:gd name="T10" fmla="*/ 4 w 632"/>
                <a:gd name="T11" fmla="*/ 287 h 499"/>
                <a:gd name="T12" fmla="*/ 14 w 632"/>
                <a:gd name="T13" fmla="*/ 342 h 499"/>
                <a:gd name="T14" fmla="*/ 39 w 632"/>
                <a:gd name="T15" fmla="*/ 391 h 499"/>
                <a:gd name="T16" fmla="*/ 78 w 632"/>
                <a:gd name="T17" fmla="*/ 426 h 499"/>
                <a:gd name="T18" fmla="*/ 127 w 632"/>
                <a:gd name="T19" fmla="*/ 456 h 499"/>
                <a:gd name="T20" fmla="*/ 186 w 632"/>
                <a:gd name="T21" fmla="*/ 475 h 499"/>
                <a:gd name="T22" fmla="*/ 244 w 632"/>
                <a:gd name="T23" fmla="*/ 488 h 499"/>
                <a:gd name="T24" fmla="*/ 279 w 632"/>
                <a:gd name="T25" fmla="*/ 494 h 499"/>
                <a:gd name="T26" fmla="*/ 319 w 632"/>
                <a:gd name="T27" fmla="*/ 498 h 499"/>
                <a:gd name="T28" fmla="*/ 361 w 632"/>
                <a:gd name="T29" fmla="*/ 494 h 499"/>
                <a:gd name="T30" fmla="*/ 397 w 632"/>
                <a:gd name="T31" fmla="*/ 488 h 499"/>
                <a:gd name="T32" fmla="*/ 449 w 632"/>
                <a:gd name="T33" fmla="*/ 475 h 499"/>
                <a:gd name="T34" fmla="*/ 498 w 632"/>
                <a:gd name="T35" fmla="*/ 459 h 499"/>
                <a:gd name="T36" fmla="*/ 536 w 632"/>
                <a:gd name="T37" fmla="*/ 440 h 499"/>
                <a:gd name="T38" fmla="*/ 569 w 632"/>
                <a:gd name="T39" fmla="*/ 413 h 499"/>
                <a:gd name="T40" fmla="*/ 592 w 632"/>
                <a:gd name="T41" fmla="*/ 391 h 499"/>
                <a:gd name="T42" fmla="*/ 608 w 632"/>
                <a:gd name="T43" fmla="*/ 368 h 499"/>
                <a:gd name="T44" fmla="*/ 618 w 632"/>
                <a:gd name="T45" fmla="*/ 340 h 499"/>
                <a:gd name="T46" fmla="*/ 624 w 632"/>
                <a:gd name="T47" fmla="*/ 313 h 499"/>
                <a:gd name="T48" fmla="*/ 631 w 632"/>
                <a:gd name="T49" fmla="*/ 278 h 499"/>
                <a:gd name="T50" fmla="*/ 628 w 632"/>
                <a:gd name="T51" fmla="*/ 249 h 499"/>
                <a:gd name="T52" fmla="*/ 621 w 632"/>
                <a:gd name="T53" fmla="*/ 214 h 499"/>
                <a:gd name="T54" fmla="*/ 608 w 632"/>
                <a:gd name="T55" fmla="*/ 181 h 499"/>
                <a:gd name="T56" fmla="*/ 595 w 632"/>
                <a:gd name="T57" fmla="*/ 152 h 499"/>
                <a:gd name="T58" fmla="*/ 582 w 632"/>
                <a:gd name="T59" fmla="*/ 116 h 499"/>
                <a:gd name="T60" fmla="*/ 569 w 632"/>
                <a:gd name="T61" fmla="*/ 84 h 499"/>
                <a:gd name="T62" fmla="*/ 556 w 632"/>
                <a:gd name="T63" fmla="*/ 52 h 499"/>
                <a:gd name="T64" fmla="*/ 543 w 632"/>
                <a:gd name="T65" fmla="*/ 32 h 499"/>
                <a:gd name="T66" fmla="*/ 540 w 632"/>
                <a:gd name="T67" fmla="*/ 23 h 499"/>
                <a:gd name="T68" fmla="*/ 530 w 632"/>
                <a:gd name="T69" fmla="*/ 20 h 499"/>
                <a:gd name="T70" fmla="*/ 520 w 632"/>
                <a:gd name="T71" fmla="*/ 16 h 499"/>
                <a:gd name="T72" fmla="*/ 508 w 632"/>
                <a:gd name="T73" fmla="*/ 13 h 499"/>
                <a:gd name="T74" fmla="*/ 491 w 632"/>
                <a:gd name="T75" fmla="*/ 10 h 499"/>
                <a:gd name="T76" fmla="*/ 472 w 632"/>
                <a:gd name="T77" fmla="*/ 7 h 499"/>
                <a:gd name="T78" fmla="*/ 455 w 632"/>
                <a:gd name="T79" fmla="*/ 7 h 499"/>
                <a:gd name="T80" fmla="*/ 435 w 632"/>
                <a:gd name="T81" fmla="*/ 3 h 499"/>
                <a:gd name="T82" fmla="*/ 417 w 632"/>
                <a:gd name="T83" fmla="*/ 3 h 499"/>
                <a:gd name="T84" fmla="*/ 394 w 632"/>
                <a:gd name="T85" fmla="*/ 0 h 499"/>
                <a:gd name="T86" fmla="*/ 371 w 632"/>
                <a:gd name="T87" fmla="*/ 0 h 499"/>
                <a:gd name="T88" fmla="*/ 352 w 632"/>
                <a:gd name="T89" fmla="*/ 0 h 499"/>
                <a:gd name="T90" fmla="*/ 332 w 632"/>
                <a:gd name="T91" fmla="*/ 0 h 499"/>
                <a:gd name="T92" fmla="*/ 316 w 632"/>
                <a:gd name="T93" fmla="*/ 0 h 499"/>
                <a:gd name="T94" fmla="*/ 299 w 632"/>
                <a:gd name="T95" fmla="*/ 0 h 499"/>
                <a:gd name="T96" fmla="*/ 279 w 632"/>
                <a:gd name="T97" fmla="*/ 0 h 499"/>
                <a:gd name="T98" fmla="*/ 257 w 632"/>
                <a:gd name="T99" fmla="*/ 0 h 499"/>
                <a:gd name="T100" fmla="*/ 238 w 632"/>
                <a:gd name="T101" fmla="*/ 0 h 499"/>
                <a:gd name="T102" fmla="*/ 215 w 632"/>
                <a:gd name="T103" fmla="*/ 3 h 499"/>
                <a:gd name="T104" fmla="*/ 198 w 632"/>
                <a:gd name="T105" fmla="*/ 3 h 499"/>
                <a:gd name="T106" fmla="*/ 176 w 632"/>
                <a:gd name="T107" fmla="*/ 7 h 499"/>
                <a:gd name="T108" fmla="*/ 156 w 632"/>
                <a:gd name="T109" fmla="*/ 10 h 499"/>
                <a:gd name="T110" fmla="*/ 140 w 632"/>
                <a:gd name="T111" fmla="*/ 10 h 499"/>
                <a:gd name="T112" fmla="*/ 123 w 632"/>
                <a:gd name="T113" fmla="*/ 13 h 499"/>
                <a:gd name="T114" fmla="*/ 111 w 632"/>
                <a:gd name="T115" fmla="*/ 16 h 499"/>
                <a:gd name="T116" fmla="*/ 101 w 632"/>
                <a:gd name="T117" fmla="*/ 2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2" h="499">
                  <a:moveTo>
                    <a:pt x="95" y="26"/>
                  </a:moveTo>
                  <a:lnTo>
                    <a:pt x="92" y="30"/>
                  </a:lnTo>
                  <a:lnTo>
                    <a:pt x="92" y="32"/>
                  </a:lnTo>
                  <a:lnTo>
                    <a:pt x="88" y="38"/>
                  </a:lnTo>
                  <a:lnTo>
                    <a:pt x="82" y="52"/>
                  </a:lnTo>
                  <a:lnTo>
                    <a:pt x="72" y="68"/>
                  </a:lnTo>
                  <a:lnTo>
                    <a:pt x="65" y="84"/>
                  </a:lnTo>
                  <a:lnTo>
                    <a:pt x="55" y="106"/>
                  </a:lnTo>
                  <a:lnTo>
                    <a:pt x="49" y="123"/>
                  </a:lnTo>
                  <a:lnTo>
                    <a:pt x="39" y="142"/>
                  </a:lnTo>
                  <a:lnTo>
                    <a:pt x="33" y="164"/>
                  </a:lnTo>
                  <a:lnTo>
                    <a:pt x="23" y="184"/>
                  </a:lnTo>
                  <a:lnTo>
                    <a:pt x="17" y="204"/>
                  </a:lnTo>
                  <a:lnTo>
                    <a:pt x="10" y="217"/>
                  </a:lnTo>
                  <a:lnTo>
                    <a:pt x="7" y="236"/>
                  </a:lnTo>
                  <a:lnTo>
                    <a:pt x="4" y="249"/>
                  </a:lnTo>
                  <a:lnTo>
                    <a:pt x="0" y="269"/>
                  </a:lnTo>
                  <a:lnTo>
                    <a:pt x="4" y="287"/>
                  </a:lnTo>
                  <a:lnTo>
                    <a:pt x="7" y="304"/>
                  </a:lnTo>
                  <a:lnTo>
                    <a:pt x="10" y="327"/>
                  </a:lnTo>
                  <a:lnTo>
                    <a:pt x="14" y="342"/>
                  </a:lnTo>
                  <a:lnTo>
                    <a:pt x="23" y="362"/>
                  </a:lnTo>
                  <a:lnTo>
                    <a:pt x="30" y="375"/>
                  </a:lnTo>
                  <a:lnTo>
                    <a:pt x="39" y="391"/>
                  </a:lnTo>
                  <a:lnTo>
                    <a:pt x="52" y="404"/>
                  </a:lnTo>
                  <a:lnTo>
                    <a:pt x="65" y="413"/>
                  </a:lnTo>
                  <a:lnTo>
                    <a:pt x="78" y="426"/>
                  </a:lnTo>
                  <a:lnTo>
                    <a:pt x="95" y="436"/>
                  </a:lnTo>
                  <a:lnTo>
                    <a:pt x="111" y="449"/>
                  </a:lnTo>
                  <a:lnTo>
                    <a:pt x="127" y="456"/>
                  </a:lnTo>
                  <a:lnTo>
                    <a:pt x="147" y="463"/>
                  </a:lnTo>
                  <a:lnTo>
                    <a:pt x="166" y="471"/>
                  </a:lnTo>
                  <a:lnTo>
                    <a:pt x="186" y="475"/>
                  </a:lnTo>
                  <a:lnTo>
                    <a:pt x="201" y="481"/>
                  </a:lnTo>
                  <a:lnTo>
                    <a:pt x="225" y="485"/>
                  </a:lnTo>
                  <a:lnTo>
                    <a:pt x="244" y="488"/>
                  </a:lnTo>
                  <a:lnTo>
                    <a:pt x="254" y="488"/>
                  </a:lnTo>
                  <a:lnTo>
                    <a:pt x="267" y="491"/>
                  </a:lnTo>
                  <a:lnTo>
                    <a:pt x="279" y="494"/>
                  </a:lnTo>
                  <a:lnTo>
                    <a:pt x="289" y="498"/>
                  </a:lnTo>
                  <a:lnTo>
                    <a:pt x="302" y="498"/>
                  </a:lnTo>
                  <a:lnTo>
                    <a:pt x="319" y="498"/>
                  </a:lnTo>
                  <a:lnTo>
                    <a:pt x="335" y="498"/>
                  </a:lnTo>
                  <a:lnTo>
                    <a:pt x="352" y="494"/>
                  </a:lnTo>
                  <a:lnTo>
                    <a:pt x="361" y="494"/>
                  </a:lnTo>
                  <a:lnTo>
                    <a:pt x="367" y="491"/>
                  </a:lnTo>
                  <a:lnTo>
                    <a:pt x="380" y="488"/>
                  </a:lnTo>
                  <a:lnTo>
                    <a:pt x="397" y="488"/>
                  </a:lnTo>
                  <a:lnTo>
                    <a:pt x="417" y="481"/>
                  </a:lnTo>
                  <a:lnTo>
                    <a:pt x="433" y="478"/>
                  </a:lnTo>
                  <a:lnTo>
                    <a:pt x="449" y="475"/>
                  </a:lnTo>
                  <a:lnTo>
                    <a:pt x="465" y="471"/>
                  </a:lnTo>
                  <a:lnTo>
                    <a:pt x="481" y="466"/>
                  </a:lnTo>
                  <a:lnTo>
                    <a:pt x="498" y="459"/>
                  </a:lnTo>
                  <a:lnTo>
                    <a:pt x="511" y="453"/>
                  </a:lnTo>
                  <a:lnTo>
                    <a:pt x="523" y="446"/>
                  </a:lnTo>
                  <a:lnTo>
                    <a:pt x="536" y="440"/>
                  </a:lnTo>
                  <a:lnTo>
                    <a:pt x="546" y="433"/>
                  </a:lnTo>
                  <a:lnTo>
                    <a:pt x="556" y="423"/>
                  </a:lnTo>
                  <a:lnTo>
                    <a:pt x="569" y="413"/>
                  </a:lnTo>
                  <a:lnTo>
                    <a:pt x="579" y="407"/>
                  </a:lnTo>
                  <a:lnTo>
                    <a:pt x="586" y="398"/>
                  </a:lnTo>
                  <a:lnTo>
                    <a:pt x="592" y="391"/>
                  </a:lnTo>
                  <a:lnTo>
                    <a:pt x="598" y="385"/>
                  </a:lnTo>
                  <a:lnTo>
                    <a:pt x="601" y="375"/>
                  </a:lnTo>
                  <a:lnTo>
                    <a:pt x="608" y="368"/>
                  </a:lnTo>
                  <a:lnTo>
                    <a:pt x="611" y="358"/>
                  </a:lnTo>
                  <a:lnTo>
                    <a:pt x="614" y="349"/>
                  </a:lnTo>
                  <a:lnTo>
                    <a:pt x="618" y="340"/>
                  </a:lnTo>
                  <a:lnTo>
                    <a:pt x="621" y="333"/>
                  </a:lnTo>
                  <a:lnTo>
                    <a:pt x="624" y="323"/>
                  </a:lnTo>
                  <a:lnTo>
                    <a:pt x="624" y="313"/>
                  </a:lnTo>
                  <a:lnTo>
                    <a:pt x="628" y="304"/>
                  </a:lnTo>
                  <a:lnTo>
                    <a:pt x="628" y="294"/>
                  </a:lnTo>
                  <a:lnTo>
                    <a:pt x="631" y="278"/>
                  </a:lnTo>
                  <a:lnTo>
                    <a:pt x="631" y="269"/>
                  </a:lnTo>
                  <a:lnTo>
                    <a:pt x="631" y="259"/>
                  </a:lnTo>
                  <a:lnTo>
                    <a:pt x="628" y="249"/>
                  </a:lnTo>
                  <a:lnTo>
                    <a:pt x="628" y="236"/>
                  </a:lnTo>
                  <a:lnTo>
                    <a:pt x="624" y="226"/>
                  </a:lnTo>
                  <a:lnTo>
                    <a:pt x="621" y="214"/>
                  </a:lnTo>
                  <a:lnTo>
                    <a:pt x="618" y="204"/>
                  </a:lnTo>
                  <a:lnTo>
                    <a:pt x="611" y="194"/>
                  </a:lnTo>
                  <a:lnTo>
                    <a:pt x="608" y="181"/>
                  </a:lnTo>
                  <a:lnTo>
                    <a:pt x="605" y="171"/>
                  </a:lnTo>
                  <a:lnTo>
                    <a:pt x="598" y="161"/>
                  </a:lnTo>
                  <a:lnTo>
                    <a:pt x="595" y="152"/>
                  </a:lnTo>
                  <a:lnTo>
                    <a:pt x="592" y="142"/>
                  </a:lnTo>
                  <a:lnTo>
                    <a:pt x="586" y="129"/>
                  </a:lnTo>
                  <a:lnTo>
                    <a:pt x="582" y="116"/>
                  </a:lnTo>
                  <a:lnTo>
                    <a:pt x="576" y="106"/>
                  </a:lnTo>
                  <a:lnTo>
                    <a:pt x="573" y="97"/>
                  </a:lnTo>
                  <a:lnTo>
                    <a:pt x="569" y="84"/>
                  </a:lnTo>
                  <a:lnTo>
                    <a:pt x="563" y="75"/>
                  </a:lnTo>
                  <a:lnTo>
                    <a:pt x="559" y="61"/>
                  </a:lnTo>
                  <a:lnTo>
                    <a:pt x="556" y="52"/>
                  </a:lnTo>
                  <a:lnTo>
                    <a:pt x="550" y="42"/>
                  </a:lnTo>
                  <a:lnTo>
                    <a:pt x="546" y="35"/>
                  </a:lnTo>
                  <a:lnTo>
                    <a:pt x="543" y="32"/>
                  </a:lnTo>
                  <a:lnTo>
                    <a:pt x="543" y="30"/>
                  </a:lnTo>
                  <a:lnTo>
                    <a:pt x="540" y="26"/>
                  </a:lnTo>
                  <a:lnTo>
                    <a:pt x="540" y="23"/>
                  </a:lnTo>
                  <a:lnTo>
                    <a:pt x="536" y="23"/>
                  </a:lnTo>
                  <a:lnTo>
                    <a:pt x="533" y="20"/>
                  </a:lnTo>
                  <a:lnTo>
                    <a:pt x="530" y="20"/>
                  </a:lnTo>
                  <a:lnTo>
                    <a:pt x="527" y="16"/>
                  </a:lnTo>
                  <a:lnTo>
                    <a:pt x="523" y="16"/>
                  </a:lnTo>
                  <a:lnTo>
                    <a:pt x="520" y="16"/>
                  </a:lnTo>
                  <a:lnTo>
                    <a:pt x="513" y="13"/>
                  </a:lnTo>
                  <a:lnTo>
                    <a:pt x="511" y="13"/>
                  </a:lnTo>
                  <a:lnTo>
                    <a:pt x="508" y="13"/>
                  </a:lnTo>
                  <a:lnTo>
                    <a:pt x="501" y="10"/>
                  </a:lnTo>
                  <a:lnTo>
                    <a:pt x="495" y="10"/>
                  </a:lnTo>
                  <a:lnTo>
                    <a:pt x="491" y="10"/>
                  </a:lnTo>
                  <a:lnTo>
                    <a:pt x="485" y="10"/>
                  </a:lnTo>
                  <a:lnTo>
                    <a:pt x="478" y="7"/>
                  </a:lnTo>
                  <a:lnTo>
                    <a:pt x="472" y="7"/>
                  </a:lnTo>
                  <a:lnTo>
                    <a:pt x="468" y="7"/>
                  </a:lnTo>
                  <a:lnTo>
                    <a:pt x="462" y="7"/>
                  </a:lnTo>
                  <a:lnTo>
                    <a:pt x="455" y="7"/>
                  </a:lnTo>
                  <a:lnTo>
                    <a:pt x="449" y="7"/>
                  </a:lnTo>
                  <a:lnTo>
                    <a:pt x="442" y="3"/>
                  </a:lnTo>
                  <a:lnTo>
                    <a:pt x="435" y="3"/>
                  </a:lnTo>
                  <a:lnTo>
                    <a:pt x="430" y="3"/>
                  </a:lnTo>
                  <a:lnTo>
                    <a:pt x="423" y="3"/>
                  </a:lnTo>
                  <a:lnTo>
                    <a:pt x="417" y="3"/>
                  </a:lnTo>
                  <a:lnTo>
                    <a:pt x="410" y="3"/>
                  </a:lnTo>
                  <a:lnTo>
                    <a:pt x="400" y="0"/>
                  </a:lnTo>
                  <a:lnTo>
                    <a:pt x="394" y="0"/>
                  </a:lnTo>
                  <a:lnTo>
                    <a:pt x="387" y="0"/>
                  </a:lnTo>
                  <a:lnTo>
                    <a:pt x="377" y="0"/>
                  </a:lnTo>
                  <a:lnTo>
                    <a:pt x="371" y="0"/>
                  </a:lnTo>
                  <a:lnTo>
                    <a:pt x="364" y="0"/>
                  </a:lnTo>
                  <a:lnTo>
                    <a:pt x="357" y="0"/>
                  </a:lnTo>
                  <a:lnTo>
                    <a:pt x="352" y="0"/>
                  </a:lnTo>
                  <a:lnTo>
                    <a:pt x="345" y="0"/>
                  </a:lnTo>
                  <a:lnTo>
                    <a:pt x="339" y="0"/>
                  </a:lnTo>
                  <a:lnTo>
                    <a:pt x="332" y="0"/>
                  </a:lnTo>
                  <a:lnTo>
                    <a:pt x="329" y="0"/>
                  </a:lnTo>
                  <a:lnTo>
                    <a:pt x="322" y="0"/>
                  </a:lnTo>
                  <a:lnTo>
                    <a:pt x="316" y="0"/>
                  </a:lnTo>
                  <a:lnTo>
                    <a:pt x="309" y="0"/>
                  </a:lnTo>
                  <a:lnTo>
                    <a:pt x="306" y="0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9" y="0"/>
                  </a:lnTo>
                  <a:lnTo>
                    <a:pt x="274" y="0"/>
                  </a:lnTo>
                  <a:lnTo>
                    <a:pt x="267" y="0"/>
                  </a:lnTo>
                  <a:lnTo>
                    <a:pt x="257" y="0"/>
                  </a:lnTo>
                  <a:lnTo>
                    <a:pt x="254" y="0"/>
                  </a:lnTo>
                  <a:lnTo>
                    <a:pt x="244" y="0"/>
                  </a:lnTo>
                  <a:lnTo>
                    <a:pt x="238" y="0"/>
                  </a:lnTo>
                  <a:lnTo>
                    <a:pt x="228" y="3"/>
                  </a:lnTo>
                  <a:lnTo>
                    <a:pt x="221" y="3"/>
                  </a:lnTo>
                  <a:lnTo>
                    <a:pt x="215" y="3"/>
                  </a:lnTo>
                  <a:lnTo>
                    <a:pt x="211" y="3"/>
                  </a:lnTo>
                  <a:lnTo>
                    <a:pt x="205" y="3"/>
                  </a:lnTo>
                  <a:lnTo>
                    <a:pt x="198" y="3"/>
                  </a:lnTo>
                  <a:lnTo>
                    <a:pt x="193" y="7"/>
                  </a:lnTo>
                  <a:lnTo>
                    <a:pt x="183" y="7"/>
                  </a:lnTo>
                  <a:lnTo>
                    <a:pt x="176" y="7"/>
                  </a:lnTo>
                  <a:lnTo>
                    <a:pt x="170" y="7"/>
                  </a:lnTo>
                  <a:lnTo>
                    <a:pt x="163" y="7"/>
                  </a:lnTo>
                  <a:lnTo>
                    <a:pt x="156" y="10"/>
                  </a:lnTo>
                  <a:lnTo>
                    <a:pt x="150" y="10"/>
                  </a:lnTo>
                  <a:lnTo>
                    <a:pt x="143" y="10"/>
                  </a:lnTo>
                  <a:lnTo>
                    <a:pt x="140" y="10"/>
                  </a:lnTo>
                  <a:lnTo>
                    <a:pt x="133" y="13"/>
                  </a:lnTo>
                  <a:lnTo>
                    <a:pt x="130" y="13"/>
                  </a:lnTo>
                  <a:lnTo>
                    <a:pt x="123" y="13"/>
                  </a:lnTo>
                  <a:lnTo>
                    <a:pt x="120" y="13"/>
                  </a:lnTo>
                  <a:lnTo>
                    <a:pt x="115" y="16"/>
                  </a:lnTo>
                  <a:lnTo>
                    <a:pt x="111" y="16"/>
                  </a:lnTo>
                  <a:lnTo>
                    <a:pt x="108" y="16"/>
                  </a:lnTo>
                  <a:lnTo>
                    <a:pt x="105" y="20"/>
                  </a:lnTo>
                  <a:lnTo>
                    <a:pt x="101" y="20"/>
                  </a:lnTo>
                  <a:lnTo>
                    <a:pt x="98" y="23"/>
                  </a:lnTo>
                  <a:lnTo>
                    <a:pt x="95" y="26"/>
                  </a:lnTo>
                </a:path>
              </a:pathLst>
            </a:custGeom>
            <a:solidFill>
              <a:srgbClr val="404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" name="Oval 33">
              <a:extLst>
                <a:ext uri="{FF2B5EF4-FFF2-40B4-BE49-F238E27FC236}">
                  <a16:creationId xmlns:a16="http://schemas.microsoft.com/office/drawing/2014/main" id="{D86E0AAF-DBA1-7F46-8CCF-0517B8C7F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" y="1688"/>
              <a:ext cx="149" cy="21"/>
            </a:xfrm>
            <a:prstGeom prst="ellipse">
              <a:avLst/>
            </a:prstGeom>
            <a:solidFill>
              <a:srgbClr val="C0C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6" name="Freeform 34">
              <a:extLst>
                <a:ext uri="{FF2B5EF4-FFF2-40B4-BE49-F238E27FC236}">
                  <a16:creationId xmlns:a16="http://schemas.microsoft.com/office/drawing/2014/main" id="{ECD90B73-E8D3-CA4C-8C6C-16226FEE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" y="1698"/>
              <a:ext cx="52" cy="103"/>
            </a:xfrm>
            <a:custGeom>
              <a:avLst/>
              <a:gdLst>
                <a:gd name="T0" fmla="*/ 97 w 155"/>
                <a:gd name="T1" fmla="*/ 206 h 229"/>
                <a:gd name="T2" fmla="*/ 128 w 155"/>
                <a:gd name="T3" fmla="*/ 213 h 229"/>
                <a:gd name="T4" fmla="*/ 154 w 155"/>
                <a:gd name="T5" fmla="*/ 228 h 229"/>
                <a:gd name="T6" fmla="*/ 154 w 155"/>
                <a:gd name="T7" fmla="*/ 225 h 229"/>
                <a:gd name="T8" fmla="*/ 154 w 155"/>
                <a:gd name="T9" fmla="*/ 219 h 229"/>
                <a:gd name="T10" fmla="*/ 154 w 155"/>
                <a:gd name="T11" fmla="*/ 215 h 229"/>
                <a:gd name="T12" fmla="*/ 150 w 155"/>
                <a:gd name="T13" fmla="*/ 203 h 229"/>
                <a:gd name="T14" fmla="*/ 147 w 155"/>
                <a:gd name="T15" fmla="*/ 187 h 229"/>
                <a:gd name="T16" fmla="*/ 141 w 155"/>
                <a:gd name="T17" fmla="*/ 171 h 229"/>
                <a:gd name="T18" fmla="*/ 128 w 155"/>
                <a:gd name="T19" fmla="*/ 139 h 229"/>
                <a:gd name="T20" fmla="*/ 116 w 155"/>
                <a:gd name="T21" fmla="*/ 114 h 229"/>
                <a:gd name="T22" fmla="*/ 104 w 155"/>
                <a:gd name="T23" fmla="*/ 82 h 229"/>
                <a:gd name="T24" fmla="*/ 91 w 155"/>
                <a:gd name="T25" fmla="*/ 51 h 229"/>
                <a:gd name="T26" fmla="*/ 82 w 155"/>
                <a:gd name="T27" fmla="*/ 25 h 229"/>
                <a:gd name="T28" fmla="*/ 75 w 155"/>
                <a:gd name="T29" fmla="*/ 13 h 229"/>
                <a:gd name="T30" fmla="*/ 69 w 155"/>
                <a:gd name="T31" fmla="*/ 0 h 229"/>
                <a:gd name="T32" fmla="*/ 16 w 155"/>
                <a:gd name="T33" fmla="*/ 19 h 229"/>
                <a:gd name="T34" fmla="*/ 16 w 155"/>
                <a:gd name="T35" fmla="*/ 47 h 229"/>
                <a:gd name="T36" fmla="*/ 12 w 155"/>
                <a:gd name="T37" fmla="*/ 73 h 229"/>
                <a:gd name="T38" fmla="*/ 12 w 155"/>
                <a:gd name="T39" fmla="*/ 92 h 229"/>
                <a:gd name="T40" fmla="*/ 12 w 155"/>
                <a:gd name="T41" fmla="*/ 117 h 229"/>
                <a:gd name="T42" fmla="*/ 7 w 155"/>
                <a:gd name="T43" fmla="*/ 139 h 229"/>
                <a:gd name="T44" fmla="*/ 4 w 155"/>
                <a:gd name="T45" fmla="*/ 161 h 229"/>
                <a:gd name="T46" fmla="*/ 0 w 155"/>
                <a:gd name="T47" fmla="*/ 190 h 229"/>
                <a:gd name="T48" fmla="*/ 35 w 155"/>
                <a:gd name="T49" fmla="*/ 197 h 229"/>
                <a:gd name="T50" fmla="*/ 72 w 155"/>
                <a:gd name="T51" fmla="*/ 203 h 229"/>
                <a:gd name="T52" fmla="*/ 97 w 155"/>
                <a:gd name="T53" fmla="*/ 20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229">
                  <a:moveTo>
                    <a:pt x="97" y="206"/>
                  </a:moveTo>
                  <a:lnTo>
                    <a:pt x="128" y="213"/>
                  </a:lnTo>
                  <a:lnTo>
                    <a:pt x="154" y="228"/>
                  </a:lnTo>
                  <a:lnTo>
                    <a:pt x="154" y="225"/>
                  </a:lnTo>
                  <a:lnTo>
                    <a:pt x="154" y="219"/>
                  </a:lnTo>
                  <a:lnTo>
                    <a:pt x="154" y="215"/>
                  </a:lnTo>
                  <a:lnTo>
                    <a:pt x="150" y="203"/>
                  </a:lnTo>
                  <a:lnTo>
                    <a:pt x="147" y="187"/>
                  </a:lnTo>
                  <a:lnTo>
                    <a:pt x="141" y="171"/>
                  </a:lnTo>
                  <a:lnTo>
                    <a:pt x="128" y="139"/>
                  </a:lnTo>
                  <a:lnTo>
                    <a:pt x="116" y="114"/>
                  </a:lnTo>
                  <a:lnTo>
                    <a:pt x="104" y="82"/>
                  </a:lnTo>
                  <a:lnTo>
                    <a:pt x="91" y="51"/>
                  </a:lnTo>
                  <a:lnTo>
                    <a:pt x="82" y="25"/>
                  </a:lnTo>
                  <a:lnTo>
                    <a:pt x="75" y="13"/>
                  </a:lnTo>
                  <a:lnTo>
                    <a:pt x="69" y="0"/>
                  </a:lnTo>
                  <a:lnTo>
                    <a:pt x="16" y="19"/>
                  </a:lnTo>
                  <a:lnTo>
                    <a:pt x="16" y="47"/>
                  </a:lnTo>
                  <a:lnTo>
                    <a:pt x="12" y="73"/>
                  </a:lnTo>
                  <a:lnTo>
                    <a:pt x="12" y="92"/>
                  </a:lnTo>
                  <a:lnTo>
                    <a:pt x="12" y="117"/>
                  </a:lnTo>
                  <a:lnTo>
                    <a:pt x="7" y="139"/>
                  </a:lnTo>
                  <a:lnTo>
                    <a:pt x="4" y="161"/>
                  </a:lnTo>
                  <a:lnTo>
                    <a:pt x="0" y="190"/>
                  </a:lnTo>
                  <a:lnTo>
                    <a:pt x="35" y="197"/>
                  </a:lnTo>
                  <a:lnTo>
                    <a:pt x="72" y="203"/>
                  </a:lnTo>
                  <a:lnTo>
                    <a:pt x="97" y="206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16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" name="Freeform 35">
              <a:extLst>
                <a:ext uri="{FF2B5EF4-FFF2-40B4-BE49-F238E27FC236}">
                  <a16:creationId xmlns:a16="http://schemas.microsoft.com/office/drawing/2014/main" id="{F7C57AB2-BB55-0D42-AB3B-7DA231340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1692"/>
              <a:ext cx="21" cy="16"/>
            </a:xfrm>
            <a:custGeom>
              <a:avLst/>
              <a:gdLst>
                <a:gd name="T0" fmla="*/ 0 w 64"/>
                <a:gd name="T1" fmla="*/ 0 h 34"/>
                <a:gd name="T2" fmla="*/ 4 w 64"/>
                <a:gd name="T3" fmla="*/ 20 h 34"/>
                <a:gd name="T4" fmla="*/ 7 w 64"/>
                <a:gd name="T5" fmla="*/ 26 h 34"/>
                <a:gd name="T6" fmla="*/ 4 w 64"/>
                <a:gd name="T7" fmla="*/ 33 h 34"/>
                <a:gd name="T8" fmla="*/ 20 w 64"/>
                <a:gd name="T9" fmla="*/ 33 h 34"/>
                <a:gd name="T10" fmla="*/ 40 w 64"/>
                <a:gd name="T11" fmla="*/ 29 h 34"/>
                <a:gd name="T12" fmla="*/ 56 w 64"/>
                <a:gd name="T13" fmla="*/ 23 h 34"/>
                <a:gd name="T14" fmla="*/ 63 w 64"/>
                <a:gd name="T15" fmla="*/ 13 h 34"/>
                <a:gd name="T16" fmla="*/ 50 w 64"/>
                <a:gd name="T17" fmla="*/ 6 h 34"/>
                <a:gd name="T18" fmla="*/ 37 w 64"/>
                <a:gd name="T19" fmla="*/ 0 h 34"/>
                <a:gd name="T20" fmla="*/ 0 w 64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4">
                  <a:moveTo>
                    <a:pt x="0" y="0"/>
                  </a:moveTo>
                  <a:lnTo>
                    <a:pt x="4" y="20"/>
                  </a:lnTo>
                  <a:lnTo>
                    <a:pt x="7" y="26"/>
                  </a:lnTo>
                  <a:lnTo>
                    <a:pt x="4" y="33"/>
                  </a:lnTo>
                  <a:lnTo>
                    <a:pt x="20" y="33"/>
                  </a:lnTo>
                  <a:lnTo>
                    <a:pt x="40" y="29"/>
                  </a:lnTo>
                  <a:lnTo>
                    <a:pt x="56" y="23"/>
                  </a:lnTo>
                  <a:lnTo>
                    <a:pt x="63" y="13"/>
                  </a:lnTo>
                  <a:lnTo>
                    <a:pt x="50" y="6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solidFill>
              <a:srgbClr val="8080FF"/>
            </a:solidFill>
            <a:ln w="12700" cap="rnd" cmpd="sng">
              <a:solidFill>
                <a:srgbClr val="C0C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8" name="Freeform 36">
              <a:extLst>
                <a:ext uri="{FF2B5EF4-FFF2-40B4-BE49-F238E27FC236}">
                  <a16:creationId xmlns:a16="http://schemas.microsoft.com/office/drawing/2014/main" id="{34DD80D1-E5DF-E442-A18D-3F8382C1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913"/>
              <a:ext cx="222" cy="233"/>
            </a:xfrm>
            <a:custGeom>
              <a:avLst/>
              <a:gdLst>
                <a:gd name="T0" fmla="*/ 302 w 661"/>
                <a:gd name="T1" fmla="*/ 405 h 522"/>
                <a:gd name="T2" fmla="*/ 295 w 661"/>
                <a:gd name="T3" fmla="*/ 411 h 522"/>
                <a:gd name="T4" fmla="*/ 289 w 661"/>
                <a:gd name="T5" fmla="*/ 418 h 522"/>
                <a:gd name="T6" fmla="*/ 287 w 661"/>
                <a:gd name="T7" fmla="*/ 427 h 522"/>
                <a:gd name="T8" fmla="*/ 283 w 661"/>
                <a:gd name="T9" fmla="*/ 437 h 522"/>
                <a:gd name="T10" fmla="*/ 283 w 661"/>
                <a:gd name="T11" fmla="*/ 446 h 522"/>
                <a:gd name="T12" fmla="*/ 0 w 661"/>
                <a:gd name="T13" fmla="*/ 488 h 522"/>
                <a:gd name="T14" fmla="*/ 3 w 661"/>
                <a:gd name="T15" fmla="*/ 495 h 522"/>
                <a:gd name="T16" fmla="*/ 10 w 661"/>
                <a:gd name="T17" fmla="*/ 498 h 522"/>
                <a:gd name="T18" fmla="*/ 23 w 661"/>
                <a:gd name="T19" fmla="*/ 505 h 522"/>
                <a:gd name="T20" fmla="*/ 36 w 661"/>
                <a:gd name="T21" fmla="*/ 505 h 522"/>
                <a:gd name="T22" fmla="*/ 55 w 661"/>
                <a:gd name="T23" fmla="*/ 508 h 522"/>
                <a:gd name="T24" fmla="*/ 81 w 661"/>
                <a:gd name="T25" fmla="*/ 511 h 522"/>
                <a:gd name="T26" fmla="*/ 111 w 661"/>
                <a:gd name="T27" fmla="*/ 514 h 522"/>
                <a:gd name="T28" fmla="*/ 136 w 661"/>
                <a:gd name="T29" fmla="*/ 514 h 522"/>
                <a:gd name="T30" fmla="*/ 163 w 661"/>
                <a:gd name="T31" fmla="*/ 518 h 522"/>
                <a:gd name="T32" fmla="*/ 192 w 661"/>
                <a:gd name="T33" fmla="*/ 518 h 522"/>
                <a:gd name="T34" fmla="*/ 221 w 661"/>
                <a:gd name="T35" fmla="*/ 518 h 522"/>
                <a:gd name="T36" fmla="*/ 247 w 661"/>
                <a:gd name="T37" fmla="*/ 521 h 522"/>
                <a:gd name="T38" fmla="*/ 277 w 661"/>
                <a:gd name="T39" fmla="*/ 521 h 522"/>
                <a:gd name="T40" fmla="*/ 305 w 661"/>
                <a:gd name="T41" fmla="*/ 521 h 522"/>
                <a:gd name="T42" fmla="*/ 328 w 661"/>
                <a:gd name="T43" fmla="*/ 521 h 522"/>
                <a:gd name="T44" fmla="*/ 355 w 661"/>
                <a:gd name="T45" fmla="*/ 521 h 522"/>
                <a:gd name="T46" fmla="*/ 380 w 661"/>
                <a:gd name="T47" fmla="*/ 518 h 522"/>
                <a:gd name="T48" fmla="*/ 403 w 661"/>
                <a:gd name="T49" fmla="*/ 518 h 522"/>
                <a:gd name="T50" fmla="*/ 426 w 661"/>
                <a:gd name="T51" fmla="*/ 518 h 522"/>
                <a:gd name="T52" fmla="*/ 449 w 661"/>
                <a:gd name="T53" fmla="*/ 514 h 522"/>
                <a:gd name="T54" fmla="*/ 474 w 661"/>
                <a:gd name="T55" fmla="*/ 514 h 522"/>
                <a:gd name="T56" fmla="*/ 501 w 661"/>
                <a:gd name="T57" fmla="*/ 514 h 522"/>
                <a:gd name="T58" fmla="*/ 536 w 661"/>
                <a:gd name="T59" fmla="*/ 511 h 522"/>
                <a:gd name="T60" fmla="*/ 562 w 661"/>
                <a:gd name="T61" fmla="*/ 511 h 522"/>
                <a:gd name="T62" fmla="*/ 582 w 661"/>
                <a:gd name="T63" fmla="*/ 508 h 522"/>
                <a:gd name="T64" fmla="*/ 605 w 661"/>
                <a:gd name="T65" fmla="*/ 505 h 522"/>
                <a:gd name="T66" fmla="*/ 627 w 661"/>
                <a:gd name="T67" fmla="*/ 501 h 522"/>
                <a:gd name="T68" fmla="*/ 644 w 661"/>
                <a:gd name="T69" fmla="*/ 498 h 522"/>
                <a:gd name="T70" fmla="*/ 653 w 661"/>
                <a:gd name="T71" fmla="*/ 495 h 522"/>
                <a:gd name="T72" fmla="*/ 660 w 661"/>
                <a:gd name="T73" fmla="*/ 491 h 522"/>
                <a:gd name="T74" fmla="*/ 660 w 661"/>
                <a:gd name="T75" fmla="*/ 486 h 522"/>
                <a:gd name="T76" fmla="*/ 383 w 661"/>
                <a:gd name="T77" fmla="*/ 446 h 522"/>
                <a:gd name="T78" fmla="*/ 380 w 661"/>
                <a:gd name="T79" fmla="*/ 437 h 522"/>
                <a:gd name="T80" fmla="*/ 380 w 661"/>
                <a:gd name="T81" fmla="*/ 430 h 522"/>
                <a:gd name="T82" fmla="*/ 377 w 661"/>
                <a:gd name="T83" fmla="*/ 423 h 522"/>
                <a:gd name="T84" fmla="*/ 371 w 661"/>
                <a:gd name="T85" fmla="*/ 415 h 522"/>
                <a:gd name="T86" fmla="*/ 368 w 661"/>
                <a:gd name="T87" fmla="*/ 408 h 522"/>
                <a:gd name="T88" fmla="*/ 377 w 661"/>
                <a:gd name="T89" fmla="*/ 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1" h="522">
                  <a:moveTo>
                    <a:pt x="299" y="0"/>
                  </a:moveTo>
                  <a:lnTo>
                    <a:pt x="302" y="405"/>
                  </a:lnTo>
                  <a:lnTo>
                    <a:pt x="299" y="408"/>
                  </a:lnTo>
                  <a:lnTo>
                    <a:pt x="295" y="411"/>
                  </a:lnTo>
                  <a:lnTo>
                    <a:pt x="292" y="415"/>
                  </a:lnTo>
                  <a:lnTo>
                    <a:pt x="289" y="418"/>
                  </a:lnTo>
                  <a:lnTo>
                    <a:pt x="287" y="421"/>
                  </a:lnTo>
                  <a:lnTo>
                    <a:pt x="287" y="427"/>
                  </a:lnTo>
                  <a:lnTo>
                    <a:pt x="283" y="430"/>
                  </a:lnTo>
                  <a:lnTo>
                    <a:pt x="283" y="437"/>
                  </a:lnTo>
                  <a:lnTo>
                    <a:pt x="283" y="440"/>
                  </a:lnTo>
                  <a:lnTo>
                    <a:pt x="283" y="446"/>
                  </a:lnTo>
                  <a:lnTo>
                    <a:pt x="3" y="486"/>
                  </a:lnTo>
                  <a:lnTo>
                    <a:pt x="0" y="488"/>
                  </a:lnTo>
                  <a:lnTo>
                    <a:pt x="0" y="491"/>
                  </a:lnTo>
                  <a:lnTo>
                    <a:pt x="3" y="495"/>
                  </a:lnTo>
                  <a:lnTo>
                    <a:pt x="7" y="498"/>
                  </a:lnTo>
                  <a:lnTo>
                    <a:pt x="10" y="498"/>
                  </a:lnTo>
                  <a:lnTo>
                    <a:pt x="16" y="501"/>
                  </a:lnTo>
                  <a:lnTo>
                    <a:pt x="23" y="505"/>
                  </a:lnTo>
                  <a:lnTo>
                    <a:pt x="30" y="505"/>
                  </a:lnTo>
                  <a:lnTo>
                    <a:pt x="36" y="505"/>
                  </a:lnTo>
                  <a:lnTo>
                    <a:pt x="48" y="508"/>
                  </a:lnTo>
                  <a:lnTo>
                    <a:pt x="55" y="508"/>
                  </a:lnTo>
                  <a:lnTo>
                    <a:pt x="68" y="511"/>
                  </a:lnTo>
                  <a:lnTo>
                    <a:pt x="81" y="511"/>
                  </a:lnTo>
                  <a:lnTo>
                    <a:pt x="94" y="514"/>
                  </a:lnTo>
                  <a:lnTo>
                    <a:pt x="111" y="514"/>
                  </a:lnTo>
                  <a:lnTo>
                    <a:pt x="121" y="514"/>
                  </a:lnTo>
                  <a:lnTo>
                    <a:pt x="136" y="514"/>
                  </a:lnTo>
                  <a:lnTo>
                    <a:pt x="149" y="518"/>
                  </a:lnTo>
                  <a:lnTo>
                    <a:pt x="163" y="518"/>
                  </a:lnTo>
                  <a:lnTo>
                    <a:pt x="176" y="518"/>
                  </a:lnTo>
                  <a:lnTo>
                    <a:pt x="192" y="518"/>
                  </a:lnTo>
                  <a:lnTo>
                    <a:pt x="205" y="518"/>
                  </a:lnTo>
                  <a:lnTo>
                    <a:pt x="221" y="518"/>
                  </a:lnTo>
                  <a:lnTo>
                    <a:pt x="234" y="518"/>
                  </a:lnTo>
                  <a:lnTo>
                    <a:pt x="247" y="521"/>
                  </a:lnTo>
                  <a:lnTo>
                    <a:pt x="260" y="521"/>
                  </a:lnTo>
                  <a:lnTo>
                    <a:pt x="277" y="521"/>
                  </a:lnTo>
                  <a:lnTo>
                    <a:pt x="289" y="521"/>
                  </a:lnTo>
                  <a:lnTo>
                    <a:pt x="305" y="521"/>
                  </a:lnTo>
                  <a:lnTo>
                    <a:pt x="318" y="521"/>
                  </a:lnTo>
                  <a:lnTo>
                    <a:pt x="328" y="521"/>
                  </a:lnTo>
                  <a:lnTo>
                    <a:pt x="342" y="521"/>
                  </a:lnTo>
                  <a:lnTo>
                    <a:pt x="355" y="521"/>
                  </a:lnTo>
                  <a:lnTo>
                    <a:pt x="371" y="518"/>
                  </a:lnTo>
                  <a:lnTo>
                    <a:pt x="380" y="518"/>
                  </a:lnTo>
                  <a:lnTo>
                    <a:pt x="393" y="518"/>
                  </a:lnTo>
                  <a:lnTo>
                    <a:pt x="403" y="518"/>
                  </a:lnTo>
                  <a:lnTo>
                    <a:pt x="413" y="518"/>
                  </a:lnTo>
                  <a:lnTo>
                    <a:pt x="426" y="518"/>
                  </a:lnTo>
                  <a:lnTo>
                    <a:pt x="436" y="514"/>
                  </a:lnTo>
                  <a:lnTo>
                    <a:pt x="449" y="514"/>
                  </a:lnTo>
                  <a:lnTo>
                    <a:pt x="461" y="514"/>
                  </a:lnTo>
                  <a:lnTo>
                    <a:pt x="474" y="514"/>
                  </a:lnTo>
                  <a:lnTo>
                    <a:pt x="484" y="514"/>
                  </a:lnTo>
                  <a:lnTo>
                    <a:pt x="501" y="514"/>
                  </a:lnTo>
                  <a:lnTo>
                    <a:pt x="517" y="514"/>
                  </a:lnTo>
                  <a:lnTo>
                    <a:pt x="536" y="511"/>
                  </a:lnTo>
                  <a:lnTo>
                    <a:pt x="549" y="511"/>
                  </a:lnTo>
                  <a:lnTo>
                    <a:pt x="562" y="511"/>
                  </a:lnTo>
                  <a:lnTo>
                    <a:pt x="572" y="508"/>
                  </a:lnTo>
                  <a:lnTo>
                    <a:pt x="582" y="508"/>
                  </a:lnTo>
                  <a:lnTo>
                    <a:pt x="592" y="505"/>
                  </a:lnTo>
                  <a:lnTo>
                    <a:pt x="605" y="505"/>
                  </a:lnTo>
                  <a:lnTo>
                    <a:pt x="618" y="505"/>
                  </a:lnTo>
                  <a:lnTo>
                    <a:pt x="627" y="501"/>
                  </a:lnTo>
                  <a:lnTo>
                    <a:pt x="634" y="501"/>
                  </a:lnTo>
                  <a:lnTo>
                    <a:pt x="644" y="498"/>
                  </a:lnTo>
                  <a:lnTo>
                    <a:pt x="647" y="498"/>
                  </a:lnTo>
                  <a:lnTo>
                    <a:pt x="653" y="495"/>
                  </a:lnTo>
                  <a:lnTo>
                    <a:pt x="657" y="495"/>
                  </a:lnTo>
                  <a:lnTo>
                    <a:pt x="660" y="491"/>
                  </a:lnTo>
                  <a:lnTo>
                    <a:pt x="660" y="488"/>
                  </a:lnTo>
                  <a:lnTo>
                    <a:pt x="660" y="486"/>
                  </a:lnTo>
                  <a:lnTo>
                    <a:pt x="657" y="486"/>
                  </a:lnTo>
                  <a:lnTo>
                    <a:pt x="383" y="446"/>
                  </a:lnTo>
                  <a:lnTo>
                    <a:pt x="380" y="440"/>
                  </a:lnTo>
                  <a:lnTo>
                    <a:pt x="380" y="437"/>
                  </a:lnTo>
                  <a:lnTo>
                    <a:pt x="380" y="433"/>
                  </a:lnTo>
                  <a:lnTo>
                    <a:pt x="380" y="430"/>
                  </a:lnTo>
                  <a:lnTo>
                    <a:pt x="377" y="427"/>
                  </a:lnTo>
                  <a:lnTo>
                    <a:pt x="377" y="423"/>
                  </a:lnTo>
                  <a:lnTo>
                    <a:pt x="373" y="418"/>
                  </a:lnTo>
                  <a:lnTo>
                    <a:pt x="371" y="415"/>
                  </a:lnTo>
                  <a:lnTo>
                    <a:pt x="371" y="411"/>
                  </a:lnTo>
                  <a:lnTo>
                    <a:pt x="368" y="408"/>
                  </a:lnTo>
                  <a:lnTo>
                    <a:pt x="361" y="405"/>
                  </a:lnTo>
                  <a:lnTo>
                    <a:pt x="377" y="4"/>
                  </a:lnTo>
                  <a:lnTo>
                    <a:pt x="299" y="0"/>
                  </a:lnTo>
                </a:path>
              </a:pathLst>
            </a:custGeom>
            <a:solidFill>
              <a:srgbClr val="404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" name="Freeform 37">
              <a:extLst>
                <a:ext uri="{FF2B5EF4-FFF2-40B4-BE49-F238E27FC236}">
                  <a16:creationId xmlns:a16="http://schemas.microsoft.com/office/drawing/2014/main" id="{892ABEF2-5550-EA44-8D07-43A84FBF8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1916"/>
              <a:ext cx="6" cy="177"/>
            </a:xfrm>
            <a:custGeom>
              <a:avLst/>
              <a:gdLst>
                <a:gd name="T0" fmla="*/ 4 w 16"/>
                <a:gd name="T1" fmla="*/ 0 h 397"/>
                <a:gd name="T2" fmla="*/ 0 w 16"/>
                <a:gd name="T3" fmla="*/ 396 h 397"/>
                <a:gd name="T4" fmla="*/ 2 w 16"/>
                <a:gd name="T5" fmla="*/ 396 h 397"/>
                <a:gd name="T6" fmla="*/ 7 w 16"/>
                <a:gd name="T7" fmla="*/ 396 h 397"/>
                <a:gd name="T8" fmla="*/ 15 w 16"/>
                <a:gd name="T9" fmla="*/ 3 h 397"/>
                <a:gd name="T10" fmla="*/ 4 w 16"/>
                <a:gd name="T1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97">
                  <a:moveTo>
                    <a:pt x="4" y="0"/>
                  </a:moveTo>
                  <a:lnTo>
                    <a:pt x="0" y="396"/>
                  </a:lnTo>
                  <a:lnTo>
                    <a:pt x="2" y="396"/>
                  </a:lnTo>
                  <a:lnTo>
                    <a:pt x="7" y="396"/>
                  </a:lnTo>
                  <a:lnTo>
                    <a:pt x="15" y="3"/>
                  </a:lnTo>
                  <a:lnTo>
                    <a:pt x="4" y="0"/>
                  </a:lnTo>
                </a:path>
              </a:pathLst>
            </a:custGeom>
            <a:solidFill>
              <a:srgbClr val="808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" name="Freeform 38">
              <a:extLst>
                <a:ext uri="{FF2B5EF4-FFF2-40B4-BE49-F238E27FC236}">
                  <a16:creationId xmlns:a16="http://schemas.microsoft.com/office/drawing/2014/main" id="{A89DEFED-8C3C-7545-89FC-277A376FE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2096"/>
              <a:ext cx="9" cy="22"/>
            </a:xfrm>
            <a:custGeom>
              <a:avLst/>
              <a:gdLst>
                <a:gd name="T0" fmla="*/ 0 w 26"/>
                <a:gd name="T1" fmla="*/ 0 h 49"/>
                <a:gd name="T2" fmla="*/ 10 w 26"/>
                <a:gd name="T3" fmla="*/ 0 h 49"/>
                <a:gd name="T4" fmla="*/ 12 w 26"/>
                <a:gd name="T5" fmla="*/ 5 h 49"/>
                <a:gd name="T6" fmla="*/ 17 w 26"/>
                <a:gd name="T7" fmla="*/ 9 h 49"/>
                <a:gd name="T8" fmla="*/ 20 w 26"/>
                <a:gd name="T9" fmla="*/ 16 h 49"/>
                <a:gd name="T10" fmla="*/ 22 w 26"/>
                <a:gd name="T11" fmla="*/ 22 h 49"/>
                <a:gd name="T12" fmla="*/ 25 w 26"/>
                <a:gd name="T13" fmla="*/ 31 h 49"/>
                <a:gd name="T14" fmla="*/ 25 w 26"/>
                <a:gd name="T15" fmla="*/ 39 h 49"/>
                <a:gd name="T16" fmla="*/ 22 w 26"/>
                <a:gd name="T17" fmla="*/ 42 h 49"/>
                <a:gd name="T18" fmla="*/ 17 w 26"/>
                <a:gd name="T19" fmla="*/ 45 h 49"/>
                <a:gd name="T20" fmla="*/ 10 w 26"/>
                <a:gd name="T21" fmla="*/ 48 h 49"/>
                <a:gd name="T22" fmla="*/ 5 w 26"/>
                <a:gd name="T23" fmla="*/ 48 h 49"/>
                <a:gd name="T24" fmla="*/ 5 w 26"/>
                <a:gd name="T25" fmla="*/ 39 h 49"/>
                <a:gd name="T26" fmla="*/ 5 w 26"/>
                <a:gd name="T27" fmla="*/ 28 h 49"/>
                <a:gd name="T28" fmla="*/ 5 w 26"/>
                <a:gd name="T29" fmla="*/ 22 h 49"/>
                <a:gd name="T30" fmla="*/ 5 w 26"/>
                <a:gd name="T31" fmla="*/ 14 h 49"/>
                <a:gd name="T32" fmla="*/ 2 w 26"/>
                <a:gd name="T33" fmla="*/ 9 h 49"/>
                <a:gd name="T34" fmla="*/ 0 w 26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49">
                  <a:moveTo>
                    <a:pt x="0" y="0"/>
                  </a:moveTo>
                  <a:lnTo>
                    <a:pt x="10" y="0"/>
                  </a:lnTo>
                  <a:lnTo>
                    <a:pt x="12" y="5"/>
                  </a:lnTo>
                  <a:lnTo>
                    <a:pt x="17" y="9"/>
                  </a:lnTo>
                  <a:lnTo>
                    <a:pt x="20" y="16"/>
                  </a:lnTo>
                  <a:lnTo>
                    <a:pt x="22" y="22"/>
                  </a:lnTo>
                  <a:lnTo>
                    <a:pt x="25" y="31"/>
                  </a:lnTo>
                  <a:lnTo>
                    <a:pt x="25" y="39"/>
                  </a:lnTo>
                  <a:lnTo>
                    <a:pt x="22" y="42"/>
                  </a:lnTo>
                  <a:lnTo>
                    <a:pt x="17" y="45"/>
                  </a:lnTo>
                  <a:lnTo>
                    <a:pt x="10" y="48"/>
                  </a:lnTo>
                  <a:lnTo>
                    <a:pt x="5" y="48"/>
                  </a:lnTo>
                  <a:lnTo>
                    <a:pt x="5" y="39"/>
                  </a:lnTo>
                  <a:lnTo>
                    <a:pt x="5" y="28"/>
                  </a:lnTo>
                  <a:lnTo>
                    <a:pt x="5" y="22"/>
                  </a:lnTo>
                  <a:lnTo>
                    <a:pt x="5" y="14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solidFill>
              <a:srgbClr val="C0C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" name="Freeform 39">
              <a:extLst>
                <a:ext uri="{FF2B5EF4-FFF2-40B4-BE49-F238E27FC236}">
                  <a16:creationId xmlns:a16="http://schemas.microsoft.com/office/drawing/2014/main" id="{F3A4D92E-23C5-F24C-B621-3858BAA24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2117"/>
              <a:ext cx="18" cy="25"/>
            </a:xfrm>
            <a:custGeom>
              <a:avLst/>
              <a:gdLst>
                <a:gd name="T0" fmla="*/ 37 w 55"/>
                <a:gd name="T1" fmla="*/ 0 h 55"/>
                <a:gd name="T2" fmla="*/ 37 w 55"/>
                <a:gd name="T3" fmla="*/ 3 h 55"/>
                <a:gd name="T4" fmla="*/ 40 w 55"/>
                <a:gd name="T5" fmla="*/ 3 h 55"/>
                <a:gd name="T6" fmla="*/ 40 w 55"/>
                <a:gd name="T7" fmla="*/ 5 h 55"/>
                <a:gd name="T8" fmla="*/ 37 w 55"/>
                <a:gd name="T9" fmla="*/ 9 h 55"/>
                <a:gd name="T10" fmla="*/ 31 w 55"/>
                <a:gd name="T11" fmla="*/ 9 h 55"/>
                <a:gd name="T12" fmla="*/ 29 w 55"/>
                <a:gd name="T13" fmla="*/ 9 h 55"/>
                <a:gd name="T14" fmla="*/ 23 w 55"/>
                <a:gd name="T15" fmla="*/ 11 h 55"/>
                <a:gd name="T16" fmla="*/ 20 w 55"/>
                <a:gd name="T17" fmla="*/ 11 h 55"/>
                <a:gd name="T18" fmla="*/ 14 w 55"/>
                <a:gd name="T19" fmla="*/ 11 h 55"/>
                <a:gd name="T20" fmla="*/ 11 w 55"/>
                <a:gd name="T21" fmla="*/ 11 h 55"/>
                <a:gd name="T22" fmla="*/ 9 w 55"/>
                <a:gd name="T23" fmla="*/ 11 h 55"/>
                <a:gd name="T24" fmla="*/ 6 w 55"/>
                <a:gd name="T25" fmla="*/ 14 h 55"/>
                <a:gd name="T26" fmla="*/ 3 w 55"/>
                <a:gd name="T27" fmla="*/ 14 h 55"/>
                <a:gd name="T28" fmla="*/ 3 w 55"/>
                <a:gd name="T29" fmla="*/ 17 h 55"/>
                <a:gd name="T30" fmla="*/ 0 w 55"/>
                <a:gd name="T31" fmla="*/ 20 h 55"/>
                <a:gd name="T32" fmla="*/ 0 w 55"/>
                <a:gd name="T33" fmla="*/ 23 h 55"/>
                <a:gd name="T34" fmla="*/ 3 w 55"/>
                <a:gd name="T35" fmla="*/ 25 h 55"/>
                <a:gd name="T36" fmla="*/ 3 w 55"/>
                <a:gd name="T37" fmla="*/ 29 h 55"/>
                <a:gd name="T38" fmla="*/ 6 w 55"/>
                <a:gd name="T39" fmla="*/ 31 h 55"/>
                <a:gd name="T40" fmla="*/ 9 w 55"/>
                <a:gd name="T41" fmla="*/ 34 h 55"/>
                <a:gd name="T42" fmla="*/ 9 w 55"/>
                <a:gd name="T43" fmla="*/ 37 h 55"/>
                <a:gd name="T44" fmla="*/ 9 w 55"/>
                <a:gd name="T45" fmla="*/ 40 h 55"/>
                <a:gd name="T46" fmla="*/ 6 w 55"/>
                <a:gd name="T47" fmla="*/ 40 h 55"/>
                <a:gd name="T48" fmla="*/ 9 w 55"/>
                <a:gd name="T49" fmla="*/ 43 h 55"/>
                <a:gd name="T50" fmla="*/ 9 w 55"/>
                <a:gd name="T51" fmla="*/ 45 h 55"/>
                <a:gd name="T52" fmla="*/ 11 w 55"/>
                <a:gd name="T53" fmla="*/ 49 h 55"/>
                <a:gd name="T54" fmla="*/ 17 w 55"/>
                <a:gd name="T55" fmla="*/ 51 h 55"/>
                <a:gd name="T56" fmla="*/ 17 w 55"/>
                <a:gd name="T57" fmla="*/ 54 h 55"/>
                <a:gd name="T58" fmla="*/ 23 w 55"/>
                <a:gd name="T59" fmla="*/ 54 h 55"/>
                <a:gd name="T60" fmla="*/ 26 w 55"/>
                <a:gd name="T61" fmla="*/ 54 h 55"/>
                <a:gd name="T62" fmla="*/ 29 w 55"/>
                <a:gd name="T63" fmla="*/ 54 h 55"/>
                <a:gd name="T64" fmla="*/ 34 w 55"/>
                <a:gd name="T65" fmla="*/ 54 h 55"/>
                <a:gd name="T66" fmla="*/ 40 w 55"/>
                <a:gd name="T67" fmla="*/ 54 h 55"/>
                <a:gd name="T68" fmla="*/ 46 w 55"/>
                <a:gd name="T69" fmla="*/ 54 h 55"/>
                <a:gd name="T70" fmla="*/ 51 w 55"/>
                <a:gd name="T71" fmla="*/ 54 h 55"/>
                <a:gd name="T72" fmla="*/ 54 w 55"/>
                <a:gd name="T73" fmla="*/ 54 h 55"/>
                <a:gd name="T74" fmla="*/ 54 w 55"/>
                <a:gd name="T75" fmla="*/ 51 h 55"/>
                <a:gd name="T76" fmla="*/ 54 w 55"/>
                <a:gd name="T77" fmla="*/ 49 h 55"/>
                <a:gd name="T78" fmla="*/ 46 w 55"/>
                <a:gd name="T79" fmla="*/ 45 h 55"/>
                <a:gd name="T80" fmla="*/ 40 w 55"/>
                <a:gd name="T81" fmla="*/ 43 h 55"/>
                <a:gd name="T82" fmla="*/ 34 w 55"/>
                <a:gd name="T83" fmla="*/ 40 h 55"/>
                <a:gd name="T84" fmla="*/ 29 w 55"/>
                <a:gd name="T85" fmla="*/ 37 h 55"/>
                <a:gd name="T86" fmla="*/ 23 w 55"/>
                <a:gd name="T87" fmla="*/ 34 h 55"/>
                <a:gd name="T88" fmla="*/ 20 w 55"/>
                <a:gd name="T89" fmla="*/ 29 h 55"/>
                <a:gd name="T90" fmla="*/ 17 w 55"/>
                <a:gd name="T91" fmla="*/ 25 h 55"/>
                <a:gd name="T92" fmla="*/ 14 w 55"/>
                <a:gd name="T93" fmla="*/ 25 h 55"/>
                <a:gd name="T94" fmla="*/ 14 w 55"/>
                <a:gd name="T95" fmla="*/ 23 h 55"/>
                <a:gd name="T96" fmla="*/ 14 w 55"/>
                <a:gd name="T97" fmla="*/ 20 h 55"/>
                <a:gd name="T98" fmla="*/ 17 w 55"/>
                <a:gd name="T99" fmla="*/ 20 h 55"/>
                <a:gd name="T100" fmla="*/ 17 w 55"/>
                <a:gd name="T101" fmla="*/ 17 h 55"/>
                <a:gd name="T102" fmla="*/ 23 w 55"/>
                <a:gd name="T103" fmla="*/ 17 h 55"/>
                <a:gd name="T104" fmla="*/ 29 w 55"/>
                <a:gd name="T105" fmla="*/ 14 h 55"/>
                <a:gd name="T106" fmla="*/ 34 w 55"/>
                <a:gd name="T107" fmla="*/ 14 h 55"/>
                <a:gd name="T108" fmla="*/ 37 w 55"/>
                <a:gd name="T109" fmla="*/ 11 h 55"/>
                <a:gd name="T110" fmla="*/ 40 w 55"/>
                <a:gd name="T111" fmla="*/ 11 h 55"/>
                <a:gd name="T112" fmla="*/ 43 w 55"/>
                <a:gd name="T113" fmla="*/ 9 h 55"/>
                <a:gd name="T114" fmla="*/ 43 w 55"/>
                <a:gd name="T115" fmla="*/ 5 h 55"/>
                <a:gd name="T116" fmla="*/ 43 w 55"/>
                <a:gd name="T117" fmla="*/ 3 h 55"/>
                <a:gd name="T118" fmla="*/ 40 w 55"/>
                <a:gd name="T119" fmla="*/ 0 h 55"/>
                <a:gd name="T120" fmla="*/ 37 w 55"/>
                <a:gd name="T1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" h="55">
                  <a:moveTo>
                    <a:pt x="37" y="0"/>
                  </a:moveTo>
                  <a:lnTo>
                    <a:pt x="37" y="3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6" y="40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9"/>
                  </a:lnTo>
                  <a:lnTo>
                    <a:pt x="17" y="51"/>
                  </a:lnTo>
                  <a:lnTo>
                    <a:pt x="17" y="54"/>
                  </a:lnTo>
                  <a:lnTo>
                    <a:pt x="23" y="54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4" y="54"/>
                  </a:lnTo>
                  <a:lnTo>
                    <a:pt x="40" y="54"/>
                  </a:lnTo>
                  <a:lnTo>
                    <a:pt x="46" y="54"/>
                  </a:lnTo>
                  <a:lnTo>
                    <a:pt x="51" y="54"/>
                  </a:lnTo>
                  <a:lnTo>
                    <a:pt x="54" y="54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46" y="45"/>
                  </a:lnTo>
                  <a:lnTo>
                    <a:pt x="40" y="43"/>
                  </a:lnTo>
                  <a:lnTo>
                    <a:pt x="34" y="40"/>
                  </a:lnTo>
                  <a:lnTo>
                    <a:pt x="29" y="37"/>
                  </a:lnTo>
                  <a:lnTo>
                    <a:pt x="23" y="34"/>
                  </a:lnTo>
                  <a:lnTo>
                    <a:pt x="20" y="29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4" y="14"/>
                  </a:lnTo>
                  <a:lnTo>
                    <a:pt x="37" y="11"/>
                  </a:lnTo>
                  <a:lnTo>
                    <a:pt x="40" y="11"/>
                  </a:lnTo>
                  <a:lnTo>
                    <a:pt x="43" y="9"/>
                  </a:lnTo>
                  <a:lnTo>
                    <a:pt x="43" y="5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7" y="0"/>
                  </a:lnTo>
                </a:path>
              </a:pathLst>
            </a:custGeom>
            <a:solidFill>
              <a:srgbClr val="808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" name="Freeform 40">
              <a:extLst>
                <a:ext uri="{FF2B5EF4-FFF2-40B4-BE49-F238E27FC236}">
                  <a16:creationId xmlns:a16="http://schemas.microsoft.com/office/drawing/2014/main" id="{743E61A2-1EF9-3541-948E-AE0FEB6D1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2120"/>
              <a:ext cx="75" cy="20"/>
            </a:xfrm>
            <a:custGeom>
              <a:avLst/>
              <a:gdLst>
                <a:gd name="T0" fmla="*/ 220 w 221"/>
                <a:gd name="T1" fmla="*/ 28 h 46"/>
                <a:gd name="T2" fmla="*/ 216 w 221"/>
                <a:gd name="T3" fmla="*/ 25 h 46"/>
                <a:gd name="T4" fmla="*/ 26 w 221"/>
                <a:gd name="T5" fmla="*/ 0 h 46"/>
                <a:gd name="T6" fmla="*/ 16 w 221"/>
                <a:gd name="T7" fmla="*/ 0 h 46"/>
                <a:gd name="T8" fmla="*/ 10 w 221"/>
                <a:gd name="T9" fmla="*/ 0 h 46"/>
                <a:gd name="T10" fmla="*/ 4 w 221"/>
                <a:gd name="T11" fmla="*/ 3 h 46"/>
                <a:gd name="T12" fmla="*/ 0 w 221"/>
                <a:gd name="T13" fmla="*/ 6 h 46"/>
                <a:gd name="T14" fmla="*/ 4 w 221"/>
                <a:gd name="T15" fmla="*/ 8 h 46"/>
                <a:gd name="T16" fmla="*/ 10 w 221"/>
                <a:gd name="T17" fmla="*/ 11 h 46"/>
                <a:gd name="T18" fmla="*/ 14 w 221"/>
                <a:gd name="T19" fmla="*/ 11 h 46"/>
                <a:gd name="T20" fmla="*/ 16 w 221"/>
                <a:gd name="T21" fmla="*/ 14 h 46"/>
                <a:gd name="T22" fmla="*/ 19 w 221"/>
                <a:gd name="T23" fmla="*/ 20 h 46"/>
                <a:gd name="T24" fmla="*/ 19 w 221"/>
                <a:gd name="T25" fmla="*/ 23 h 46"/>
                <a:gd name="T26" fmla="*/ 19 w 221"/>
                <a:gd name="T27" fmla="*/ 28 h 46"/>
                <a:gd name="T28" fmla="*/ 19 w 221"/>
                <a:gd name="T29" fmla="*/ 31 h 46"/>
                <a:gd name="T30" fmla="*/ 19 w 221"/>
                <a:gd name="T31" fmla="*/ 37 h 46"/>
                <a:gd name="T32" fmla="*/ 23 w 221"/>
                <a:gd name="T33" fmla="*/ 42 h 46"/>
                <a:gd name="T34" fmla="*/ 26 w 221"/>
                <a:gd name="T35" fmla="*/ 42 h 46"/>
                <a:gd name="T36" fmla="*/ 32 w 221"/>
                <a:gd name="T37" fmla="*/ 45 h 46"/>
                <a:gd name="T38" fmla="*/ 54 w 221"/>
                <a:gd name="T39" fmla="*/ 45 h 46"/>
                <a:gd name="T40" fmla="*/ 73 w 221"/>
                <a:gd name="T41" fmla="*/ 45 h 46"/>
                <a:gd name="T42" fmla="*/ 90 w 221"/>
                <a:gd name="T43" fmla="*/ 45 h 46"/>
                <a:gd name="T44" fmla="*/ 108 w 221"/>
                <a:gd name="T45" fmla="*/ 45 h 46"/>
                <a:gd name="T46" fmla="*/ 130 w 221"/>
                <a:gd name="T47" fmla="*/ 42 h 46"/>
                <a:gd name="T48" fmla="*/ 147 w 221"/>
                <a:gd name="T49" fmla="*/ 42 h 46"/>
                <a:gd name="T50" fmla="*/ 162 w 221"/>
                <a:gd name="T51" fmla="*/ 39 h 46"/>
                <a:gd name="T52" fmla="*/ 175 w 221"/>
                <a:gd name="T53" fmla="*/ 37 h 46"/>
                <a:gd name="T54" fmla="*/ 191 w 221"/>
                <a:gd name="T55" fmla="*/ 37 h 46"/>
                <a:gd name="T56" fmla="*/ 204 w 221"/>
                <a:gd name="T57" fmla="*/ 34 h 46"/>
                <a:gd name="T58" fmla="*/ 210 w 221"/>
                <a:gd name="T59" fmla="*/ 34 h 46"/>
                <a:gd name="T60" fmla="*/ 216 w 221"/>
                <a:gd name="T61" fmla="*/ 31 h 46"/>
                <a:gd name="T62" fmla="*/ 220 w 221"/>
                <a:gd name="T63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1" h="46">
                  <a:moveTo>
                    <a:pt x="220" y="28"/>
                  </a:moveTo>
                  <a:lnTo>
                    <a:pt x="216" y="25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8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7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32" y="45"/>
                  </a:lnTo>
                  <a:lnTo>
                    <a:pt x="54" y="45"/>
                  </a:lnTo>
                  <a:lnTo>
                    <a:pt x="73" y="45"/>
                  </a:lnTo>
                  <a:lnTo>
                    <a:pt x="90" y="45"/>
                  </a:lnTo>
                  <a:lnTo>
                    <a:pt x="108" y="45"/>
                  </a:lnTo>
                  <a:lnTo>
                    <a:pt x="130" y="42"/>
                  </a:lnTo>
                  <a:lnTo>
                    <a:pt x="147" y="42"/>
                  </a:lnTo>
                  <a:lnTo>
                    <a:pt x="162" y="39"/>
                  </a:lnTo>
                  <a:lnTo>
                    <a:pt x="175" y="37"/>
                  </a:lnTo>
                  <a:lnTo>
                    <a:pt x="191" y="37"/>
                  </a:lnTo>
                  <a:lnTo>
                    <a:pt x="204" y="34"/>
                  </a:lnTo>
                  <a:lnTo>
                    <a:pt x="210" y="34"/>
                  </a:lnTo>
                  <a:lnTo>
                    <a:pt x="216" y="31"/>
                  </a:lnTo>
                  <a:lnTo>
                    <a:pt x="220" y="28"/>
                  </a:lnTo>
                </a:path>
              </a:pathLst>
            </a:custGeom>
            <a:solidFill>
              <a:srgbClr val="C0C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" name="Freeform 41">
              <a:extLst>
                <a:ext uri="{FF2B5EF4-FFF2-40B4-BE49-F238E27FC236}">
                  <a16:creationId xmlns:a16="http://schemas.microsoft.com/office/drawing/2014/main" id="{CFCED757-6534-C444-BF30-31B93A54A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117"/>
              <a:ext cx="59" cy="23"/>
            </a:xfrm>
            <a:custGeom>
              <a:avLst/>
              <a:gdLst>
                <a:gd name="T0" fmla="*/ 173 w 174"/>
                <a:gd name="T1" fmla="*/ 14 h 52"/>
                <a:gd name="T2" fmla="*/ 163 w 174"/>
                <a:gd name="T3" fmla="*/ 11 h 52"/>
                <a:gd name="T4" fmla="*/ 154 w 174"/>
                <a:gd name="T5" fmla="*/ 5 h 52"/>
                <a:gd name="T6" fmla="*/ 145 w 174"/>
                <a:gd name="T7" fmla="*/ 3 h 52"/>
                <a:gd name="T8" fmla="*/ 141 w 174"/>
                <a:gd name="T9" fmla="*/ 0 h 52"/>
                <a:gd name="T10" fmla="*/ 114 w 174"/>
                <a:gd name="T11" fmla="*/ 5 h 52"/>
                <a:gd name="T12" fmla="*/ 78 w 174"/>
                <a:gd name="T13" fmla="*/ 11 h 52"/>
                <a:gd name="T14" fmla="*/ 7 w 174"/>
                <a:gd name="T15" fmla="*/ 20 h 52"/>
                <a:gd name="T16" fmla="*/ 3 w 174"/>
                <a:gd name="T17" fmla="*/ 22 h 52"/>
                <a:gd name="T18" fmla="*/ 0 w 174"/>
                <a:gd name="T19" fmla="*/ 25 h 52"/>
                <a:gd name="T20" fmla="*/ 3 w 174"/>
                <a:gd name="T21" fmla="*/ 29 h 52"/>
                <a:gd name="T22" fmla="*/ 7 w 174"/>
                <a:gd name="T23" fmla="*/ 29 h 52"/>
                <a:gd name="T24" fmla="*/ 10 w 174"/>
                <a:gd name="T25" fmla="*/ 31 h 52"/>
                <a:gd name="T26" fmla="*/ 51 w 174"/>
                <a:gd name="T27" fmla="*/ 34 h 52"/>
                <a:gd name="T28" fmla="*/ 76 w 174"/>
                <a:gd name="T29" fmla="*/ 36 h 52"/>
                <a:gd name="T30" fmla="*/ 88 w 174"/>
                <a:gd name="T31" fmla="*/ 40 h 52"/>
                <a:gd name="T32" fmla="*/ 104 w 174"/>
                <a:gd name="T33" fmla="*/ 42 h 52"/>
                <a:gd name="T34" fmla="*/ 114 w 174"/>
                <a:gd name="T35" fmla="*/ 45 h 52"/>
                <a:gd name="T36" fmla="*/ 123 w 174"/>
                <a:gd name="T37" fmla="*/ 48 h 52"/>
                <a:gd name="T38" fmla="*/ 129 w 174"/>
                <a:gd name="T39" fmla="*/ 51 h 52"/>
                <a:gd name="T40" fmla="*/ 139 w 174"/>
                <a:gd name="T41" fmla="*/ 51 h 52"/>
                <a:gd name="T42" fmla="*/ 148 w 174"/>
                <a:gd name="T43" fmla="*/ 51 h 52"/>
                <a:gd name="T44" fmla="*/ 158 w 174"/>
                <a:gd name="T45" fmla="*/ 51 h 52"/>
                <a:gd name="T46" fmla="*/ 170 w 174"/>
                <a:gd name="T47" fmla="*/ 29 h 52"/>
                <a:gd name="T48" fmla="*/ 170 w 174"/>
                <a:gd name="T49" fmla="*/ 25 h 52"/>
                <a:gd name="T50" fmla="*/ 170 w 174"/>
                <a:gd name="T51" fmla="*/ 22 h 52"/>
                <a:gd name="T52" fmla="*/ 173 w 174"/>
                <a:gd name="T53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52">
                  <a:moveTo>
                    <a:pt x="173" y="14"/>
                  </a:moveTo>
                  <a:lnTo>
                    <a:pt x="163" y="11"/>
                  </a:lnTo>
                  <a:lnTo>
                    <a:pt x="154" y="5"/>
                  </a:lnTo>
                  <a:lnTo>
                    <a:pt x="145" y="3"/>
                  </a:lnTo>
                  <a:lnTo>
                    <a:pt x="141" y="0"/>
                  </a:lnTo>
                  <a:lnTo>
                    <a:pt x="114" y="5"/>
                  </a:lnTo>
                  <a:lnTo>
                    <a:pt x="78" y="11"/>
                  </a:lnTo>
                  <a:lnTo>
                    <a:pt x="7" y="20"/>
                  </a:lnTo>
                  <a:lnTo>
                    <a:pt x="3" y="22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51" y="34"/>
                  </a:lnTo>
                  <a:lnTo>
                    <a:pt x="76" y="36"/>
                  </a:lnTo>
                  <a:lnTo>
                    <a:pt x="88" y="40"/>
                  </a:lnTo>
                  <a:lnTo>
                    <a:pt x="104" y="42"/>
                  </a:lnTo>
                  <a:lnTo>
                    <a:pt x="114" y="45"/>
                  </a:lnTo>
                  <a:lnTo>
                    <a:pt x="123" y="48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48" y="51"/>
                  </a:lnTo>
                  <a:lnTo>
                    <a:pt x="158" y="51"/>
                  </a:lnTo>
                  <a:lnTo>
                    <a:pt x="170" y="29"/>
                  </a:lnTo>
                  <a:lnTo>
                    <a:pt x="170" y="25"/>
                  </a:lnTo>
                  <a:lnTo>
                    <a:pt x="170" y="22"/>
                  </a:lnTo>
                  <a:lnTo>
                    <a:pt x="173" y="14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16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" name="Freeform 42">
              <a:extLst>
                <a:ext uri="{FF2B5EF4-FFF2-40B4-BE49-F238E27FC236}">
                  <a16:creationId xmlns:a16="http://schemas.microsoft.com/office/drawing/2014/main" id="{901E8043-35D8-564D-B451-ECFC781C4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098"/>
              <a:ext cx="8" cy="17"/>
            </a:xfrm>
            <a:custGeom>
              <a:avLst/>
              <a:gdLst>
                <a:gd name="T0" fmla="*/ 21 w 22"/>
                <a:gd name="T1" fmla="*/ 0 h 39"/>
                <a:gd name="T2" fmla="*/ 14 w 22"/>
                <a:gd name="T3" fmla="*/ 0 h 39"/>
                <a:gd name="T4" fmla="*/ 12 w 22"/>
                <a:gd name="T5" fmla="*/ 2 h 39"/>
                <a:gd name="T6" fmla="*/ 7 w 22"/>
                <a:gd name="T7" fmla="*/ 6 h 39"/>
                <a:gd name="T8" fmla="*/ 4 w 22"/>
                <a:gd name="T9" fmla="*/ 11 h 39"/>
                <a:gd name="T10" fmla="*/ 2 w 22"/>
                <a:gd name="T11" fmla="*/ 17 h 39"/>
                <a:gd name="T12" fmla="*/ 2 w 22"/>
                <a:gd name="T13" fmla="*/ 21 h 39"/>
                <a:gd name="T14" fmla="*/ 0 w 22"/>
                <a:gd name="T15" fmla="*/ 27 h 39"/>
                <a:gd name="T16" fmla="*/ 0 w 22"/>
                <a:gd name="T17" fmla="*/ 32 h 39"/>
                <a:gd name="T18" fmla="*/ 4 w 22"/>
                <a:gd name="T19" fmla="*/ 36 h 39"/>
                <a:gd name="T20" fmla="*/ 12 w 22"/>
                <a:gd name="T21" fmla="*/ 38 h 39"/>
                <a:gd name="T22" fmla="*/ 17 w 22"/>
                <a:gd name="T23" fmla="*/ 38 h 39"/>
                <a:gd name="T24" fmla="*/ 17 w 22"/>
                <a:gd name="T25" fmla="*/ 32 h 39"/>
                <a:gd name="T26" fmla="*/ 14 w 22"/>
                <a:gd name="T27" fmla="*/ 25 h 39"/>
                <a:gd name="T28" fmla="*/ 14 w 22"/>
                <a:gd name="T29" fmla="*/ 19 h 39"/>
                <a:gd name="T30" fmla="*/ 12 w 22"/>
                <a:gd name="T31" fmla="*/ 17 h 39"/>
                <a:gd name="T32" fmla="*/ 12 w 22"/>
                <a:gd name="T33" fmla="*/ 11 h 39"/>
                <a:gd name="T34" fmla="*/ 14 w 22"/>
                <a:gd name="T35" fmla="*/ 8 h 39"/>
                <a:gd name="T36" fmla="*/ 14 w 22"/>
                <a:gd name="T37" fmla="*/ 6 h 39"/>
                <a:gd name="T38" fmla="*/ 17 w 22"/>
                <a:gd name="T39" fmla="*/ 2 h 39"/>
                <a:gd name="T40" fmla="*/ 21 w 22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9">
                  <a:moveTo>
                    <a:pt x="21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4" y="36"/>
                  </a:lnTo>
                  <a:lnTo>
                    <a:pt x="12" y="38"/>
                  </a:lnTo>
                  <a:lnTo>
                    <a:pt x="17" y="38"/>
                  </a:lnTo>
                  <a:lnTo>
                    <a:pt x="17" y="32"/>
                  </a:lnTo>
                  <a:lnTo>
                    <a:pt x="14" y="25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21" y="0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" name="Freeform 43">
              <a:extLst>
                <a:ext uri="{FF2B5EF4-FFF2-40B4-BE49-F238E27FC236}">
                  <a16:creationId xmlns:a16="http://schemas.microsoft.com/office/drawing/2014/main" id="{C9D8B403-C49E-7149-AC19-C1B352C12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1916"/>
              <a:ext cx="3" cy="176"/>
            </a:xfrm>
            <a:custGeom>
              <a:avLst/>
              <a:gdLst>
                <a:gd name="T0" fmla="*/ 8 w 9"/>
                <a:gd name="T1" fmla="*/ 0 h 394"/>
                <a:gd name="T2" fmla="*/ 5 w 9"/>
                <a:gd name="T3" fmla="*/ 393 h 394"/>
                <a:gd name="T4" fmla="*/ 2 w 9"/>
                <a:gd name="T5" fmla="*/ 393 h 394"/>
                <a:gd name="T6" fmla="*/ 0 w 9"/>
                <a:gd name="T7" fmla="*/ 7 h 394"/>
                <a:gd name="T8" fmla="*/ 5 w 9"/>
                <a:gd name="T9" fmla="*/ 3 h 394"/>
                <a:gd name="T10" fmla="*/ 8 w 9"/>
                <a:gd name="T1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94">
                  <a:moveTo>
                    <a:pt x="8" y="0"/>
                  </a:moveTo>
                  <a:lnTo>
                    <a:pt x="5" y="393"/>
                  </a:lnTo>
                  <a:lnTo>
                    <a:pt x="2" y="393"/>
                  </a:lnTo>
                  <a:lnTo>
                    <a:pt x="0" y="7"/>
                  </a:lnTo>
                  <a:lnTo>
                    <a:pt x="5" y="3"/>
                  </a:lnTo>
                  <a:lnTo>
                    <a:pt x="8" y="0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6" name="Freeform 44">
              <a:extLst>
                <a:ext uri="{FF2B5EF4-FFF2-40B4-BE49-F238E27FC236}">
                  <a16:creationId xmlns:a16="http://schemas.microsoft.com/office/drawing/2014/main" id="{D3A76021-90C1-7044-84BA-4CC11B7D4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1910"/>
              <a:ext cx="38" cy="10"/>
            </a:xfrm>
            <a:custGeom>
              <a:avLst/>
              <a:gdLst>
                <a:gd name="T0" fmla="*/ 0 w 115"/>
                <a:gd name="T1" fmla="*/ 0 h 22"/>
                <a:gd name="T2" fmla="*/ 7 w 115"/>
                <a:gd name="T3" fmla="*/ 0 h 22"/>
                <a:gd name="T4" fmla="*/ 9 w 115"/>
                <a:gd name="T5" fmla="*/ 0 h 22"/>
                <a:gd name="T6" fmla="*/ 12 w 115"/>
                <a:gd name="T7" fmla="*/ 0 h 22"/>
                <a:gd name="T8" fmla="*/ 16 w 115"/>
                <a:gd name="T9" fmla="*/ 2 h 22"/>
                <a:gd name="T10" fmla="*/ 21 w 115"/>
                <a:gd name="T11" fmla="*/ 2 h 22"/>
                <a:gd name="T12" fmla="*/ 24 w 115"/>
                <a:gd name="T13" fmla="*/ 4 h 22"/>
                <a:gd name="T14" fmla="*/ 31 w 115"/>
                <a:gd name="T15" fmla="*/ 4 h 22"/>
                <a:gd name="T16" fmla="*/ 34 w 115"/>
                <a:gd name="T17" fmla="*/ 4 h 22"/>
                <a:gd name="T18" fmla="*/ 40 w 115"/>
                <a:gd name="T19" fmla="*/ 7 h 22"/>
                <a:gd name="T20" fmla="*/ 50 w 115"/>
                <a:gd name="T21" fmla="*/ 7 h 22"/>
                <a:gd name="T22" fmla="*/ 59 w 115"/>
                <a:gd name="T23" fmla="*/ 7 h 22"/>
                <a:gd name="T24" fmla="*/ 64 w 115"/>
                <a:gd name="T25" fmla="*/ 7 h 22"/>
                <a:gd name="T26" fmla="*/ 71 w 115"/>
                <a:gd name="T27" fmla="*/ 7 h 22"/>
                <a:gd name="T28" fmla="*/ 80 w 115"/>
                <a:gd name="T29" fmla="*/ 7 h 22"/>
                <a:gd name="T30" fmla="*/ 90 w 115"/>
                <a:gd name="T31" fmla="*/ 4 h 22"/>
                <a:gd name="T32" fmla="*/ 95 w 115"/>
                <a:gd name="T33" fmla="*/ 4 h 22"/>
                <a:gd name="T34" fmla="*/ 102 w 115"/>
                <a:gd name="T35" fmla="*/ 4 h 22"/>
                <a:gd name="T36" fmla="*/ 107 w 115"/>
                <a:gd name="T37" fmla="*/ 2 h 22"/>
                <a:gd name="T38" fmla="*/ 114 w 115"/>
                <a:gd name="T39" fmla="*/ 2 h 22"/>
                <a:gd name="T40" fmla="*/ 111 w 115"/>
                <a:gd name="T41" fmla="*/ 4 h 22"/>
                <a:gd name="T42" fmla="*/ 107 w 115"/>
                <a:gd name="T43" fmla="*/ 7 h 22"/>
                <a:gd name="T44" fmla="*/ 105 w 115"/>
                <a:gd name="T45" fmla="*/ 12 h 22"/>
                <a:gd name="T46" fmla="*/ 105 w 115"/>
                <a:gd name="T47" fmla="*/ 14 h 22"/>
                <a:gd name="T48" fmla="*/ 102 w 115"/>
                <a:gd name="T49" fmla="*/ 17 h 22"/>
                <a:gd name="T50" fmla="*/ 102 w 115"/>
                <a:gd name="T51" fmla="*/ 21 h 22"/>
                <a:gd name="T52" fmla="*/ 98 w 115"/>
                <a:gd name="T53" fmla="*/ 19 h 22"/>
                <a:gd name="T54" fmla="*/ 98 w 115"/>
                <a:gd name="T55" fmla="*/ 17 h 22"/>
                <a:gd name="T56" fmla="*/ 95 w 115"/>
                <a:gd name="T57" fmla="*/ 14 h 22"/>
                <a:gd name="T58" fmla="*/ 93 w 115"/>
                <a:gd name="T59" fmla="*/ 12 h 22"/>
                <a:gd name="T60" fmla="*/ 90 w 115"/>
                <a:gd name="T61" fmla="*/ 12 h 22"/>
                <a:gd name="T62" fmla="*/ 86 w 115"/>
                <a:gd name="T63" fmla="*/ 9 h 22"/>
                <a:gd name="T64" fmla="*/ 83 w 115"/>
                <a:gd name="T65" fmla="*/ 9 h 22"/>
                <a:gd name="T66" fmla="*/ 77 w 115"/>
                <a:gd name="T67" fmla="*/ 9 h 22"/>
                <a:gd name="T68" fmla="*/ 71 w 115"/>
                <a:gd name="T69" fmla="*/ 9 h 22"/>
                <a:gd name="T70" fmla="*/ 64 w 115"/>
                <a:gd name="T71" fmla="*/ 9 h 22"/>
                <a:gd name="T72" fmla="*/ 55 w 115"/>
                <a:gd name="T73" fmla="*/ 9 h 22"/>
                <a:gd name="T74" fmla="*/ 50 w 115"/>
                <a:gd name="T75" fmla="*/ 9 h 22"/>
                <a:gd name="T76" fmla="*/ 43 w 115"/>
                <a:gd name="T77" fmla="*/ 9 h 22"/>
                <a:gd name="T78" fmla="*/ 37 w 115"/>
                <a:gd name="T79" fmla="*/ 12 h 22"/>
                <a:gd name="T80" fmla="*/ 34 w 115"/>
                <a:gd name="T81" fmla="*/ 12 h 22"/>
                <a:gd name="T82" fmla="*/ 31 w 115"/>
                <a:gd name="T83" fmla="*/ 14 h 22"/>
                <a:gd name="T84" fmla="*/ 28 w 115"/>
                <a:gd name="T85" fmla="*/ 19 h 22"/>
                <a:gd name="T86" fmla="*/ 24 w 115"/>
                <a:gd name="T87" fmla="*/ 14 h 22"/>
                <a:gd name="T88" fmla="*/ 24 w 115"/>
                <a:gd name="T89" fmla="*/ 12 h 22"/>
                <a:gd name="T90" fmla="*/ 21 w 115"/>
                <a:gd name="T91" fmla="*/ 9 h 22"/>
                <a:gd name="T92" fmla="*/ 19 w 115"/>
                <a:gd name="T93" fmla="*/ 7 h 22"/>
                <a:gd name="T94" fmla="*/ 16 w 115"/>
                <a:gd name="T95" fmla="*/ 4 h 22"/>
                <a:gd name="T96" fmla="*/ 12 w 115"/>
                <a:gd name="T97" fmla="*/ 2 h 22"/>
                <a:gd name="T98" fmla="*/ 7 w 115"/>
                <a:gd name="T99" fmla="*/ 2 h 22"/>
                <a:gd name="T100" fmla="*/ 0 w 115"/>
                <a:gd name="T10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22">
                  <a:moveTo>
                    <a:pt x="0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40" y="7"/>
                  </a:lnTo>
                  <a:lnTo>
                    <a:pt x="50" y="7"/>
                  </a:lnTo>
                  <a:lnTo>
                    <a:pt x="59" y="7"/>
                  </a:lnTo>
                  <a:lnTo>
                    <a:pt x="64" y="7"/>
                  </a:lnTo>
                  <a:lnTo>
                    <a:pt x="71" y="7"/>
                  </a:lnTo>
                  <a:lnTo>
                    <a:pt x="80" y="7"/>
                  </a:lnTo>
                  <a:lnTo>
                    <a:pt x="90" y="4"/>
                  </a:lnTo>
                  <a:lnTo>
                    <a:pt x="95" y="4"/>
                  </a:lnTo>
                  <a:lnTo>
                    <a:pt x="102" y="4"/>
                  </a:lnTo>
                  <a:lnTo>
                    <a:pt x="107" y="2"/>
                  </a:lnTo>
                  <a:lnTo>
                    <a:pt x="114" y="2"/>
                  </a:lnTo>
                  <a:lnTo>
                    <a:pt x="111" y="4"/>
                  </a:lnTo>
                  <a:lnTo>
                    <a:pt x="107" y="7"/>
                  </a:lnTo>
                  <a:lnTo>
                    <a:pt x="105" y="12"/>
                  </a:lnTo>
                  <a:lnTo>
                    <a:pt x="105" y="14"/>
                  </a:lnTo>
                  <a:lnTo>
                    <a:pt x="102" y="17"/>
                  </a:lnTo>
                  <a:lnTo>
                    <a:pt x="102" y="21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95" y="14"/>
                  </a:lnTo>
                  <a:lnTo>
                    <a:pt x="93" y="12"/>
                  </a:lnTo>
                  <a:lnTo>
                    <a:pt x="90" y="12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77" y="9"/>
                  </a:lnTo>
                  <a:lnTo>
                    <a:pt x="71" y="9"/>
                  </a:lnTo>
                  <a:lnTo>
                    <a:pt x="64" y="9"/>
                  </a:lnTo>
                  <a:lnTo>
                    <a:pt x="55" y="9"/>
                  </a:lnTo>
                  <a:lnTo>
                    <a:pt x="50" y="9"/>
                  </a:lnTo>
                  <a:lnTo>
                    <a:pt x="43" y="9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1" y="14"/>
                  </a:lnTo>
                  <a:lnTo>
                    <a:pt x="28" y="19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solidFill>
              <a:srgbClr val="6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7" name="Freeform 45">
              <a:extLst>
                <a:ext uri="{FF2B5EF4-FFF2-40B4-BE49-F238E27FC236}">
                  <a16:creationId xmlns:a16="http://schemas.microsoft.com/office/drawing/2014/main" id="{E0C4B113-0697-E04C-BDB6-2A022A58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1766"/>
              <a:ext cx="209" cy="145"/>
            </a:xfrm>
            <a:custGeom>
              <a:avLst/>
              <a:gdLst>
                <a:gd name="T0" fmla="*/ 7 w 621"/>
                <a:gd name="T1" fmla="*/ 40 h 325"/>
                <a:gd name="T2" fmla="*/ 4 w 621"/>
                <a:gd name="T3" fmla="*/ 47 h 325"/>
                <a:gd name="T4" fmla="*/ 0 w 621"/>
                <a:gd name="T5" fmla="*/ 63 h 325"/>
                <a:gd name="T6" fmla="*/ 7 w 621"/>
                <a:gd name="T7" fmla="*/ 103 h 325"/>
                <a:gd name="T8" fmla="*/ 14 w 621"/>
                <a:gd name="T9" fmla="*/ 147 h 325"/>
                <a:gd name="T10" fmla="*/ 29 w 621"/>
                <a:gd name="T11" fmla="*/ 184 h 325"/>
                <a:gd name="T12" fmla="*/ 51 w 621"/>
                <a:gd name="T13" fmla="*/ 216 h 325"/>
                <a:gd name="T14" fmla="*/ 77 w 621"/>
                <a:gd name="T15" fmla="*/ 242 h 325"/>
                <a:gd name="T16" fmla="*/ 109 w 621"/>
                <a:gd name="T17" fmla="*/ 268 h 325"/>
                <a:gd name="T18" fmla="*/ 145 w 621"/>
                <a:gd name="T19" fmla="*/ 284 h 325"/>
                <a:gd name="T20" fmla="*/ 182 w 621"/>
                <a:gd name="T21" fmla="*/ 298 h 325"/>
                <a:gd name="T22" fmla="*/ 221 w 621"/>
                <a:gd name="T23" fmla="*/ 309 h 325"/>
                <a:gd name="T24" fmla="*/ 249 w 621"/>
                <a:gd name="T25" fmla="*/ 313 h 325"/>
                <a:gd name="T26" fmla="*/ 275 w 621"/>
                <a:gd name="T27" fmla="*/ 320 h 325"/>
                <a:gd name="T28" fmla="*/ 297 w 621"/>
                <a:gd name="T29" fmla="*/ 324 h 325"/>
                <a:gd name="T30" fmla="*/ 329 w 621"/>
                <a:gd name="T31" fmla="*/ 324 h 325"/>
                <a:gd name="T32" fmla="*/ 355 w 621"/>
                <a:gd name="T33" fmla="*/ 320 h 325"/>
                <a:gd name="T34" fmla="*/ 374 w 621"/>
                <a:gd name="T35" fmla="*/ 313 h 325"/>
                <a:gd name="T36" fmla="*/ 409 w 621"/>
                <a:gd name="T37" fmla="*/ 305 h 325"/>
                <a:gd name="T38" fmla="*/ 441 w 621"/>
                <a:gd name="T39" fmla="*/ 298 h 325"/>
                <a:gd name="T40" fmla="*/ 473 w 621"/>
                <a:gd name="T41" fmla="*/ 287 h 325"/>
                <a:gd name="T42" fmla="*/ 502 w 621"/>
                <a:gd name="T43" fmla="*/ 272 h 325"/>
                <a:gd name="T44" fmla="*/ 527 w 621"/>
                <a:gd name="T45" fmla="*/ 258 h 325"/>
                <a:gd name="T46" fmla="*/ 546 w 621"/>
                <a:gd name="T47" fmla="*/ 239 h 325"/>
                <a:gd name="T48" fmla="*/ 569 w 621"/>
                <a:gd name="T49" fmla="*/ 221 h 325"/>
                <a:gd name="T50" fmla="*/ 581 w 621"/>
                <a:gd name="T51" fmla="*/ 202 h 325"/>
                <a:gd name="T52" fmla="*/ 591 w 621"/>
                <a:gd name="T53" fmla="*/ 184 h 325"/>
                <a:gd name="T54" fmla="*/ 601 w 621"/>
                <a:gd name="T55" fmla="*/ 165 h 325"/>
                <a:gd name="T56" fmla="*/ 607 w 621"/>
                <a:gd name="T57" fmla="*/ 144 h 325"/>
                <a:gd name="T58" fmla="*/ 613 w 621"/>
                <a:gd name="T59" fmla="*/ 124 h 325"/>
                <a:gd name="T60" fmla="*/ 617 w 621"/>
                <a:gd name="T61" fmla="*/ 103 h 325"/>
                <a:gd name="T62" fmla="*/ 620 w 621"/>
                <a:gd name="T63" fmla="*/ 73 h 325"/>
                <a:gd name="T64" fmla="*/ 620 w 621"/>
                <a:gd name="T65" fmla="*/ 52 h 325"/>
                <a:gd name="T66" fmla="*/ 613 w 621"/>
                <a:gd name="T67" fmla="*/ 40 h 325"/>
                <a:gd name="T68" fmla="*/ 607 w 621"/>
                <a:gd name="T69" fmla="*/ 33 h 325"/>
                <a:gd name="T70" fmla="*/ 598 w 621"/>
                <a:gd name="T71" fmla="*/ 29 h 325"/>
                <a:gd name="T72" fmla="*/ 588 w 621"/>
                <a:gd name="T73" fmla="*/ 26 h 325"/>
                <a:gd name="T74" fmla="*/ 575 w 621"/>
                <a:gd name="T75" fmla="*/ 26 h 325"/>
                <a:gd name="T76" fmla="*/ 563 w 621"/>
                <a:gd name="T77" fmla="*/ 21 h 325"/>
                <a:gd name="T78" fmla="*/ 546 w 621"/>
                <a:gd name="T79" fmla="*/ 18 h 325"/>
                <a:gd name="T80" fmla="*/ 524 w 621"/>
                <a:gd name="T81" fmla="*/ 15 h 325"/>
                <a:gd name="T82" fmla="*/ 505 w 621"/>
                <a:gd name="T83" fmla="*/ 11 h 325"/>
                <a:gd name="T84" fmla="*/ 489 w 621"/>
                <a:gd name="T85" fmla="*/ 11 h 325"/>
                <a:gd name="T86" fmla="*/ 473 w 621"/>
                <a:gd name="T87" fmla="*/ 7 h 325"/>
                <a:gd name="T88" fmla="*/ 457 w 621"/>
                <a:gd name="T89" fmla="*/ 7 h 325"/>
                <a:gd name="T90" fmla="*/ 441 w 621"/>
                <a:gd name="T91" fmla="*/ 3 h 325"/>
                <a:gd name="T92" fmla="*/ 428 w 621"/>
                <a:gd name="T93" fmla="*/ 3 h 325"/>
                <a:gd name="T94" fmla="*/ 403 w 621"/>
                <a:gd name="T95" fmla="*/ 3 h 325"/>
                <a:gd name="T96" fmla="*/ 377 w 621"/>
                <a:gd name="T97" fmla="*/ 3 h 325"/>
                <a:gd name="T98" fmla="*/ 361 w 621"/>
                <a:gd name="T99" fmla="*/ 0 h 325"/>
                <a:gd name="T100" fmla="*/ 339 w 621"/>
                <a:gd name="T101" fmla="*/ 0 h 325"/>
                <a:gd name="T102" fmla="*/ 316 w 621"/>
                <a:gd name="T103" fmla="*/ 0 h 325"/>
                <a:gd name="T104" fmla="*/ 291 w 621"/>
                <a:gd name="T105" fmla="*/ 0 h 325"/>
                <a:gd name="T106" fmla="*/ 259 w 621"/>
                <a:gd name="T107" fmla="*/ 0 h 325"/>
                <a:gd name="T108" fmla="*/ 230 w 621"/>
                <a:gd name="T109" fmla="*/ 3 h 325"/>
                <a:gd name="T110" fmla="*/ 198 w 621"/>
                <a:gd name="T111" fmla="*/ 3 h 325"/>
                <a:gd name="T112" fmla="*/ 173 w 621"/>
                <a:gd name="T113" fmla="*/ 7 h 325"/>
                <a:gd name="T114" fmla="*/ 145 w 621"/>
                <a:gd name="T115" fmla="*/ 7 h 325"/>
                <a:gd name="T116" fmla="*/ 115 w 621"/>
                <a:gd name="T117" fmla="*/ 11 h 325"/>
                <a:gd name="T118" fmla="*/ 86 w 621"/>
                <a:gd name="T119" fmla="*/ 15 h 325"/>
                <a:gd name="T120" fmla="*/ 58 w 621"/>
                <a:gd name="T121" fmla="*/ 21 h 325"/>
                <a:gd name="T122" fmla="*/ 36 w 621"/>
                <a:gd name="T123" fmla="*/ 26 h 325"/>
                <a:gd name="T124" fmla="*/ 14 w 621"/>
                <a:gd name="T125" fmla="*/ 3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1" h="325">
                  <a:moveTo>
                    <a:pt x="14" y="37"/>
                  </a:moveTo>
                  <a:lnTo>
                    <a:pt x="7" y="40"/>
                  </a:lnTo>
                  <a:lnTo>
                    <a:pt x="7" y="44"/>
                  </a:lnTo>
                  <a:lnTo>
                    <a:pt x="4" y="47"/>
                  </a:lnTo>
                  <a:lnTo>
                    <a:pt x="4" y="55"/>
                  </a:lnTo>
                  <a:lnTo>
                    <a:pt x="0" y="63"/>
                  </a:lnTo>
                  <a:lnTo>
                    <a:pt x="4" y="84"/>
                  </a:lnTo>
                  <a:lnTo>
                    <a:pt x="7" y="103"/>
                  </a:lnTo>
                  <a:lnTo>
                    <a:pt x="10" y="129"/>
                  </a:lnTo>
                  <a:lnTo>
                    <a:pt x="14" y="147"/>
                  </a:lnTo>
                  <a:lnTo>
                    <a:pt x="22" y="169"/>
                  </a:lnTo>
                  <a:lnTo>
                    <a:pt x="29" y="184"/>
                  </a:lnTo>
                  <a:lnTo>
                    <a:pt x="39" y="202"/>
                  </a:lnTo>
                  <a:lnTo>
                    <a:pt x="51" y="216"/>
                  </a:lnTo>
                  <a:lnTo>
                    <a:pt x="64" y="228"/>
                  </a:lnTo>
                  <a:lnTo>
                    <a:pt x="77" y="242"/>
                  </a:lnTo>
                  <a:lnTo>
                    <a:pt x="93" y="253"/>
                  </a:lnTo>
                  <a:lnTo>
                    <a:pt x="109" y="268"/>
                  </a:lnTo>
                  <a:lnTo>
                    <a:pt x="125" y="276"/>
                  </a:lnTo>
                  <a:lnTo>
                    <a:pt x="145" y="284"/>
                  </a:lnTo>
                  <a:lnTo>
                    <a:pt x="163" y="294"/>
                  </a:lnTo>
                  <a:lnTo>
                    <a:pt x="182" y="298"/>
                  </a:lnTo>
                  <a:lnTo>
                    <a:pt x="198" y="305"/>
                  </a:lnTo>
                  <a:lnTo>
                    <a:pt x="221" y="309"/>
                  </a:lnTo>
                  <a:lnTo>
                    <a:pt x="240" y="313"/>
                  </a:lnTo>
                  <a:lnTo>
                    <a:pt x="249" y="313"/>
                  </a:lnTo>
                  <a:lnTo>
                    <a:pt x="262" y="316"/>
                  </a:lnTo>
                  <a:lnTo>
                    <a:pt x="275" y="320"/>
                  </a:lnTo>
                  <a:lnTo>
                    <a:pt x="284" y="324"/>
                  </a:lnTo>
                  <a:lnTo>
                    <a:pt x="297" y="324"/>
                  </a:lnTo>
                  <a:lnTo>
                    <a:pt x="313" y="324"/>
                  </a:lnTo>
                  <a:lnTo>
                    <a:pt x="329" y="324"/>
                  </a:lnTo>
                  <a:lnTo>
                    <a:pt x="345" y="320"/>
                  </a:lnTo>
                  <a:lnTo>
                    <a:pt x="355" y="320"/>
                  </a:lnTo>
                  <a:lnTo>
                    <a:pt x="361" y="316"/>
                  </a:lnTo>
                  <a:lnTo>
                    <a:pt x="374" y="313"/>
                  </a:lnTo>
                  <a:lnTo>
                    <a:pt x="390" y="313"/>
                  </a:lnTo>
                  <a:lnTo>
                    <a:pt x="409" y="305"/>
                  </a:lnTo>
                  <a:lnTo>
                    <a:pt x="425" y="302"/>
                  </a:lnTo>
                  <a:lnTo>
                    <a:pt x="441" y="298"/>
                  </a:lnTo>
                  <a:lnTo>
                    <a:pt x="457" y="294"/>
                  </a:lnTo>
                  <a:lnTo>
                    <a:pt x="473" y="287"/>
                  </a:lnTo>
                  <a:lnTo>
                    <a:pt x="489" y="279"/>
                  </a:lnTo>
                  <a:lnTo>
                    <a:pt x="502" y="272"/>
                  </a:lnTo>
                  <a:lnTo>
                    <a:pt x="514" y="265"/>
                  </a:lnTo>
                  <a:lnTo>
                    <a:pt x="527" y="258"/>
                  </a:lnTo>
                  <a:lnTo>
                    <a:pt x="537" y="250"/>
                  </a:lnTo>
                  <a:lnTo>
                    <a:pt x="546" y="239"/>
                  </a:lnTo>
                  <a:lnTo>
                    <a:pt x="559" y="232"/>
                  </a:lnTo>
                  <a:lnTo>
                    <a:pt x="569" y="221"/>
                  </a:lnTo>
                  <a:lnTo>
                    <a:pt x="575" y="210"/>
                  </a:lnTo>
                  <a:lnTo>
                    <a:pt x="581" y="202"/>
                  </a:lnTo>
                  <a:lnTo>
                    <a:pt x="588" y="195"/>
                  </a:lnTo>
                  <a:lnTo>
                    <a:pt x="591" y="184"/>
                  </a:lnTo>
                  <a:lnTo>
                    <a:pt x="598" y="176"/>
                  </a:lnTo>
                  <a:lnTo>
                    <a:pt x="601" y="165"/>
                  </a:lnTo>
                  <a:lnTo>
                    <a:pt x="604" y="155"/>
                  </a:lnTo>
                  <a:lnTo>
                    <a:pt x="607" y="144"/>
                  </a:lnTo>
                  <a:lnTo>
                    <a:pt x="610" y="136"/>
                  </a:lnTo>
                  <a:lnTo>
                    <a:pt x="613" y="124"/>
                  </a:lnTo>
                  <a:lnTo>
                    <a:pt x="613" y="113"/>
                  </a:lnTo>
                  <a:lnTo>
                    <a:pt x="617" y="103"/>
                  </a:lnTo>
                  <a:lnTo>
                    <a:pt x="617" y="92"/>
                  </a:lnTo>
                  <a:lnTo>
                    <a:pt x="620" y="73"/>
                  </a:lnTo>
                  <a:lnTo>
                    <a:pt x="620" y="63"/>
                  </a:lnTo>
                  <a:lnTo>
                    <a:pt x="620" y="52"/>
                  </a:lnTo>
                  <a:lnTo>
                    <a:pt x="617" y="44"/>
                  </a:lnTo>
                  <a:lnTo>
                    <a:pt x="613" y="40"/>
                  </a:lnTo>
                  <a:lnTo>
                    <a:pt x="613" y="37"/>
                  </a:lnTo>
                  <a:lnTo>
                    <a:pt x="607" y="33"/>
                  </a:lnTo>
                  <a:lnTo>
                    <a:pt x="604" y="33"/>
                  </a:lnTo>
                  <a:lnTo>
                    <a:pt x="598" y="29"/>
                  </a:lnTo>
                  <a:lnTo>
                    <a:pt x="591" y="29"/>
                  </a:lnTo>
                  <a:lnTo>
                    <a:pt x="588" y="26"/>
                  </a:lnTo>
                  <a:lnTo>
                    <a:pt x="581" y="26"/>
                  </a:lnTo>
                  <a:lnTo>
                    <a:pt x="575" y="26"/>
                  </a:lnTo>
                  <a:lnTo>
                    <a:pt x="569" y="21"/>
                  </a:lnTo>
                  <a:lnTo>
                    <a:pt x="563" y="21"/>
                  </a:lnTo>
                  <a:lnTo>
                    <a:pt x="553" y="18"/>
                  </a:lnTo>
                  <a:lnTo>
                    <a:pt x="546" y="18"/>
                  </a:lnTo>
                  <a:lnTo>
                    <a:pt x="534" y="15"/>
                  </a:lnTo>
                  <a:lnTo>
                    <a:pt x="524" y="15"/>
                  </a:lnTo>
                  <a:lnTo>
                    <a:pt x="514" y="11"/>
                  </a:lnTo>
                  <a:lnTo>
                    <a:pt x="505" y="11"/>
                  </a:lnTo>
                  <a:lnTo>
                    <a:pt x="496" y="11"/>
                  </a:lnTo>
                  <a:lnTo>
                    <a:pt x="489" y="11"/>
                  </a:lnTo>
                  <a:lnTo>
                    <a:pt x="479" y="7"/>
                  </a:lnTo>
                  <a:lnTo>
                    <a:pt x="473" y="7"/>
                  </a:lnTo>
                  <a:lnTo>
                    <a:pt x="467" y="7"/>
                  </a:lnTo>
                  <a:lnTo>
                    <a:pt x="457" y="7"/>
                  </a:lnTo>
                  <a:lnTo>
                    <a:pt x="450" y="7"/>
                  </a:lnTo>
                  <a:lnTo>
                    <a:pt x="441" y="3"/>
                  </a:lnTo>
                  <a:lnTo>
                    <a:pt x="435" y="3"/>
                  </a:lnTo>
                  <a:lnTo>
                    <a:pt x="428" y="3"/>
                  </a:lnTo>
                  <a:lnTo>
                    <a:pt x="419" y="3"/>
                  </a:lnTo>
                  <a:lnTo>
                    <a:pt x="403" y="3"/>
                  </a:lnTo>
                  <a:lnTo>
                    <a:pt x="390" y="3"/>
                  </a:lnTo>
                  <a:lnTo>
                    <a:pt x="377" y="3"/>
                  </a:lnTo>
                  <a:lnTo>
                    <a:pt x="371" y="0"/>
                  </a:lnTo>
                  <a:lnTo>
                    <a:pt x="361" y="0"/>
                  </a:lnTo>
                  <a:lnTo>
                    <a:pt x="351" y="0"/>
                  </a:lnTo>
                  <a:lnTo>
                    <a:pt x="339" y="0"/>
                  </a:lnTo>
                  <a:lnTo>
                    <a:pt x="326" y="0"/>
                  </a:lnTo>
                  <a:lnTo>
                    <a:pt x="316" y="0"/>
                  </a:lnTo>
                  <a:lnTo>
                    <a:pt x="304" y="0"/>
                  </a:lnTo>
                  <a:lnTo>
                    <a:pt x="291" y="0"/>
                  </a:lnTo>
                  <a:lnTo>
                    <a:pt x="272" y="0"/>
                  </a:lnTo>
                  <a:lnTo>
                    <a:pt x="259" y="0"/>
                  </a:lnTo>
                  <a:lnTo>
                    <a:pt x="246" y="3"/>
                  </a:lnTo>
                  <a:lnTo>
                    <a:pt x="230" y="3"/>
                  </a:lnTo>
                  <a:lnTo>
                    <a:pt x="214" y="3"/>
                  </a:lnTo>
                  <a:lnTo>
                    <a:pt x="198" y="3"/>
                  </a:lnTo>
                  <a:lnTo>
                    <a:pt x="185" y="3"/>
                  </a:lnTo>
                  <a:lnTo>
                    <a:pt x="173" y="7"/>
                  </a:lnTo>
                  <a:lnTo>
                    <a:pt x="157" y="7"/>
                  </a:lnTo>
                  <a:lnTo>
                    <a:pt x="145" y="7"/>
                  </a:lnTo>
                  <a:lnTo>
                    <a:pt x="128" y="11"/>
                  </a:lnTo>
                  <a:lnTo>
                    <a:pt x="115" y="11"/>
                  </a:lnTo>
                  <a:lnTo>
                    <a:pt x="103" y="15"/>
                  </a:lnTo>
                  <a:lnTo>
                    <a:pt x="86" y="15"/>
                  </a:lnTo>
                  <a:lnTo>
                    <a:pt x="71" y="18"/>
                  </a:lnTo>
                  <a:lnTo>
                    <a:pt x="58" y="21"/>
                  </a:lnTo>
                  <a:lnTo>
                    <a:pt x="46" y="26"/>
                  </a:lnTo>
                  <a:lnTo>
                    <a:pt x="36" y="26"/>
                  </a:lnTo>
                  <a:lnTo>
                    <a:pt x="22" y="33"/>
                  </a:lnTo>
                  <a:lnTo>
                    <a:pt x="14" y="37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8" name="Freeform 46">
              <a:extLst>
                <a:ext uri="{FF2B5EF4-FFF2-40B4-BE49-F238E27FC236}">
                  <a16:creationId xmlns:a16="http://schemas.microsoft.com/office/drawing/2014/main" id="{E6B2E3D3-932E-844D-81E1-2BD6A0DAC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1813"/>
              <a:ext cx="149" cy="92"/>
            </a:xfrm>
            <a:custGeom>
              <a:avLst/>
              <a:gdLst>
                <a:gd name="T0" fmla="*/ 10 w 444"/>
                <a:gd name="T1" fmla="*/ 47 h 207"/>
                <a:gd name="T2" fmla="*/ 16 w 444"/>
                <a:gd name="T3" fmla="*/ 66 h 207"/>
                <a:gd name="T4" fmla="*/ 26 w 444"/>
                <a:gd name="T5" fmla="*/ 89 h 207"/>
                <a:gd name="T6" fmla="*/ 32 w 444"/>
                <a:gd name="T7" fmla="*/ 101 h 207"/>
                <a:gd name="T8" fmla="*/ 48 w 444"/>
                <a:gd name="T9" fmla="*/ 117 h 207"/>
                <a:gd name="T10" fmla="*/ 61 w 444"/>
                <a:gd name="T11" fmla="*/ 133 h 207"/>
                <a:gd name="T12" fmla="*/ 78 w 444"/>
                <a:gd name="T13" fmla="*/ 145 h 207"/>
                <a:gd name="T14" fmla="*/ 93 w 444"/>
                <a:gd name="T15" fmla="*/ 155 h 207"/>
                <a:gd name="T16" fmla="*/ 113 w 444"/>
                <a:gd name="T17" fmla="*/ 165 h 207"/>
                <a:gd name="T18" fmla="*/ 130 w 444"/>
                <a:gd name="T19" fmla="*/ 174 h 207"/>
                <a:gd name="T20" fmla="*/ 148 w 444"/>
                <a:gd name="T21" fmla="*/ 177 h 207"/>
                <a:gd name="T22" fmla="*/ 168 w 444"/>
                <a:gd name="T23" fmla="*/ 184 h 207"/>
                <a:gd name="T24" fmla="*/ 188 w 444"/>
                <a:gd name="T25" fmla="*/ 190 h 207"/>
                <a:gd name="T26" fmla="*/ 203 w 444"/>
                <a:gd name="T27" fmla="*/ 196 h 207"/>
                <a:gd name="T28" fmla="*/ 220 w 444"/>
                <a:gd name="T29" fmla="*/ 199 h 207"/>
                <a:gd name="T30" fmla="*/ 249 w 444"/>
                <a:gd name="T31" fmla="*/ 202 h 207"/>
                <a:gd name="T32" fmla="*/ 291 w 444"/>
                <a:gd name="T33" fmla="*/ 206 h 207"/>
                <a:gd name="T34" fmla="*/ 320 w 444"/>
                <a:gd name="T35" fmla="*/ 206 h 207"/>
                <a:gd name="T36" fmla="*/ 365 w 444"/>
                <a:gd name="T37" fmla="*/ 202 h 207"/>
                <a:gd name="T38" fmla="*/ 398 w 444"/>
                <a:gd name="T39" fmla="*/ 196 h 207"/>
                <a:gd name="T40" fmla="*/ 426 w 444"/>
                <a:gd name="T41" fmla="*/ 187 h 207"/>
                <a:gd name="T42" fmla="*/ 443 w 444"/>
                <a:gd name="T43" fmla="*/ 177 h 207"/>
                <a:gd name="T44" fmla="*/ 443 w 444"/>
                <a:gd name="T45" fmla="*/ 167 h 207"/>
                <a:gd name="T46" fmla="*/ 414 w 444"/>
                <a:gd name="T47" fmla="*/ 177 h 207"/>
                <a:gd name="T48" fmla="*/ 381 w 444"/>
                <a:gd name="T49" fmla="*/ 184 h 207"/>
                <a:gd name="T50" fmla="*/ 356 w 444"/>
                <a:gd name="T51" fmla="*/ 187 h 207"/>
                <a:gd name="T52" fmla="*/ 333 w 444"/>
                <a:gd name="T53" fmla="*/ 187 h 207"/>
                <a:gd name="T54" fmla="*/ 307 w 444"/>
                <a:gd name="T55" fmla="*/ 187 h 207"/>
                <a:gd name="T56" fmla="*/ 284 w 444"/>
                <a:gd name="T57" fmla="*/ 184 h 207"/>
                <a:gd name="T58" fmla="*/ 249 w 444"/>
                <a:gd name="T59" fmla="*/ 180 h 207"/>
                <a:gd name="T60" fmla="*/ 226 w 444"/>
                <a:gd name="T61" fmla="*/ 177 h 207"/>
                <a:gd name="T62" fmla="*/ 207 w 444"/>
                <a:gd name="T63" fmla="*/ 170 h 207"/>
                <a:gd name="T64" fmla="*/ 191 w 444"/>
                <a:gd name="T65" fmla="*/ 167 h 207"/>
                <a:gd name="T66" fmla="*/ 171 w 444"/>
                <a:gd name="T67" fmla="*/ 158 h 207"/>
                <a:gd name="T68" fmla="*/ 155 w 444"/>
                <a:gd name="T69" fmla="*/ 152 h 207"/>
                <a:gd name="T70" fmla="*/ 136 w 444"/>
                <a:gd name="T71" fmla="*/ 140 h 207"/>
                <a:gd name="T72" fmla="*/ 116 w 444"/>
                <a:gd name="T73" fmla="*/ 126 h 207"/>
                <a:gd name="T74" fmla="*/ 100 w 444"/>
                <a:gd name="T75" fmla="*/ 114 h 207"/>
                <a:gd name="T76" fmla="*/ 87 w 444"/>
                <a:gd name="T77" fmla="*/ 98 h 207"/>
                <a:gd name="T78" fmla="*/ 75 w 444"/>
                <a:gd name="T79" fmla="*/ 82 h 207"/>
                <a:gd name="T80" fmla="*/ 65 w 444"/>
                <a:gd name="T81" fmla="*/ 60 h 207"/>
                <a:gd name="T82" fmla="*/ 61 w 444"/>
                <a:gd name="T83" fmla="*/ 38 h 207"/>
                <a:gd name="T84" fmla="*/ 58 w 444"/>
                <a:gd name="T85" fmla="*/ 13 h 207"/>
                <a:gd name="T86" fmla="*/ 42 w 444"/>
                <a:gd name="T87" fmla="*/ 13 h 207"/>
                <a:gd name="T88" fmla="*/ 32 w 444"/>
                <a:gd name="T89" fmla="*/ 10 h 207"/>
                <a:gd name="T90" fmla="*/ 23 w 444"/>
                <a:gd name="T91" fmla="*/ 7 h 207"/>
                <a:gd name="T92" fmla="*/ 10 w 444"/>
                <a:gd name="T93" fmla="*/ 3 h 207"/>
                <a:gd name="T94" fmla="*/ 0 w 444"/>
                <a:gd name="T95" fmla="*/ 0 h 207"/>
                <a:gd name="T96" fmla="*/ 3 w 444"/>
                <a:gd name="T97" fmla="*/ 25 h 207"/>
                <a:gd name="T98" fmla="*/ 10 w 444"/>
                <a:gd name="T99" fmla="*/ 4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4" h="207">
                  <a:moveTo>
                    <a:pt x="10" y="47"/>
                  </a:moveTo>
                  <a:lnTo>
                    <a:pt x="16" y="66"/>
                  </a:lnTo>
                  <a:lnTo>
                    <a:pt x="26" y="89"/>
                  </a:lnTo>
                  <a:lnTo>
                    <a:pt x="32" y="101"/>
                  </a:lnTo>
                  <a:lnTo>
                    <a:pt x="48" y="117"/>
                  </a:lnTo>
                  <a:lnTo>
                    <a:pt x="61" y="133"/>
                  </a:lnTo>
                  <a:lnTo>
                    <a:pt x="78" y="145"/>
                  </a:lnTo>
                  <a:lnTo>
                    <a:pt x="93" y="155"/>
                  </a:lnTo>
                  <a:lnTo>
                    <a:pt x="113" y="165"/>
                  </a:lnTo>
                  <a:lnTo>
                    <a:pt x="130" y="174"/>
                  </a:lnTo>
                  <a:lnTo>
                    <a:pt x="148" y="177"/>
                  </a:lnTo>
                  <a:lnTo>
                    <a:pt x="168" y="184"/>
                  </a:lnTo>
                  <a:lnTo>
                    <a:pt x="188" y="190"/>
                  </a:lnTo>
                  <a:lnTo>
                    <a:pt x="203" y="196"/>
                  </a:lnTo>
                  <a:lnTo>
                    <a:pt x="220" y="199"/>
                  </a:lnTo>
                  <a:lnTo>
                    <a:pt x="249" y="202"/>
                  </a:lnTo>
                  <a:lnTo>
                    <a:pt x="291" y="206"/>
                  </a:lnTo>
                  <a:lnTo>
                    <a:pt x="320" y="206"/>
                  </a:lnTo>
                  <a:lnTo>
                    <a:pt x="365" y="202"/>
                  </a:lnTo>
                  <a:lnTo>
                    <a:pt x="398" y="196"/>
                  </a:lnTo>
                  <a:lnTo>
                    <a:pt x="426" y="187"/>
                  </a:lnTo>
                  <a:lnTo>
                    <a:pt x="443" y="177"/>
                  </a:lnTo>
                  <a:lnTo>
                    <a:pt x="443" y="167"/>
                  </a:lnTo>
                  <a:lnTo>
                    <a:pt x="414" y="177"/>
                  </a:lnTo>
                  <a:lnTo>
                    <a:pt x="381" y="184"/>
                  </a:lnTo>
                  <a:lnTo>
                    <a:pt x="356" y="187"/>
                  </a:lnTo>
                  <a:lnTo>
                    <a:pt x="333" y="187"/>
                  </a:lnTo>
                  <a:lnTo>
                    <a:pt x="307" y="187"/>
                  </a:lnTo>
                  <a:lnTo>
                    <a:pt x="284" y="184"/>
                  </a:lnTo>
                  <a:lnTo>
                    <a:pt x="249" y="180"/>
                  </a:lnTo>
                  <a:lnTo>
                    <a:pt x="226" y="177"/>
                  </a:lnTo>
                  <a:lnTo>
                    <a:pt x="207" y="170"/>
                  </a:lnTo>
                  <a:lnTo>
                    <a:pt x="191" y="167"/>
                  </a:lnTo>
                  <a:lnTo>
                    <a:pt x="171" y="158"/>
                  </a:lnTo>
                  <a:lnTo>
                    <a:pt x="155" y="152"/>
                  </a:lnTo>
                  <a:lnTo>
                    <a:pt x="136" y="140"/>
                  </a:lnTo>
                  <a:lnTo>
                    <a:pt x="116" y="126"/>
                  </a:lnTo>
                  <a:lnTo>
                    <a:pt x="100" y="114"/>
                  </a:lnTo>
                  <a:lnTo>
                    <a:pt x="87" y="98"/>
                  </a:lnTo>
                  <a:lnTo>
                    <a:pt x="75" y="82"/>
                  </a:lnTo>
                  <a:lnTo>
                    <a:pt x="65" y="60"/>
                  </a:lnTo>
                  <a:lnTo>
                    <a:pt x="61" y="38"/>
                  </a:lnTo>
                  <a:lnTo>
                    <a:pt x="58" y="13"/>
                  </a:lnTo>
                  <a:lnTo>
                    <a:pt x="42" y="13"/>
                  </a:lnTo>
                  <a:lnTo>
                    <a:pt x="32" y="10"/>
                  </a:lnTo>
                  <a:lnTo>
                    <a:pt x="23" y="7"/>
                  </a:lnTo>
                  <a:lnTo>
                    <a:pt x="10" y="3"/>
                  </a:lnTo>
                  <a:lnTo>
                    <a:pt x="0" y="0"/>
                  </a:lnTo>
                  <a:lnTo>
                    <a:pt x="3" y="25"/>
                  </a:lnTo>
                  <a:lnTo>
                    <a:pt x="10" y="47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9" name="Oval 47">
              <a:extLst>
                <a:ext uri="{FF2B5EF4-FFF2-40B4-BE49-F238E27FC236}">
                  <a16:creationId xmlns:a16="http://schemas.microsoft.com/office/drawing/2014/main" id="{C78E59B6-4E63-204A-86D0-647A8082D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1762"/>
              <a:ext cx="198" cy="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0" name="Freeform 48">
              <a:extLst>
                <a:ext uri="{FF2B5EF4-FFF2-40B4-BE49-F238E27FC236}">
                  <a16:creationId xmlns:a16="http://schemas.microsoft.com/office/drawing/2014/main" id="{E4918E1D-FAE7-0443-AFD3-5EDFB5F0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1788"/>
              <a:ext cx="55" cy="29"/>
            </a:xfrm>
            <a:custGeom>
              <a:avLst/>
              <a:gdLst>
                <a:gd name="T0" fmla="*/ 3 w 164"/>
                <a:gd name="T1" fmla="*/ 0 h 66"/>
                <a:gd name="T2" fmla="*/ 22 w 164"/>
                <a:gd name="T3" fmla="*/ 4 h 66"/>
                <a:gd name="T4" fmla="*/ 31 w 164"/>
                <a:gd name="T5" fmla="*/ 9 h 66"/>
                <a:gd name="T6" fmla="*/ 41 w 164"/>
                <a:gd name="T7" fmla="*/ 15 h 66"/>
                <a:gd name="T8" fmla="*/ 44 w 164"/>
                <a:gd name="T9" fmla="*/ 24 h 66"/>
                <a:gd name="T10" fmla="*/ 44 w 164"/>
                <a:gd name="T11" fmla="*/ 32 h 66"/>
                <a:gd name="T12" fmla="*/ 44 w 164"/>
                <a:gd name="T13" fmla="*/ 36 h 66"/>
                <a:gd name="T14" fmla="*/ 37 w 164"/>
                <a:gd name="T15" fmla="*/ 45 h 66"/>
                <a:gd name="T16" fmla="*/ 34 w 164"/>
                <a:gd name="T17" fmla="*/ 47 h 66"/>
                <a:gd name="T18" fmla="*/ 28 w 164"/>
                <a:gd name="T19" fmla="*/ 53 h 66"/>
                <a:gd name="T20" fmla="*/ 22 w 164"/>
                <a:gd name="T21" fmla="*/ 56 h 66"/>
                <a:gd name="T22" fmla="*/ 12 w 164"/>
                <a:gd name="T23" fmla="*/ 59 h 66"/>
                <a:gd name="T24" fmla="*/ 0 w 164"/>
                <a:gd name="T25" fmla="*/ 65 h 66"/>
                <a:gd name="T26" fmla="*/ 25 w 164"/>
                <a:gd name="T27" fmla="*/ 61 h 66"/>
                <a:gd name="T28" fmla="*/ 44 w 164"/>
                <a:gd name="T29" fmla="*/ 61 h 66"/>
                <a:gd name="T30" fmla="*/ 63 w 164"/>
                <a:gd name="T31" fmla="*/ 59 h 66"/>
                <a:gd name="T32" fmla="*/ 85 w 164"/>
                <a:gd name="T33" fmla="*/ 56 h 66"/>
                <a:gd name="T34" fmla="*/ 107 w 164"/>
                <a:gd name="T35" fmla="*/ 53 h 66"/>
                <a:gd name="T36" fmla="*/ 122 w 164"/>
                <a:gd name="T37" fmla="*/ 50 h 66"/>
                <a:gd name="T38" fmla="*/ 134 w 164"/>
                <a:gd name="T39" fmla="*/ 47 h 66"/>
                <a:gd name="T40" fmla="*/ 147 w 164"/>
                <a:gd name="T41" fmla="*/ 45 h 66"/>
                <a:gd name="T42" fmla="*/ 153 w 164"/>
                <a:gd name="T43" fmla="*/ 41 h 66"/>
                <a:gd name="T44" fmla="*/ 156 w 164"/>
                <a:gd name="T45" fmla="*/ 38 h 66"/>
                <a:gd name="T46" fmla="*/ 160 w 164"/>
                <a:gd name="T47" fmla="*/ 36 h 66"/>
                <a:gd name="T48" fmla="*/ 163 w 164"/>
                <a:gd name="T49" fmla="*/ 29 h 66"/>
                <a:gd name="T50" fmla="*/ 160 w 164"/>
                <a:gd name="T51" fmla="*/ 27 h 66"/>
                <a:gd name="T52" fmla="*/ 153 w 164"/>
                <a:gd name="T53" fmla="*/ 24 h 66"/>
                <a:gd name="T54" fmla="*/ 141 w 164"/>
                <a:gd name="T55" fmla="*/ 18 h 66"/>
                <a:gd name="T56" fmla="*/ 129 w 164"/>
                <a:gd name="T57" fmla="*/ 15 h 66"/>
                <a:gd name="T58" fmla="*/ 115 w 164"/>
                <a:gd name="T59" fmla="*/ 12 h 66"/>
                <a:gd name="T60" fmla="*/ 97 w 164"/>
                <a:gd name="T61" fmla="*/ 9 h 66"/>
                <a:gd name="T62" fmla="*/ 85 w 164"/>
                <a:gd name="T63" fmla="*/ 6 h 66"/>
                <a:gd name="T64" fmla="*/ 66 w 164"/>
                <a:gd name="T65" fmla="*/ 6 h 66"/>
                <a:gd name="T66" fmla="*/ 50 w 164"/>
                <a:gd name="T67" fmla="*/ 4 h 66"/>
                <a:gd name="T68" fmla="*/ 34 w 164"/>
                <a:gd name="T69" fmla="*/ 4 h 66"/>
                <a:gd name="T70" fmla="*/ 22 w 164"/>
                <a:gd name="T71" fmla="*/ 0 h 66"/>
                <a:gd name="T72" fmla="*/ 3 w 164"/>
                <a:gd name="T7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66">
                  <a:moveTo>
                    <a:pt x="3" y="0"/>
                  </a:moveTo>
                  <a:lnTo>
                    <a:pt x="22" y="4"/>
                  </a:lnTo>
                  <a:lnTo>
                    <a:pt x="31" y="9"/>
                  </a:lnTo>
                  <a:lnTo>
                    <a:pt x="41" y="15"/>
                  </a:lnTo>
                  <a:lnTo>
                    <a:pt x="44" y="24"/>
                  </a:lnTo>
                  <a:lnTo>
                    <a:pt x="44" y="32"/>
                  </a:lnTo>
                  <a:lnTo>
                    <a:pt x="44" y="36"/>
                  </a:lnTo>
                  <a:lnTo>
                    <a:pt x="37" y="45"/>
                  </a:lnTo>
                  <a:lnTo>
                    <a:pt x="34" y="47"/>
                  </a:lnTo>
                  <a:lnTo>
                    <a:pt x="28" y="53"/>
                  </a:lnTo>
                  <a:lnTo>
                    <a:pt x="22" y="56"/>
                  </a:lnTo>
                  <a:lnTo>
                    <a:pt x="12" y="59"/>
                  </a:lnTo>
                  <a:lnTo>
                    <a:pt x="0" y="65"/>
                  </a:lnTo>
                  <a:lnTo>
                    <a:pt x="25" y="61"/>
                  </a:lnTo>
                  <a:lnTo>
                    <a:pt x="44" y="61"/>
                  </a:lnTo>
                  <a:lnTo>
                    <a:pt x="63" y="59"/>
                  </a:lnTo>
                  <a:lnTo>
                    <a:pt x="85" y="56"/>
                  </a:lnTo>
                  <a:lnTo>
                    <a:pt x="107" y="53"/>
                  </a:lnTo>
                  <a:lnTo>
                    <a:pt x="122" y="50"/>
                  </a:lnTo>
                  <a:lnTo>
                    <a:pt x="134" y="47"/>
                  </a:lnTo>
                  <a:lnTo>
                    <a:pt x="147" y="45"/>
                  </a:lnTo>
                  <a:lnTo>
                    <a:pt x="153" y="41"/>
                  </a:lnTo>
                  <a:lnTo>
                    <a:pt x="156" y="38"/>
                  </a:lnTo>
                  <a:lnTo>
                    <a:pt x="160" y="36"/>
                  </a:lnTo>
                  <a:lnTo>
                    <a:pt x="163" y="29"/>
                  </a:lnTo>
                  <a:lnTo>
                    <a:pt x="160" y="27"/>
                  </a:lnTo>
                  <a:lnTo>
                    <a:pt x="153" y="24"/>
                  </a:lnTo>
                  <a:lnTo>
                    <a:pt x="141" y="18"/>
                  </a:lnTo>
                  <a:lnTo>
                    <a:pt x="129" y="15"/>
                  </a:lnTo>
                  <a:lnTo>
                    <a:pt x="115" y="12"/>
                  </a:lnTo>
                  <a:lnTo>
                    <a:pt x="97" y="9"/>
                  </a:lnTo>
                  <a:lnTo>
                    <a:pt x="85" y="6"/>
                  </a:lnTo>
                  <a:lnTo>
                    <a:pt x="66" y="6"/>
                  </a:lnTo>
                  <a:lnTo>
                    <a:pt x="50" y="4"/>
                  </a:lnTo>
                  <a:lnTo>
                    <a:pt x="34" y="4"/>
                  </a:lnTo>
                  <a:lnTo>
                    <a:pt x="22" y="0"/>
                  </a:lnTo>
                  <a:lnTo>
                    <a:pt x="3" y="0"/>
                  </a:lnTo>
                </a:path>
              </a:pathLst>
            </a:custGeom>
            <a:solidFill>
              <a:srgbClr val="E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1" name="Freeform 49">
              <a:extLst>
                <a:ext uri="{FF2B5EF4-FFF2-40B4-BE49-F238E27FC236}">
                  <a16:creationId xmlns:a16="http://schemas.microsoft.com/office/drawing/2014/main" id="{73234F96-B1D0-B74C-98D7-CA87E32C9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" y="1784"/>
              <a:ext cx="51" cy="60"/>
            </a:xfrm>
            <a:custGeom>
              <a:avLst/>
              <a:gdLst>
                <a:gd name="T0" fmla="*/ 0 w 154"/>
                <a:gd name="T1" fmla="*/ 25 h 134"/>
                <a:gd name="T2" fmla="*/ 6 w 154"/>
                <a:gd name="T3" fmla="*/ 38 h 134"/>
                <a:gd name="T4" fmla="*/ 10 w 154"/>
                <a:gd name="T5" fmla="*/ 53 h 134"/>
                <a:gd name="T6" fmla="*/ 15 w 154"/>
                <a:gd name="T7" fmla="*/ 72 h 134"/>
                <a:gd name="T8" fmla="*/ 22 w 154"/>
                <a:gd name="T9" fmla="*/ 84 h 134"/>
                <a:gd name="T10" fmla="*/ 28 w 154"/>
                <a:gd name="T11" fmla="*/ 99 h 134"/>
                <a:gd name="T12" fmla="*/ 37 w 154"/>
                <a:gd name="T13" fmla="*/ 108 h 134"/>
                <a:gd name="T14" fmla="*/ 44 w 154"/>
                <a:gd name="T15" fmla="*/ 118 h 134"/>
                <a:gd name="T16" fmla="*/ 59 w 154"/>
                <a:gd name="T17" fmla="*/ 127 h 134"/>
                <a:gd name="T18" fmla="*/ 68 w 154"/>
                <a:gd name="T19" fmla="*/ 130 h 134"/>
                <a:gd name="T20" fmla="*/ 78 w 154"/>
                <a:gd name="T21" fmla="*/ 133 h 134"/>
                <a:gd name="T22" fmla="*/ 85 w 154"/>
                <a:gd name="T23" fmla="*/ 133 h 134"/>
                <a:gd name="T24" fmla="*/ 90 w 154"/>
                <a:gd name="T25" fmla="*/ 130 h 134"/>
                <a:gd name="T26" fmla="*/ 97 w 154"/>
                <a:gd name="T27" fmla="*/ 127 h 134"/>
                <a:gd name="T28" fmla="*/ 103 w 154"/>
                <a:gd name="T29" fmla="*/ 125 h 134"/>
                <a:gd name="T30" fmla="*/ 112 w 154"/>
                <a:gd name="T31" fmla="*/ 115 h 134"/>
                <a:gd name="T32" fmla="*/ 119 w 154"/>
                <a:gd name="T33" fmla="*/ 108 h 134"/>
                <a:gd name="T34" fmla="*/ 124 w 154"/>
                <a:gd name="T35" fmla="*/ 96 h 134"/>
                <a:gd name="T36" fmla="*/ 134 w 154"/>
                <a:gd name="T37" fmla="*/ 87 h 134"/>
                <a:gd name="T38" fmla="*/ 138 w 154"/>
                <a:gd name="T39" fmla="*/ 75 h 134"/>
                <a:gd name="T40" fmla="*/ 143 w 154"/>
                <a:gd name="T41" fmla="*/ 59 h 134"/>
                <a:gd name="T42" fmla="*/ 146 w 154"/>
                <a:gd name="T43" fmla="*/ 43 h 134"/>
                <a:gd name="T44" fmla="*/ 150 w 154"/>
                <a:gd name="T45" fmla="*/ 31 h 134"/>
                <a:gd name="T46" fmla="*/ 153 w 154"/>
                <a:gd name="T47" fmla="*/ 16 h 134"/>
                <a:gd name="T48" fmla="*/ 153 w 154"/>
                <a:gd name="T49" fmla="*/ 0 h 134"/>
                <a:gd name="T50" fmla="*/ 143 w 154"/>
                <a:gd name="T51" fmla="*/ 7 h 134"/>
                <a:gd name="T52" fmla="*/ 131 w 154"/>
                <a:gd name="T53" fmla="*/ 7 h 134"/>
                <a:gd name="T54" fmla="*/ 122 w 154"/>
                <a:gd name="T55" fmla="*/ 9 h 134"/>
                <a:gd name="T56" fmla="*/ 103 w 154"/>
                <a:gd name="T57" fmla="*/ 12 h 134"/>
                <a:gd name="T58" fmla="*/ 90 w 154"/>
                <a:gd name="T59" fmla="*/ 16 h 134"/>
                <a:gd name="T60" fmla="*/ 68 w 154"/>
                <a:gd name="T61" fmla="*/ 19 h 134"/>
                <a:gd name="T62" fmla="*/ 49 w 154"/>
                <a:gd name="T63" fmla="*/ 22 h 134"/>
                <a:gd name="T64" fmla="*/ 31 w 154"/>
                <a:gd name="T65" fmla="*/ 22 h 134"/>
                <a:gd name="T66" fmla="*/ 15 w 154"/>
                <a:gd name="T67" fmla="*/ 22 h 134"/>
                <a:gd name="T68" fmla="*/ 0 w 154"/>
                <a:gd name="T69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34">
                  <a:moveTo>
                    <a:pt x="0" y="25"/>
                  </a:moveTo>
                  <a:lnTo>
                    <a:pt x="6" y="38"/>
                  </a:lnTo>
                  <a:lnTo>
                    <a:pt x="10" y="53"/>
                  </a:lnTo>
                  <a:lnTo>
                    <a:pt x="15" y="72"/>
                  </a:lnTo>
                  <a:lnTo>
                    <a:pt x="22" y="84"/>
                  </a:lnTo>
                  <a:lnTo>
                    <a:pt x="28" y="99"/>
                  </a:lnTo>
                  <a:lnTo>
                    <a:pt x="37" y="108"/>
                  </a:lnTo>
                  <a:lnTo>
                    <a:pt x="44" y="118"/>
                  </a:lnTo>
                  <a:lnTo>
                    <a:pt x="59" y="127"/>
                  </a:lnTo>
                  <a:lnTo>
                    <a:pt x="68" y="130"/>
                  </a:lnTo>
                  <a:lnTo>
                    <a:pt x="78" y="133"/>
                  </a:lnTo>
                  <a:lnTo>
                    <a:pt x="85" y="133"/>
                  </a:lnTo>
                  <a:lnTo>
                    <a:pt x="90" y="130"/>
                  </a:lnTo>
                  <a:lnTo>
                    <a:pt x="97" y="127"/>
                  </a:lnTo>
                  <a:lnTo>
                    <a:pt x="103" y="125"/>
                  </a:lnTo>
                  <a:lnTo>
                    <a:pt x="112" y="115"/>
                  </a:lnTo>
                  <a:lnTo>
                    <a:pt x="119" y="108"/>
                  </a:lnTo>
                  <a:lnTo>
                    <a:pt x="124" y="96"/>
                  </a:lnTo>
                  <a:lnTo>
                    <a:pt x="134" y="87"/>
                  </a:lnTo>
                  <a:lnTo>
                    <a:pt x="138" y="75"/>
                  </a:lnTo>
                  <a:lnTo>
                    <a:pt x="143" y="59"/>
                  </a:lnTo>
                  <a:lnTo>
                    <a:pt x="146" y="43"/>
                  </a:lnTo>
                  <a:lnTo>
                    <a:pt x="150" y="31"/>
                  </a:lnTo>
                  <a:lnTo>
                    <a:pt x="153" y="16"/>
                  </a:lnTo>
                  <a:lnTo>
                    <a:pt x="153" y="0"/>
                  </a:lnTo>
                  <a:lnTo>
                    <a:pt x="143" y="7"/>
                  </a:lnTo>
                  <a:lnTo>
                    <a:pt x="131" y="7"/>
                  </a:lnTo>
                  <a:lnTo>
                    <a:pt x="122" y="9"/>
                  </a:lnTo>
                  <a:lnTo>
                    <a:pt x="103" y="12"/>
                  </a:lnTo>
                  <a:lnTo>
                    <a:pt x="90" y="16"/>
                  </a:lnTo>
                  <a:lnTo>
                    <a:pt x="68" y="19"/>
                  </a:lnTo>
                  <a:lnTo>
                    <a:pt x="49" y="22"/>
                  </a:lnTo>
                  <a:lnTo>
                    <a:pt x="31" y="22"/>
                  </a:lnTo>
                  <a:lnTo>
                    <a:pt x="15" y="22"/>
                  </a:lnTo>
                  <a:lnTo>
                    <a:pt x="0" y="25"/>
                  </a:lnTo>
                </a:path>
              </a:pathLst>
            </a:cu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2" name="Freeform 50">
              <a:extLst>
                <a:ext uri="{FF2B5EF4-FFF2-40B4-BE49-F238E27FC236}">
                  <a16:creationId xmlns:a16="http://schemas.microsoft.com/office/drawing/2014/main" id="{ADB48B93-6CE2-1743-A347-E80BD8D1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707"/>
              <a:ext cx="28" cy="126"/>
            </a:xfrm>
            <a:custGeom>
              <a:avLst/>
              <a:gdLst>
                <a:gd name="T0" fmla="*/ 0 w 85"/>
                <a:gd name="T1" fmla="*/ 0 h 282"/>
                <a:gd name="T2" fmla="*/ 3 w 85"/>
                <a:gd name="T3" fmla="*/ 6 h 282"/>
                <a:gd name="T4" fmla="*/ 8 w 85"/>
                <a:gd name="T5" fmla="*/ 16 h 282"/>
                <a:gd name="T6" fmla="*/ 12 w 85"/>
                <a:gd name="T7" fmla="*/ 25 h 282"/>
                <a:gd name="T8" fmla="*/ 17 w 85"/>
                <a:gd name="T9" fmla="*/ 41 h 282"/>
                <a:gd name="T10" fmla="*/ 29 w 85"/>
                <a:gd name="T11" fmla="*/ 67 h 282"/>
                <a:gd name="T12" fmla="*/ 42 w 85"/>
                <a:gd name="T13" fmla="*/ 92 h 282"/>
                <a:gd name="T14" fmla="*/ 54 w 85"/>
                <a:gd name="T15" fmla="*/ 118 h 282"/>
                <a:gd name="T16" fmla="*/ 63 w 85"/>
                <a:gd name="T17" fmla="*/ 140 h 282"/>
                <a:gd name="T18" fmla="*/ 68 w 85"/>
                <a:gd name="T19" fmla="*/ 162 h 282"/>
                <a:gd name="T20" fmla="*/ 78 w 85"/>
                <a:gd name="T21" fmla="*/ 192 h 282"/>
                <a:gd name="T22" fmla="*/ 80 w 85"/>
                <a:gd name="T23" fmla="*/ 207 h 282"/>
                <a:gd name="T24" fmla="*/ 80 w 85"/>
                <a:gd name="T25" fmla="*/ 227 h 282"/>
                <a:gd name="T26" fmla="*/ 84 w 85"/>
                <a:gd name="T27" fmla="*/ 242 h 282"/>
                <a:gd name="T28" fmla="*/ 80 w 85"/>
                <a:gd name="T29" fmla="*/ 255 h 282"/>
                <a:gd name="T30" fmla="*/ 78 w 85"/>
                <a:gd name="T31" fmla="*/ 264 h 282"/>
                <a:gd name="T32" fmla="*/ 72 w 85"/>
                <a:gd name="T33" fmla="*/ 274 h 282"/>
                <a:gd name="T34" fmla="*/ 68 w 85"/>
                <a:gd name="T35" fmla="*/ 281 h 282"/>
                <a:gd name="T36" fmla="*/ 68 w 85"/>
                <a:gd name="T37" fmla="*/ 262 h 282"/>
                <a:gd name="T38" fmla="*/ 68 w 85"/>
                <a:gd name="T39" fmla="*/ 249 h 282"/>
                <a:gd name="T40" fmla="*/ 68 w 85"/>
                <a:gd name="T41" fmla="*/ 239 h 282"/>
                <a:gd name="T42" fmla="*/ 66 w 85"/>
                <a:gd name="T43" fmla="*/ 220 h 282"/>
                <a:gd name="T44" fmla="*/ 63 w 85"/>
                <a:gd name="T45" fmla="*/ 207 h 282"/>
                <a:gd name="T46" fmla="*/ 59 w 85"/>
                <a:gd name="T47" fmla="*/ 192 h 282"/>
                <a:gd name="T48" fmla="*/ 54 w 85"/>
                <a:gd name="T49" fmla="*/ 175 h 282"/>
                <a:gd name="T50" fmla="*/ 50 w 85"/>
                <a:gd name="T51" fmla="*/ 159 h 282"/>
                <a:gd name="T52" fmla="*/ 42 w 85"/>
                <a:gd name="T53" fmla="*/ 140 h 282"/>
                <a:gd name="T54" fmla="*/ 33 w 85"/>
                <a:gd name="T55" fmla="*/ 118 h 282"/>
                <a:gd name="T56" fmla="*/ 24 w 85"/>
                <a:gd name="T57" fmla="*/ 98 h 282"/>
                <a:gd name="T58" fmla="*/ 15 w 85"/>
                <a:gd name="T59" fmla="*/ 83 h 282"/>
                <a:gd name="T60" fmla="*/ 8 w 85"/>
                <a:gd name="T61" fmla="*/ 70 h 282"/>
                <a:gd name="T62" fmla="*/ 0 w 85"/>
                <a:gd name="T63" fmla="*/ 54 h 282"/>
                <a:gd name="T64" fmla="*/ 8 w 85"/>
                <a:gd name="T65" fmla="*/ 60 h 282"/>
                <a:gd name="T66" fmla="*/ 12 w 85"/>
                <a:gd name="T67" fmla="*/ 60 h 282"/>
                <a:gd name="T68" fmla="*/ 15 w 85"/>
                <a:gd name="T69" fmla="*/ 57 h 282"/>
                <a:gd name="T70" fmla="*/ 12 w 85"/>
                <a:gd name="T71" fmla="*/ 48 h 282"/>
                <a:gd name="T72" fmla="*/ 12 w 85"/>
                <a:gd name="T73" fmla="*/ 41 h 282"/>
                <a:gd name="T74" fmla="*/ 8 w 85"/>
                <a:gd name="T75" fmla="*/ 28 h 282"/>
                <a:gd name="T76" fmla="*/ 5 w 85"/>
                <a:gd name="T77" fmla="*/ 18 h 282"/>
                <a:gd name="T78" fmla="*/ 3 w 85"/>
                <a:gd name="T79" fmla="*/ 10 h 282"/>
                <a:gd name="T80" fmla="*/ 0 w 85"/>
                <a:gd name="T8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282">
                  <a:moveTo>
                    <a:pt x="0" y="0"/>
                  </a:moveTo>
                  <a:lnTo>
                    <a:pt x="3" y="6"/>
                  </a:lnTo>
                  <a:lnTo>
                    <a:pt x="8" y="16"/>
                  </a:lnTo>
                  <a:lnTo>
                    <a:pt x="12" y="25"/>
                  </a:lnTo>
                  <a:lnTo>
                    <a:pt x="17" y="41"/>
                  </a:lnTo>
                  <a:lnTo>
                    <a:pt x="29" y="67"/>
                  </a:lnTo>
                  <a:lnTo>
                    <a:pt x="42" y="92"/>
                  </a:lnTo>
                  <a:lnTo>
                    <a:pt x="54" y="118"/>
                  </a:lnTo>
                  <a:lnTo>
                    <a:pt x="63" y="140"/>
                  </a:lnTo>
                  <a:lnTo>
                    <a:pt x="68" y="162"/>
                  </a:lnTo>
                  <a:lnTo>
                    <a:pt x="78" y="192"/>
                  </a:lnTo>
                  <a:lnTo>
                    <a:pt x="80" y="207"/>
                  </a:lnTo>
                  <a:lnTo>
                    <a:pt x="80" y="227"/>
                  </a:lnTo>
                  <a:lnTo>
                    <a:pt x="84" y="242"/>
                  </a:lnTo>
                  <a:lnTo>
                    <a:pt x="80" y="255"/>
                  </a:lnTo>
                  <a:lnTo>
                    <a:pt x="78" y="264"/>
                  </a:lnTo>
                  <a:lnTo>
                    <a:pt x="72" y="274"/>
                  </a:lnTo>
                  <a:lnTo>
                    <a:pt x="68" y="281"/>
                  </a:lnTo>
                  <a:lnTo>
                    <a:pt x="68" y="262"/>
                  </a:lnTo>
                  <a:lnTo>
                    <a:pt x="68" y="249"/>
                  </a:lnTo>
                  <a:lnTo>
                    <a:pt x="68" y="239"/>
                  </a:lnTo>
                  <a:lnTo>
                    <a:pt x="66" y="220"/>
                  </a:lnTo>
                  <a:lnTo>
                    <a:pt x="63" y="207"/>
                  </a:lnTo>
                  <a:lnTo>
                    <a:pt x="59" y="192"/>
                  </a:lnTo>
                  <a:lnTo>
                    <a:pt x="54" y="175"/>
                  </a:lnTo>
                  <a:lnTo>
                    <a:pt x="50" y="159"/>
                  </a:lnTo>
                  <a:lnTo>
                    <a:pt x="42" y="140"/>
                  </a:lnTo>
                  <a:lnTo>
                    <a:pt x="33" y="118"/>
                  </a:lnTo>
                  <a:lnTo>
                    <a:pt x="24" y="98"/>
                  </a:lnTo>
                  <a:lnTo>
                    <a:pt x="15" y="83"/>
                  </a:lnTo>
                  <a:lnTo>
                    <a:pt x="8" y="70"/>
                  </a:lnTo>
                  <a:lnTo>
                    <a:pt x="0" y="54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5" y="57"/>
                  </a:lnTo>
                  <a:lnTo>
                    <a:pt x="12" y="48"/>
                  </a:lnTo>
                  <a:lnTo>
                    <a:pt x="12" y="41"/>
                  </a:lnTo>
                  <a:lnTo>
                    <a:pt x="8" y="28"/>
                  </a:lnTo>
                  <a:lnTo>
                    <a:pt x="5" y="18"/>
                  </a:lnTo>
                  <a:lnTo>
                    <a:pt x="3" y="10"/>
                  </a:lnTo>
                  <a:lnTo>
                    <a:pt x="0" y="0"/>
                  </a:lnTo>
                </a:path>
              </a:pathLst>
            </a:custGeom>
            <a:solidFill>
              <a:srgbClr val="C0C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3" name="Freeform 51">
              <a:extLst>
                <a:ext uri="{FF2B5EF4-FFF2-40B4-BE49-F238E27FC236}">
                  <a16:creationId xmlns:a16="http://schemas.microsoft.com/office/drawing/2014/main" id="{AC63CB52-062E-2743-A93C-A06E4F864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1716"/>
              <a:ext cx="26" cy="85"/>
            </a:xfrm>
            <a:custGeom>
              <a:avLst/>
              <a:gdLst>
                <a:gd name="T0" fmla="*/ 74 w 75"/>
                <a:gd name="T1" fmla="*/ 26 h 190"/>
                <a:gd name="T2" fmla="*/ 74 w 75"/>
                <a:gd name="T3" fmla="*/ 13 h 190"/>
                <a:gd name="T4" fmla="*/ 74 w 75"/>
                <a:gd name="T5" fmla="*/ 0 h 190"/>
                <a:gd name="T6" fmla="*/ 69 w 75"/>
                <a:gd name="T7" fmla="*/ 16 h 190"/>
                <a:gd name="T8" fmla="*/ 57 w 75"/>
                <a:gd name="T9" fmla="*/ 38 h 190"/>
                <a:gd name="T10" fmla="*/ 44 w 75"/>
                <a:gd name="T11" fmla="*/ 63 h 190"/>
                <a:gd name="T12" fmla="*/ 32 w 75"/>
                <a:gd name="T13" fmla="*/ 92 h 190"/>
                <a:gd name="T14" fmla="*/ 21 w 75"/>
                <a:gd name="T15" fmla="*/ 120 h 190"/>
                <a:gd name="T16" fmla="*/ 12 w 75"/>
                <a:gd name="T17" fmla="*/ 142 h 190"/>
                <a:gd name="T18" fmla="*/ 6 w 75"/>
                <a:gd name="T19" fmla="*/ 167 h 190"/>
                <a:gd name="T20" fmla="*/ 0 w 75"/>
                <a:gd name="T21" fmla="*/ 186 h 190"/>
                <a:gd name="T22" fmla="*/ 6 w 75"/>
                <a:gd name="T23" fmla="*/ 189 h 190"/>
                <a:gd name="T24" fmla="*/ 12 w 75"/>
                <a:gd name="T25" fmla="*/ 186 h 190"/>
                <a:gd name="T26" fmla="*/ 18 w 75"/>
                <a:gd name="T27" fmla="*/ 177 h 190"/>
                <a:gd name="T28" fmla="*/ 23 w 75"/>
                <a:gd name="T29" fmla="*/ 158 h 190"/>
                <a:gd name="T30" fmla="*/ 32 w 75"/>
                <a:gd name="T31" fmla="*/ 136 h 190"/>
                <a:gd name="T32" fmla="*/ 39 w 75"/>
                <a:gd name="T33" fmla="*/ 117 h 190"/>
                <a:gd name="T34" fmla="*/ 48 w 75"/>
                <a:gd name="T35" fmla="*/ 98 h 190"/>
                <a:gd name="T36" fmla="*/ 57 w 75"/>
                <a:gd name="T37" fmla="*/ 79 h 190"/>
                <a:gd name="T38" fmla="*/ 65 w 75"/>
                <a:gd name="T39" fmla="*/ 57 h 190"/>
                <a:gd name="T40" fmla="*/ 71 w 75"/>
                <a:gd name="T41" fmla="*/ 38 h 190"/>
                <a:gd name="T42" fmla="*/ 74 w 75"/>
                <a:gd name="T43" fmla="*/ 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190">
                  <a:moveTo>
                    <a:pt x="74" y="26"/>
                  </a:moveTo>
                  <a:lnTo>
                    <a:pt x="74" y="13"/>
                  </a:lnTo>
                  <a:lnTo>
                    <a:pt x="74" y="0"/>
                  </a:lnTo>
                  <a:lnTo>
                    <a:pt x="69" y="16"/>
                  </a:lnTo>
                  <a:lnTo>
                    <a:pt x="57" y="38"/>
                  </a:lnTo>
                  <a:lnTo>
                    <a:pt x="44" y="63"/>
                  </a:lnTo>
                  <a:lnTo>
                    <a:pt x="32" y="92"/>
                  </a:lnTo>
                  <a:lnTo>
                    <a:pt x="21" y="120"/>
                  </a:lnTo>
                  <a:lnTo>
                    <a:pt x="12" y="142"/>
                  </a:lnTo>
                  <a:lnTo>
                    <a:pt x="6" y="167"/>
                  </a:lnTo>
                  <a:lnTo>
                    <a:pt x="0" y="186"/>
                  </a:lnTo>
                  <a:lnTo>
                    <a:pt x="6" y="189"/>
                  </a:lnTo>
                  <a:lnTo>
                    <a:pt x="12" y="186"/>
                  </a:lnTo>
                  <a:lnTo>
                    <a:pt x="18" y="177"/>
                  </a:lnTo>
                  <a:lnTo>
                    <a:pt x="23" y="158"/>
                  </a:lnTo>
                  <a:lnTo>
                    <a:pt x="32" y="136"/>
                  </a:lnTo>
                  <a:lnTo>
                    <a:pt x="39" y="117"/>
                  </a:lnTo>
                  <a:lnTo>
                    <a:pt x="48" y="98"/>
                  </a:lnTo>
                  <a:lnTo>
                    <a:pt x="57" y="79"/>
                  </a:lnTo>
                  <a:lnTo>
                    <a:pt x="65" y="57"/>
                  </a:lnTo>
                  <a:lnTo>
                    <a:pt x="71" y="38"/>
                  </a:lnTo>
                  <a:lnTo>
                    <a:pt x="74" y="26"/>
                  </a:lnTo>
                </a:path>
              </a:pathLst>
            </a:custGeom>
            <a:solidFill>
              <a:srgbClr val="808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16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4" name="Freeform 52">
              <a:extLst>
                <a:ext uri="{FF2B5EF4-FFF2-40B4-BE49-F238E27FC236}">
                  <a16:creationId xmlns:a16="http://schemas.microsoft.com/office/drawing/2014/main" id="{B6A47A54-C63F-1341-BF84-2A15A87D9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1360"/>
              <a:ext cx="366" cy="230"/>
            </a:xfrm>
            <a:custGeom>
              <a:avLst/>
              <a:gdLst>
                <a:gd name="T0" fmla="*/ 24 w 1089"/>
                <a:gd name="T1" fmla="*/ 118 h 513"/>
                <a:gd name="T2" fmla="*/ 40 w 1089"/>
                <a:gd name="T3" fmla="*/ 165 h 513"/>
                <a:gd name="T4" fmla="*/ 64 w 1089"/>
                <a:gd name="T5" fmla="*/ 221 h 513"/>
                <a:gd name="T6" fmla="*/ 79 w 1089"/>
                <a:gd name="T7" fmla="*/ 252 h 513"/>
                <a:gd name="T8" fmla="*/ 119 w 1089"/>
                <a:gd name="T9" fmla="*/ 291 h 513"/>
                <a:gd name="T10" fmla="*/ 151 w 1089"/>
                <a:gd name="T11" fmla="*/ 331 h 513"/>
                <a:gd name="T12" fmla="*/ 191 w 1089"/>
                <a:gd name="T13" fmla="*/ 362 h 513"/>
                <a:gd name="T14" fmla="*/ 230 w 1089"/>
                <a:gd name="T15" fmla="*/ 386 h 513"/>
                <a:gd name="T16" fmla="*/ 278 w 1089"/>
                <a:gd name="T17" fmla="*/ 410 h 513"/>
                <a:gd name="T18" fmla="*/ 318 w 1089"/>
                <a:gd name="T19" fmla="*/ 433 h 513"/>
                <a:gd name="T20" fmla="*/ 365 w 1089"/>
                <a:gd name="T21" fmla="*/ 441 h 513"/>
                <a:gd name="T22" fmla="*/ 413 w 1089"/>
                <a:gd name="T23" fmla="*/ 457 h 513"/>
                <a:gd name="T24" fmla="*/ 461 w 1089"/>
                <a:gd name="T25" fmla="*/ 473 h 513"/>
                <a:gd name="T26" fmla="*/ 500 w 1089"/>
                <a:gd name="T27" fmla="*/ 488 h 513"/>
                <a:gd name="T28" fmla="*/ 540 w 1089"/>
                <a:gd name="T29" fmla="*/ 496 h 513"/>
                <a:gd name="T30" fmla="*/ 612 w 1089"/>
                <a:gd name="T31" fmla="*/ 504 h 513"/>
                <a:gd name="T32" fmla="*/ 715 w 1089"/>
                <a:gd name="T33" fmla="*/ 512 h 513"/>
                <a:gd name="T34" fmla="*/ 786 w 1089"/>
                <a:gd name="T35" fmla="*/ 512 h 513"/>
                <a:gd name="T36" fmla="*/ 897 w 1089"/>
                <a:gd name="T37" fmla="*/ 504 h 513"/>
                <a:gd name="T38" fmla="*/ 977 w 1089"/>
                <a:gd name="T39" fmla="*/ 488 h 513"/>
                <a:gd name="T40" fmla="*/ 1048 w 1089"/>
                <a:gd name="T41" fmla="*/ 465 h 513"/>
                <a:gd name="T42" fmla="*/ 1088 w 1089"/>
                <a:gd name="T43" fmla="*/ 441 h 513"/>
                <a:gd name="T44" fmla="*/ 1088 w 1089"/>
                <a:gd name="T45" fmla="*/ 417 h 513"/>
                <a:gd name="T46" fmla="*/ 1017 w 1089"/>
                <a:gd name="T47" fmla="*/ 441 h 513"/>
                <a:gd name="T48" fmla="*/ 937 w 1089"/>
                <a:gd name="T49" fmla="*/ 457 h 513"/>
                <a:gd name="T50" fmla="*/ 874 w 1089"/>
                <a:gd name="T51" fmla="*/ 465 h 513"/>
                <a:gd name="T52" fmla="*/ 818 w 1089"/>
                <a:gd name="T53" fmla="*/ 465 h 513"/>
                <a:gd name="T54" fmla="*/ 754 w 1089"/>
                <a:gd name="T55" fmla="*/ 465 h 513"/>
                <a:gd name="T56" fmla="*/ 699 w 1089"/>
                <a:gd name="T57" fmla="*/ 457 h 513"/>
                <a:gd name="T58" fmla="*/ 612 w 1089"/>
                <a:gd name="T59" fmla="*/ 449 h 513"/>
                <a:gd name="T60" fmla="*/ 556 w 1089"/>
                <a:gd name="T61" fmla="*/ 441 h 513"/>
                <a:gd name="T62" fmla="*/ 508 w 1089"/>
                <a:gd name="T63" fmla="*/ 425 h 513"/>
                <a:gd name="T64" fmla="*/ 469 w 1089"/>
                <a:gd name="T65" fmla="*/ 417 h 513"/>
                <a:gd name="T66" fmla="*/ 421 w 1089"/>
                <a:gd name="T67" fmla="*/ 394 h 513"/>
                <a:gd name="T68" fmla="*/ 381 w 1089"/>
                <a:gd name="T69" fmla="*/ 378 h 513"/>
                <a:gd name="T70" fmla="*/ 334 w 1089"/>
                <a:gd name="T71" fmla="*/ 347 h 513"/>
                <a:gd name="T72" fmla="*/ 286 w 1089"/>
                <a:gd name="T73" fmla="*/ 315 h 513"/>
                <a:gd name="T74" fmla="*/ 246 w 1089"/>
                <a:gd name="T75" fmla="*/ 284 h 513"/>
                <a:gd name="T76" fmla="*/ 214 w 1089"/>
                <a:gd name="T77" fmla="*/ 244 h 513"/>
                <a:gd name="T78" fmla="*/ 183 w 1089"/>
                <a:gd name="T79" fmla="*/ 205 h 513"/>
                <a:gd name="T80" fmla="*/ 159 w 1089"/>
                <a:gd name="T81" fmla="*/ 150 h 513"/>
                <a:gd name="T82" fmla="*/ 151 w 1089"/>
                <a:gd name="T83" fmla="*/ 95 h 513"/>
                <a:gd name="T84" fmla="*/ 143 w 1089"/>
                <a:gd name="T85" fmla="*/ 32 h 513"/>
                <a:gd name="T86" fmla="*/ 103 w 1089"/>
                <a:gd name="T87" fmla="*/ 32 h 513"/>
                <a:gd name="T88" fmla="*/ 79 w 1089"/>
                <a:gd name="T89" fmla="*/ 24 h 513"/>
                <a:gd name="T90" fmla="*/ 56 w 1089"/>
                <a:gd name="T91" fmla="*/ 16 h 513"/>
                <a:gd name="T92" fmla="*/ 24 w 1089"/>
                <a:gd name="T93" fmla="*/ 8 h 513"/>
                <a:gd name="T94" fmla="*/ 0 w 1089"/>
                <a:gd name="T95" fmla="*/ 0 h 513"/>
                <a:gd name="T96" fmla="*/ 8 w 1089"/>
                <a:gd name="T97" fmla="*/ 63 h 513"/>
                <a:gd name="T98" fmla="*/ 24 w 1089"/>
                <a:gd name="T99" fmla="*/ 118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9" h="513">
                  <a:moveTo>
                    <a:pt x="24" y="118"/>
                  </a:moveTo>
                  <a:lnTo>
                    <a:pt x="40" y="165"/>
                  </a:lnTo>
                  <a:lnTo>
                    <a:pt x="64" y="221"/>
                  </a:lnTo>
                  <a:lnTo>
                    <a:pt x="79" y="252"/>
                  </a:lnTo>
                  <a:lnTo>
                    <a:pt x="119" y="291"/>
                  </a:lnTo>
                  <a:lnTo>
                    <a:pt x="151" y="331"/>
                  </a:lnTo>
                  <a:lnTo>
                    <a:pt x="191" y="362"/>
                  </a:lnTo>
                  <a:lnTo>
                    <a:pt x="230" y="386"/>
                  </a:lnTo>
                  <a:lnTo>
                    <a:pt x="278" y="410"/>
                  </a:lnTo>
                  <a:lnTo>
                    <a:pt x="318" y="433"/>
                  </a:lnTo>
                  <a:lnTo>
                    <a:pt x="365" y="441"/>
                  </a:lnTo>
                  <a:lnTo>
                    <a:pt x="413" y="457"/>
                  </a:lnTo>
                  <a:lnTo>
                    <a:pt x="461" y="473"/>
                  </a:lnTo>
                  <a:lnTo>
                    <a:pt x="500" y="488"/>
                  </a:lnTo>
                  <a:lnTo>
                    <a:pt x="540" y="496"/>
                  </a:lnTo>
                  <a:lnTo>
                    <a:pt x="612" y="504"/>
                  </a:lnTo>
                  <a:lnTo>
                    <a:pt x="715" y="512"/>
                  </a:lnTo>
                  <a:lnTo>
                    <a:pt x="786" y="512"/>
                  </a:lnTo>
                  <a:lnTo>
                    <a:pt x="897" y="504"/>
                  </a:lnTo>
                  <a:lnTo>
                    <a:pt x="977" y="488"/>
                  </a:lnTo>
                  <a:lnTo>
                    <a:pt x="1048" y="465"/>
                  </a:lnTo>
                  <a:lnTo>
                    <a:pt x="1088" y="441"/>
                  </a:lnTo>
                  <a:lnTo>
                    <a:pt x="1088" y="417"/>
                  </a:lnTo>
                  <a:lnTo>
                    <a:pt x="1017" y="441"/>
                  </a:lnTo>
                  <a:lnTo>
                    <a:pt x="937" y="457"/>
                  </a:lnTo>
                  <a:lnTo>
                    <a:pt x="874" y="465"/>
                  </a:lnTo>
                  <a:lnTo>
                    <a:pt x="818" y="465"/>
                  </a:lnTo>
                  <a:lnTo>
                    <a:pt x="754" y="465"/>
                  </a:lnTo>
                  <a:lnTo>
                    <a:pt x="699" y="457"/>
                  </a:lnTo>
                  <a:lnTo>
                    <a:pt x="612" y="449"/>
                  </a:lnTo>
                  <a:lnTo>
                    <a:pt x="556" y="441"/>
                  </a:lnTo>
                  <a:lnTo>
                    <a:pt x="508" y="425"/>
                  </a:lnTo>
                  <a:lnTo>
                    <a:pt x="469" y="417"/>
                  </a:lnTo>
                  <a:lnTo>
                    <a:pt x="421" y="394"/>
                  </a:lnTo>
                  <a:lnTo>
                    <a:pt x="381" y="378"/>
                  </a:lnTo>
                  <a:lnTo>
                    <a:pt x="334" y="347"/>
                  </a:lnTo>
                  <a:lnTo>
                    <a:pt x="286" y="315"/>
                  </a:lnTo>
                  <a:lnTo>
                    <a:pt x="246" y="284"/>
                  </a:lnTo>
                  <a:lnTo>
                    <a:pt x="214" y="244"/>
                  </a:lnTo>
                  <a:lnTo>
                    <a:pt x="183" y="205"/>
                  </a:lnTo>
                  <a:lnTo>
                    <a:pt x="159" y="150"/>
                  </a:lnTo>
                  <a:lnTo>
                    <a:pt x="151" y="95"/>
                  </a:lnTo>
                  <a:lnTo>
                    <a:pt x="143" y="32"/>
                  </a:lnTo>
                  <a:lnTo>
                    <a:pt x="103" y="32"/>
                  </a:lnTo>
                  <a:lnTo>
                    <a:pt x="79" y="24"/>
                  </a:lnTo>
                  <a:lnTo>
                    <a:pt x="56" y="16"/>
                  </a:lnTo>
                  <a:lnTo>
                    <a:pt x="24" y="8"/>
                  </a:lnTo>
                  <a:lnTo>
                    <a:pt x="0" y="0"/>
                  </a:lnTo>
                  <a:lnTo>
                    <a:pt x="8" y="63"/>
                  </a:lnTo>
                  <a:lnTo>
                    <a:pt x="24" y="118"/>
                  </a:lnTo>
                </a:path>
              </a:pathLst>
            </a:custGeom>
            <a:solidFill>
              <a:srgbClr val="F766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005" name="Rectangle 53">
            <a:extLst>
              <a:ext uri="{FF2B5EF4-FFF2-40B4-BE49-F238E27FC236}">
                <a16:creationId xmlns:a16="http://schemas.microsoft.com/office/drawing/2014/main" id="{BC2CCB75-FD69-194D-9307-F695C6D67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057400"/>
            <a:ext cx="8153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400" b="1" dirty="0">
                <a:latin typeface="Arial" panose="020B0604020202020204" pitchFamily="34" charset="0"/>
              </a:rPr>
              <a:t>Principles of Toxicology</a:t>
            </a:r>
            <a:br>
              <a:rPr lang="en-US" altLang="en-US" sz="5400" b="1" dirty="0">
                <a:latin typeface="Arial" panose="020B0604020202020204" pitchFamily="34" charset="0"/>
              </a:rPr>
            </a:br>
            <a:r>
              <a:rPr lang="en-US" altLang="en-US" sz="5400" b="1" dirty="0">
                <a:latin typeface="Arial" panose="020B0604020202020204" pitchFamily="34" charset="0"/>
              </a:rPr>
              <a:t> </a:t>
            </a:r>
            <a:r>
              <a:rPr lang="en-US" altLang="en-US" sz="3600" b="1" dirty="0">
                <a:latin typeface="Arial" panose="020B0604020202020204" pitchFamily="34" charset="0"/>
              </a:rPr>
              <a:t>(an introduction to toxicology)</a:t>
            </a:r>
          </a:p>
        </p:txBody>
      </p:sp>
      <p:sp>
        <p:nvSpPr>
          <p:cNvPr id="126006" name="Rectangle 54">
            <a:extLst>
              <a:ext uri="{FF2B5EF4-FFF2-40B4-BE49-F238E27FC236}">
                <a16:creationId xmlns:a16="http://schemas.microsoft.com/office/drawing/2014/main" id="{28689C1A-1647-C44F-872B-6CD244F948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Small Dose of Toxicology</a:t>
            </a:r>
          </a:p>
        </p:txBody>
      </p:sp>
      <p:sp>
        <p:nvSpPr>
          <p:cNvPr id="53" name="Text Box 6">
            <a:extLst>
              <a:ext uri="{FF2B5EF4-FFF2-40B4-BE49-F238E27FC236}">
                <a16:creationId xmlns:a16="http://schemas.microsoft.com/office/drawing/2014/main" id="{F353B6ED-1903-9D41-AF5D-6843FA24D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5045075"/>
            <a:ext cx="60467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3600" b="1" dirty="0"/>
              <a:t>Chapter 2 </a:t>
            </a:r>
            <a:r>
              <a:rPr lang="mr-IN" altLang="en-US" sz="3600" b="1" dirty="0"/>
              <a:t>–</a:t>
            </a:r>
            <a:r>
              <a:rPr lang="en-US" altLang="en-US" sz="3600" b="1" dirty="0"/>
              <a:t> 3</a:t>
            </a:r>
            <a:r>
              <a:rPr lang="en-US" altLang="en-US" sz="3600" b="1" baseline="30000" dirty="0"/>
              <a:t>rd</a:t>
            </a:r>
            <a:r>
              <a:rPr lang="en-US" altLang="en-US" sz="3600" b="1" dirty="0"/>
              <a:t> Edition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800" b="1" dirty="0"/>
              <a:t>Steven G. Gilbert, PhD, DABT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800" b="1" dirty="0" err="1"/>
              <a:t>www.asmalldoseoftoxicology.org</a:t>
            </a:r>
            <a:endParaRPr lang="en-US" altLang="en-US" sz="2800" b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662DFAB5-D66C-6443-A300-C2945C564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2000250"/>
            <a:ext cx="815816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chemeClr val="tx1"/>
                </a:solidFill>
              </a:rPr>
              <a:t>“The sensitivity of the individual differentiates a poison from a remedy. The fundamental principle of toxicology is the individual’s response to a dose.”</a:t>
            </a:r>
          </a:p>
          <a:p>
            <a:pPr algn="ctr" eaLnBrk="0" hangingPunct="0"/>
            <a:endParaRPr lang="en-US" altLang="en-US" sz="2800" b="1">
              <a:solidFill>
                <a:schemeClr val="tx1"/>
              </a:solidFill>
            </a:endParaRPr>
          </a:p>
          <a:p>
            <a:pPr algn="ctr" eaLnBrk="0" hangingPunct="0"/>
            <a:r>
              <a:rPr lang="en-US" altLang="en-US" sz="3200" b="1">
                <a:solidFill>
                  <a:schemeClr val="tx1"/>
                </a:solidFill>
              </a:rPr>
              <a:t>S. G. Gilbert (1997)</a:t>
            </a:r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A4DD0418-0FB1-9745-B8C8-BEB3500A9F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/>
              <a:t>An Individual View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C3AB5E6A-5400-144C-AA46-996DD2466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33600"/>
            <a:ext cx="6248400" cy="293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Thalidomide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Prenatal Alcohol Exposure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Childhood lead exposure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Mercury in gold mining</a:t>
            </a:r>
          </a:p>
          <a:p>
            <a:pPr eaLnBrk="0" hangingPunct="0">
              <a:spcBef>
                <a:spcPct val="20000"/>
              </a:spcBef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7825EF57-4AF1-4241-85BF-EAE94B75FB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Examples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56B85F7-CD23-B548-A0BE-557F0B3EE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51ECF50-3151-8445-97F7-16235B59D0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Thalidomide	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9451C9F3-AB87-F94C-8F2D-BA9E63D1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143000"/>
            <a:ext cx="57912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sz="2800" b="1"/>
              <a:t>Introduced in 1956 as sedative (sleeping pill) and to reduce nausea and vomiting during pregnancy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b="1"/>
              <a:t>Withdrawn in 1961</a:t>
            </a:r>
          </a:p>
        </p:txBody>
      </p:sp>
      <p:pic>
        <p:nvPicPr>
          <p:cNvPr id="60421" name="Picture 5" descr="Thalidomide photo_girl">
            <a:extLst>
              <a:ext uri="{FF2B5EF4-FFF2-40B4-BE49-F238E27FC236}">
                <a16:creationId xmlns:a16="http://schemas.microsoft.com/office/drawing/2014/main" id="{7ACB000C-986C-694C-BEFD-D13D0D64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819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6">
            <a:extLst>
              <a:ext uri="{FF2B5EF4-FFF2-40B4-BE49-F238E27FC236}">
                <a16:creationId xmlns:a16="http://schemas.microsoft.com/office/drawing/2014/main" id="{87BF3756-DE9C-FA4E-AAFE-4B0B85C7F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57600"/>
            <a:ext cx="7924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4813" indent="-404813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sz="2800" b="1"/>
              <a:t>Discovered to be a human teratogen causing absence of limbs or limb malformations in newborns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b="1"/>
              <a:t>5000 to 7000 infants effected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b="1"/>
              <a:t>Resulted in new drug testing rules</a:t>
            </a:r>
          </a:p>
        </p:txBody>
      </p:sp>
    </p:spTree>
    <p:extLst>
      <p:ext uri="{BB962C8B-B14F-4D97-AF65-F5344CB8AC3E}">
        <p14:creationId xmlns:p14="http://schemas.microsoft.com/office/powerpoint/2010/main" val="152577167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untitled01.jpg                                                 0009E274Vlad-Scan 2                    B36AB893:">
            <a:extLst>
              <a:ext uri="{FF2B5EF4-FFF2-40B4-BE49-F238E27FC236}">
                <a16:creationId xmlns:a16="http://schemas.microsoft.com/office/drawing/2014/main" id="{99022904-AAD8-0F46-AB80-65221821A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>
            <a:fillRect/>
          </a:stretch>
        </p:blipFill>
        <p:spPr bwMode="auto">
          <a:xfrm>
            <a:off x="2592388" y="990600"/>
            <a:ext cx="38671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5" name="Rectangle 3">
            <a:extLst>
              <a:ext uri="{FF2B5EF4-FFF2-40B4-BE49-F238E27FC236}">
                <a16:creationId xmlns:a16="http://schemas.microsoft.com/office/drawing/2014/main" id="{CF2E4366-8D19-C84B-B351-5287ADD84F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 rot="375">
            <a:off x="609600" y="76200"/>
            <a:ext cx="8001000" cy="762000"/>
          </a:xfrm>
          <a:noFill/>
          <a:ln/>
        </p:spPr>
        <p:txBody>
          <a:bodyPr/>
          <a:lstStyle/>
          <a:p>
            <a:r>
              <a:rPr lang="en-US" altLang="en-US" b="1" dirty="0"/>
              <a:t>Effects of Prenatal Alcohol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FC99ECB6-9597-6A41-8BFE-808C56F1C9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629400"/>
            <a:ext cx="1295400" cy="228600"/>
          </a:xfrm>
        </p:spPr>
        <p:txBody>
          <a:bodyPr/>
          <a:lstStyle/>
          <a:p>
            <a:r>
              <a:rPr lang="en-US" altLang="en-US" sz="900">
                <a:solidFill>
                  <a:srgbClr val="D2DBDC"/>
                </a:solidFill>
              </a:rPr>
              <a:t>FAS Child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4FE4F27A-1790-2F4F-8774-886644DEE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1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7700" name="Picture 4" descr="untitled26.jpg                                                 0009E274Vlad-Scan 2                    B36AB893:">
            <a:extLst>
              <a:ext uri="{FF2B5EF4-FFF2-40B4-BE49-F238E27FC236}">
                <a16:creationId xmlns:a16="http://schemas.microsoft.com/office/drawing/2014/main" id="{624FBB84-05A5-B54C-8733-60CA145D8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76200"/>
            <a:ext cx="437673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untitled08.jpg                                                 0009E274Vlad-Scan 2                    B36AB893:">
            <a:extLst>
              <a:ext uri="{FF2B5EF4-FFF2-40B4-BE49-F238E27FC236}">
                <a16:creationId xmlns:a16="http://schemas.microsoft.com/office/drawing/2014/main" id="{9B596DFB-738E-6C45-BC36-56432524B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3" name="Rectangle 3">
            <a:extLst>
              <a:ext uri="{FF2B5EF4-FFF2-40B4-BE49-F238E27FC236}">
                <a16:creationId xmlns:a16="http://schemas.microsoft.com/office/drawing/2014/main" id="{2CF33ACE-C229-E247-8833-4C0DB52FA1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r>
              <a:rPr lang="en-US" altLang="en-US" b="1"/>
              <a:t>Mouse – Scanning EM</a:t>
            </a:r>
            <a:endParaRPr lang="en-US" altLang="en-US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026" descr="C:\Documents and Settings\steveg\Application Data\Microsoft\Media Catalog\Downloaded Clips\cl5a\j0226534.wmf">
            <a:extLst>
              <a:ext uri="{FF2B5EF4-FFF2-40B4-BE49-F238E27FC236}">
                <a16:creationId xmlns:a16="http://schemas.microsoft.com/office/drawing/2014/main" id="{9FE4E3C7-B659-5341-9B7C-5D4CCCACC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62113"/>
            <a:ext cx="5791200" cy="4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9" name="Rectangle 1027">
            <a:extLst>
              <a:ext uri="{FF2B5EF4-FFF2-40B4-BE49-F238E27FC236}">
                <a16:creationId xmlns:a16="http://schemas.microsoft.com/office/drawing/2014/main" id="{D7637DAC-EC05-A140-88D5-DB25675AC9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A Small Dose of Lead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untitled09.jpg                                                 0009E274Vlad-Scan 2                    B36AB893:">
            <a:extLst>
              <a:ext uri="{FF2B5EF4-FFF2-40B4-BE49-F238E27FC236}">
                <a16:creationId xmlns:a16="http://schemas.microsoft.com/office/drawing/2014/main" id="{C98050A0-31BD-4642-AD9E-9CC5746AB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914400"/>
            <a:ext cx="425132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7" name="Rectangle 3">
            <a:extLst>
              <a:ext uri="{FF2B5EF4-FFF2-40B4-BE49-F238E27FC236}">
                <a16:creationId xmlns:a16="http://schemas.microsoft.com/office/drawing/2014/main" id="{49149B55-367A-6647-8293-2C2D48928C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6200"/>
            <a:ext cx="69342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Lead In Homes</a:t>
            </a:r>
            <a:endParaRPr lang="en-US" altLang="en-US" sz="800">
              <a:solidFill>
                <a:srgbClr val="D2DBDC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3F1B4F00-C63A-C844-8861-19D0C1AA5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/>
              <a:t>Lead History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91F64FE2-2529-A44C-8328-FF34E40CA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422775"/>
            <a:ext cx="7848600" cy="91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altLang="en-US" sz="5400" b="1">
                <a:latin typeface="Arial" panose="020B0604020202020204" pitchFamily="34" charset="0"/>
              </a:rPr>
              <a:t>Greek 2</a:t>
            </a:r>
            <a:r>
              <a:rPr lang="en-US" altLang="en-US" sz="5400" b="1" baseline="30000">
                <a:latin typeface="Arial" panose="020B0604020202020204" pitchFamily="34" charset="0"/>
              </a:rPr>
              <a:t>nd</a:t>
            </a:r>
            <a:r>
              <a:rPr lang="en-US" altLang="en-US" sz="5400" b="1">
                <a:latin typeface="Arial" panose="020B0604020202020204" pitchFamily="34" charset="0"/>
              </a:rPr>
              <a:t> BC</a:t>
            </a:r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ABF600D2-EE0D-8846-B04C-64835D145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52650"/>
            <a:ext cx="77724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400" b="1">
                <a:latin typeface="Arial" panose="020B0604020202020204" pitchFamily="34" charset="0"/>
              </a:rPr>
              <a:t>Lead Makes the Mind Give Way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untitled10.jpg                                                 0009E274Vlad-Scan 2                    B36AB893:">
            <a:extLst>
              <a:ext uri="{FF2B5EF4-FFF2-40B4-BE49-F238E27FC236}">
                <a16:creationId xmlns:a16="http://schemas.microsoft.com/office/drawing/2014/main" id="{AC02981F-87DC-9740-9D7D-FDA463A1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23263" cy="59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1" name="Rectangle 3">
            <a:extLst>
              <a:ext uri="{FF2B5EF4-FFF2-40B4-BE49-F238E27FC236}">
                <a16:creationId xmlns:a16="http://schemas.microsoft.com/office/drawing/2014/main" id="{96742A5A-6FF8-6348-BB28-744E4DADA6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67818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Lead in Families</a:t>
            </a:r>
            <a:endParaRPr lang="en-US" altLang="en-US" sz="800">
              <a:solidFill>
                <a:srgbClr val="D2DBDC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4034"/>
            <a:ext cx="8839200" cy="646331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</a:rPr>
              <a:t>A Small Dose of Toxicology 3rd Edition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66800" y="57150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  <a:buFont typeface="Wingdings" charset="2"/>
              <a:buNone/>
            </a:pPr>
            <a:r>
              <a:rPr lang="en-US" sz="2800" b="1" dirty="0"/>
              <a:t>See: </a:t>
            </a:r>
            <a:r>
              <a:rPr lang="en-US" sz="2800" b="1" dirty="0" err="1"/>
              <a:t>www.asmalldoseoftoxicology.org</a:t>
            </a:r>
            <a:endParaRPr lang="en-US" sz="2800" b="1" dirty="0"/>
          </a:p>
        </p:txBody>
      </p:sp>
      <p:pic>
        <p:nvPicPr>
          <p:cNvPr id="5" name="Picture 4" descr="SD new 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19200"/>
            <a:ext cx="32004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14478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Free e-book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Healthy World Press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3263205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PDF and </a:t>
            </a:r>
            <a:r>
              <a:rPr lang="en-US" sz="2800" b="1">
                <a:solidFill>
                  <a:srgbClr val="000000"/>
                </a:solidFill>
              </a:rPr>
              <a:t>Power- power slides </a:t>
            </a:r>
            <a:r>
              <a:rPr lang="en-US" sz="2800" b="1" dirty="0">
                <a:solidFill>
                  <a:srgbClr val="000000"/>
                </a:solidFill>
              </a:rPr>
              <a:t>for each </a:t>
            </a:r>
            <a:r>
              <a:rPr lang="en-US" sz="2800" b="1">
                <a:solidFill>
                  <a:srgbClr val="000000"/>
                </a:solidFill>
              </a:rPr>
              <a:t>of   </a:t>
            </a:r>
          </a:p>
          <a:p>
            <a:r>
              <a:rPr lang="en-US" sz="2800" b="1">
                <a:solidFill>
                  <a:srgbClr val="000000"/>
                </a:solidFill>
              </a:rPr>
              <a:t>29 </a:t>
            </a:r>
            <a:r>
              <a:rPr lang="en-US" sz="2800" b="1" dirty="0">
                <a:solidFill>
                  <a:srgbClr val="000000"/>
                </a:solidFill>
              </a:rPr>
              <a:t>Chapters</a:t>
            </a:r>
          </a:p>
        </p:txBody>
      </p:sp>
    </p:spTree>
    <p:extLst>
      <p:ext uri="{BB962C8B-B14F-4D97-AF65-F5344CB8AC3E}">
        <p14:creationId xmlns:p14="http://schemas.microsoft.com/office/powerpoint/2010/main" val="37026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026">
            <a:extLst>
              <a:ext uri="{FF2B5EF4-FFF2-40B4-BE49-F238E27FC236}">
                <a16:creationId xmlns:a16="http://schemas.microsoft.com/office/drawing/2014/main" id="{1D07F265-5457-954C-A9A6-F646C425BD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76200"/>
            <a:ext cx="81534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Recycling Lead</a:t>
            </a:r>
            <a:endParaRPr lang="en-US" altLang="en-US" sz="4800">
              <a:solidFill>
                <a:schemeClr val="tx1"/>
              </a:solidFill>
            </a:endParaRPr>
          </a:p>
        </p:txBody>
      </p:sp>
      <p:pic>
        <p:nvPicPr>
          <p:cNvPr id="177155" name="Picture 1027" descr="C:\Documents and Settings\steveg\My Documents\My Documents\A Small Dose of Tox\Lead kid.JPG">
            <a:extLst>
              <a:ext uri="{FF2B5EF4-FFF2-40B4-BE49-F238E27FC236}">
                <a16:creationId xmlns:a16="http://schemas.microsoft.com/office/drawing/2014/main" id="{E197C328-FA3C-7043-ADFE-D0FF95F7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467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72575D8-B7B7-D94F-8706-A5DDF7CE9D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23913"/>
          </a:xfrm>
          <a:noFill/>
          <a:ln/>
        </p:spPr>
        <p:txBody>
          <a:bodyPr/>
          <a:lstStyle/>
          <a:p>
            <a:r>
              <a:rPr lang="en-US" altLang="en-US" b="1"/>
              <a:t>CDC Blood Lead Levels</a:t>
            </a:r>
            <a:endParaRPr lang="en-US" alt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EB06D6A9-ADBD-3840-815B-5ED764CFC9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800246"/>
              </p:ext>
            </p:extLst>
          </p:nvPr>
        </p:nvGraphicFramePr>
        <p:xfrm>
          <a:off x="457200" y="1066800"/>
          <a:ext cx="8229600" cy="536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art" r:id="rId3" imgW="6134100" imgH="3848100" progId="Excel.Chart.8">
                  <p:embed/>
                </p:oleObj>
              </mc:Choice>
              <mc:Fallback>
                <p:oleObj name="Chart" r:id="rId3" imgW="6134100" imgH="3848100" progId="Excel.Chart.8">
                  <p:embed/>
                  <p:pic>
                    <p:nvPicPr>
                      <p:cNvPr id="72706" name="Object 2">
                        <a:extLst>
                          <a:ext uri="{FF2B5EF4-FFF2-40B4-BE49-F238E27FC236}">
                            <a16:creationId xmlns:a16="http://schemas.microsoft.com/office/drawing/2014/main" id="{4075862F-3509-D94A-AB07-E3304DA23CE6}"/>
                          </a:ext>
                        </a:extLst>
                      </p:cNvPr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8229600" cy="536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03BDAE25-D68E-634A-8733-32F03C5B5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175" y="76200"/>
            <a:ext cx="7772400" cy="8207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800" b="1"/>
              <a:t>A Small Dose of Mercury</a:t>
            </a:r>
          </a:p>
        </p:txBody>
      </p:sp>
      <p:pic>
        <p:nvPicPr>
          <p:cNvPr id="178179" name="Picture 3">
            <a:extLst>
              <a:ext uri="{FF2B5EF4-FFF2-40B4-BE49-F238E27FC236}">
                <a16:creationId xmlns:a16="http://schemas.microsoft.com/office/drawing/2014/main" id="{7EAD5171-FE4F-5149-8268-51475098E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2725"/>
            <a:ext cx="6553200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untitled11.jpg                                                 0009E274Vlad-Scan 2                    B36AB893:">
            <a:extLst>
              <a:ext uri="{FF2B5EF4-FFF2-40B4-BE49-F238E27FC236}">
                <a16:creationId xmlns:a16="http://schemas.microsoft.com/office/drawing/2014/main" id="{3105C46D-856B-3D4E-AB3B-58F842A20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375126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Rectangle 3">
            <a:extLst>
              <a:ext uri="{FF2B5EF4-FFF2-40B4-BE49-F238E27FC236}">
                <a16:creationId xmlns:a16="http://schemas.microsoft.com/office/drawing/2014/main" id="{059A7EED-0012-FE45-B551-10BA8F68A6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96200" y="6613525"/>
            <a:ext cx="1447800" cy="244475"/>
          </a:xfrm>
        </p:spPr>
        <p:txBody>
          <a:bodyPr/>
          <a:lstStyle/>
          <a:p>
            <a:pPr algn="r"/>
            <a:r>
              <a:rPr lang="en-US" altLang="en-US" sz="1000" b="1">
                <a:solidFill>
                  <a:schemeClr val="hlink"/>
                </a:solidFill>
              </a:rPr>
              <a:t>Polluting with HG</a:t>
            </a:r>
            <a:endParaRPr lang="en-US" altLang="en-US" sz="4000"/>
          </a:p>
        </p:txBody>
      </p:sp>
      <p:sp>
        <p:nvSpPr>
          <p:cNvPr id="182276" name="Text Box 4">
            <a:extLst>
              <a:ext uri="{FF2B5EF4-FFF2-40B4-BE49-F238E27FC236}">
                <a16:creationId xmlns:a16="http://schemas.microsoft.com/office/drawing/2014/main" id="{F962784A-6C09-5449-B7A5-38E6E311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"/>
            <a:ext cx="7454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Discharge in Minamata Bay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untitled18.jpg                                                 0009E274Vlad-Scan 2                    B36AB893:">
            <a:extLst>
              <a:ext uri="{FF2B5EF4-FFF2-40B4-BE49-F238E27FC236}">
                <a16:creationId xmlns:a16="http://schemas.microsoft.com/office/drawing/2014/main" id="{0B17BA7B-EFE9-8F41-948C-0836052AF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1075"/>
            <a:ext cx="86868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3" name="Rectangle 3">
            <a:extLst>
              <a:ext uri="{FF2B5EF4-FFF2-40B4-BE49-F238E27FC236}">
                <a16:creationId xmlns:a16="http://schemas.microsoft.com/office/drawing/2014/main" id="{A2E30E28-E7B7-EA47-B0A2-A14D23440F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5867400" cy="762000"/>
          </a:xfrm>
        </p:spPr>
        <p:txBody>
          <a:bodyPr/>
          <a:lstStyle/>
          <a:p>
            <a:pPr algn="r"/>
            <a:r>
              <a:rPr lang="en-US" altLang="en-US" b="1"/>
              <a:t>Fetal Effects of MeHg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untitled17.jpg                                                 0009E274Vlad-Scan 2                    B36AB893:">
            <a:extLst>
              <a:ext uri="{FF2B5EF4-FFF2-40B4-BE49-F238E27FC236}">
                <a16:creationId xmlns:a16="http://schemas.microsoft.com/office/drawing/2014/main" id="{E0C725A3-F52C-F441-B119-F2AB1EC9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914400"/>
            <a:ext cx="481012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9" name="Rectangle 3">
            <a:extLst>
              <a:ext uri="{FF2B5EF4-FFF2-40B4-BE49-F238E27FC236}">
                <a16:creationId xmlns:a16="http://schemas.microsoft.com/office/drawing/2014/main" id="{F3469492-DC76-9641-8244-FC45F6D0A0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"/>
            <a:ext cx="7467600" cy="762000"/>
          </a:xfrm>
        </p:spPr>
        <p:txBody>
          <a:bodyPr/>
          <a:lstStyle/>
          <a:p>
            <a:pPr algn="r"/>
            <a:r>
              <a:rPr lang="en-US" altLang="en-US" b="1">
                <a:solidFill>
                  <a:schemeClr val="tx1"/>
                </a:solidFill>
              </a:rPr>
              <a:t>Life-Long Effects of MeHg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>
            <a:extLst>
              <a:ext uri="{FF2B5EF4-FFF2-40B4-BE49-F238E27FC236}">
                <a16:creationId xmlns:a16="http://schemas.microsoft.com/office/drawing/2014/main" id="{350E3AAA-7ED9-4245-88C0-2D86FB3992AD}"/>
              </a:ext>
            </a:extLst>
          </p:cNvPr>
          <p:cNvGrpSpPr>
            <a:grpSpLocks/>
          </p:cNvGrpSpPr>
          <p:nvPr/>
        </p:nvGrpSpPr>
        <p:grpSpPr bwMode="auto">
          <a:xfrm>
            <a:off x="3297238" y="2466975"/>
            <a:ext cx="2452687" cy="1944688"/>
            <a:chOff x="2077" y="1554"/>
            <a:chExt cx="1545" cy="1225"/>
          </a:xfrm>
        </p:grpSpPr>
        <p:grpSp>
          <p:nvGrpSpPr>
            <p:cNvPr id="95235" name="Group 3">
              <a:extLst>
                <a:ext uri="{FF2B5EF4-FFF2-40B4-BE49-F238E27FC236}">
                  <a16:creationId xmlns:a16="http://schemas.microsoft.com/office/drawing/2014/main" id="{6F347105-E086-754F-B861-446E67615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7" y="1554"/>
              <a:ext cx="1545" cy="1225"/>
              <a:chOff x="2077" y="1554"/>
              <a:chExt cx="1545" cy="1225"/>
            </a:xfrm>
          </p:grpSpPr>
          <p:sp>
            <p:nvSpPr>
              <p:cNvPr id="95236" name="Freeform 4">
                <a:extLst>
                  <a:ext uri="{FF2B5EF4-FFF2-40B4-BE49-F238E27FC236}">
                    <a16:creationId xmlns:a16="http://schemas.microsoft.com/office/drawing/2014/main" id="{D8289C35-8669-3949-A51B-B23453E19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" y="1554"/>
                <a:ext cx="1545" cy="1225"/>
              </a:xfrm>
              <a:custGeom>
                <a:avLst/>
                <a:gdLst>
                  <a:gd name="T0" fmla="*/ 223 w 1545"/>
                  <a:gd name="T1" fmla="*/ 79 h 1225"/>
                  <a:gd name="T2" fmla="*/ 175 w 1545"/>
                  <a:gd name="T3" fmla="*/ 167 h 1225"/>
                  <a:gd name="T4" fmla="*/ 119 w 1545"/>
                  <a:gd name="T5" fmla="*/ 302 h 1225"/>
                  <a:gd name="T6" fmla="*/ 56 w 1545"/>
                  <a:gd name="T7" fmla="*/ 453 h 1225"/>
                  <a:gd name="T8" fmla="*/ 16 w 1545"/>
                  <a:gd name="T9" fmla="*/ 580 h 1225"/>
                  <a:gd name="T10" fmla="*/ 8 w 1545"/>
                  <a:gd name="T11" fmla="*/ 707 h 1225"/>
                  <a:gd name="T12" fmla="*/ 32 w 1545"/>
                  <a:gd name="T13" fmla="*/ 842 h 1225"/>
                  <a:gd name="T14" fmla="*/ 96 w 1545"/>
                  <a:gd name="T15" fmla="*/ 962 h 1225"/>
                  <a:gd name="T16" fmla="*/ 191 w 1545"/>
                  <a:gd name="T17" fmla="*/ 1049 h 1225"/>
                  <a:gd name="T18" fmla="*/ 310 w 1545"/>
                  <a:gd name="T19" fmla="*/ 1121 h 1225"/>
                  <a:gd name="T20" fmla="*/ 454 w 1545"/>
                  <a:gd name="T21" fmla="*/ 1168 h 1225"/>
                  <a:gd name="T22" fmla="*/ 597 w 1545"/>
                  <a:gd name="T23" fmla="*/ 1200 h 1225"/>
                  <a:gd name="T24" fmla="*/ 684 w 1545"/>
                  <a:gd name="T25" fmla="*/ 1216 h 1225"/>
                  <a:gd name="T26" fmla="*/ 780 w 1545"/>
                  <a:gd name="T27" fmla="*/ 1224 h 1225"/>
                  <a:gd name="T28" fmla="*/ 883 w 1545"/>
                  <a:gd name="T29" fmla="*/ 1216 h 1225"/>
                  <a:gd name="T30" fmla="*/ 971 w 1545"/>
                  <a:gd name="T31" fmla="*/ 1200 h 1225"/>
                  <a:gd name="T32" fmla="*/ 1098 w 1545"/>
                  <a:gd name="T33" fmla="*/ 1168 h 1225"/>
                  <a:gd name="T34" fmla="*/ 1218 w 1545"/>
                  <a:gd name="T35" fmla="*/ 1129 h 1225"/>
                  <a:gd name="T36" fmla="*/ 1313 w 1545"/>
                  <a:gd name="T37" fmla="*/ 1081 h 1225"/>
                  <a:gd name="T38" fmla="*/ 1393 w 1545"/>
                  <a:gd name="T39" fmla="*/ 1017 h 1225"/>
                  <a:gd name="T40" fmla="*/ 1448 w 1545"/>
                  <a:gd name="T41" fmla="*/ 962 h 1225"/>
                  <a:gd name="T42" fmla="*/ 1488 w 1545"/>
                  <a:gd name="T43" fmla="*/ 906 h 1225"/>
                  <a:gd name="T44" fmla="*/ 1512 w 1545"/>
                  <a:gd name="T45" fmla="*/ 835 h 1225"/>
                  <a:gd name="T46" fmla="*/ 1528 w 1545"/>
                  <a:gd name="T47" fmla="*/ 771 h 1225"/>
                  <a:gd name="T48" fmla="*/ 1544 w 1545"/>
                  <a:gd name="T49" fmla="*/ 684 h 1225"/>
                  <a:gd name="T50" fmla="*/ 1536 w 1545"/>
                  <a:gd name="T51" fmla="*/ 612 h 1225"/>
                  <a:gd name="T52" fmla="*/ 1520 w 1545"/>
                  <a:gd name="T53" fmla="*/ 525 h 1225"/>
                  <a:gd name="T54" fmla="*/ 1488 w 1545"/>
                  <a:gd name="T55" fmla="*/ 445 h 1225"/>
                  <a:gd name="T56" fmla="*/ 1456 w 1545"/>
                  <a:gd name="T57" fmla="*/ 374 h 1225"/>
                  <a:gd name="T58" fmla="*/ 1425 w 1545"/>
                  <a:gd name="T59" fmla="*/ 286 h 1225"/>
                  <a:gd name="T60" fmla="*/ 1393 w 1545"/>
                  <a:gd name="T61" fmla="*/ 207 h 1225"/>
                  <a:gd name="T62" fmla="*/ 1361 w 1545"/>
                  <a:gd name="T63" fmla="*/ 127 h 1225"/>
                  <a:gd name="T64" fmla="*/ 1329 w 1545"/>
                  <a:gd name="T65" fmla="*/ 79 h 1225"/>
                  <a:gd name="T66" fmla="*/ 1321 w 1545"/>
                  <a:gd name="T67" fmla="*/ 56 h 1225"/>
                  <a:gd name="T68" fmla="*/ 1297 w 1545"/>
                  <a:gd name="T69" fmla="*/ 48 h 1225"/>
                  <a:gd name="T70" fmla="*/ 1273 w 1545"/>
                  <a:gd name="T71" fmla="*/ 40 h 1225"/>
                  <a:gd name="T72" fmla="*/ 1242 w 1545"/>
                  <a:gd name="T73" fmla="*/ 32 h 1225"/>
                  <a:gd name="T74" fmla="*/ 1202 w 1545"/>
                  <a:gd name="T75" fmla="*/ 24 h 1225"/>
                  <a:gd name="T76" fmla="*/ 1154 w 1545"/>
                  <a:gd name="T77" fmla="*/ 16 h 1225"/>
                  <a:gd name="T78" fmla="*/ 1114 w 1545"/>
                  <a:gd name="T79" fmla="*/ 16 h 1225"/>
                  <a:gd name="T80" fmla="*/ 1066 w 1545"/>
                  <a:gd name="T81" fmla="*/ 8 h 1225"/>
                  <a:gd name="T82" fmla="*/ 1019 w 1545"/>
                  <a:gd name="T83" fmla="*/ 8 h 1225"/>
                  <a:gd name="T84" fmla="*/ 963 w 1545"/>
                  <a:gd name="T85" fmla="*/ 0 h 1225"/>
                  <a:gd name="T86" fmla="*/ 907 w 1545"/>
                  <a:gd name="T87" fmla="*/ 0 h 1225"/>
                  <a:gd name="T88" fmla="*/ 860 w 1545"/>
                  <a:gd name="T89" fmla="*/ 0 h 1225"/>
                  <a:gd name="T90" fmla="*/ 812 w 1545"/>
                  <a:gd name="T91" fmla="*/ 0 h 1225"/>
                  <a:gd name="T92" fmla="*/ 772 w 1545"/>
                  <a:gd name="T93" fmla="*/ 0 h 1225"/>
                  <a:gd name="T94" fmla="*/ 732 w 1545"/>
                  <a:gd name="T95" fmla="*/ 0 h 1225"/>
                  <a:gd name="T96" fmla="*/ 684 w 1545"/>
                  <a:gd name="T97" fmla="*/ 0 h 1225"/>
                  <a:gd name="T98" fmla="*/ 629 w 1545"/>
                  <a:gd name="T99" fmla="*/ 0 h 1225"/>
                  <a:gd name="T100" fmla="*/ 581 w 1545"/>
                  <a:gd name="T101" fmla="*/ 0 h 1225"/>
                  <a:gd name="T102" fmla="*/ 525 w 1545"/>
                  <a:gd name="T103" fmla="*/ 8 h 1225"/>
                  <a:gd name="T104" fmla="*/ 485 w 1545"/>
                  <a:gd name="T105" fmla="*/ 8 h 1225"/>
                  <a:gd name="T106" fmla="*/ 430 w 1545"/>
                  <a:gd name="T107" fmla="*/ 16 h 1225"/>
                  <a:gd name="T108" fmla="*/ 382 w 1545"/>
                  <a:gd name="T109" fmla="*/ 24 h 1225"/>
                  <a:gd name="T110" fmla="*/ 342 w 1545"/>
                  <a:gd name="T111" fmla="*/ 24 h 1225"/>
                  <a:gd name="T112" fmla="*/ 302 w 1545"/>
                  <a:gd name="T113" fmla="*/ 32 h 1225"/>
                  <a:gd name="T114" fmla="*/ 271 w 1545"/>
                  <a:gd name="T115" fmla="*/ 40 h 1225"/>
                  <a:gd name="T116" fmla="*/ 247 w 1545"/>
                  <a:gd name="T117" fmla="*/ 48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45" h="1225">
                    <a:moveTo>
                      <a:pt x="231" y="64"/>
                    </a:moveTo>
                    <a:lnTo>
                      <a:pt x="223" y="72"/>
                    </a:lnTo>
                    <a:lnTo>
                      <a:pt x="223" y="79"/>
                    </a:lnTo>
                    <a:lnTo>
                      <a:pt x="215" y="95"/>
                    </a:lnTo>
                    <a:lnTo>
                      <a:pt x="199" y="127"/>
                    </a:lnTo>
                    <a:lnTo>
                      <a:pt x="175" y="167"/>
                    </a:lnTo>
                    <a:lnTo>
                      <a:pt x="159" y="207"/>
                    </a:lnTo>
                    <a:lnTo>
                      <a:pt x="135" y="262"/>
                    </a:lnTo>
                    <a:lnTo>
                      <a:pt x="119" y="302"/>
                    </a:lnTo>
                    <a:lnTo>
                      <a:pt x="96" y="350"/>
                    </a:lnTo>
                    <a:lnTo>
                      <a:pt x="80" y="405"/>
                    </a:lnTo>
                    <a:lnTo>
                      <a:pt x="56" y="453"/>
                    </a:lnTo>
                    <a:lnTo>
                      <a:pt x="40" y="501"/>
                    </a:lnTo>
                    <a:lnTo>
                      <a:pt x="24" y="533"/>
                    </a:lnTo>
                    <a:lnTo>
                      <a:pt x="16" y="580"/>
                    </a:lnTo>
                    <a:lnTo>
                      <a:pt x="8" y="612"/>
                    </a:lnTo>
                    <a:lnTo>
                      <a:pt x="0" y="660"/>
                    </a:lnTo>
                    <a:lnTo>
                      <a:pt x="8" y="707"/>
                    </a:lnTo>
                    <a:lnTo>
                      <a:pt x="16" y="747"/>
                    </a:lnTo>
                    <a:lnTo>
                      <a:pt x="24" y="803"/>
                    </a:lnTo>
                    <a:lnTo>
                      <a:pt x="32" y="842"/>
                    </a:lnTo>
                    <a:lnTo>
                      <a:pt x="56" y="890"/>
                    </a:lnTo>
                    <a:lnTo>
                      <a:pt x="72" y="922"/>
                    </a:lnTo>
                    <a:lnTo>
                      <a:pt x="96" y="962"/>
                    </a:lnTo>
                    <a:lnTo>
                      <a:pt x="127" y="994"/>
                    </a:lnTo>
                    <a:lnTo>
                      <a:pt x="159" y="1017"/>
                    </a:lnTo>
                    <a:lnTo>
                      <a:pt x="191" y="1049"/>
                    </a:lnTo>
                    <a:lnTo>
                      <a:pt x="231" y="1073"/>
                    </a:lnTo>
                    <a:lnTo>
                      <a:pt x="271" y="1105"/>
                    </a:lnTo>
                    <a:lnTo>
                      <a:pt x="310" y="1121"/>
                    </a:lnTo>
                    <a:lnTo>
                      <a:pt x="358" y="1137"/>
                    </a:lnTo>
                    <a:lnTo>
                      <a:pt x="406" y="1160"/>
                    </a:lnTo>
                    <a:lnTo>
                      <a:pt x="454" y="1168"/>
                    </a:lnTo>
                    <a:lnTo>
                      <a:pt x="493" y="1184"/>
                    </a:lnTo>
                    <a:lnTo>
                      <a:pt x="549" y="1192"/>
                    </a:lnTo>
                    <a:lnTo>
                      <a:pt x="597" y="1200"/>
                    </a:lnTo>
                    <a:lnTo>
                      <a:pt x="621" y="1200"/>
                    </a:lnTo>
                    <a:lnTo>
                      <a:pt x="653" y="1208"/>
                    </a:lnTo>
                    <a:lnTo>
                      <a:pt x="684" y="1216"/>
                    </a:lnTo>
                    <a:lnTo>
                      <a:pt x="708" y="1224"/>
                    </a:lnTo>
                    <a:lnTo>
                      <a:pt x="740" y="1224"/>
                    </a:lnTo>
                    <a:lnTo>
                      <a:pt x="780" y="1224"/>
                    </a:lnTo>
                    <a:lnTo>
                      <a:pt x="820" y="1224"/>
                    </a:lnTo>
                    <a:lnTo>
                      <a:pt x="860" y="1216"/>
                    </a:lnTo>
                    <a:lnTo>
                      <a:pt x="883" y="1216"/>
                    </a:lnTo>
                    <a:lnTo>
                      <a:pt x="899" y="1208"/>
                    </a:lnTo>
                    <a:lnTo>
                      <a:pt x="931" y="1200"/>
                    </a:lnTo>
                    <a:lnTo>
                      <a:pt x="971" y="1200"/>
                    </a:lnTo>
                    <a:lnTo>
                      <a:pt x="1019" y="1184"/>
                    </a:lnTo>
                    <a:lnTo>
                      <a:pt x="1059" y="1176"/>
                    </a:lnTo>
                    <a:lnTo>
                      <a:pt x="1098" y="1168"/>
                    </a:lnTo>
                    <a:lnTo>
                      <a:pt x="1138" y="1160"/>
                    </a:lnTo>
                    <a:lnTo>
                      <a:pt x="1178" y="1145"/>
                    </a:lnTo>
                    <a:lnTo>
                      <a:pt x="1218" y="1129"/>
                    </a:lnTo>
                    <a:lnTo>
                      <a:pt x="1250" y="1113"/>
                    </a:lnTo>
                    <a:lnTo>
                      <a:pt x="1281" y="1097"/>
                    </a:lnTo>
                    <a:lnTo>
                      <a:pt x="1313" y="1081"/>
                    </a:lnTo>
                    <a:lnTo>
                      <a:pt x="1337" y="1065"/>
                    </a:lnTo>
                    <a:lnTo>
                      <a:pt x="1361" y="1041"/>
                    </a:lnTo>
                    <a:lnTo>
                      <a:pt x="1393" y="1017"/>
                    </a:lnTo>
                    <a:lnTo>
                      <a:pt x="1417" y="1001"/>
                    </a:lnTo>
                    <a:lnTo>
                      <a:pt x="1433" y="978"/>
                    </a:lnTo>
                    <a:lnTo>
                      <a:pt x="1448" y="962"/>
                    </a:lnTo>
                    <a:lnTo>
                      <a:pt x="1464" y="946"/>
                    </a:lnTo>
                    <a:lnTo>
                      <a:pt x="1472" y="922"/>
                    </a:lnTo>
                    <a:lnTo>
                      <a:pt x="1488" y="906"/>
                    </a:lnTo>
                    <a:lnTo>
                      <a:pt x="1496" y="882"/>
                    </a:lnTo>
                    <a:lnTo>
                      <a:pt x="1504" y="858"/>
                    </a:lnTo>
                    <a:lnTo>
                      <a:pt x="1512" y="835"/>
                    </a:lnTo>
                    <a:lnTo>
                      <a:pt x="1520" y="819"/>
                    </a:lnTo>
                    <a:lnTo>
                      <a:pt x="1528" y="795"/>
                    </a:lnTo>
                    <a:lnTo>
                      <a:pt x="1528" y="771"/>
                    </a:lnTo>
                    <a:lnTo>
                      <a:pt x="1536" y="747"/>
                    </a:lnTo>
                    <a:lnTo>
                      <a:pt x="1536" y="723"/>
                    </a:lnTo>
                    <a:lnTo>
                      <a:pt x="1544" y="684"/>
                    </a:lnTo>
                    <a:lnTo>
                      <a:pt x="1544" y="660"/>
                    </a:lnTo>
                    <a:lnTo>
                      <a:pt x="1544" y="636"/>
                    </a:lnTo>
                    <a:lnTo>
                      <a:pt x="1536" y="612"/>
                    </a:lnTo>
                    <a:lnTo>
                      <a:pt x="1536" y="580"/>
                    </a:lnTo>
                    <a:lnTo>
                      <a:pt x="1528" y="556"/>
                    </a:lnTo>
                    <a:lnTo>
                      <a:pt x="1520" y="525"/>
                    </a:lnTo>
                    <a:lnTo>
                      <a:pt x="1512" y="501"/>
                    </a:lnTo>
                    <a:lnTo>
                      <a:pt x="1496" y="477"/>
                    </a:lnTo>
                    <a:lnTo>
                      <a:pt x="1488" y="445"/>
                    </a:lnTo>
                    <a:lnTo>
                      <a:pt x="1480" y="421"/>
                    </a:lnTo>
                    <a:lnTo>
                      <a:pt x="1464" y="397"/>
                    </a:lnTo>
                    <a:lnTo>
                      <a:pt x="1456" y="374"/>
                    </a:lnTo>
                    <a:lnTo>
                      <a:pt x="1448" y="350"/>
                    </a:lnTo>
                    <a:lnTo>
                      <a:pt x="1433" y="318"/>
                    </a:lnTo>
                    <a:lnTo>
                      <a:pt x="1425" y="286"/>
                    </a:lnTo>
                    <a:lnTo>
                      <a:pt x="1409" y="262"/>
                    </a:lnTo>
                    <a:lnTo>
                      <a:pt x="1401" y="238"/>
                    </a:lnTo>
                    <a:lnTo>
                      <a:pt x="1393" y="207"/>
                    </a:lnTo>
                    <a:lnTo>
                      <a:pt x="1377" y="183"/>
                    </a:lnTo>
                    <a:lnTo>
                      <a:pt x="1369" y="151"/>
                    </a:lnTo>
                    <a:lnTo>
                      <a:pt x="1361" y="127"/>
                    </a:lnTo>
                    <a:lnTo>
                      <a:pt x="1345" y="103"/>
                    </a:lnTo>
                    <a:lnTo>
                      <a:pt x="1337" y="87"/>
                    </a:lnTo>
                    <a:lnTo>
                      <a:pt x="1329" y="79"/>
                    </a:lnTo>
                    <a:lnTo>
                      <a:pt x="1329" y="72"/>
                    </a:lnTo>
                    <a:lnTo>
                      <a:pt x="1321" y="64"/>
                    </a:lnTo>
                    <a:lnTo>
                      <a:pt x="1321" y="56"/>
                    </a:lnTo>
                    <a:lnTo>
                      <a:pt x="1313" y="56"/>
                    </a:lnTo>
                    <a:lnTo>
                      <a:pt x="1305" y="48"/>
                    </a:lnTo>
                    <a:lnTo>
                      <a:pt x="1297" y="48"/>
                    </a:lnTo>
                    <a:lnTo>
                      <a:pt x="1289" y="40"/>
                    </a:lnTo>
                    <a:lnTo>
                      <a:pt x="1281" y="40"/>
                    </a:lnTo>
                    <a:lnTo>
                      <a:pt x="1273" y="40"/>
                    </a:lnTo>
                    <a:lnTo>
                      <a:pt x="1257" y="32"/>
                    </a:lnTo>
                    <a:lnTo>
                      <a:pt x="1250" y="32"/>
                    </a:lnTo>
                    <a:lnTo>
                      <a:pt x="1242" y="32"/>
                    </a:lnTo>
                    <a:lnTo>
                      <a:pt x="1226" y="24"/>
                    </a:lnTo>
                    <a:lnTo>
                      <a:pt x="1210" y="24"/>
                    </a:lnTo>
                    <a:lnTo>
                      <a:pt x="1202" y="24"/>
                    </a:lnTo>
                    <a:lnTo>
                      <a:pt x="1186" y="24"/>
                    </a:lnTo>
                    <a:lnTo>
                      <a:pt x="1170" y="16"/>
                    </a:lnTo>
                    <a:lnTo>
                      <a:pt x="1154" y="16"/>
                    </a:lnTo>
                    <a:lnTo>
                      <a:pt x="1146" y="16"/>
                    </a:lnTo>
                    <a:lnTo>
                      <a:pt x="1130" y="16"/>
                    </a:lnTo>
                    <a:lnTo>
                      <a:pt x="1114" y="16"/>
                    </a:lnTo>
                    <a:lnTo>
                      <a:pt x="1098" y="16"/>
                    </a:lnTo>
                    <a:lnTo>
                      <a:pt x="1082" y="8"/>
                    </a:lnTo>
                    <a:lnTo>
                      <a:pt x="1066" y="8"/>
                    </a:lnTo>
                    <a:lnTo>
                      <a:pt x="1051" y="8"/>
                    </a:lnTo>
                    <a:lnTo>
                      <a:pt x="1035" y="8"/>
                    </a:lnTo>
                    <a:lnTo>
                      <a:pt x="1019" y="8"/>
                    </a:lnTo>
                    <a:lnTo>
                      <a:pt x="1003" y="8"/>
                    </a:lnTo>
                    <a:lnTo>
                      <a:pt x="979" y="0"/>
                    </a:lnTo>
                    <a:lnTo>
                      <a:pt x="963" y="0"/>
                    </a:lnTo>
                    <a:lnTo>
                      <a:pt x="947" y="0"/>
                    </a:lnTo>
                    <a:lnTo>
                      <a:pt x="923" y="0"/>
                    </a:lnTo>
                    <a:lnTo>
                      <a:pt x="907" y="0"/>
                    </a:lnTo>
                    <a:lnTo>
                      <a:pt x="891" y="0"/>
                    </a:lnTo>
                    <a:lnTo>
                      <a:pt x="875" y="0"/>
                    </a:lnTo>
                    <a:lnTo>
                      <a:pt x="860" y="0"/>
                    </a:lnTo>
                    <a:lnTo>
                      <a:pt x="844" y="0"/>
                    </a:lnTo>
                    <a:lnTo>
                      <a:pt x="828" y="0"/>
                    </a:lnTo>
                    <a:lnTo>
                      <a:pt x="812" y="0"/>
                    </a:lnTo>
                    <a:lnTo>
                      <a:pt x="804" y="0"/>
                    </a:lnTo>
                    <a:lnTo>
                      <a:pt x="788" y="0"/>
                    </a:lnTo>
                    <a:lnTo>
                      <a:pt x="772" y="0"/>
                    </a:lnTo>
                    <a:lnTo>
                      <a:pt x="756" y="0"/>
                    </a:lnTo>
                    <a:lnTo>
                      <a:pt x="748" y="0"/>
                    </a:lnTo>
                    <a:lnTo>
                      <a:pt x="732" y="0"/>
                    </a:lnTo>
                    <a:lnTo>
                      <a:pt x="716" y="0"/>
                    </a:lnTo>
                    <a:lnTo>
                      <a:pt x="700" y="0"/>
                    </a:lnTo>
                    <a:lnTo>
                      <a:pt x="684" y="0"/>
                    </a:lnTo>
                    <a:lnTo>
                      <a:pt x="669" y="0"/>
                    </a:lnTo>
                    <a:lnTo>
                      <a:pt x="653" y="0"/>
                    </a:lnTo>
                    <a:lnTo>
                      <a:pt x="629" y="0"/>
                    </a:lnTo>
                    <a:lnTo>
                      <a:pt x="621" y="0"/>
                    </a:lnTo>
                    <a:lnTo>
                      <a:pt x="597" y="0"/>
                    </a:lnTo>
                    <a:lnTo>
                      <a:pt x="581" y="0"/>
                    </a:lnTo>
                    <a:lnTo>
                      <a:pt x="557" y="8"/>
                    </a:lnTo>
                    <a:lnTo>
                      <a:pt x="541" y="8"/>
                    </a:lnTo>
                    <a:lnTo>
                      <a:pt x="525" y="8"/>
                    </a:lnTo>
                    <a:lnTo>
                      <a:pt x="517" y="8"/>
                    </a:lnTo>
                    <a:lnTo>
                      <a:pt x="501" y="8"/>
                    </a:lnTo>
                    <a:lnTo>
                      <a:pt x="485" y="8"/>
                    </a:lnTo>
                    <a:lnTo>
                      <a:pt x="470" y="16"/>
                    </a:lnTo>
                    <a:lnTo>
                      <a:pt x="446" y="16"/>
                    </a:lnTo>
                    <a:lnTo>
                      <a:pt x="430" y="16"/>
                    </a:lnTo>
                    <a:lnTo>
                      <a:pt x="414" y="16"/>
                    </a:lnTo>
                    <a:lnTo>
                      <a:pt x="398" y="16"/>
                    </a:lnTo>
                    <a:lnTo>
                      <a:pt x="382" y="24"/>
                    </a:lnTo>
                    <a:lnTo>
                      <a:pt x="366" y="24"/>
                    </a:lnTo>
                    <a:lnTo>
                      <a:pt x="350" y="24"/>
                    </a:lnTo>
                    <a:lnTo>
                      <a:pt x="342" y="24"/>
                    </a:lnTo>
                    <a:lnTo>
                      <a:pt x="326" y="32"/>
                    </a:lnTo>
                    <a:lnTo>
                      <a:pt x="318" y="32"/>
                    </a:lnTo>
                    <a:lnTo>
                      <a:pt x="302" y="32"/>
                    </a:lnTo>
                    <a:lnTo>
                      <a:pt x="294" y="32"/>
                    </a:lnTo>
                    <a:lnTo>
                      <a:pt x="279" y="40"/>
                    </a:lnTo>
                    <a:lnTo>
                      <a:pt x="271" y="40"/>
                    </a:lnTo>
                    <a:lnTo>
                      <a:pt x="263" y="40"/>
                    </a:lnTo>
                    <a:lnTo>
                      <a:pt x="255" y="48"/>
                    </a:lnTo>
                    <a:lnTo>
                      <a:pt x="247" y="48"/>
                    </a:lnTo>
                    <a:lnTo>
                      <a:pt x="239" y="56"/>
                    </a:lnTo>
                    <a:lnTo>
                      <a:pt x="231" y="64"/>
                    </a:lnTo>
                  </a:path>
                </a:pathLst>
              </a:custGeom>
              <a:solidFill>
                <a:srgbClr val="404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37" name="Oval 5">
                <a:extLst>
                  <a:ext uri="{FF2B5EF4-FFF2-40B4-BE49-F238E27FC236}">
                    <a16:creationId xmlns:a16="http://schemas.microsoft.com/office/drawing/2014/main" id="{818620D2-98B4-0548-8DAB-1F955B59A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9" y="1554"/>
                <a:ext cx="1096" cy="128"/>
              </a:xfrm>
              <a:prstGeom prst="ellipse">
                <a:avLst/>
              </a:pr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238" name="Group 6">
              <a:extLst>
                <a:ext uri="{FF2B5EF4-FFF2-40B4-BE49-F238E27FC236}">
                  <a16:creationId xmlns:a16="http://schemas.microsoft.com/office/drawing/2014/main" id="{45971DAD-A2DB-094C-8BFA-CEFE6A3B2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9" y="1578"/>
              <a:ext cx="385" cy="601"/>
              <a:chOff x="3229" y="1578"/>
              <a:chExt cx="385" cy="601"/>
            </a:xfrm>
          </p:grpSpPr>
          <p:sp>
            <p:nvSpPr>
              <p:cNvPr id="95239" name="Freeform 7">
                <a:extLst>
                  <a:ext uri="{FF2B5EF4-FFF2-40B4-BE49-F238E27FC236}">
                    <a16:creationId xmlns:a16="http://schemas.microsoft.com/office/drawing/2014/main" id="{62105EF9-5263-4142-ADD1-1B46D8D10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1610"/>
                <a:ext cx="385" cy="569"/>
              </a:xfrm>
              <a:custGeom>
                <a:avLst/>
                <a:gdLst>
                  <a:gd name="T0" fmla="*/ 243 w 385"/>
                  <a:gd name="T1" fmla="*/ 513 h 569"/>
                  <a:gd name="T2" fmla="*/ 321 w 385"/>
                  <a:gd name="T3" fmla="*/ 529 h 569"/>
                  <a:gd name="T4" fmla="*/ 384 w 385"/>
                  <a:gd name="T5" fmla="*/ 568 h 569"/>
                  <a:gd name="T6" fmla="*/ 384 w 385"/>
                  <a:gd name="T7" fmla="*/ 560 h 569"/>
                  <a:gd name="T8" fmla="*/ 384 w 385"/>
                  <a:gd name="T9" fmla="*/ 544 h 569"/>
                  <a:gd name="T10" fmla="*/ 384 w 385"/>
                  <a:gd name="T11" fmla="*/ 536 h 569"/>
                  <a:gd name="T12" fmla="*/ 376 w 385"/>
                  <a:gd name="T13" fmla="*/ 505 h 569"/>
                  <a:gd name="T14" fmla="*/ 368 w 385"/>
                  <a:gd name="T15" fmla="*/ 465 h 569"/>
                  <a:gd name="T16" fmla="*/ 353 w 385"/>
                  <a:gd name="T17" fmla="*/ 426 h 569"/>
                  <a:gd name="T18" fmla="*/ 321 w 385"/>
                  <a:gd name="T19" fmla="*/ 347 h 569"/>
                  <a:gd name="T20" fmla="*/ 290 w 385"/>
                  <a:gd name="T21" fmla="*/ 284 h 569"/>
                  <a:gd name="T22" fmla="*/ 259 w 385"/>
                  <a:gd name="T23" fmla="*/ 205 h 569"/>
                  <a:gd name="T24" fmla="*/ 227 w 385"/>
                  <a:gd name="T25" fmla="*/ 126 h 569"/>
                  <a:gd name="T26" fmla="*/ 204 w 385"/>
                  <a:gd name="T27" fmla="*/ 63 h 569"/>
                  <a:gd name="T28" fmla="*/ 188 w 385"/>
                  <a:gd name="T29" fmla="*/ 32 h 569"/>
                  <a:gd name="T30" fmla="*/ 172 w 385"/>
                  <a:gd name="T31" fmla="*/ 0 h 569"/>
                  <a:gd name="T32" fmla="*/ 39 w 385"/>
                  <a:gd name="T33" fmla="*/ 47 h 569"/>
                  <a:gd name="T34" fmla="*/ 39 w 385"/>
                  <a:gd name="T35" fmla="*/ 118 h 569"/>
                  <a:gd name="T36" fmla="*/ 31 w 385"/>
                  <a:gd name="T37" fmla="*/ 181 h 569"/>
                  <a:gd name="T38" fmla="*/ 31 w 385"/>
                  <a:gd name="T39" fmla="*/ 229 h 569"/>
                  <a:gd name="T40" fmla="*/ 31 w 385"/>
                  <a:gd name="T41" fmla="*/ 292 h 569"/>
                  <a:gd name="T42" fmla="*/ 16 w 385"/>
                  <a:gd name="T43" fmla="*/ 347 h 569"/>
                  <a:gd name="T44" fmla="*/ 8 w 385"/>
                  <a:gd name="T45" fmla="*/ 402 h 569"/>
                  <a:gd name="T46" fmla="*/ 0 w 385"/>
                  <a:gd name="T47" fmla="*/ 473 h 569"/>
                  <a:gd name="T48" fmla="*/ 86 w 385"/>
                  <a:gd name="T49" fmla="*/ 489 h 569"/>
                  <a:gd name="T50" fmla="*/ 180 w 385"/>
                  <a:gd name="T51" fmla="*/ 505 h 569"/>
                  <a:gd name="T52" fmla="*/ 243 w 385"/>
                  <a:gd name="T53" fmla="*/ 513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5" h="569">
                    <a:moveTo>
                      <a:pt x="243" y="513"/>
                    </a:moveTo>
                    <a:lnTo>
                      <a:pt x="321" y="529"/>
                    </a:lnTo>
                    <a:lnTo>
                      <a:pt x="384" y="568"/>
                    </a:lnTo>
                    <a:lnTo>
                      <a:pt x="384" y="560"/>
                    </a:lnTo>
                    <a:lnTo>
                      <a:pt x="384" y="544"/>
                    </a:lnTo>
                    <a:lnTo>
                      <a:pt x="384" y="536"/>
                    </a:lnTo>
                    <a:lnTo>
                      <a:pt x="376" y="505"/>
                    </a:lnTo>
                    <a:lnTo>
                      <a:pt x="368" y="465"/>
                    </a:lnTo>
                    <a:lnTo>
                      <a:pt x="353" y="426"/>
                    </a:lnTo>
                    <a:lnTo>
                      <a:pt x="321" y="347"/>
                    </a:lnTo>
                    <a:lnTo>
                      <a:pt x="290" y="284"/>
                    </a:lnTo>
                    <a:lnTo>
                      <a:pt x="259" y="205"/>
                    </a:lnTo>
                    <a:lnTo>
                      <a:pt x="227" y="126"/>
                    </a:lnTo>
                    <a:lnTo>
                      <a:pt x="204" y="63"/>
                    </a:lnTo>
                    <a:lnTo>
                      <a:pt x="188" y="32"/>
                    </a:lnTo>
                    <a:lnTo>
                      <a:pt x="172" y="0"/>
                    </a:lnTo>
                    <a:lnTo>
                      <a:pt x="39" y="47"/>
                    </a:lnTo>
                    <a:lnTo>
                      <a:pt x="39" y="118"/>
                    </a:lnTo>
                    <a:lnTo>
                      <a:pt x="31" y="181"/>
                    </a:lnTo>
                    <a:lnTo>
                      <a:pt x="31" y="229"/>
                    </a:lnTo>
                    <a:lnTo>
                      <a:pt x="31" y="292"/>
                    </a:lnTo>
                    <a:lnTo>
                      <a:pt x="16" y="347"/>
                    </a:lnTo>
                    <a:lnTo>
                      <a:pt x="8" y="402"/>
                    </a:lnTo>
                    <a:lnTo>
                      <a:pt x="0" y="473"/>
                    </a:lnTo>
                    <a:lnTo>
                      <a:pt x="86" y="489"/>
                    </a:lnTo>
                    <a:lnTo>
                      <a:pt x="180" y="505"/>
                    </a:lnTo>
                    <a:lnTo>
                      <a:pt x="243" y="513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0" name="Freeform 8">
                <a:extLst>
                  <a:ext uri="{FF2B5EF4-FFF2-40B4-BE49-F238E27FC236}">
                    <a16:creationId xmlns:a16="http://schemas.microsoft.com/office/drawing/2014/main" id="{65FF86C3-DB12-9648-BF7A-B7318B678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1578"/>
                <a:ext cx="153" cy="81"/>
              </a:xfrm>
              <a:custGeom>
                <a:avLst/>
                <a:gdLst>
                  <a:gd name="T0" fmla="*/ 0 w 153"/>
                  <a:gd name="T1" fmla="*/ 0 h 81"/>
                  <a:gd name="T2" fmla="*/ 8 w 153"/>
                  <a:gd name="T3" fmla="*/ 48 h 81"/>
                  <a:gd name="T4" fmla="*/ 16 w 153"/>
                  <a:gd name="T5" fmla="*/ 64 h 81"/>
                  <a:gd name="T6" fmla="*/ 8 w 153"/>
                  <a:gd name="T7" fmla="*/ 80 h 81"/>
                  <a:gd name="T8" fmla="*/ 48 w 153"/>
                  <a:gd name="T9" fmla="*/ 80 h 81"/>
                  <a:gd name="T10" fmla="*/ 96 w 153"/>
                  <a:gd name="T11" fmla="*/ 72 h 81"/>
                  <a:gd name="T12" fmla="*/ 136 w 153"/>
                  <a:gd name="T13" fmla="*/ 56 h 81"/>
                  <a:gd name="T14" fmla="*/ 152 w 153"/>
                  <a:gd name="T15" fmla="*/ 32 h 81"/>
                  <a:gd name="T16" fmla="*/ 120 w 153"/>
                  <a:gd name="T17" fmla="*/ 16 h 81"/>
                  <a:gd name="T18" fmla="*/ 88 w 153"/>
                  <a:gd name="T19" fmla="*/ 0 h 81"/>
                  <a:gd name="T20" fmla="*/ 0 w 153"/>
                  <a:gd name="T2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81">
                    <a:moveTo>
                      <a:pt x="0" y="0"/>
                    </a:moveTo>
                    <a:lnTo>
                      <a:pt x="8" y="48"/>
                    </a:lnTo>
                    <a:lnTo>
                      <a:pt x="16" y="64"/>
                    </a:lnTo>
                    <a:lnTo>
                      <a:pt x="8" y="80"/>
                    </a:lnTo>
                    <a:lnTo>
                      <a:pt x="48" y="80"/>
                    </a:lnTo>
                    <a:lnTo>
                      <a:pt x="96" y="72"/>
                    </a:lnTo>
                    <a:lnTo>
                      <a:pt x="136" y="56"/>
                    </a:lnTo>
                    <a:lnTo>
                      <a:pt x="152" y="32"/>
                    </a:lnTo>
                    <a:lnTo>
                      <a:pt x="120" y="16"/>
                    </a:lnTo>
                    <a:lnTo>
                      <a:pt x="8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241" name="Group 9">
            <a:extLst>
              <a:ext uri="{FF2B5EF4-FFF2-40B4-BE49-F238E27FC236}">
                <a16:creationId xmlns:a16="http://schemas.microsoft.com/office/drawing/2014/main" id="{30104A87-DE95-8049-8326-F71C0D63893D}"/>
              </a:ext>
            </a:extLst>
          </p:cNvPr>
          <p:cNvGrpSpPr>
            <a:grpSpLocks/>
          </p:cNvGrpSpPr>
          <p:nvPr/>
        </p:nvGrpSpPr>
        <p:grpSpPr bwMode="auto">
          <a:xfrm>
            <a:off x="3233738" y="4410075"/>
            <a:ext cx="2566987" cy="2033588"/>
            <a:chOff x="2037" y="2778"/>
            <a:chExt cx="1617" cy="1281"/>
          </a:xfrm>
        </p:grpSpPr>
        <p:sp>
          <p:nvSpPr>
            <p:cNvPr id="95242" name="Freeform 10">
              <a:extLst>
                <a:ext uri="{FF2B5EF4-FFF2-40B4-BE49-F238E27FC236}">
                  <a16:creationId xmlns:a16="http://schemas.microsoft.com/office/drawing/2014/main" id="{74756EAF-065A-F74F-9798-29CDB7792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2778"/>
              <a:ext cx="1617" cy="1281"/>
            </a:xfrm>
            <a:custGeom>
              <a:avLst/>
              <a:gdLst>
                <a:gd name="T0" fmla="*/ 740 w 1617"/>
                <a:gd name="T1" fmla="*/ 994 h 1281"/>
                <a:gd name="T2" fmla="*/ 724 w 1617"/>
                <a:gd name="T3" fmla="*/ 1010 h 1281"/>
                <a:gd name="T4" fmla="*/ 708 w 1617"/>
                <a:gd name="T5" fmla="*/ 1026 h 1281"/>
                <a:gd name="T6" fmla="*/ 701 w 1617"/>
                <a:gd name="T7" fmla="*/ 1049 h 1281"/>
                <a:gd name="T8" fmla="*/ 693 w 1617"/>
                <a:gd name="T9" fmla="*/ 1073 h 1281"/>
                <a:gd name="T10" fmla="*/ 693 w 1617"/>
                <a:gd name="T11" fmla="*/ 1097 h 1281"/>
                <a:gd name="T12" fmla="*/ 0 w 1617"/>
                <a:gd name="T13" fmla="*/ 1200 h 1281"/>
                <a:gd name="T14" fmla="*/ 8 w 1617"/>
                <a:gd name="T15" fmla="*/ 1216 h 1281"/>
                <a:gd name="T16" fmla="*/ 24 w 1617"/>
                <a:gd name="T17" fmla="*/ 1224 h 1281"/>
                <a:gd name="T18" fmla="*/ 56 w 1617"/>
                <a:gd name="T19" fmla="*/ 1240 h 1281"/>
                <a:gd name="T20" fmla="*/ 88 w 1617"/>
                <a:gd name="T21" fmla="*/ 1240 h 1281"/>
                <a:gd name="T22" fmla="*/ 135 w 1617"/>
                <a:gd name="T23" fmla="*/ 1248 h 1281"/>
                <a:gd name="T24" fmla="*/ 199 w 1617"/>
                <a:gd name="T25" fmla="*/ 1256 h 1281"/>
                <a:gd name="T26" fmla="*/ 271 w 1617"/>
                <a:gd name="T27" fmla="*/ 1264 h 1281"/>
                <a:gd name="T28" fmla="*/ 334 w 1617"/>
                <a:gd name="T29" fmla="*/ 1264 h 1281"/>
                <a:gd name="T30" fmla="*/ 398 w 1617"/>
                <a:gd name="T31" fmla="*/ 1272 h 1281"/>
                <a:gd name="T32" fmla="*/ 470 w 1617"/>
                <a:gd name="T33" fmla="*/ 1272 h 1281"/>
                <a:gd name="T34" fmla="*/ 541 w 1617"/>
                <a:gd name="T35" fmla="*/ 1272 h 1281"/>
                <a:gd name="T36" fmla="*/ 605 w 1617"/>
                <a:gd name="T37" fmla="*/ 1280 h 1281"/>
                <a:gd name="T38" fmla="*/ 677 w 1617"/>
                <a:gd name="T39" fmla="*/ 1280 h 1281"/>
                <a:gd name="T40" fmla="*/ 748 w 1617"/>
                <a:gd name="T41" fmla="*/ 1280 h 1281"/>
                <a:gd name="T42" fmla="*/ 804 w 1617"/>
                <a:gd name="T43" fmla="*/ 1280 h 1281"/>
                <a:gd name="T44" fmla="*/ 868 w 1617"/>
                <a:gd name="T45" fmla="*/ 1280 h 1281"/>
                <a:gd name="T46" fmla="*/ 931 w 1617"/>
                <a:gd name="T47" fmla="*/ 1272 h 1281"/>
                <a:gd name="T48" fmla="*/ 987 w 1617"/>
                <a:gd name="T49" fmla="*/ 1272 h 1281"/>
                <a:gd name="T50" fmla="*/ 1043 w 1617"/>
                <a:gd name="T51" fmla="*/ 1272 h 1281"/>
                <a:gd name="T52" fmla="*/ 1099 w 1617"/>
                <a:gd name="T53" fmla="*/ 1264 h 1281"/>
                <a:gd name="T54" fmla="*/ 1162 w 1617"/>
                <a:gd name="T55" fmla="*/ 1264 h 1281"/>
                <a:gd name="T56" fmla="*/ 1226 w 1617"/>
                <a:gd name="T57" fmla="*/ 1264 h 1281"/>
                <a:gd name="T58" fmla="*/ 1313 w 1617"/>
                <a:gd name="T59" fmla="*/ 1256 h 1281"/>
                <a:gd name="T60" fmla="*/ 1377 w 1617"/>
                <a:gd name="T61" fmla="*/ 1256 h 1281"/>
                <a:gd name="T62" fmla="*/ 1425 w 1617"/>
                <a:gd name="T63" fmla="*/ 1248 h 1281"/>
                <a:gd name="T64" fmla="*/ 1481 w 1617"/>
                <a:gd name="T65" fmla="*/ 1240 h 1281"/>
                <a:gd name="T66" fmla="*/ 1536 w 1617"/>
                <a:gd name="T67" fmla="*/ 1232 h 1281"/>
                <a:gd name="T68" fmla="*/ 1576 w 1617"/>
                <a:gd name="T69" fmla="*/ 1224 h 1281"/>
                <a:gd name="T70" fmla="*/ 1600 w 1617"/>
                <a:gd name="T71" fmla="*/ 1216 h 1281"/>
                <a:gd name="T72" fmla="*/ 1616 w 1617"/>
                <a:gd name="T73" fmla="*/ 1208 h 1281"/>
                <a:gd name="T74" fmla="*/ 1616 w 1617"/>
                <a:gd name="T75" fmla="*/ 1193 h 1281"/>
                <a:gd name="T76" fmla="*/ 939 w 1617"/>
                <a:gd name="T77" fmla="*/ 1097 h 1281"/>
                <a:gd name="T78" fmla="*/ 931 w 1617"/>
                <a:gd name="T79" fmla="*/ 1073 h 1281"/>
                <a:gd name="T80" fmla="*/ 931 w 1617"/>
                <a:gd name="T81" fmla="*/ 1057 h 1281"/>
                <a:gd name="T82" fmla="*/ 923 w 1617"/>
                <a:gd name="T83" fmla="*/ 1041 h 1281"/>
                <a:gd name="T84" fmla="*/ 908 w 1617"/>
                <a:gd name="T85" fmla="*/ 1018 h 1281"/>
                <a:gd name="T86" fmla="*/ 900 w 1617"/>
                <a:gd name="T87" fmla="*/ 1002 h 1281"/>
                <a:gd name="T88" fmla="*/ 923 w 1617"/>
                <a:gd name="T89" fmla="*/ 8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7" h="1281">
                  <a:moveTo>
                    <a:pt x="732" y="0"/>
                  </a:moveTo>
                  <a:lnTo>
                    <a:pt x="740" y="994"/>
                  </a:lnTo>
                  <a:lnTo>
                    <a:pt x="732" y="1002"/>
                  </a:lnTo>
                  <a:lnTo>
                    <a:pt x="724" y="1010"/>
                  </a:lnTo>
                  <a:lnTo>
                    <a:pt x="716" y="1018"/>
                  </a:lnTo>
                  <a:lnTo>
                    <a:pt x="708" y="1026"/>
                  </a:lnTo>
                  <a:lnTo>
                    <a:pt x="701" y="1034"/>
                  </a:lnTo>
                  <a:lnTo>
                    <a:pt x="701" y="1049"/>
                  </a:lnTo>
                  <a:lnTo>
                    <a:pt x="693" y="1057"/>
                  </a:lnTo>
                  <a:lnTo>
                    <a:pt x="693" y="1073"/>
                  </a:lnTo>
                  <a:lnTo>
                    <a:pt x="693" y="1081"/>
                  </a:lnTo>
                  <a:lnTo>
                    <a:pt x="693" y="1097"/>
                  </a:lnTo>
                  <a:lnTo>
                    <a:pt x="8" y="1193"/>
                  </a:lnTo>
                  <a:lnTo>
                    <a:pt x="0" y="1200"/>
                  </a:lnTo>
                  <a:lnTo>
                    <a:pt x="0" y="1208"/>
                  </a:lnTo>
                  <a:lnTo>
                    <a:pt x="8" y="1216"/>
                  </a:lnTo>
                  <a:lnTo>
                    <a:pt x="16" y="1224"/>
                  </a:lnTo>
                  <a:lnTo>
                    <a:pt x="24" y="1224"/>
                  </a:lnTo>
                  <a:lnTo>
                    <a:pt x="40" y="1232"/>
                  </a:lnTo>
                  <a:lnTo>
                    <a:pt x="56" y="1240"/>
                  </a:lnTo>
                  <a:lnTo>
                    <a:pt x="72" y="1240"/>
                  </a:lnTo>
                  <a:lnTo>
                    <a:pt x="88" y="1240"/>
                  </a:lnTo>
                  <a:lnTo>
                    <a:pt x="119" y="1248"/>
                  </a:lnTo>
                  <a:lnTo>
                    <a:pt x="135" y="1248"/>
                  </a:lnTo>
                  <a:lnTo>
                    <a:pt x="167" y="1256"/>
                  </a:lnTo>
                  <a:lnTo>
                    <a:pt x="199" y="1256"/>
                  </a:lnTo>
                  <a:lnTo>
                    <a:pt x="231" y="1264"/>
                  </a:lnTo>
                  <a:lnTo>
                    <a:pt x="271" y="1264"/>
                  </a:lnTo>
                  <a:lnTo>
                    <a:pt x="295" y="1264"/>
                  </a:lnTo>
                  <a:lnTo>
                    <a:pt x="334" y="1264"/>
                  </a:lnTo>
                  <a:lnTo>
                    <a:pt x="366" y="1272"/>
                  </a:lnTo>
                  <a:lnTo>
                    <a:pt x="398" y="1272"/>
                  </a:lnTo>
                  <a:lnTo>
                    <a:pt x="430" y="1272"/>
                  </a:lnTo>
                  <a:lnTo>
                    <a:pt x="470" y="1272"/>
                  </a:lnTo>
                  <a:lnTo>
                    <a:pt x="502" y="1272"/>
                  </a:lnTo>
                  <a:lnTo>
                    <a:pt x="541" y="1272"/>
                  </a:lnTo>
                  <a:lnTo>
                    <a:pt x="573" y="1272"/>
                  </a:lnTo>
                  <a:lnTo>
                    <a:pt x="605" y="1280"/>
                  </a:lnTo>
                  <a:lnTo>
                    <a:pt x="637" y="1280"/>
                  </a:lnTo>
                  <a:lnTo>
                    <a:pt x="677" y="1280"/>
                  </a:lnTo>
                  <a:lnTo>
                    <a:pt x="708" y="1280"/>
                  </a:lnTo>
                  <a:lnTo>
                    <a:pt x="748" y="1280"/>
                  </a:lnTo>
                  <a:lnTo>
                    <a:pt x="780" y="1280"/>
                  </a:lnTo>
                  <a:lnTo>
                    <a:pt x="804" y="1280"/>
                  </a:lnTo>
                  <a:lnTo>
                    <a:pt x="836" y="1280"/>
                  </a:lnTo>
                  <a:lnTo>
                    <a:pt x="868" y="1280"/>
                  </a:lnTo>
                  <a:lnTo>
                    <a:pt x="908" y="1272"/>
                  </a:lnTo>
                  <a:lnTo>
                    <a:pt x="931" y="1272"/>
                  </a:lnTo>
                  <a:lnTo>
                    <a:pt x="963" y="1272"/>
                  </a:lnTo>
                  <a:lnTo>
                    <a:pt x="987" y="1272"/>
                  </a:lnTo>
                  <a:lnTo>
                    <a:pt x="1011" y="1272"/>
                  </a:lnTo>
                  <a:lnTo>
                    <a:pt x="1043" y="1272"/>
                  </a:lnTo>
                  <a:lnTo>
                    <a:pt x="1067" y="1264"/>
                  </a:lnTo>
                  <a:lnTo>
                    <a:pt x="1099" y="1264"/>
                  </a:lnTo>
                  <a:lnTo>
                    <a:pt x="1130" y="1264"/>
                  </a:lnTo>
                  <a:lnTo>
                    <a:pt x="1162" y="1264"/>
                  </a:lnTo>
                  <a:lnTo>
                    <a:pt x="1186" y="1264"/>
                  </a:lnTo>
                  <a:lnTo>
                    <a:pt x="1226" y="1264"/>
                  </a:lnTo>
                  <a:lnTo>
                    <a:pt x="1266" y="1264"/>
                  </a:lnTo>
                  <a:lnTo>
                    <a:pt x="1313" y="1256"/>
                  </a:lnTo>
                  <a:lnTo>
                    <a:pt x="1345" y="1256"/>
                  </a:lnTo>
                  <a:lnTo>
                    <a:pt x="1377" y="1256"/>
                  </a:lnTo>
                  <a:lnTo>
                    <a:pt x="1401" y="1248"/>
                  </a:lnTo>
                  <a:lnTo>
                    <a:pt x="1425" y="1248"/>
                  </a:lnTo>
                  <a:lnTo>
                    <a:pt x="1449" y="1240"/>
                  </a:lnTo>
                  <a:lnTo>
                    <a:pt x="1481" y="1240"/>
                  </a:lnTo>
                  <a:lnTo>
                    <a:pt x="1513" y="1240"/>
                  </a:lnTo>
                  <a:lnTo>
                    <a:pt x="1536" y="1232"/>
                  </a:lnTo>
                  <a:lnTo>
                    <a:pt x="1552" y="1232"/>
                  </a:lnTo>
                  <a:lnTo>
                    <a:pt x="1576" y="1224"/>
                  </a:lnTo>
                  <a:lnTo>
                    <a:pt x="1584" y="1224"/>
                  </a:lnTo>
                  <a:lnTo>
                    <a:pt x="1600" y="1216"/>
                  </a:lnTo>
                  <a:lnTo>
                    <a:pt x="1608" y="1216"/>
                  </a:lnTo>
                  <a:lnTo>
                    <a:pt x="1616" y="1208"/>
                  </a:lnTo>
                  <a:lnTo>
                    <a:pt x="1616" y="1200"/>
                  </a:lnTo>
                  <a:lnTo>
                    <a:pt x="1616" y="1193"/>
                  </a:lnTo>
                  <a:lnTo>
                    <a:pt x="1608" y="1193"/>
                  </a:lnTo>
                  <a:lnTo>
                    <a:pt x="939" y="1097"/>
                  </a:lnTo>
                  <a:lnTo>
                    <a:pt x="931" y="1081"/>
                  </a:lnTo>
                  <a:lnTo>
                    <a:pt x="931" y="1073"/>
                  </a:lnTo>
                  <a:lnTo>
                    <a:pt x="931" y="1065"/>
                  </a:lnTo>
                  <a:lnTo>
                    <a:pt x="931" y="1057"/>
                  </a:lnTo>
                  <a:lnTo>
                    <a:pt x="923" y="1049"/>
                  </a:lnTo>
                  <a:lnTo>
                    <a:pt x="923" y="1041"/>
                  </a:lnTo>
                  <a:lnTo>
                    <a:pt x="915" y="1026"/>
                  </a:lnTo>
                  <a:lnTo>
                    <a:pt x="908" y="1018"/>
                  </a:lnTo>
                  <a:lnTo>
                    <a:pt x="908" y="1010"/>
                  </a:lnTo>
                  <a:lnTo>
                    <a:pt x="900" y="1002"/>
                  </a:lnTo>
                  <a:lnTo>
                    <a:pt x="884" y="994"/>
                  </a:lnTo>
                  <a:lnTo>
                    <a:pt x="923" y="8"/>
                  </a:lnTo>
                  <a:lnTo>
                    <a:pt x="732" y="0"/>
                  </a:lnTo>
                </a:path>
              </a:pathLst>
            </a:custGeom>
            <a:solidFill>
              <a:srgbClr val="404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243" name="Group 11">
              <a:extLst>
                <a:ext uri="{FF2B5EF4-FFF2-40B4-BE49-F238E27FC236}">
                  <a16:creationId xmlns:a16="http://schemas.microsoft.com/office/drawing/2014/main" id="{CE7E0D1B-9BF6-0642-9FF4-B4571C1F5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3" y="2794"/>
              <a:ext cx="1241" cy="1241"/>
              <a:chOff x="2373" y="2794"/>
              <a:chExt cx="1241" cy="1241"/>
            </a:xfrm>
          </p:grpSpPr>
          <p:sp>
            <p:nvSpPr>
              <p:cNvPr id="95244" name="Freeform 12">
                <a:extLst>
                  <a:ext uri="{FF2B5EF4-FFF2-40B4-BE49-F238E27FC236}">
                    <a16:creationId xmlns:a16="http://schemas.microsoft.com/office/drawing/2014/main" id="{D2DBDA82-394A-6A4B-B49F-2961669C6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2794"/>
                <a:ext cx="49" cy="977"/>
              </a:xfrm>
              <a:custGeom>
                <a:avLst/>
                <a:gdLst>
                  <a:gd name="T0" fmla="*/ 14 w 49"/>
                  <a:gd name="T1" fmla="*/ 0 h 977"/>
                  <a:gd name="T2" fmla="*/ 0 w 49"/>
                  <a:gd name="T3" fmla="*/ 976 h 977"/>
                  <a:gd name="T4" fmla="*/ 7 w 49"/>
                  <a:gd name="T5" fmla="*/ 976 h 977"/>
                  <a:gd name="T6" fmla="*/ 21 w 49"/>
                  <a:gd name="T7" fmla="*/ 976 h 977"/>
                  <a:gd name="T8" fmla="*/ 48 w 49"/>
                  <a:gd name="T9" fmla="*/ 8 h 977"/>
                  <a:gd name="T10" fmla="*/ 14 w 49"/>
                  <a:gd name="T11" fmla="*/ 0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977">
                    <a:moveTo>
                      <a:pt x="14" y="0"/>
                    </a:moveTo>
                    <a:lnTo>
                      <a:pt x="0" y="976"/>
                    </a:lnTo>
                    <a:lnTo>
                      <a:pt x="7" y="976"/>
                    </a:lnTo>
                    <a:lnTo>
                      <a:pt x="21" y="976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5" name="Freeform 13">
                <a:extLst>
                  <a:ext uri="{FF2B5EF4-FFF2-40B4-BE49-F238E27FC236}">
                    <a16:creationId xmlns:a16="http://schemas.microsoft.com/office/drawing/2014/main" id="{DDAFD50F-B4BD-FE4B-9E3E-37EA7175B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3778"/>
                <a:ext cx="73" cy="129"/>
              </a:xfrm>
              <a:custGeom>
                <a:avLst/>
                <a:gdLst>
                  <a:gd name="T0" fmla="*/ 0 w 73"/>
                  <a:gd name="T1" fmla="*/ 0 h 129"/>
                  <a:gd name="T2" fmla="*/ 29 w 73"/>
                  <a:gd name="T3" fmla="*/ 0 h 129"/>
                  <a:gd name="T4" fmla="*/ 36 w 73"/>
                  <a:gd name="T5" fmla="*/ 15 h 129"/>
                  <a:gd name="T6" fmla="*/ 50 w 73"/>
                  <a:gd name="T7" fmla="*/ 23 h 129"/>
                  <a:gd name="T8" fmla="*/ 58 w 73"/>
                  <a:gd name="T9" fmla="*/ 45 h 129"/>
                  <a:gd name="T10" fmla="*/ 65 w 73"/>
                  <a:gd name="T11" fmla="*/ 60 h 129"/>
                  <a:gd name="T12" fmla="*/ 72 w 73"/>
                  <a:gd name="T13" fmla="*/ 83 h 129"/>
                  <a:gd name="T14" fmla="*/ 72 w 73"/>
                  <a:gd name="T15" fmla="*/ 105 h 129"/>
                  <a:gd name="T16" fmla="*/ 65 w 73"/>
                  <a:gd name="T17" fmla="*/ 113 h 129"/>
                  <a:gd name="T18" fmla="*/ 50 w 73"/>
                  <a:gd name="T19" fmla="*/ 120 h 129"/>
                  <a:gd name="T20" fmla="*/ 29 w 73"/>
                  <a:gd name="T21" fmla="*/ 128 h 129"/>
                  <a:gd name="T22" fmla="*/ 14 w 73"/>
                  <a:gd name="T23" fmla="*/ 128 h 129"/>
                  <a:gd name="T24" fmla="*/ 14 w 73"/>
                  <a:gd name="T25" fmla="*/ 105 h 129"/>
                  <a:gd name="T26" fmla="*/ 14 w 73"/>
                  <a:gd name="T27" fmla="*/ 75 h 129"/>
                  <a:gd name="T28" fmla="*/ 14 w 73"/>
                  <a:gd name="T29" fmla="*/ 60 h 129"/>
                  <a:gd name="T30" fmla="*/ 14 w 73"/>
                  <a:gd name="T31" fmla="*/ 38 h 129"/>
                  <a:gd name="T32" fmla="*/ 7 w 73"/>
                  <a:gd name="T33" fmla="*/ 23 h 129"/>
                  <a:gd name="T34" fmla="*/ 0 w 7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129">
                    <a:moveTo>
                      <a:pt x="0" y="0"/>
                    </a:moveTo>
                    <a:lnTo>
                      <a:pt x="29" y="0"/>
                    </a:lnTo>
                    <a:lnTo>
                      <a:pt x="36" y="15"/>
                    </a:lnTo>
                    <a:lnTo>
                      <a:pt x="50" y="23"/>
                    </a:lnTo>
                    <a:lnTo>
                      <a:pt x="58" y="45"/>
                    </a:lnTo>
                    <a:lnTo>
                      <a:pt x="65" y="60"/>
                    </a:lnTo>
                    <a:lnTo>
                      <a:pt x="72" y="83"/>
                    </a:lnTo>
                    <a:lnTo>
                      <a:pt x="72" y="105"/>
                    </a:lnTo>
                    <a:lnTo>
                      <a:pt x="65" y="113"/>
                    </a:lnTo>
                    <a:lnTo>
                      <a:pt x="50" y="120"/>
                    </a:lnTo>
                    <a:lnTo>
                      <a:pt x="29" y="128"/>
                    </a:lnTo>
                    <a:lnTo>
                      <a:pt x="14" y="128"/>
                    </a:lnTo>
                    <a:lnTo>
                      <a:pt x="14" y="105"/>
                    </a:lnTo>
                    <a:lnTo>
                      <a:pt x="14" y="75"/>
                    </a:lnTo>
                    <a:lnTo>
                      <a:pt x="14" y="60"/>
                    </a:lnTo>
                    <a:lnTo>
                      <a:pt x="14" y="38"/>
                    </a:lnTo>
                    <a:lnTo>
                      <a:pt x="7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6" name="Freeform 14">
                <a:extLst>
                  <a:ext uri="{FF2B5EF4-FFF2-40B4-BE49-F238E27FC236}">
                    <a16:creationId xmlns:a16="http://schemas.microsoft.com/office/drawing/2014/main" id="{8D1F5258-F3F4-E845-8CB5-F787BAB1D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" y="3890"/>
                <a:ext cx="145" cy="145"/>
              </a:xfrm>
              <a:custGeom>
                <a:avLst/>
                <a:gdLst>
                  <a:gd name="T0" fmla="*/ 99 w 145"/>
                  <a:gd name="T1" fmla="*/ 0 h 145"/>
                  <a:gd name="T2" fmla="*/ 99 w 145"/>
                  <a:gd name="T3" fmla="*/ 8 h 145"/>
                  <a:gd name="T4" fmla="*/ 106 w 145"/>
                  <a:gd name="T5" fmla="*/ 8 h 145"/>
                  <a:gd name="T6" fmla="*/ 106 w 145"/>
                  <a:gd name="T7" fmla="*/ 15 h 145"/>
                  <a:gd name="T8" fmla="*/ 99 w 145"/>
                  <a:gd name="T9" fmla="*/ 23 h 145"/>
                  <a:gd name="T10" fmla="*/ 83 w 145"/>
                  <a:gd name="T11" fmla="*/ 23 h 145"/>
                  <a:gd name="T12" fmla="*/ 76 w 145"/>
                  <a:gd name="T13" fmla="*/ 23 h 145"/>
                  <a:gd name="T14" fmla="*/ 61 w 145"/>
                  <a:gd name="T15" fmla="*/ 30 h 145"/>
                  <a:gd name="T16" fmla="*/ 53 w 145"/>
                  <a:gd name="T17" fmla="*/ 30 h 145"/>
                  <a:gd name="T18" fmla="*/ 38 w 145"/>
                  <a:gd name="T19" fmla="*/ 30 h 145"/>
                  <a:gd name="T20" fmla="*/ 30 w 145"/>
                  <a:gd name="T21" fmla="*/ 30 h 145"/>
                  <a:gd name="T22" fmla="*/ 23 w 145"/>
                  <a:gd name="T23" fmla="*/ 30 h 145"/>
                  <a:gd name="T24" fmla="*/ 15 w 145"/>
                  <a:gd name="T25" fmla="*/ 38 h 145"/>
                  <a:gd name="T26" fmla="*/ 8 w 145"/>
                  <a:gd name="T27" fmla="*/ 38 h 145"/>
                  <a:gd name="T28" fmla="*/ 8 w 145"/>
                  <a:gd name="T29" fmla="*/ 45 h 145"/>
                  <a:gd name="T30" fmla="*/ 0 w 145"/>
                  <a:gd name="T31" fmla="*/ 53 h 145"/>
                  <a:gd name="T32" fmla="*/ 0 w 145"/>
                  <a:gd name="T33" fmla="*/ 61 h 145"/>
                  <a:gd name="T34" fmla="*/ 8 w 145"/>
                  <a:gd name="T35" fmla="*/ 68 h 145"/>
                  <a:gd name="T36" fmla="*/ 8 w 145"/>
                  <a:gd name="T37" fmla="*/ 76 h 145"/>
                  <a:gd name="T38" fmla="*/ 15 w 145"/>
                  <a:gd name="T39" fmla="*/ 83 h 145"/>
                  <a:gd name="T40" fmla="*/ 23 w 145"/>
                  <a:gd name="T41" fmla="*/ 91 h 145"/>
                  <a:gd name="T42" fmla="*/ 23 w 145"/>
                  <a:gd name="T43" fmla="*/ 99 h 145"/>
                  <a:gd name="T44" fmla="*/ 23 w 145"/>
                  <a:gd name="T45" fmla="*/ 106 h 145"/>
                  <a:gd name="T46" fmla="*/ 15 w 145"/>
                  <a:gd name="T47" fmla="*/ 106 h 145"/>
                  <a:gd name="T48" fmla="*/ 23 w 145"/>
                  <a:gd name="T49" fmla="*/ 114 h 145"/>
                  <a:gd name="T50" fmla="*/ 23 w 145"/>
                  <a:gd name="T51" fmla="*/ 121 h 145"/>
                  <a:gd name="T52" fmla="*/ 30 w 145"/>
                  <a:gd name="T53" fmla="*/ 129 h 145"/>
                  <a:gd name="T54" fmla="*/ 45 w 145"/>
                  <a:gd name="T55" fmla="*/ 136 h 145"/>
                  <a:gd name="T56" fmla="*/ 45 w 145"/>
                  <a:gd name="T57" fmla="*/ 144 h 145"/>
                  <a:gd name="T58" fmla="*/ 61 w 145"/>
                  <a:gd name="T59" fmla="*/ 144 h 145"/>
                  <a:gd name="T60" fmla="*/ 68 w 145"/>
                  <a:gd name="T61" fmla="*/ 144 h 145"/>
                  <a:gd name="T62" fmla="*/ 76 w 145"/>
                  <a:gd name="T63" fmla="*/ 144 h 145"/>
                  <a:gd name="T64" fmla="*/ 91 w 145"/>
                  <a:gd name="T65" fmla="*/ 144 h 145"/>
                  <a:gd name="T66" fmla="*/ 106 w 145"/>
                  <a:gd name="T67" fmla="*/ 144 h 145"/>
                  <a:gd name="T68" fmla="*/ 121 w 145"/>
                  <a:gd name="T69" fmla="*/ 144 h 145"/>
                  <a:gd name="T70" fmla="*/ 136 w 145"/>
                  <a:gd name="T71" fmla="*/ 144 h 145"/>
                  <a:gd name="T72" fmla="*/ 144 w 145"/>
                  <a:gd name="T73" fmla="*/ 144 h 145"/>
                  <a:gd name="T74" fmla="*/ 144 w 145"/>
                  <a:gd name="T75" fmla="*/ 136 h 145"/>
                  <a:gd name="T76" fmla="*/ 144 w 145"/>
                  <a:gd name="T77" fmla="*/ 129 h 145"/>
                  <a:gd name="T78" fmla="*/ 121 w 145"/>
                  <a:gd name="T79" fmla="*/ 121 h 145"/>
                  <a:gd name="T80" fmla="*/ 106 w 145"/>
                  <a:gd name="T81" fmla="*/ 114 h 145"/>
                  <a:gd name="T82" fmla="*/ 91 w 145"/>
                  <a:gd name="T83" fmla="*/ 106 h 145"/>
                  <a:gd name="T84" fmla="*/ 76 w 145"/>
                  <a:gd name="T85" fmla="*/ 99 h 145"/>
                  <a:gd name="T86" fmla="*/ 61 w 145"/>
                  <a:gd name="T87" fmla="*/ 91 h 145"/>
                  <a:gd name="T88" fmla="*/ 53 w 145"/>
                  <a:gd name="T89" fmla="*/ 76 h 145"/>
                  <a:gd name="T90" fmla="*/ 45 w 145"/>
                  <a:gd name="T91" fmla="*/ 68 h 145"/>
                  <a:gd name="T92" fmla="*/ 38 w 145"/>
                  <a:gd name="T93" fmla="*/ 68 h 145"/>
                  <a:gd name="T94" fmla="*/ 38 w 145"/>
                  <a:gd name="T95" fmla="*/ 61 h 145"/>
                  <a:gd name="T96" fmla="*/ 38 w 145"/>
                  <a:gd name="T97" fmla="*/ 53 h 145"/>
                  <a:gd name="T98" fmla="*/ 45 w 145"/>
                  <a:gd name="T99" fmla="*/ 53 h 145"/>
                  <a:gd name="T100" fmla="*/ 45 w 145"/>
                  <a:gd name="T101" fmla="*/ 45 h 145"/>
                  <a:gd name="T102" fmla="*/ 61 w 145"/>
                  <a:gd name="T103" fmla="*/ 45 h 145"/>
                  <a:gd name="T104" fmla="*/ 76 w 145"/>
                  <a:gd name="T105" fmla="*/ 38 h 145"/>
                  <a:gd name="T106" fmla="*/ 91 w 145"/>
                  <a:gd name="T107" fmla="*/ 38 h 145"/>
                  <a:gd name="T108" fmla="*/ 99 w 145"/>
                  <a:gd name="T109" fmla="*/ 30 h 145"/>
                  <a:gd name="T110" fmla="*/ 106 w 145"/>
                  <a:gd name="T111" fmla="*/ 30 h 145"/>
                  <a:gd name="T112" fmla="*/ 114 w 145"/>
                  <a:gd name="T113" fmla="*/ 23 h 145"/>
                  <a:gd name="T114" fmla="*/ 114 w 145"/>
                  <a:gd name="T115" fmla="*/ 15 h 145"/>
                  <a:gd name="T116" fmla="*/ 114 w 145"/>
                  <a:gd name="T117" fmla="*/ 8 h 145"/>
                  <a:gd name="T118" fmla="*/ 106 w 145"/>
                  <a:gd name="T119" fmla="*/ 0 h 145"/>
                  <a:gd name="T120" fmla="*/ 99 w 145"/>
                  <a:gd name="T12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5" h="145">
                    <a:moveTo>
                      <a:pt x="99" y="0"/>
                    </a:moveTo>
                    <a:lnTo>
                      <a:pt x="99" y="8"/>
                    </a:lnTo>
                    <a:lnTo>
                      <a:pt x="106" y="8"/>
                    </a:lnTo>
                    <a:lnTo>
                      <a:pt x="106" y="15"/>
                    </a:lnTo>
                    <a:lnTo>
                      <a:pt x="99" y="23"/>
                    </a:lnTo>
                    <a:lnTo>
                      <a:pt x="83" y="23"/>
                    </a:lnTo>
                    <a:lnTo>
                      <a:pt x="76" y="23"/>
                    </a:lnTo>
                    <a:lnTo>
                      <a:pt x="61" y="30"/>
                    </a:lnTo>
                    <a:lnTo>
                      <a:pt x="53" y="30"/>
                    </a:lnTo>
                    <a:lnTo>
                      <a:pt x="38" y="30"/>
                    </a:lnTo>
                    <a:lnTo>
                      <a:pt x="30" y="30"/>
                    </a:lnTo>
                    <a:lnTo>
                      <a:pt x="23" y="30"/>
                    </a:lnTo>
                    <a:lnTo>
                      <a:pt x="15" y="38"/>
                    </a:lnTo>
                    <a:lnTo>
                      <a:pt x="8" y="38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8" y="68"/>
                    </a:lnTo>
                    <a:lnTo>
                      <a:pt x="8" y="76"/>
                    </a:lnTo>
                    <a:lnTo>
                      <a:pt x="15" y="83"/>
                    </a:lnTo>
                    <a:lnTo>
                      <a:pt x="23" y="91"/>
                    </a:lnTo>
                    <a:lnTo>
                      <a:pt x="23" y="99"/>
                    </a:lnTo>
                    <a:lnTo>
                      <a:pt x="23" y="106"/>
                    </a:lnTo>
                    <a:lnTo>
                      <a:pt x="15" y="106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30" y="129"/>
                    </a:lnTo>
                    <a:lnTo>
                      <a:pt x="45" y="136"/>
                    </a:lnTo>
                    <a:lnTo>
                      <a:pt x="45" y="144"/>
                    </a:lnTo>
                    <a:lnTo>
                      <a:pt x="61" y="144"/>
                    </a:lnTo>
                    <a:lnTo>
                      <a:pt x="68" y="144"/>
                    </a:lnTo>
                    <a:lnTo>
                      <a:pt x="76" y="144"/>
                    </a:lnTo>
                    <a:lnTo>
                      <a:pt x="91" y="144"/>
                    </a:lnTo>
                    <a:lnTo>
                      <a:pt x="106" y="144"/>
                    </a:lnTo>
                    <a:lnTo>
                      <a:pt x="121" y="144"/>
                    </a:lnTo>
                    <a:lnTo>
                      <a:pt x="136" y="144"/>
                    </a:lnTo>
                    <a:lnTo>
                      <a:pt x="144" y="144"/>
                    </a:lnTo>
                    <a:lnTo>
                      <a:pt x="144" y="136"/>
                    </a:lnTo>
                    <a:lnTo>
                      <a:pt x="144" y="129"/>
                    </a:lnTo>
                    <a:lnTo>
                      <a:pt x="121" y="121"/>
                    </a:lnTo>
                    <a:lnTo>
                      <a:pt x="106" y="114"/>
                    </a:lnTo>
                    <a:lnTo>
                      <a:pt x="91" y="106"/>
                    </a:lnTo>
                    <a:lnTo>
                      <a:pt x="76" y="99"/>
                    </a:lnTo>
                    <a:lnTo>
                      <a:pt x="61" y="91"/>
                    </a:lnTo>
                    <a:lnTo>
                      <a:pt x="53" y="76"/>
                    </a:lnTo>
                    <a:lnTo>
                      <a:pt x="45" y="68"/>
                    </a:lnTo>
                    <a:lnTo>
                      <a:pt x="38" y="68"/>
                    </a:lnTo>
                    <a:lnTo>
                      <a:pt x="38" y="61"/>
                    </a:lnTo>
                    <a:lnTo>
                      <a:pt x="38" y="53"/>
                    </a:lnTo>
                    <a:lnTo>
                      <a:pt x="45" y="53"/>
                    </a:lnTo>
                    <a:lnTo>
                      <a:pt x="45" y="45"/>
                    </a:lnTo>
                    <a:lnTo>
                      <a:pt x="61" y="45"/>
                    </a:lnTo>
                    <a:lnTo>
                      <a:pt x="76" y="38"/>
                    </a:lnTo>
                    <a:lnTo>
                      <a:pt x="91" y="38"/>
                    </a:lnTo>
                    <a:lnTo>
                      <a:pt x="99" y="30"/>
                    </a:lnTo>
                    <a:lnTo>
                      <a:pt x="106" y="30"/>
                    </a:lnTo>
                    <a:lnTo>
                      <a:pt x="114" y="23"/>
                    </a:lnTo>
                    <a:lnTo>
                      <a:pt x="114" y="15"/>
                    </a:lnTo>
                    <a:lnTo>
                      <a:pt x="114" y="8"/>
                    </a:lnTo>
                    <a:lnTo>
                      <a:pt x="106" y="0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7" name="Freeform 15">
                <a:extLst>
                  <a:ext uri="{FF2B5EF4-FFF2-40B4-BE49-F238E27FC236}">
                    <a16:creationId xmlns:a16="http://schemas.microsoft.com/office/drawing/2014/main" id="{67FC8C72-DC69-C341-B025-66AD77C5F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906"/>
                <a:ext cx="545" cy="121"/>
              </a:xfrm>
              <a:custGeom>
                <a:avLst/>
                <a:gdLst>
                  <a:gd name="T0" fmla="*/ 544 w 545"/>
                  <a:gd name="T1" fmla="*/ 75 h 121"/>
                  <a:gd name="T2" fmla="*/ 536 w 545"/>
                  <a:gd name="T3" fmla="*/ 68 h 121"/>
                  <a:gd name="T4" fmla="*/ 63 w 545"/>
                  <a:gd name="T5" fmla="*/ 0 h 121"/>
                  <a:gd name="T6" fmla="*/ 39 w 545"/>
                  <a:gd name="T7" fmla="*/ 0 h 121"/>
                  <a:gd name="T8" fmla="*/ 24 w 545"/>
                  <a:gd name="T9" fmla="*/ 0 h 121"/>
                  <a:gd name="T10" fmla="*/ 8 w 545"/>
                  <a:gd name="T11" fmla="*/ 8 h 121"/>
                  <a:gd name="T12" fmla="*/ 0 w 545"/>
                  <a:gd name="T13" fmla="*/ 15 h 121"/>
                  <a:gd name="T14" fmla="*/ 8 w 545"/>
                  <a:gd name="T15" fmla="*/ 23 h 121"/>
                  <a:gd name="T16" fmla="*/ 24 w 545"/>
                  <a:gd name="T17" fmla="*/ 30 h 121"/>
                  <a:gd name="T18" fmla="*/ 32 w 545"/>
                  <a:gd name="T19" fmla="*/ 30 h 121"/>
                  <a:gd name="T20" fmla="*/ 39 w 545"/>
                  <a:gd name="T21" fmla="*/ 38 h 121"/>
                  <a:gd name="T22" fmla="*/ 47 w 545"/>
                  <a:gd name="T23" fmla="*/ 53 h 121"/>
                  <a:gd name="T24" fmla="*/ 47 w 545"/>
                  <a:gd name="T25" fmla="*/ 60 h 121"/>
                  <a:gd name="T26" fmla="*/ 47 w 545"/>
                  <a:gd name="T27" fmla="*/ 75 h 121"/>
                  <a:gd name="T28" fmla="*/ 47 w 545"/>
                  <a:gd name="T29" fmla="*/ 83 h 121"/>
                  <a:gd name="T30" fmla="*/ 47 w 545"/>
                  <a:gd name="T31" fmla="*/ 98 h 121"/>
                  <a:gd name="T32" fmla="*/ 55 w 545"/>
                  <a:gd name="T33" fmla="*/ 113 h 121"/>
                  <a:gd name="T34" fmla="*/ 63 w 545"/>
                  <a:gd name="T35" fmla="*/ 113 h 121"/>
                  <a:gd name="T36" fmla="*/ 79 w 545"/>
                  <a:gd name="T37" fmla="*/ 120 h 121"/>
                  <a:gd name="T38" fmla="*/ 134 w 545"/>
                  <a:gd name="T39" fmla="*/ 120 h 121"/>
                  <a:gd name="T40" fmla="*/ 181 w 545"/>
                  <a:gd name="T41" fmla="*/ 120 h 121"/>
                  <a:gd name="T42" fmla="*/ 221 w 545"/>
                  <a:gd name="T43" fmla="*/ 120 h 121"/>
                  <a:gd name="T44" fmla="*/ 268 w 545"/>
                  <a:gd name="T45" fmla="*/ 120 h 121"/>
                  <a:gd name="T46" fmla="*/ 323 w 545"/>
                  <a:gd name="T47" fmla="*/ 113 h 121"/>
                  <a:gd name="T48" fmla="*/ 363 w 545"/>
                  <a:gd name="T49" fmla="*/ 113 h 121"/>
                  <a:gd name="T50" fmla="*/ 402 w 545"/>
                  <a:gd name="T51" fmla="*/ 105 h 121"/>
                  <a:gd name="T52" fmla="*/ 434 w 545"/>
                  <a:gd name="T53" fmla="*/ 98 h 121"/>
                  <a:gd name="T54" fmla="*/ 473 w 545"/>
                  <a:gd name="T55" fmla="*/ 98 h 121"/>
                  <a:gd name="T56" fmla="*/ 505 w 545"/>
                  <a:gd name="T57" fmla="*/ 90 h 121"/>
                  <a:gd name="T58" fmla="*/ 520 w 545"/>
                  <a:gd name="T59" fmla="*/ 90 h 121"/>
                  <a:gd name="T60" fmla="*/ 536 w 545"/>
                  <a:gd name="T61" fmla="*/ 83 h 121"/>
                  <a:gd name="T62" fmla="*/ 544 w 545"/>
                  <a:gd name="T63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5" h="121">
                    <a:moveTo>
                      <a:pt x="544" y="75"/>
                    </a:moveTo>
                    <a:lnTo>
                      <a:pt x="536" y="68"/>
                    </a:lnTo>
                    <a:lnTo>
                      <a:pt x="63" y="0"/>
                    </a:lnTo>
                    <a:lnTo>
                      <a:pt x="39" y="0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15"/>
                    </a:lnTo>
                    <a:lnTo>
                      <a:pt x="8" y="23"/>
                    </a:lnTo>
                    <a:lnTo>
                      <a:pt x="24" y="30"/>
                    </a:lnTo>
                    <a:lnTo>
                      <a:pt x="32" y="30"/>
                    </a:lnTo>
                    <a:lnTo>
                      <a:pt x="39" y="38"/>
                    </a:lnTo>
                    <a:lnTo>
                      <a:pt x="47" y="53"/>
                    </a:lnTo>
                    <a:lnTo>
                      <a:pt x="47" y="60"/>
                    </a:lnTo>
                    <a:lnTo>
                      <a:pt x="47" y="75"/>
                    </a:lnTo>
                    <a:lnTo>
                      <a:pt x="47" y="83"/>
                    </a:lnTo>
                    <a:lnTo>
                      <a:pt x="47" y="98"/>
                    </a:lnTo>
                    <a:lnTo>
                      <a:pt x="55" y="113"/>
                    </a:lnTo>
                    <a:lnTo>
                      <a:pt x="63" y="113"/>
                    </a:lnTo>
                    <a:lnTo>
                      <a:pt x="79" y="120"/>
                    </a:lnTo>
                    <a:lnTo>
                      <a:pt x="134" y="120"/>
                    </a:lnTo>
                    <a:lnTo>
                      <a:pt x="181" y="120"/>
                    </a:lnTo>
                    <a:lnTo>
                      <a:pt x="221" y="120"/>
                    </a:lnTo>
                    <a:lnTo>
                      <a:pt x="268" y="120"/>
                    </a:lnTo>
                    <a:lnTo>
                      <a:pt x="323" y="113"/>
                    </a:lnTo>
                    <a:lnTo>
                      <a:pt x="363" y="113"/>
                    </a:lnTo>
                    <a:lnTo>
                      <a:pt x="402" y="105"/>
                    </a:lnTo>
                    <a:lnTo>
                      <a:pt x="434" y="98"/>
                    </a:lnTo>
                    <a:lnTo>
                      <a:pt x="473" y="98"/>
                    </a:lnTo>
                    <a:lnTo>
                      <a:pt x="505" y="90"/>
                    </a:lnTo>
                    <a:lnTo>
                      <a:pt x="520" y="90"/>
                    </a:lnTo>
                    <a:lnTo>
                      <a:pt x="536" y="83"/>
                    </a:lnTo>
                    <a:lnTo>
                      <a:pt x="544" y="75"/>
                    </a:lnTo>
                  </a:path>
                </a:pathLst>
              </a:cu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8" name="Freeform 16">
                <a:extLst>
                  <a:ext uri="{FF2B5EF4-FFF2-40B4-BE49-F238E27FC236}">
                    <a16:creationId xmlns:a16="http://schemas.microsoft.com/office/drawing/2014/main" id="{4C9EDC91-3E16-A441-AE21-E94431184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3890"/>
                <a:ext cx="433" cy="137"/>
              </a:xfrm>
              <a:custGeom>
                <a:avLst/>
                <a:gdLst>
                  <a:gd name="T0" fmla="*/ 432 w 433"/>
                  <a:gd name="T1" fmla="*/ 38 h 137"/>
                  <a:gd name="T2" fmla="*/ 408 w 433"/>
                  <a:gd name="T3" fmla="*/ 30 h 137"/>
                  <a:gd name="T4" fmla="*/ 385 w 433"/>
                  <a:gd name="T5" fmla="*/ 15 h 137"/>
                  <a:gd name="T6" fmla="*/ 361 w 433"/>
                  <a:gd name="T7" fmla="*/ 8 h 137"/>
                  <a:gd name="T8" fmla="*/ 353 w 433"/>
                  <a:gd name="T9" fmla="*/ 0 h 137"/>
                  <a:gd name="T10" fmla="*/ 283 w 433"/>
                  <a:gd name="T11" fmla="*/ 15 h 137"/>
                  <a:gd name="T12" fmla="*/ 196 w 433"/>
                  <a:gd name="T13" fmla="*/ 30 h 137"/>
                  <a:gd name="T14" fmla="*/ 16 w 433"/>
                  <a:gd name="T15" fmla="*/ 53 h 137"/>
                  <a:gd name="T16" fmla="*/ 8 w 433"/>
                  <a:gd name="T17" fmla="*/ 60 h 137"/>
                  <a:gd name="T18" fmla="*/ 0 w 433"/>
                  <a:gd name="T19" fmla="*/ 68 h 137"/>
                  <a:gd name="T20" fmla="*/ 8 w 433"/>
                  <a:gd name="T21" fmla="*/ 76 h 137"/>
                  <a:gd name="T22" fmla="*/ 16 w 433"/>
                  <a:gd name="T23" fmla="*/ 76 h 137"/>
                  <a:gd name="T24" fmla="*/ 24 w 433"/>
                  <a:gd name="T25" fmla="*/ 83 h 137"/>
                  <a:gd name="T26" fmla="*/ 126 w 433"/>
                  <a:gd name="T27" fmla="*/ 91 h 137"/>
                  <a:gd name="T28" fmla="*/ 189 w 433"/>
                  <a:gd name="T29" fmla="*/ 98 h 137"/>
                  <a:gd name="T30" fmla="*/ 220 w 433"/>
                  <a:gd name="T31" fmla="*/ 106 h 137"/>
                  <a:gd name="T32" fmla="*/ 259 w 433"/>
                  <a:gd name="T33" fmla="*/ 113 h 137"/>
                  <a:gd name="T34" fmla="*/ 283 w 433"/>
                  <a:gd name="T35" fmla="*/ 121 h 137"/>
                  <a:gd name="T36" fmla="*/ 306 w 433"/>
                  <a:gd name="T37" fmla="*/ 128 h 137"/>
                  <a:gd name="T38" fmla="*/ 322 w 433"/>
                  <a:gd name="T39" fmla="*/ 136 h 137"/>
                  <a:gd name="T40" fmla="*/ 346 w 433"/>
                  <a:gd name="T41" fmla="*/ 136 h 137"/>
                  <a:gd name="T42" fmla="*/ 369 w 433"/>
                  <a:gd name="T43" fmla="*/ 136 h 137"/>
                  <a:gd name="T44" fmla="*/ 393 w 433"/>
                  <a:gd name="T45" fmla="*/ 136 h 137"/>
                  <a:gd name="T46" fmla="*/ 424 w 433"/>
                  <a:gd name="T47" fmla="*/ 76 h 137"/>
                  <a:gd name="T48" fmla="*/ 424 w 433"/>
                  <a:gd name="T49" fmla="*/ 68 h 137"/>
                  <a:gd name="T50" fmla="*/ 424 w 433"/>
                  <a:gd name="T51" fmla="*/ 60 h 137"/>
                  <a:gd name="T52" fmla="*/ 432 w 433"/>
                  <a:gd name="T53" fmla="*/ 3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137">
                    <a:moveTo>
                      <a:pt x="432" y="38"/>
                    </a:moveTo>
                    <a:lnTo>
                      <a:pt x="408" y="30"/>
                    </a:lnTo>
                    <a:lnTo>
                      <a:pt x="385" y="15"/>
                    </a:lnTo>
                    <a:lnTo>
                      <a:pt x="361" y="8"/>
                    </a:lnTo>
                    <a:lnTo>
                      <a:pt x="353" y="0"/>
                    </a:lnTo>
                    <a:lnTo>
                      <a:pt x="283" y="15"/>
                    </a:lnTo>
                    <a:lnTo>
                      <a:pt x="196" y="30"/>
                    </a:lnTo>
                    <a:lnTo>
                      <a:pt x="16" y="53"/>
                    </a:lnTo>
                    <a:lnTo>
                      <a:pt x="8" y="60"/>
                    </a:lnTo>
                    <a:lnTo>
                      <a:pt x="0" y="68"/>
                    </a:lnTo>
                    <a:lnTo>
                      <a:pt x="8" y="76"/>
                    </a:lnTo>
                    <a:lnTo>
                      <a:pt x="16" y="76"/>
                    </a:lnTo>
                    <a:lnTo>
                      <a:pt x="24" y="83"/>
                    </a:lnTo>
                    <a:lnTo>
                      <a:pt x="126" y="91"/>
                    </a:lnTo>
                    <a:lnTo>
                      <a:pt x="189" y="98"/>
                    </a:lnTo>
                    <a:lnTo>
                      <a:pt x="220" y="106"/>
                    </a:lnTo>
                    <a:lnTo>
                      <a:pt x="259" y="113"/>
                    </a:lnTo>
                    <a:lnTo>
                      <a:pt x="283" y="121"/>
                    </a:lnTo>
                    <a:lnTo>
                      <a:pt x="306" y="128"/>
                    </a:lnTo>
                    <a:lnTo>
                      <a:pt x="322" y="136"/>
                    </a:lnTo>
                    <a:lnTo>
                      <a:pt x="346" y="136"/>
                    </a:lnTo>
                    <a:lnTo>
                      <a:pt x="369" y="136"/>
                    </a:lnTo>
                    <a:lnTo>
                      <a:pt x="393" y="136"/>
                    </a:lnTo>
                    <a:lnTo>
                      <a:pt x="424" y="76"/>
                    </a:lnTo>
                    <a:lnTo>
                      <a:pt x="424" y="68"/>
                    </a:lnTo>
                    <a:lnTo>
                      <a:pt x="424" y="60"/>
                    </a:lnTo>
                    <a:lnTo>
                      <a:pt x="432" y="38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9" name="Freeform 17">
                <a:extLst>
                  <a:ext uri="{FF2B5EF4-FFF2-40B4-BE49-F238E27FC236}">
                    <a16:creationId xmlns:a16="http://schemas.microsoft.com/office/drawing/2014/main" id="{62BD2F6D-E826-CA47-A2EE-629179BD9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786"/>
                <a:ext cx="65" cy="105"/>
              </a:xfrm>
              <a:custGeom>
                <a:avLst/>
                <a:gdLst>
                  <a:gd name="T0" fmla="*/ 64 w 65"/>
                  <a:gd name="T1" fmla="*/ 0 h 105"/>
                  <a:gd name="T2" fmla="*/ 43 w 65"/>
                  <a:gd name="T3" fmla="*/ 0 h 105"/>
                  <a:gd name="T4" fmla="*/ 36 w 65"/>
                  <a:gd name="T5" fmla="*/ 7 h 105"/>
                  <a:gd name="T6" fmla="*/ 21 w 65"/>
                  <a:gd name="T7" fmla="*/ 15 h 105"/>
                  <a:gd name="T8" fmla="*/ 14 w 65"/>
                  <a:gd name="T9" fmla="*/ 30 h 105"/>
                  <a:gd name="T10" fmla="*/ 7 w 65"/>
                  <a:gd name="T11" fmla="*/ 45 h 105"/>
                  <a:gd name="T12" fmla="*/ 7 w 65"/>
                  <a:gd name="T13" fmla="*/ 59 h 105"/>
                  <a:gd name="T14" fmla="*/ 0 w 65"/>
                  <a:gd name="T15" fmla="*/ 74 h 105"/>
                  <a:gd name="T16" fmla="*/ 0 w 65"/>
                  <a:gd name="T17" fmla="*/ 89 h 105"/>
                  <a:gd name="T18" fmla="*/ 14 w 65"/>
                  <a:gd name="T19" fmla="*/ 97 h 105"/>
                  <a:gd name="T20" fmla="*/ 36 w 65"/>
                  <a:gd name="T21" fmla="*/ 104 h 105"/>
                  <a:gd name="T22" fmla="*/ 50 w 65"/>
                  <a:gd name="T23" fmla="*/ 104 h 105"/>
                  <a:gd name="T24" fmla="*/ 50 w 65"/>
                  <a:gd name="T25" fmla="*/ 89 h 105"/>
                  <a:gd name="T26" fmla="*/ 43 w 65"/>
                  <a:gd name="T27" fmla="*/ 67 h 105"/>
                  <a:gd name="T28" fmla="*/ 43 w 65"/>
                  <a:gd name="T29" fmla="*/ 52 h 105"/>
                  <a:gd name="T30" fmla="*/ 36 w 65"/>
                  <a:gd name="T31" fmla="*/ 45 h 105"/>
                  <a:gd name="T32" fmla="*/ 36 w 65"/>
                  <a:gd name="T33" fmla="*/ 30 h 105"/>
                  <a:gd name="T34" fmla="*/ 43 w 65"/>
                  <a:gd name="T35" fmla="*/ 22 h 105"/>
                  <a:gd name="T36" fmla="*/ 43 w 65"/>
                  <a:gd name="T37" fmla="*/ 15 h 105"/>
                  <a:gd name="T38" fmla="*/ 50 w 65"/>
                  <a:gd name="T39" fmla="*/ 7 h 105"/>
                  <a:gd name="T40" fmla="*/ 64 w 65"/>
                  <a:gd name="T4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105">
                    <a:moveTo>
                      <a:pt x="64" y="0"/>
                    </a:moveTo>
                    <a:lnTo>
                      <a:pt x="43" y="0"/>
                    </a:lnTo>
                    <a:lnTo>
                      <a:pt x="36" y="7"/>
                    </a:lnTo>
                    <a:lnTo>
                      <a:pt x="21" y="15"/>
                    </a:lnTo>
                    <a:lnTo>
                      <a:pt x="14" y="30"/>
                    </a:lnTo>
                    <a:lnTo>
                      <a:pt x="7" y="45"/>
                    </a:lnTo>
                    <a:lnTo>
                      <a:pt x="7" y="59"/>
                    </a:lnTo>
                    <a:lnTo>
                      <a:pt x="0" y="7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36" y="104"/>
                    </a:lnTo>
                    <a:lnTo>
                      <a:pt x="50" y="104"/>
                    </a:lnTo>
                    <a:lnTo>
                      <a:pt x="50" y="89"/>
                    </a:lnTo>
                    <a:lnTo>
                      <a:pt x="43" y="67"/>
                    </a:lnTo>
                    <a:lnTo>
                      <a:pt x="43" y="52"/>
                    </a:lnTo>
                    <a:lnTo>
                      <a:pt x="36" y="45"/>
                    </a:lnTo>
                    <a:lnTo>
                      <a:pt x="36" y="30"/>
                    </a:lnTo>
                    <a:lnTo>
                      <a:pt x="43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0" name="Freeform 18">
                <a:extLst>
                  <a:ext uri="{FF2B5EF4-FFF2-40B4-BE49-F238E27FC236}">
                    <a16:creationId xmlns:a16="http://schemas.microsoft.com/office/drawing/2014/main" id="{8C58682C-F2DC-EA44-A46A-900D7CCB2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2794"/>
                <a:ext cx="33" cy="969"/>
              </a:xfrm>
              <a:custGeom>
                <a:avLst/>
                <a:gdLst>
                  <a:gd name="T0" fmla="*/ 32 w 33"/>
                  <a:gd name="T1" fmla="*/ 0 h 969"/>
                  <a:gd name="T2" fmla="*/ 19 w 33"/>
                  <a:gd name="T3" fmla="*/ 968 h 969"/>
                  <a:gd name="T4" fmla="*/ 6 w 33"/>
                  <a:gd name="T5" fmla="*/ 968 h 969"/>
                  <a:gd name="T6" fmla="*/ 0 w 33"/>
                  <a:gd name="T7" fmla="*/ 16 h 969"/>
                  <a:gd name="T8" fmla="*/ 19 w 33"/>
                  <a:gd name="T9" fmla="*/ 8 h 969"/>
                  <a:gd name="T10" fmla="*/ 32 w 33"/>
                  <a:gd name="T11" fmla="*/ 0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969">
                    <a:moveTo>
                      <a:pt x="32" y="0"/>
                    </a:moveTo>
                    <a:lnTo>
                      <a:pt x="19" y="968"/>
                    </a:lnTo>
                    <a:lnTo>
                      <a:pt x="6" y="968"/>
                    </a:lnTo>
                    <a:lnTo>
                      <a:pt x="0" y="16"/>
                    </a:lnTo>
                    <a:lnTo>
                      <a:pt x="19" y="8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5251" name="Freeform 19">
            <a:extLst>
              <a:ext uri="{FF2B5EF4-FFF2-40B4-BE49-F238E27FC236}">
                <a16:creationId xmlns:a16="http://schemas.microsoft.com/office/drawing/2014/main" id="{F24E54B6-1994-9341-ABBB-B8E83B0BC6A7}"/>
              </a:ext>
            </a:extLst>
          </p:cNvPr>
          <p:cNvSpPr>
            <a:spLocks/>
          </p:cNvSpPr>
          <p:nvPr/>
        </p:nvSpPr>
        <p:spPr bwMode="auto">
          <a:xfrm>
            <a:off x="4287838" y="4384675"/>
            <a:ext cx="458787" cy="103188"/>
          </a:xfrm>
          <a:custGeom>
            <a:avLst/>
            <a:gdLst>
              <a:gd name="T0" fmla="*/ 0 w 289"/>
              <a:gd name="T1" fmla="*/ 0 h 65"/>
              <a:gd name="T2" fmla="*/ 16 w 289"/>
              <a:gd name="T3" fmla="*/ 0 h 65"/>
              <a:gd name="T4" fmla="*/ 23 w 289"/>
              <a:gd name="T5" fmla="*/ 0 h 65"/>
              <a:gd name="T6" fmla="*/ 31 w 289"/>
              <a:gd name="T7" fmla="*/ 0 h 65"/>
              <a:gd name="T8" fmla="*/ 39 w 289"/>
              <a:gd name="T9" fmla="*/ 7 h 65"/>
              <a:gd name="T10" fmla="*/ 54 w 289"/>
              <a:gd name="T11" fmla="*/ 7 h 65"/>
              <a:gd name="T12" fmla="*/ 62 w 289"/>
              <a:gd name="T13" fmla="*/ 14 h 65"/>
              <a:gd name="T14" fmla="*/ 78 w 289"/>
              <a:gd name="T15" fmla="*/ 14 h 65"/>
              <a:gd name="T16" fmla="*/ 86 w 289"/>
              <a:gd name="T17" fmla="*/ 14 h 65"/>
              <a:gd name="T18" fmla="*/ 101 w 289"/>
              <a:gd name="T19" fmla="*/ 21 h 65"/>
              <a:gd name="T20" fmla="*/ 125 w 289"/>
              <a:gd name="T21" fmla="*/ 21 h 65"/>
              <a:gd name="T22" fmla="*/ 148 w 289"/>
              <a:gd name="T23" fmla="*/ 21 h 65"/>
              <a:gd name="T24" fmla="*/ 163 w 289"/>
              <a:gd name="T25" fmla="*/ 21 h 65"/>
              <a:gd name="T26" fmla="*/ 179 w 289"/>
              <a:gd name="T27" fmla="*/ 21 h 65"/>
              <a:gd name="T28" fmla="*/ 202 w 289"/>
              <a:gd name="T29" fmla="*/ 21 h 65"/>
              <a:gd name="T30" fmla="*/ 226 w 289"/>
              <a:gd name="T31" fmla="*/ 14 h 65"/>
              <a:gd name="T32" fmla="*/ 241 w 289"/>
              <a:gd name="T33" fmla="*/ 14 h 65"/>
              <a:gd name="T34" fmla="*/ 257 w 289"/>
              <a:gd name="T35" fmla="*/ 14 h 65"/>
              <a:gd name="T36" fmla="*/ 272 w 289"/>
              <a:gd name="T37" fmla="*/ 7 h 65"/>
              <a:gd name="T38" fmla="*/ 288 w 289"/>
              <a:gd name="T39" fmla="*/ 7 h 65"/>
              <a:gd name="T40" fmla="*/ 280 w 289"/>
              <a:gd name="T41" fmla="*/ 14 h 65"/>
              <a:gd name="T42" fmla="*/ 272 w 289"/>
              <a:gd name="T43" fmla="*/ 21 h 65"/>
              <a:gd name="T44" fmla="*/ 265 w 289"/>
              <a:gd name="T45" fmla="*/ 36 h 65"/>
              <a:gd name="T46" fmla="*/ 265 w 289"/>
              <a:gd name="T47" fmla="*/ 43 h 65"/>
              <a:gd name="T48" fmla="*/ 257 w 289"/>
              <a:gd name="T49" fmla="*/ 50 h 65"/>
              <a:gd name="T50" fmla="*/ 257 w 289"/>
              <a:gd name="T51" fmla="*/ 64 h 65"/>
              <a:gd name="T52" fmla="*/ 249 w 289"/>
              <a:gd name="T53" fmla="*/ 57 h 65"/>
              <a:gd name="T54" fmla="*/ 249 w 289"/>
              <a:gd name="T55" fmla="*/ 50 h 65"/>
              <a:gd name="T56" fmla="*/ 241 w 289"/>
              <a:gd name="T57" fmla="*/ 43 h 65"/>
              <a:gd name="T58" fmla="*/ 234 w 289"/>
              <a:gd name="T59" fmla="*/ 36 h 65"/>
              <a:gd name="T60" fmla="*/ 226 w 289"/>
              <a:gd name="T61" fmla="*/ 36 h 65"/>
              <a:gd name="T62" fmla="*/ 218 w 289"/>
              <a:gd name="T63" fmla="*/ 28 h 65"/>
              <a:gd name="T64" fmla="*/ 210 w 289"/>
              <a:gd name="T65" fmla="*/ 28 h 65"/>
              <a:gd name="T66" fmla="*/ 195 w 289"/>
              <a:gd name="T67" fmla="*/ 28 h 65"/>
              <a:gd name="T68" fmla="*/ 179 w 289"/>
              <a:gd name="T69" fmla="*/ 28 h 65"/>
              <a:gd name="T70" fmla="*/ 163 w 289"/>
              <a:gd name="T71" fmla="*/ 28 h 65"/>
              <a:gd name="T72" fmla="*/ 140 w 289"/>
              <a:gd name="T73" fmla="*/ 28 h 65"/>
              <a:gd name="T74" fmla="*/ 125 w 289"/>
              <a:gd name="T75" fmla="*/ 28 h 65"/>
              <a:gd name="T76" fmla="*/ 109 w 289"/>
              <a:gd name="T77" fmla="*/ 28 h 65"/>
              <a:gd name="T78" fmla="*/ 93 w 289"/>
              <a:gd name="T79" fmla="*/ 36 h 65"/>
              <a:gd name="T80" fmla="*/ 86 w 289"/>
              <a:gd name="T81" fmla="*/ 36 h 65"/>
              <a:gd name="T82" fmla="*/ 78 w 289"/>
              <a:gd name="T83" fmla="*/ 43 h 65"/>
              <a:gd name="T84" fmla="*/ 70 w 289"/>
              <a:gd name="T85" fmla="*/ 57 h 65"/>
              <a:gd name="T86" fmla="*/ 62 w 289"/>
              <a:gd name="T87" fmla="*/ 43 h 65"/>
              <a:gd name="T88" fmla="*/ 62 w 289"/>
              <a:gd name="T89" fmla="*/ 36 h 65"/>
              <a:gd name="T90" fmla="*/ 54 w 289"/>
              <a:gd name="T91" fmla="*/ 28 h 65"/>
              <a:gd name="T92" fmla="*/ 47 w 289"/>
              <a:gd name="T93" fmla="*/ 21 h 65"/>
              <a:gd name="T94" fmla="*/ 39 w 289"/>
              <a:gd name="T95" fmla="*/ 14 h 65"/>
              <a:gd name="T96" fmla="*/ 31 w 289"/>
              <a:gd name="T97" fmla="*/ 7 h 65"/>
              <a:gd name="T98" fmla="*/ 16 w 289"/>
              <a:gd name="T99" fmla="*/ 7 h 65"/>
              <a:gd name="T100" fmla="*/ 0 w 289"/>
              <a:gd name="T10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9" h="65">
                <a:moveTo>
                  <a:pt x="0" y="0"/>
                </a:moveTo>
                <a:lnTo>
                  <a:pt x="16" y="0"/>
                </a:lnTo>
                <a:lnTo>
                  <a:pt x="23" y="0"/>
                </a:lnTo>
                <a:lnTo>
                  <a:pt x="31" y="0"/>
                </a:lnTo>
                <a:lnTo>
                  <a:pt x="39" y="7"/>
                </a:lnTo>
                <a:lnTo>
                  <a:pt x="54" y="7"/>
                </a:lnTo>
                <a:lnTo>
                  <a:pt x="62" y="14"/>
                </a:lnTo>
                <a:lnTo>
                  <a:pt x="78" y="14"/>
                </a:lnTo>
                <a:lnTo>
                  <a:pt x="86" y="14"/>
                </a:lnTo>
                <a:lnTo>
                  <a:pt x="101" y="21"/>
                </a:lnTo>
                <a:lnTo>
                  <a:pt x="125" y="21"/>
                </a:lnTo>
                <a:lnTo>
                  <a:pt x="148" y="21"/>
                </a:lnTo>
                <a:lnTo>
                  <a:pt x="163" y="21"/>
                </a:lnTo>
                <a:lnTo>
                  <a:pt x="179" y="21"/>
                </a:lnTo>
                <a:lnTo>
                  <a:pt x="202" y="21"/>
                </a:lnTo>
                <a:lnTo>
                  <a:pt x="226" y="14"/>
                </a:lnTo>
                <a:lnTo>
                  <a:pt x="241" y="14"/>
                </a:lnTo>
                <a:lnTo>
                  <a:pt x="257" y="14"/>
                </a:lnTo>
                <a:lnTo>
                  <a:pt x="272" y="7"/>
                </a:lnTo>
                <a:lnTo>
                  <a:pt x="288" y="7"/>
                </a:lnTo>
                <a:lnTo>
                  <a:pt x="280" y="14"/>
                </a:lnTo>
                <a:lnTo>
                  <a:pt x="272" y="21"/>
                </a:lnTo>
                <a:lnTo>
                  <a:pt x="265" y="36"/>
                </a:lnTo>
                <a:lnTo>
                  <a:pt x="265" y="43"/>
                </a:lnTo>
                <a:lnTo>
                  <a:pt x="257" y="50"/>
                </a:lnTo>
                <a:lnTo>
                  <a:pt x="257" y="64"/>
                </a:lnTo>
                <a:lnTo>
                  <a:pt x="249" y="57"/>
                </a:lnTo>
                <a:lnTo>
                  <a:pt x="249" y="50"/>
                </a:lnTo>
                <a:lnTo>
                  <a:pt x="241" y="43"/>
                </a:lnTo>
                <a:lnTo>
                  <a:pt x="234" y="36"/>
                </a:lnTo>
                <a:lnTo>
                  <a:pt x="226" y="36"/>
                </a:lnTo>
                <a:lnTo>
                  <a:pt x="218" y="28"/>
                </a:lnTo>
                <a:lnTo>
                  <a:pt x="210" y="28"/>
                </a:lnTo>
                <a:lnTo>
                  <a:pt x="195" y="28"/>
                </a:lnTo>
                <a:lnTo>
                  <a:pt x="179" y="28"/>
                </a:lnTo>
                <a:lnTo>
                  <a:pt x="163" y="28"/>
                </a:lnTo>
                <a:lnTo>
                  <a:pt x="140" y="28"/>
                </a:lnTo>
                <a:lnTo>
                  <a:pt x="125" y="28"/>
                </a:lnTo>
                <a:lnTo>
                  <a:pt x="109" y="28"/>
                </a:lnTo>
                <a:lnTo>
                  <a:pt x="93" y="36"/>
                </a:lnTo>
                <a:lnTo>
                  <a:pt x="86" y="36"/>
                </a:lnTo>
                <a:lnTo>
                  <a:pt x="78" y="43"/>
                </a:lnTo>
                <a:lnTo>
                  <a:pt x="70" y="57"/>
                </a:lnTo>
                <a:lnTo>
                  <a:pt x="62" y="43"/>
                </a:lnTo>
                <a:lnTo>
                  <a:pt x="62" y="36"/>
                </a:lnTo>
                <a:lnTo>
                  <a:pt x="54" y="28"/>
                </a:lnTo>
                <a:lnTo>
                  <a:pt x="47" y="21"/>
                </a:lnTo>
                <a:lnTo>
                  <a:pt x="39" y="14"/>
                </a:lnTo>
                <a:lnTo>
                  <a:pt x="31" y="7"/>
                </a:lnTo>
                <a:lnTo>
                  <a:pt x="16" y="7"/>
                </a:lnTo>
                <a:lnTo>
                  <a:pt x="0" y="0"/>
                </a:lnTo>
              </a:path>
            </a:pathLst>
          </a:custGeom>
          <a:solidFill>
            <a:srgbClr val="6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2" name="Freeform 20">
            <a:extLst>
              <a:ext uri="{FF2B5EF4-FFF2-40B4-BE49-F238E27FC236}">
                <a16:creationId xmlns:a16="http://schemas.microsoft.com/office/drawing/2014/main" id="{353E1B5B-CF10-914E-877D-F650355EF7E1}"/>
              </a:ext>
            </a:extLst>
          </p:cNvPr>
          <p:cNvSpPr>
            <a:spLocks/>
          </p:cNvSpPr>
          <p:nvPr/>
        </p:nvSpPr>
        <p:spPr bwMode="auto">
          <a:xfrm>
            <a:off x="3308350" y="3559175"/>
            <a:ext cx="1728788" cy="814388"/>
          </a:xfrm>
          <a:custGeom>
            <a:avLst/>
            <a:gdLst>
              <a:gd name="T0" fmla="*/ 24 w 1089"/>
              <a:gd name="T1" fmla="*/ 118 h 513"/>
              <a:gd name="T2" fmla="*/ 40 w 1089"/>
              <a:gd name="T3" fmla="*/ 165 h 513"/>
              <a:gd name="T4" fmla="*/ 64 w 1089"/>
              <a:gd name="T5" fmla="*/ 221 h 513"/>
              <a:gd name="T6" fmla="*/ 79 w 1089"/>
              <a:gd name="T7" fmla="*/ 252 h 513"/>
              <a:gd name="T8" fmla="*/ 119 w 1089"/>
              <a:gd name="T9" fmla="*/ 291 h 513"/>
              <a:gd name="T10" fmla="*/ 151 w 1089"/>
              <a:gd name="T11" fmla="*/ 331 h 513"/>
              <a:gd name="T12" fmla="*/ 191 w 1089"/>
              <a:gd name="T13" fmla="*/ 362 h 513"/>
              <a:gd name="T14" fmla="*/ 230 w 1089"/>
              <a:gd name="T15" fmla="*/ 386 h 513"/>
              <a:gd name="T16" fmla="*/ 278 w 1089"/>
              <a:gd name="T17" fmla="*/ 410 h 513"/>
              <a:gd name="T18" fmla="*/ 318 w 1089"/>
              <a:gd name="T19" fmla="*/ 433 h 513"/>
              <a:gd name="T20" fmla="*/ 365 w 1089"/>
              <a:gd name="T21" fmla="*/ 441 h 513"/>
              <a:gd name="T22" fmla="*/ 413 w 1089"/>
              <a:gd name="T23" fmla="*/ 457 h 513"/>
              <a:gd name="T24" fmla="*/ 461 w 1089"/>
              <a:gd name="T25" fmla="*/ 473 h 513"/>
              <a:gd name="T26" fmla="*/ 500 w 1089"/>
              <a:gd name="T27" fmla="*/ 488 h 513"/>
              <a:gd name="T28" fmla="*/ 540 w 1089"/>
              <a:gd name="T29" fmla="*/ 496 h 513"/>
              <a:gd name="T30" fmla="*/ 612 w 1089"/>
              <a:gd name="T31" fmla="*/ 504 h 513"/>
              <a:gd name="T32" fmla="*/ 715 w 1089"/>
              <a:gd name="T33" fmla="*/ 512 h 513"/>
              <a:gd name="T34" fmla="*/ 786 w 1089"/>
              <a:gd name="T35" fmla="*/ 512 h 513"/>
              <a:gd name="T36" fmla="*/ 897 w 1089"/>
              <a:gd name="T37" fmla="*/ 504 h 513"/>
              <a:gd name="T38" fmla="*/ 977 w 1089"/>
              <a:gd name="T39" fmla="*/ 488 h 513"/>
              <a:gd name="T40" fmla="*/ 1048 w 1089"/>
              <a:gd name="T41" fmla="*/ 465 h 513"/>
              <a:gd name="T42" fmla="*/ 1088 w 1089"/>
              <a:gd name="T43" fmla="*/ 441 h 513"/>
              <a:gd name="T44" fmla="*/ 1088 w 1089"/>
              <a:gd name="T45" fmla="*/ 417 h 513"/>
              <a:gd name="T46" fmla="*/ 1017 w 1089"/>
              <a:gd name="T47" fmla="*/ 441 h 513"/>
              <a:gd name="T48" fmla="*/ 937 w 1089"/>
              <a:gd name="T49" fmla="*/ 457 h 513"/>
              <a:gd name="T50" fmla="*/ 874 w 1089"/>
              <a:gd name="T51" fmla="*/ 465 h 513"/>
              <a:gd name="T52" fmla="*/ 818 w 1089"/>
              <a:gd name="T53" fmla="*/ 465 h 513"/>
              <a:gd name="T54" fmla="*/ 754 w 1089"/>
              <a:gd name="T55" fmla="*/ 465 h 513"/>
              <a:gd name="T56" fmla="*/ 699 w 1089"/>
              <a:gd name="T57" fmla="*/ 457 h 513"/>
              <a:gd name="T58" fmla="*/ 612 w 1089"/>
              <a:gd name="T59" fmla="*/ 449 h 513"/>
              <a:gd name="T60" fmla="*/ 556 w 1089"/>
              <a:gd name="T61" fmla="*/ 441 h 513"/>
              <a:gd name="T62" fmla="*/ 508 w 1089"/>
              <a:gd name="T63" fmla="*/ 425 h 513"/>
              <a:gd name="T64" fmla="*/ 469 w 1089"/>
              <a:gd name="T65" fmla="*/ 417 h 513"/>
              <a:gd name="T66" fmla="*/ 421 w 1089"/>
              <a:gd name="T67" fmla="*/ 394 h 513"/>
              <a:gd name="T68" fmla="*/ 381 w 1089"/>
              <a:gd name="T69" fmla="*/ 378 h 513"/>
              <a:gd name="T70" fmla="*/ 334 w 1089"/>
              <a:gd name="T71" fmla="*/ 347 h 513"/>
              <a:gd name="T72" fmla="*/ 286 w 1089"/>
              <a:gd name="T73" fmla="*/ 315 h 513"/>
              <a:gd name="T74" fmla="*/ 246 w 1089"/>
              <a:gd name="T75" fmla="*/ 284 h 513"/>
              <a:gd name="T76" fmla="*/ 214 w 1089"/>
              <a:gd name="T77" fmla="*/ 244 h 513"/>
              <a:gd name="T78" fmla="*/ 183 w 1089"/>
              <a:gd name="T79" fmla="*/ 205 h 513"/>
              <a:gd name="T80" fmla="*/ 159 w 1089"/>
              <a:gd name="T81" fmla="*/ 150 h 513"/>
              <a:gd name="T82" fmla="*/ 151 w 1089"/>
              <a:gd name="T83" fmla="*/ 95 h 513"/>
              <a:gd name="T84" fmla="*/ 143 w 1089"/>
              <a:gd name="T85" fmla="*/ 32 h 513"/>
              <a:gd name="T86" fmla="*/ 103 w 1089"/>
              <a:gd name="T87" fmla="*/ 32 h 513"/>
              <a:gd name="T88" fmla="*/ 79 w 1089"/>
              <a:gd name="T89" fmla="*/ 24 h 513"/>
              <a:gd name="T90" fmla="*/ 56 w 1089"/>
              <a:gd name="T91" fmla="*/ 16 h 513"/>
              <a:gd name="T92" fmla="*/ 24 w 1089"/>
              <a:gd name="T93" fmla="*/ 8 h 513"/>
              <a:gd name="T94" fmla="*/ 0 w 1089"/>
              <a:gd name="T95" fmla="*/ 0 h 513"/>
              <a:gd name="T96" fmla="*/ 8 w 1089"/>
              <a:gd name="T97" fmla="*/ 63 h 513"/>
              <a:gd name="T98" fmla="*/ 24 w 1089"/>
              <a:gd name="T99" fmla="*/ 118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9" h="513">
                <a:moveTo>
                  <a:pt x="24" y="118"/>
                </a:moveTo>
                <a:lnTo>
                  <a:pt x="40" y="165"/>
                </a:lnTo>
                <a:lnTo>
                  <a:pt x="64" y="221"/>
                </a:lnTo>
                <a:lnTo>
                  <a:pt x="79" y="252"/>
                </a:lnTo>
                <a:lnTo>
                  <a:pt x="119" y="291"/>
                </a:lnTo>
                <a:lnTo>
                  <a:pt x="151" y="331"/>
                </a:lnTo>
                <a:lnTo>
                  <a:pt x="191" y="362"/>
                </a:lnTo>
                <a:lnTo>
                  <a:pt x="230" y="386"/>
                </a:lnTo>
                <a:lnTo>
                  <a:pt x="278" y="410"/>
                </a:lnTo>
                <a:lnTo>
                  <a:pt x="318" y="433"/>
                </a:lnTo>
                <a:lnTo>
                  <a:pt x="365" y="441"/>
                </a:lnTo>
                <a:lnTo>
                  <a:pt x="413" y="457"/>
                </a:lnTo>
                <a:lnTo>
                  <a:pt x="461" y="473"/>
                </a:lnTo>
                <a:lnTo>
                  <a:pt x="500" y="488"/>
                </a:lnTo>
                <a:lnTo>
                  <a:pt x="540" y="496"/>
                </a:lnTo>
                <a:lnTo>
                  <a:pt x="612" y="504"/>
                </a:lnTo>
                <a:lnTo>
                  <a:pt x="715" y="512"/>
                </a:lnTo>
                <a:lnTo>
                  <a:pt x="786" y="512"/>
                </a:lnTo>
                <a:lnTo>
                  <a:pt x="897" y="504"/>
                </a:lnTo>
                <a:lnTo>
                  <a:pt x="977" y="488"/>
                </a:lnTo>
                <a:lnTo>
                  <a:pt x="1048" y="465"/>
                </a:lnTo>
                <a:lnTo>
                  <a:pt x="1088" y="441"/>
                </a:lnTo>
                <a:lnTo>
                  <a:pt x="1088" y="417"/>
                </a:lnTo>
                <a:lnTo>
                  <a:pt x="1017" y="441"/>
                </a:lnTo>
                <a:lnTo>
                  <a:pt x="937" y="457"/>
                </a:lnTo>
                <a:lnTo>
                  <a:pt x="874" y="465"/>
                </a:lnTo>
                <a:lnTo>
                  <a:pt x="818" y="465"/>
                </a:lnTo>
                <a:lnTo>
                  <a:pt x="754" y="465"/>
                </a:lnTo>
                <a:lnTo>
                  <a:pt x="699" y="457"/>
                </a:lnTo>
                <a:lnTo>
                  <a:pt x="612" y="449"/>
                </a:lnTo>
                <a:lnTo>
                  <a:pt x="556" y="441"/>
                </a:lnTo>
                <a:lnTo>
                  <a:pt x="508" y="425"/>
                </a:lnTo>
                <a:lnTo>
                  <a:pt x="469" y="417"/>
                </a:lnTo>
                <a:lnTo>
                  <a:pt x="421" y="394"/>
                </a:lnTo>
                <a:lnTo>
                  <a:pt x="381" y="378"/>
                </a:lnTo>
                <a:lnTo>
                  <a:pt x="334" y="347"/>
                </a:lnTo>
                <a:lnTo>
                  <a:pt x="286" y="315"/>
                </a:lnTo>
                <a:lnTo>
                  <a:pt x="246" y="284"/>
                </a:lnTo>
                <a:lnTo>
                  <a:pt x="214" y="244"/>
                </a:lnTo>
                <a:lnTo>
                  <a:pt x="183" y="205"/>
                </a:lnTo>
                <a:lnTo>
                  <a:pt x="159" y="150"/>
                </a:lnTo>
                <a:lnTo>
                  <a:pt x="151" y="95"/>
                </a:lnTo>
                <a:lnTo>
                  <a:pt x="143" y="32"/>
                </a:lnTo>
                <a:lnTo>
                  <a:pt x="103" y="32"/>
                </a:lnTo>
                <a:lnTo>
                  <a:pt x="79" y="24"/>
                </a:lnTo>
                <a:lnTo>
                  <a:pt x="56" y="16"/>
                </a:lnTo>
                <a:lnTo>
                  <a:pt x="24" y="8"/>
                </a:lnTo>
                <a:lnTo>
                  <a:pt x="0" y="0"/>
                </a:lnTo>
                <a:lnTo>
                  <a:pt x="8" y="63"/>
                </a:lnTo>
                <a:lnTo>
                  <a:pt x="24" y="118"/>
                </a:lnTo>
              </a:path>
            </a:pathLst>
          </a:cu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3" name="Oval 21">
            <a:extLst>
              <a:ext uri="{FF2B5EF4-FFF2-40B4-BE49-F238E27FC236}">
                <a16:creationId xmlns:a16="http://schemas.microsoft.com/office/drawing/2014/main" id="{8FF6923F-5817-B94D-9C7E-5DA092B19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2924175"/>
            <a:ext cx="2203450" cy="317500"/>
          </a:xfrm>
          <a:prstGeom prst="ellipse">
            <a:avLst/>
          </a:prstGeom>
          <a:solidFill>
            <a:srgbClr val="C60A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4" name="Freeform 22">
            <a:extLst>
              <a:ext uri="{FF2B5EF4-FFF2-40B4-BE49-F238E27FC236}">
                <a16:creationId xmlns:a16="http://schemas.microsoft.com/office/drawing/2014/main" id="{05C9E6C1-C194-E64A-BDA8-3A3C0C9C6BDB}"/>
              </a:ext>
            </a:extLst>
          </p:cNvPr>
          <p:cNvSpPr>
            <a:spLocks/>
          </p:cNvSpPr>
          <p:nvPr/>
        </p:nvSpPr>
        <p:spPr bwMode="auto">
          <a:xfrm>
            <a:off x="5083175" y="3149600"/>
            <a:ext cx="611188" cy="534988"/>
          </a:xfrm>
          <a:custGeom>
            <a:avLst/>
            <a:gdLst>
              <a:gd name="T0" fmla="*/ 0 w 385"/>
              <a:gd name="T1" fmla="*/ 63 h 337"/>
              <a:gd name="T2" fmla="*/ 16 w 385"/>
              <a:gd name="T3" fmla="*/ 94 h 337"/>
              <a:gd name="T4" fmla="*/ 24 w 385"/>
              <a:gd name="T5" fmla="*/ 133 h 337"/>
              <a:gd name="T6" fmla="*/ 39 w 385"/>
              <a:gd name="T7" fmla="*/ 180 h 337"/>
              <a:gd name="T8" fmla="*/ 55 w 385"/>
              <a:gd name="T9" fmla="*/ 211 h 337"/>
              <a:gd name="T10" fmla="*/ 71 w 385"/>
              <a:gd name="T11" fmla="*/ 250 h 337"/>
              <a:gd name="T12" fmla="*/ 94 w 385"/>
              <a:gd name="T13" fmla="*/ 273 h 337"/>
              <a:gd name="T14" fmla="*/ 110 w 385"/>
              <a:gd name="T15" fmla="*/ 297 h 337"/>
              <a:gd name="T16" fmla="*/ 149 w 385"/>
              <a:gd name="T17" fmla="*/ 320 h 337"/>
              <a:gd name="T18" fmla="*/ 172 w 385"/>
              <a:gd name="T19" fmla="*/ 328 h 337"/>
              <a:gd name="T20" fmla="*/ 196 w 385"/>
              <a:gd name="T21" fmla="*/ 336 h 337"/>
              <a:gd name="T22" fmla="*/ 212 w 385"/>
              <a:gd name="T23" fmla="*/ 336 h 337"/>
              <a:gd name="T24" fmla="*/ 227 w 385"/>
              <a:gd name="T25" fmla="*/ 328 h 337"/>
              <a:gd name="T26" fmla="*/ 243 w 385"/>
              <a:gd name="T27" fmla="*/ 320 h 337"/>
              <a:gd name="T28" fmla="*/ 259 w 385"/>
              <a:gd name="T29" fmla="*/ 313 h 337"/>
              <a:gd name="T30" fmla="*/ 282 w 385"/>
              <a:gd name="T31" fmla="*/ 289 h 337"/>
              <a:gd name="T32" fmla="*/ 298 w 385"/>
              <a:gd name="T33" fmla="*/ 273 h 337"/>
              <a:gd name="T34" fmla="*/ 313 w 385"/>
              <a:gd name="T35" fmla="*/ 242 h 337"/>
              <a:gd name="T36" fmla="*/ 337 w 385"/>
              <a:gd name="T37" fmla="*/ 219 h 337"/>
              <a:gd name="T38" fmla="*/ 345 w 385"/>
              <a:gd name="T39" fmla="*/ 188 h 337"/>
              <a:gd name="T40" fmla="*/ 360 w 385"/>
              <a:gd name="T41" fmla="*/ 148 h 337"/>
              <a:gd name="T42" fmla="*/ 368 w 385"/>
              <a:gd name="T43" fmla="*/ 109 h 337"/>
              <a:gd name="T44" fmla="*/ 376 w 385"/>
              <a:gd name="T45" fmla="*/ 78 h 337"/>
              <a:gd name="T46" fmla="*/ 384 w 385"/>
              <a:gd name="T47" fmla="*/ 39 h 337"/>
              <a:gd name="T48" fmla="*/ 384 w 385"/>
              <a:gd name="T49" fmla="*/ 0 h 337"/>
              <a:gd name="T50" fmla="*/ 360 w 385"/>
              <a:gd name="T51" fmla="*/ 16 h 337"/>
              <a:gd name="T52" fmla="*/ 329 w 385"/>
              <a:gd name="T53" fmla="*/ 16 h 337"/>
              <a:gd name="T54" fmla="*/ 306 w 385"/>
              <a:gd name="T55" fmla="*/ 23 h 337"/>
              <a:gd name="T56" fmla="*/ 259 w 385"/>
              <a:gd name="T57" fmla="*/ 31 h 337"/>
              <a:gd name="T58" fmla="*/ 227 w 385"/>
              <a:gd name="T59" fmla="*/ 39 h 337"/>
              <a:gd name="T60" fmla="*/ 172 w 385"/>
              <a:gd name="T61" fmla="*/ 47 h 337"/>
              <a:gd name="T62" fmla="*/ 125 w 385"/>
              <a:gd name="T63" fmla="*/ 55 h 337"/>
              <a:gd name="T64" fmla="*/ 78 w 385"/>
              <a:gd name="T65" fmla="*/ 55 h 337"/>
              <a:gd name="T66" fmla="*/ 39 w 385"/>
              <a:gd name="T67" fmla="*/ 55 h 337"/>
              <a:gd name="T68" fmla="*/ 0 w 385"/>
              <a:gd name="T69" fmla="*/ 63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5" h="337">
                <a:moveTo>
                  <a:pt x="0" y="63"/>
                </a:moveTo>
                <a:lnTo>
                  <a:pt x="16" y="94"/>
                </a:lnTo>
                <a:lnTo>
                  <a:pt x="24" y="133"/>
                </a:lnTo>
                <a:lnTo>
                  <a:pt x="39" y="180"/>
                </a:lnTo>
                <a:lnTo>
                  <a:pt x="55" y="211"/>
                </a:lnTo>
                <a:lnTo>
                  <a:pt x="71" y="250"/>
                </a:lnTo>
                <a:lnTo>
                  <a:pt x="94" y="273"/>
                </a:lnTo>
                <a:lnTo>
                  <a:pt x="110" y="297"/>
                </a:lnTo>
                <a:lnTo>
                  <a:pt x="149" y="320"/>
                </a:lnTo>
                <a:lnTo>
                  <a:pt x="172" y="328"/>
                </a:lnTo>
                <a:lnTo>
                  <a:pt x="196" y="336"/>
                </a:lnTo>
                <a:lnTo>
                  <a:pt x="212" y="336"/>
                </a:lnTo>
                <a:lnTo>
                  <a:pt x="227" y="328"/>
                </a:lnTo>
                <a:lnTo>
                  <a:pt x="243" y="320"/>
                </a:lnTo>
                <a:lnTo>
                  <a:pt x="259" y="313"/>
                </a:lnTo>
                <a:lnTo>
                  <a:pt x="282" y="289"/>
                </a:lnTo>
                <a:lnTo>
                  <a:pt x="298" y="273"/>
                </a:lnTo>
                <a:lnTo>
                  <a:pt x="313" y="242"/>
                </a:lnTo>
                <a:lnTo>
                  <a:pt x="337" y="219"/>
                </a:lnTo>
                <a:lnTo>
                  <a:pt x="345" y="188"/>
                </a:lnTo>
                <a:lnTo>
                  <a:pt x="360" y="148"/>
                </a:lnTo>
                <a:lnTo>
                  <a:pt x="368" y="109"/>
                </a:lnTo>
                <a:lnTo>
                  <a:pt x="376" y="78"/>
                </a:lnTo>
                <a:lnTo>
                  <a:pt x="384" y="39"/>
                </a:lnTo>
                <a:lnTo>
                  <a:pt x="384" y="0"/>
                </a:lnTo>
                <a:lnTo>
                  <a:pt x="360" y="16"/>
                </a:lnTo>
                <a:lnTo>
                  <a:pt x="329" y="16"/>
                </a:lnTo>
                <a:lnTo>
                  <a:pt x="306" y="23"/>
                </a:lnTo>
                <a:lnTo>
                  <a:pt x="259" y="31"/>
                </a:lnTo>
                <a:lnTo>
                  <a:pt x="227" y="39"/>
                </a:lnTo>
                <a:lnTo>
                  <a:pt x="172" y="47"/>
                </a:lnTo>
                <a:lnTo>
                  <a:pt x="125" y="55"/>
                </a:lnTo>
                <a:lnTo>
                  <a:pt x="78" y="55"/>
                </a:lnTo>
                <a:lnTo>
                  <a:pt x="39" y="55"/>
                </a:lnTo>
                <a:lnTo>
                  <a:pt x="0" y="63"/>
                </a:lnTo>
              </a:path>
            </a:pathLst>
          </a:custGeom>
          <a:solidFill>
            <a:srgbClr val="A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5" name="Freeform 23">
            <a:extLst>
              <a:ext uri="{FF2B5EF4-FFF2-40B4-BE49-F238E27FC236}">
                <a16:creationId xmlns:a16="http://schemas.microsoft.com/office/drawing/2014/main" id="{B6FB430F-6E76-F349-9455-5B3475164A63}"/>
              </a:ext>
            </a:extLst>
          </p:cNvPr>
          <p:cNvSpPr>
            <a:spLocks/>
          </p:cNvSpPr>
          <p:nvPr/>
        </p:nvSpPr>
        <p:spPr bwMode="auto">
          <a:xfrm>
            <a:off x="5354638" y="2632075"/>
            <a:ext cx="344487" cy="1106488"/>
          </a:xfrm>
          <a:custGeom>
            <a:avLst/>
            <a:gdLst>
              <a:gd name="T0" fmla="*/ 0 w 217"/>
              <a:gd name="T1" fmla="*/ 0 h 697"/>
              <a:gd name="T2" fmla="*/ 8 w 217"/>
              <a:gd name="T3" fmla="*/ 16 h 697"/>
              <a:gd name="T4" fmla="*/ 23 w 217"/>
              <a:gd name="T5" fmla="*/ 40 h 697"/>
              <a:gd name="T6" fmla="*/ 31 w 217"/>
              <a:gd name="T7" fmla="*/ 63 h 697"/>
              <a:gd name="T8" fmla="*/ 46 w 217"/>
              <a:gd name="T9" fmla="*/ 103 h 697"/>
              <a:gd name="T10" fmla="*/ 77 w 217"/>
              <a:gd name="T11" fmla="*/ 166 h 697"/>
              <a:gd name="T12" fmla="*/ 108 w 217"/>
              <a:gd name="T13" fmla="*/ 229 h 697"/>
              <a:gd name="T14" fmla="*/ 139 w 217"/>
              <a:gd name="T15" fmla="*/ 293 h 697"/>
              <a:gd name="T16" fmla="*/ 162 w 217"/>
              <a:gd name="T17" fmla="*/ 348 h 697"/>
              <a:gd name="T18" fmla="*/ 177 w 217"/>
              <a:gd name="T19" fmla="*/ 403 h 697"/>
              <a:gd name="T20" fmla="*/ 201 w 217"/>
              <a:gd name="T21" fmla="*/ 475 h 697"/>
              <a:gd name="T22" fmla="*/ 208 w 217"/>
              <a:gd name="T23" fmla="*/ 514 h 697"/>
              <a:gd name="T24" fmla="*/ 208 w 217"/>
              <a:gd name="T25" fmla="*/ 562 h 697"/>
              <a:gd name="T26" fmla="*/ 216 w 217"/>
              <a:gd name="T27" fmla="*/ 601 h 697"/>
              <a:gd name="T28" fmla="*/ 208 w 217"/>
              <a:gd name="T29" fmla="*/ 633 h 697"/>
              <a:gd name="T30" fmla="*/ 201 w 217"/>
              <a:gd name="T31" fmla="*/ 656 h 697"/>
              <a:gd name="T32" fmla="*/ 185 w 217"/>
              <a:gd name="T33" fmla="*/ 680 h 697"/>
              <a:gd name="T34" fmla="*/ 177 w 217"/>
              <a:gd name="T35" fmla="*/ 696 h 697"/>
              <a:gd name="T36" fmla="*/ 177 w 217"/>
              <a:gd name="T37" fmla="*/ 649 h 697"/>
              <a:gd name="T38" fmla="*/ 177 w 217"/>
              <a:gd name="T39" fmla="*/ 617 h 697"/>
              <a:gd name="T40" fmla="*/ 177 w 217"/>
              <a:gd name="T41" fmla="*/ 593 h 697"/>
              <a:gd name="T42" fmla="*/ 170 w 217"/>
              <a:gd name="T43" fmla="*/ 546 h 697"/>
              <a:gd name="T44" fmla="*/ 162 w 217"/>
              <a:gd name="T45" fmla="*/ 514 h 697"/>
              <a:gd name="T46" fmla="*/ 154 w 217"/>
              <a:gd name="T47" fmla="*/ 475 h 697"/>
              <a:gd name="T48" fmla="*/ 139 w 217"/>
              <a:gd name="T49" fmla="*/ 435 h 697"/>
              <a:gd name="T50" fmla="*/ 131 w 217"/>
              <a:gd name="T51" fmla="*/ 395 h 697"/>
              <a:gd name="T52" fmla="*/ 108 w 217"/>
              <a:gd name="T53" fmla="*/ 348 h 697"/>
              <a:gd name="T54" fmla="*/ 85 w 217"/>
              <a:gd name="T55" fmla="*/ 293 h 697"/>
              <a:gd name="T56" fmla="*/ 62 w 217"/>
              <a:gd name="T57" fmla="*/ 245 h 697"/>
              <a:gd name="T58" fmla="*/ 39 w 217"/>
              <a:gd name="T59" fmla="*/ 206 h 697"/>
              <a:gd name="T60" fmla="*/ 23 w 217"/>
              <a:gd name="T61" fmla="*/ 174 h 697"/>
              <a:gd name="T62" fmla="*/ 0 w 217"/>
              <a:gd name="T63" fmla="*/ 134 h 697"/>
              <a:gd name="T64" fmla="*/ 23 w 217"/>
              <a:gd name="T65" fmla="*/ 150 h 697"/>
              <a:gd name="T66" fmla="*/ 31 w 217"/>
              <a:gd name="T67" fmla="*/ 150 h 697"/>
              <a:gd name="T68" fmla="*/ 39 w 217"/>
              <a:gd name="T69" fmla="*/ 142 h 697"/>
              <a:gd name="T70" fmla="*/ 31 w 217"/>
              <a:gd name="T71" fmla="*/ 119 h 697"/>
              <a:gd name="T72" fmla="*/ 31 w 217"/>
              <a:gd name="T73" fmla="*/ 103 h 697"/>
              <a:gd name="T74" fmla="*/ 23 w 217"/>
              <a:gd name="T75" fmla="*/ 71 h 697"/>
              <a:gd name="T76" fmla="*/ 15 w 217"/>
              <a:gd name="T77" fmla="*/ 47 h 697"/>
              <a:gd name="T78" fmla="*/ 8 w 217"/>
              <a:gd name="T79" fmla="*/ 24 h 697"/>
              <a:gd name="T80" fmla="*/ 0 w 217"/>
              <a:gd name="T81" fmla="*/ 0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7" h="697">
                <a:moveTo>
                  <a:pt x="0" y="0"/>
                </a:moveTo>
                <a:lnTo>
                  <a:pt x="8" y="16"/>
                </a:lnTo>
                <a:lnTo>
                  <a:pt x="23" y="40"/>
                </a:lnTo>
                <a:lnTo>
                  <a:pt x="31" y="63"/>
                </a:lnTo>
                <a:lnTo>
                  <a:pt x="46" y="103"/>
                </a:lnTo>
                <a:lnTo>
                  <a:pt x="77" y="166"/>
                </a:lnTo>
                <a:lnTo>
                  <a:pt x="108" y="229"/>
                </a:lnTo>
                <a:lnTo>
                  <a:pt x="139" y="293"/>
                </a:lnTo>
                <a:lnTo>
                  <a:pt x="162" y="348"/>
                </a:lnTo>
                <a:lnTo>
                  <a:pt x="177" y="403"/>
                </a:lnTo>
                <a:lnTo>
                  <a:pt x="201" y="475"/>
                </a:lnTo>
                <a:lnTo>
                  <a:pt x="208" y="514"/>
                </a:lnTo>
                <a:lnTo>
                  <a:pt x="208" y="562"/>
                </a:lnTo>
                <a:lnTo>
                  <a:pt x="216" y="601"/>
                </a:lnTo>
                <a:lnTo>
                  <a:pt x="208" y="633"/>
                </a:lnTo>
                <a:lnTo>
                  <a:pt x="201" y="656"/>
                </a:lnTo>
                <a:lnTo>
                  <a:pt x="185" y="680"/>
                </a:lnTo>
                <a:lnTo>
                  <a:pt x="177" y="696"/>
                </a:lnTo>
                <a:lnTo>
                  <a:pt x="177" y="649"/>
                </a:lnTo>
                <a:lnTo>
                  <a:pt x="177" y="617"/>
                </a:lnTo>
                <a:lnTo>
                  <a:pt x="177" y="593"/>
                </a:lnTo>
                <a:lnTo>
                  <a:pt x="170" y="546"/>
                </a:lnTo>
                <a:lnTo>
                  <a:pt x="162" y="514"/>
                </a:lnTo>
                <a:lnTo>
                  <a:pt x="154" y="475"/>
                </a:lnTo>
                <a:lnTo>
                  <a:pt x="139" y="435"/>
                </a:lnTo>
                <a:lnTo>
                  <a:pt x="131" y="395"/>
                </a:lnTo>
                <a:lnTo>
                  <a:pt x="108" y="348"/>
                </a:lnTo>
                <a:lnTo>
                  <a:pt x="85" y="293"/>
                </a:lnTo>
                <a:lnTo>
                  <a:pt x="62" y="245"/>
                </a:lnTo>
                <a:lnTo>
                  <a:pt x="39" y="206"/>
                </a:lnTo>
                <a:lnTo>
                  <a:pt x="23" y="174"/>
                </a:lnTo>
                <a:lnTo>
                  <a:pt x="0" y="134"/>
                </a:lnTo>
                <a:lnTo>
                  <a:pt x="23" y="150"/>
                </a:lnTo>
                <a:lnTo>
                  <a:pt x="31" y="150"/>
                </a:lnTo>
                <a:lnTo>
                  <a:pt x="39" y="142"/>
                </a:lnTo>
                <a:lnTo>
                  <a:pt x="31" y="119"/>
                </a:lnTo>
                <a:lnTo>
                  <a:pt x="31" y="103"/>
                </a:lnTo>
                <a:lnTo>
                  <a:pt x="23" y="71"/>
                </a:lnTo>
                <a:lnTo>
                  <a:pt x="15" y="47"/>
                </a:lnTo>
                <a:lnTo>
                  <a:pt x="8" y="24"/>
                </a:lnTo>
                <a:lnTo>
                  <a:pt x="0" y="0"/>
                </a:lnTo>
              </a:path>
            </a:pathLst>
          </a:custGeom>
          <a:solidFill>
            <a:srgbClr val="C0C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6" name="Freeform 24">
            <a:extLst>
              <a:ext uri="{FF2B5EF4-FFF2-40B4-BE49-F238E27FC236}">
                <a16:creationId xmlns:a16="http://schemas.microsoft.com/office/drawing/2014/main" id="{44A4AEA6-9F74-3446-B506-B5482C4BA1AF}"/>
              </a:ext>
            </a:extLst>
          </p:cNvPr>
          <p:cNvSpPr>
            <a:spLocks/>
          </p:cNvSpPr>
          <p:nvPr/>
        </p:nvSpPr>
        <p:spPr bwMode="auto">
          <a:xfrm>
            <a:off x="3411538" y="2708275"/>
            <a:ext cx="306387" cy="750888"/>
          </a:xfrm>
          <a:custGeom>
            <a:avLst/>
            <a:gdLst>
              <a:gd name="T0" fmla="*/ 192 w 193"/>
              <a:gd name="T1" fmla="*/ 63 h 473"/>
              <a:gd name="T2" fmla="*/ 192 w 193"/>
              <a:gd name="T3" fmla="*/ 31 h 473"/>
              <a:gd name="T4" fmla="*/ 192 w 193"/>
              <a:gd name="T5" fmla="*/ 0 h 473"/>
              <a:gd name="T6" fmla="*/ 177 w 193"/>
              <a:gd name="T7" fmla="*/ 39 h 473"/>
              <a:gd name="T8" fmla="*/ 146 w 193"/>
              <a:gd name="T9" fmla="*/ 94 h 473"/>
              <a:gd name="T10" fmla="*/ 115 w 193"/>
              <a:gd name="T11" fmla="*/ 157 h 473"/>
              <a:gd name="T12" fmla="*/ 84 w 193"/>
              <a:gd name="T13" fmla="*/ 228 h 473"/>
              <a:gd name="T14" fmla="*/ 54 w 193"/>
              <a:gd name="T15" fmla="*/ 299 h 473"/>
              <a:gd name="T16" fmla="*/ 31 w 193"/>
              <a:gd name="T17" fmla="*/ 354 h 473"/>
              <a:gd name="T18" fmla="*/ 15 w 193"/>
              <a:gd name="T19" fmla="*/ 417 h 473"/>
              <a:gd name="T20" fmla="*/ 0 w 193"/>
              <a:gd name="T21" fmla="*/ 464 h 473"/>
              <a:gd name="T22" fmla="*/ 15 w 193"/>
              <a:gd name="T23" fmla="*/ 472 h 473"/>
              <a:gd name="T24" fmla="*/ 31 w 193"/>
              <a:gd name="T25" fmla="*/ 464 h 473"/>
              <a:gd name="T26" fmla="*/ 46 w 193"/>
              <a:gd name="T27" fmla="*/ 441 h 473"/>
              <a:gd name="T28" fmla="*/ 61 w 193"/>
              <a:gd name="T29" fmla="*/ 393 h 473"/>
              <a:gd name="T30" fmla="*/ 84 w 193"/>
              <a:gd name="T31" fmla="*/ 338 h 473"/>
              <a:gd name="T32" fmla="*/ 100 w 193"/>
              <a:gd name="T33" fmla="*/ 291 h 473"/>
              <a:gd name="T34" fmla="*/ 123 w 193"/>
              <a:gd name="T35" fmla="*/ 244 h 473"/>
              <a:gd name="T36" fmla="*/ 146 w 193"/>
              <a:gd name="T37" fmla="*/ 197 h 473"/>
              <a:gd name="T38" fmla="*/ 169 w 193"/>
              <a:gd name="T39" fmla="*/ 142 h 473"/>
              <a:gd name="T40" fmla="*/ 184 w 193"/>
              <a:gd name="T41" fmla="*/ 94 h 473"/>
              <a:gd name="T42" fmla="*/ 192 w 193"/>
              <a:gd name="T43" fmla="*/ 6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3" h="473">
                <a:moveTo>
                  <a:pt x="192" y="63"/>
                </a:moveTo>
                <a:lnTo>
                  <a:pt x="192" y="31"/>
                </a:lnTo>
                <a:lnTo>
                  <a:pt x="192" y="0"/>
                </a:lnTo>
                <a:lnTo>
                  <a:pt x="177" y="39"/>
                </a:lnTo>
                <a:lnTo>
                  <a:pt x="146" y="94"/>
                </a:lnTo>
                <a:lnTo>
                  <a:pt x="115" y="157"/>
                </a:lnTo>
                <a:lnTo>
                  <a:pt x="84" y="228"/>
                </a:lnTo>
                <a:lnTo>
                  <a:pt x="54" y="299"/>
                </a:lnTo>
                <a:lnTo>
                  <a:pt x="31" y="354"/>
                </a:lnTo>
                <a:lnTo>
                  <a:pt x="15" y="417"/>
                </a:lnTo>
                <a:lnTo>
                  <a:pt x="0" y="464"/>
                </a:lnTo>
                <a:lnTo>
                  <a:pt x="15" y="472"/>
                </a:lnTo>
                <a:lnTo>
                  <a:pt x="31" y="464"/>
                </a:lnTo>
                <a:lnTo>
                  <a:pt x="46" y="441"/>
                </a:lnTo>
                <a:lnTo>
                  <a:pt x="61" y="393"/>
                </a:lnTo>
                <a:lnTo>
                  <a:pt x="84" y="338"/>
                </a:lnTo>
                <a:lnTo>
                  <a:pt x="100" y="291"/>
                </a:lnTo>
                <a:lnTo>
                  <a:pt x="123" y="244"/>
                </a:lnTo>
                <a:lnTo>
                  <a:pt x="146" y="197"/>
                </a:lnTo>
                <a:lnTo>
                  <a:pt x="169" y="142"/>
                </a:lnTo>
                <a:lnTo>
                  <a:pt x="184" y="94"/>
                </a:lnTo>
                <a:lnTo>
                  <a:pt x="192" y="63"/>
                </a:lnTo>
              </a:path>
            </a:pathLst>
          </a:custGeom>
          <a:solidFill>
            <a:srgbClr val="808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7" name="Freeform 25">
            <a:extLst>
              <a:ext uri="{FF2B5EF4-FFF2-40B4-BE49-F238E27FC236}">
                <a16:creationId xmlns:a16="http://schemas.microsoft.com/office/drawing/2014/main" id="{9D853828-DB0B-284D-AED2-544E573EA56D}"/>
              </a:ext>
            </a:extLst>
          </p:cNvPr>
          <p:cNvSpPr>
            <a:spLocks/>
          </p:cNvSpPr>
          <p:nvPr/>
        </p:nvSpPr>
        <p:spPr bwMode="auto">
          <a:xfrm>
            <a:off x="3316288" y="3079750"/>
            <a:ext cx="2425700" cy="1344613"/>
          </a:xfrm>
          <a:custGeom>
            <a:avLst/>
            <a:gdLst>
              <a:gd name="T0" fmla="*/ 65 w 1528"/>
              <a:gd name="T1" fmla="*/ 47 h 847"/>
              <a:gd name="T2" fmla="*/ 28 w 1528"/>
              <a:gd name="T3" fmla="*/ 111 h 847"/>
              <a:gd name="T4" fmla="*/ 9 w 1528"/>
              <a:gd name="T5" fmla="*/ 185 h 847"/>
              <a:gd name="T6" fmla="*/ 0 w 1528"/>
              <a:gd name="T7" fmla="*/ 260 h 847"/>
              <a:gd name="T8" fmla="*/ 0 w 1528"/>
              <a:gd name="T9" fmla="*/ 335 h 847"/>
              <a:gd name="T10" fmla="*/ 9 w 1528"/>
              <a:gd name="T11" fmla="*/ 409 h 847"/>
              <a:gd name="T12" fmla="*/ 37 w 1528"/>
              <a:gd name="T13" fmla="*/ 484 h 847"/>
              <a:gd name="T14" fmla="*/ 55 w 1528"/>
              <a:gd name="T15" fmla="*/ 558 h 847"/>
              <a:gd name="T16" fmla="*/ 120 w 1528"/>
              <a:gd name="T17" fmla="*/ 632 h 847"/>
              <a:gd name="T18" fmla="*/ 175 w 1528"/>
              <a:gd name="T19" fmla="*/ 679 h 847"/>
              <a:gd name="T20" fmla="*/ 239 w 1528"/>
              <a:gd name="T21" fmla="*/ 716 h 847"/>
              <a:gd name="T22" fmla="*/ 304 w 1528"/>
              <a:gd name="T23" fmla="*/ 753 h 847"/>
              <a:gd name="T24" fmla="*/ 377 w 1528"/>
              <a:gd name="T25" fmla="*/ 781 h 847"/>
              <a:gd name="T26" fmla="*/ 451 w 1528"/>
              <a:gd name="T27" fmla="*/ 799 h 847"/>
              <a:gd name="T28" fmla="*/ 534 w 1528"/>
              <a:gd name="T29" fmla="*/ 819 h 847"/>
              <a:gd name="T30" fmla="*/ 626 w 1528"/>
              <a:gd name="T31" fmla="*/ 837 h 847"/>
              <a:gd name="T32" fmla="*/ 699 w 1528"/>
              <a:gd name="T33" fmla="*/ 846 h 847"/>
              <a:gd name="T34" fmla="*/ 773 w 1528"/>
              <a:gd name="T35" fmla="*/ 837 h 847"/>
              <a:gd name="T36" fmla="*/ 846 w 1528"/>
              <a:gd name="T37" fmla="*/ 837 h 847"/>
              <a:gd name="T38" fmla="*/ 911 w 1528"/>
              <a:gd name="T39" fmla="*/ 819 h 847"/>
              <a:gd name="T40" fmla="*/ 984 w 1528"/>
              <a:gd name="T41" fmla="*/ 810 h 847"/>
              <a:gd name="T42" fmla="*/ 1058 w 1528"/>
              <a:gd name="T43" fmla="*/ 790 h 847"/>
              <a:gd name="T44" fmla="*/ 1131 w 1528"/>
              <a:gd name="T45" fmla="*/ 772 h 847"/>
              <a:gd name="T46" fmla="*/ 1205 w 1528"/>
              <a:gd name="T47" fmla="*/ 753 h 847"/>
              <a:gd name="T48" fmla="*/ 1242 w 1528"/>
              <a:gd name="T49" fmla="*/ 735 h 847"/>
              <a:gd name="T50" fmla="*/ 1269 w 1528"/>
              <a:gd name="T51" fmla="*/ 716 h 847"/>
              <a:gd name="T52" fmla="*/ 1334 w 1528"/>
              <a:gd name="T53" fmla="*/ 670 h 847"/>
              <a:gd name="T54" fmla="*/ 1398 w 1528"/>
              <a:gd name="T55" fmla="*/ 623 h 847"/>
              <a:gd name="T56" fmla="*/ 1453 w 1528"/>
              <a:gd name="T57" fmla="*/ 568 h 847"/>
              <a:gd name="T58" fmla="*/ 1490 w 1528"/>
              <a:gd name="T59" fmla="*/ 493 h 847"/>
              <a:gd name="T60" fmla="*/ 1518 w 1528"/>
              <a:gd name="T61" fmla="*/ 418 h 847"/>
              <a:gd name="T62" fmla="*/ 1527 w 1528"/>
              <a:gd name="T63" fmla="*/ 344 h 847"/>
              <a:gd name="T64" fmla="*/ 1518 w 1528"/>
              <a:gd name="T65" fmla="*/ 269 h 847"/>
              <a:gd name="T66" fmla="*/ 1508 w 1528"/>
              <a:gd name="T67" fmla="*/ 195 h 847"/>
              <a:gd name="T68" fmla="*/ 1490 w 1528"/>
              <a:gd name="T69" fmla="*/ 120 h 847"/>
              <a:gd name="T70" fmla="*/ 1462 w 1528"/>
              <a:gd name="T71" fmla="*/ 36 h 847"/>
              <a:gd name="T72" fmla="*/ 1389 w 1528"/>
              <a:gd name="T73" fmla="*/ 47 h 847"/>
              <a:gd name="T74" fmla="*/ 1315 w 1528"/>
              <a:gd name="T75" fmla="*/ 56 h 847"/>
              <a:gd name="T76" fmla="*/ 1242 w 1528"/>
              <a:gd name="T77" fmla="*/ 83 h 847"/>
              <a:gd name="T78" fmla="*/ 1168 w 1528"/>
              <a:gd name="T79" fmla="*/ 83 h 847"/>
              <a:gd name="T80" fmla="*/ 1095 w 1528"/>
              <a:gd name="T81" fmla="*/ 93 h 847"/>
              <a:gd name="T82" fmla="*/ 1021 w 1528"/>
              <a:gd name="T83" fmla="*/ 93 h 847"/>
              <a:gd name="T84" fmla="*/ 938 w 1528"/>
              <a:gd name="T85" fmla="*/ 111 h 847"/>
              <a:gd name="T86" fmla="*/ 865 w 1528"/>
              <a:gd name="T87" fmla="*/ 111 h 847"/>
              <a:gd name="T88" fmla="*/ 791 w 1528"/>
              <a:gd name="T89" fmla="*/ 93 h 847"/>
              <a:gd name="T90" fmla="*/ 718 w 1528"/>
              <a:gd name="T91" fmla="*/ 74 h 847"/>
              <a:gd name="T92" fmla="*/ 644 w 1528"/>
              <a:gd name="T93" fmla="*/ 93 h 847"/>
              <a:gd name="T94" fmla="*/ 561 w 1528"/>
              <a:gd name="T95" fmla="*/ 93 h 847"/>
              <a:gd name="T96" fmla="*/ 488 w 1528"/>
              <a:gd name="T97" fmla="*/ 83 h 847"/>
              <a:gd name="T98" fmla="*/ 414 w 1528"/>
              <a:gd name="T99" fmla="*/ 83 h 847"/>
              <a:gd name="T100" fmla="*/ 341 w 1528"/>
              <a:gd name="T101" fmla="*/ 74 h 847"/>
              <a:gd name="T102" fmla="*/ 267 w 1528"/>
              <a:gd name="T103" fmla="*/ 74 h 847"/>
              <a:gd name="T104" fmla="*/ 193 w 1528"/>
              <a:gd name="T105" fmla="*/ 47 h 847"/>
              <a:gd name="T106" fmla="*/ 111 w 1528"/>
              <a:gd name="T107" fmla="*/ 27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28" h="847">
                <a:moveTo>
                  <a:pt x="83" y="0"/>
                </a:moveTo>
                <a:lnTo>
                  <a:pt x="83" y="18"/>
                </a:lnTo>
                <a:lnTo>
                  <a:pt x="65" y="27"/>
                </a:lnTo>
                <a:lnTo>
                  <a:pt x="65" y="47"/>
                </a:lnTo>
                <a:lnTo>
                  <a:pt x="46" y="56"/>
                </a:lnTo>
                <a:lnTo>
                  <a:pt x="37" y="74"/>
                </a:lnTo>
                <a:lnTo>
                  <a:pt x="28" y="93"/>
                </a:lnTo>
                <a:lnTo>
                  <a:pt x="28" y="111"/>
                </a:lnTo>
                <a:lnTo>
                  <a:pt x="19" y="130"/>
                </a:lnTo>
                <a:lnTo>
                  <a:pt x="19" y="149"/>
                </a:lnTo>
                <a:lnTo>
                  <a:pt x="19" y="167"/>
                </a:lnTo>
                <a:lnTo>
                  <a:pt x="9" y="185"/>
                </a:lnTo>
                <a:lnTo>
                  <a:pt x="9" y="204"/>
                </a:lnTo>
                <a:lnTo>
                  <a:pt x="9" y="223"/>
                </a:lnTo>
                <a:lnTo>
                  <a:pt x="9" y="242"/>
                </a:lnTo>
                <a:lnTo>
                  <a:pt x="0" y="260"/>
                </a:lnTo>
                <a:lnTo>
                  <a:pt x="0" y="278"/>
                </a:lnTo>
                <a:lnTo>
                  <a:pt x="0" y="298"/>
                </a:lnTo>
                <a:lnTo>
                  <a:pt x="0" y="316"/>
                </a:lnTo>
                <a:lnTo>
                  <a:pt x="0" y="335"/>
                </a:lnTo>
                <a:lnTo>
                  <a:pt x="0" y="353"/>
                </a:lnTo>
                <a:lnTo>
                  <a:pt x="0" y="371"/>
                </a:lnTo>
                <a:lnTo>
                  <a:pt x="9" y="391"/>
                </a:lnTo>
                <a:lnTo>
                  <a:pt x="9" y="409"/>
                </a:lnTo>
                <a:lnTo>
                  <a:pt x="19" y="428"/>
                </a:lnTo>
                <a:lnTo>
                  <a:pt x="28" y="446"/>
                </a:lnTo>
                <a:lnTo>
                  <a:pt x="28" y="464"/>
                </a:lnTo>
                <a:lnTo>
                  <a:pt x="37" y="484"/>
                </a:lnTo>
                <a:lnTo>
                  <a:pt x="37" y="502"/>
                </a:lnTo>
                <a:lnTo>
                  <a:pt x="37" y="521"/>
                </a:lnTo>
                <a:lnTo>
                  <a:pt x="46" y="539"/>
                </a:lnTo>
                <a:lnTo>
                  <a:pt x="55" y="558"/>
                </a:lnTo>
                <a:lnTo>
                  <a:pt x="65" y="577"/>
                </a:lnTo>
                <a:lnTo>
                  <a:pt x="83" y="595"/>
                </a:lnTo>
                <a:lnTo>
                  <a:pt x="101" y="613"/>
                </a:lnTo>
                <a:lnTo>
                  <a:pt x="120" y="632"/>
                </a:lnTo>
                <a:lnTo>
                  <a:pt x="129" y="651"/>
                </a:lnTo>
                <a:lnTo>
                  <a:pt x="147" y="651"/>
                </a:lnTo>
                <a:lnTo>
                  <a:pt x="157" y="670"/>
                </a:lnTo>
                <a:lnTo>
                  <a:pt x="175" y="679"/>
                </a:lnTo>
                <a:lnTo>
                  <a:pt x="193" y="688"/>
                </a:lnTo>
                <a:lnTo>
                  <a:pt x="212" y="697"/>
                </a:lnTo>
                <a:lnTo>
                  <a:pt x="221" y="716"/>
                </a:lnTo>
                <a:lnTo>
                  <a:pt x="239" y="716"/>
                </a:lnTo>
                <a:lnTo>
                  <a:pt x="249" y="735"/>
                </a:lnTo>
                <a:lnTo>
                  <a:pt x="267" y="735"/>
                </a:lnTo>
                <a:lnTo>
                  <a:pt x="285" y="744"/>
                </a:lnTo>
                <a:lnTo>
                  <a:pt x="304" y="753"/>
                </a:lnTo>
                <a:lnTo>
                  <a:pt x="322" y="763"/>
                </a:lnTo>
                <a:lnTo>
                  <a:pt x="341" y="772"/>
                </a:lnTo>
                <a:lnTo>
                  <a:pt x="359" y="781"/>
                </a:lnTo>
                <a:lnTo>
                  <a:pt x="377" y="781"/>
                </a:lnTo>
                <a:lnTo>
                  <a:pt x="396" y="790"/>
                </a:lnTo>
                <a:lnTo>
                  <a:pt x="414" y="799"/>
                </a:lnTo>
                <a:lnTo>
                  <a:pt x="432" y="799"/>
                </a:lnTo>
                <a:lnTo>
                  <a:pt x="451" y="799"/>
                </a:lnTo>
                <a:lnTo>
                  <a:pt x="469" y="799"/>
                </a:lnTo>
                <a:lnTo>
                  <a:pt x="488" y="810"/>
                </a:lnTo>
                <a:lnTo>
                  <a:pt x="515" y="810"/>
                </a:lnTo>
                <a:lnTo>
                  <a:pt x="534" y="819"/>
                </a:lnTo>
                <a:lnTo>
                  <a:pt x="552" y="819"/>
                </a:lnTo>
                <a:lnTo>
                  <a:pt x="570" y="828"/>
                </a:lnTo>
                <a:lnTo>
                  <a:pt x="607" y="828"/>
                </a:lnTo>
                <a:lnTo>
                  <a:pt x="626" y="837"/>
                </a:lnTo>
                <a:lnTo>
                  <a:pt x="644" y="837"/>
                </a:lnTo>
                <a:lnTo>
                  <a:pt x="662" y="837"/>
                </a:lnTo>
                <a:lnTo>
                  <a:pt x="681" y="846"/>
                </a:lnTo>
                <a:lnTo>
                  <a:pt x="699" y="846"/>
                </a:lnTo>
                <a:lnTo>
                  <a:pt x="718" y="846"/>
                </a:lnTo>
                <a:lnTo>
                  <a:pt x="736" y="837"/>
                </a:lnTo>
                <a:lnTo>
                  <a:pt x="754" y="837"/>
                </a:lnTo>
                <a:lnTo>
                  <a:pt x="773" y="837"/>
                </a:lnTo>
                <a:lnTo>
                  <a:pt x="791" y="828"/>
                </a:lnTo>
                <a:lnTo>
                  <a:pt x="809" y="828"/>
                </a:lnTo>
                <a:lnTo>
                  <a:pt x="828" y="837"/>
                </a:lnTo>
                <a:lnTo>
                  <a:pt x="846" y="837"/>
                </a:lnTo>
                <a:lnTo>
                  <a:pt x="865" y="837"/>
                </a:lnTo>
                <a:lnTo>
                  <a:pt x="883" y="837"/>
                </a:lnTo>
                <a:lnTo>
                  <a:pt x="892" y="819"/>
                </a:lnTo>
                <a:lnTo>
                  <a:pt x="911" y="819"/>
                </a:lnTo>
                <a:lnTo>
                  <a:pt x="929" y="819"/>
                </a:lnTo>
                <a:lnTo>
                  <a:pt x="947" y="819"/>
                </a:lnTo>
                <a:lnTo>
                  <a:pt x="966" y="810"/>
                </a:lnTo>
                <a:lnTo>
                  <a:pt x="984" y="810"/>
                </a:lnTo>
                <a:lnTo>
                  <a:pt x="1003" y="799"/>
                </a:lnTo>
                <a:lnTo>
                  <a:pt x="1021" y="799"/>
                </a:lnTo>
                <a:lnTo>
                  <a:pt x="1039" y="799"/>
                </a:lnTo>
                <a:lnTo>
                  <a:pt x="1058" y="790"/>
                </a:lnTo>
                <a:lnTo>
                  <a:pt x="1076" y="790"/>
                </a:lnTo>
                <a:lnTo>
                  <a:pt x="1095" y="781"/>
                </a:lnTo>
                <a:lnTo>
                  <a:pt x="1113" y="772"/>
                </a:lnTo>
                <a:lnTo>
                  <a:pt x="1131" y="772"/>
                </a:lnTo>
                <a:lnTo>
                  <a:pt x="1150" y="772"/>
                </a:lnTo>
                <a:lnTo>
                  <a:pt x="1168" y="763"/>
                </a:lnTo>
                <a:lnTo>
                  <a:pt x="1186" y="763"/>
                </a:lnTo>
                <a:lnTo>
                  <a:pt x="1205" y="753"/>
                </a:lnTo>
                <a:lnTo>
                  <a:pt x="1223" y="744"/>
                </a:lnTo>
                <a:lnTo>
                  <a:pt x="1242" y="735"/>
                </a:lnTo>
                <a:lnTo>
                  <a:pt x="1260" y="726"/>
                </a:lnTo>
                <a:lnTo>
                  <a:pt x="1242" y="735"/>
                </a:lnTo>
                <a:lnTo>
                  <a:pt x="1251" y="716"/>
                </a:lnTo>
                <a:lnTo>
                  <a:pt x="1232" y="735"/>
                </a:lnTo>
                <a:lnTo>
                  <a:pt x="1251" y="726"/>
                </a:lnTo>
                <a:lnTo>
                  <a:pt x="1269" y="716"/>
                </a:lnTo>
                <a:lnTo>
                  <a:pt x="1288" y="706"/>
                </a:lnTo>
                <a:lnTo>
                  <a:pt x="1306" y="697"/>
                </a:lnTo>
                <a:lnTo>
                  <a:pt x="1324" y="688"/>
                </a:lnTo>
                <a:lnTo>
                  <a:pt x="1334" y="670"/>
                </a:lnTo>
                <a:lnTo>
                  <a:pt x="1352" y="660"/>
                </a:lnTo>
                <a:lnTo>
                  <a:pt x="1370" y="651"/>
                </a:lnTo>
                <a:lnTo>
                  <a:pt x="1389" y="642"/>
                </a:lnTo>
                <a:lnTo>
                  <a:pt x="1398" y="623"/>
                </a:lnTo>
                <a:lnTo>
                  <a:pt x="1416" y="613"/>
                </a:lnTo>
                <a:lnTo>
                  <a:pt x="1426" y="595"/>
                </a:lnTo>
                <a:lnTo>
                  <a:pt x="1435" y="577"/>
                </a:lnTo>
                <a:lnTo>
                  <a:pt x="1453" y="568"/>
                </a:lnTo>
                <a:lnTo>
                  <a:pt x="1462" y="548"/>
                </a:lnTo>
                <a:lnTo>
                  <a:pt x="1472" y="530"/>
                </a:lnTo>
                <a:lnTo>
                  <a:pt x="1481" y="511"/>
                </a:lnTo>
                <a:lnTo>
                  <a:pt x="1490" y="493"/>
                </a:lnTo>
                <a:lnTo>
                  <a:pt x="1499" y="475"/>
                </a:lnTo>
                <a:lnTo>
                  <a:pt x="1499" y="455"/>
                </a:lnTo>
                <a:lnTo>
                  <a:pt x="1508" y="437"/>
                </a:lnTo>
                <a:lnTo>
                  <a:pt x="1518" y="418"/>
                </a:lnTo>
                <a:lnTo>
                  <a:pt x="1518" y="400"/>
                </a:lnTo>
                <a:lnTo>
                  <a:pt x="1518" y="382"/>
                </a:lnTo>
                <a:lnTo>
                  <a:pt x="1518" y="362"/>
                </a:lnTo>
                <a:lnTo>
                  <a:pt x="1527" y="344"/>
                </a:lnTo>
                <a:lnTo>
                  <a:pt x="1527" y="325"/>
                </a:lnTo>
                <a:lnTo>
                  <a:pt x="1527" y="307"/>
                </a:lnTo>
                <a:lnTo>
                  <a:pt x="1518" y="288"/>
                </a:lnTo>
                <a:lnTo>
                  <a:pt x="1518" y="269"/>
                </a:lnTo>
                <a:lnTo>
                  <a:pt x="1518" y="251"/>
                </a:lnTo>
                <a:lnTo>
                  <a:pt x="1518" y="232"/>
                </a:lnTo>
                <a:lnTo>
                  <a:pt x="1508" y="214"/>
                </a:lnTo>
                <a:lnTo>
                  <a:pt x="1508" y="195"/>
                </a:lnTo>
                <a:lnTo>
                  <a:pt x="1499" y="176"/>
                </a:lnTo>
                <a:lnTo>
                  <a:pt x="1499" y="158"/>
                </a:lnTo>
                <a:lnTo>
                  <a:pt x="1490" y="140"/>
                </a:lnTo>
                <a:lnTo>
                  <a:pt x="1490" y="120"/>
                </a:lnTo>
                <a:lnTo>
                  <a:pt x="1481" y="102"/>
                </a:lnTo>
                <a:lnTo>
                  <a:pt x="1481" y="74"/>
                </a:lnTo>
                <a:lnTo>
                  <a:pt x="1472" y="56"/>
                </a:lnTo>
                <a:lnTo>
                  <a:pt x="1462" y="36"/>
                </a:lnTo>
                <a:lnTo>
                  <a:pt x="1444" y="36"/>
                </a:lnTo>
                <a:lnTo>
                  <a:pt x="1426" y="36"/>
                </a:lnTo>
                <a:lnTo>
                  <a:pt x="1407" y="47"/>
                </a:lnTo>
                <a:lnTo>
                  <a:pt x="1389" y="47"/>
                </a:lnTo>
                <a:lnTo>
                  <a:pt x="1370" y="47"/>
                </a:lnTo>
                <a:lnTo>
                  <a:pt x="1352" y="47"/>
                </a:lnTo>
                <a:lnTo>
                  <a:pt x="1334" y="56"/>
                </a:lnTo>
                <a:lnTo>
                  <a:pt x="1315" y="56"/>
                </a:lnTo>
                <a:lnTo>
                  <a:pt x="1297" y="56"/>
                </a:lnTo>
                <a:lnTo>
                  <a:pt x="1278" y="65"/>
                </a:lnTo>
                <a:lnTo>
                  <a:pt x="1260" y="74"/>
                </a:lnTo>
                <a:lnTo>
                  <a:pt x="1242" y="83"/>
                </a:lnTo>
                <a:lnTo>
                  <a:pt x="1223" y="83"/>
                </a:lnTo>
                <a:lnTo>
                  <a:pt x="1205" y="83"/>
                </a:lnTo>
                <a:lnTo>
                  <a:pt x="1186" y="83"/>
                </a:lnTo>
                <a:lnTo>
                  <a:pt x="1168" y="83"/>
                </a:lnTo>
                <a:lnTo>
                  <a:pt x="1150" y="83"/>
                </a:lnTo>
                <a:lnTo>
                  <a:pt x="1131" y="83"/>
                </a:lnTo>
                <a:lnTo>
                  <a:pt x="1113" y="93"/>
                </a:lnTo>
                <a:lnTo>
                  <a:pt x="1095" y="93"/>
                </a:lnTo>
                <a:lnTo>
                  <a:pt x="1076" y="93"/>
                </a:lnTo>
                <a:lnTo>
                  <a:pt x="1058" y="93"/>
                </a:lnTo>
                <a:lnTo>
                  <a:pt x="1039" y="93"/>
                </a:lnTo>
                <a:lnTo>
                  <a:pt x="1021" y="93"/>
                </a:lnTo>
                <a:lnTo>
                  <a:pt x="1003" y="102"/>
                </a:lnTo>
                <a:lnTo>
                  <a:pt x="984" y="102"/>
                </a:lnTo>
                <a:lnTo>
                  <a:pt x="966" y="111"/>
                </a:lnTo>
                <a:lnTo>
                  <a:pt x="938" y="111"/>
                </a:lnTo>
                <a:lnTo>
                  <a:pt x="920" y="111"/>
                </a:lnTo>
                <a:lnTo>
                  <a:pt x="901" y="111"/>
                </a:lnTo>
                <a:lnTo>
                  <a:pt x="883" y="111"/>
                </a:lnTo>
                <a:lnTo>
                  <a:pt x="865" y="111"/>
                </a:lnTo>
                <a:lnTo>
                  <a:pt x="846" y="111"/>
                </a:lnTo>
                <a:lnTo>
                  <a:pt x="828" y="102"/>
                </a:lnTo>
                <a:lnTo>
                  <a:pt x="809" y="102"/>
                </a:lnTo>
                <a:lnTo>
                  <a:pt x="791" y="93"/>
                </a:lnTo>
                <a:lnTo>
                  <a:pt x="773" y="93"/>
                </a:lnTo>
                <a:lnTo>
                  <a:pt x="754" y="83"/>
                </a:lnTo>
                <a:lnTo>
                  <a:pt x="736" y="74"/>
                </a:lnTo>
                <a:lnTo>
                  <a:pt x="718" y="74"/>
                </a:lnTo>
                <a:lnTo>
                  <a:pt x="699" y="74"/>
                </a:lnTo>
                <a:lnTo>
                  <a:pt x="681" y="83"/>
                </a:lnTo>
                <a:lnTo>
                  <a:pt x="662" y="83"/>
                </a:lnTo>
                <a:lnTo>
                  <a:pt x="644" y="93"/>
                </a:lnTo>
                <a:lnTo>
                  <a:pt x="626" y="93"/>
                </a:lnTo>
                <a:lnTo>
                  <a:pt x="598" y="93"/>
                </a:lnTo>
                <a:lnTo>
                  <a:pt x="580" y="93"/>
                </a:lnTo>
                <a:lnTo>
                  <a:pt x="561" y="93"/>
                </a:lnTo>
                <a:lnTo>
                  <a:pt x="543" y="93"/>
                </a:lnTo>
                <a:lnTo>
                  <a:pt x="524" y="93"/>
                </a:lnTo>
                <a:lnTo>
                  <a:pt x="506" y="93"/>
                </a:lnTo>
                <a:lnTo>
                  <a:pt x="488" y="83"/>
                </a:lnTo>
                <a:lnTo>
                  <a:pt x="469" y="83"/>
                </a:lnTo>
                <a:lnTo>
                  <a:pt x="451" y="83"/>
                </a:lnTo>
                <a:lnTo>
                  <a:pt x="432" y="83"/>
                </a:lnTo>
                <a:lnTo>
                  <a:pt x="414" y="83"/>
                </a:lnTo>
                <a:lnTo>
                  <a:pt x="396" y="74"/>
                </a:lnTo>
                <a:lnTo>
                  <a:pt x="377" y="74"/>
                </a:lnTo>
                <a:lnTo>
                  <a:pt x="359" y="74"/>
                </a:lnTo>
                <a:lnTo>
                  <a:pt x="341" y="74"/>
                </a:lnTo>
                <a:lnTo>
                  <a:pt x="322" y="74"/>
                </a:lnTo>
                <a:lnTo>
                  <a:pt x="304" y="74"/>
                </a:lnTo>
                <a:lnTo>
                  <a:pt x="285" y="74"/>
                </a:lnTo>
                <a:lnTo>
                  <a:pt x="267" y="74"/>
                </a:lnTo>
                <a:lnTo>
                  <a:pt x="249" y="65"/>
                </a:lnTo>
                <a:lnTo>
                  <a:pt x="230" y="56"/>
                </a:lnTo>
                <a:lnTo>
                  <a:pt x="212" y="56"/>
                </a:lnTo>
                <a:lnTo>
                  <a:pt x="193" y="47"/>
                </a:lnTo>
                <a:lnTo>
                  <a:pt x="175" y="47"/>
                </a:lnTo>
                <a:lnTo>
                  <a:pt x="157" y="36"/>
                </a:lnTo>
                <a:lnTo>
                  <a:pt x="138" y="36"/>
                </a:lnTo>
                <a:lnTo>
                  <a:pt x="111" y="27"/>
                </a:lnTo>
                <a:lnTo>
                  <a:pt x="92" y="18"/>
                </a:lnTo>
                <a:lnTo>
                  <a:pt x="74" y="18"/>
                </a:lnTo>
                <a:lnTo>
                  <a:pt x="83" y="0"/>
                </a:lnTo>
              </a:path>
            </a:pathLst>
          </a:custGeom>
          <a:solidFill>
            <a:srgbClr val="F766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258" name="Group 26">
            <a:extLst>
              <a:ext uri="{FF2B5EF4-FFF2-40B4-BE49-F238E27FC236}">
                <a16:creationId xmlns:a16="http://schemas.microsoft.com/office/drawing/2014/main" id="{FA3F53BA-3B3B-7B4E-95F4-8229F958CD5E}"/>
              </a:ext>
            </a:extLst>
          </p:cNvPr>
          <p:cNvGrpSpPr>
            <a:grpSpLocks/>
          </p:cNvGrpSpPr>
          <p:nvPr/>
        </p:nvGrpSpPr>
        <p:grpSpPr bwMode="auto">
          <a:xfrm>
            <a:off x="6310313" y="2501900"/>
            <a:ext cx="2452687" cy="1944688"/>
            <a:chOff x="3975" y="1576"/>
            <a:chExt cx="1545" cy="1225"/>
          </a:xfrm>
        </p:grpSpPr>
        <p:grpSp>
          <p:nvGrpSpPr>
            <p:cNvPr id="95259" name="Group 27">
              <a:extLst>
                <a:ext uri="{FF2B5EF4-FFF2-40B4-BE49-F238E27FC236}">
                  <a16:creationId xmlns:a16="http://schemas.microsoft.com/office/drawing/2014/main" id="{E120C3EF-D596-E640-BE53-5ADBD226E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5" y="1576"/>
              <a:ext cx="1545" cy="1225"/>
              <a:chOff x="3975" y="1576"/>
              <a:chExt cx="1545" cy="1225"/>
            </a:xfrm>
          </p:grpSpPr>
          <p:sp>
            <p:nvSpPr>
              <p:cNvPr id="95260" name="Freeform 28">
                <a:extLst>
                  <a:ext uri="{FF2B5EF4-FFF2-40B4-BE49-F238E27FC236}">
                    <a16:creationId xmlns:a16="http://schemas.microsoft.com/office/drawing/2014/main" id="{A0929B94-1D1B-4F4B-BB4C-9F3A68038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1576"/>
                <a:ext cx="1545" cy="1225"/>
              </a:xfrm>
              <a:custGeom>
                <a:avLst/>
                <a:gdLst>
                  <a:gd name="T0" fmla="*/ 223 w 1545"/>
                  <a:gd name="T1" fmla="*/ 79 h 1225"/>
                  <a:gd name="T2" fmla="*/ 175 w 1545"/>
                  <a:gd name="T3" fmla="*/ 167 h 1225"/>
                  <a:gd name="T4" fmla="*/ 119 w 1545"/>
                  <a:gd name="T5" fmla="*/ 302 h 1225"/>
                  <a:gd name="T6" fmla="*/ 56 w 1545"/>
                  <a:gd name="T7" fmla="*/ 453 h 1225"/>
                  <a:gd name="T8" fmla="*/ 16 w 1545"/>
                  <a:gd name="T9" fmla="*/ 580 h 1225"/>
                  <a:gd name="T10" fmla="*/ 8 w 1545"/>
                  <a:gd name="T11" fmla="*/ 707 h 1225"/>
                  <a:gd name="T12" fmla="*/ 32 w 1545"/>
                  <a:gd name="T13" fmla="*/ 842 h 1225"/>
                  <a:gd name="T14" fmla="*/ 96 w 1545"/>
                  <a:gd name="T15" fmla="*/ 962 h 1225"/>
                  <a:gd name="T16" fmla="*/ 191 w 1545"/>
                  <a:gd name="T17" fmla="*/ 1049 h 1225"/>
                  <a:gd name="T18" fmla="*/ 310 w 1545"/>
                  <a:gd name="T19" fmla="*/ 1121 h 1225"/>
                  <a:gd name="T20" fmla="*/ 454 w 1545"/>
                  <a:gd name="T21" fmla="*/ 1168 h 1225"/>
                  <a:gd name="T22" fmla="*/ 597 w 1545"/>
                  <a:gd name="T23" fmla="*/ 1200 h 1225"/>
                  <a:gd name="T24" fmla="*/ 684 w 1545"/>
                  <a:gd name="T25" fmla="*/ 1216 h 1225"/>
                  <a:gd name="T26" fmla="*/ 780 w 1545"/>
                  <a:gd name="T27" fmla="*/ 1224 h 1225"/>
                  <a:gd name="T28" fmla="*/ 883 w 1545"/>
                  <a:gd name="T29" fmla="*/ 1216 h 1225"/>
                  <a:gd name="T30" fmla="*/ 971 w 1545"/>
                  <a:gd name="T31" fmla="*/ 1200 h 1225"/>
                  <a:gd name="T32" fmla="*/ 1098 w 1545"/>
                  <a:gd name="T33" fmla="*/ 1168 h 1225"/>
                  <a:gd name="T34" fmla="*/ 1218 w 1545"/>
                  <a:gd name="T35" fmla="*/ 1129 h 1225"/>
                  <a:gd name="T36" fmla="*/ 1313 w 1545"/>
                  <a:gd name="T37" fmla="*/ 1081 h 1225"/>
                  <a:gd name="T38" fmla="*/ 1393 w 1545"/>
                  <a:gd name="T39" fmla="*/ 1017 h 1225"/>
                  <a:gd name="T40" fmla="*/ 1448 w 1545"/>
                  <a:gd name="T41" fmla="*/ 962 h 1225"/>
                  <a:gd name="T42" fmla="*/ 1488 w 1545"/>
                  <a:gd name="T43" fmla="*/ 906 h 1225"/>
                  <a:gd name="T44" fmla="*/ 1512 w 1545"/>
                  <a:gd name="T45" fmla="*/ 835 h 1225"/>
                  <a:gd name="T46" fmla="*/ 1528 w 1545"/>
                  <a:gd name="T47" fmla="*/ 771 h 1225"/>
                  <a:gd name="T48" fmla="*/ 1544 w 1545"/>
                  <a:gd name="T49" fmla="*/ 684 h 1225"/>
                  <a:gd name="T50" fmla="*/ 1536 w 1545"/>
                  <a:gd name="T51" fmla="*/ 612 h 1225"/>
                  <a:gd name="T52" fmla="*/ 1520 w 1545"/>
                  <a:gd name="T53" fmla="*/ 525 h 1225"/>
                  <a:gd name="T54" fmla="*/ 1488 w 1545"/>
                  <a:gd name="T55" fmla="*/ 445 h 1225"/>
                  <a:gd name="T56" fmla="*/ 1456 w 1545"/>
                  <a:gd name="T57" fmla="*/ 374 h 1225"/>
                  <a:gd name="T58" fmla="*/ 1425 w 1545"/>
                  <a:gd name="T59" fmla="*/ 286 h 1225"/>
                  <a:gd name="T60" fmla="*/ 1393 w 1545"/>
                  <a:gd name="T61" fmla="*/ 207 h 1225"/>
                  <a:gd name="T62" fmla="*/ 1361 w 1545"/>
                  <a:gd name="T63" fmla="*/ 127 h 1225"/>
                  <a:gd name="T64" fmla="*/ 1329 w 1545"/>
                  <a:gd name="T65" fmla="*/ 79 h 1225"/>
                  <a:gd name="T66" fmla="*/ 1321 w 1545"/>
                  <a:gd name="T67" fmla="*/ 56 h 1225"/>
                  <a:gd name="T68" fmla="*/ 1297 w 1545"/>
                  <a:gd name="T69" fmla="*/ 48 h 1225"/>
                  <a:gd name="T70" fmla="*/ 1273 w 1545"/>
                  <a:gd name="T71" fmla="*/ 40 h 1225"/>
                  <a:gd name="T72" fmla="*/ 1242 w 1545"/>
                  <a:gd name="T73" fmla="*/ 32 h 1225"/>
                  <a:gd name="T74" fmla="*/ 1202 w 1545"/>
                  <a:gd name="T75" fmla="*/ 24 h 1225"/>
                  <a:gd name="T76" fmla="*/ 1154 w 1545"/>
                  <a:gd name="T77" fmla="*/ 16 h 1225"/>
                  <a:gd name="T78" fmla="*/ 1114 w 1545"/>
                  <a:gd name="T79" fmla="*/ 16 h 1225"/>
                  <a:gd name="T80" fmla="*/ 1066 w 1545"/>
                  <a:gd name="T81" fmla="*/ 8 h 1225"/>
                  <a:gd name="T82" fmla="*/ 1019 w 1545"/>
                  <a:gd name="T83" fmla="*/ 8 h 1225"/>
                  <a:gd name="T84" fmla="*/ 963 w 1545"/>
                  <a:gd name="T85" fmla="*/ 0 h 1225"/>
                  <a:gd name="T86" fmla="*/ 907 w 1545"/>
                  <a:gd name="T87" fmla="*/ 0 h 1225"/>
                  <a:gd name="T88" fmla="*/ 860 w 1545"/>
                  <a:gd name="T89" fmla="*/ 0 h 1225"/>
                  <a:gd name="T90" fmla="*/ 812 w 1545"/>
                  <a:gd name="T91" fmla="*/ 0 h 1225"/>
                  <a:gd name="T92" fmla="*/ 772 w 1545"/>
                  <a:gd name="T93" fmla="*/ 0 h 1225"/>
                  <a:gd name="T94" fmla="*/ 732 w 1545"/>
                  <a:gd name="T95" fmla="*/ 0 h 1225"/>
                  <a:gd name="T96" fmla="*/ 684 w 1545"/>
                  <a:gd name="T97" fmla="*/ 0 h 1225"/>
                  <a:gd name="T98" fmla="*/ 629 w 1545"/>
                  <a:gd name="T99" fmla="*/ 0 h 1225"/>
                  <a:gd name="T100" fmla="*/ 581 w 1545"/>
                  <a:gd name="T101" fmla="*/ 0 h 1225"/>
                  <a:gd name="T102" fmla="*/ 525 w 1545"/>
                  <a:gd name="T103" fmla="*/ 8 h 1225"/>
                  <a:gd name="T104" fmla="*/ 485 w 1545"/>
                  <a:gd name="T105" fmla="*/ 8 h 1225"/>
                  <a:gd name="T106" fmla="*/ 430 w 1545"/>
                  <a:gd name="T107" fmla="*/ 16 h 1225"/>
                  <a:gd name="T108" fmla="*/ 382 w 1545"/>
                  <a:gd name="T109" fmla="*/ 24 h 1225"/>
                  <a:gd name="T110" fmla="*/ 342 w 1545"/>
                  <a:gd name="T111" fmla="*/ 24 h 1225"/>
                  <a:gd name="T112" fmla="*/ 302 w 1545"/>
                  <a:gd name="T113" fmla="*/ 32 h 1225"/>
                  <a:gd name="T114" fmla="*/ 271 w 1545"/>
                  <a:gd name="T115" fmla="*/ 40 h 1225"/>
                  <a:gd name="T116" fmla="*/ 247 w 1545"/>
                  <a:gd name="T117" fmla="*/ 48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45" h="1225">
                    <a:moveTo>
                      <a:pt x="231" y="64"/>
                    </a:moveTo>
                    <a:lnTo>
                      <a:pt x="223" y="72"/>
                    </a:lnTo>
                    <a:lnTo>
                      <a:pt x="223" y="79"/>
                    </a:lnTo>
                    <a:lnTo>
                      <a:pt x="215" y="95"/>
                    </a:lnTo>
                    <a:lnTo>
                      <a:pt x="199" y="127"/>
                    </a:lnTo>
                    <a:lnTo>
                      <a:pt x="175" y="167"/>
                    </a:lnTo>
                    <a:lnTo>
                      <a:pt x="159" y="207"/>
                    </a:lnTo>
                    <a:lnTo>
                      <a:pt x="135" y="262"/>
                    </a:lnTo>
                    <a:lnTo>
                      <a:pt x="119" y="302"/>
                    </a:lnTo>
                    <a:lnTo>
                      <a:pt x="96" y="350"/>
                    </a:lnTo>
                    <a:lnTo>
                      <a:pt x="80" y="405"/>
                    </a:lnTo>
                    <a:lnTo>
                      <a:pt x="56" y="453"/>
                    </a:lnTo>
                    <a:lnTo>
                      <a:pt x="40" y="501"/>
                    </a:lnTo>
                    <a:lnTo>
                      <a:pt x="24" y="533"/>
                    </a:lnTo>
                    <a:lnTo>
                      <a:pt x="16" y="580"/>
                    </a:lnTo>
                    <a:lnTo>
                      <a:pt x="8" y="612"/>
                    </a:lnTo>
                    <a:lnTo>
                      <a:pt x="0" y="660"/>
                    </a:lnTo>
                    <a:lnTo>
                      <a:pt x="8" y="707"/>
                    </a:lnTo>
                    <a:lnTo>
                      <a:pt x="16" y="747"/>
                    </a:lnTo>
                    <a:lnTo>
                      <a:pt x="24" y="803"/>
                    </a:lnTo>
                    <a:lnTo>
                      <a:pt x="32" y="842"/>
                    </a:lnTo>
                    <a:lnTo>
                      <a:pt x="56" y="890"/>
                    </a:lnTo>
                    <a:lnTo>
                      <a:pt x="72" y="922"/>
                    </a:lnTo>
                    <a:lnTo>
                      <a:pt x="96" y="962"/>
                    </a:lnTo>
                    <a:lnTo>
                      <a:pt x="127" y="994"/>
                    </a:lnTo>
                    <a:lnTo>
                      <a:pt x="159" y="1017"/>
                    </a:lnTo>
                    <a:lnTo>
                      <a:pt x="191" y="1049"/>
                    </a:lnTo>
                    <a:lnTo>
                      <a:pt x="231" y="1073"/>
                    </a:lnTo>
                    <a:lnTo>
                      <a:pt x="271" y="1105"/>
                    </a:lnTo>
                    <a:lnTo>
                      <a:pt x="310" y="1121"/>
                    </a:lnTo>
                    <a:lnTo>
                      <a:pt x="358" y="1137"/>
                    </a:lnTo>
                    <a:lnTo>
                      <a:pt x="406" y="1160"/>
                    </a:lnTo>
                    <a:lnTo>
                      <a:pt x="454" y="1168"/>
                    </a:lnTo>
                    <a:lnTo>
                      <a:pt x="493" y="1184"/>
                    </a:lnTo>
                    <a:lnTo>
                      <a:pt x="549" y="1192"/>
                    </a:lnTo>
                    <a:lnTo>
                      <a:pt x="597" y="1200"/>
                    </a:lnTo>
                    <a:lnTo>
                      <a:pt x="621" y="1200"/>
                    </a:lnTo>
                    <a:lnTo>
                      <a:pt x="653" y="1208"/>
                    </a:lnTo>
                    <a:lnTo>
                      <a:pt x="684" y="1216"/>
                    </a:lnTo>
                    <a:lnTo>
                      <a:pt x="708" y="1224"/>
                    </a:lnTo>
                    <a:lnTo>
                      <a:pt x="740" y="1224"/>
                    </a:lnTo>
                    <a:lnTo>
                      <a:pt x="780" y="1224"/>
                    </a:lnTo>
                    <a:lnTo>
                      <a:pt x="820" y="1224"/>
                    </a:lnTo>
                    <a:lnTo>
                      <a:pt x="860" y="1216"/>
                    </a:lnTo>
                    <a:lnTo>
                      <a:pt x="883" y="1216"/>
                    </a:lnTo>
                    <a:lnTo>
                      <a:pt x="899" y="1208"/>
                    </a:lnTo>
                    <a:lnTo>
                      <a:pt x="931" y="1200"/>
                    </a:lnTo>
                    <a:lnTo>
                      <a:pt x="971" y="1200"/>
                    </a:lnTo>
                    <a:lnTo>
                      <a:pt x="1019" y="1184"/>
                    </a:lnTo>
                    <a:lnTo>
                      <a:pt x="1059" y="1176"/>
                    </a:lnTo>
                    <a:lnTo>
                      <a:pt x="1098" y="1168"/>
                    </a:lnTo>
                    <a:lnTo>
                      <a:pt x="1138" y="1160"/>
                    </a:lnTo>
                    <a:lnTo>
                      <a:pt x="1178" y="1145"/>
                    </a:lnTo>
                    <a:lnTo>
                      <a:pt x="1218" y="1129"/>
                    </a:lnTo>
                    <a:lnTo>
                      <a:pt x="1250" y="1113"/>
                    </a:lnTo>
                    <a:lnTo>
                      <a:pt x="1281" y="1097"/>
                    </a:lnTo>
                    <a:lnTo>
                      <a:pt x="1313" y="1081"/>
                    </a:lnTo>
                    <a:lnTo>
                      <a:pt x="1337" y="1065"/>
                    </a:lnTo>
                    <a:lnTo>
                      <a:pt x="1361" y="1041"/>
                    </a:lnTo>
                    <a:lnTo>
                      <a:pt x="1393" y="1017"/>
                    </a:lnTo>
                    <a:lnTo>
                      <a:pt x="1417" y="1001"/>
                    </a:lnTo>
                    <a:lnTo>
                      <a:pt x="1433" y="978"/>
                    </a:lnTo>
                    <a:lnTo>
                      <a:pt x="1448" y="962"/>
                    </a:lnTo>
                    <a:lnTo>
                      <a:pt x="1464" y="946"/>
                    </a:lnTo>
                    <a:lnTo>
                      <a:pt x="1472" y="922"/>
                    </a:lnTo>
                    <a:lnTo>
                      <a:pt x="1488" y="906"/>
                    </a:lnTo>
                    <a:lnTo>
                      <a:pt x="1496" y="882"/>
                    </a:lnTo>
                    <a:lnTo>
                      <a:pt x="1504" y="858"/>
                    </a:lnTo>
                    <a:lnTo>
                      <a:pt x="1512" y="835"/>
                    </a:lnTo>
                    <a:lnTo>
                      <a:pt x="1520" y="819"/>
                    </a:lnTo>
                    <a:lnTo>
                      <a:pt x="1528" y="795"/>
                    </a:lnTo>
                    <a:lnTo>
                      <a:pt x="1528" y="771"/>
                    </a:lnTo>
                    <a:lnTo>
                      <a:pt x="1536" y="747"/>
                    </a:lnTo>
                    <a:lnTo>
                      <a:pt x="1536" y="723"/>
                    </a:lnTo>
                    <a:lnTo>
                      <a:pt x="1544" y="684"/>
                    </a:lnTo>
                    <a:lnTo>
                      <a:pt x="1544" y="660"/>
                    </a:lnTo>
                    <a:lnTo>
                      <a:pt x="1544" y="636"/>
                    </a:lnTo>
                    <a:lnTo>
                      <a:pt x="1536" y="612"/>
                    </a:lnTo>
                    <a:lnTo>
                      <a:pt x="1536" y="580"/>
                    </a:lnTo>
                    <a:lnTo>
                      <a:pt x="1528" y="556"/>
                    </a:lnTo>
                    <a:lnTo>
                      <a:pt x="1520" y="525"/>
                    </a:lnTo>
                    <a:lnTo>
                      <a:pt x="1512" y="501"/>
                    </a:lnTo>
                    <a:lnTo>
                      <a:pt x="1496" y="477"/>
                    </a:lnTo>
                    <a:lnTo>
                      <a:pt x="1488" y="445"/>
                    </a:lnTo>
                    <a:lnTo>
                      <a:pt x="1480" y="421"/>
                    </a:lnTo>
                    <a:lnTo>
                      <a:pt x="1464" y="397"/>
                    </a:lnTo>
                    <a:lnTo>
                      <a:pt x="1456" y="374"/>
                    </a:lnTo>
                    <a:lnTo>
                      <a:pt x="1448" y="350"/>
                    </a:lnTo>
                    <a:lnTo>
                      <a:pt x="1433" y="318"/>
                    </a:lnTo>
                    <a:lnTo>
                      <a:pt x="1425" y="286"/>
                    </a:lnTo>
                    <a:lnTo>
                      <a:pt x="1409" y="262"/>
                    </a:lnTo>
                    <a:lnTo>
                      <a:pt x="1401" y="238"/>
                    </a:lnTo>
                    <a:lnTo>
                      <a:pt x="1393" y="207"/>
                    </a:lnTo>
                    <a:lnTo>
                      <a:pt x="1377" y="183"/>
                    </a:lnTo>
                    <a:lnTo>
                      <a:pt x="1369" y="151"/>
                    </a:lnTo>
                    <a:lnTo>
                      <a:pt x="1361" y="127"/>
                    </a:lnTo>
                    <a:lnTo>
                      <a:pt x="1345" y="103"/>
                    </a:lnTo>
                    <a:lnTo>
                      <a:pt x="1337" y="87"/>
                    </a:lnTo>
                    <a:lnTo>
                      <a:pt x="1329" y="79"/>
                    </a:lnTo>
                    <a:lnTo>
                      <a:pt x="1329" y="72"/>
                    </a:lnTo>
                    <a:lnTo>
                      <a:pt x="1321" y="64"/>
                    </a:lnTo>
                    <a:lnTo>
                      <a:pt x="1321" y="56"/>
                    </a:lnTo>
                    <a:lnTo>
                      <a:pt x="1313" y="56"/>
                    </a:lnTo>
                    <a:lnTo>
                      <a:pt x="1305" y="48"/>
                    </a:lnTo>
                    <a:lnTo>
                      <a:pt x="1297" y="48"/>
                    </a:lnTo>
                    <a:lnTo>
                      <a:pt x="1289" y="40"/>
                    </a:lnTo>
                    <a:lnTo>
                      <a:pt x="1281" y="40"/>
                    </a:lnTo>
                    <a:lnTo>
                      <a:pt x="1273" y="40"/>
                    </a:lnTo>
                    <a:lnTo>
                      <a:pt x="1257" y="32"/>
                    </a:lnTo>
                    <a:lnTo>
                      <a:pt x="1250" y="32"/>
                    </a:lnTo>
                    <a:lnTo>
                      <a:pt x="1242" y="32"/>
                    </a:lnTo>
                    <a:lnTo>
                      <a:pt x="1226" y="24"/>
                    </a:lnTo>
                    <a:lnTo>
                      <a:pt x="1210" y="24"/>
                    </a:lnTo>
                    <a:lnTo>
                      <a:pt x="1202" y="24"/>
                    </a:lnTo>
                    <a:lnTo>
                      <a:pt x="1186" y="24"/>
                    </a:lnTo>
                    <a:lnTo>
                      <a:pt x="1170" y="16"/>
                    </a:lnTo>
                    <a:lnTo>
                      <a:pt x="1154" y="16"/>
                    </a:lnTo>
                    <a:lnTo>
                      <a:pt x="1146" y="16"/>
                    </a:lnTo>
                    <a:lnTo>
                      <a:pt x="1130" y="16"/>
                    </a:lnTo>
                    <a:lnTo>
                      <a:pt x="1114" y="16"/>
                    </a:lnTo>
                    <a:lnTo>
                      <a:pt x="1098" y="16"/>
                    </a:lnTo>
                    <a:lnTo>
                      <a:pt x="1082" y="8"/>
                    </a:lnTo>
                    <a:lnTo>
                      <a:pt x="1066" y="8"/>
                    </a:lnTo>
                    <a:lnTo>
                      <a:pt x="1051" y="8"/>
                    </a:lnTo>
                    <a:lnTo>
                      <a:pt x="1035" y="8"/>
                    </a:lnTo>
                    <a:lnTo>
                      <a:pt x="1019" y="8"/>
                    </a:lnTo>
                    <a:lnTo>
                      <a:pt x="1003" y="8"/>
                    </a:lnTo>
                    <a:lnTo>
                      <a:pt x="979" y="0"/>
                    </a:lnTo>
                    <a:lnTo>
                      <a:pt x="963" y="0"/>
                    </a:lnTo>
                    <a:lnTo>
                      <a:pt x="947" y="0"/>
                    </a:lnTo>
                    <a:lnTo>
                      <a:pt x="923" y="0"/>
                    </a:lnTo>
                    <a:lnTo>
                      <a:pt x="907" y="0"/>
                    </a:lnTo>
                    <a:lnTo>
                      <a:pt x="891" y="0"/>
                    </a:lnTo>
                    <a:lnTo>
                      <a:pt x="875" y="0"/>
                    </a:lnTo>
                    <a:lnTo>
                      <a:pt x="860" y="0"/>
                    </a:lnTo>
                    <a:lnTo>
                      <a:pt x="844" y="0"/>
                    </a:lnTo>
                    <a:lnTo>
                      <a:pt x="828" y="0"/>
                    </a:lnTo>
                    <a:lnTo>
                      <a:pt x="812" y="0"/>
                    </a:lnTo>
                    <a:lnTo>
                      <a:pt x="804" y="0"/>
                    </a:lnTo>
                    <a:lnTo>
                      <a:pt x="788" y="0"/>
                    </a:lnTo>
                    <a:lnTo>
                      <a:pt x="772" y="0"/>
                    </a:lnTo>
                    <a:lnTo>
                      <a:pt x="756" y="0"/>
                    </a:lnTo>
                    <a:lnTo>
                      <a:pt x="748" y="0"/>
                    </a:lnTo>
                    <a:lnTo>
                      <a:pt x="732" y="0"/>
                    </a:lnTo>
                    <a:lnTo>
                      <a:pt x="716" y="0"/>
                    </a:lnTo>
                    <a:lnTo>
                      <a:pt x="700" y="0"/>
                    </a:lnTo>
                    <a:lnTo>
                      <a:pt x="684" y="0"/>
                    </a:lnTo>
                    <a:lnTo>
                      <a:pt x="669" y="0"/>
                    </a:lnTo>
                    <a:lnTo>
                      <a:pt x="653" y="0"/>
                    </a:lnTo>
                    <a:lnTo>
                      <a:pt x="629" y="0"/>
                    </a:lnTo>
                    <a:lnTo>
                      <a:pt x="621" y="0"/>
                    </a:lnTo>
                    <a:lnTo>
                      <a:pt x="597" y="0"/>
                    </a:lnTo>
                    <a:lnTo>
                      <a:pt x="581" y="0"/>
                    </a:lnTo>
                    <a:lnTo>
                      <a:pt x="557" y="8"/>
                    </a:lnTo>
                    <a:lnTo>
                      <a:pt x="541" y="8"/>
                    </a:lnTo>
                    <a:lnTo>
                      <a:pt x="525" y="8"/>
                    </a:lnTo>
                    <a:lnTo>
                      <a:pt x="517" y="8"/>
                    </a:lnTo>
                    <a:lnTo>
                      <a:pt x="501" y="8"/>
                    </a:lnTo>
                    <a:lnTo>
                      <a:pt x="485" y="8"/>
                    </a:lnTo>
                    <a:lnTo>
                      <a:pt x="470" y="16"/>
                    </a:lnTo>
                    <a:lnTo>
                      <a:pt x="446" y="16"/>
                    </a:lnTo>
                    <a:lnTo>
                      <a:pt x="430" y="16"/>
                    </a:lnTo>
                    <a:lnTo>
                      <a:pt x="414" y="16"/>
                    </a:lnTo>
                    <a:lnTo>
                      <a:pt x="398" y="16"/>
                    </a:lnTo>
                    <a:lnTo>
                      <a:pt x="382" y="24"/>
                    </a:lnTo>
                    <a:lnTo>
                      <a:pt x="366" y="24"/>
                    </a:lnTo>
                    <a:lnTo>
                      <a:pt x="350" y="24"/>
                    </a:lnTo>
                    <a:lnTo>
                      <a:pt x="342" y="24"/>
                    </a:lnTo>
                    <a:lnTo>
                      <a:pt x="326" y="32"/>
                    </a:lnTo>
                    <a:lnTo>
                      <a:pt x="318" y="32"/>
                    </a:lnTo>
                    <a:lnTo>
                      <a:pt x="302" y="32"/>
                    </a:lnTo>
                    <a:lnTo>
                      <a:pt x="294" y="32"/>
                    </a:lnTo>
                    <a:lnTo>
                      <a:pt x="279" y="40"/>
                    </a:lnTo>
                    <a:lnTo>
                      <a:pt x="271" y="40"/>
                    </a:lnTo>
                    <a:lnTo>
                      <a:pt x="263" y="40"/>
                    </a:lnTo>
                    <a:lnTo>
                      <a:pt x="255" y="48"/>
                    </a:lnTo>
                    <a:lnTo>
                      <a:pt x="247" y="48"/>
                    </a:lnTo>
                    <a:lnTo>
                      <a:pt x="239" y="56"/>
                    </a:lnTo>
                    <a:lnTo>
                      <a:pt x="231" y="64"/>
                    </a:lnTo>
                  </a:path>
                </a:pathLst>
              </a:custGeom>
              <a:solidFill>
                <a:srgbClr val="404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1" name="Oval 29">
                <a:extLst>
                  <a:ext uri="{FF2B5EF4-FFF2-40B4-BE49-F238E27FC236}">
                    <a16:creationId xmlns:a16="http://schemas.microsoft.com/office/drawing/2014/main" id="{E8CDBED3-886B-0D4F-8367-A34197D26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1576"/>
                <a:ext cx="1096" cy="128"/>
              </a:xfrm>
              <a:prstGeom prst="ellipse">
                <a:avLst/>
              </a:pr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262" name="Group 30">
              <a:extLst>
                <a:ext uri="{FF2B5EF4-FFF2-40B4-BE49-F238E27FC236}">
                  <a16:creationId xmlns:a16="http://schemas.microsoft.com/office/drawing/2014/main" id="{A53381D5-653D-C146-805A-475B4CEB8B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7" y="1600"/>
              <a:ext cx="385" cy="601"/>
              <a:chOff x="5127" y="1600"/>
              <a:chExt cx="385" cy="601"/>
            </a:xfrm>
          </p:grpSpPr>
          <p:sp>
            <p:nvSpPr>
              <p:cNvPr id="95263" name="Freeform 31">
                <a:extLst>
                  <a:ext uri="{FF2B5EF4-FFF2-40B4-BE49-F238E27FC236}">
                    <a16:creationId xmlns:a16="http://schemas.microsoft.com/office/drawing/2014/main" id="{5976E42F-1877-BE40-BEB9-31467FEA5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1632"/>
                <a:ext cx="385" cy="569"/>
              </a:xfrm>
              <a:custGeom>
                <a:avLst/>
                <a:gdLst>
                  <a:gd name="T0" fmla="*/ 243 w 385"/>
                  <a:gd name="T1" fmla="*/ 513 h 569"/>
                  <a:gd name="T2" fmla="*/ 321 w 385"/>
                  <a:gd name="T3" fmla="*/ 529 h 569"/>
                  <a:gd name="T4" fmla="*/ 384 w 385"/>
                  <a:gd name="T5" fmla="*/ 568 h 569"/>
                  <a:gd name="T6" fmla="*/ 384 w 385"/>
                  <a:gd name="T7" fmla="*/ 560 h 569"/>
                  <a:gd name="T8" fmla="*/ 384 w 385"/>
                  <a:gd name="T9" fmla="*/ 544 h 569"/>
                  <a:gd name="T10" fmla="*/ 384 w 385"/>
                  <a:gd name="T11" fmla="*/ 536 h 569"/>
                  <a:gd name="T12" fmla="*/ 376 w 385"/>
                  <a:gd name="T13" fmla="*/ 505 h 569"/>
                  <a:gd name="T14" fmla="*/ 368 w 385"/>
                  <a:gd name="T15" fmla="*/ 465 h 569"/>
                  <a:gd name="T16" fmla="*/ 353 w 385"/>
                  <a:gd name="T17" fmla="*/ 426 h 569"/>
                  <a:gd name="T18" fmla="*/ 321 w 385"/>
                  <a:gd name="T19" fmla="*/ 347 h 569"/>
                  <a:gd name="T20" fmla="*/ 290 w 385"/>
                  <a:gd name="T21" fmla="*/ 284 h 569"/>
                  <a:gd name="T22" fmla="*/ 259 w 385"/>
                  <a:gd name="T23" fmla="*/ 205 h 569"/>
                  <a:gd name="T24" fmla="*/ 227 w 385"/>
                  <a:gd name="T25" fmla="*/ 126 h 569"/>
                  <a:gd name="T26" fmla="*/ 204 w 385"/>
                  <a:gd name="T27" fmla="*/ 63 h 569"/>
                  <a:gd name="T28" fmla="*/ 188 w 385"/>
                  <a:gd name="T29" fmla="*/ 32 h 569"/>
                  <a:gd name="T30" fmla="*/ 172 w 385"/>
                  <a:gd name="T31" fmla="*/ 0 h 569"/>
                  <a:gd name="T32" fmla="*/ 39 w 385"/>
                  <a:gd name="T33" fmla="*/ 47 h 569"/>
                  <a:gd name="T34" fmla="*/ 39 w 385"/>
                  <a:gd name="T35" fmla="*/ 118 h 569"/>
                  <a:gd name="T36" fmla="*/ 31 w 385"/>
                  <a:gd name="T37" fmla="*/ 181 h 569"/>
                  <a:gd name="T38" fmla="*/ 31 w 385"/>
                  <a:gd name="T39" fmla="*/ 229 h 569"/>
                  <a:gd name="T40" fmla="*/ 31 w 385"/>
                  <a:gd name="T41" fmla="*/ 292 h 569"/>
                  <a:gd name="T42" fmla="*/ 16 w 385"/>
                  <a:gd name="T43" fmla="*/ 347 h 569"/>
                  <a:gd name="T44" fmla="*/ 8 w 385"/>
                  <a:gd name="T45" fmla="*/ 402 h 569"/>
                  <a:gd name="T46" fmla="*/ 0 w 385"/>
                  <a:gd name="T47" fmla="*/ 473 h 569"/>
                  <a:gd name="T48" fmla="*/ 86 w 385"/>
                  <a:gd name="T49" fmla="*/ 489 h 569"/>
                  <a:gd name="T50" fmla="*/ 180 w 385"/>
                  <a:gd name="T51" fmla="*/ 505 h 569"/>
                  <a:gd name="T52" fmla="*/ 243 w 385"/>
                  <a:gd name="T53" fmla="*/ 513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5" h="569">
                    <a:moveTo>
                      <a:pt x="243" y="513"/>
                    </a:moveTo>
                    <a:lnTo>
                      <a:pt x="321" y="529"/>
                    </a:lnTo>
                    <a:lnTo>
                      <a:pt x="384" y="568"/>
                    </a:lnTo>
                    <a:lnTo>
                      <a:pt x="384" y="560"/>
                    </a:lnTo>
                    <a:lnTo>
                      <a:pt x="384" y="544"/>
                    </a:lnTo>
                    <a:lnTo>
                      <a:pt x="384" y="536"/>
                    </a:lnTo>
                    <a:lnTo>
                      <a:pt x="376" y="505"/>
                    </a:lnTo>
                    <a:lnTo>
                      <a:pt x="368" y="465"/>
                    </a:lnTo>
                    <a:lnTo>
                      <a:pt x="353" y="426"/>
                    </a:lnTo>
                    <a:lnTo>
                      <a:pt x="321" y="347"/>
                    </a:lnTo>
                    <a:lnTo>
                      <a:pt x="290" y="284"/>
                    </a:lnTo>
                    <a:lnTo>
                      <a:pt x="259" y="205"/>
                    </a:lnTo>
                    <a:lnTo>
                      <a:pt x="227" y="126"/>
                    </a:lnTo>
                    <a:lnTo>
                      <a:pt x="204" y="63"/>
                    </a:lnTo>
                    <a:lnTo>
                      <a:pt x="188" y="32"/>
                    </a:lnTo>
                    <a:lnTo>
                      <a:pt x="172" y="0"/>
                    </a:lnTo>
                    <a:lnTo>
                      <a:pt x="39" y="47"/>
                    </a:lnTo>
                    <a:lnTo>
                      <a:pt x="39" y="118"/>
                    </a:lnTo>
                    <a:lnTo>
                      <a:pt x="31" y="181"/>
                    </a:lnTo>
                    <a:lnTo>
                      <a:pt x="31" y="229"/>
                    </a:lnTo>
                    <a:lnTo>
                      <a:pt x="31" y="292"/>
                    </a:lnTo>
                    <a:lnTo>
                      <a:pt x="16" y="347"/>
                    </a:lnTo>
                    <a:lnTo>
                      <a:pt x="8" y="402"/>
                    </a:lnTo>
                    <a:lnTo>
                      <a:pt x="0" y="473"/>
                    </a:lnTo>
                    <a:lnTo>
                      <a:pt x="86" y="489"/>
                    </a:lnTo>
                    <a:lnTo>
                      <a:pt x="180" y="505"/>
                    </a:lnTo>
                    <a:lnTo>
                      <a:pt x="243" y="513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4" name="Freeform 32">
                <a:extLst>
                  <a:ext uri="{FF2B5EF4-FFF2-40B4-BE49-F238E27FC236}">
                    <a16:creationId xmlns:a16="http://schemas.microsoft.com/office/drawing/2014/main" id="{C120FA82-6315-DB46-86CE-C724BE66B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" y="1600"/>
                <a:ext cx="153" cy="81"/>
              </a:xfrm>
              <a:custGeom>
                <a:avLst/>
                <a:gdLst>
                  <a:gd name="T0" fmla="*/ 0 w 153"/>
                  <a:gd name="T1" fmla="*/ 0 h 81"/>
                  <a:gd name="T2" fmla="*/ 8 w 153"/>
                  <a:gd name="T3" fmla="*/ 48 h 81"/>
                  <a:gd name="T4" fmla="*/ 16 w 153"/>
                  <a:gd name="T5" fmla="*/ 64 h 81"/>
                  <a:gd name="T6" fmla="*/ 8 w 153"/>
                  <a:gd name="T7" fmla="*/ 80 h 81"/>
                  <a:gd name="T8" fmla="*/ 48 w 153"/>
                  <a:gd name="T9" fmla="*/ 80 h 81"/>
                  <a:gd name="T10" fmla="*/ 96 w 153"/>
                  <a:gd name="T11" fmla="*/ 72 h 81"/>
                  <a:gd name="T12" fmla="*/ 136 w 153"/>
                  <a:gd name="T13" fmla="*/ 56 h 81"/>
                  <a:gd name="T14" fmla="*/ 152 w 153"/>
                  <a:gd name="T15" fmla="*/ 32 h 81"/>
                  <a:gd name="T16" fmla="*/ 120 w 153"/>
                  <a:gd name="T17" fmla="*/ 16 h 81"/>
                  <a:gd name="T18" fmla="*/ 88 w 153"/>
                  <a:gd name="T19" fmla="*/ 0 h 81"/>
                  <a:gd name="T20" fmla="*/ 0 w 153"/>
                  <a:gd name="T2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81">
                    <a:moveTo>
                      <a:pt x="0" y="0"/>
                    </a:moveTo>
                    <a:lnTo>
                      <a:pt x="8" y="48"/>
                    </a:lnTo>
                    <a:lnTo>
                      <a:pt x="16" y="64"/>
                    </a:lnTo>
                    <a:lnTo>
                      <a:pt x="8" y="80"/>
                    </a:lnTo>
                    <a:lnTo>
                      <a:pt x="48" y="80"/>
                    </a:lnTo>
                    <a:lnTo>
                      <a:pt x="96" y="72"/>
                    </a:lnTo>
                    <a:lnTo>
                      <a:pt x="136" y="56"/>
                    </a:lnTo>
                    <a:lnTo>
                      <a:pt x="152" y="32"/>
                    </a:lnTo>
                    <a:lnTo>
                      <a:pt x="120" y="16"/>
                    </a:lnTo>
                    <a:lnTo>
                      <a:pt x="8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265" name="Group 33">
            <a:extLst>
              <a:ext uri="{FF2B5EF4-FFF2-40B4-BE49-F238E27FC236}">
                <a16:creationId xmlns:a16="http://schemas.microsoft.com/office/drawing/2014/main" id="{A329663D-0C7F-AA48-AC95-08CC7E11B9BF}"/>
              </a:ext>
            </a:extLst>
          </p:cNvPr>
          <p:cNvGrpSpPr>
            <a:grpSpLocks/>
          </p:cNvGrpSpPr>
          <p:nvPr/>
        </p:nvGrpSpPr>
        <p:grpSpPr bwMode="auto">
          <a:xfrm>
            <a:off x="6246813" y="4445000"/>
            <a:ext cx="2566987" cy="2033588"/>
            <a:chOff x="3935" y="2800"/>
            <a:chExt cx="1617" cy="1281"/>
          </a:xfrm>
        </p:grpSpPr>
        <p:sp>
          <p:nvSpPr>
            <p:cNvPr id="95266" name="Freeform 34">
              <a:extLst>
                <a:ext uri="{FF2B5EF4-FFF2-40B4-BE49-F238E27FC236}">
                  <a16:creationId xmlns:a16="http://schemas.microsoft.com/office/drawing/2014/main" id="{6E50E2A6-BE3F-7A40-A3B8-ED453C38B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2800"/>
              <a:ext cx="1617" cy="1281"/>
            </a:xfrm>
            <a:custGeom>
              <a:avLst/>
              <a:gdLst>
                <a:gd name="T0" fmla="*/ 740 w 1617"/>
                <a:gd name="T1" fmla="*/ 994 h 1281"/>
                <a:gd name="T2" fmla="*/ 724 w 1617"/>
                <a:gd name="T3" fmla="*/ 1010 h 1281"/>
                <a:gd name="T4" fmla="*/ 708 w 1617"/>
                <a:gd name="T5" fmla="*/ 1026 h 1281"/>
                <a:gd name="T6" fmla="*/ 701 w 1617"/>
                <a:gd name="T7" fmla="*/ 1049 h 1281"/>
                <a:gd name="T8" fmla="*/ 693 w 1617"/>
                <a:gd name="T9" fmla="*/ 1073 h 1281"/>
                <a:gd name="T10" fmla="*/ 693 w 1617"/>
                <a:gd name="T11" fmla="*/ 1097 h 1281"/>
                <a:gd name="T12" fmla="*/ 0 w 1617"/>
                <a:gd name="T13" fmla="*/ 1200 h 1281"/>
                <a:gd name="T14" fmla="*/ 8 w 1617"/>
                <a:gd name="T15" fmla="*/ 1216 h 1281"/>
                <a:gd name="T16" fmla="*/ 24 w 1617"/>
                <a:gd name="T17" fmla="*/ 1224 h 1281"/>
                <a:gd name="T18" fmla="*/ 56 w 1617"/>
                <a:gd name="T19" fmla="*/ 1240 h 1281"/>
                <a:gd name="T20" fmla="*/ 88 w 1617"/>
                <a:gd name="T21" fmla="*/ 1240 h 1281"/>
                <a:gd name="T22" fmla="*/ 135 w 1617"/>
                <a:gd name="T23" fmla="*/ 1248 h 1281"/>
                <a:gd name="T24" fmla="*/ 199 w 1617"/>
                <a:gd name="T25" fmla="*/ 1256 h 1281"/>
                <a:gd name="T26" fmla="*/ 271 w 1617"/>
                <a:gd name="T27" fmla="*/ 1264 h 1281"/>
                <a:gd name="T28" fmla="*/ 334 w 1617"/>
                <a:gd name="T29" fmla="*/ 1264 h 1281"/>
                <a:gd name="T30" fmla="*/ 398 w 1617"/>
                <a:gd name="T31" fmla="*/ 1272 h 1281"/>
                <a:gd name="T32" fmla="*/ 470 w 1617"/>
                <a:gd name="T33" fmla="*/ 1272 h 1281"/>
                <a:gd name="T34" fmla="*/ 541 w 1617"/>
                <a:gd name="T35" fmla="*/ 1272 h 1281"/>
                <a:gd name="T36" fmla="*/ 605 w 1617"/>
                <a:gd name="T37" fmla="*/ 1280 h 1281"/>
                <a:gd name="T38" fmla="*/ 677 w 1617"/>
                <a:gd name="T39" fmla="*/ 1280 h 1281"/>
                <a:gd name="T40" fmla="*/ 748 w 1617"/>
                <a:gd name="T41" fmla="*/ 1280 h 1281"/>
                <a:gd name="T42" fmla="*/ 804 w 1617"/>
                <a:gd name="T43" fmla="*/ 1280 h 1281"/>
                <a:gd name="T44" fmla="*/ 868 w 1617"/>
                <a:gd name="T45" fmla="*/ 1280 h 1281"/>
                <a:gd name="T46" fmla="*/ 931 w 1617"/>
                <a:gd name="T47" fmla="*/ 1272 h 1281"/>
                <a:gd name="T48" fmla="*/ 987 w 1617"/>
                <a:gd name="T49" fmla="*/ 1272 h 1281"/>
                <a:gd name="T50" fmla="*/ 1043 w 1617"/>
                <a:gd name="T51" fmla="*/ 1272 h 1281"/>
                <a:gd name="T52" fmla="*/ 1099 w 1617"/>
                <a:gd name="T53" fmla="*/ 1264 h 1281"/>
                <a:gd name="T54" fmla="*/ 1162 w 1617"/>
                <a:gd name="T55" fmla="*/ 1264 h 1281"/>
                <a:gd name="T56" fmla="*/ 1226 w 1617"/>
                <a:gd name="T57" fmla="*/ 1264 h 1281"/>
                <a:gd name="T58" fmla="*/ 1313 w 1617"/>
                <a:gd name="T59" fmla="*/ 1256 h 1281"/>
                <a:gd name="T60" fmla="*/ 1377 w 1617"/>
                <a:gd name="T61" fmla="*/ 1256 h 1281"/>
                <a:gd name="T62" fmla="*/ 1425 w 1617"/>
                <a:gd name="T63" fmla="*/ 1248 h 1281"/>
                <a:gd name="T64" fmla="*/ 1481 w 1617"/>
                <a:gd name="T65" fmla="*/ 1240 h 1281"/>
                <a:gd name="T66" fmla="*/ 1536 w 1617"/>
                <a:gd name="T67" fmla="*/ 1232 h 1281"/>
                <a:gd name="T68" fmla="*/ 1576 w 1617"/>
                <a:gd name="T69" fmla="*/ 1224 h 1281"/>
                <a:gd name="T70" fmla="*/ 1600 w 1617"/>
                <a:gd name="T71" fmla="*/ 1216 h 1281"/>
                <a:gd name="T72" fmla="*/ 1616 w 1617"/>
                <a:gd name="T73" fmla="*/ 1208 h 1281"/>
                <a:gd name="T74" fmla="*/ 1616 w 1617"/>
                <a:gd name="T75" fmla="*/ 1193 h 1281"/>
                <a:gd name="T76" fmla="*/ 939 w 1617"/>
                <a:gd name="T77" fmla="*/ 1097 h 1281"/>
                <a:gd name="T78" fmla="*/ 931 w 1617"/>
                <a:gd name="T79" fmla="*/ 1073 h 1281"/>
                <a:gd name="T80" fmla="*/ 931 w 1617"/>
                <a:gd name="T81" fmla="*/ 1057 h 1281"/>
                <a:gd name="T82" fmla="*/ 923 w 1617"/>
                <a:gd name="T83" fmla="*/ 1041 h 1281"/>
                <a:gd name="T84" fmla="*/ 908 w 1617"/>
                <a:gd name="T85" fmla="*/ 1018 h 1281"/>
                <a:gd name="T86" fmla="*/ 900 w 1617"/>
                <a:gd name="T87" fmla="*/ 1002 h 1281"/>
                <a:gd name="T88" fmla="*/ 923 w 1617"/>
                <a:gd name="T89" fmla="*/ 8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7" h="1281">
                  <a:moveTo>
                    <a:pt x="732" y="0"/>
                  </a:moveTo>
                  <a:lnTo>
                    <a:pt x="740" y="994"/>
                  </a:lnTo>
                  <a:lnTo>
                    <a:pt x="732" y="1002"/>
                  </a:lnTo>
                  <a:lnTo>
                    <a:pt x="724" y="1010"/>
                  </a:lnTo>
                  <a:lnTo>
                    <a:pt x="716" y="1018"/>
                  </a:lnTo>
                  <a:lnTo>
                    <a:pt x="708" y="1026"/>
                  </a:lnTo>
                  <a:lnTo>
                    <a:pt x="701" y="1034"/>
                  </a:lnTo>
                  <a:lnTo>
                    <a:pt x="701" y="1049"/>
                  </a:lnTo>
                  <a:lnTo>
                    <a:pt x="693" y="1057"/>
                  </a:lnTo>
                  <a:lnTo>
                    <a:pt x="693" y="1073"/>
                  </a:lnTo>
                  <a:lnTo>
                    <a:pt x="693" y="1081"/>
                  </a:lnTo>
                  <a:lnTo>
                    <a:pt x="693" y="1097"/>
                  </a:lnTo>
                  <a:lnTo>
                    <a:pt x="8" y="1193"/>
                  </a:lnTo>
                  <a:lnTo>
                    <a:pt x="0" y="1200"/>
                  </a:lnTo>
                  <a:lnTo>
                    <a:pt x="0" y="1208"/>
                  </a:lnTo>
                  <a:lnTo>
                    <a:pt x="8" y="1216"/>
                  </a:lnTo>
                  <a:lnTo>
                    <a:pt x="16" y="1224"/>
                  </a:lnTo>
                  <a:lnTo>
                    <a:pt x="24" y="1224"/>
                  </a:lnTo>
                  <a:lnTo>
                    <a:pt x="40" y="1232"/>
                  </a:lnTo>
                  <a:lnTo>
                    <a:pt x="56" y="1240"/>
                  </a:lnTo>
                  <a:lnTo>
                    <a:pt x="72" y="1240"/>
                  </a:lnTo>
                  <a:lnTo>
                    <a:pt x="88" y="1240"/>
                  </a:lnTo>
                  <a:lnTo>
                    <a:pt x="119" y="1248"/>
                  </a:lnTo>
                  <a:lnTo>
                    <a:pt x="135" y="1248"/>
                  </a:lnTo>
                  <a:lnTo>
                    <a:pt x="167" y="1256"/>
                  </a:lnTo>
                  <a:lnTo>
                    <a:pt x="199" y="1256"/>
                  </a:lnTo>
                  <a:lnTo>
                    <a:pt x="231" y="1264"/>
                  </a:lnTo>
                  <a:lnTo>
                    <a:pt x="271" y="1264"/>
                  </a:lnTo>
                  <a:lnTo>
                    <a:pt x="295" y="1264"/>
                  </a:lnTo>
                  <a:lnTo>
                    <a:pt x="334" y="1264"/>
                  </a:lnTo>
                  <a:lnTo>
                    <a:pt x="366" y="1272"/>
                  </a:lnTo>
                  <a:lnTo>
                    <a:pt x="398" y="1272"/>
                  </a:lnTo>
                  <a:lnTo>
                    <a:pt x="430" y="1272"/>
                  </a:lnTo>
                  <a:lnTo>
                    <a:pt x="470" y="1272"/>
                  </a:lnTo>
                  <a:lnTo>
                    <a:pt x="502" y="1272"/>
                  </a:lnTo>
                  <a:lnTo>
                    <a:pt x="541" y="1272"/>
                  </a:lnTo>
                  <a:lnTo>
                    <a:pt x="573" y="1272"/>
                  </a:lnTo>
                  <a:lnTo>
                    <a:pt x="605" y="1280"/>
                  </a:lnTo>
                  <a:lnTo>
                    <a:pt x="637" y="1280"/>
                  </a:lnTo>
                  <a:lnTo>
                    <a:pt x="677" y="1280"/>
                  </a:lnTo>
                  <a:lnTo>
                    <a:pt x="708" y="1280"/>
                  </a:lnTo>
                  <a:lnTo>
                    <a:pt x="748" y="1280"/>
                  </a:lnTo>
                  <a:lnTo>
                    <a:pt x="780" y="1280"/>
                  </a:lnTo>
                  <a:lnTo>
                    <a:pt x="804" y="1280"/>
                  </a:lnTo>
                  <a:lnTo>
                    <a:pt x="836" y="1280"/>
                  </a:lnTo>
                  <a:lnTo>
                    <a:pt x="868" y="1280"/>
                  </a:lnTo>
                  <a:lnTo>
                    <a:pt x="908" y="1272"/>
                  </a:lnTo>
                  <a:lnTo>
                    <a:pt x="931" y="1272"/>
                  </a:lnTo>
                  <a:lnTo>
                    <a:pt x="963" y="1272"/>
                  </a:lnTo>
                  <a:lnTo>
                    <a:pt x="987" y="1272"/>
                  </a:lnTo>
                  <a:lnTo>
                    <a:pt x="1011" y="1272"/>
                  </a:lnTo>
                  <a:lnTo>
                    <a:pt x="1043" y="1272"/>
                  </a:lnTo>
                  <a:lnTo>
                    <a:pt x="1067" y="1264"/>
                  </a:lnTo>
                  <a:lnTo>
                    <a:pt x="1099" y="1264"/>
                  </a:lnTo>
                  <a:lnTo>
                    <a:pt x="1130" y="1264"/>
                  </a:lnTo>
                  <a:lnTo>
                    <a:pt x="1162" y="1264"/>
                  </a:lnTo>
                  <a:lnTo>
                    <a:pt x="1186" y="1264"/>
                  </a:lnTo>
                  <a:lnTo>
                    <a:pt x="1226" y="1264"/>
                  </a:lnTo>
                  <a:lnTo>
                    <a:pt x="1266" y="1264"/>
                  </a:lnTo>
                  <a:lnTo>
                    <a:pt x="1313" y="1256"/>
                  </a:lnTo>
                  <a:lnTo>
                    <a:pt x="1345" y="1256"/>
                  </a:lnTo>
                  <a:lnTo>
                    <a:pt x="1377" y="1256"/>
                  </a:lnTo>
                  <a:lnTo>
                    <a:pt x="1401" y="1248"/>
                  </a:lnTo>
                  <a:lnTo>
                    <a:pt x="1425" y="1248"/>
                  </a:lnTo>
                  <a:lnTo>
                    <a:pt x="1449" y="1240"/>
                  </a:lnTo>
                  <a:lnTo>
                    <a:pt x="1481" y="1240"/>
                  </a:lnTo>
                  <a:lnTo>
                    <a:pt x="1513" y="1240"/>
                  </a:lnTo>
                  <a:lnTo>
                    <a:pt x="1536" y="1232"/>
                  </a:lnTo>
                  <a:lnTo>
                    <a:pt x="1552" y="1232"/>
                  </a:lnTo>
                  <a:lnTo>
                    <a:pt x="1576" y="1224"/>
                  </a:lnTo>
                  <a:lnTo>
                    <a:pt x="1584" y="1224"/>
                  </a:lnTo>
                  <a:lnTo>
                    <a:pt x="1600" y="1216"/>
                  </a:lnTo>
                  <a:lnTo>
                    <a:pt x="1608" y="1216"/>
                  </a:lnTo>
                  <a:lnTo>
                    <a:pt x="1616" y="1208"/>
                  </a:lnTo>
                  <a:lnTo>
                    <a:pt x="1616" y="1200"/>
                  </a:lnTo>
                  <a:lnTo>
                    <a:pt x="1616" y="1193"/>
                  </a:lnTo>
                  <a:lnTo>
                    <a:pt x="1608" y="1193"/>
                  </a:lnTo>
                  <a:lnTo>
                    <a:pt x="939" y="1097"/>
                  </a:lnTo>
                  <a:lnTo>
                    <a:pt x="931" y="1081"/>
                  </a:lnTo>
                  <a:lnTo>
                    <a:pt x="931" y="1073"/>
                  </a:lnTo>
                  <a:lnTo>
                    <a:pt x="931" y="1065"/>
                  </a:lnTo>
                  <a:lnTo>
                    <a:pt x="931" y="1057"/>
                  </a:lnTo>
                  <a:lnTo>
                    <a:pt x="923" y="1049"/>
                  </a:lnTo>
                  <a:lnTo>
                    <a:pt x="923" y="1041"/>
                  </a:lnTo>
                  <a:lnTo>
                    <a:pt x="915" y="1026"/>
                  </a:lnTo>
                  <a:lnTo>
                    <a:pt x="908" y="1018"/>
                  </a:lnTo>
                  <a:lnTo>
                    <a:pt x="908" y="1010"/>
                  </a:lnTo>
                  <a:lnTo>
                    <a:pt x="900" y="1002"/>
                  </a:lnTo>
                  <a:lnTo>
                    <a:pt x="884" y="994"/>
                  </a:lnTo>
                  <a:lnTo>
                    <a:pt x="923" y="8"/>
                  </a:lnTo>
                  <a:lnTo>
                    <a:pt x="732" y="0"/>
                  </a:lnTo>
                </a:path>
              </a:pathLst>
            </a:custGeom>
            <a:solidFill>
              <a:srgbClr val="404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267" name="Group 35">
              <a:extLst>
                <a:ext uri="{FF2B5EF4-FFF2-40B4-BE49-F238E27FC236}">
                  <a16:creationId xmlns:a16="http://schemas.microsoft.com/office/drawing/2014/main" id="{0AF777D9-495E-664E-B5A3-88BC936FAA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1" y="2816"/>
              <a:ext cx="1241" cy="1241"/>
              <a:chOff x="4271" y="2816"/>
              <a:chExt cx="1241" cy="1241"/>
            </a:xfrm>
          </p:grpSpPr>
          <p:sp>
            <p:nvSpPr>
              <p:cNvPr id="95268" name="Freeform 36">
                <a:extLst>
                  <a:ext uri="{FF2B5EF4-FFF2-40B4-BE49-F238E27FC236}">
                    <a16:creationId xmlns:a16="http://schemas.microsoft.com/office/drawing/2014/main" id="{9010A1E0-9AAC-2648-B220-747386506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816"/>
                <a:ext cx="49" cy="977"/>
              </a:xfrm>
              <a:custGeom>
                <a:avLst/>
                <a:gdLst>
                  <a:gd name="T0" fmla="*/ 14 w 49"/>
                  <a:gd name="T1" fmla="*/ 0 h 977"/>
                  <a:gd name="T2" fmla="*/ 0 w 49"/>
                  <a:gd name="T3" fmla="*/ 976 h 977"/>
                  <a:gd name="T4" fmla="*/ 7 w 49"/>
                  <a:gd name="T5" fmla="*/ 976 h 977"/>
                  <a:gd name="T6" fmla="*/ 21 w 49"/>
                  <a:gd name="T7" fmla="*/ 976 h 977"/>
                  <a:gd name="T8" fmla="*/ 48 w 49"/>
                  <a:gd name="T9" fmla="*/ 8 h 977"/>
                  <a:gd name="T10" fmla="*/ 14 w 49"/>
                  <a:gd name="T11" fmla="*/ 0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977">
                    <a:moveTo>
                      <a:pt x="14" y="0"/>
                    </a:moveTo>
                    <a:lnTo>
                      <a:pt x="0" y="976"/>
                    </a:lnTo>
                    <a:lnTo>
                      <a:pt x="7" y="976"/>
                    </a:lnTo>
                    <a:lnTo>
                      <a:pt x="21" y="976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9" name="Freeform 37">
                <a:extLst>
                  <a:ext uri="{FF2B5EF4-FFF2-40B4-BE49-F238E27FC236}">
                    <a16:creationId xmlns:a16="http://schemas.microsoft.com/office/drawing/2014/main" id="{8B5A6F79-2959-EF45-8775-86A24FE8C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3800"/>
                <a:ext cx="73" cy="129"/>
              </a:xfrm>
              <a:custGeom>
                <a:avLst/>
                <a:gdLst>
                  <a:gd name="T0" fmla="*/ 0 w 73"/>
                  <a:gd name="T1" fmla="*/ 0 h 129"/>
                  <a:gd name="T2" fmla="*/ 29 w 73"/>
                  <a:gd name="T3" fmla="*/ 0 h 129"/>
                  <a:gd name="T4" fmla="*/ 36 w 73"/>
                  <a:gd name="T5" fmla="*/ 15 h 129"/>
                  <a:gd name="T6" fmla="*/ 50 w 73"/>
                  <a:gd name="T7" fmla="*/ 23 h 129"/>
                  <a:gd name="T8" fmla="*/ 58 w 73"/>
                  <a:gd name="T9" fmla="*/ 45 h 129"/>
                  <a:gd name="T10" fmla="*/ 65 w 73"/>
                  <a:gd name="T11" fmla="*/ 60 h 129"/>
                  <a:gd name="T12" fmla="*/ 72 w 73"/>
                  <a:gd name="T13" fmla="*/ 83 h 129"/>
                  <a:gd name="T14" fmla="*/ 72 w 73"/>
                  <a:gd name="T15" fmla="*/ 105 h 129"/>
                  <a:gd name="T16" fmla="*/ 65 w 73"/>
                  <a:gd name="T17" fmla="*/ 113 h 129"/>
                  <a:gd name="T18" fmla="*/ 50 w 73"/>
                  <a:gd name="T19" fmla="*/ 120 h 129"/>
                  <a:gd name="T20" fmla="*/ 29 w 73"/>
                  <a:gd name="T21" fmla="*/ 128 h 129"/>
                  <a:gd name="T22" fmla="*/ 14 w 73"/>
                  <a:gd name="T23" fmla="*/ 128 h 129"/>
                  <a:gd name="T24" fmla="*/ 14 w 73"/>
                  <a:gd name="T25" fmla="*/ 105 h 129"/>
                  <a:gd name="T26" fmla="*/ 14 w 73"/>
                  <a:gd name="T27" fmla="*/ 75 h 129"/>
                  <a:gd name="T28" fmla="*/ 14 w 73"/>
                  <a:gd name="T29" fmla="*/ 60 h 129"/>
                  <a:gd name="T30" fmla="*/ 14 w 73"/>
                  <a:gd name="T31" fmla="*/ 38 h 129"/>
                  <a:gd name="T32" fmla="*/ 7 w 73"/>
                  <a:gd name="T33" fmla="*/ 23 h 129"/>
                  <a:gd name="T34" fmla="*/ 0 w 7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129">
                    <a:moveTo>
                      <a:pt x="0" y="0"/>
                    </a:moveTo>
                    <a:lnTo>
                      <a:pt x="29" y="0"/>
                    </a:lnTo>
                    <a:lnTo>
                      <a:pt x="36" y="15"/>
                    </a:lnTo>
                    <a:lnTo>
                      <a:pt x="50" y="23"/>
                    </a:lnTo>
                    <a:lnTo>
                      <a:pt x="58" y="45"/>
                    </a:lnTo>
                    <a:lnTo>
                      <a:pt x="65" y="60"/>
                    </a:lnTo>
                    <a:lnTo>
                      <a:pt x="72" y="83"/>
                    </a:lnTo>
                    <a:lnTo>
                      <a:pt x="72" y="105"/>
                    </a:lnTo>
                    <a:lnTo>
                      <a:pt x="65" y="113"/>
                    </a:lnTo>
                    <a:lnTo>
                      <a:pt x="50" y="120"/>
                    </a:lnTo>
                    <a:lnTo>
                      <a:pt x="29" y="128"/>
                    </a:lnTo>
                    <a:lnTo>
                      <a:pt x="14" y="128"/>
                    </a:lnTo>
                    <a:lnTo>
                      <a:pt x="14" y="105"/>
                    </a:lnTo>
                    <a:lnTo>
                      <a:pt x="14" y="75"/>
                    </a:lnTo>
                    <a:lnTo>
                      <a:pt x="14" y="60"/>
                    </a:lnTo>
                    <a:lnTo>
                      <a:pt x="14" y="38"/>
                    </a:lnTo>
                    <a:lnTo>
                      <a:pt x="7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70" name="Freeform 38">
                <a:extLst>
                  <a:ext uri="{FF2B5EF4-FFF2-40B4-BE49-F238E27FC236}">
                    <a16:creationId xmlns:a16="http://schemas.microsoft.com/office/drawing/2014/main" id="{78E6DA1D-A636-FC41-9EA9-87589BE8E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5" y="3912"/>
                <a:ext cx="145" cy="145"/>
              </a:xfrm>
              <a:custGeom>
                <a:avLst/>
                <a:gdLst>
                  <a:gd name="T0" fmla="*/ 99 w 145"/>
                  <a:gd name="T1" fmla="*/ 0 h 145"/>
                  <a:gd name="T2" fmla="*/ 99 w 145"/>
                  <a:gd name="T3" fmla="*/ 8 h 145"/>
                  <a:gd name="T4" fmla="*/ 106 w 145"/>
                  <a:gd name="T5" fmla="*/ 8 h 145"/>
                  <a:gd name="T6" fmla="*/ 106 w 145"/>
                  <a:gd name="T7" fmla="*/ 15 h 145"/>
                  <a:gd name="T8" fmla="*/ 99 w 145"/>
                  <a:gd name="T9" fmla="*/ 23 h 145"/>
                  <a:gd name="T10" fmla="*/ 83 w 145"/>
                  <a:gd name="T11" fmla="*/ 23 h 145"/>
                  <a:gd name="T12" fmla="*/ 76 w 145"/>
                  <a:gd name="T13" fmla="*/ 23 h 145"/>
                  <a:gd name="T14" fmla="*/ 61 w 145"/>
                  <a:gd name="T15" fmla="*/ 30 h 145"/>
                  <a:gd name="T16" fmla="*/ 53 w 145"/>
                  <a:gd name="T17" fmla="*/ 30 h 145"/>
                  <a:gd name="T18" fmla="*/ 38 w 145"/>
                  <a:gd name="T19" fmla="*/ 30 h 145"/>
                  <a:gd name="T20" fmla="*/ 30 w 145"/>
                  <a:gd name="T21" fmla="*/ 30 h 145"/>
                  <a:gd name="T22" fmla="*/ 23 w 145"/>
                  <a:gd name="T23" fmla="*/ 30 h 145"/>
                  <a:gd name="T24" fmla="*/ 15 w 145"/>
                  <a:gd name="T25" fmla="*/ 38 h 145"/>
                  <a:gd name="T26" fmla="*/ 8 w 145"/>
                  <a:gd name="T27" fmla="*/ 38 h 145"/>
                  <a:gd name="T28" fmla="*/ 8 w 145"/>
                  <a:gd name="T29" fmla="*/ 45 h 145"/>
                  <a:gd name="T30" fmla="*/ 0 w 145"/>
                  <a:gd name="T31" fmla="*/ 53 h 145"/>
                  <a:gd name="T32" fmla="*/ 0 w 145"/>
                  <a:gd name="T33" fmla="*/ 61 h 145"/>
                  <a:gd name="T34" fmla="*/ 8 w 145"/>
                  <a:gd name="T35" fmla="*/ 68 h 145"/>
                  <a:gd name="T36" fmla="*/ 8 w 145"/>
                  <a:gd name="T37" fmla="*/ 76 h 145"/>
                  <a:gd name="T38" fmla="*/ 15 w 145"/>
                  <a:gd name="T39" fmla="*/ 83 h 145"/>
                  <a:gd name="T40" fmla="*/ 23 w 145"/>
                  <a:gd name="T41" fmla="*/ 91 h 145"/>
                  <a:gd name="T42" fmla="*/ 23 w 145"/>
                  <a:gd name="T43" fmla="*/ 99 h 145"/>
                  <a:gd name="T44" fmla="*/ 23 w 145"/>
                  <a:gd name="T45" fmla="*/ 106 h 145"/>
                  <a:gd name="T46" fmla="*/ 15 w 145"/>
                  <a:gd name="T47" fmla="*/ 106 h 145"/>
                  <a:gd name="T48" fmla="*/ 23 w 145"/>
                  <a:gd name="T49" fmla="*/ 114 h 145"/>
                  <a:gd name="T50" fmla="*/ 23 w 145"/>
                  <a:gd name="T51" fmla="*/ 121 h 145"/>
                  <a:gd name="T52" fmla="*/ 30 w 145"/>
                  <a:gd name="T53" fmla="*/ 129 h 145"/>
                  <a:gd name="T54" fmla="*/ 45 w 145"/>
                  <a:gd name="T55" fmla="*/ 136 h 145"/>
                  <a:gd name="T56" fmla="*/ 45 w 145"/>
                  <a:gd name="T57" fmla="*/ 144 h 145"/>
                  <a:gd name="T58" fmla="*/ 61 w 145"/>
                  <a:gd name="T59" fmla="*/ 144 h 145"/>
                  <a:gd name="T60" fmla="*/ 68 w 145"/>
                  <a:gd name="T61" fmla="*/ 144 h 145"/>
                  <a:gd name="T62" fmla="*/ 76 w 145"/>
                  <a:gd name="T63" fmla="*/ 144 h 145"/>
                  <a:gd name="T64" fmla="*/ 91 w 145"/>
                  <a:gd name="T65" fmla="*/ 144 h 145"/>
                  <a:gd name="T66" fmla="*/ 106 w 145"/>
                  <a:gd name="T67" fmla="*/ 144 h 145"/>
                  <a:gd name="T68" fmla="*/ 121 w 145"/>
                  <a:gd name="T69" fmla="*/ 144 h 145"/>
                  <a:gd name="T70" fmla="*/ 136 w 145"/>
                  <a:gd name="T71" fmla="*/ 144 h 145"/>
                  <a:gd name="T72" fmla="*/ 144 w 145"/>
                  <a:gd name="T73" fmla="*/ 144 h 145"/>
                  <a:gd name="T74" fmla="*/ 144 w 145"/>
                  <a:gd name="T75" fmla="*/ 136 h 145"/>
                  <a:gd name="T76" fmla="*/ 144 w 145"/>
                  <a:gd name="T77" fmla="*/ 129 h 145"/>
                  <a:gd name="T78" fmla="*/ 121 w 145"/>
                  <a:gd name="T79" fmla="*/ 121 h 145"/>
                  <a:gd name="T80" fmla="*/ 106 w 145"/>
                  <a:gd name="T81" fmla="*/ 114 h 145"/>
                  <a:gd name="T82" fmla="*/ 91 w 145"/>
                  <a:gd name="T83" fmla="*/ 106 h 145"/>
                  <a:gd name="T84" fmla="*/ 76 w 145"/>
                  <a:gd name="T85" fmla="*/ 99 h 145"/>
                  <a:gd name="T86" fmla="*/ 61 w 145"/>
                  <a:gd name="T87" fmla="*/ 91 h 145"/>
                  <a:gd name="T88" fmla="*/ 53 w 145"/>
                  <a:gd name="T89" fmla="*/ 76 h 145"/>
                  <a:gd name="T90" fmla="*/ 45 w 145"/>
                  <a:gd name="T91" fmla="*/ 68 h 145"/>
                  <a:gd name="T92" fmla="*/ 38 w 145"/>
                  <a:gd name="T93" fmla="*/ 68 h 145"/>
                  <a:gd name="T94" fmla="*/ 38 w 145"/>
                  <a:gd name="T95" fmla="*/ 61 h 145"/>
                  <a:gd name="T96" fmla="*/ 38 w 145"/>
                  <a:gd name="T97" fmla="*/ 53 h 145"/>
                  <a:gd name="T98" fmla="*/ 45 w 145"/>
                  <a:gd name="T99" fmla="*/ 53 h 145"/>
                  <a:gd name="T100" fmla="*/ 45 w 145"/>
                  <a:gd name="T101" fmla="*/ 45 h 145"/>
                  <a:gd name="T102" fmla="*/ 61 w 145"/>
                  <a:gd name="T103" fmla="*/ 45 h 145"/>
                  <a:gd name="T104" fmla="*/ 76 w 145"/>
                  <a:gd name="T105" fmla="*/ 38 h 145"/>
                  <a:gd name="T106" fmla="*/ 91 w 145"/>
                  <a:gd name="T107" fmla="*/ 38 h 145"/>
                  <a:gd name="T108" fmla="*/ 99 w 145"/>
                  <a:gd name="T109" fmla="*/ 30 h 145"/>
                  <a:gd name="T110" fmla="*/ 106 w 145"/>
                  <a:gd name="T111" fmla="*/ 30 h 145"/>
                  <a:gd name="T112" fmla="*/ 114 w 145"/>
                  <a:gd name="T113" fmla="*/ 23 h 145"/>
                  <a:gd name="T114" fmla="*/ 114 w 145"/>
                  <a:gd name="T115" fmla="*/ 15 h 145"/>
                  <a:gd name="T116" fmla="*/ 114 w 145"/>
                  <a:gd name="T117" fmla="*/ 8 h 145"/>
                  <a:gd name="T118" fmla="*/ 106 w 145"/>
                  <a:gd name="T119" fmla="*/ 0 h 145"/>
                  <a:gd name="T120" fmla="*/ 99 w 145"/>
                  <a:gd name="T12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5" h="145">
                    <a:moveTo>
                      <a:pt x="99" y="0"/>
                    </a:moveTo>
                    <a:lnTo>
                      <a:pt x="99" y="8"/>
                    </a:lnTo>
                    <a:lnTo>
                      <a:pt x="106" y="8"/>
                    </a:lnTo>
                    <a:lnTo>
                      <a:pt x="106" y="15"/>
                    </a:lnTo>
                    <a:lnTo>
                      <a:pt x="99" y="23"/>
                    </a:lnTo>
                    <a:lnTo>
                      <a:pt x="83" y="23"/>
                    </a:lnTo>
                    <a:lnTo>
                      <a:pt x="76" y="23"/>
                    </a:lnTo>
                    <a:lnTo>
                      <a:pt x="61" y="30"/>
                    </a:lnTo>
                    <a:lnTo>
                      <a:pt x="53" y="30"/>
                    </a:lnTo>
                    <a:lnTo>
                      <a:pt x="38" y="30"/>
                    </a:lnTo>
                    <a:lnTo>
                      <a:pt x="30" y="30"/>
                    </a:lnTo>
                    <a:lnTo>
                      <a:pt x="23" y="30"/>
                    </a:lnTo>
                    <a:lnTo>
                      <a:pt x="15" y="38"/>
                    </a:lnTo>
                    <a:lnTo>
                      <a:pt x="8" y="38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8" y="68"/>
                    </a:lnTo>
                    <a:lnTo>
                      <a:pt x="8" y="76"/>
                    </a:lnTo>
                    <a:lnTo>
                      <a:pt x="15" y="83"/>
                    </a:lnTo>
                    <a:lnTo>
                      <a:pt x="23" y="91"/>
                    </a:lnTo>
                    <a:lnTo>
                      <a:pt x="23" y="99"/>
                    </a:lnTo>
                    <a:lnTo>
                      <a:pt x="23" y="106"/>
                    </a:lnTo>
                    <a:lnTo>
                      <a:pt x="15" y="106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30" y="129"/>
                    </a:lnTo>
                    <a:lnTo>
                      <a:pt x="45" y="136"/>
                    </a:lnTo>
                    <a:lnTo>
                      <a:pt x="45" y="144"/>
                    </a:lnTo>
                    <a:lnTo>
                      <a:pt x="61" y="144"/>
                    </a:lnTo>
                    <a:lnTo>
                      <a:pt x="68" y="144"/>
                    </a:lnTo>
                    <a:lnTo>
                      <a:pt x="76" y="144"/>
                    </a:lnTo>
                    <a:lnTo>
                      <a:pt x="91" y="144"/>
                    </a:lnTo>
                    <a:lnTo>
                      <a:pt x="106" y="144"/>
                    </a:lnTo>
                    <a:lnTo>
                      <a:pt x="121" y="144"/>
                    </a:lnTo>
                    <a:lnTo>
                      <a:pt x="136" y="144"/>
                    </a:lnTo>
                    <a:lnTo>
                      <a:pt x="144" y="144"/>
                    </a:lnTo>
                    <a:lnTo>
                      <a:pt x="144" y="136"/>
                    </a:lnTo>
                    <a:lnTo>
                      <a:pt x="144" y="129"/>
                    </a:lnTo>
                    <a:lnTo>
                      <a:pt x="121" y="121"/>
                    </a:lnTo>
                    <a:lnTo>
                      <a:pt x="106" y="114"/>
                    </a:lnTo>
                    <a:lnTo>
                      <a:pt x="91" y="106"/>
                    </a:lnTo>
                    <a:lnTo>
                      <a:pt x="76" y="99"/>
                    </a:lnTo>
                    <a:lnTo>
                      <a:pt x="61" y="91"/>
                    </a:lnTo>
                    <a:lnTo>
                      <a:pt x="53" y="76"/>
                    </a:lnTo>
                    <a:lnTo>
                      <a:pt x="45" y="68"/>
                    </a:lnTo>
                    <a:lnTo>
                      <a:pt x="38" y="68"/>
                    </a:lnTo>
                    <a:lnTo>
                      <a:pt x="38" y="61"/>
                    </a:lnTo>
                    <a:lnTo>
                      <a:pt x="38" y="53"/>
                    </a:lnTo>
                    <a:lnTo>
                      <a:pt x="45" y="53"/>
                    </a:lnTo>
                    <a:lnTo>
                      <a:pt x="45" y="45"/>
                    </a:lnTo>
                    <a:lnTo>
                      <a:pt x="61" y="45"/>
                    </a:lnTo>
                    <a:lnTo>
                      <a:pt x="76" y="38"/>
                    </a:lnTo>
                    <a:lnTo>
                      <a:pt x="91" y="38"/>
                    </a:lnTo>
                    <a:lnTo>
                      <a:pt x="99" y="30"/>
                    </a:lnTo>
                    <a:lnTo>
                      <a:pt x="106" y="30"/>
                    </a:lnTo>
                    <a:lnTo>
                      <a:pt x="114" y="23"/>
                    </a:lnTo>
                    <a:lnTo>
                      <a:pt x="114" y="15"/>
                    </a:lnTo>
                    <a:lnTo>
                      <a:pt x="114" y="8"/>
                    </a:lnTo>
                    <a:lnTo>
                      <a:pt x="106" y="0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71" name="Freeform 39">
                <a:extLst>
                  <a:ext uri="{FF2B5EF4-FFF2-40B4-BE49-F238E27FC236}">
                    <a16:creationId xmlns:a16="http://schemas.microsoft.com/office/drawing/2014/main" id="{F77FDD83-25E1-E347-A83C-8A1A45C9D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" y="3928"/>
                <a:ext cx="545" cy="121"/>
              </a:xfrm>
              <a:custGeom>
                <a:avLst/>
                <a:gdLst>
                  <a:gd name="T0" fmla="*/ 544 w 545"/>
                  <a:gd name="T1" fmla="*/ 75 h 121"/>
                  <a:gd name="T2" fmla="*/ 536 w 545"/>
                  <a:gd name="T3" fmla="*/ 68 h 121"/>
                  <a:gd name="T4" fmla="*/ 63 w 545"/>
                  <a:gd name="T5" fmla="*/ 0 h 121"/>
                  <a:gd name="T6" fmla="*/ 39 w 545"/>
                  <a:gd name="T7" fmla="*/ 0 h 121"/>
                  <a:gd name="T8" fmla="*/ 24 w 545"/>
                  <a:gd name="T9" fmla="*/ 0 h 121"/>
                  <a:gd name="T10" fmla="*/ 8 w 545"/>
                  <a:gd name="T11" fmla="*/ 8 h 121"/>
                  <a:gd name="T12" fmla="*/ 0 w 545"/>
                  <a:gd name="T13" fmla="*/ 15 h 121"/>
                  <a:gd name="T14" fmla="*/ 8 w 545"/>
                  <a:gd name="T15" fmla="*/ 23 h 121"/>
                  <a:gd name="T16" fmla="*/ 24 w 545"/>
                  <a:gd name="T17" fmla="*/ 30 h 121"/>
                  <a:gd name="T18" fmla="*/ 32 w 545"/>
                  <a:gd name="T19" fmla="*/ 30 h 121"/>
                  <a:gd name="T20" fmla="*/ 39 w 545"/>
                  <a:gd name="T21" fmla="*/ 38 h 121"/>
                  <a:gd name="T22" fmla="*/ 47 w 545"/>
                  <a:gd name="T23" fmla="*/ 53 h 121"/>
                  <a:gd name="T24" fmla="*/ 47 w 545"/>
                  <a:gd name="T25" fmla="*/ 60 h 121"/>
                  <a:gd name="T26" fmla="*/ 47 w 545"/>
                  <a:gd name="T27" fmla="*/ 75 h 121"/>
                  <a:gd name="T28" fmla="*/ 47 w 545"/>
                  <a:gd name="T29" fmla="*/ 83 h 121"/>
                  <a:gd name="T30" fmla="*/ 47 w 545"/>
                  <a:gd name="T31" fmla="*/ 98 h 121"/>
                  <a:gd name="T32" fmla="*/ 55 w 545"/>
                  <a:gd name="T33" fmla="*/ 113 h 121"/>
                  <a:gd name="T34" fmla="*/ 63 w 545"/>
                  <a:gd name="T35" fmla="*/ 113 h 121"/>
                  <a:gd name="T36" fmla="*/ 79 w 545"/>
                  <a:gd name="T37" fmla="*/ 120 h 121"/>
                  <a:gd name="T38" fmla="*/ 134 w 545"/>
                  <a:gd name="T39" fmla="*/ 120 h 121"/>
                  <a:gd name="T40" fmla="*/ 181 w 545"/>
                  <a:gd name="T41" fmla="*/ 120 h 121"/>
                  <a:gd name="T42" fmla="*/ 221 w 545"/>
                  <a:gd name="T43" fmla="*/ 120 h 121"/>
                  <a:gd name="T44" fmla="*/ 268 w 545"/>
                  <a:gd name="T45" fmla="*/ 120 h 121"/>
                  <a:gd name="T46" fmla="*/ 323 w 545"/>
                  <a:gd name="T47" fmla="*/ 113 h 121"/>
                  <a:gd name="T48" fmla="*/ 363 w 545"/>
                  <a:gd name="T49" fmla="*/ 113 h 121"/>
                  <a:gd name="T50" fmla="*/ 402 w 545"/>
                  <a:gd name="T51" fmla="*/ 105 h 121"/>
                  <a:gd name="T52" fmla="*/ 434 w 545"/>
                  <a:gd name="T53" fmla="*/ 98 h 121"/>
                  <a:gd name="T54" fmla="*/ 473 w 545"/>
                  <a:gd name="T55" fmla="*/ 98 h 121"/>
                  <a:gd name="T56" fmla="*/ 505 w 545"/>
                  <a:gd name="T57" fmla="*/ 90 h 121"/>
                  <a:gd name="T58" fmla="*/ 520 w 545"/>
                  <a:gd name="T59" fmla="*/ 90 h 121"/>
                  <a:gd name="T60" fmla="*/ 536 w 545"/>
                  <a:gd name="T61" fmla="*/ 83 h 121"/>
                  <a:gd name="T62" fmla="*/ 544 w 545"/>
                  <a:gd name="T63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5" h="121">
                    <a:moveTo>
                      <a:pt x="544" y="75"/>
                    </a:moveTo>
                    <a:lnTo>
                      <a:pt x="536" y="68"/>
                    </a:lnTo>
                    <a:lnTo>
                      <a:pt x="63" y="0"/>
                    </a:lnTo>
                    <a:lnTo>
                      <a:pt x="39" y="0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15"/>
                    </a:lnTo>
                    <a:lnTo>
                      <a:pt x="8" y="23"/>
                    </a:lnTo>
                    <a:lnTo>
                      <a:pt x="24" y="30"/>
                    </a:lnTo>
                    <a:lnTo>
                      <a:pt x="32" y="30"/>
                    </a:lnTo>
                    <a:lnTo>
                      <a:pt x="39" y="38"/>
                    </a:lnTo>
                    <a:lnTo>
                      <a:pt x="47" y="53"/>
                    </a:lnTo>
                    <a:lnTo>
                      <a:pt x="47" y="60"/>
                    </a:lnTo>
                    <a:lnTo>
                      <a:pt x="47" y="75"/>
                    </a:lnTo>
                    <a:lnTo>
                      <a:pt x="47" y="83"/>
                    </a:lnTo>
                    <a:lnTo>
                      <a:pt x="47" y="98"/>
                    </a:lnTo>
                    <a:lnTo>
                      <a:pt x="55" y="113"/>
                    </a:lnTo>
                    <a:lnTo>
                      <a:pt x="63" y="113"/>
                    </a:lnTo>
                    <a:lnTo>
                      <a:pt x="79" y="120"/>
                    </a:lnTo>
                    <a:lnTo>
                      <a:pt x="134" y="120"/>
                    </a:lnTo>
                    <a:lnTo>
                      <a:pt x="181" y="120"/>
                    </a:lnTo>
                    <a:lnTo>
                      <a:pt x="221" y="120"/>
                    </a:lnTo>
                    <a:lnTo>
                      <a:pt x="268" y="120"/>
                    </a:lnTo>
                    <a:lnTo>
                      <a:pt x="323" y="113"/>
                    </a:lnTo>
                    <a:lnTo>
                      <a:pt x="363" y="113"/>
                    </a:lnTo>
                    <a:lnTo>
                      <a:pt x="402" y="105"/>
                    </a:lnTo>
                    <a:lnTo>
                      <a:pt x="434" y="98"/>
                    </a:lnTo>
                    <a:lnTo>
                      <a:pt x="473" y="98"/>
                    </a:lnTo>
                    <a:lnTo>
                      <a:pt x="505" y="90"/>
                    </a:lnTo>
                    <a:lnTo>
                      <a:pt x="520" y="90"/>
                    </a:lnTo>
                    <a:lnTo>
                      <a:pt x="536" y="83"/>
                    </a:lnTo>
                    <a:lnTo>
                      <a:pt x="544" y="75"/>
                    </a:lnTo>
                  </a:path>
                </a:pathLst>
              </a:cu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72" name="Freeform 40">
                <a:extLst>
                  <a:ext uri="{FF2B5EF4-FFF2-40B4-BE49-F238E27FC236}">
                    <a16:creationId xmlns:a16="http://schemas.microsoft.com/office/drawing/2014/main" id="{C55B1C30-996C-2144-A12F-A38A5252B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" y="3912"/>
                <a:ext cx="433" cy="137"/>
              </a:xfrm>
              <a:custGeom>
                <a:avLst/>
                <a:gdLst>
                  <a:gd name="T0" fmla="*/ 432 w 433"/>
                  <a:gd name="T1" fmla="*/ 38 h 137"/>
                  <a:gd name="T2" fmla="*/ 408 w 433"/>
                  <a:gd name="T3" fmla="*/ 30 h 137"/>
                  <a:gd name="T4" fmla="*/ 385 w 433"/>
                  <a:gd name="T5" fmla="*/ 15 h 137"/>
                  <a:gd name="T6" fmla="*/ 361 w 433"/>
                  <a:gd name="T7" fmla="*/ 8 h 137"/>
                  <a:gd name="T8" fmla="*/ 353 w 433"/>
                  <a:gd name="T9" fmla="*/ 0 h 137"/>
                  <a:gd name="T10" fmla="*/ 283 w 433"/>
                  <a:gd name="T11" fmla="*/ 15 h 137"/>
                  <a:gd name="T12" fmla="*/ 196 w 433"/>
                  <a:gd name="T13" fmla="*/ 30 h 137"/>
                  <a:gd name="T14" fmla="*/ 16 w 433"/>
                  <a:gd name="T15" fmla="*/ 53 h 137"/>
                  <a:gd name="T16" fmla="*/ 8 w 433"/>
                  <a:gd name="T17" fmla="*/ 60 h 137"/>
                  <a:gd name="T18" fmla="*/ 0 w 433"/>
                  <a:gd name="T19" fmla="*/ 68 h 137"/>
                  <a:gd name="T20" fmla="*/ 8 w 433"/>
                  <a:gd name="T21" fmla="*/ 76 h 137"/>
                  <a:gd name="T22" fmla="*/ 16 w 433"/>
                  <a:gd name="T23" fmla="*/ 76 h 137"/>
                  <a:gd name="T24" fmla="*/ 24 w 433"/>
                  <a:gd name="T25" fmla="*/ 83 h 137"/>
                  <a:gd name="T26" fmla="*/ 126 w 433"/>
                  <a:gd name="T27" fmla="*/ 91 h 137"/>
                  <a:gd name="T28" fmla="*/ 189 w 433"/>
                  <a:gd name="T29" fmla="*/ 98 h 137"/>
                  <a:gd name="T30" fmla="*/ 220 w 433"/>
                  <a:gd name="T31" fmla="*/ 106 h 137"/>
                  <a:gd name="T32" fmla="*/ 259 w 433"/>
                  <a:gd name="T33" fmla="*/ 113 h 137"/>
                  <a:gd name="T34" fmla="*/ 283 w 433"/>
                  <a:gd name="T35" fmla="*/ 121 h 137"/>
                  <a:gd name="T36" fmla="*/ 306 w 433"/>
                  <a:gd name="T37" fmla="*/ 128 h 137"/>
                  <a:gd name="T38" fmla="*/ 322 w 433"/>
                  <a:gd name="T39" fmla="*/ 136 h 137"/>
                  <a:gd name="T40" fmla="*/ 346 w 433"/>
                  <a:gd name="T41" fmla="*/ 136 h 137"/>
                  <a:gd name="T42" fmla="*/ 369 w 433"/>
                  <a:gd name="T43" fmla="*/ 136 h 137"/>
                  <a:gd name="T44" fmla="*/ 393 w 433"/>
                  <a:gd name="T45" fmla="*/ 136 h 137"/>
                  <a:gd name="T46" fmla="*/ 424 w 433"/>
                  <a:gd name="T47" fmla="*/ 76 h 137"/>
                  <a:gd name="T48" fmla="*/ 424 w 433"/>
                  <a:gd name="T49" fmla="*/ 68 h 137"/>
                  <a:gd name="T50" fmla="*/ 424 w 433"/>
                  <a:gd name="T51" fmla="*/ 60 h 137"/>
                  <a:gd name="T52" fmla="*/ 432 w 433"/>
                  <a:gd name="T53" fmla="*/ 3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137">
                    <a:moveTo>
                      <a:pt x="432" y="38"/>
                    </a:moveTo>
                    <a:lnTo>
                      <a:pt x="408" y="30"/>
                    </a:lnTo>
                    <a:lnTo>
                      <a:pt x="385" y="15"/>
                    </a:lnTo>
                    <a:lnTo>
                      <a:pt x="361" y="8"/>
                    </a:lnTo>
                    <a:lnTo>
                      <a:pt x="353" y="0"/>
                    </a:lnTo>
                    <a:lnTo>
                      <a:pt x="283" y="15"/>
                    </a:lnTo>
                    <a:lnTo>
                      <a:pt x="196" y="30"/>
                    </a:lnTo>
                    <a:lnTo>
                      <a:pt x="16" y="53"/>
                    </a:lnTo>
                    <a:lnTo>
                      <a:pt x="8" y="60"/>
                    </a:lnTo>
                    <a:lnTo>
                      <a:pt x="0" y="68"/>
                    </a:lnTo>
                    <a:lnTo>
                      <a:pt x="8" y="76"/>
                    </a:lnTo>
                    <a:lnTo>
                      <a:pt x="16" y="76"/>
                    </a:lnTo>
                    <a:lnTo>
                      <a:pt x="24" y="83"/>
                    </a:lnTo>
                    <a:lnTo>
                      <a:pt x="126" y="91"/>
                    </a:lnTo>
                    <a:lnTo>
                      <a:pt x="189" y="98"/>
                    </a:lnTo>
                    <a:lnTo>
                      <a:pt x="220" y="106"/>
                    </a:lnTo>
                    <a:lnTo>
                      <a:pt x="259" y="113"/>
                    </a:lnTo>
                    <a:lnTo>
                      <a:pt x="283" y="121"/>
                    </a:lnTo>
                    <a:lnTo>
                      <a:pt x="306" y="128"/>
                    </a:lnTo>
                    <a:lnTo>
                      <a:pt x="322" y="136"/>
                    </a:lnTo>
                    <a:lnTo>
                      <a:pt x="346" y="136"/>
                    </a:lnTo>
                    <a:lnTo>
                      <a:pt x="369" y="136"/>
                    </a:lnTo>
                    <a:lnTo>
                      <a:pt x="393" y="136"/>
                    </a:lnTo>
                    <a:lnTo>
                      <a:pt x="424" y="76"/>
                    </a:lnTo>
                    <a:lnTo>
                      <a:pt x="424" y="68"/>
                    </a:lnTo>
                    <a:lnTo>
                      <a:pt x="424" y="60"/>
                    </a:lnTo>
                    <a:lnTo>
                      <a:pt x="432" y="38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73" name="Freeform 41">
                <a:extLst>
                  <a:ext uri="{FF2B5EF4-FFF2-40B4-BE49-F238E27FC236}">
                    <a16:creationId xmlns:a16="http://schemas.microsoft.com/office/drawing/2014/main" id="{5EEB000B-A55A-F946-BA9D-C715EDD4E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7" y="3808"/>
                <a:ext cx="65" cy="105"/>
              </a:xfrm>
              <a:custGeom>
                <a:avLst/>
                <a:gdLst>
                  <a:gd name="T0" fmla="*/ 64 w 65"/>
                  <a:gd name="T1" fmla="*/ 0 h 105"/>
                  <a:gd name="T2" fmla="*/ 43 w 65"/>
                  <a:gd name="T3" fmla="*/ 0 h 105"/>
                  <a:gd name="T4" fmla="*/ 36 w 65"/>
                  <a:gd name="T5" fmla="*/ 7 h 105"/>
                  <a:gd name="T6" fmla="*/ 21 w 65"/>
                  <a:gd name="T7" fmla="*/ 15 h 105"/>
                  <a:gd name="T8" fmla="*/ 14 w 65"/>
                  <a:gd name="T9" fmla="*/ 30 h 105"/>
                  <a:gd name="T10" fmla="*/ 7 w 65"/>
                  <a:gd name="T11" fmla="*/ 45 h 105"/>
                  <a:gd name="T12" fmla="*/ 7 w 65"/>
                  <a:gd name="T13" fmla="*/ 59 h 105"/>
                  <a:gd name="T14" fmla="*/ 0 w 65"/>
                  <a:gd name="T15" fmla="*/ 74 h 105"/>
                  <a:gd name="T16" fmla="*/ 0 w 65"/>
                  <a:gd name="T17" fmla="*/ 89 h 105"/>
                  <a:gd name="T18" fmla="*/ 14 w 65"/>
                  <a:gd name="T19" fmla="*/ 97 h 105"/>
                  <a:gd name="T20" fmla="*/ 36 w 65"/>
                  <a:gd name="T21" fmla="*/ 104 h 105"/>
                  <a:gd name="T22" fmla="*/ 50 w 65"/>
                  <a:gd name="T23" fmla="*/ 104 h 105"/>
                  <a:gd name="T24" fmla="*/ 50 w 65"/>
                  <a:gd name="T25" fmla="*/ 89 h 105"/>
                  <a:gd name="T26" fmla="*/ 43 w 65"/>
                  <a:gd name="T27" fmla="*/ 67 h 105"/>
                  <a:gd name="T28" fmla="*/ 43 w 65"/>
                  <a:gd name="T29" fmla="*/ 52 h 105"/>
                  <a:gd name="T30" fmla="*/ 36 w 65"/>
                  <a:gd name="T31" fmla="*/ 45 h 105"/>
                  <a:gd name="T32" fmla="*/ 36 w 65"/>
                  <a:gd name="T33" fmla="*/ 30 h 105"/>
                  <a:gd name="T34" fmla="*/ 43 w 65"/>
                  <a:gd name="T35" fmla="*/ 22 h 105"/>
                  <a:gd name="T36" fmla="*/ 43 w 65"/>
                  <a:gd name="T37" fmla="*/ 15 h 105"/>
                  <a:gd name="T38" fmla="*/ 50 w 65"/>
                  <a:gd name="T39" fmla="*/ 7 h 105"/>
                  <a:gd name="T40" fmla="*/ 64 w 65"/>
                  <a:gd name="T4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105">
                    <a:moveTo>
                      <a:pt x="64" y="0"/>
                    </a:moveTo>
                    <a:lnTo>
                      <a:pt x="43" y="0"/>
                    </a:lnTo>
                    <a:lnTo>
                      <a:pt x="36" y="7"/>
                    </a:lnTo>
                    <a:lnTo>
                      <a:pt x="21" y="15"/>
                    </a:lnTo>
                    <a:lnTo>
                      <a:pt x="14" y="30"/>
                    </a:lnTo>
                    <a:lnTo>
                      <a:pt x="7" y="45"/>
                    </a:lnTo>
                    <a:lnTo>
                      <a:pt x="7" y="59"/>
                    </a:lnTo>
                    <a:lnTo>
                      <a:pt x="0" y="7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36" y="104"/>
                    </a:lnTo>
                    <a:lnTo>
                      <a:pt x="50" y="104"/>
                    </a:lnTo>
                    <a:lnTo>
                      <a:pt x="50" y="89"/>
                    </a:lnTo>
                    <a:lnTo>
                      <a:pt x="43" y="67"/>
                    </a:lnTo>
                    <a:lnTo>
                      <a:pt x="43" y="52"/>
                    </a:lnTo>
                    <a:lnTo>
                      <a:pt x="36" y="45"/>
                    </a:lnTo>
                    <a:lnTo>
                      <a:pt x="36" y="30"/>
                    </a:lnTo>
                    <a:lnTo>
                      <a:pt x="43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74" name="Freeform 42">
                <a:extLst>
                  <a:ext uri="{FF2B5EF4-FFF2-40B4-BE49-F238E27FC236}">
                    <a16:creationId xmlns:a16="http://schemas.microsoft.com/office/drawing/2014/main" id="{BA5C34ED-069C-8F43-B994-59E927A59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" y="2816"/>
                <a:ext cx="33" cy="969"/>
              </a:xfrm>
              <a:custGeom>
                <a:avLst/>
                <a:gdLst>
                  <a:gd name="T0" fmla="*/ 32 w 33"/>
                  <a:gd name="T1" fmla="*/ 0 h 969"/>
                  <a:gd name="T2" fmla="*/ 19 w 33"/>
                  <a:gd name="T3" fmla="*/ 968 h 969"/>
                  <a:gd name="T4" fmla="*/ 6 w 33"/>
                  <a:gd name="T5" fmla="*/ 968 h 969"/>
                  <a:gd name="T6" fmla="*/ 0 w 33"/>
                  <a:gd name="T7" fmla="*/ 16 h 969"/>
                  <a:gd name="T8" fmla="*/ 19 w 33"/>
                  <a:gd name="T9" fmla="*/ 8 h 969"/>
                  <a:gd name="T10" fmla="*/ 32 w 33"/>
                  <a:gd name="T11" fmla="*/ 0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969">
                    <a:moveTo>
                      <a:pt x="32" y="0"/>
                    </a:moveTo>
                    <a:lnTo>
                      <a:pt x="19" y="968"/>
                    </a:lnTo>
                    <a:lnTo>
                      <a:pt x="6" y="968"/>
                    </a:lnTo>
                    <a:lnTo>
                      <a:pt x="0" y="16"/>
                    </a:lnTo>
                    <a:lnTo>
                      <a:pt x="19" y="8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5275" name="Freeform 43">
            <a:extLst>
              <a:ext uri="{FF2B5EF4-FFF2-40B4-BE49-F238E27FC236}">
                <a16:creationId xmlns:a16="http://schemas.microsoft.com/office/drawing/2014/main" id="{435FAAF7-AD15-7F46-8A92-A6F5CB613EFB}"/>
              </a:ext>
            </a:extLst>
          </p:cNvPr>
          <p:cNvSpPr>
            <a:spLocks/>
          </p:cNvSpPr>
          <p:nvPr/>
        </p:nvSpPr>
        <p:spPr bwMode="auto">
          <a:xfrm>
            <a:off x="7300913" y="4419600"/>
            <a:ext cx="458787" cy="103188"/>
          </a:xfrm>
          <a:custGeom>
            <a:avLst/>
            <a:gdLst>
              <a:gd name="T0" fmla="*/ 0 w 289"/>
              <a:gd name="T1" fmla="*/ 0 h 65"/>
              <a:gd name="T2" fmla="*/ 16 w 289"/>
              <a:gd name="T3" fmla="*/ 0 h 65"/>
              <a:gd name="T4" fmla="*/ 23 w 289"/>
              <a:gd name="T5" fmla="*/ 0 h 65"/>
              <a:gd name="T6" fmla="*/ 31 w 289"/>
              <a:gd name="T7" fmla="*/ 0 h 65"/>
              <a:gd name="T8" fmla="*/ 39 w 289"/>
              <a:gd name="T9" fmla="*/ 7 h 65"/>
              <a:gd name="T10" fmla="*/ 54 w 289"/>
              <a:gd name="T11" fmla="*/ 7 h 65"/>
              <a:gd name="T12" fmla="*/ 62 w 289"/>
              <a:gd name="T13" fmla="*/ 14 h 65"/>
              <a:gd name="T14" fmla="*/ 78 w 289"/>
              <a:gd name="T15" fmla="*/ 14 h 65"/>
              <a:gd name="T16" fmla="*/ 86 w 289"/>
              <a:gd name="T17" fmla="*/ 14 h 65"/>
              <a:gd name="T18" fmla="*/ 101 w 289"/>
              <a:gd name="T19" fmla="*/ 21 h 65"/>
              <a:gd name="T20" fmla="*/ 125 w 289"/>
              <a:gd name="T21" fmla="*/ 21 h 65"/>
              <a:gd name="T22" fmla="*/ 148 w 289"/>
              <a:gd name="T23" fmla="*/ 21 h 65"/>
              <a:gd name="T24" fmla="*/ 163 w 289"/>
              <a:gd name="T25" fmla="*/ 21 h 65"/>
              <a:gd name="T26" fmla="*/ 179 w 289"/>
              <a:gd name="T27" fmla="*/ 21 h 65"/>
              <a:gd name="T28" fmla="*/ 202 w 289"/>
              <a:gd name="T29" fmla="*/ 21 h 65"/>
              <a:gd name="T30" fmla="*/ 226 w 289"/>
              <a:gd name="T31" fmla="*/ 14 h 65"/>
              <a:gd name="T32" fmla="*/ 241 w 289"/>
              <a:gd name="T33" fmla="*/ 14 h 65"/>
              <a:gd name="T34" fmla="*/ 257 w 289"/>
              <a:gd name="T35" fmla="*/ 14 h 65"/>
              <a:gd name="T36" fmla="*/ 272 w 289"/>
              <a:gd name="T37" fmla="*/ 7 h 65"/>
              <a:gd name="T38" fmla="*/ 288 w 289"/>
              <a:gd name="T39" fmla="*/ 7 h 65"/>
              <a:gd name="T40" fmla="*/ 280 w 289"/>
              <a:gd name="T41" fmla="*/ 14 h 65"/>
              <a:gd name="T42" fmla="*/ 272 w 289"/>
              <a:gd name="T43" fmla="*/ 21 h 65"/>
              <a:gd name="T44" fmla="*/ 265 w 289"/>
              <a:gd name="T45" fmla="*/ 36 h 65"/>
              <a:gd name="T46" fmla="*/ 265 w 289"/>
              <a:gd name="T47" fmla="*/ 43 h 65"/>
              <a:gd name="T48" fmla="*/ 257 w 289"/>
              <a:gd name="T49" fmla="*/ 50 h 65"/>
              <a:gd name="T50" fmla="*/ 257 w 289"/>
              <a:gd name="T51" fmla="*/ 64 h 65"/>
              <a:gd name="T52" fmla="*/ 249 w 289"/>
              <a:gd name="T53" fmla="*/ 57 h 65"/>
              <a:gd name="T54" fmla="*/ 249 w 289"/>
              <a:gd name="T55" fmla="*/ 50 h 65"/>
              <a:gd name="T56" fmla="*/ 241 w 289"/>
              <a:gd name="T57" fmla="*/ 43 h 65"/>
              <a:gd name="T58" fmla="*/ 234 w 289"/>
              <a:gd name="T59" fmla="*/ 36 h 65"/>
              <a:gd name="T60" fmla="*/ 226 w 289"/>
              <a:gd name="T61" fmla="*/ 36 h 65"/>
              <a:gd name="T62" fmla="*/ 218 w 289"/>
              <a:gd name="T63" fmla="*/ 28 h 65"/>
              <a:gd name="T64" fmla="*/ 210 w 289"/>
              <a:gd name="T65" fmla="*/ 28 h 65"/>
              <a:gd name="T66" fmla="*/ 195 w 289"/>
              <a:gd name="T67" fmla="*/ 28 h 65"/>
              <a:gd name="T68" fmla="*/ 179 w 289"/>
              <a:gd name="T69" fmla="*/ 28 h 65"/>
              <a:gd name="T70" fmla="*/ 163 w 289"/>
              <a:gd name="T71" fmla="*/ 28 h 65"/>
              <a:gd name="T72" fmla="*/ 140 w 289"/>
              <a:gd name="T73" fmla="*/ 28 h 65"/>
              <a:gd name="T74" fmla="*/ 125 w 289"/>
              <a:gd name="T75" fmla="*/ 28 h 65"/>
              <a:gd name="T76" fmla="*/ 109 w 289"/>
              <a:gd name="T77" fmla="*/ 28 h 65"/>
              <a:gd name="T78" fmla="*/ 93 w 289"/>
              <a:gd name="T79" fmla="*/ 36 h 65"/>
              <a:gd name="T80" fmla="*/ 86 w 289"/>
              <a:gd name="T81" fmla="*/ 36 h 65"/>
              <a:gd name="T82" fmla="*/ 78 w 289"/>
              <a:gd name="T83" fmla="*/ 43 h 65"/>
              <a:gd name="T84" fmla="*/ 70 w 289"/>
              <a:gd name="T85" fmla="*/ 57 h 65"/>
              <a:gd name="T86" fmla="*/ 62 w 289"/>
              <a:gd name="T87" fmla="*/ 43 h 65"/>
              <a:gd name="T88" fmla="*/ 62 w 289"/>
              <a:gd name="T89" fmla="*/ 36 h 65"/>
              <a:gd name="T90" fmla="*/ 54 w 289"/>
              <a:gd name="T91" fmla="*/ 28 h 65"/>
              <a:gd name="T92" fmla="*/ 47 w 289"/>
              <a:gd name="T93" fmla="*/ 21 h 65"/>
              <a:gd name="T94" fmla="*/ 39 w 289"/>
              <a:gd name="T95" fmla="*/ 14 h 65"/>
              <a:gd name="T96" fmla="*/ 31 w 289"/>
              <a:gd name="T97" fmla="*/ 7 h 65"/>
              <a:gd name="T98" fmla="*/ 16 w 289"/>
              <a:gd name="T99" fmla="*/ 7 h 65"/>
              <a:gd name="T100" fmla="*/ 0 w 289"/>
              <a:gd name="T10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9" h="65">
                <a:moveTo>
                  <a:pt x="0" y="0"/>
                </a:moveTo>
                <a:lnTo>
                  <a:pt x="16" y="0"/>
                </a:lnTo>
                <a:lnTo>
                  <a:pt x="23" y="0"/>
                </a:lnTo>
                <a:lnTo>
                  <a:pt x="31" y="0"/>
                </a:lnTo>
                <a:lnTo>
                  <a:pt x="39" y="7"/>
                </a:lnTo>
                <a:lnTo>
                  <a:pt x="54" y="7"/>
                </a:lnTo>
                <a:lnTo>
                  <a:pt x="62" y="14"/>
                </a:lnTo>
                <a:lnTo>
                  <a:pt x="78" y="14"/>
                </a:lnTo>
                <a:lnTo>
                  <a:pt x="86" y="14"/>
                </a:lnTo>
                <a:lnTo>
                  <a:pt x="101" y="21"/>
                </a:lnTo>
                <a:lnTo>
                  <a:pt x="125" y="21"/>
                </a:lnTo>
                <a:lnTo>
                  <a:pt x="148" y="21"/>
                </a:lnTo>
                <a:lnTo>
                  <a:pt x="163" y="21"/>
                </a:lnTo>
                <a:lnTo>
                  <a:pt x="179" y="21"/>
                </a:lnTo>
                <a:lnTo>
                  <a:pt x="202" y="21"/>
                </a:lnTo>
                <a:lnTo>
                  <a:pt x="226" y="14"/>
                </a:lnTo>
                <a:lnTo>
                  <a:pt x="241" y="14"/>
                </a:lnTo>
                <a:lnTo>
                  <a:pt x="257" y="14"/>
                </a:lnTo>
                <a:lnTo>
                  <a:pt x="272" y="7"/>
                </a:lnTo>
                <a:lnTo>
                  <a:pt x="288" y="7"/>
                </a:lnTo>
                <a:lnTo>
                  <a:pt x="280" y="14"/>
                </a:lnTo>
                <a:lnTo>
                  <a:pt x="272" y="21"/>
                </a:lnTo>
                <a:lnTo>
                  <a:pt x="265" y="36"/>
                </a:lnTo>
                <a:lnTo>
                  <a:pt x="265" y="43"/>
                </a:lnTo>
                <a:lnTo>
                  <a:pt x="257" y="50"/>
                </a:lnTo>
                <a:lnTo>
                  <a:pt x="257" y="64"/>
                </a:lnTo>
                <a:lnTo>
                  <a:pt x="249" y="57"/>
                </a:lnTo>
                <a:lnTo>
                  <a:pt x="249" y="50"/>
                </a:lnTo>
                <a:lnTo>
                  <a:pt x="241" y="43"/>
                </a:lnTo>
                <a:lnTo>
                  <a:pt x="234" y="36"/>
                </a:lnTo>
                <a:lnTo>
                  <a:pt x="226" y="36"/>
                </a:lnTo>
                <a:lnTo>
                  <a:pt x="218" y="28"/>
                </a:lnTo>
                <a:lnTo>
                  <a:pt x="210" y="28"/>
                </a:lnTo>
                <a:lnTo>
                  <a:pt x="195" y="28"/>
                </a:lnTo>
                <a:lnTo>
                  <a:pt x="179" y="28"/>
                </a:lnTo>
                <a:lnTo>
                  <a:pt x="163" y="28"/>
                </a:lnTo>
                <a:lnTo>
                  <a:pt x="140" y="28"/>
                </a:lnTo>
                <a:lnTo>
                  <a:pt x="125" y="28"/>
                </a:lnTo>
                <a:lnTo>
                  <a:pt x="109" y="28"/>
                </a:lnTo>
                <a:lnTo>
                  <a:pt x="93" y="36"/>
                </a:lnTo>
                <a:lnTo>
                  <a:pt x="86" y="36"/>
                </a:lnTo>
                <a:lnTo>
                  <a:pt x="78" y="43"/>
                </a:lnTo>
                <a:lnTo>
                  <a:pt x="70" y="57"/>
                </a:lnTo>
                <a:lnTo>
                  <a:pt x="62" y="43"/>
                </a:lnTo>
                <a:lnTo>
                  <a:pt x="62" y="36"/>
                </a:lnTo>
                <a:lnTo>
                  <a:pt x="54" y="28"/>
                </a:lnTo>
                <a:lnTo>
                  <a:pt x="47" y="21"/>
                </a:lnTo>
                <a:lnTo>
                  <a:pt x="39" y="14"/>
                </a:lnTo>
                <a:lnTo>
                  <a:pt x="31" y="7"/>
                </a:lnTo>
                <a:lnTo>
                  <a:pt x="16" y="7"/>
                </a:lnTo>
                <a:lnTo>
                  <a:pt x="0" y="0"/>
                </a:lnTo>
              </a:path>
            </a:pathLst>
          </a:custGeom>
          <a:solidFill>
            <a:srgbClr val="6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6" name="Freeform 44">
            <a:extLst>
              <a:ext uri="{FF2B5EF4-FFF2-40B4-BE49-F238E27FC236}">
                <a16:creationId xmlns:a16="http://schemas.microsoft.com/office/drawing/2014/main" id="{E20D647C-B25B-564E-B961-8C23ACEAA870}"/>
              </a:ext>
            </a:extLst>
          </p:cNvPr>
          <p:cNvSpPr>
            <a:spLocks/>
          </p:cNvSpPr>
          <p:nvPr/>
        </p:nvSpPr>
        <p:spPr bwMode="auto">
          <a:xfrm>
            <a:off x="6321425" y="3594100"/>
            <a:ext cx="1728788" cy="814388"/>
          </a:xfrm>
          <a:custGeom>
            <a:avLst/>
            <a:gdLst>
              <a:gd name="T0" fmla="*/ 24 w 1089"/>
              <a:gd name="T1" fmla="*/ 118 h 513"/>
              <a:gd name="T2" fmla="*/ 40 w 1089"/>
              <a:gd name="T3" fmla="*/ 165 h 513"/>
              <a:gd name="T4" fmla="*/ 64 w 1089"/>
              <a:gd name="T5" fmla="*/ 221 h 513"/>
              <a:gd name="T6" fmla="*/ 79 w 1089"/>
              <a:gd name="T7" fmla="*/ 252 h 513"/>
              <a:gd name="T8" fmla="*/ 119 w 1089"/>
              <a:gd name="T9" fmla="*/ 291 h 513"/>
              <a:gd name="T10" fmla="*/ 151 w 1089"/>
              <a:gd name="T11" fmla="*/ 331 h 513"/>
              <a:gd name="T12" fmla="*/ 191 w 1089"/>
              <a:gd name="T13" fmla="*/ 362 h 513"/>
              <a:gd name="T14" fmla="*/ 230 w 1089"/>
              <a:gd name="T15" fmla="*/ 386 h 513"/>
              <a:gd name="T16" fmla="*/ 278 w 1089"/>
              <a:gd name="T17" fmla="*/ 410 h 513"/>
              <a:gd name="T18" fmla="*/ 318 w 1089"/>
              <a:gd name="T19" fmla="*/ 433 h 513"/>
              <a:gd name="T20" fmla="*/ 365 w 1089"/>
              <a:gd name="T21" fmla="*/ 441 h 513"/>
              <a:gd name="T22" fmla="*/ 413 w 1089"/>
              <a:gd name="T23" fmla="*/ 457 h 513"/>
              <a:gd name="T24" fmla="*/ 461 w 1089"/>
              <a:gd name="T25" fmla="*/ 473 h 513"/>
              <a:gd name="T26" fmla="*/ 500 w 1089"/>
              <a:gd name="T27" fmla="*/ 488 h 513"/>
              <a:gd name="T28" fmla="*/ 540 w 1089"/>
              <a:gd name="T29" fmla="*/ 496 h 513"/>
              <a:gd name="T30" fmla="*/ 612 w 1089"/>
              <a:gd name="T31" fmla="*/ 504 h 513"/>
              <a:gd name="T32" fmla="*/ 715 w 1089"/>
              <a:gd name="T33" fmla="*/ 512 h 513"/>
              <a:gd name="T34" fmla="*/ 786 w 1089"/>
              <a:gd name="T35" fmla="*/ 512 h 513"/>
              <a:gd name="T36" fmla="*/ 897 w 1089"/>
              <a:gd name="T37" fmla="*/ 504 h 513"/>
              <a:gd name="T38" fmla="*/ 977 w 1089"/>
              <a:gd name="T39" fmla="*/ 488 h 513"/>
              <a:gd name="T40" fmla="*/ 1048 w 1089"/>
              <a:gd name="T41" fmla="*/ 465 h 513"/>
              <a:gd name="T42" fmla="*/ 1088 w 1089"/>
              <a:gd name="T43" fmla="*/ 441 h 513"/>
              <a:gd name="T44" fmla="*/ 1088 w 1089"/>
              <a:gd name="T45" fmla="*/ 417 h 513"/>
              <a:gd name="T46" fmla="*/ 1017 w 1089"/>
              <a:gd name="T47" fmla="*/ 441 h 513"/>
              <a:gd name="T48" fmla="*/ 937 w 1089"/>
              <a:gd name="T49" fmla="*/ 457 h 513"/>
              <a:gd name="T50" fmla="*/ 874 w 1089"/>
              <a:gd name="T51" fmla="*/ 465 h 513"/>
              <a:gd name="T52" fmla="*/ 818 w 1089"/>
              <a:gd name="T53" fmla="*/ 465 h 513"/>
              <a:gd name="T54" fmla="*/ 754 w 1089"/>
              <a:gd name="T55" fmla="*/ 465 h 513"/>
              <a:gd name="T56" fmla="*/ 699 w 1089"/>
              <a:gd name="T57" fmla="*/ 457 h 513"/>
              <a:gd name="T58" fmla="*/ 612 w 1089"/>
              <a:gd name="T59" fmla="*/ 449 h 513"/>
              <a:gd name="T60" fmla="*/ 556 w 1089"/>
              <a:gd name="T61" fmla="*/ 441 h 513"/>
              <a:gd name="T62" fmla="*/ 508 w 1089"/>
              <a:gd name="T63" fmla="*/ 425 h 513"/>
              <a:gd name="T64" fmla="*/ 469 w 1089"/>
              <a:gd name="T65" fmla="*/ 417 h 513"/>
              <a:gd name="T66" fmla="*/ 421 w 1089"/>
              <a:gd name="T67" fmla="*/ 394 h 513"/>
              <a:gd name="T68" fmla="*/ 381 w 1089"/>
              <a:gd name="T69" fmla="*/ 378 h 513"/>
              <a:gd name="T70" fmla="*/ 334 w 1089"/>
              <a:gd name="T71" fmla="*/ 347 h 513"/>
              <a:gd name="T72" fmla="*/ 286 w 1089"/>
              <a:gd name="T73" fmla="*/ 315 h 513"/>
              <a:gd name="T74" fmla="*/ 246 w 1089"/>
              <a:gd name="T75" fmla="*/ 284 h 513"/>
              <a:gd name="T76" fmla="*/ 214 w 1089"/>
              <a:gd name="T77" fmla="*/ 244 h 513"/>
              <a:gd name="T78" fmla="*/ 183 w 1089"/>
              <a:gd name="T79" fmla="*/ 205 h 513"/>
              <a:gd name="T80" fmla="*/ 159 w 1089"/>
              <a:gd name="T81" fmla="*/ 150 h 513"/>
              <a:gd name="T82" fmla="*/ 151 w 1089"/>
              <a:gd name="T83" fmla="*/ 95 h 513"/>
              <a:gd name="T84" fmla="*/ 143 w 1089"/>
              <a:gd name="T85" fmla="*/ 32 h 513"/>
              <a:gd name="T86" fmla="*/ 103 w 1089"/>
              <a:gd name="T87" fmla="*/ 32 h 513"/>
              <a:gd name="T88" fmla="*/ 79 w 1089"/>
              <a:gd name="T89" fmla="*/ 24 h 513"/>
              <a:gd name="T90" fmla="*/ 56 w 1089"/>
              <a:gd name="T91" fmla="*/ 16 h 513"/>
              <a:gd name="T92" fmla="*/ 24 w 1089"/>
              <a:gd name="T93" fmla="*/ 8 h 513"/>
              <a:gd name="T94" fmla="*/ 0 w 1089"/>
              <a:gd name="T95" fmla="*/ 0 h 513"/>
              <a:gd name="T96" fmla="*/ 8 w 1089"/>
              <a:gd name="T97" fmla="*/ 63 h 513"/>
              <a:gd name="T98" fmla="*/ 24 w 1089"/>
              <a:gd name="T99" fmla="*/ 118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9" h="513">
                <a:moveTo>
                  <a:pt x="24" y="118"/>
                </a:moveTo>
                <a:lnTo>
                  <a:pt x="40" y="165"/>
                </a:lnTo>
                <a:lnTo>
                  <a:pt x="64" y="221"/>
                </a:lnTo>
                <a:lnTo>
                  <a:pt x="79" y="252"/>
                </a:lnTo>
                <a:lnTo>
                  <a:pt x="119" y="291"/>
                </a:lnTo>
                <a:lnTo>
                  <a:pt x="151" y="331"/>
                </a:lnTo>
                <a:lnTo>
                  <a:pt x="191" y="362"/>
                </a:lnTo>
                <a:lnTo>
                  <a:pt x="230" y="386"/>
                </a:lnTo>
                <a:lnTo>
                  <a:pt x="278" y="410"/>
                </a:lnTo>
                <a:lnTo>
                  <a:pt x="318" y="433"/>
                </a:lnTo>
                <a:lnTo>
                  <a:pt x="365" y="441"/>
                </a:lnTo>
                <a:lnTo>
                  <a:pt x="413" y="457"/>
                </a:lnTo>
                <a:lnTo>
                  <a:pt x="461" y="473"/>
                </a:lnTo>
                <a:lnTo>
                  <a:pt x="500" y="488"/>
                </a:lnTo>
                <a:lnTo>
                  <a:pt x="540" y="496"/>
                </a:lnTo>
                <a:lnTo>
                  <a:pt x="612" y="504"/>
                </a:lnTo>
                <a:lnTo>
                  <a:pt x="715" y="512"/>
                </a:lnTo>
                <a:lnTo>
                  <a:pt x="786" y="512"/>
                </a:lnTo>
                <a:lnTo>
                  <a:pt x="897" y="504"/>
                </a:lnTo>
                <a:lnTo>
                  <a:pt x="977" y="488"/>
                </a:lnTo>
                <a:lnTo>
                  <a:pt x="1048" y="465"/>
                </a:lnTo>
                <a:lnTo>
                  <a:pt x="1088" y="441"/>
                </a:lnTo>
                <a:lnTo>
                  <a:pt x="1088" y="417"/>
                </a:lnTo>
                <a:lnTo>
                  <a:pt x="1017" y="441"/>
                </a:lnTo>
                <a:lnTo>
                  <a:pt x="937" y="457"/>
                </a:lnTo>
                <a:lnTo>
                  <a:pt x="874" y="465"/>
                </a:lnTo>
                <a:lnTo>
                  <a:pt x="818" y="465"/>
                </a:lnTo>
                <a:lnTo>
                  <a:pt x="754" y="465"/>
                </a:lnTo>
                <a:lnTo>
                  <a:pt x="699" y="457"/>
                </a:lnTo>
                <a:lnTo>
                  <a:pt x="612" y="449"/>
                </a:lnTo>
                <a:lnTo>
                  <a:pt x="556" y="441"/>
                </a:lnTo>
                <a:lnTo>
                  <a:pt x="508" y="425"/>
                </a:lnTo>
                <a:lnTo>
                  <a:pt x="469" y="417"/>
                </a:lnTo>
                <a:lnTo>
                  <a:pt x="421" y="394"/>
                </a:lnTo>
                <a:lnTo>
                  <a:pt x="381" y="378"/>
                </a:lnTo>
                <a:lnTo>
                  <a:pt x="334" y="347"/>
                </a:lnTo>
                <a:lnTo>
                  <a:pt x="286" y="315"/>
                </a:lnTo>
                <a:lnTo>
                  <a:pt x="246" y="284"/>
                </a:lnTo>
                <a:lnTo>
                  <a:pt x="214" y="244"/>
                </a:lnTo>
                <a:lnTo>
                  <a:pt x="183" y="205"/>
                </a:lnTo>
                <a:lnTo>
                  <a:pt x="159" y="150"/>
                </a:lnTo>
                <a:lnTo>
                  <a:pt x="151" y="95"/>
                </a:lnTo>
                <a:lnTo>
                  <a:pt x="143" y="32"/>
                </a:lnTo>
                <a:lnTo>
                  <a:pt x="103" y="32"/>
                </a:lnTo>
                <a:lnTo>
                  <a:pt x="79" y="24"/>
                </a:lnTo>
                <a:lnTo>
                  <a:pt x="56" y="16"/>
                </a:lnTo>
                <a:lnTo>
                  <a:pt x="24" y="8"/>
                </a:lnTo>
                <a:lnTo>
                  <a:pt x="0" y="0"/>
                </a:lnTo>
                <a:lnTo>
                  <a:pt x="8" y="63"/>
                </a:lnTo>
                <a:lnTo>
                  <a:pt x="24" y="118"/>
                </a:lnTo>
              </a:path>
            </a:pathLst>
          </a:cu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7" name="Oval 45">
            <a:extLst>
              <a:ext uri="{FF2B5EF4-FFF2-40B4-BE49-F238E27FC236}">
                <a16:creationId xmlns:a16="http://schemas.microsoft.com/office/drawing/2014/main" id="{7C0AF386-B3EC-F84F-94BB-9E84FF3D1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2959100"/>
            <a:ext cx="2203450" cy="317500"/>
          </a:xfrm>
          <a:prstGeom prst="ellipse">
            <a:avLst/>
          </a:prstGeom>
          <a:solidFill>
            <a:srgbClr val="C2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8" name="Freeform 46">
            <a:extLst>
              <a:ext uri="{FF2B5EF4-FFF2-40B4-BE49-F238E27FC236}">
                <a16:creationId xmlns:a16="http://schemas.microsoft.com/office/drawing/2014/main" id="{3F7E0BBA-4A90-364B-A6FA-3EEEE6B0470A}"/>
              </a:ext>
            </a:extLst>
          </p:cNvPr>
          <p:cNvSpPr>
            <a:spLocks/>
          </p:cNvSpPr>
          <p:nvPr/>
        </p:nvSpPr>
        <p:spPr bwMode="auto">
          <a:xfrm>
            <a:off x="8096250" y="3184525"/>
            <a:ext cx="611188" cy="534988"/>
          </a:xfrm>
          <a:custGeom>
            <a:avLst/>
            <a:gdLst>
              <a:gd name="T0" fmla="*/ 0 w 385"/>
              <a:gd name="T1" fmla="*/ 63 h 337"/>
              <a:gd name="T2" fmla="*/ 16 w 385"/>
              <a:gd name="T3" fmla="*/ 94 h 337"/>
              <a:gd name="T4" fmla="*/ 24 w 385"/>
              <a:gd name="T5" fmla="*/ 133 h 337"/>
              <a:gd name="T6" fmla="*/ 39 w 385"/>
              <a:gd name="T7" fmla="*/ 180 h 337"/>
              <a:gd name="T8" fmla="*/ 55 w 385"/>
              <a:gd name="T9" fmla="*/ 211 h 337"/>
              <a:gd name="T10" fmla="*/ 71 w 385"/>
              <a:gd name="T11" fmla="*/ 250 h 337"/>
              <a:gd name="T12" fmla="*/ 94 w 385"/>
              <a:gd name="T13" fmla="*/ 273 h 337"/>
              <a:gd name="T14" fmla="*/ 110 w 385"/>
              <a:gd name="T15" fmla="*/ 297 h 337"/>
              <a:gd name="T16" fmla="*/ 149 w 385"/>
              <a:gd name="T17" fmla="*/ 320 h 337"/>
              <a:gd name="T18" fmla="*/ 172 w 385"/>
              <a:gd name="T19" fmla="*/ 328 h 337"/>
              <a:gd name="T20" fmla="*/ 196 w 385"/>
              <a:gd name="T21" fmla="*/ 336 h 337"/>
              <a:gd name="T22" fmla="*/ 212 w 385"/>
              <a:gd name="T23" fmla="*/ 336 h 337"/>
              <a:gd name="T24" fmla="*/ 227 w 385"/>
              <a:gd name="T25" fmla="*/ 328 h 337"/>
              <a:gd name="T26" fmla="*/ 243 w 385"/>
              <a:gd name="T27" fmla="*/ 320 h 337"/>
              <a:gd name="T28" fmla="*/ 259 w 385"/>
              <a:gd name="T29" fmla="*/ 313 h 337"/>
              <a:gd name="T30" fmla="*/ 282 w 385"/>
              <a:gd name="T31" fmla="*/ 289 h 337"/>
              <a:gd name="T32" fmla="*/ 298 w 385"/>
              <a:gd name="T33" fmla="*/ 273 h 337"/>
              <a:gd name="T34" fmla="*/ 313 w 385"/>
              <a:gd name="T35" fmla="*/ 242 h 337"/>
              <a:gd name="T36" fmla="*/ 337 w 385"/>
              <a:gd name="T37" fmla="*/ 219 h 337"/>
              <a:gd name="T38" fmla="*/ 345 w 385"/>
              <a:gd name="T39" fmla="*/ 188 h 337"/>
              <a:gd name="T40" fmla="*/ 360 w 385"/>
              <a:gd name="T41" fmla="*/ 148 h 337"/>
              <a:gd name="T42" fmla="*/ 368 w 385"/>
              <a:gd name="T43" fmla="*/ 109 h 337"/>
              <a:gd name="T44" fmla="*/ 376 w 385"/>
              <a:gd name="T45" fmla="*/ 78 h 337"/>
              <a:gd name="T46" fmla="*/ 384 w 385"/>
              <a:gd name="T47" fmla="*/ 39 h 337"/>
              <a:gd name="T48" fmla="*/ 384 w 385"/>
              <a:gd name="T49" fmla="*/ 0 h 337"/>
              <a:gd name="T50" fmla="*/ 360 w 385"/>
              <a:gd name="T51" fmla="*/ 16 h 337"/>
              <a:gd name="T52" fmla="*/ 329 w 385"/>
              <a:gd name="T53" fmla="*/ 16 h 337"/>
              <a:gd name="T54" fmla="*/ 306 w 385"/>
              <a:gd name="T55" fmla="*/ 23 h 337"/>
              <a:gd name="T56" fmla="*/ 259 w 385"/>
              <a:gd name="T57" fmla="*/ 31 h 337"/>
              <a:gd name="T58" fmla="*/ 227 w 385"/>
              <a:gd name="T59" fmla="*/ 39 h 337"/>
              <a:gd name="T60" fmla="*/ 172 w 385"/>
              <a:gd name="T61" fmla="*/ 47 h 337"/>
              <a:gd name="T62" fmla="*/ 125 w 385"/>
              <a:gd name="T63" fmla="*/ 55 h 337"/>
              <a:gd name="T64" fmla="*/ 78 w 385"/>
              <a:gd name="T65" fmla="*/ 55 h 337"/>
              <a:gd name="T66" fmla="*/ 39 w 385"/>
              <a:gd name="T67" fmla="*/ 55 h 337"/>
              <a:gd name="T68" fmla="*/ 0 w 385"/>
              <a:gd name="T69" fmla="*/ 63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5" h="337">
                <a:moveTo>
                  <a:pt x="0" y="63"/>
                </a:moveTo>
                <a:lnTo>
                  <a:pt x="16" y="94"/>
                </a:lnTo>
                <a:lnTo>
                  <a:pt x="24" y="133"/>
                </a:lnTo>
                <a:lnTo>
                  <a:pt x="39" y="180"/>
                </a:lnTo>
                <a:lnTo>
                  <a:pt x="55" y="211"/>
                </a:lnTo>
                <a:lnTo>
                  <a:pt x="71" y="250"/>
                </a:lnTo>
                <a:lnTo>
                  <a:pt x="94" y="273"/>
                </a:lnTo>
                <a:lnTo>
                  <a:pt x="110" y="297"/>
                </a:lnTo>
                <a:lnTo>
                  <a:pt x="149" y="320"/>
                </a:lnTo>
                <a:lnTo>
                  <a:pt x="172" y="328"/>
                </a:lnTo>
                <a:lnTo>
                  <a:pt x="196" y="336"/>
                </a:lnTo>
                <a:lnTo>
                  <a:pt x="212" y="336"/>
                </a:lnTo>
                <a:lnTo>
                  <a:pt x="227" y="328"/>
                </a:lnTo>
                <a:lnTo>
                  <a:pt x="243" y="320"/>
                </a:lnTo>
                <a:lnTo>
                  <a:pt x="259" y="313"/>
                </a:lnTo>
                <a:lnTo>
                  <a:pt x="282" y="289"/>
                </a:lnTo>
                <a:lnTo>
                  <a:pt x="298" y="273"/>
                </a:lnTo>
                <a:lnTo>
                  <a:pt x="313" y="242"/>
                </a:lnTo>
                <a:lnTo>
                  <a:pt x="337" y="219"/>
                </a:lnTo>
                <a:lnTo>
                  <a:pt x="345" y="188"/>
                </a:lnTo>
                <a:lnTo>
                  <a:pt x="360" y="148"/>
                </a:lnTo>
                <a:lnTo>
                  <a:pt x="368" y="109"/>
                </a:lnTo>
                <a:lnTo>
                  <a:pt x="376" y="78"/>
                </a:lnTo>
                <a:lnTo>
                  <a:pt x="384" y="39"/>
                </a:lnTo>
                <a:lnTo>
                  <a:pt x="384" y="0"/>
                </a:lnTo>
                <a:lnTo>
                  <a:pt x="360" y="16"/>
                </a:lnTo>
                <a:lnTo>
                  <a:pt x="329" y="16"/>
                </a:lnTo>
                <a:lnTo>
                  <a:pt x="306" y="23"/>
                </a:lnTo>
                <a:lnTo>
                  <a:pt x="259" y="31"/>
                </a:lnTo>
                <a:lnTo>
                  <a:pt x="227" y="39"/>
                </a:lnTo>
                <a:lnTo>
                  <a:pt x="172" y="47"/>
                </a:lnTo>
                <a:lnTo>
                  <a:pt x="125" y="55"/>
                </a:lnTo>
                <a:lnTo>
                  <a:pt x="78" y="55"/>
                </a:lnTo>
                <a:lnTo>
                  <a:pt x="39" y="55"/>
                </a:lnTo>
                <a:lnTo>
                  <a:pt x="0" y="63"/>
                </a:lnTo>
              </a:path>
            </a:pathLst>
          </a:custGeom>
          <a:solidFill>
            <a:srgbClr val="A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9" name="Freeform 47">
            <a:extLst>
              <a:ext uri="{FF2B5EF4-FFF2-40B4-BE49-F238E27FC236}">
                <a16:creationId xmlns:a16="http://schemas.microsoft.com/office/drawing/2014/main" id="{5FF120E2-B4AD-5A4A-A8C4-28860837F938}"/>
              </a:ext>
            </a:extLst>
          </p:cNvPr>
          <p:cNvSpPr>
            <a:spLocks/>
          </p:cNvSpPr>
          <p:nvPr/>
        </p:nvSpPr>
        <p:spPr bwMode="auto">
          <a:xfrm>
            <a:off x="8367713" y="2667000"/>
            <a:ext cx="344487" cy="1106488"/>
          </a:xfrm>
          <a:custGeom>
            <a:avLst/>
            <a:gdLst>
              <a:gd name="T0" fmla="*/ 0 w 217"/>
              <a:gd name="T1" fmla="*/ 0 h 697"/>
              <a:gd name="T2" fmla="*/ 8 w 217"/>
              <a:gd name="T3" fmla="*/ 16 h 697"/>
              <a:gd name="T4" fmla="*/ 23 w 217"/>
              <a:gd name="T5" fmla="*/ 40 h 697"/>
              <a:gd name="T6" fmla="*/ 31 w 217"/>
              <a:gd name="T7" fmla="*/ 63 h 697"/>
              <a:gd name="T8" fmla="*/ 46 w 217"/>
              <a:gd name="T9" fmla="*/ 103 h 697"/>
              <a:gd name="T10" fmla="*/ 77 w 217"/>
              <a:gd name="T11" fmla="*/ 166 h 697"/>
              <a:gd name="T12" fmla="*/ 108 w 217"/>
              <a:gd name="T13" fmla="*/ 229 h 697"/>
              <a:gd name="T14" fmla="*/ 139 w 217"/>
              <a:gd name="T15" fmla="*/ 293 h 697"/>
              <a:gd name="T16" fmla="*/ 162 w 217"/>
              <a:gd name="T17" fmla="*/ 348 h 697"/>
              <a:gd name="T18" fmla="*/ 177 w 217"/>
              <a:gd name="T19" fmla="*/ 403 h 697"/>
              <a:gd name="T20" fmla="*/ 201 w 217"/>
              <a:gd name="T21" fmla="*/ 475 h 697"/>
              <a:gd name="T22" fmla="*/ 208 w 217"/>
              <a:gd name="T23" fmla="*/ 514 h 697"/>
              <a:gd name="T24" fmla="*/ 208 w 217"/>
              <a:gd name="T25" fmla="*/ 562 h 697"/>
              <a:gd name="T26" fmla="*/ 216 w 217"/>
              <a:gd name="T27" fmla="*/ 601 h 697"/>
              <a:gd name="T28" fmla="*/ 208 w 217"/>
              <a:gd name="T29" fmla="*/ 633 h 697"/>
              <a:gd name="T30" fmla="*/ 201 w 217"/>
              <a:gd name="T31" fmla="*/ 656 h 697"/>
              <a:gd name="T32" fmla="*/ 185 w 217"/>
              <a:gd name="T33" fmla="*/ 680 h 697"/>
              <a:gd name="T34" fmla="*/ 177 w 217"/>
              <a:gd name="T35" fmla="*/ 696 h 697"/>
              <a:gd name="T36" fmla="*/ 177 w 217"/>
              <a:gd name="T37" fmla="*/ 649 h 697"/>
              <a:gd name="T38" fmla="*/ 177 w 217"/>
              <a:gd name="T39" fmla="*/ 617 h 697"/>
              <a:gd name="T40" fmla="*/ 177 w 217"/>
              <a:gd name="T41" fmla="*/ 593 h 697"/>
              <a:gd name="T42" fmla="*/ 170 w 217"/>
              <a:gd name="T43" fmla="*/ 546 h 697"/>
              <a:gd name="T44" fmla="*/ 162 w 217"/>
              <a:gd name="T45" fmla="*/ 514 h 697"/>
              <a:gd name="T46" fmla="*/ 154 w 217"/>
              <a:gd name="T47" fmla="*/ 475 h 697"/>
              <a:gd name="T48" fmla="*/ 139 w 217"/>
              <a:gd name="T49" fmla="*/ 435 h 697"/>
              <a:gd name="T50" fmla="*/ 131 w 217"/>
              <a:gd name="T51" fmla="*/ 395 h 697"/>
              <a:gd name="T52" fmla="*/ 108 w 217"/>
              <a:gd name="T53" fmla="*/ 348 h 697"/>
              <a:gd name="T54" fmla="*/ 85 w 217"/>
              <a:gd name="T55" fmla="*/ 293 h 697"/>
              <a:gd name="T56" fmla="*/ 62 w 217"/>
              <a:gd name="T57" fmla="*/ 245 h 697"/>
              <a:gd name="T58" fmla="*/ 39 w 217"/>
              <a:gd name="T59" fmla="*/ 206 h 697"/>
              <a:gd name="T60" fmla="*/ 23 w 217"/>
              <a:gd name="T61" fmla="*/ 174 h 697"/>
              <a:gd name="T62" fmla="*/ 0 w 217"/>
              <a:gd name="T63" fmla="*/ 134 h 697"/>
              <a:gd name="T64" fmla="*/ 23 w 217"/>
              <a:gd name="T65" fmla="*/ 150 h 697"/>
              <a:gd name="T66" fmla="*/ 31 w 217"/>
              <a:gd name="T67" fmla="*/ 150 h 697"/>
              <a:gd name="T68" fmla="*/ 39 w 217"/>
              <a:gd name="T69" fmla="*/ 142 h 697"/>
              <a:gd name="T70" fmla="*/ 31 w 217"/>
              <a:gd name="T71" fmla="*/ 119 h 697"/>
              <a:gd name="T72" fmla="*/ 31 w 217"/>
              <a:gd name="T73" fmla="*/ 103 h 697"/>
              <a:gd name="T74" fmla="*/ 23 w 217"/>
              <a:gd name="T75" fmla="*/ 71 h 697"/>
              <a:gd name="T76" fmla="*/ 15 w 217"/>
              <a:gd name="T77" fmla="*/ 47 h 697"/>
              <a:gd name="T78" fmla="*/ 8 w 217"/>
              <a:gd name="T79" fmla="*/ 24 h 697"/>
              <a:gd name="T80" fmla="*/ 0 w 217"/>
              <a:gd name="T81" fmla="*/ 0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7" h="697">
                <a:moveTo>
                  <a:pt x="0" y="0"/>
                </a:moveTo>
                <a:lnTo>
                  <a:pt x="8" y="16"/>
                </a:lnTo>
                <a:lnTo>
                  <a:pt x="23" y="40"/>
                </a:lnTo>
                <a:lnTo>
                  <a:pt x="31" y="63"/>
                </a:lnTo>
                <a:lnTo>
                  <a:pt x="46" y="103"/>
                </a:lnTo>
                <a:lnTo>
                  <a:pt x="77" y="166"/>
                </a:lnTo>
                <a:lnTo>
                  <a:pt x="108" y="229"/>
                </a:lnTo>
                <a:lnTo>
                  <a:pt x="139" y="293"/>
                </a:lnTo>
                <a:lnTo>
                  <a:pt x="162" y="348"/>
                </a:lnTo>
                <a:lnTo>
                  <a:pt x="177" y="403"/>
                </a:lnTo>
                <a:lnTo>
                  <a:pt x="201" y="475"/>
                </a:lnTo>
                <a:lnTo>
                  <a:pt x="208" y="514"/>
                </a:lnTo>
                <a:lnTo>
                  <a:pt x="208" y="562"/>
                </a:lnTo>
                <a:lnTo>
                  <a:pt x="216" y="601"/>
                </a:lnTo>
                <a:lnTo>
                  <a:pt x="208" y="633"/>
                </a:lnTo>
                <a:lnTo>
                  <a:pt x="201" y="656"/>
                </a:lnTo>
                <a:lnTo>
                  <a:pt x="185" y="680"/>
                </a:lnTo>
                <a:lnTo>
                  <a:pt x="177" y="696"/>
                </a:lnTo>
                <a:lnTo>
                  <a:pt x="177" y="649"/>
                </a:lnTo>
                <a:lnTo>
                  <a:pt x="177" y="617"/>
                </a:lnTo>
                <a:lnTo>
                  <a:pt x="177" y="593"/>
                </a:lnTo>
                <a:lnTo>
                  <a:pt x="170" y="546"/>
                </a:lnTo>
                <a:lnTo>
                  <a:pt x="162" y="514"/>
                </a:lnTo>
                <a:lnTo>
                  <a:pt x="154" y="475"/>
                </a:lnTo>
                <a:lnTo>
                  <a:pt x="139" y="435"/>
                </a:lnTo>
                <a:lnTo>
                  <a:pt x="131" y="395"/>
                </a:lnTo>
                <a:lnTo>
                  <a:pt x="108" y="348"/>
                </a:lnTo>
                <a:lnTo>
                  <a:pt x="85" y="293"/>
                </a:lnTo>
                <a:lnTo>
                  <a:pt x="62" y="245"/>
                </a:lnTo>
                <a:lnTo>
                  <a:pt x="39" y="206"/>
                </a:lnTo>
                <a:lnTo>
                  <a:pt x="23" y="174"/>
                </a:lnTo>
                <a:lnTo>
                  <a:pt x="0" y="134"/>
                </a:lnTo>
                <a:lnTo>
                  <a:pt x="23" y="150"/>
                </a:lnTo>
                <a:lnTo>
                  <a:pt x="31" y="150"/>
                </a:lnTo>
                <a:lnTo>
                  <a:pt x="39" y="142"/>
                </a:lnTo>
                <a:lnTo>
                  <a:pt x="31" y="119"/>
                </a:lnTo>
                <a:lnTo>
                  <a:pt x="31" y="103"/>
                </a:lnTo>
                <a:lnTo>
                  <a:pt x="23" y="71"/>
                </a:lnTo>
                <a:lnTo>
                  <a:pt x="15" y="47"/>
                </a:lnTo>
                <a:lnTo>
                  <a:pt x="8" y="24"/>
                </a:lnTo>
                <a:lnTo>
                  <a:pt x="0" y="0"/>
                </a:lnTo>
              </a:path>
            </a:pathLst>
          </a:custGeom>
          <a:solidFill>
            <a:srgbClr val="C0C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80" name="Freeform 48">
            <a:extLst>
              <a:ext uri="{FF2B5EF4-FFF2-40B4-BE49-F238E27FC236}">
                <a16:creationId xmlns:a16="http://schemas.microsoft.com/office/drawing/2014/main" id="{2923438F-3081-DE4C-B37F-B86CD83514CD}"/>
              </a:ext>
            </a:extLst>
          </p:cNvPr>
          <p:cNvSpPr>
            <a:spLocks/>
          </p:cNvSpPr>
          <p:nvPr/>
        </p:nvSpPr>
        <p:spPr bwMode="auto">
          <a:xfrm>
            <a:off x="6424613" y="2743200"/>
            <a:ext cx="306387" cy="750888"/>
          </a:xfrm>
          <a:custGeom>
            <a:avLst/>
            <a:gdLst>
              <a:gd name="T0" fmla="*/ 192 w 193"/>
              <a:gd name="T1" fmla="*/ 63 h 473"/>
              <a:gd name="T2" fmla="*/ 192 w 193"/>
              <a:gd name="T3" fmla="*/ 31 h 473"/>
              <a:gd name="T4" fmla="*/ 192 w 193"/>
              <a:gd name="T5" fmla="*/ 0 h 473"/>
              <a:gd name="T6" fmla="*/ 177 w 193"/>
              <a:gd name="T7" fmla="*/ 39 h 473"/>
              <a:gd name="T8" fmla="*/ 146 w 193"/>
              <a:gd name="T9" fmla="*/ 94 h 473"/>
              <a:gd name="T10" fmla="*/ 115 w 193"/>
              <a:gd name="T11" fmla="*/ 157 h 473"/>
              <a:gd name="T12" fmla="*/ 84 w 193"/>
              <a:gd name="T13" fmla="*/ 228 h 473"/>
              <a:gd name="T14" fmla="*/ 54 w 193"/>
              <a:gd name="T15" fmla="*/ 299 h 473"/>
              <a:gd name="T16" fmla="*/ 31 w 193"/>
              <a:gd name="T17" fmla="*/ 354 h 473"/>
              <a:gd name="T18" fmla="*/ 15 w 193"/>
              <a:gd name="T19" fmla="*/ 417 h 473"/>
              <a:gd name="T20" fmla="*/ 0 w 193"/>
              <a:gd name="T21" fmla="*/ 464 h 473"/>
              <a:gd name="T22" fmla="*/ 15 w 193"/>
              <a:gd name="T23" fmla="*/ 472 h 473"/>
              <a:gd name="T24" fmla="*/ 31 w 193"/>
              <a:gd name="T25" fmla="*/ 464 h 473"/>
              <a:gd name="T26" fmla="*/ 46 w 193"/>
              <a:gd name="T27" fmla="*/ 441 h 473"/>
              <a:gd name="T28" fmla="*/ 61 w 193"/>
              <a:gd name="T29" fmla="*/ 393 h 473"/>
              <a:gd name="T30" fmla="*/ 84 w 193"/>
              <a:gd name="T31" fmla="*/ 338 h 473"/>
              <a:gd name="T32" fmla="*/ 100 w 193"/>
              <a:gd name="T33" fmla="*/ 291 h 473"/>
              <a:gd name="T34" fmla="*/ 123 w 193"/>
              <a:gd name="T35" fmla="*/ 244 h 473"/>
              <a:gd name="T36" fmla="*/ 146 w 193"/>
              <a:gd name="T37" fmla="*/ 197 h 473"/>
              <a:gd name="T38" fmla="*/ 169 w 193"/>
              <a:gd name="T39" fmla="*/ 142 h 473"/>
              <a:gd name="T40" fmla="*/ 184 w 193"/>
              <a:gd name="T41" fmla="*/ 94 h 473"/>
              <a:gd name="T42" fmla="*/ 192 w 193"/>
              <a:gd name="T43" fmla="*/ 6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3" h="473">
                <a:moveTo>
                  <a:pt x="192" y="63"/>
                </a:moveTo>
                <a:lnTo>
                  <a:pt x="192" y="31"/>
                </a:lnTo>
                <a:lnTo>
                  <a:pt x="192" y="0"/>
                </a:lnTo>
                <a:lnTo>
                  <a:pt x="177" y="39"/>
                </a:lnTo>
                <a:lnTo>
                  <a:pt x="146" y="94"/>
                </a:lnTo>
                <a:lnTo>
                  <a:pt x="115" y="157"/>
                </a:lnTo>
                <a:lnTo>
                  <a:pt x="84" y="228"/>
                </a:lnTo>
                <a:lnTo>
                  <a:pt x="54" y="299"/>
                </a:lnTo>
                <a:lnTo>
                  <a:pt x="31" y="354"/>
                </a:lnTo>
                <a:lnTo>
                  <a:pt x="15" y="417"/>
                </a:lnTo>
                <a:lnTo>
                  <a:pt x="0" y="464"/>
                </a:lnTo>
                <a:lnTo>
                  <a:pt x="15" y="472"/>
                </a:lnTo>
                <a:lnTo>
                  <a:pt x="31" y="464"/>
                </a:lnTo>
                <a:lnTo>
                  <a:pt x="46" y="441"/>
                </a:lnTo>
                <a:lnTo>
                  <a:pt x="61" y="393"/>
                </a:lnTo>
                <a:lnTo>
                  <a:pt x="84" y="338"/>
                </a:lnTo>
                <a:lnTo>
                  <a:pt x="100" y="291"/>
                </a:lnTo>
                <a:lnTo>
                  <a:pt x="123" y="244"/>
                </a:lnTo>
                <a:lnTo>
                  <a:pt x="146" y="197"/>
                </a:lnTo>
                <a:lnTo>
                  <a:pt x="169" y="142"/>
                </a:lnTo>
                <a:lnTo>
                  <a:pt x="184" y="94"/>
                </a:lnTo>
                <a:lnTo>
                  <a:pt x="192" y="63"/>
                </a:lnTo>
              </a:path>
            </a:pathLst>
          </a:custGeom>
          <a:solidFill>
            <a:srgbClr val="808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81" name="Freeform 49">
            <a:extLst>
              <a:ext uri="{FF2B5EF4-FFF2-40B4-BE49-F238E27FC236}">
                <a16:creationId xmlns:a16="http://schemas.microsoft.com/office/drawing/2014/main" id="{44379B41-1F22-E34A-8B69-DEA56DD6A2E2}"/>
              </a:ext>
            </a:extLst>
          </p:cNvPr>
          <p:cNvSpPr>
            <a:spLocks/>
          </p:cNvSpPr>
          <p:nvPr/>
        </p:nvSpPr>
        <p:spPr bwMode="auto">
          <a:xfrm>
            <a:off x="6329363" y="3114675"/>
            <a:ext cx="2425700" cy="1344613"/>
          </a:xfrm>
          <a:custGeom>
            <a:avLst/>
            <a:gdLst>
              <a:gd name="T0" fmla="*/ 65 w 1528"/>
              <a:gd name="T1" fmla="*/ 47 h 847"/>
              <a:gd name="T2" fmla="*/ 28 w 1528"/>
              <a:gd name="T3" fmla="*/ 111 h 847"/>
              <a:gd name="T4" fmla="*/ 9 w 1528"/>
              <a:gd name="T5" fmla="*/ 185 h 847"/>
              <a:gd name="T6" fmla="*/ 0 w 1528"/>
              <a:gd name="T7" fmla="*/ 260 h 847"/>
              <a:gd name="T8" fmla="*/ 0 w 1528"/>
              <a:gd name="T9" fmla="*/ 335 h 847"/>
              <a:gd name="T10" fmla="*/ 9 w 1528"/>
              <a:gd name="T11" fmla="*/ 409 h 847"/>
              <a:gd name="T12" fmla="*/ 37 w 1528"/>
              <a:gd name="T13" fmla="*/ 484 h 847"/>
              <a:gd name="T14" fmla="*/ 55 w 1528"/>
              <a:gd name="T15" fmla="*/ 558 h 847"/>
              <a:gd name="T16" fmla="*/ 120 w 1528"/>
              <a:gd name="T17" fmla="*/ 632 h 847"/>
              <a:gd name="T18" fmla="*/ 175 w 1528"/>
              <a:gd name="T19" fmla="*/ 679 h 847"/>
              <a:gd name="T20" fmla="*/ 239 w 1528"/>
              <a:gd name="T21" fmla="*/ 716 h 847"/>
              <a:gd name="T22" fmla="*/ 304 w 1528"/>
              <a:gd name="T23" fmla="*/ 753 h 847"/>
              <a:gd name="T24" fmla="*/ 377 w 1528"/>
              <a:gd name="T25" fmla="*/ 781 h 847"/>
              <a:gd name="T26" fmla="*/ 451 w 1528"/>
              <a:gd name="T27" fmla="*/ 799 h 847"/>
              <a:gd name="T28" fmla="*/ 534 w 1528"/>
              <a:gd name="T29" fmla="*/ 819 h 847"/>
              <a:gd name="T30" fmla="*/ 626 w 1528"/>
              <a:gd name="T31" fmla="*/ 837 h 847"/>
              <a:gd name="T32" fmla="*/ 699 w 1528"/>
              <a:gd name="T33" fmla="*/ 846 h 847"/>
              <a:gd name="T34" fmla="*/ 773 w 1528"/>
              <a:gd name="T35" fmla="*/ 837 h 847"/>
              <a:gd name="T36" fmla="*/ 846 w 1528"/>
              <a:gd name="T37" fmla="*/ 837 h 847"/>
              <a:gd name="T38" fmla="*/ 911 w 1528"/>
              <a:gd name="T39" fmla="*/ 819 h 847"/>
              <a:gd name="T40" fmla="*/ 984 w 1528"/>
              <a:gd name="T41" fmla="*/ 810 h 847"/>
              <a:gd name="T42" fmla="*/ 1058 w 1528"/>
              <a:gd name="T43" fmla="*/ 790 h 847"/>
              <a:gd name="T44" fmla="*/ 1131 w 1528"/>
              <a:gd name="T45" fmla="*/ 772 h 847"/>
              <a:gd name="T46" fmla="*/ 1205 w 1528"/>
              <a:gd name="T47" fmla="*/ 753 h 847"/>
              <a:gd name="T48" fmla="*/ 1242 w 1528"/>
              <a:gd name="T49" fmla="*/ 735 h 847"/>
              <a:gd name="T50" fmla="*/ 1269 w 1528"/>
              <a:gd name="T51" fmla="*/ 716 h 847"/>
              <a:gd name="T52" fmla="*/ 1334 w 1528"/>
              <a:gd name="T53" fmla="*/ 670 h 847"/>
              <a:gd name="T54" fmla="*/ 1398 w 1528"/>
              <a:gd name="T55" fmla="*/ 623 h 847"/>
              <a:gd name="T56" fmla="*/ 1453 w 1528"/>
              <a:gd name="T57" fmla="*/ 568 h 847"/>
              <a:gd name="T58" fmla="*/ 1490 w 1528"/>
              <a:gd name="T59" fmla="*/ 493 h 847"/>
              <a:gd name="T60" fmla="*/ 1518 w 1528"/>
              <a:gd name="T61" fmla="*/ 418 h 847"/>
              <a:gd name="T62" fmla="*/ 1527 w 1528"/>
              <a:gd name="T63" fmla="*/ 344 h 847"/>
              <a:gd name="T64" fmla="*/ 1518 w 1528"/>
              <a:gd name="T65" fmla="*/ 269 h 847"/>
              <a:gd name="T66" fmla="*/ 1508 w 1528"/>
              <a:gd name="T67" fmla="*/ 195 h 847"/>
              <a:gd name="T68" fmla="*/ 1490 w 1528"/>
              <a:gd name="T69" fmla="*/ 120 h 847"/>
              <a:gd name="T70" fmla="*/ 1462 w 1528"/>
              <a:gd name="T71" fmla="*/ 36 h 847"/>
              <a:gd name="T72" fmla="*/ 1389 w 1528"/>
              <a:gd name="T73" fmla="*/ 47 h 847"/>
              <a:gd name="T74" fmla="*/ 1315 w 1528"/>
              <a:gd name="T75" fmla="*/ 56 h 847"/>
              <a:gd name="T76" fmla="*/ 1242 w 1528"/>
              <a:gd name="T77" fmla="*/ 83 h 847"/>
              <a:gd name="T78" fmla="*/ 1168 w 1528"/>
              <a:gd name="T79" fmla="*/ 83 h 847"/>
              <a:gd name="T80" fmla="*/ 1095 w 1528"/>
              <a:gd name="T81" fmla="*/ 93 h 847"/>
              <a:gd name="T82" fmla="*/ 1021 w 1528"/>
              <a:gd name="T83" fmla="*/ 93 h 847"/>
              <a:gd name="T84" fmla="*/ 938 w 1528"/>
              <a:gd name="T85" fmla="*/ 111 h 847"/>
              <a:gd name="T86" fmla="*/ 865 w 1528"/>
              <a:gd name="T87" fmla="*/ 111 h 847"/>
              <a:gd name="T88" fmla="*/ 791 w 1528"/>
              <a:gd name="T89" fmla="*/ 93 h 847"/>
              <a:gd name="T90" fmla="*/ 718 w 1528"/>
              <a:gd name="T91" fmla="*/ 74 h 847"/>
              <a:gd name="T92" fmla="*/ 644 w 1528"/>
              <a:gd name="T93" fmla="*/ 93 h 847"/>
              <a:gd name="T94" fmla="*/ 561 w 1528"/>
              <a:gd name="T95" fmla="*/ 93 h 847"/>
              <a:gd name="T96" fmla="*/ 488 w 1528"/>
              <a:gd name="T97" fmla="*/ 83 h 847"/>
              <a:gd name="T98" fmla="*/ 414 w 1528"/>
              <a:gd name="T99" fmla="*/ 83 h 847"/>
              <a:gd name="T100" fmla="*/ 341 w 1528"/>
              <a:gd name="T101" fmla="*/ 74 h 847"/>
              <a:gd name="T102" fmla="*/ 267 w 1528"/>
              <a:gd name="T103" fmla="*/ 74 h 847"/>
              <a:gd name="T104" fmla="*/ 193 w 1528"/>
              <a:gd name="T105" fmla="*/ 47 h 847"/>
              <a:gd name="T106" fmla="*/ 111 w 1528"/>
              <a:gd name="T107" fmla="*/ 27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28" h="847">
                <a:moveTo>
                  <a:pt x="83" y="0"/>
                </a:moveTo>
                <a:lnTo>
                  <a:pt x="83" y="18"/>
                </a:lnTo>
                <a:lnTo>
                  <a:pt x="65" y="27"/>
                </a:lnTo>
                <a:lnTo>
                  <a:pt x="65" y="47"/>
                </a:lnTo>
                <a:lnTo>
                  <a:pt x="46" y="56"/>
                </a:lnTo>
                <a:lnTo>
                  <a:pt x="37" y="74"/>
                </a:lnTo>
                <a:lnTo>
                  <a:pt x="28" y="93"/>
                </a:lnTo>
                <a:lnTo>
                  <a:pt x="28" y="111"/>
                </a:lnTo>
                <a:lnTo>
                  <a:pt x="19" y="130"/>
                </a:lnTo>
                <a:lnTo>
                  <a:pt x="19" y="149"/>
                </a:lnTo>
                <a:lnTo>
                  <a:pt x="19" y="167"/>
                </a:lnTo>
                <a:lnTo>
                  <a:pt x="9" y="185"/>
                </a:lnTo>
                <a:lnTo>
                  <a:pt x="9" y="204"/>
                </a:lnTo>
                <a:lnTo>
                  <a:pt x="9" y="223"/>
                </a:lnTo>
                <a:lnTo>
                  <a:pt x="9" y="242"/>
                </a:lnTo>
                <a:lnTo>
                  <a:pt x="0" y="260"/>
                </a:lnTo>
                <a:lnTo>
                  <a:pt x="0" y="278"/>
                </a:lnTo>
                <a:lnTo>
                  <a:pt x="0" y="298"/>
                </a:lnTo>
                <a:lnTo>
                  <a:pt x="0" y="316"/>
                </a:lnTo>
                <a:lnTo>
                  <a:pt x="0" y="335"/>
                </a:lnTo>
                <a:lnTo>
                  <a:pt x="0" y="353"/>
                </a:lnTo>
                <a:lnTo>
                  <a:pt x="0" y="371"/>
                </a:lnTo>
                <a:lnTo>
                  <a:pt x="9" y="391"/>
                </a:lnTo>
                <a:lnTo>
                  <a:pt x="9" y="409"/>
                </a:lnTo>
                <a:lnTo>
                  <a:pt x="19" y="428"/>
                </a:lnTo>
                <a:lnTo>
                  <a:pt x="28" y="446"/>
                </a:lnTo>
                <a:lnTo>
                  <a:pt x="28" y="464"/>
                </a:lnTo>
                <a:lnTo>
                  <a:pt x="37" y="484"/>
                </a:lnTo>
                <a:lnTo>
                  <a:pt x="37" y="502"/>
                </a:lnTo>
                <a:lnTo>
                  <a:pt x="37" y="521"/>
                </a:lnTo>
                <a:lnTo>
                  <a:pt x="46" y="539"/>
                </a:lnTo>
                <a:lnTo>
                  <a:pt x="55" y="558"/>
                </a:lnTo>
                <a:lnTo>
                  <a:pt x="65" y="577"/>
                </a:lnTo>
                <a:lnTo>
                  <a:pt x="83" y="595"/>
                </a:lnTo>
                <a:lnTo>
                  <a:pt x="101" y="613"/>
                </a:lnTo>
                <a:lnTo>
                  <a:pt x="120" y="632"/>
                </a:lnTo>
                <a:lnTo>
                  <a:pt x="129" y="651"/>
                </a:lnTo>
                <a:lnTo>
                  <a:pt x="147" y="651"/>
                </a:lnTo>
                <a:lnTo>
                  <a:pt x="157" y="670"/>
                </a:lnTo>
                <a:lnTo>
                  <a:pt x="175" y="679"/>
                </a:lnTo>
                <a:lnTo>
                  <a:pt x="193" y="688"/>
                </a:lnTo>
                <a:lnTo>
                  <a:pt x="212" y="697"/>
                </a:lnTo>
                <a:lnTo>
                  <a:pt x="221" y="716"/>
                </a:lnTo>
                <a:lnTo>
                  <a:pt x="239" y="716"/>
                </a:lnTo>
                <a:lnTo>
                  <a:pt x="249" y="735"/>
                </a:lnTo>
                <a:lnTo>
                  <a:pt x="267" y="735"/>
                </a:lnTo>
                <a:lnTo>
                  <a:pt x="285" y="744"/>
                </a:lnTo>
                <a:lnTo>
                  <a:pt x="304" y="753"/>
                </a:lnTo>
                <a:lnTo>
                  <a:pt x="322" y="763"/>
                </a:lnTo>
                <a:lnTo>
                  <a:pt x="341" y="772"/>
                </a:lnTo>
                <a:lnTo>
                  <a:pt x="359" y="781"/>
                </a:lnTo>
                <a:lnTo>
                  <a:pt x="377" y="781"/>
                </a:lnTo>
                <a:lnTo>
                  <a:pt x="396" y="790"/>
                </a:lnTo>
                <a:lnTo>
                  <a:pt x="414" y="799"/>
                </a:lnTo>
                <a:lnTo>
                  <a:pt x="432" y="799"/>
                </a:lnTo>
                <a:lnTo>
                  <a:pt x="451" y="799"/>
                </a:lnTo>
                <a:lnTo>
                  <a:pt x="469" y="799"/>
                </a:lnTo>
                <a:lnTo>
                  <a:pt x="488" y="810"/>
                </a:lnTo>
                <a:lnTo>
                  <a:pt x="515" y="810"/>
                </a:lnTo>
                <a:lnTo>
                  <a:pt x="534" y="819"/>
                </a:lnTo>
                <a:lnTo>
                  <a:pt x="552" y="819"/>
                </a:lnTo>
                <a:lnTo>
                  <a:pt x="570" y="828"/>
                </a:lnTo>
                <a:lnTo>
                  <a:pt x="607" y="828"/>
                </a:lnTo>
                <a:lnTo>
                  <a:pt x="626" y="837"/>
                </a:lnTo>
                <a:lnTo>
                  <a:pt x="644" y="837"/>
                </a:lnTo>
                <a:lnTo>
                  <a:pt x="662" y="837"/>
                </a:lnTo>
                <a:lnTo>
                  <a:pt x="681" y="846"/>
                </a:lnTo>
                <a:lnTo>
                  <a:pt x="699" y="846"/>
                </a:lnTo>
                <a:lnTo>
                  <a:pt x="718" y="846"/>
                </a:lnTo>
                <a:lnTo>
                  <a:pt x="736" y="837"/>
                </a:lnTo>
                <a:lnTo>
                  <a:pt x="754" y="837"/>
                </a:lnTo>
                <a:lnTo>
                  <a:pt x="773" y="837"/>
                </a:lnTo>
                <a:lnTo>
                  <a:pt x="791" y="828"/>
                </a:lnTo>
                <a:lnTo>
                  <a:pt x="809" y="828"/>
                </a:lnTo>
                <a:lnTo>
                  <a:pt x="828" y="837"/>
                </a:lnTo>
                <a:lnTo>
                  <a:pt x="846" y="837"/>
                </a:lnTo>
                <a:lnTo>
                  <a:pt x="865" y="837"/>
                </a:lnTo>
                <a:lnTo>
                  <a:pt x="883" y="837"/>
                </a:lnTo>
                <a:lnTo>
                  <a:pt x="892" y="819"/>
                </a:lnTo>
                <a:lnTo>
                  <a:pt x="911" y="819"/>
                </a:lnTo>
                <a:lnTo>
                  <a:pt x="929" y="819"/>
                </a:lnTo>
                <a:lnTo>
                  <a:pt x="947" y="819"/>
                </a:lnTo>
                <a:lnTo>
                  <a:pt x="966" y="810"/>
                </a:lnTo>
                <a:lnTo>
                  <a:pt x="984" y="810"/>
                </a:lnTo>
                <a:lnTo>
                  <a:pt x="1003" y="799"/>
                </a:lnTo>
                <a:lnTo>
                  <a:pt x="1021" y="799"/>
                </a:lnTo>
                <a:lnTo>
                  <a:pt x="1039" y="799"/>
                </a:lnTo>
                <a:lnTo>
                  <a:pt x="1058" y="790"/>
                </a:lnTo>
                <a:lnTo>
                  <a:pt x="1076" y="790"/>
                </a:lnTo>
                <a:lnTo>
                  <a:pt x="1095" y="781"/>
                </a:lnTo>
                <a:lnTo>
                  <a:pt x="1113" y="772"/>
                </a:lnTo>
                <a:lnTo>
                  <a:pt x="1131" y="772"/>
                </a:lnTo>
                <a:lnTo>
                  <a:pt x="1150" y="772"/>
                </a:lnTo>
                <a:lnTo>
                  <a:pt x="1168" y="763"/>
                </a:lnTo>
                <a:lnTo>
                  <a:pt x="1186" y="763"/>
                </a:lnTo>
                <a:lnTo>
                  <a:pt x="1205" y="753"/>
                </a:lnTo>
                <a:lnTo>
                  <a:pt x="1223" y="744"/>
                </a:lnTo>
                <a:lnTo>
                  <a:pt x="1242" y="735"/>
                </a:lnTo>
                <a:lnTo>
                  <a:pt x="1260" y="726"/>
                </a:lnTo>
                <a:lnTo>
                  <a:pt x="1242" y="735"/>
                </a:lnTo>
                <a:lnTo>
                  <a:pt x="1251" y="716"/>
                </a:lnTo>
                <a:lnTo>
                  <a:pt x="1232" y="735"/>
                </a:lnTo>
                <a:lnTo>
                  <a:pt x="1251" y="726"/>
                </a:lnTo>
                <a:lnTo>
                  <a:pt x="1269" y="716"/>
                </a:lnTo>
                <a:lnTo>
                  <a:pt x="1288" y="706"/>
                </a:lnTo>
                <a:lnTo>
                  <a:pt x="1306" y="697"/>
                </a:lnTo>
                <a:lnTo>
                  <a:pt x="1324" y="688"/>
                </a:lnTo>
                <a:lnTo>
                  <a:pt x="1334" y="670"/>
                </a:lnTo>
                <a:lnTo>
                  <a:pt x="1352" y="660"/>
                </a:lnTo>
                <a:lnTo>
                  <a:pt x="1370" y="651"/>
                </a:lnTo>
                <a:lnTo>
                  <a:pt x="1389" y="642"/>
                </a:lnTo>
                <a:lnTo>
                  <a:pt x="1398" y="623"/>
                </a:lnTo>
                <a:lnTo>
                  <a:pt x="1416" y="613"/>
                </a:lnTo>
                <a:lnTo>
                  <a:pt x="1426" y="595"/>
                </a:lnTo>
                <a:lnTo>
                  <a:pt x="1435" y="577"/>
                </a:lnTo>
                <a:lnTo>
                  <a:pt x="1453" y="568"/>
                </a:lnTo>
                <a:lnTo>
                  <a:pt x="1462" y="548"/>
                </a:lnTo>
                <a:lnTo>
                  <a:pt x="1472" y="530"/>
                </a:lnTo>
                <a:lnTo>
                  <a:pt x="1481" y="511"/>
                </a:lnTo>
                <a:lnTo>
                  <a:pt x="1490" y="493"/>
                </a:lnTo>
                <a:lnTo>
                  <a:pt x="1499" y="475"/>
                </a:lnTo>
                <a:lnTo>
                  <a:pt x="1499" y="455"/>
                </a:lnTo>
                <a:lnTo>
                  <a:pt x="1508" y="437"/>
                </a:lnTo>
                <a:lnTo>
                  <a:pt x="1518" y="418"/>
                </a:lnTo>
                <a:lnTo>
                  <a:pt x="1518" y="400"/>
                </a:lnTo>
                <a:lnTo>
                  <a:pt x="1518" y="382"/>
                </a:lnTo>
                <a:lnTo>
                  <a:pt x="1518" y="362"/>
                </a:lnTo>
                <a:lnTo>
                  <a:pt x="1527" y="344"/>
                </a:lnTo>
                <a:lnTo>
                  <a:pt x="1527" y="325"/>
                </a:lnTo>
                <a:lnTo>
                  <a:pt x="1527" y="307"/>
                </a:lnTo>
                <a:lnTo>
                  <a:pt x="1518" y="288"/>
                </a:lnTo>
                <a:lnTo>
                  <a:pt x="1518" y="269"/>
                </a:lnTo>
                <a:lnTo>
                  <a:pt x="1518" y="251"/>
                </a:lnTo>
                <a:lnTo>
                  <a:pt x="1518" y="232"/>
                </a:lnTo>
                <a:lnTo>
                  <a:pt x="1508" y="214"/>
                </a:lnTo>
                <a:lnTo>
                  <a:pt x="1508" y="195"/>
                </a:lnTo>
                <a:lnTo>
                  <a:pt x="1499" y="176"/>
                </a:lnTo>
                <a:lnTo>
                  <a:pt x="1499" y="158"/>
                </a:lnTo>
                <a:lnTo>
                  <a:pt x="1490" y="140"/>
                </a:lnTo>
                <a:lnTo>
                  <a:pt x="1490" y="120"/>
                </a:lnTo>
                <a:lnTo>
                  <a:pt x="1481" y="102"/>
                </a:lnTo>
                <a:lnTo>
                  <a:pt x="1481" y="74"/>
                </a:lnTo>
                <a:lnTo>
                  <a:pt x="1472" y="56"/>
                </a:lnTo>
                <a:lnTo>
                  <a:pt x="1462" y="36"/>
                </a:lnTo>
                <a:lnTo>
                  <a:pt x="1444" y="36"/>
                </a:lnTo>
                <a:lnTo>
                  <a:pt x="1426" y="36"/>
                </a:lnTo>
                <a:lnTo>
                  <a:pt x="1407" y="47"/>
                </a:lnTo>
                <a:lnTo>
                  <a:pt x="1389" y="47"/>
                </a:lnTo>
                <a:lnTo>
                  <a:pt x="1370" y="47"/>
                </a:lnTo>
                <a:lnTo>
                  <a:pt x="1352" y="47"/>
                </a:lnTo>
                <a:lnTo>
                  <a:pt x="1334" y="56"/>
                </a:lnTo>
                <a:lnTo>
                  <a:pt x="1315" y="56"/>
                </a:lnTo>
                <a:lnTo>
                  <a:pt x="1297" y="56"/>
                </a:lnTo>
                <a:lnTo>
                  <a:pt x="1278" y="65"/>
                </a:lnTo>
                <a:lnTo>
                  <a:pt x="1260" y="74"/>
                </a:lnTo>
                <a:lnTo>
                  <a:pt x="1242" y="83"/>
                </a:lnTo>
                <a:lnTo>
                  <a:pt x="1223" y="83"/>
                </a:lnTo>
                <a:lnTo>
                  <a:pt x="1205" y="83"/>
                </a:lnTo>
                <a:lnTo>
                  <a:pt x="1186" y="83"/>
                </a:lnTo>
                <a:lnTo>
                  <a:pt x="1168" y="83"/>
                </a:lnTo>
                <a:lnTo>
                  <a:pt x="1150" y="83"/>
                </a:lnTo>
                <a:lnTo>
                  <a:pt x="1131" y="83"/>
                </a:lnTo>
                <a:lnTo>
                  <a:pt x="1113" y="93"/>
                </a:lnTo>
                <a:lnTo>
                  <a:pt x="1095" y="93"/>
                </a:lnTo>
                <a:lnTo>
                  <a:pt x="1076" y="93"/>
                </a:lnTo>
                <a:lnTo>
                  <a:pt x="1058" y="93"/>
                </a:lnTo>
                <a:lnTo>
                  <a:pt x="1039" y="93"/>
                </a:lnTo>
                <a:lnTo>
                  <a:pt x="1021" y="93"/>
                </a:lnTo>
                <a:lnTo>
                  <a:pt x="1003" y="102"/>
                </a:lnTo>
                <a:lnTo>
                  <a:pt x="984" y="102"/>
                </a:lnTo>
                <a:lnTo>
                  <a:pt x="966" y="111"/>
                </a:lnTo>
                <a:lnTo>
                  <a:pt x="938" y="111"/>
                </a:lnTo>
                <a:lnTo>
                  <a:pt x="920" y="111"/>
                </a:lnTo>
                <a:lnTo>
                  <a:pt x="901" y="111"/>
                </a:lnTo>
                <a:lnTo>
                  <a:pt x="883" y="111"/>
                </a:lnTo>
                <a:lnTo>
                  <a:pt x="865" y="111"/>
                </a:lnTo>
                <a:lnTo>
                  <a:pt x="846" y="111"/>
                </a:lnTo>
                <a:lnTo>
                  <a:pt x="828" y="102"/>
                </a:lnTo>
                <a:lnTo>
                  <a:pt x="809" y="102"/>
                </a:lnTo>
                <a:lnTo>
                  <a:pt x="791" y="93"/>
                </a:lnTo>
                <a:lnTo>
                  <a:pt x="773" y="93"/>
                </a:lnTo>
                <a:lnTo>
                  <a:pt x="754" y="83"/>
                </a:lnTo>
                <a:lnTo>
                  <a:pt x="736" y="74"/>
                </a:lnTo>
                <a:lnTo>
                  <a:pt x="718" y="74"/>
                </a:lnTo>
                <a:lnTo>
                  <a:pt x="699" y="74"/>
                </a:lnTo>
                <a:lnTo>
                  <a:pt x="681" y="83"/>
                </a:lnTo>
                <a:lnTo>
                  <a:pt x="662" y="83"/>
                </a:lnTo>
                <a:lnTo>
                  <a:pt x="644" y="93"/>
                </a:lnTo>
                <a:lnTo>
                  <a:pt x="626" y="93"/>
                </a:lnTo>
                <a:lnTo>
                  <a:pt x="598" y="93"/>
                </a:lnTo>
                <a:lnTo>
                  <a:pt x="580" y="93"/>
                </a:lnTo>
                <a:lnTo>
                  <a:pt x="561" y="93"/>
                </a:lnTo>
                <a:lnTo>
                  <a:pt x="543" y="93"/>
                </a:lnTo>
                <a:lnTo>
                  <a:pt x="524" y="93"/>
                </a:lnTo>
                <a:lnTo>
                  <a:pt x="506" y="93"/>
                </a:lnTo>
                <a:lnTo>
                  <a:pt x="488" y="83"/>
                </a:lnTo>
                <a:lnTo>
                  <a:pt x="469" y="83"/>
                </a:lnTo>
                <a:lnTo>
                  <a:pt x="451" y="83"/>
                </a:lnTo>
                <a:lnTo>
                  <a:pt x="432" y="83"/>
                </a:lnTo>
                <a:lnTo>
                  <a:pt x="414" y="83"/>
                </a:lnTo>
                <a:lnTo>
                  <a:pt x="396" y="74"/>
                </a:lnTo>
                <a:lnTo>
                  <a:pt x="377" y="74"/>
                </a:lnTo>
                <a:lnTo>
                  <a:pt x="359" y="74"/>
                </a:lnTo>
                <a:lnTo>
                  <a:pt x="341" y="74"/>
                </a:lnTo>
                <a:lnTo>
                  <a:pt x="322" y="74"/>
                </a:lnTo>
                <a:lnTo>
                  <a:pt x="304" y="74"/>
                </a:lnTo>
                <a:lnTo>
                  <a:pt x="285" y="74"/>
                </a:lnTo>
                <a:lnTo>
                  <a:pt x="267" y="74"/>
                </a:lnTo>
                <a:lnTo>
                  <a:pt x="249" y="65"/>
                </a:lnTo>
                <a:lnTo>
                  <a:pt x="230" y="56"/>
                </a:lnTo>
                <a:lnTo>
                  <a:pt x="212" y="56"/>
                </a:lnTo>
                <a:lnTo>
                  <a:pt x="193" y="47"/>
                </a:lnTo>
                <a:lnTo>
                  <a:pt x="175" y="47"/>
                </a:lnTo>
                <a:lnTo>
                  <a:pt x="157" y="36"/>
                </a:lnTo>
                <a:lnTo>
                  <a:pt x="138" y="36"/>
                </a:lnTo>
                <a:lnTo>
                  <a:pt x="111" y="27"/>
                </a:lnTo>
                <a:lnTo>
                  <a:pt x="92" y="18"/>
                </a:lnTo>
                <a:lnTo>
                  <a:pt x="74" y="18"/>
                </a:lnTo>
                <a:lnTo>
                  <a:pt x="83" y="0"/>
                </a:lnTo>
              </a:path>
            </a:pathLst>
          </a:custGeom>
          <a:solidFill>
            <a:srgbClr val="BB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282" name="Group 50">
            <a:extLst>
              <a:ext uri="{FF2B5EF4-FFF2-40B4-BE49-F238E27FC236}">
                <a16:creationId xmlns:a16="http://schemas.microsoft.com/office/drawing/2014/main" id="{D469D013-FF4C-EB44-9886-0FA9161F13E2}"/>
              </a:ext>
            </a:extLst>
          </p:cNvPr>
          <p:cNvGrpSpPr>
            <a:grpSpLocks/>
          </p:cNvGrpSpPr>
          <p:nvPr/>
        </p:nvGrpSpPr>
        <p:grpSpPr bwMode="auto">
          <a:xfrm>
            <a:off x="280988" y="2500313"/>
            <a:ext cx="2452687" cy="1944687"/>
            <a:chOff x="177" y="1575"/>
            <a:chExt cx="1545" cy="1225"/>
          </a:xfrm>
        </p:grpSpPr>
        <p:grpSp>
          <p:nvGrpSpPr>
            <p:cNvPr id="95283" name="Group 51">
              <a:extLst>
                <a:ext uri="{FF2B5EF4-FFF2-40B4-BE49-F238E27FC236}">
                  <a16:creationId xmlns:a16="http://schemas.microsoft.com/office/drawing/2014/main" id="{395BD0C1-8474-964E-B5BB-DE1BFD389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575"/>
              <a:ext cx="1545" cy="1225"/>
              <a:chOff x="177" y="1575"/>
              <a:chExt cx="1545" cy="1225"/>
            </a:xfrm>
          </p:grpSpPr>
          <p:sp>
            <p:nvSpPr>
              <p:cNvPr id="95284" name="Freeform 52">
                <a:extLst>
                  <a:ext uri="{FF2B5EF4-FFF2-40B4-BE49-F238E27FC236}">
                    <a16:creationId xmlns:a16="http://schemas.microsoft.com/office/drawing/2014/main" id="{9A3014EC-FA96-3C48-89BC-9BB88FEED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" y="1575"/>
                <a:ext cx="1545" cy="1225"/>
              </a:xfrm>
              <a:custGeom>
                <a:avLst/>
                <a:gdLst>
                  <a:gd name="T0" fmla="*/ 223 w 1545"/>
                  <a:gd name="T1" fmla="*/ 79 h 1225"/>
                  <a:gd name="T2" fmla="*/ 175 w 1545"/>
                  <a:gd name="T3" fmla="*/ 167 h 1225"/>
                  <a:gd name="T4" fmla="*/ 119 w 1545"/>
                  <a:gd name="T5" fmla="*/ 302 h 1225"/>
                  <a:gd name="T6" fmla="*/ 56 w 1545"/>
                  <a:gd name="T7" fmla="*/ 453 h 1225"/>
                  <a:gd name="T8" fmla="*/ 16 w 1545"/>
                  <a:gd name="T9" fmla="*/ 580 h 1225"/>
                  <a:gd name="T10" fmla="*/ 8 w 1545"/>
                  <a:gd name="T11" fmla="*/ 707 h 1225"/>
                  <a:gd name="T12" fmla="*/ 32 w 1545"/>
                  <a:gd name="T13" fmla="*/ 842 h 1225"/>
                  <a:gd name="T14" fmla="*/ 96 w 1545"/>
                  <a:gd name="T15" fmla="*/ 962 h 1225"/>
                  <a:gd name="T16" fmla="*/ 191 w 1545"/>
                  <a:gd name="T17" fmla="*/ 1049 h 1225"/>
                  <a:gd name="T18" fmla="*/ 310 w 1545"/>
                  <a:gd name="T19" fmla="*/ 1121 h 1225"/>
                  <a:gd name="T20" fmla="*/ 454 w 1545"/>
                  <a:gd name="T21" fmla="*/ 1168 h 1225"/>
                  <a:gd name="T22" fmla="*/ 597 w 1545"/>
                  <a:gd name="T23" fmla="*/ 1200 h 1225"/>
                  <a:gd name="T24" fmla="*/ 684 w 1545"/>
                  <a:gd name="T25" fmla="*/ 1216 h 1225"/>
                  <a:gd name="T26" fmla="*/ 780 w 1545"/>
                  <a:gd name="T27" fmla="*/ 1224 h 1225"/>
                  <a:gd name="T28" fmla="*/ 883 w 1545"/>
                  <a:gd name="T29" fmla="*/ 1216 h 1225"/>
                  <a:gd name="T30" fmla="*/ 971 w 1545"/>
                  <a:gd name="T31" fmla="*/ 1200 h 1225"/>
                  <a:gd name="T32" fmla="*/ 1098 w 1545"/>
                  <a:gd name="T33" fmla="*/ 1168 h 1225"/>
                  <a:gd name="T34" fmla="*/ 1218 w 1545"/>
                  <a:gd name="T35" fmla="*/ 1129 h 1225"/>
                  <a:gd name="T36" fmla="*/ 1313 w 1545"/>
                  <a:gd name="T37" fmla="*/ 1081 h 1225"/>
                  <a:gd name="T38" fmla="*/ 1393 w 1545"/>
                  <a:gd name="T39" fmla="*/ 1017 h 1225"/>
                  <a:gd name="T40" fmla="*/ 1448 w 1545"/>
                  <a:gd name="T41" fmla="*/ 962 h 1225"/>
                  <a:gd name="T42" fmla="*/ 1488 w 1545"/>
                  <a:gd name="T43" fmla="*/ 906 h 1225"/>
                  <a:gd name="T44" fmla="*/ 1512 w 1545"/>
                  <a:gd name="T45" fmla="*/ 835 h 1225"/>
                  <a:gd name="T46" fmla="*/ 1528 w 1545"/>
                  <a:gd name="T47" fmla="*/ 771 h 1225"/>
                  <a:gd name="T48" fmla="*/ 1544 w 1545"/>
                  <a:gd name="T49" fmla="*/ 684 h 1225"/>
                  <a:gd name="T50" fmla="*/ 1536 w 1545"/>
                  <a:gd name="T51" fmla="*/ 612 h 1225"/>
                  <a:gd name="T52" fmla="*/ 1520 w 1545"/>
                  <a:gd name="T53" fmla="*/ 525 h 1225"/>
                  <a:gd name="T54" fmla="*/ 1488 w 1545"/>
                  <a:gd name="T55" fmla="*/ 445 h 1225"/>
                  <a:gd name="T56" fmla="*/ 1456 w 1545"/>
                  <a:gd name="T57" fmla="*/ 374 h 1225"/>
                  <a:gd name="T58" fmla="*/ 1425 w 1545"/>
                  <a:gd name="T59" fmla="*/ 286 h 1225"/>
                  <a:gd name="T60" fmla="*/ 1393 w 1545"/>
                  <a:gd name="T61" fmla="*/ 207 h 1225"/>
                  <a:gd name="T62" fmla="*/ 1361 w 1545"/>
                  <a:gd name="T63" fmla="*/ 127 h 1225"/>
                  <a:gd name="T64" fmla="*/ 1329 w 1545"/>
                  <a:gd name="T65" fmla="*/ 79 h 1225"/>
                  <a:gd name="T66" fmla="*/ 1321 w 1545"/>
                  <a:gd name="T67" fmla="*/ 56 h 1225"/>
                  <a:gd name="T68" fmla="*/ 1297 w 1545"/>
                  <a:gd name="T69" fmla="*/ 48 h 1225"/>
                  <a:gd name="T70" fmla="*/ 1273 w 1545"/>
                  <a:gd name="T71" fmla="*/ 40 h 1225"/>
                  <a:gd name="T72" fmla="*/ 1242 w 1545"/>
                  <a:gd name="T73" fmla="*/ 32 h 1225"/>
                  <a:gd name="T74" fmla="*/ 1202 w 1545"/>
                  <a:gd name="T75" fmla="*/ 24 h 1225"/>
                  <a:gd name="T76" fmla="*/ 1154 w 1545"/>
                  <a:gd name="T77" fmla="*/ 16 h 1225"/>
                  <a:gd name="T78" fmla="*/ 1114 w 1545"/>
                  <a:gd name="T79" fmla="*/ 16 h 1225"/>
                  <a:gd name="T80" fmla="*/ 1066 w 1545"/>
                  <a:gd name="T81" fmla="*/ 8 h 1225"/>
                  <a:gd name="T82" fmla="*/ 1019 w 1545"/>
                  <a:gd name="T83" fmla="*/ 8 h 1225"/>
                  <a:gd name="T84" fmla="*/ 963 w 1545"/>
                  <a:gd name="T85" fmla="*/ 0 h 1225"/>
                  <a:gd name="T86" fmla="*/ 907 w 1545"/>
                  <a:gd name="T87" fmla="*/ 0 h 1225"/>
                  <a:gd name="T88" fmla="*/ 860 w 1545"/>
                  <a:gd name="T89" fmla="*/ 0 h 1225"/>
                  <a:gd name="T90" fmla="*/ 812 w 1545"/>
                  <a:gd name="T91" fmla="*/ 0 h 1225"/>
                  <a:gd name="T92" fmla="*/ 772 w 1545"/>
                  <a:gd name="T93" fmla="*/ 0 h 1225"/>
                  <a:gd name="T94" fmla="*/ 732 w 1545"/>
                  <a:gd name="T95" fmla="*/ 0 h 1225"/>
                  <a:gd name="T96" fmla="*/ 684 w 1545"/>
                  <a:gd name="T97" fmla="*/ 0 h 1225"/>
                  <a:gd name="T98" fmla="*/ 629 w 1545"/>
                  <a:gd name="T99" fmla="*/ 0 h 1225"/>
                  <a:gd name="T100" fmla="*/ 581 w 1545"/>
                  <a:gd name="T101" fmla="*/ 0 h 1225"/>
                  <a:gd name="T102" fmla="*/ 525 w 1545"/>
                  <a:gd name="T103" fmla="*/ 8 h 1225"/>
                  <a:gd name="T104" fmla="*/ 485 w 1545"/>
                  <a:gd name="T105" fmla="*/ 8 h 1225"/>
                  <a:gd name="T106" fmla="*/ 430 w 1545"/>
                  <a:gd name="T107" fmla="*/ 16 h 1225"/>
                  <a:gd name="T108" fmla="*/ 382 w 1545"/>
                  <a:gd name="T109" fmla="*/ 24 h 1225"/>
                  <a:gd name="T110" fmla="*/ 342 w 1545"/>
                  <a:gd name="T111" fmla="*/ 24 h 1225"/>
                  <a:gd name="T112" fmla="*/ 302 w 1545"/>
                  <a:gd name="T113" fmla="*/ 32 h 1225"/>
                  <a:gd name="T114" fmla="*/ 271 w 1545"/>
                  <a:gd name="T115" fmla="*/ 40 h 1225"/>
                  <a:gd name="T116" fmla="*/ 247 w 1545"/>
                  <a:gd name="T117" fmla="*/ 48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45" h="1225">
                    <a:moveTo>
                      <a:pt x="231" y="64"/>
                    </a:moveTo>
                    <a:lnTo>
                      <a:pt x="223" y="72"/>
                    </a:lnTo>
                    <a:lnTo>
                      <a:pt x="223" y="79"/>
                    </a:lnTo>
                    <a:lnTo>
                      <a:pt x="215" y="95"/>
                    </a:lnTo>
                    <a:lnTo>
                      <a:pt x="199" y="127"/>
                    </a:lnTo>
                    <a:lnTo>
                      <a:pt x="175" y="167"/>
                    </a:lnTo>
                    <a:lnTo>
                      <a:pt x="159" y="207"/>
                    </a:lnTo>
                    <a:lnTo>
                      <a:pt x="135" y="262"/>
                    </a:lnTo>
                    <a:lnTo>
                      <a:pt x="119" y="302"/>
                    </a:lnTo>
                    <a:lnTo>
                      <a:pt x="96" y="350"/>
                    </a:lnTo>
                    <a:lnTo>
                      <a:pt x="80" y="405"/>
                    </a:lnTo>
                    <a:lnTo>
                      <a:pt x="56" y="453"/>
                    </a:lnTo>
                    <a:lnTo>
                      <a:pt x="40" y="501"/>
                    </a:lnTo>
                    <a:lnTo>
                      <a:pt x="24" y="533"/>
                    </a:lnTo>
                    <a:lnTo>
                      <a:pt x="16" y="580"/>
                    </a:lnTo>
                    <a:lnTo>
                      <a:pt x="8" y="612"/>
                    </a:lnTo>
                    <a:lnTo>
                      <a:pt x="0" y="660"/>
                    </a:lnTo>
                    <a:lnTo>
                      <a:pt x="8" y="707"/>
                    </a:lnTo>
                    <a:lnTo>
                      <a:pt x="16" y="747"/>
                    </a:lnTo>
                    <a:lnTo>
                      <a:pt x="24" y="803"/>
                    </a:lnTo>
                    <a:lnTo>
                      <a:pt x="32" y="842"/>
                    </a:lnTo>
                    <a:lnTo>
                      <a:pt x="56" y="890"/>
                    </a:lnTo>
                    <a:lnTo>
                      <a:pt x="72" y="922"/>
                    </a:lnTo>
                    <a:lnTo>
                      <a:pt x="96" y="962"/>
                    </a:lnTo>
                    <a:lnTo>
                      <a:pt x="127" y="994"/>
                    </a:lnTo>
                    <a:lnTo>
                      <a:pt x="159" y="1017"/>
                    </a:lnTo>
                    <a:lnTo>
                      <a:pt x="191" y="1049"/>
                    </a:lnTo>
                    <a:lnTo>
                      <a:pt x="231" y="1073"/>
                    </a:lnTo>
                    <a:lnTo>
                      <a:pt x="271" y="1105"/>
                    </a:lnTo>
                    <a:lnTo>
                      <a:pt x="310" y="1121"/>
                    </a:lnTo>
                    <a:lnTo>
                      <a:pt x="358" y="1137"/>
                    </a:lnTo>
                    <a:lnTo>
                      <a:pt x="406" y="1160"/>
                    </a:lnTo>
                    <a:lnTo>
                      <a:pt x="454" y="1168"/>
                    </a:lnTo>
                    <a:lnTo>
                      <a:pt x="493" y="1184"/>
                    </a:lnTo>
                    <a:lnTo>
                      <a:pt x="549" y="1192"/>
                    </a:lnTo>
                    <a:lnTo>
                      <a:pt x="597" y="1200"/>
                    </a:lnTo>
                    <a:lnTo>
                      <a:pt x="621" y="1200"/>
                    </a:lnTo>
                    <a:lnTo>
                      <a:pt x="653" y="1208"/>
                    </a:lnTo>
                    <a:lnTo>
                      <a:pt x="684" y="1216"/>
                    </a:lnTo>
                    <a:lnTo>
                      <a:pt x="708" y="1224"/>
                    </a:lnTo>
                    <a:lnTo>
                      <a:pt x="740" y="1224"/>
                    </a:lnTo>
                    <a:lnTo>
                      <a:pt x="780" y="1224"/>
                    </a:lnTo>
                    <a:lnTo>
                      <a:pt x="820" y="1224"/>
                    </a:lnTo>
                    <a:lnTo>
                      <a:pt x="860" y="1216"/>
                    </a:lnTo>
                    <a:lnTo>
                      <a:pt x="883" y="1216"/>
                    </a:lnTo>
                    <a:lnTo>
                      <a:pt x="899" y="1208"/>
                    </a:lnTo>
                    <a:lnTo>
                      <a:pt x="931" y="1200"/>
                    </a:lnTo>
                    <a:lnTo>
                      <a:pt x="971" y="1200"/>
                    </a:lnTo>
                    <a:lnTo>
                      <a:pt x="1019" y="1184"/>
                    </a:lnTo>
                    <a:lnTo>
                      <a:pt x="1059" y="1176"/>
                    </a:lnTo>
                    <a:lnTo>
                      <a:pt x="1098" y="1168"/>
                    </a:lnTo>
                    <a:lnTo>
                      <a:pt x="1138" y="1160"/>
                    </a:lnTo>
                    <a:lnTo>
                      <a:pt x="1178" y="1145"/>
                    </a:lnTo>
                    <a:lnTo>
                      <a:pt x="1218" y="1129"/>
                    </a:lnTo>
                    <a:lnTo>
                      <a:pt x="1250" y="1113"/>
                    </a:lnTo>
                    <a:lnTo>
                      <a:pt x="1281" y="1097"/>
                    </a:lnTo>
                    <a:lnTo>
                      <a:pt x="1313" y="1081"/>
                    </a:lnTo>
                    <a:lnTo>
                      <a:pt x="1337" y="1065"/>
                    </a:lnTo>
                    <a:lnTo>
                      <a:pt x="1361" y="1041"/>
                    </a:lnTo>
                    <a:lnTo>
                      <a:pt x="1393" y="1017"/>
                    </a:lnTo>
                    <a:lnTo>
                      <a:pt x="1417" y="1001"/>
                    </a:lnTo>
                    <a:lnTo>
                      <a:pt x="1433" y="978"/>
                    </a:lnTo>
                    <a:lnTo>
                      <a:pt x="1448" y="962"/>
                    </a:lnTo>
                    <a:lnTo>
                      <a:pt x="1464" y="946"/>
                    </a:lnTo>
                    <a:lnTo>
                      <a:pt x="1472" y="922"/>
                    </a:lnTo>
                    <a:lnTo>
                      <a:pt x="1488" y="906"/>
                    </a:lnTo>
                    <a:lnTo>
                      <a:pt x="1496" y="882"/>
                    </a:lnTo>
                    <a:lnTo>
                      <a:pt x="1504" y="858"/>
                    </a:lnTo>
                    <a:lnTo>
                      <a:pt x="1512" y="835"/>
                    </a:lnTo>
                    <a:lnTo>
                      <a:pt x="1520" y="819"/>
                    </a:lnTo>
                    <a:lnTo>
                      <a:pt x="1528" y="795"/>
                    </a:lnTo>
                    <a:lnTo>
                      <a:pt x="1528" y="771"/>
                    </a:lnTo>
                    <a:lnTo>
                      <a:pt x="1536" y="747"/>
                    </a:lnTo>
                    <a:lnTo>
                      <a:pt x="1536" y="723"/>
                    </a:lnTo>
                    <a:lnTo>
                      <a:pt x="1544" y="684"/>
                    </a:lnTo>
                    <a:lnTo>
                      <a:pt x="1544" y="660"/>
                    </a:lnTo>
                    <a:lnTo>
                      <a:pt x="1544" y="636"/>
                    </a:lnTo>
                    <a:lnTo>
                      <a:pt x="1536" y="612"/>
                    </a:lnTo>
                    <a:lnTo>
                      <a:pt x="1536" y="580"/>
                    </a:lnTo>
                    <a:lnTo>
                      <a:pt x="1528" y="556"/>
                    </a:lnTo>
                    <a:lnTo>
                      <a:pt x="1520" y="525"/>
                    </a:lnTo>
                    <a:lnTo>
                      <a:pt x="1512" y="501"/>
                    </a:lnTo>
                    <a:lnTo>
                      <a:pt x="1496" y="477"/>
                    </a:lnTo>
                    <a:lnTo>
                      <a:pt x="1488" y="445"/>
                    </a:lnTo>
                    <a:lnTo>
                      <a:pt x="1480" y="421"/>
                    </a:lnTo>
                    <a:lnTo>
                      <a:pt x="1464" y="397"/>
                    </a:lnTo>
                    <a:lnTo>
                      <a:pt x="1456" y="374"/>
                    </a:lnTo>
                    <a:lnTo>
                      <a:pt x="1448" y="350"/>
                    </a:lnTo>
                    <a:lnTo>
                      <a:pt x="1433" y="318"/>
                    </a:lnTo>
                    <a:lnTo>
                      <a:pt x="1425" y="286"/>
                    </a:lnTo>
                    <a:lnTo>
                      <a:pt x="1409" y="262"/>
                    </a:lnTo>
                    <a:lnTo>
                      <a:pt x="1401" y="238"/>
                    </a:lnTo>
                    <a:lnTo>
                      <a:pt x="1393" y="207"/>
                    </a:lnTo>
                    <a:lnTo>
                      <a:pt x="1377" y="183"/>
                    </a:lnTo>
                    <a:lnTo>
                      <a:pt x="1369" y="151"/>
                    </a:lnTo>
                    <a:lnTo>
                      <a:pt x="1361" y="127"/>
                    </a:lnTo>
                    <a:lnTo>
                      <a:pt x="1345" y="103"/>
                    </a:lnTo>
                    <a:lnTo>
                      <a:pt x="1337" y="87"/>
                    </a:lnTo>
                    <a:lnTo>
                      <a:pt x="1329" y="79"/>
                    </a:lnTo>
                    <a:lnTo>
                      <a:pt x="1329" y="72"/>
                    </a:lnTo>
                    <a:lnTo>
                      <a:pt x="1321" y="64"/>
                    </a:lnTo>
                    <a:lnTo>
                      <a:pt x="1321" y="56"/>
                    </a:lnTo>
                    <a:lnTo>
                      <a:pt x="1313" y="56"/>
                    </a:lnTo>
                    <a:lnTo>
                      <a:pt x="1305" y="48"/>
                    </a:lnTo>
                    <a:lnTo>
                      <a:pt x="1297" y="48"/>
                    </a:lnTo>
                    <a:lnTo>
                      <a:pt x="1289" y="40"/>
                    </a:lnTo>
                    <a:lnTo>
                      <a:pt x="1281" y="40"/>
                    </a:lnTo>
                    <a:lnTo>
                      <a:pt x="1273" y="40"/>
                    </a:lnTo>
                    <a:lnTo>
                      <a:pt x="1257" y="32"/>
                    </a:lnTo>
                    <a:lnTo>
                      <a:pt x="1250" y="32"/>
                    </a:lnTo>
                    <a:lnTo>
                      <a:pt x="1242" y="32"/>
                    </a:lnTo>
                    <a:lnTo>
                      <a:pt x="1226" y="24"/>
                    </a:lnTo>
                    <a:lnTo>
                      <a:pt x="1210" y="24"/>
                    </a:lnTo>
                    <a:lnTo>
                      <a:pt x="1202" y="24"/>
                    </a:lnTo>
                    <a:lnTo>
                      <a:pt x="1186" y="24"/>
                    </a:lnTo>
                    <a:lnTo>
                      <a:pt x="1170" y="16"/>
                    </a:lnTo>
                    <a:lnTo>
                      <a:pt x="1154" y="16"/>
                    </a:lnTo>
                    <a:lnTo>
                      <a:pt x="1146" y="16"/>
                    </a:lnTo>
                    <a:lnTo>
                      <a:pt x="1130" y="16"/>
                    </a:lnTo>
                    <a:lnTo>
                      <a:pt x="1114" y="16"/>
                    </a:lnTo>
                    <a:lnTo>
                      <a:pt x="1098" y="16"/>
                    </a:lnTo>
                    <a:lnTo>
                      <a:pt x="1082" y="8"/>
                    </a:lnTo>
                    <a:lnTo>
                      <a:pt x="1066" y="8"/>
                    </a:lnTo>
                    <a:lnTo>
                      <a:pt x="1051" y="8"/>
                    </a:lnTo>
                    <a:lnTo>
                      <a:pt x="1035" y="8"/>
                    </a:lnTo>
                    <a:lnTo>
                      <a:pt x="1019" y="8"/>
                    </a:lnTo>
                    <a:lnTo>
                      <a:pt x="1003" y="8"/>
                    </a:lnTo>
                    <a:lnTo>
                      <a:pt x="979" y="0"/>
                    </a:lnTo>
                    <a:lnTo>
                      <a:pt x="963" y="0"/>
                    </a:lnTo>
                    <a:lnTo>
                      <a:pt x="947" y="0"/>
                    </a:lnTo>
                    <a:lnTo>
                      <a:pt x="923" y="0"/>
                    </a:lnTo>
                    <a:lnTo>
                      <a:pt x="907" y="0"/>
                    </a:lnTo>
                    <a:lnTo>
                      <a:pt x="891" y="0"/>
                    </a:lnTo>
                    <a:lnTo>
                      <a:pt x="875" y="0"/>
                    </a:lnTo>
                    <a:lnTo>
                      <a:pt x="860" y="0"/>
                    </a:lnTo>
                    <a:lnTo>
                      <a:pt x="844" y="0"/>
                    </a:lnTo>
                    <a:lnTo>
                      <a:pt x="828" y="0"/>
                    </a:lnTo>
                    <a:lnTo>
                      <a:pt x="812" y="0"/>
                    </a:lnTo>
                    <a:lnTo>
                      <a:pt x="804" y="0"/>
                    </a:lnTo>
                    <a:lnTo>
                      <a:pt x="788" y="0"/>
                    </a:lnTo>
                    <a:lnTo>
                      <a:pt x="772" y="0"/>
                    </a:lnTo>
                    <a:lnTo>
                      <a:pt x="756" y="0"/>
                    </a:lnTo>
                    <a:lnTo>
                      <a:pt x="748" y="0"/>
                    </a:lnTo>
                    <a:lnTo>
                      <a:pt x="732" y="0"/>
                    </a:lnTo>
                    <a:lnTo>
                      <a:pt x="716" y="0"/>
                    </a:lnTo>
                    <a:lnTo>
                      <a:pt x="700" y="0"/>
                    </a:lnTo>
                    <a:lnTo>
                      <a:pt x="684" y="0"/>
                    </a:lnTo>
                    <a:lnTo>
                      <a:pt x="669" y="0"/>
                    </a:lnTo>
                    <a:lnTo>
                      <a:pt x="653" y="0"/>
                    </a:lnTo>
                    <a:lnTo>
                      <a:pt x="629" y="0"/>
                    </a:lnTo>
                    <a:lnTo>
                      <a:pt x="621" y="0"/>
                    </a:lnTo>
                    <a:lnTo>
                      <a:pt x="597" y="0"/>
                    </a:lnTo>
                    <a:lnTo>
                      <a:pt x="581" y="0"/>
                    </a:lnTo>
                    <a:lnTo>
                      <a:pt x="557" y="8"/>
                    </a:lnTo>
                    <a:lnTo>
                      <a:pt x="541" y="8"/>
                    </a:lnTo>
                    <a:lnTo>
                      <a:pt x="525" y="8"/>
                    </a:lnTo>
                    <a:lnTo>
                      <a:pt x="517" y="8"/>
                    </a:lnTo>
                    <a:lnTo>
                      <a:pt x="501" y="8"/>
                    </a:lnTo>
                    <a:lnTo>
                      <a:pt x="485" y="8"/>
                    </a:lnTo>
                    <a:lnTo>
                      <a:pt x="470" y="16"/>
                    </a:lnTo>
                    <a:lnTo>
                      <a:pt x="446" y="16"/>
                    </a:lnTo>
                    <a:lnTo>
                      <a:pt x="430" y="16"/>
                    </a:lnTo>
                    <a:lnTo>
                      <a:pt x="414" y="16"/>
                    </a:lnTo>
                    <a:lnTo>
                      <a:pt x="398" y="16"/>
                    </a:lnTo>
                    <a:lnTo>
                      <a:pt x="382" y="24"/>
                    </a:lnTo>
                    <a:lnTo>
                      <a:pt x="366" y="24"/>
                    </a:lnTo>
                    <a:lnTo>
                      <a:pt x="350" y="24"/>
                    </a:lnTo>
                    <a:lnTo>
                      <a:pt x="342" y="24"/>
                    </a:lnTo>
                    <a:lnTo>
                      <a:pt x="326" y="32"/>
                    </a:lnTo>
                    <a:lnTo>
                      <a:pt x="318" y="32"/>
                    </a:lnTo>
                    <a:lnTo>
                      <a:pt x="302" y="32"/>
                    </a:lnTo>
                    <a:lnTo>
                      <a:pt x="294" y="32"/>
                    </a:lnTo>
                    <a:lnTo>
                      <a:pt x="279" y="40"/>
                    </a:lnTo>
                    <a:lnTo>
                      <a:pt x="271" y="40"/>
                    </a:lnTo>
                    <a:lnTo>
                      <a:pt x="263" y="40"/>
                    </a:lnTo>
                    <a:lnTo>
                      <a:pt x="255" y="48"/>
                    </a:lnTo>
                    <a:lnTo>
                      <a:pt x="247" y="48"/>
                    </a:lnTo>
                    <a:lnTo>
                      <a:pt x="239" y="56"/>
                    </a:lnTo>
                    <a:lnTo>
                      <a:pt x="231" y="64"/>
                    </a:lnTo>
                  </a:path>
                </a:pathLst>
              </a:custGeom>
              <a:solidFill>
                <a:srgbClr val="404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85" name="Oval 53">
                <a:extLst>
                  <a:ext uri="{FF2B5EF4-FFF2-40B4-BE49-F238E27FC236}">
                    <a16:creationId xmlns:a16="http://schemas.microsoft.com/office/drawing/2014/main" id="{3F132E7F-180F-DF4C-AEF4-5DA1330AC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" y="1575"/>
                <a:ext cx="1096" cy="128"/>
              </a:xfrm>
              <a:prstGeom prst="ellipse">
                <a:avLst/>
              </a:pr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286" name="Group 54">
              <a:extLst>
                <a:ext uri="{FF2B5EF4-FFF2-40B4-BE49-F238E27FC236}">
                  <a16:creationId xmlns:a16="http://schemas.microsoft.com/office/drawing/2014/main" id="{D64E5386-06E1-114D-95E6-379E256F9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9" y="1599"/>
              <a:ext cx="385" cy="601"/>
              <a:chOff x="1329" y="1599"/>
              <a:chExt cx="385" cy="601"/>
            </a:xfrm>
          </p:grpSpPr>
          <p:sp>
            <p:nvSpPr>
              <p:cNvPr id="95287" name="Freeform 55">
                <a:extLst>
                  <a:ext uri="{FF2B5EF4-FFF2-40B4-BE49-F238E27FC236}">
                    <a16:creationId xmlns:a16="http://schemas.microsoft.com/office/drawing/2014/main" id="{68FF9B72-7022-D740-AEC5-AD8EFDEE0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" y="1631"/>
                <a:ext cx="385" cy="569"/>
              </a:xfrm>
              <a:custGeom>
                <a:avLst/>
                <a:gdLst>
                  <a:gd name="T0" fmla="*/ 243 w 385"/>
                  <a:gd name="T1" fmla="*/ 513 h 569"/>
                  <a:gd name="T2" fmla="*/ 321 w 385"/>
                  <a:gd name="T3" fmla="*/ 529 h 569"/>
                  <a:gd name="T4" fmla="*/ 384 w 385"/>
                  <a:gd name="T5" fmla="*/ 568 h 569"/>
                  <a:gd name="T6" fmla="*/ 384 w 385"/>
                  <a:gd name="T7" fmla="*/ 560 h 569"/>
                  <a:gd name="T8" fmla="*/ 384 w 385"/>
                  <a:gd name="T9" fmla="*/ 544 h 569"/>
                  <a:gd name="T10" fmla="*/ 384 w 385"/>
                  <a:gd name="T11" fmla="*/ 536 h 569"/>
                  <a:gd name="T12" fmla="*/ 376 w 385"/>
                  <a:gd name="T13" fmla="*/ 505 h 569"/>
                  <a:gd name="T14" fmla="*/ 368 w 385"/>
                  <a:gd name="T15" fmla="*/ 465 h 569"/>
                  <a:gd name="T16" fmla="*/ 353 w 385"/>
                  <a:gd name="T17" fmla="*/ 426 h 569"/>
                  <a:gd name="T18" fmla="*/ 321 w 385"/>
                  <a:gd name="T19" fmla="*/ 347 h 569"/>
                  <a:gd name="T20" fmla="*/ 290 w 385"/>
                  <a:gd name="T21" fmla="*/ 284 h 569"/>
                  <a:gd name="T22" fmla="*/ 259 w 385"/>
                  <a:gd name="T23" fmla="*/ 205 h 569"/>
                  <a:gd name="T24" fmla="*/ 227 w 385"/>
                  <a:gd name="T25" fmla="*/ 126 h 569"/>
                  <a:gd name="T26" fmla="*/ 204 w 385"/>
                  <a:gd name="T27" fmla="*/ 63 h 569"/>
                  <a:gd name="T28" fmla="*/ 188 w 385"/>
                  <a:gd name="T29" fmla="*/ 32 h 569"/>
                  <a:gd name="T30" fmla="*/ 172 w 385"/>
                  <a:gd name="T31" fmla="*/ 0 h 569"/>
                  <a:gd name="T32" fmla="*/ 39 w 385"/>
                  <a:gd name="T33" fmla="*/ 47 h 569"/>
                  <a:gd name="T34" fmla="*/ 39 w 385"/>
                  <a:gd name="T35" fmla="*/ 118 h 569"/>
                  <a:gd name="T36" fmla="*/ 31 w 385"/>
                  <a:gd name="T37" fmla="*/ 181 h 569"/>
                  <a:gd name="T38" fmla="*/ 31 w 385"/>
                  <a:gd name="T39" fmla="*/ 229 h 569"/>
                  <a:gd name="T40" fmla="*/ 31 w 385"/>
                  <a:gd name="T41" fmla="*/ 292 h 569"/>
                  <a:gd name="T42" fmla="*/ 16 w 385"/>
                  <a:gd name="T43" fmla="*/ 347 h 569"/>
                  <a:gd name="T44" fmla="*/ 8 w 385"/>
                  <a:gd name="T45" fmla="*/ 402 h 569"/>
                  <a:gd name="T46" fmla="*/ 0 w 385"/>
                  <a:gd name="T47" fmla="*/ 473 h 569"/>
                  <a:gd name="T48" fmla="*/ 86 w 385"/>
                  <a:gd name="T49" fmla="*/ 489 h 569"/>
                  <a:gd name="T50" fmla="*/ 180 w 385"/>
                  <a:gd name="T51" fmla="*/ 505 h 569"/>
                  <a:gd name="T52" fmla="*/ 243 w 385"/>
                  <a:gd name="T53" fmla="*/ 513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5" h="569">
                    <a:moveTo>
                      <a:pt x="243" y="513"/>
                    </a:moveTo>
                    <a:lnTo>
                      <a:pt x="321" y="529"/>
                    </a:lnTo>
                    <a:lnTo>
                      <a:pt x="384" y="568"/>
                    </a:lnTo>
                    <a:lnTo>
                      <a:pt x="384" y="560"/>
                    </a:lnTo>
                    <a:lnTo>
                      <a:pt x="384" y="544"/>
                    </a:lnTo>
                    <a:lnTo>
                      <a:pt x="384" y="536"/>
                    </a:lnTo>
                    <a:lnTo>
                      <a:pt x="376" y="505"/>
                    </a:lnTo>
                    <a:lnTo>
                      <a:pt x="368" y="465"/>
                    </a:lnTo>
                    <a:lnTo>
                      <a:pt x="353" y="426"/>
                    </a:lnTo>
                    <a:lnTo>
                      <a:pt x="321" y="347"/>
                    </a:lnTo>
                    <a:lnTo>
                      <a:pt x="290" y="284"/>
                    </a:lnTo>
                    <a:lnTo>
                      <a:pt x="259" y="205"/>
                    </a:lnTo>
                    <a:lnTo>
                      <a:pt x="227" y="126"/>
                    </a:lnTo>
                    <a:lnTo>
                      <a:pt x="204" y="63"/>
                    </a:lnTo>
                    <a:lnTo>
                      <a:pt x="188" y="32"/>
                    </a:lnTo>
                    <a:lnTo>
                      <a:pt x="172" y="0"/>
                    </a:lnTo>
                    <a:lnTo>
                      <a:pt x="39" y="47"/>
                    </a:lnTo>
                    <a:lnTo>
                      <a:pt x="39" y="118"/>
                    </a:lnTo>
                    <a:lnTo>
                      <a:pt x="31" y="181"/>
                    </a:lnTo>
                    <a:lnTo>
                      <a:pt x="31" y="229"/>
                    </a:lnTo>
                    <a:lnTo>
                      <a:pt x="31" y="292"/>
                    </a:lnTo>
                    <a:lnTo>
                      <a:pt x="16" y="347"/>
                    </a:lnTo>
                    <a:lnTo>
                      <a:pt x="8" y="402"/>
                    </a:lnTo>
                    <a:lnTo>
                      <a:pt x="0" y="473"/>
                    </a:lnTo>
                    <a:lnTo>
                      <a:pt x="86" y="489"/>
                    </a:lnTo>
                    <a:lnTo>
                      <a:pt x="180" y="505"/>
                    </a:lnTo>
                    <a:lnTo>
                      <a:pt x="243" y="513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88" name="Freeform 56">
                <a:extLst>
                  <a:ext uri="{FF2B5EF4-FFF2-40B4-BE49-F238E27FC236}">
                    <a16:creationId xmlns:a16="http://schemas.microsoft.com/office/drawing/2014/main" id="{B60A329E-31D1-7147-B3F9-64C16FF97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1" y="1599"/>
                <a:ext cx="153" cy="81"/>
              </a:xfrm>
              <a:custGeom>
                <a:avLst/>
                <a:gdLst>
                  <a:gd name="T0" fmla="*/ 0 w 153"/>
                  <a:gd name="T1" fmla="*/ 0 h 81"/>
                  <a:gd name="T2" fmla="*/ 8 w 153"/>
                  <a:gd name="T3" fmla="*/ 48 h 81"/>
                  <a:gd name="T4" fmla="*/ 16 w 153"/>
                  <a:gd name="T5" fmla="*/ 64 h 81"/>
                  <a:gd name="T6" fmla="*/ 8 w 153"/>
                  <a:gd name="T7" fmla="*/ 80 h 81"/>
                  <a:gd name="T8" fmla="*/ 48 w 153"/>
                  <a:gd name="T9" fmla="*/ 80 h 81"/>
                  <a:gd name="T10" fmla="*/ 96 w 153"/>
                  <a:gd name="T11" fmla="*/ 72 h 81"/>
                  <a:gd name="T12" fmla="*/ 136 w 153"/>
                  <a:gd name="T13" fmla="*/ 56 h 81"/>
                  <a:gd name="T14" fmla="*/ 152 w 153"/>
                  <a:gd name="T15" fmla="*/ 32 h 81"/>
                  <a:gd name="T16" fmla="*/ 120 w 153"/>
                  <a:gd name="T17" fmla="*/ 16 h 81"/>
                  <a:gd name="T18" fmla="*/ 88 w 153"/>
                  <a:gd name="T19" fmla="*/ 0 h 81"/>
                  <a:gd name="T20" fmla="*/ 0 w 153"/>
                  <a:gd name="T2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81">
                    <a:moveTo>
                      <a:pt x="0" y="0"/>
                    </a:moveTo>
                    <a:lnTo>
                      <a:pt x="8" y="48"/>
                    </a:lnTo>
                    <a:lnTo>
                      <a:pt x="16" y="64"/>
                    </a:lnTo>
                    <a:lnTo>
                      <a:pt x="8" y="80"/>
                    </a:lnTo>
                    <a:lnTo>
                      <a:pt x="48" y="80"/>
                    </a:lnTo>
                    <a:lnTo>
                      <a:pt x="96" y="72"/>
                    </a:lnTo>
                    <a:lnTo>
                      <a:pt x="136" y="56"/>
                    </a:lnTo>
                    <a:lnTo>
                      <a:pt x="152" y="32"/>
                    </a:lnTo>
                    <a:lnTo>
                      <a:pt x="120" y="16"/>
                    </a:lnTo>
                    <a:lnTo>
                      <a:pt x="8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289" name="Group 57">
            <a:extLst>
              <a:ext uri="{FF2B5EF4-FFF2-40B4-BE49-F238E27FC236}">
                <a16:creationId xmlns:a16="http://schemas.microsoft.com/office/drawing/2014/main" id="{E4E5B131-A9A4-F743-8443-D9EA62DD7B0A}"/>
              </a:ext>
            </a:extLst>
          </p:cNvPr>
          <p:cNvGrpSpPr>
            <a:grpSpLocks/>
          </p:cNvGrpSpPr>
          <p:nvPr/>
        </p:nvGrpSpPr>
        <p:grpSpPr bwMode="auto">
          <a:xfrm>
            <a:off x="217488" y="4443413"/>
            <a:ext cx="2566987" cy="2033587"/>
            <a:chOff x="137" y="2799"/>
            <a:chExt cx="1617" cy="1281"/>
          </a:xfrm>
        </p:grpSpPr>
        <p:sp>
          <p:nvSpPr>
            <p:cNvPr id="95290" name="Freeform 58">
              <a:extLst>
                <a:ext uri="{FF2B5EF4-FFF2-40B4-BE49-F238E27FC236}">
                  <a16:creationId xmlns:a16="http://schemas.microsoft.com/office/drawing/2014/main" id="{535A0837-FD9D-314A-8D9A-6197DFDF0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" y="2799"/>
              <a:ext cx="1617" cy="1281"/>
            </a:xfrm>
            <a:custGeom>
              <a:avLst/>
              <a:gdLst>
                <a:gd name="T0" fmla="*/ 740 w 1617"/>
                <a:gd name="T1" fmla="*/ 994 h 1281"/>
                <a:gd name="T2" fmla="*/ 724 w 1617"/>
                <a:gd name="T3" fmla="*/ 1010 h 1281"/>
                <a:gd name="T4" fmla="*/ 708 w 1617"/>
                <a:gd name="T5" fmla="*/ 1026 h 1281"/>
                <a:gd name="T6" fmla="*/ 701 w 1617"/>
                <a:gd name="T7" fmla="*/ 1049 h 1281"/>
                <a:gd name="T8" fmla="*/ 693 w 1617"/>
                <a:gd name="T9" fmla="*/ 1073 h 1281"/>
                <a:gd name="T10" fmla="*/ 693 w 1617"/>
                <a:gd name="T11" fmla="*/ 1097 h 1281"/>
                <a:gd name="T12" fmla="*/ 0 w 1617"/>
                <a:gd name="T13" fmla="*/ 1200 h 1281"/>
                <a:gd name="T14" fmla="*/ 8 w 1617"/>
                <a:gd name="T15" fmla="*/ 1216 h 1281"/>
                <a:gd name="T16" fmla="*/ 24 w 1617"/>
                <a:gd name="T17" fmla="*/ 1224 h 1281"/>
                <a:gd name="T18" fmla="*/ 56 w 1617"/>
                <a:gd name="T19" fmla="*/ 1240 h 1281"/>
                <a:gd name="T20" fmla="*/ 88 w 1617"/>
                <a:gd name="T21" fmla="*/ 1240 h 1281"/>
                <a:gd name="T22" fmla="*/ 135 w 1617"/>
                <a:gd name="T23" fmla="*/ 1248 h 1281"/>
                <a:gd name="T24" fmla="*/ 199 w 1617"/>
                <a:gd name="T25" fmla="*/ 1256 h 1281"/>
                <a:gd name="T26" fmla="*/ 271 w 1617"/>
                <a:gd name="T27" fmla="*/ 1264 h 1281"/>
                <a:gd name="T28" fmla="*/ 334 w 1617"/>
                <a:gd name="T29" fmla="*/ 1264 h 1281"/>
                <a:gd name="T30" fmla="*/ 398 w 1617"/>
                <a:gd name="T31" fmla="*/ 1272 h 1281"/>
                <a:gd name="T32" fmla="*/ 470 w 1617"/>
                <a:gd name="T33" fmla="*/ 1272 h 1281"/>
                <a:gd name="T34" fmla="*/ 541 w 1617"/>
                <a:gd name="T35" fmla="*/ 1272 h 1281"/>
                <a:gd name="T36" fmla="*/ 605 w 1617"/>
                <a:gd name="T37" fmla="*/ 1280 h 1281"/>
                <a:gd name="T38" fmla="*/ 677 w 1617"/>
                <a:gd name="T39" fmla="*/ 1280 h 1281"/>
                <a:gd name="T40" fmla="*/ 748 w 1617"/>
                <a:gd name="T41" fmla="*/ 1280 h 1281"/>
                <a:gd name="T42" fmla="*/ 804 w 1617"/>
                <a:gd name="T43" fmla="*/ 1280 h 1281"/>
                <a:gd name="T44" fmla="*/ 868 w 1617"/>
                <a:gd name="T45" fmla="*/ 1280 h 1281"/>
                <a:gd name="T46" fmla="*/ 931 w 1617"/>
                <a:gd name="T47" fmla="*/ 1272 h 1281"/>
                <a:gd name="T48" fmla="*/ 987 w 1617"/>
                <a:gd name="T49" fmla="*/ 1272 h 1281"/>
                <a:gd name="T50" fmla="*/ 1043 w 1617"/>
                <a:gd name="T51" fmla="*/ 1272 h 1281"/>
                <a:gd name="T52" fmla="*/ 1099 w 1617"/>
                <a:gd name="T53" fmla="*/ 1264 h 1281"/>
                <a:gd name="T54" fmla="*/ 1162 w 1617"/>
                <a:gd name="T55" fmla="*/ 1264 h 1281"/>
                <a:gd name="T56" fmla="*/ 1226 w 1617"/>
                <a:gd name="T57" fmla="*/ 1264 h 1281"/>
                <a:gd name="T58" fmla="*/ 1313 w 1617"/>
                <a:gd name="T59" fmla="*/ 1256 h 1281"/>
                <a:gd name="T60" fmla="*/ 1377 w 1617"/>
                <a:gd name="T61" fmla="*/ 1256 h 1281"/>
                <a:gd name="T62" fmla="*/ 1425 w 1617"/>
                <a:gd name="T63" fmla="*/ 1248 h 1281"/>
                <a:gd name="T64" fmla="*/ 1481 w 1617"/>
                <a:gd name="T65" fmla="*/ 1240 h 1281"/>
                <a:gd name="T66" fmla="*/ 1536 w 1617"/>
                <a:gd name="T67" fmla="*/ 1232 h 1281"/>
                <a:gd name="T68" fmla="*/ 1576 w 1617"/>
                <a:gd name="T69" fmla="*/ 1224 h 1281"/>
                <a:gd name="T70" fmla="*/ 1600 w 1617"/>
                <a:gd name="T71" fmla="*/ 1216 h 1281"/>
                <a:gd name="T72" fmla="*/ 1616 w 1617"/>
                <a:gd name="T73" fmla="*/ 1208 h 1281"/>
                <a:gd name="T74" fmla="*/ 1616 w 1617"/>
                <a:gd name="T75" fmla="*/ 1193 h 1281"/>
                <a:gd name="T76" fmla="*/ 939 w 1617"/>
                <a:gd name="T77" fmla="*/ 1097 h 1281"/>
                <a:gd name="T78" fmla="*/ 931 w 1617"/>
                <a:gd name="T79" fmla="*/ 1073 h 1281"/>
                <a:gd name="T80" fmla="*/ 931 w 1617"/>
                <a:gd name="T81" fmla="*/ 1057 h 1281"/>
                <a:gd name="T82" fmla="*/ 923 w 1617"/>
                <a:gd name="T83" fmla="*/ 1041 h 1281"/>
                <a:gd name="T84" fmla="*/ 908 w 1617"/>
                <a:gd name="T85" fmla="*/ 1018 h 1281"/>
                <a:gd name="T86" fmla="*/ 900 w 1617"/>
                <a:gd name="T87" fmla="*/ 1002 h 1281"/>
                <a:gd name="T88" fmla="*/ 923 w 1617"/>
                <a:gd name="T89" fmla="*/ 8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7" h="1281">
                  <a:moveTo>
                    <a:pt x="732" y="0"/>
                  </a:moveTo>
                  <a:lnTo>
                    <a:pt x="740" y="994"/>
                  </a:lnTo>
                  <a:lnTo>
                    <a:pt x="732" y="1002"/>
                  </a:lnTo>
                  <a:lnTo>
                    <a:pt x="724" y="1010"/>
                  </a:lnTo>
                  <a:lnTo>
                    <a:pt x="716" y="1018"/>
                  </a:lnTo>
                  <a:lnTo>
                    <a:pt x="708" y="1026"/>
                  </a:lnTo>
                  <a:lnTo>
                    <a:pt x="701" y="1034"/>
                  </a:lnTo>
                  <a:lnTo>
                    <a:pt x="701" y="1049"/>
                  </a:lnTo>
                  <a:lnTo>
                    <a:pt x="693" y="1057"/>
                  </a:lnTo>
                  <a:lnTo>
                    <a:pt x="693" y="1073"/>
                  </a:lnTo>
                  <a:lnTo>
                    <a:pt x="693" y="1081"/>
                  </a:lnTo>
                  <a:lnTo>
                    <a:pt x="693" y="1097"/>
                  </a:lnTo>
                  <a:lnTo>
                    <a:pt x="8" y="1193"/>
                  </a:lnTo>
                  <a:lnTo>
                    <a:pt x="0" y="1200"/>
                  </a:lnTo>
                  <a:lnTo>
                    <a:pt x="0" y="1208"/>
                  </a:lnTo>
                  <a:lnTo>
                    <a:pt x="8" y="1216"/>
                  </a:lnTo>
                  <a:lnTo>
                    <a:pt x="16" y="1224"/>
                  </a:lnTo>
                  <a:lnTo>
                    <a:pt x="24" y="1224"/>
                  </a:lnTo>
                  <a:lnTo>
                    <a:pt x="40" y="1232"/>
                  </a:lnTo>
                  <a:lnTo>
                    <a:pt x="56" y="1240"/>
                  </a:lnTo>
                  <a:lnTo>
                    <a:pt x="72" y="1240"/>
                  </a:lnTo>
                  <a:lnTo>
                    <a:pt x="88" y="1240"/>
                  </a:lnTo>
                  <a:lnTo>
                    <a:pt x="119" y="1248"/>
                  </a:lnTo>
                  <a:lnTo>
                    <a:pt x="135" y="1248"/>
                  </a:lnTo>
                  <a:lnTo>
                    <a:pt x="167" y="1256"/>
                  </a:lnTo>
                  <a:lnTo>
                    <a:pt x="199" y="1256"/>
                  </a:lnTo>
                  <a:lnTo>
                    <a:pt x="231" y="1264"/>
                  </a:lnTo>
                  <a:lnTo>
                    <a:pt x="271" y="1264"/>
                  </a:lnTo>
                  <a:lnTo>
                    <a:pt x="295" y="1264"/>
                  </a:lnTo>
                  <a:lnTo>
                    <a:pt x="334" y="1264"/>
                  </a:lnTo>
                  <a:lnTo>
                    <a:pt x="366" y="1272"/>
                  </a:lnTo>
                  <a:lnTo>
                    <a:pt x="398" y="1272"/>
                  </a:lnTo>
                  <a:lnTo>
                    <a:pt x="430" y="1272"/>
                  </a:lnTo>
                  <a:lnTo>
                    <a:pt x="470" y="1272"/>
                  </a:lnTo>
                  <a:lnTo>
                    <a:pt x="502" y="1272"/>
                  </a:lnTo>
                  <a:lnTo>
                    <a:pt x="541" y="1272"/>
                  </a:lnTo>
                  <a:lnTo>
                    <a:pt x="573" y="1272"/>
                  </a:lnTo>
                  <a:lnTo>
                    <a:pt x="605" y="1280"/>
                  </a:lnTo>
                  <a:lnTo>
                    <a:pt x="637" y="1280"/>
                  </a:lnTo>
                  <a:lnTo>
                    <a:pt x="677" y="1280"/>
                  </a:lnTo>
                  <a:lnTo>
                    <a:pt x="708" y="1280"/>
                  </a:lnTo>
                  <a:lnTo>
                    <a:pt x="748" y="1280"/>
                  </a:lnTo>
                  <a:lnTo>
                    <a:pt x="780" y="1280"/>
                  </a:lnTo>
                  <a:lnTo>
                    <a:pt x="804" y="1280"/>
                  </a:lnTo>
                  <a:lnTo>
                    <a:pt x="836" y="1280"/>
                  </a:lnTo>
                  <a:lnTo>
                    <a:pt x="868" y="1280"/>
                  </a:lnTo>
                  <a:lnTo>
                    <a:pt x="908" y="1272"/>
                  </a:lnTo>
                  <a:lnTo>
                    <a:pt x="931" y="1272"/>
                  </a:lnTo>
                  <a:lnTo>
                    <a:pt x="963" y="1272"/>
                  </a:lnTo>
                  <a:lnTo>
                    <a:pt x="987" y="1272"/>
                  </a:lnTo>
                  <a:lnTo>
                    <a:pt x="1011" y="1272"/>
                  </a:lnTo>
                  <a:lnTo>
                    <a:pt x="1043" y="1272"/>
                  </a:lnTo>
                  <a:lnTo>
                    <a:pt x="1067" y="1264"/>
                  </a:lnTo>
                  <a:lnTo>
                    <a:pt x="1099" y="1264"/>
                  </a:lnTo>
                  <a:lnTo>
                    <a:pt x="1130" y="1264"/>
                  </a:lnTo>
                  <a:lnTo>
                    <a:pt x="1162" y="1264"/>
                  </a:lnTo>
                  <a:lnTo>
                    <a:pt x="1186" y="1264"/>
                  </a:lnTo>
                  <a:lnTo>
                    <a:pt x="1226" y="1264"/>
                  </a:lnTo>
                  <a:lnTo>
                    <a:pt x="1266" y="1264"/>
                  </a:lnTo>
                  <a:lnTo>
                    <a:pt x="1313" y="1256"/>
                  </a:lnTo>
                  <a:lnTo>
                    <a:pt x="1345" y="1256"/>
                  </a:lnTo>
                  <a:lnTo>
                    <a:pt x="1377" y="1256"/>
                  </a:lnTo>
                  <a:lnTo>
                    <a:pt x="1401" y="1248"/>
                  </a:lnTo>
                  <a:lnTo>
                    <a:pt x="1425" y="1248"/>
                  </a:lnTo>
                  <a:lnTo>
                    <a:pt x="1449" y="1240"/>
                  </a:lnTo>
                  <a:lnTo>
                    <a:pt x="1481" y="1240"/>
                  </a:lnTo>
                  <a:lnTo>
                    <a:pt x="1513" y="1240"/>
                  </a:lnTo>
                  <a:lnTo>
                    <a:pt x="1536" y="1232"/>
                  </a:lnTo>
                  <a:lnTo>
                    <a:pt x="1552" y="1232"/>
                  </a:lnTo>
                  <a:lnTo>
                    <a:pt x="1576" y="1224"/>
                  </a:lnTo>
                  <a:lnTo>
                    <a:pt x="1584" y="1224"/>
                  </a:lnTo>
                  <a:lnTo>
                    <a:pt x="1600" y="1216"/>
                  </a:lnTo>
                  <a:lnTo>
                    <a:pt x="1608" y="1216"/>
                  </a:lnTo>
                  <a:lnTo>
                    <a:pt x="1616" y="1208"/>
                  </a:lnTo>
                  <a:lnTo>
                    <a:pt x="1616" y="1200"/>
                  </a:lnTo>
                  <a:lnTo>
                    <a:pt x="1616" y="1193"/>
                  </a:lnTo>
                  <a:lnTo>
                    <a:pt x="1608" y="1193"/>
                  </a:lnTo>
                  <a:lnTo>
                    <a:pt x="939" y="1097"/>
                  </a:lnTo>
                  <a:lnTo>
                    <a:pt x="931" y="1081"/>
                  </a:lnTo>
                  <a:lnTo>
                    <a:pt x="931" y="1073"/>
                  </a:lnTo>
                  <a:lnTo>
                    <a:pt x="931" y="1065"/>
                  </a:lnTo>
                  <a:lnTo>
                    <a:pt x="931" y="1057"/>
                  </a:lnTo>
                  <a:lnTo>
                    <a:pt x="923" y="1049"/>
                  </a:lnTo>
                  <a:lnTo>
                    <a:pt x="923" y="1041"/>
                  </a:lnTo>
                  <a:lnTo>
                    <a:pt x="915" y="1026"/>
                  </a:lnTo>
                  <a:lnTo>
                    <a:pt x="908" y="1018"/>
                  </a:lnTo>
                  <a:lnTo>
                    <a:pt x="908" y="1010"/>
                  </a:lnTo>
                  <a:lnTo>
                    <a:pt x="900" y="1002"/>
                  </a:lnTo>
                  <a:lnTo>
                    <a:pt x="884" y="994"/>
                  </a:lnTo>
                  <a:lnTo>
                    <a:pt x="923" y="8"/>
                  </a:lnTo>
                  <a:lnTo>
                    <a:pt x="732" y="0"/>
                  </a:lnTo>
                </a:path>
              </a:pathLst>
            </a:custGeom>
            <a:solidFill>
              <a:srgbClr val="404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291" name="Group 59">
              <a:extLst>
                <a:ext uri="{FF2B5EF4-FFF2-40B4-BE49-F238E27FC236}">
                  <a16:creationId xmlns:a16="http://schemas.microsoft.com/office/drawing/2014/main" id="{3C10CD7F-2C41-BC47-818D-E0BC23726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" y="2815"/>
              <a:ext cx="1241" cy="1241"/>
              <a:chOff x="473" y="2815"/>
              <a:chExt cx="1241" cy="1241"/>
            </a:xfrm>
          </p:grpSpPr>
          <p:sp>
            <p:nvSpPr>
              <p:cNvPr id="95292" name="Freeform 60">
                <a:extLst>
                  <a:ext uri="{FF2B5EF4-FFF2-40B4-BE49-F238E27FC236}">
                    <a16:creationId xmlns:a16="http://schemas.microsoft.com/office/drawing/2014/main" id="{1660ECB1-64B8-944A-8C6D-F6B3C31F9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" y="2815"/>
                <a:ext cx="49" cy="977"/>
              </a:xfrm>
              <a:custGeom>
                <a:avLst/>
                <a:gdLst>
                  <a:gd name="T0" fmla="*/ 14 w 49"/>
                  <a:gd name="T1" fmla="*/ 0 h 977"/>
                  <a:gd name="T2" fmla="*/ 0 w 49"/>
                  <a:gd name="T3" fmla="*/ 976 h 977"/>
                  <a:gd name="T4" fmla="*/ 7 w 49"/>
                  <a:gd name="T5" fmla="*/ 976 h 977"/>
                  <a:gd name="T6" fmla="*/ 21 w 49"/>
                  <a:gd name="T7" fmla="*/ 976 h 977"/>
                  <a:gd name="T8" fmla="*/ 48 w 49"/>
                  <a:gd name="T9" fmla="*/ 8 h 977"/>
                  <a:gd name="T10" fmla="*/ 14 w 49"/>
                  <a:gd name="T11" fmla="*/ 0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977">
                    <a:moveTo>
                      <a:pt x="14" y="0"/>
                    </a:moveTo>
                    <a:lnTo>
                      <a:pt x="0" y="976"/>
                    </a:lnTo>
                    <a:lnTo>
                      <a:pt x="7" y="976"/>
                    </a:lnTo>
                    <a:lnTo>
                      <a:pt x="21" y="976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3" name="Freeform 61">
                <a:extLst>
                  <a:ext uri="{FF2B5EF4-FFF2-40B4-BE49-F238E27FC236}">
                    <a16:creationId xmlns:a16="http://schemas.microsoft.com/office/drawing/2014/main" id="{F29D5177-94EC-E84A-B945-D283215FD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" y="3799"/>
                <a:ext cx="73" cy="129"/>
              </a:xfrm>
              <a:custGeom>
                <a:avLst/>
                <a:gdLst>
                  <a:gd name="T0" fmla="*/ 0 w 73"/>
                  <a:gd name="T1" fmla="*/ 0 h 129"/>
                  <a:gd name="T2" fmla="*/ 29 w 73"/>
                  <a:gd name="T3" fmla="*/ 0 h 129"/>
                  <a:gd name="T4" fmla="*/ 36 w 73"/>
                  <a:gd name="T5" fmla="*/ 15 h 129"/>
                  <a:gd name="T6" fmla="*/ 50 w 73"/>
                  <a:gd name="T7" fmla="*/ 23 h 129"/>
                  <a:gd name="T8" fmla="*/ 58 w 73"/>
                  <a:gd name="T9" fmla="*/ 45 h 129"/>
                  <a:gd name="T10" fmla="*/ 65 w 73"/>
                  <a:gd name="T11" fmla="*/ 60 h 129"/>
                  <a:gd name="T12" fmla="*/ 72 w 73"/>
                  <a:gd name="T13" fmla="*/ 83 h 129"/>
                  <a:gd name="T14" fmla="*/ 72 w 73"/>
                  <a:gd name="T15" fmla="*/ 105 h 129"/>
                  <a:gd name="T16" fmla="*/ 65 w 73"/>
                  <a:gd name="T17" fmla="*/ 113 h 129"/>
                  <a:gd name="T18" fmla="*/ 50 w 73"/>
                  <a:gd name="T19" fmla="*/ 120 h 129"/>
                  <a:gd name="T20" fmla="*/ 29 w 73"/>
                  <a:gd name="T21" fmla="*/ 128 h 129"/>
                  <a:gd name="T22" fmla="*/ 14 w 73"/>
                  <a:gd name="T23" fmla="*/ 128 h 129"/>
                  <a:gd name="T24" fmla="*/ 14 w 73"/>
                  <a:gd name="T25" fmla="*/ 105 h 129"/>
                  <a:gd name="T26" fmla="*/ 14 w 73"/>
                  <a:gd name="T27" fmla="*/ 75 h 129"/>
                  <a:gd name="T28" fmla="*/ 14 w 73"/>
                  <a:gd name="T29" fmla="*/ 60 h 129"/>
                  <a:gd name="T30" fmla="*/ 14 w 73"/>
                  <a:gd name="T31" fmla="*/ 38 h 129"/>
                  <a:gd name="T32" fmla="*/ 7 w 73"/>
                  <a:gd name="T33" fmla="*/ 23 h 129"/>
                  <a:gd name="T34" fmla="*/ 0 w 7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129">
                    <a:moveTo>
                      <a:pt x="0" y="0"/>
                    </a:moveTo>
                    <a:lnTo>
                      <a:pt x="29" y="0"/>
                    </a:lnTo>
                    <a:lnTo>
                      <a:pt x="36" y="15"/>
                    </a:lnTo>
                    <a:lnTo>
                      <a:pt x="50" y="23"/>
                    </a:lnTo>
                    <a:lnTo>
                      <a:pt x="58" y="45"/>
                    </a:lnTo>
                    <a:lnTo>
                      <a:pt x="65" y="60"/>
                    </a:lnTo>
                    <a:lnTo>
                      <a:pt x="72" y="83"/>
                    </a:lnTo>
                    <a:lnTo>
                      <a:pt x="72" y="105"/>
                    </a:lnTo>
                    <a:lnTo>
                      <a:pt x="65" y="113"/>
                    </a:lnTo>
                    <a:lnTo>
                      <a:pt x="50" y="120"/>
                    </a:lnTo>
                    <a:lnTo>
                      <a:pt x="29" y="128"/>
                    </a:lnTo>
                    <a:lnTo>
                      <a:pt x="14" y="128"/>
                    </a:lnTo>
                    <a:lnTo>
                      <a:pt x="14" y="105"/>
                    </a:lnTo>
                    <a:lnTo>
                      <a:pt x="14" y="75"/>
                    </a:lnTo>
                    <a:lnTo>
                      <a:pt x="14" y="60"/>
                    </a:lnTo>
                    <a:lnTo>
                      <a:pt x="14" y="38"/>
                    </a:lnTo>
                    <a:lnTo>
                      <a:pt x="7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4" name="Freeform 62">
                <a:extLst>
                  <a:ext uri="{FF2B5EF4-FFF2-40B4-BE49-F238E27FC236}">
                    <a16:creationId xmlns:a16="http://schemas.microsoft.com/office/drawing/2014/main" id="{033F6915-620D-3641-9BE5-94027FA49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3911"/>
                <a:ext cx="145" cy="145"/>
              </a:xfrm>
              <a:custGeom>
                <a:avLst/>
                <a:gdLst>
                  <a:gd name="T0" fmla="*/ 99 w 145"/>
                  <a:gd name="T1" fmla="*/ 0 h 145"/>
                  <a:gd name="T2" fmla="*/ 99 w 145"/>
                  <a:gd name="T3" fmla="*/ 8 h 145"/>
                  <a:gd name="T4" fmla="*/ 106 w 145"/>
                  <a:gd name="T5" fmla="*/ 8 h 145"/>
                  <a:gd name="T6" fmla="*/ 106 w 145"/>
                  <a:gd name="T7" fmla="*/ 15 h 145"/>
                  <a:gd name="T8" fmla="*/ 99 w 145"/>
                  <a:gd name="T9" fmla="*/ 23 h 145"/>
                  <a:gd name="T10" fmla="*/ 83 w 145"/>
                  <a:gd name="T11" fmla="*/ 23 h 145"/>
                  <a:gd name="T12" fmla="*/ 76 w 145"/>
                  <a:gd name="T13" fmla="*/ 23 h 145"/>
                  <a:gd name="T14" fmla="*/ 61 w 145"/>
                  <a:gd name="T15" fmla="*/ 30 h 145"/>
                  <a:gd name="T16" fmla="*/ 53 w 145"/>
                  <a:gd name="T17" fmla="*/ 30 h 145"/>
                  <a:gd name="T18" fmla="*/ 38 w 145"/>
                  <a:gd name="T19" fmla="*/ 30 h 145"/>
                  <a:gd name="T20" fmla="*/ 30 w 145"/>
                  <a:gd name="T21" fmla="*/ 30 h 145"/>
                  <a:gd name="T22" fmla="*/ 23 w 145"/>
                  <a:gd name="T23" fmla="*/ 30 h 145"/>
                  <a:gd name="T24" fmla="*/ 15 w 145"/>
                  <a:gd name="T25" fmla="*/ 38 h 145"/>
                  <a:gd name="T26" fmla="*/ 8 w 145"/>
                  <a:gd name="T27" fmla="*/ 38 h 145"/>
                  <a:gd name="T28" fmla="*/ 8 w 145"/>
                  <a:gd name="T29" fmla="*/ 45 h 145"/>
                  <a:gd name="T30" fmla="*/ 0 w 145"/>
                  <a:gd name="T31" fmla="*/ 53 h 145"/>
                  <a:gd name="T32" fmla="*/ 0 w 145"/>
                  <a:gd name="T33" fmla="*/ 61 h 145"/>
                  <a:gd name="T34" fmla="*/ 8 w 145"/>
                  <a:gd name="T35" fmla="*/ 68 h 145"/>
                  <a:gd name="T36" fmla="*/ 8 w 145"/>
                  <a:gd name="T37" fmla="*/ 76 h 145"/>
                  <a:gd name="T38" fmla="*/ 15 w 145"/>
                  <a:gd name="T39" fmla="*/ 83 h 145"/>
                  <a:gd name="T40" fmla="*/ 23 w 145"/>
                  <a:gd name="T41" fmla="*/ 91 h 145"/>
                  <a:gd name="T42" fmla="*/ 23 w 145"/>
                  <a:gd name="T43" fmla="*/ 99 h 145"/>
                  <a:gd name="T44" fmla="*/ 23 w 145"/>
                  <a:gd name="T45" fmla="*/ 106 h 145"/>
                  <a:gd name="T46" fmla="*/ 15 w 145"/>
                  <a:gd name="T47" fmla="*/ 106 h 145"/>
                  <a:gd name="T48" fmla="*/ 23 w 145"/>
                  <a:gd name="T49" fmla="*/ 114 h 145"/>
                  <a:gd name="T50" fmla="*/ 23 w 145"/>
                  <a:gd name="T51" fmla="*/ 121 h 145"/>
                  <a:gd name="T52" fmla="*/ 30 w 145"/>
                  <a:gd name="T53" fmla="*/ 129 h 145"/>
                  <a:gd name="T54" fmla="*/ 45 w 145"/>
                  <a:gd name="T55" fmla="*/ 136 h 145"/>
                  <a:gd name="T56" fmla="*/ 45 w 145"/>
                  <a:gd name="T57" fmla="*/ 144 h 145"/>
                  <a:gd name="T58" fmla="*/ 61 w 145"/>
                  <a:gd name="T59" fmla="*/ 144 h 145"/>
                  <a:gd name="T60" fmla="*/ 68 w 145"/>
                  <a:gd name="T61" fmla="*/ 144 h 145"/>
                  <a:gd name="T62" fmla="*/ 76 w 145"/>
                  <a:gd name="T63" fmla="*/ 144 h 145"/>
                  <a:gd name="T64" fmla="*/ 91 w 145"/>
                  <a:gd name="T65" fmla="*/ 144 h 145"/>
                  <a:gd name="T66" fmla="*/ 106 w 145"/>
                  <a:gd name="T67" fmla="*/ 144 h 145"/>
                  <a:gd name="T68" fmla="*/ 121 w 145"/>
                  <a:gd name="T69" fmla="*/ 144 h 145"/>
                  <a:gd name="T70" fmla="*/ 136 w 145"/>
                  <a:gd name="T71" fmla="*/ 144 h 145"/>
                  <a:gd name="T72" fmla="*/ 144 w 145"/>
                  <a:gd name="T73" fmla="*/ 144 h 145"/>
                  <a:gd name="T74" fmla="*/ 144 w 145"/>
                  <a:gd name="T75" fmla="*/ 136 h 145"/>
                  <a:gd name="T76" fmla="*/ 144 w 145"/>
                  <a:gd name="T77" fmla="*/ 129 h 145"/>
                  <a:gd name="T78" fmla="*/ 121 w 145"/>
                  <a:gd name="T79" fmla="*/ 121 h 145"/>
                  <a:gd name="T80" fmla="*/ 106 w 145"/>
                  <a:gd name="T81" fmla="*/ 114 h 145"/>
                  <a:gd name="T82" fmla="*/ 91 w 145"/>
                  <a:gd name="T83" fmla="*/ 106 h 145"/>
                  <a:gd name="T84" fmla="*/ 76 w 145"/>
                  <a:gd name="T85" fmla="*/ 99 h 145"/>
                  <a:gd name="T86" fmla="*/ 61 w 145"/>
                  <a:gd name="T87" fmla="*/ 91 h 145"/>
                  <a:gd name="T88" fmla="*/ 53 w 145"/>
                  <a:gd name="T89" fmla="*/ 76 h 145"/>
                  <a:gd name="T90" fmla="*/ 45 w 145"/>
                  <a:gd name="T91" fmla="*/ 68 h 145"/>
                  <a:gd name="T92" fmla="*/ 38 w 145"/>
                  <a:gd name="T93" fmla="*/ 68 h 145"/>
                  <a:gd name="T94" fmla="*/ 38 w 145"/>
                  <a:gd name="T95" fmla="*/ 61 h 145"/>
                  <a:gd name="T96" fmla="*/ 38 w 145"/>
                  <a:gd name="T97" fmla="*/ 53 h 145"/>
                  <a:gd name="T98" fmla="*/ 45 w 145"/>
                  <a:gd name="T99" fmla="*/ 53 h 145"/>
                  <a:gd name="T100" fmla="*/ 45 w 145"/>
                  <a:gd name="T101" fmla="*/ 45 h 145"/>
                  <a:gd name="T102" fmla="*/ 61 w 145"/>
                  <a:gd name="T103" fmla="*/ 45 h 145"/>
                  <a:gd name="T104" fmla="*/ 76 w 145"/>
                  <a:gd name="T105" fmla="*/ 38 h 145"/>
                  <a:gd name="T106" fmla="*/ 91 w 145"/>
                  <a:gd name="T107" fmla="*/ 38 h 145"/>
                  <a:gd name="T108" fmla="*/ 99 w 145"/>
                  <a:gd name="T109" fmla="*/ 30 h 145"/>
                  <a:gd name="T110" fmla="*/ 106 w 145"/>
                  <a:gd name="T111" fmla="*/ 30 h 145"/>
                  <a:gd name="T112" fmla="*/ 114 w 145"/>
                  <a:gd name="T113" fmla="*/ 23 h 145"/>
                  <a:gd name="T114" fmla="*/ 114 w 145"/>
                  <a:gd name="T115" fmla="*/ 15 h 145"/>
                  <a:gd name="T116" fmla="*/ 114 w 145"/>
                  <a:gd name="T117" fmla="*/ 8 h 145"/>
                  <a:gd name="T118" fmla="*/ 106 w 145"/>
                  <a:gd name="T119" fmla="*/ 0 h 145"/>
                  <a:gd name="T120" fmla="*/ 99 w 145"/>
                  <a:gd name="T12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5" h="145">
                    <a:moveTo>
                      <a:pt x="99" y="0"/>
                    </a:moveTo>
                    <a:lnTo>
                      <a:pt x="99" y="8"/>
                    </a:lnTo>
                    <a:lnTo>
                      <a:pt x="106" y="8"/>
                    </a:lnTo>
                    <a:lnTo>
                      <a:pt x="106" y="15"/>
                    </a:lnTo>
                    <a:lnTo>
                      <a:pt x="99" y="23"/>
                    </a:lnTo>
                    <a:lnTo>
                      <a:pt x="83" y="23"/>
                    </a:lnTo>
                    <a:lnTo>
                      <a:pt x="76" y="23"/>
                    </a:lnTo>
                    <a:lnTo>
                      <a:pt x="61" y="30"/>
                    </a:lnTo>
                    <a:lnTo>
                      <a:pt x="53" y="30"/>
                    </a:lnTo>
                    <a:lnTo>
                      <a:pt x="38" y="30"/>
                    </a:lnTo>
                    <a:lnTo>
                      <a:pt x="30" y="30"/>
                    </a:lnTo>
                    <a:lnTo>
                      <a:pt x="23" y="30"/>
                    </a:lnTo>
                    <a:lnTo>
                      <a:pt x="15" y="38"/>
                    </a:lnTo>
                    <a:lnTo>
                      <a:pt x="8" y="38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8" y="68"/>
                    </a:lnTo>
                    <a:lnTo>
                      <a:pt x="8" y="76"/>
                    </a:lnTo>
                    <a:lnTo>
                      <a:pt x="15" y="83"/>
                    </a:lnTo>
                    <a:lnTo>
                      <a:pt x="23" y="91"/>
                    </a:lnTo>
                    <a:lnTo>
                      <a:pt x="23" y="99"/>
                    </a:lnTo>
                    <a:lnTo>
                      <a:pt x="23" y="106"/>
                    </a:lnTo>
                    <a:lnTo>
                      <a:pt x="15" y="106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30" y="129"/>
                    </a:lnTo>
                    <a:lnTo>
                      <a:pt x="45" y="136"/>
                    </a:lnTo>
                    <a:lnTo>
                      <a:pt x="45" y="144"/>
                    </a:lnTo>
                    <a:lnTo>
                      <a:pt x="61" y="144"/>
                    </a:lnTo>
                    <a:lnTo>
                      <a:pt x="68" y="144"/>
                    </a:lnTo>
                    <a:lnTo>
                      <a:pt x="76" y="144"/>
                    </a:lnTo>
                    <a:lnTo>
                      <a:pt x="91" y="144"/>
                    </a:lnTo>
                    <a:lnTo>
                      <a:pt x="106" y="144"/>
                    </a:lnTo>
                    <a:lnTo>
                      <a:pt x="121" y="144"/>
                    </a:lnTo>
                    <a:lnTo>
                      <a:pt x="136" y="144"/>
                    </a:lnTo>
                    <a:lnTo>
                      <a:pt x="144" y="144"/>
                    </a:lnTo>
                    <a:lnTo>
                      <a:pt x="144" y="136"/>
                    </a:lnTo>
                    <a:lnTo>
                      <a:pt x="144" y="129"/>
                    </a:lnTo>
                    <a:lnTo>
                      <a:pt x="121" y="121"/>
                    </a:lnTo>
                    <a:lnTo>
                      <a:pt x="106" y="114"/>
                    </a:lnTo>
                    <a:lnTo>
                      <a:pt x="91" y="106"/>
                    </a:lnTo>
                    <a:lnTo>
                      <a:pt x="76" y="99"/>
                    </a:lnTo>
                    <a:lnTo>
                      <a:pt x="61" y="91"/>
                    </a:lnTo>
                    <a:lnTo>
                      <a:pt x="53" y="76"/>
                    </a:lnTo>
                    <a:lnTo>
                      <a:pt x="45" y="68"/>
                    </a:lnTo>
                    <a:lnTo>
                      <a:pt x="38" y="68"/>
                    </a:lnTo>
                    <a:lnTo>
                      <a:pt x="38" y="61"/>
                    </a:lnTo>
                    <a:lnTo>
                      <a:pt x="38" y="53"/>
                    </a:lnTo>
                    <a:lnTo>
                      <a:pt x="45" y="53"/>
                    </a:lnTo>
                    <a:lnTo>
                      <a:pt x="45" y="45"/>
                    </a:lnTo>
                    <a:lnTo>
                      <a:pt x="61" y="45"/>
                    </a:lnTo>
                    <a:lnTo>
                      <a:pt x="76" y="38"/>
                    </a:lnTo>
                    <a:lnTo>
                      <a:pt x="91" y="38"/>
                    </a:lnTo>
                    <a:lnTo>
                      <a:pt x="99" y="30"/>
                    </a:lnTo>
                    <a:lnTo>
                      <a:pt x="106" y="30"/>
                    </a:lnTo>
                    <a:lnTo>
                      <a:pt x="114" y="23"/>
                    </a:lnTo>
                    <a:lnTo>
                      <a:pt x="114" y="15"/>
                    </a:lnTo>
                    <a:lnTo>
                      <a:pt x="114" y="8"/>
                    </a:lnTo>
                    <a:lnTo>
                      <a:pt x="106" y="0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5" name="Freeform 63">
                <a:extLst>
                  <a:ext uri="{FF2B5EF4-FFF2-40B4-BE49-F238E27FC236}">
                    <a16:creationId xmlns:a16="http://schemas.microsoft.com/office/drawing/2014/main" id="{17ACD93A-BC9E-6744-BE0D-777AF5FC3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" y="3927"/>
                <a:ext cx="545" cy="121"/>
              </a:xfrm>
              <a:custGeom>
                <a:avLst/>
                <a:gdLst>
                  <a:gd name="T0" fmla="*/ 544 w 545"/>
                  <a:gd name="T1" fmla="*/ 75 h 121"/>
                  <a:gd name="T2" fmla="*/ 536 w 545"/>
                  <a:gd name="T3" fmla="*/ 68 h 121"/>
                  <a:gd name="T4" fmla="*/ 63 w 545"/>
                  <a:gd name="T5" fmla="*/ 0 h 121"/>
                  <a:gd name="T6" fmla="*/ 39 w 545"/>
                  <a:gd name="T7" fmla="*/ 0 h 121"/>
                  <a:gd name="T8" fmla="*/ 24 w 545"/>
                  <a:gd name="T9" fmla="*/ 0 h 121"/>
                  <a:gd name="T10" fmla="*/ 8 w 545"/>
                  <a:gd name="T11" fmla="*/ 8 h 121"/>
                  <a:gd name="T12" fmla="*/ 0 w 545"/>
                  <a:gd name="T13" fmla="*/ 15 h 121"/>
                  <a:gd name="T14" fmla="*/ 8 w 545"/>
                  <a:gd name="T15" fmla="*/ 23 h 121"/>
                  <a:gd name="T16" fmla="*/ 24 w 545"/>
                  <a:gd name="T17" fmla="*/ 30 h 121"/>
                  <a:gd name="T18" fmla="*/ 32 w 545"/>
                  <a:gd name="T19" fmla="*/ 30 h 121"/>
                  <a:gd name="T20" fmla="*/ 39 w 545"/>
                  <a:gd name="T21" fmla="*/ 38 h 121"/>
                  <a:gd name="T22" fmla="*/ 47 w 545"/>
                  <a:gd name="T23" fmla="*/ 53 h 121"/>
                  <a:gd name="T24" fmla="*/ 47 w 545"/>
                  <a:gd name="T25" fmla="*/ 60 h 121"/>
                  <a:gd name="T26" fmla="*/ 47 w 545"/>
                  <a:gd name="T27" fmla="*/ 75 h 121"/>
                  <a:gd name="T28" fmla="*/ 47 w 545"/>
                  <a:gd name="T29" fmla="*/ 83 h 121"/>
                  <a:gd name="T30" fmla="*/ 47 w 545"/>
                  <a:gd name="T31" fmla="*/ 98 h 121"/>
                  <a:gd name="T32" fmla="*/ 55 w 545"/>
                  <a:gd name="T33" fmla="*/ 113 h 121"/>
                  <a:gd name="T34" fmla="*/ 63 w 545"/>
                  <a:gd name="T35" fmla="*/ 113 h 121"/>
                  <a:gd name="T36" fmla="*/ 79 w 545"/>
                  <a:gd name="T37" fmla="*/ 120 h 121"/>
                  <a:gd name="T38" fmla="*/ 134 w 545"/>
                  <a:gd name="T39" fmla="*/ 120 h 121"/>
                  <a:gd name="T40" fmla="*/ 181 w 545"/>
                  <a:gd name="T41" fmla="*/ 120 h 121"/>
                  <a:gd name="T42" fmla="*/ 221 w 545"/>
                  <a:gd name="T43" fmla="*/ 120 h 121"/>
                  <a:gd name="T44" fmla="*/ 268 w 545"/>
                  <a:gd name="T45" fmla="*/ 120 h 121"/>
                  <a:gd name="T46" fmla="*/ 323 w 545"/>
                  <a:gd name="T47" fmla="*/ 113 h 121"/>
                  <a:gd name="T48" fmla="*/ 363 w 545"/>
                  <a:gd name="T49" fmla="*/ 113 h 121"/>
                  <a:gd name="T50" fmla="*/ 402 w 545"/>
                  <a:gd name="T51" fmla="*/ 105 h 121"/>
                  <a:gd name="T52" fmla="*/ 434 w 545"/>
                  <a:gd name="T53" fmla="*/ 98 h 121"/>
                  <a:gd name="T54" fmla="*/ 473 w 545"/>
                  <a:gd name="T55" fmla="*/ 98 h 121"/>
                  <a:gd name="T56" fmla="*/ 505 w 545"/>
                  <a:gd name="T57" fmla="*/ 90 h 121"/>
                  <a:gd name="T58" fmla="*/ 520 w 545"/>
                  <a:gd name="T59" fmla="*/ 90 h 121"/>
                  <a:gd name="T60" fmla="*/ 536 w 545"/>
                  <a:gd name="T61" fmla="*/ 83 h 121"/>
                  <a:gd name="T62" fmla="*/ 544 w 545"/>
                  <a:gd name="T63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5" h="121">
                    <a:moveTo>
                      <a:pt x="544" y="75"/>
                    </a:moveTo>
                    <a:lnTo>
                      <a:pt x="536" y="68"/>
                    </a:lnTo>
                    <a:lnTo>
                      <a:pt x="63" y="0"/>
                    </a:lnTo>
                    <a:lnTo>
                      <a:pt x="39" y="0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15"/>
                    </a:lnTo>
                    <a:lnTo>
                      <a:pt x="8" y="23"/>
                    </a:lnTo>
                    <a:lnTo>
                      <a:pt x="24" y="30"/>
                    </a:lnTo>
                    <a:lnTo>
                      <a:pt x="32" y="30"/>
                    </a:lnTo>
                    <a:lnTo>
                      <a:pt x="39" y="38"/>
                    </a:lnTo>
                    <a:lnTo>
                      <a:pt x="47" y="53"/>
                    </a:lnTo>
                    <a:lnTo>
                      <a:pt x="47" y="60"/>
                    </a:lnTo>
                    <a:lnTo>
                      <a:pt x="47" y="75"/>
                    </a:lnTo>
                    <a:lnTo>
                      <a:pt x="47" y="83"/>
                    </a:lnTo>
                    <a:lnTo>
                      <a:pt x="47" y="98"/>
                    </a:lnTo>
                    <a:lnTo>
                      <a:pt x="55" y="113"/>
                    </a:lnTo>
                    <a:lnTo>
                      <a:pt x="63" y="113"/>
                    </a:lnTo>
                    <a:lnTo>
                      <a:pt x="79" y="120"/>
                    </a:lnTo>
                    <a:lnTo>
                      <a:pt x="134" y="120"/>
                    </a:lnTo>
                    <a:lnTo>
                      <a:pt x="181" y="120"/>
                    </a:lnTo>
                    <a:lnTo>
                      <a:pt x="221" y="120"/>
                    </a:lnTo>
                    <a:lnTo>
                      <a:pt x="268" y="120"/>
                    </a:lnTo>
                    <a:lnTo>
                      <a:pt x="323" y="113"/>
                    </a:lnTo>
                    <a:lnTo>
                      <a:pt x="363" y="113"/>
                    </a:lnTo>
                    <a:lnTo>
                      <a:pt x="402" y="105"/>
                    </a:lnTo>
                    <a:lnTo>
                      <a:pt x="434" y="98"/>
                    </a:lnTo>
                    <a:lnTo>
                      <a:pt x="473" y="98"/>
                    </a:lnTo>
                    <a:lnTo>
                      <a:pt x="505" y="90"/>
                    </a:lnTo>
                    <a:lnTo>
                      <a:pt x="520" y="90"/>
                    </a:lnTo>
                    <a:lnTo>
                      <a:pt x="536" y="83"/>
                    </a:lnTo>
                    <a:lnTo>
                      <a:pt x="544" y="75"/>
                    </a:lnTo>
                  </a:path>
                </a:pathLst>
              </a:cu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6" name="Freeform 64">
                <a:extLst>
                  <a:ext uri="{FF2B5EF4-FFF2-40B4-BE49-F238E27FC236}">
                    <a16:creationId xmlns:a16="http://schemas.microsoft.com/office/drawing/2014/main" id="{B37217C8-1F1A-EE49-809C-C7CD59656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" y="3911"/>
                <a:ext cx="433" cy="137"/>
              </a:xfrm>
              <a:custGeom>
                <a:avLst/>
                <a:gdLst>
                  <a:gd name="T0" fmla="*/ 432 w 433"/>
                  <a:gd name="T1" fmla="*/ 38 h 137"/>
                  <a:gd name="T2" fmla="*/ 408 w 433"/>
                  <a:gd name="T3" fmla="*/ 30 h 137"/>
                  <a:gd name="T4" fmla="*/ 385 w 433"/>
                  <a:gd name="T5" fmla="*/ 15 h 137"/>
                  <a:gd name="T6" fmla="*/ 361 w 433"/>
                  <a:gd name="T7" fmla="*/ 8 h 137"/>
                  <a:gd name="T8" fmla="*/ 353 w 433"/>
                  <a:gd name="T9" fmla="*/ 0 h 137"/>
                  <a:gd name="T10" fmla="*/ 283 w 433"/>
                  <a:gd name="T11" fmla="*/ 15 h 137"/>
                  <a:gd name="T12" fmla="*/ 196 w 433"/>
                  <a:gd name="T13" fmla="*/ 30 h 137"/>
                  <a:gd name="T14" fmla="*/ 16 w 433"/>
                  <a:gd name="T15" fmla="*/ 53 h 137"/>
                  <a:gd name="T16" fmla="*/ 8 w 433"/>
                  <a:gd name="T17" fmla="*/ 60 h 137"/>
                  <a:gd name="T18" fmla="*/ 0 w 433"/>
                  <a:gd name="T19" fmla="*/ 68 h 137"/>
                  <a:gd name="T20" fmla="*/ 8 w 433"/>
                  <a:gd name="T21" fmla="*/ 76 h 137"/>
                  <a:gd name="T22" fmla="*/ 16 w 433"/>
                  <a:gd name="T23" fmla="*/ 76 h 137"/>
                  <a:gd name="T24" fmla="*/ 24 w 433"/>
                  <a:gd name="T25" fmla="*/ 83 h 137"/>
                  <a:gd name="T26" fmla="*/ 126 w 433"/>
                  <a:gd name="T27" fmla="*/ 91 h 137"/>
                  <a:gd name="T28" fmla="*/ 189 w 433"/>
                  <a:gd name="T29" fmla="*/ 98 h 137"/>
                  <a:gd name="T30" fmla="*/ 220 w 433"/>
                  <a:gd name="T31" fmla="*/ 106 h 137"/>
                  <a:gd name="T32" fmla="*/ 259 w 433"/>
                  <a:gd name="T33" fmla="*/ 113 h 137"/>
                  <a:gd name="T34" fmla="*/ 283 w 433"/>
                  <a:gd name="T35" fmla="*/ 121 h 137"/>
                  <a:gd name="T36" fmla="*/ 306 w 433"/>
                  <a:gd name="T37" fmla="*/ 128 h 137"/>
                  <a:gd name="T38" fmla="*/ 322 w 433"/>
                  <a:gd name="T39" fmla="*/ 136 h 137"/>
                  <a:gd name="T40" fmla="*/ 346 w 433"/>
                  <a:gd name="T41" fmla="*/ 136 h 137"/>
                  <a:gd name="T42" fmla="*/ 369 w 433"/>
                  <a:gd name="T43" fmla="*/ 136 h 137"/>
                  <a:gd name="T44" fmla="*/ 393 w 433"/>
                  <a:gd name="T45" fmla="*/ 136 h 137"/>
                  <a:gd name="T46" fmla="*/ 424 w 433"/>
                  <a:gd name="T47" fmla="*/ 76 h 137"/>
                  <a:gd name="T48" fmla="*/ 424 w 433"/>
                  <a:gd name="T49" fmla="*/ 68 h 137"/>
                  <a:gd name="T50" fmla="*/ 424 w 433"/>
                  <a:gd name="T51" fmla="*/ 60 h 137"/>
                  <a:gd name="T52" fmla="*/ 432 w 433"/>
                  <a:gd name="T53" fmla="*/ 3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137">
                    <a:moveTo>
                      <a:pt x="432" y="38"/>
                    </a:moveTo>
                    <a:lnTo>
                      <a:pt x="408" y="30"/>
                    </a:lnTo>
                    <a:lnTo>
                      <a:pt x="385" y="15"/>
                    </a:lnTo>
                    <a:lnTo>
                      <a:pt x="361" y="8"/>
                    </a:lnTo>
                    <a:lnTo>
                      <a:pt x="353" y="0"/>
                    </a:lnTo>
                    <a:lnTo>
                      <a:pt x="283" y="15"/>
                    </a:lnTo>
                    <a:lnTo>
                      <a:pt x="196" y="30"/>
                    </a:lnTo>
                    <a:lnTo>
                      <a:pt x="16" y="53"/>
                    </a:lnTo>
                    <a:lnTo>
                      <a:pt x="8" y="60"/>
                    </a:lnTo>
                    <a:lnTo>
                      <a:pt x="0" y="68"/>
                    </a:lnTo>
                    <a:lnTo>
                      <a:pt x="8" y="76"/>
                    </a:lnTo>
                    <a:lnTo>
                      <a:pt x="16" y="76"/>
                    </a:lnTo>
                    <a:lnTo>
                      <a:pt x="24" y="83"/>
                    </a:lnTo>
                    <a:lnTo>
                      <a:pt x="126" y="91"/>
                    </a:lnTo>
                    <a:lnTo>
                      <a:pt x="189" y="98"/>
                    </a:lnTo>
                    <a:lnTo>
                      <a:pt x="220" y="106"/>
                    </a:lnTo>
                    <a:lnTo>
                      <a:pt x="259" y="113"/>
                    </a:lnTo>
                    <a:lnTo>
                      <a:pt x="283" y="121"/>
                    </a:lnTo>
                    <a:lnTo>
                      <a:pt x="306" y="128"/>
                    </a:lnTo>
                    <a:lnTo>
                      <a:pt x="322" y="136"/>
                    </a:lnTo>
                    <a:lnTo>
                      <a:pt x="346" y="136"/>
                    </a:lnTo>
                    <a:lnTo>
                      <a:pt x="369" y="136"/>
                    </a:lnTo>
                    <a:lnTo>
                      <a:pt x="393" y="136"/>
                    </a:lnTo>
                    <a:lnTo>
                      <a:pt x="424" y="76"/>
                    </a:lnTo>
                    <a:lnTo>
                      <a:pt x="424" y="68"/>
                    </a:lnTo>
                    <a:lnTo>
                      <a:pt x="424" y="60"/>
                    </a:lnTo>
                    <a:lnTo>
                      <a:pt x="432" y="38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7" name="Freeform 65">
                <a:extLst>
                  <a:ext uri="{FF2B5EF4-FFF2-40B4-BE49-F238E27FC236}">
                    <a16:creationId xmlns:a16="http://schemas.microsoft.com/office/drawing/2014/main" id="{BAA15ACC-04E6-514E-A2A3-4D522DD91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" y="3807"/>
                <a:ext cx="65" cy="105"/>
              </a:xfrm>
              <a:custGeom>
                <a:avLst/>
                <a:gdLst>
                  <a:gd name="T0" fmla="*/ 64 w 65"/>
                  <a:gd name="T1" fmla="*/ 0 h 105"/>
                  <a:gd name="T2" fmla="*/ 43 w 65"/>
                  <a:gd name="T3" fmla="*/ 0 h 105"/>
                  <a:gd name="T4" fmla="*/ 36 w 65"/>
                  <a:gd name="T5" fmla="*/ 7 h 105"/>
                  <a:gd name="T6" fmla="*/ 21 w 65"/>
                  <a:gd name="T7" fmla="*/ 15 h 105"/>
                  <a:gd name="T8" fmla="*/ 14 w 65"/>
                  <a:gd name="T9" fmla="*/ 30 h 105"/>
                  <a:gd name="T10" fmla="*/ 7 w 65"/>
                  <a:gd name="T11" fmla="*/ 45 h 105"/>
                  <a:gd name="T12" fmla="*/ 7 w 65"/>
                  <a:gd name="T13" fmla="*/ 59 h 105"/>
                  <a:gd name="T14" fmla="*/ 0 w 65"/>
                  <a:gd name="T15" fmla="*/ 74 h 105"/>
                  <a:gd name="T16" fmla="*/ 0 w 65"/>
                  <a:gd name="T17" fmla="*/ 89 h 105"/>
                  <a:gd name="T18" fmla="*/ 14 w 65"/>
                  <a:gd name="T19" fmla="*/ 97 h 105"/>
                  <a:gd name="T20" fmla="*/ 36 w 65"/>
                  <a:gd name="T21" fmla="*/ 104 h 105"/>
                  <a:gd name="T22" fmla="*/ 50 w 65"/>
                  <a:gd name="T23" fmla="*/ 104 h 105"/>
                  <a:gd name="T24" fmla="*/ 50 w 65"/>
                  <a:gd name="T25" fmla="*/ 89 h 105"/>
                  <a:gd name="T26" fmla="*/ 43 w 65"/>
                  <a:gd name="T27" fmla="*/ 67 h 105"/>
                  <a:gd name="T28" fmla="*/ 43 w 65"/>
                  <a:gd name="T29" fmla="*/ 52 h 105"/>
                  <a:gd name="T30" fmla="*/ 36 w 65"/>
                  <a:gd name="T31" fmla="*/ 45 h 105"/>
                  <a:gd name="T32" fmla="*/ 36 w 65"/>
                  <a:gd name="T33" fmla="*/ 30 h 105"/>
                  <a:gd name="T34" fmla="*/ 43 w 65"/>
                  <a:gd name="T35" fmla="*/ 22 h 105"/>
                  <a:gd name="T36" fmla="*/ 43 w 65"/>
                  <a:gd name="T37" fmla="*/ 15 h 105"/>
                  <a:gd name="T38" fmla="*/ 50 w 65"/>
                  <a:gd name="T39" fmla="*/ 7 h 105"/>
                  <a:gd name="T40" fmla="*/ 64 w 65"/>
                  <a:gd name="T4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105">
                    <a:moveTo>
                      <a:pt x="64" y="0"/>
                    </a:moveTo>
                    <a:lnTo>
                      <a:pt x="43" y="0"/>
                    </a:lnTo>
                    <a:lnTo>
                      <a:pt x="36" y="7"/>
                    </a:lnTo>
                    <a:lnTo>
                      <a:pt x="21" y="15"/>
                    </a:lnTo>
                    <a:lnTo>
                      <a:pt x="14" y="30"/>
                    </a:lnTo>
                    <a:lnTo>
                      <a:pt x="7" y="45"/>
                    </a:lnTo>
                    <a:lnTo>
                      <a:pt x="7" y="59"/>
                    </a:lnTo>
                    <a:lnTo>
                      <a:pt x="0" y="7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36" y="104"/>
                    </a:lnTo>
                    <a:lnTo>
                      <a:pt x="50" y="104"/>
                    </a:lnTo>
                    <a:lnTo>
                      <a:pt x="50" y="89"/>
                    </a:lnTo>
                    <a:lnTo>
                      <a:pt x="43" y="67"/>
                    </a:lnTo>
                    <a:lnTo>
                      <a:pt x="43" y="52"/>
                    </a:lnTo>
                    <a:lnTo>
                      <a:pt x="36" y="45"/>
                    </a:lnTo>
                    <a:lnTo>
                      <a:pt x="36" y="30"/>
                    </a:lnTo>
                    <a:lnTo>
                      <a:pt x="43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8" name="Freeform 66">
                <a:extLst>
                  <a:ext uri="{FF2B5EF4-FFF2-40B4-BE49-F238E27FC236}">
                    <a16:creationId xmlns:a16="http://schemas.microsoft.com/office/drawing/2014/main" id="{B20777A1-C1E5-4F49-A8F5-B8ECC63DD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" y="2815"/>
                <a:ext cx="33" cy="969"/>
              </a:xfrm>
              <a:custGeom>
                <a:avLst/>
                <a:gdLst>
                  <a:gd name="T0" fmla="*/ 32 w 33"/>
                  <a:gd name="T1" fmla="*/ 0 h 969"/>
                  <a:gd name="T2" fmla="*/ 19 w 33"/>
                  <a:gd name="T3" fmla="*/ 968 h 969"/>
                  <a:gd name="T4" fmla="*/ 6 w 33"/>
                  <a:gd name="T5" fmla="*/ 968 h 969"/>
                  <a:gd name="T6" fmla="*/ 0 w 33"/>
                  <a:gd name="T7" fmla="*/ 16 h 969"/>
                  <a:gd name="T8" fmla="*/ 19 w 33"/>
                  <a:gd name="T9" fmla="*/ 8 h 969"/>
                  <a:gd name="T10" fmla="*/ 32 w 33"/>
                  <a:gd name="T11" fmla="*/ 0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969">
                    <a:moveTo>
                      <a:pt x="32" y="0"/>
                    </a:moveTo>
                    <a:lnTo>
                      <a:pt x="19" y="968"/>
                    </a:lnTo>
                    <a:lnTo>
                      <a:pt x="6" y="968"/>
                    </a:lnTo>
                    <a:lnTo>
                      <a:pt x="0" y="16"/>
                    </a:lnTo>
                    <a:lnTo>
                      <a:pt x="19" y="8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5299" name="Freeform 67">
            <a:extLst>
              <a:ext uri="{FF2B5EF4-FFF2-40B4-BE49-F238E27FC236}">
                <a16:creationId xmlns:a16="http://schemas.microsoft.com/office/drawing/2014/main" id="{6A7279CC-E5CD-814B-8B35-91CB670ADBF1}"/>
              </a:ext>
            </a:extLst>
          </p:cNvPr>
          <p:cNvSpPr>
            <a:spLocks/>
          </p:cNvSpPr>
          <p:nvPr/>
        </p:nvSpPr>
        <p:spPr bwMode="auto">
          <a:xfrm>
            <a:off x="1271588" y="4418013"/>
            <a:ext cx="458787" cy="103187"/>
          </a:xfrm>
          <a:custGeom>
            <a:avLst/>
            <a:gdLst>
              <a:gd name="T0" fmla="*/ 0 w 289"/>
              <a:gd name="T1" fmla="*/ 0 h 65"/>
              <a:gd name="T2" fmla="*/ 16 w 289"/>
              <a:gd name="T3" fmla="*/ 0 h 65"/>
              <a:gd name="T4" fmla="*/ 23 w 289"/>
              <a:gd name="T5" fmla="*/ 0 h 65"/>
              <a:gd name="T6" fmla="*/ 31 w 289"/>
              <a:gd name="T7" fmla="*/ 0 h 65"/>
              <a:gd name="T8" fmla="*/ 39 w 289"/>
              <a:gd name="T9" fmla="*/ 7 h 65"/>
              <a:gd name="T10" fmla="*/ 54 w 289"/>
              <a:gd name="T11" fmla="*/ 7 h 65"/>
              <a:gd name="T12" fmla="*/ 62 w 289"/>
              <a:gd name="T13" fmla="*/ 14 h 65"/>
              <a:gd name="T14" fmla="*/ 78 w 289"/>
              <a:gd name="T15" fmla="*/ 14 h 65"/>
              <a:gd name="T16" fmla="*/ 86 w 289"/>
              <a:gd name="T17" fmla="*/ 14 h 65"/>
              <a:gd name="T18" fmla="*/ 101 w 289"/>
              <a:gd name="T19" fmla="*/ 21 h 65"/>
              <a:gd name="T20" fmla="*/ 125 w 289"/>
              <a:gd name="T21" fmla="*/ 21 h 65"/>
              <a:gd name="T22" fmla="*/ 148 w 289"/>
              <a:gd name="T23" fmla="*/ 21 h 65"/>
              <a:gd name="T24" fmla="*/ 163 w 289"/>
              <a:gd name="T25" fmla="*/ 21 h 65"/>
              <a:gd name="T26" fmla="*/ 179 w 289"/>
              <a:gd name="T27" fmla="*/ 21 h 65"/>
              <a:gd name="T28" fmla="*/ 202 w 289"/>
              <a:gd name="T29" fmla="*/ 21 h 65"/>
              <a:gd name="T30" fmla="*/ 226 w 289"/>
              <a:gd name="T31" fmla="*/ 14 h 65"/>
              <a:gd name="T32" fmla="*/ 241 w 289"/>
              <a:gd name="T33" fmla="*/ 14 h 65"/>
              <a:gd name="T34" fmla="*/ 257 w 289"/>
              <a:gd name="T35" fmla="*/ 14 h 65"/>
              <a:gd name="T36" fmla="*/ 272 w 289"/>
              <a:gd name="T37" fmla="*/ 7 h 65"/>
              <a:gd name="T38" fmla="*/ 288 w 289"/>
              <a:gd name="T39" fmla="*/ 7 h 65"/>
              <a:gd name="T40" fmla="*/ 280 w 289"/>
              <a:gd name="T41" fmla="*/ 14 h 65"/>
              <a:gd name="T42" fmla="*/ 272 w 289"/>
              <a:gd name="T43" fmla="*/ 21 h 65"/>
              <a:gd name="T44" fmla="*/ 265 w 289"/>
              <a:gd name="T45" fmla="*/ 36 h 65"/>
              <a:gd name="T46" fmla="*/ 265 w 289"/>
              <a:gd name="T47" fmla="*/ 43 h 65"/>
              <a:gd name="T48" fmla="*/ 257 w 289"/>
              <a:gd name="T49" fmla="*/ 50 h 65"/>
              <a:gd name="T50" fmla="*/ 257 w 289"/>
              <a:gd name="T51" fmla="*/ 64 h 65"/>
              <a:gd name="T52" fmla="*/ 249 w 289"/>
              <a:gd name="T53" fmla="*/ 57 h 65"/>
              <a:gd name="T54" fmla="*/ 249 w 289"/>
              <a:gd name="T55" fmla="*/ 50 h 65"/>
              <a:gd name="T56" fmla="*/ 241 w 289"/>
              <a:gd name="T57" fmla="*/ 43 h 65"/>
              <a:gd name="T58" fmla="*/ 234 w 289"/>
              <a:gd name="T59" fmla="*/ 36 h 65"/>
              <a:gd name="T60" fmla="*/ 226 w 289"/>
              <a:gd name="T61" fmla="*/ 36 h 65"/>
              <a:gd name="T62" fmla="*/ 218 w 289"/>
              <a:gd name="T63" fmla="*/ 28 h 65"/>
              <a:gd name="T64" fmla="*/ 210 w 289"/>
              <a:gd name="T65" fmla="*/ 28 h 65"/>
              <a:gd name="T66" fmla="*/ 195 w 289"/>
              <a:gd name="T67" fmla="*/ 28 h 65"/>
              <a:gd name="T68" fmla="*/ 179 w 289"/>
              <a:gd name="T69" fmla="*/ 28 h 65"/>
              <a:gd name="T70" fmla="*/ 163 w 289"/>
              <a:gd name="T71" fmla="*/ 28 h 65"/>
              <a:gd name="T72" fmla="*/ 140 w 289"/>
              <a:gd name="T73" fmla="*/ 28 h 65"/>
              <a:gd name="T74" fmla="*/ 125 w 289"/>
              <a:gd name="T75" fmla="*/ 28 h 65"/>
              <a:gd name="T76" fmla="*/ 109 w 289"/>
              <a:gd name="T77" fmla="*/ 28 h 65"/>
              <a:gd name="T78" fmla="*/ 93 w 289"/>
              <a:gd name="T79" fmla="*/ 36 h 65"/>
              <a:gd name="T80" fmla="*/ 86 w 289"/>
              <a:gd name="T81" fmla="*/ 36 h 65"/>
              <a:gd name="T82" fmla="*/ 78 w 289"/>
              <a:gd name="T83" fmla="*/ 43 h 65"/>
              <a:gd name="T84" fmla="*/ 70 w 289"/>
              <a:gd name="T85" fmla="*/ 57 h 65"/>
              <a:gd name="T86" fmla="*/ 62 w 289"/>
              <a:gd name="T87" fmla="*/ 43 h 65"/>
              <a:gd name="T88" fmla="*/ 62 w 289"/>
              <a:gd name="T89" fmla="*/ 36 h 65"/>
              <a:gd name="T90" fmla="*/ 54 w 289"/>
              <a:gd name="T91" fmla="*/ 28 h 65"/>
              <a:gd name="T92" fmla="*/ 47 w 289"/>
              <a:gd name="T93" fmla="*/ 21 h 65"/>
              <a:gd name="T94" fmla="*/ 39 w 289"/>
              <a:gd name="T95" fmla="*/ 14 h 65"/>
              <a:gd name="T96" fmla="*/ 31 w 289"/>
              <a:gd name="T97" fmla="*/ 7 h 65"/>
              <a:gd name="T98" fmla="*/ 16 w 289"/>
              <a:gd name="T99" fmla="*/ 7 h 65"/>
              <a:gd name="T100" fmla="*/ 0 w 289"/>
              <a:gd name="T10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9" h="65">
                <a:moveTo>
                  <a:pt x="0" y="0"/>
                </a:moveTo>
                <a:lnTo>
                  <a:pt x="16" y="0"/>
                </a:lnTo>
                <a:lnTo>
                  <a:pt x="23" y="0"/>
                </a:lnTo>
                <a:lnTo>
                  <a:pt x="31" y="0"/>
                </a:lnTo>
                <a:lnTo>
                  <a:pt x="39" y="7"/>
                </a:lnTo>
                <a:lnTo>
                  <a:pt x="54" y="7"/>
                </a:lnTo>
                <a:lnTo>
                  <a:pt x="62" y="14"/>
                </a:lnTo>
                <a:lnTo>
                  <a:pt x="78" y="14"/>
                </a:lnTo>
                <a:lnTo>
                  <a:pt x="86" y="14"/>
                </a:lnTo>
                <a:lnTo>
                  <a:pt x="101" y="21"/>
                </a:lnTo>
                <a:lnTo>
                  <a:pt x="125" y="21"/>
                </a:lnTo>
                <a:lnTo>
                  <a:pt x="148" y="21"/>
                </a:lnTo>
                <a:lnTo>
                  <a:pt x="163" y="21"/>
                </a:lnTo>
                <a:lnTo>
                  <a:pt x="179" y="21"/>
                </a:lnTo>
                <a:lnTo>
                  <a:pt x="202" y="21"/>
                </a:lnTo>
                <a:lnTo>
                  <a:pt x="226" y="14"/>
                </a:lnTo>
                <a:lnTo>
                  <a:pt x="241" y="14"/>
                </a:lnTo>
                <a:lnTo>
                  <a:pt x="257" y="14"/>
                </a:lnTo>
                <a:lnTo>
                  <a:pt x="272" y="7"/>
                </a:lnTo>
                <a:lnTo>
                  <a:pt x="288" y="7"/>
                </a:lnTo>
                <a:lnTo>
                  <a:pt x="280" y="14"/>
                </a:lnTo>
                <a:lnTo>
                  <a:pt x="272" y="21"/>
                </a:lnTo>
                <a:lnTo>
                  <a:pt x="265" y="36"/>
                </a:lnTo>
                <a:lnTo>
                  <a:pt x="265" y="43"/>
                </a:lnTo>
                <a:lnTo>
                  <a:pt x="257" y="50"/>
                </a:lnTo>
                <a:lnTo>
                  <a:pt x="257" y="64"/>
                </a:lnTo>
                <a:lnTo>
                  <a:pt x="249" y="57"/>
                </a:lnTo>
                <a:lnTo>
                  <a:pt x="249" y="50"/>
                </a:lnTo>
                <a:lnTo>
                  <a:pt x="241" y="43"/>
                </a:lnTo>
                <a:lnTo>
                  <a:pt x="234" y="36"/>
                </a:lnTo>
                <a:lnTo>
                  <a:pt x="226" y="36"/>
                </a:lnTo>
                <a:lnTo>
                  <a:pt x="218" y="28"/>
                </a:lnTo>
                <a:lnTo>
                  <a:pt x="210" y="28"/>
                </a:lnTo>
                <a:lnTo>
                  <a:pt x="195" y="28"/>
                </a:lnTo>
                <a:lnTo>
                  <a:pt x="179" y="28"/>
                </a:lnTo>
                <a:lnTo>
                  <a:pt x="163" y="28"/>
                </a:lnTo>
                <a:lnTo>
                  <a:pt x="140" y="28"/>
                </a:lnTo>
                <a:lnTo>
                  <a:pt x="125" y="28"/>
                </a:lnTo>
                <a:lnTo>
                  <a:pt x="109" y="28"/>
                </a:lnTo>
                <a:lnTo>
                  <a:pt x="93" y="36"/>
                </a:lnTo>
                <a:lnTo>
                  <a:pt x="86" y="36"/>
                </a:lnTo>
                <a:lnTo>
                  <a:pt x="78" y="43"/>
                </a:lnTo>
                <a:lnTo>
                  <a:pt x="70" y="57"/>
                </a:lnTo>
                <a:lnTo>
                  <a:pt x="62" y="43"/>
                </a:lnTo>
                <a:lnTo>
                  <a:pt x="62" y="36"/>
                </a:lnTo>
                <a:lnTo>
                  <a:pt x="54" y="28"/>
                </a:lnTo>
                <a:lnTo>
                  <a:pt x="47" y="21"/>
                </a:lnTo>
                <a:lnTo>
                  <a:pt x="39" y="14"/>
                </a:lnTo>
                <a:lnTo>
                  <a:pt x="31" y="7"/>
                </a:lnTo>
                <a:lnTo>
                  <a:pt x="16" y="7"/>
                </a:lnTo>
                <a:lnTo>
                  <a:pt x="0" y="0"/>
                </a:lnTo>
              </a:path>
            </a:pathLst>
          </a:custGeom>
          <a:solidFill>
            <a:srgbClr val="6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0" name="Freeform 68">
            <a:extLst>
              <a:ext uri="{FF2B5EF4-FFF2-40B4-BE49-F238E27FC236}">
                <a16:creationId xmlns:a16="http://schemas.microsoft.com/office/drawing/2014/main" id="{0287722F-4839-6644-91B3-D7C1517AA465}"/>
              </a:ext>
            </a:extLst>
          </p:cNvPr>
          <p:cNvSpPr>
            <a:spLocks/>
          </p:cNvSpPr>
          <p:nvPr/>
        </p:nvSpPr>
        <p:spPr bwMode="auto">
          <a:xfrm>
            <a:off x="292100" y="3592513"/>
            <a:ext cx="1728788" cy="814387"/>
          </a:xfrm>
          <a:custGeom>
            <a:avLst/>
            <a:gdLst>
              <a:gd name="T0" fmla="*/ 24 w 1089"/>
              <a:gd name="T1" fmla="*/ 118 h 513"/>
              <a:gd name="T2" fmla="*/ 40 w 1089"/>
              <a:gd name="T3" fmla="*/ 165 h 513"/>
              <a:gd name="T4" fmla="*/ 64 w 1089"/>
              <a:gd name="T5" fmla="*/ 221 h 513"/>
              <a:gd name="T6" fmla="*/ 79 w 1089"/>
              <a:gd name="T7" fmla="*/ 252 h 513"/>
              <a:gd name="T8" fmla="*/ 119 w 1089"/>
              <a:gd name="T9" fmla="*/ 291 h 513"/>
              <a:gd name="T10" fmla="*/ 151 w 1089"/>
              <a:gd name="T11" fmla="*/ 331 h 513"/>
              <a:gd name="T12" fmla="*/ 191 w 1089"/>
              <a:gd name="T13" fmla="*/ 362 h 513"/>
              <a:gd name="T14" fmla="*/ 230 w 1089"/>
              <a:gd name="T15" fmla="*/ 386 h 513"/>
              <a:gd name="T16" fmla="*/ 278 w 1089"/>
              <a:gd name="T17" fmla="*/ 410 h 513"/>
              <a:gd name="T18" fmla="*/ 318 w 1089"/>
              <a:gd name="T19" fmla="*/ 433 h 513"/>
              <a:gd name="T20" fmla="*/ 365 w 1089"/>
              <a:gd name="T21" fmla="*/ 441 h 513"/>
              <a:gd name="T22" fmla="*/ 413 w 1089"/>
              <a:gd name="T23" fmla="*/ 457 h 513"/>
              <a:gd name="T24" fmla="*/ 461 w 1089"/>
              <a:gd name="T25" fmla="*/ 473 h 513"/>
              <a:gd name="T26" fmla="*/ 500 w 1089"/>
              <a:gd name="T27" fmla="*/ 488 h 513"/>
              <a:gd name="T28" fmla="*/ 540 w 1089"/>
              <a:gd name="T29" fmla="*/ 496 h 513"/>
              <a:gd name="T30" fmla="*/ 612 w 1089"/>
              <a:gd name="T31" fmla="*/ 504 h 513"/>
              <a:gd name="T32" fmla="*/ 715 w 1089"/>
              <a:gd name="T33" fmla="*/ 512 h 513"/>
              <a:gd name="T34" fmla="*/ 786 w 1089"/>
              <a:gd name="T35" fmla="*/ 512 h 513"/>
              <a:gd name="T36" fmla="*/ 897 w 1089"/>
              <a:gd name="T37" fmla="*/ 504 h 513"/>
              <a:gd name="T38" fmla="*/ 977 w 1089"/>
              <a:gd name="T39" fmla="*/ 488 h 513"/>
              <a:gd name="T40" fmla="*/ 1048 w 1089"/>
              <a:gd name="T41" fmla="*/ 465 h 513"/>
              <a:gd name="T42" fmla="*/ 1088 w 1089"/>
              <a:gd name="T43" fmla="*/ 441 h 513"/>
              <a:gd name="T44" fmla="*/ 1088 w 1089"/>
              <a:gd name="T45" fmla="*/ 417 h 513"/>
              <a:gd name="T46" fmla="*/ 1017 w 1089"/>
              <a:gd name="T47" fmla="*/ 441 h 513"/>
              <a:gd name="T48" fmla="*/ 937 w 1089"/>
              <a:gd name="T49" fmla="*/ 457 h 513"/>
              <a:gd name="T50" fmla="*/ 874 w 1089"/>
              <a:gd name="T51" fmla="*/ 465 h 513"/>
              <a:gd name="T52" fmla="*/ 818 w 1089"/>
              <a:gd name="T53" fmla="*/ 465 h 513"/>
              <a:gd name="T54" fmla="*/ 754 w 1089"/>
              <a:gd name="T55" fmla="*/ 465 h 513"/>
              <a:gd name="T56" fmla="*/ 699 w 1089"/>
              <a:gd name="T57" fmla="*/ 457 h 513"/>
              <a:gd name="T58" fmla="*/ 612 w 1089"/>
              <a:gd name="T59" fmla="*/ 449 h 513"/>
              <a:gd name="T60" fmla="*/ 556 w 1089"/>
              <a:gd name="T61" fmla="*/ 441 h 513"/>
              <a:gd name="T62" fmla="*/ 508 w 1089"/>
              <a:gd name="T63" fmla="*/ 425 h 513"/>
              <a:gd name="T64" fmla="*/ 469 w 1089"/>
              <a:gd name="T65" fmla="*/ 417 h 513"/>
              <a:gd name="T66" fmla="*/ 421 w 1089"/>
              <a:gd name="T67" fmla="*/ 394 h 513"/>
              <a:gd name="T68" fmla="*/ 381 w 1089"/>
              <a:gd name="T69" fmla="*/ 378 h 513"/>
              <a:gd name="T70" fmla="*/ 334 w 1089"/>
              <a:gd name="T71" fmla="*/ 347 h 513"/>
              <a:gd name="T72" fmla="*/ 286 w 1089"/>
              <a:gd name="T73" fmla="*/ 315 h 513"/>
              <a:gd name="T74" fmla="*/ 246 w 1089"/>
              <a:gd name="T75" fmla="*/ 284 h 513"/>
              <a:gd name="T76" fmla="*/ 214 w 1089"/>
              <a:gd name="T77" fmla="*/ 244 h 513"/>
              <a:gd name="T78" fmla="*/ 183 w 1089"/>
              <a:gd name="T79" fmla="*/ 205 h 513"/>
              <a:gd name="T80" fmla="*/ 159 w 1089"/>
              <a:gd name="T81" fmla="*/ 150 h 513"/>
              <a:gd name="T82" fmla="*/ 151 w 1089"/>
              <a:gd name="T83" fmla="*/ 95 h 513"/>
              <a:gd name="T84" fmla="*/ 143 w 1089"/>
              <a:gd name="T85" fmla="*/ 32 h 513"/>
              <a:gd name="T86" fmla="*/ 103 w 1089"/>
              <a:gd name="T87" fmla="*/ 32 h 513"/>
              <a:gd name="T88" fmla="*/ 79 w 1089"/>
              <a:gd name="T89" fmla="*/ 24 h 513"/>
              <a:gd name="T90" fmla="*/ 56 w 1089"/>
              <a:gd name="T91" fmla="*/ 16 h 513"/>
              <a:gd name="T92" fmla="*/ 24 w 1089"/>
              <a:gd name="T93" fmla="*/ 8 h 513"/>
              <a:gd name="T94" fmla="*/ 0 w 1089"/>
              <a:gd name="T95" fmla="*/ 0 h 513"/>
              <a:gd name="T96" fmla="*/ 8 w 1089"/>
              <a:gd name="T97" fmla="*/ 63 h 513"/>
              <a:gd name="T98" fmla="*/ 24 w 1089"/>
              <a:gd name="T99" fmla="*/ 118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9" h="513">
                <a:moveTo>
                  <a:pt x="24" y="118"/>
                </a:moveTo>
                <a:lnTo>
                  <a:pt x="40" y="165"/>
                </a:lnTo>
                <a:lnTo>
                  <a:pt x="64" y="221"/>
                </a:lnTo>
                <a:lnTo>
                  <a:pt x="79" y="252"/>
                </a:lnTo>
                <a:lnTo>
                  <a:pt x="119" y="291"/>
                </a:lnTo>
                <a:lnTo>
                  <a:pt x="151" y="331"/>
                </a:lnTo>
                <a:lnTo>
                  <a:pt x="191" y="362"/>
                </a:lnTo>
                <a:lnTo>
                  <a:pt x="230" y="386"/>
                </a:lnTo>
                <a:lnTo>
                  <a:pt x="278" y="410"/>
                </a:lnTo>
                <a:lnTo>
                  <a:pt x="318" y="433"/>
                </a:lnTo>
                <a:lnTo>
                  <a:pt x="365" y="441"/>
                </a:lnTo>
                <a:lnTo>
                  <a:pt x="413" y="457"/>
                </a:lnTo>
                <a:lnTo>
                  <a:pt x="461" y="473"/>
                </a:lnTo>
                <a:lnTo>
                  <a:pt x="500" y="488"/>
                </a:lnTo>
                <a:lnTo>
                  <a:pt x="540" y="496"/>
                </a:lnTo>
                <a:lnTo>
                  <a:pt x="612" y="504"/>
                </a:lnTo>
                <a:lnTo>
                  <a:pt x="715" y="512"/>
                </a:lnTo>
                <a:lnTo>
                  <a:pt x="786" y="512"/>
                </a:lnTo>
                <a:lnTo>
                  <a:pt x="897" y="504"/>
                </a:lnTo>
                <a:lnTo>
                  <a:pt x="977" y="488"/>
                </a:lnTo>
                <a:lnTo>
                  <a:pt x="1048" y="465"/>
                </a:lnTo>
                <a:lnTo>
                  <a:pt x="1088" y="441"/>
                </a:lnTo>
                <a:lnTo>
                  <a:pt x="1088" y="417"/>
                </a:lnTo>
                <a:lnTo>
                  <a:pt x="1017" y="441"/>
                </a:lnTo>
                <a:lnTo>
                  <a:pt x="937" y="457"/>
                </a:lnTo>
                <a:lnTo>
                  <a:pt x="874" y="465"/>
                </a:lnTo>
                <a:lnTo>
                  <a:pt x="818" y="465"/>
                </a:lnTo>
                <a:lnTo>
                  <a:pt x="754" y="465"/>
                </a:lnTo>
                <a:lnTo>
                  <a:pt x="699" y="457"/>
                </a:lnTo>
                <a:lnTo>
                  <a:pt x="612" y="449"/>
                </a:lnTo>
                <a:lnTo>
                  <a:pt x="556" y="441"/>
                </a:lnTo>
                <a:lnTo>
                  <a:pt x="508" y="425"/>
                </a:lnTo>
                <a:lnTo>
                  <a:pt x="469" y="417"/>
                </a:lnTo>
                <a:lnTo>
                  <a:pt x="421" y="394"/>
                </a:lnTo>
                <a:lnTo>
                  <a:pt x="381" y="378"/>
                </a:lnTo>
                <a:lnTo>
                  <a:pt x="334" y="347"/>
                </a:lnTo>
                <a:lnTo>
                  <a:pt x="286" y="315"/>
                </a:lnTo>
                <a:lnTo>
                  <a:pt x="246" y="284"/>
                </a:lnTo>
                <a:lnTo>
                  <a:pt x="214" y="244"/>
                </a:lnTo>
                <a:lnTo>
                  <a:pt x="183" y="205"/>
                </a:lnTo>
                <a:lnTo>
                  <a:pt x="159" y="150"/>
                </a:lnTo>
                <a:lnTo>
                  <a:pt x="151" y="95"/>
                </a:lnTo>
                <a:lnTo>
                  <a:pt x="143" y="32"/>
                </a:lnTo>
                <a:lnTo>
                  <a:pt x="103" y="32"/>
                </a:lnTo>
                <a:lnTo>
                  <a:pt x="79" y="24"/>
                </a:lnTo>
                <a:lnTo>
                  <a:pt x="56" y="16"/>
                </a:lnTo>
                <a:lnTo>
                  <a:pt x="24" y="8"/>
                </a:lnTo>
                <a:lnTo>
                  <a:pt x="0" y="0"/>
                </a:lnTo>
                <a:lnTo>
                  <a:pt x="8" y="63"/>
                </a:lnTo>
                <a:lnTo>
                  <a:pt x="24" y="118"/>
                </a:lnTo>
              </a:path>
            </a:pathLst>
          </a:cu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1" name="Oval 69">
            <a:extLst>
              <a:ext uri="{FF2B5EF4-FFF2-40B4-BE49-F238E27FC236}">
                <a16:creationId xmlns:a16="http://schemas.microsoft.com/office/drawing/2014/main" id="{FA34AA42-5A0D-4648-AAC2-FC8BBAEC3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2957513"/>
            <a:ext cx="2203450" cy="317500"/>
          </a:xfrm>
          <a:prstGeom prst="ellipse">
            <a:avLst/>
          </a:prstGeom>
          <a:solidFill>
            <a:srgbClr val="F766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2" name="Freeform 70">
            <a:extLst>
              <a:ext uri="{FF2B5EF4-FFF2-40B4-BE49-F238E27FC236}">
                <a16:creationId xmlns:a16="http://schemas.microsoft.com/office/drawing/2014/main" id="{770E509E-7563-2E49-B577-77153124E3C7}"/>
              </a:ext>
            </a:extLst>
          </p:cNvPr>
          <p:cNvSpPr>
            <a:spLocks/>
          </p:cNvSpPr>
          <p:nvPr/>
        </p:nvSpPr>
        <p:spPr bwMode="auto">
          <a:xfrm>
            <a:off x="2066925" y="3182938"/>
            <a:ext cx="611188" cy="534987"/>
          </a:xfrm>
          <a:custGeom>
            <a:avLst/>
            <a:gdLst>
              <a:gd name="T0" fmla="*/ 0 w 385"/>
              <a:gd name="T1" fmla="*/ 63 h 337"/>
              <a:gd name="T2" fmla="*/ 16 w 385"/>
              <a:gd name="T3" fmla="*/ 94 h 337"/>
              <a:gd name="T4" fmla="*/ 24 w 385"/>
              <a:gd name="T5" fmla="*/ 133 h 337"/>
              <a:gd name="T6" fmla="*/ 39 w 385"/>
              <a:gd name="T7" fmla="*/ 180 h 337"/>
              <a:gd name="T8" fmla="*/ 55 w 385"/>
              <a:gd name="T9" fmla="*/ 211 h 337"/>
              <a:gd name="T10" fmla="*/ 71 w 385"/>
              <a:gd name="T11" fmla="*/ 250 h 337"/>
              <a:gd name="T12" fmla="*/ 94 w 385"/>
              <a:gd name="T13" fmla="*/ 273 h 337"/>
              <a:gd name="T14" fmla="*/ 110 w 385"/>
              <a:gd name="T15" fmla="*/ 297 h 337"/>
              <a:gd name="T16" fmla="*/ 149 w 385"/>
              <a:gd name="T17" fmla="*/ 320 h 337"/>
              <a:gd name="T18" fmla="*/ 172 w 385"/>
              <a:gd name="T19" fmla="*/ 328 h 337"/>
              <a:gd name="T20" fmla="*/ 196 w 385"/>
              <a:gd name="T21" fmla="*/ 336 h 337"/>
              <a:gd name="T22" fmla="*/ 212 w 385"/>
              <a:gd name="T23" fmla="*/ 336 h 337"/>
              <a:gd name="T24" fmla="*/ 227 w 385"/>
              <a:gd name="T25" fmla="*/ 328 h 337"/>
              <a:gd name="T26" fmla="*/ 243 w 385"/>
              <a:gd name="T27" fmla="*/ 320 h 337"/>
              <a:gd name="T28" fmla="*/ 259 w 385"/>
              <a:gd name="T29" fmla="*/ 313 h 337"/>
              <a:gd name="T30" fmla="*/ 282 w 385"/>
              <a:gd name="T31" fmla="*/ 289 h 337"/>
              <a:gd name="T32" fmla="*/ 298 w 385"/>
              <a:gd name="T33" fmla="*/ 273 h 337"/>
              <a:gd name="T34" fmla="*/ 313 w 385"/>
              <a:gd name="T35" fmla="*/ 242 h 337"/>
              <a:gd name="T36" fmla="*/ 337 w 385"/>
              <a:gd name="T37" fmla="*/ 219 h 337"/>
              <a:gd name="T38" fmla="*/ 345 w 385"/>
              <a:gd name="T39" fmla="*/ 188 h 337"/>
              <a:gd name="T40" fmla="*/ 360 w 385"/>
              <a:gd name="T41" fmla="*/ 148 h 337"/>
              <a:gd name="T42" fmla="*/ 368 w 385"/>
              <a:gd name="T43" fmla="*/ 109 h 337"/>
              <a:gd name="T44" fmla="*/ 376 w 385"/>
              <a:gd name="T45" fmla="*/ 78 h 337"/>
              <a:gd name="T46" fmla="*/ 384 w 385"/>
              <a:gd name="T47" fmla="*/ 39 h 337"/>
              <a:gd name="T48" fmla="*/ 384 w 385"/>
              <a:gd name="T49" fmla="*/ 0 h 337"/>
              <a:gd name="T50" fmla="*/ 360 w 385"/>
              <a:gd name="T51" fmla="*/ 16 h 337"/>
              <a:gd name="T52" fmla="*/ 329 w 385"/>
              <a:gd name="T53" fmla="*/ 16 h 337"/>
              <a:gd name="T54" fmla="*/ 306 w 385"/>
              <a:gd name="T55" fmla="*/ 23 h 337"/>
              <a:gd name="T56" fmla="*/ 259 w 385"/>
              <a:gd name="T57" fmla="*/ 31 h 337"/>
              <a:gd name="T58" fmla="*/ 227 w 385"/>
              <a:gd name="T59" fmla="*/ 39 h 337"/>
              <a:gd name="T60" fmla="*/ 172 w 385"/>
              <a:gd name="T61" fmla="*/ 47 h 337"/>
              <a:gd name="T62" fmla="*/ 125 w 385"/>
              <a:gd name="T63" fmla="*/ 55 h 337"/>
              <a:gd name="T64" fmla="*/ 78 w 385"/>
              <a:gd name="T65" fmla="*/ 55 h 337"/>
              <a:gd name="T66" fmla="*/ 39 w 385"/>
              <a:gd name="T67" fmla="*/ 55 h 337"/>
              <a:gd name="T68" fmla="*/ 0 w 385"/>
              <a:gd name="T69" fmla="*/ 63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5" h="337">
                <a:moveTo>
                  <a:pt x="0" y="63"/>
                </a:moveTo>
                <a:lnTo>
                  <a:pt x="16" y="94"/>
                </a:lnTo>
                <a:lnTo>
                  <a:pt x="24" y="133"/>
                </a:lnTo>
                <a:lnTo>
                  <a:pt x="39" y="180"/>
                </a:lnTo>
                <a:lnTo>
                  <a:pt x="55" y="211"/>
                </a:lnTo>
                <a:lnTo>
                  <a:pt x="71" y="250"/>
                </a:lnTo>
                <a:lnTo>
                  <a:pt x="94" y="273"/>
                </a:lnTo>
                <a:lnTo>
                  <a:pt x="110" y="297"/>
                </a:lnTo>
                <a:lnTo>
                  <a:pt x="149" y="320"/>
                </a:lnTo>
                <a:lnTo>
                  <a:pt x="172" y="328"/>
                </a:lnTo>
                <a:lnTo>
                  <a:pt x="196" y="336"/>
                </a:lnTo>
                <a:lnTo>
                  <a:pt x="212" y="336"/>
                </a:lnTo>
                <a:lnTo>
                  <a:pt x="227" y="328"/>
                </a:lnTo>
                <a:lnTo>
                  <a:pt x="243" y="320"/>
                </a:lnTo>
                <a:lnTo>
                  <a:pt x="259" y="313"/>
                </a:lnTo>
                <a:lnTo>
                  <a:pt x="282" y="289"/>
                </a:lnTo>
                <a:lnTo>
                  <a:pt x="298" y="273"/>
                </a:lnTo>
                <a:lnTo>
                  <a:pt x="313" y="242"/>
                </a:lnTo>
                <a:lnTo>
                  <a:pt x="337" y="219"/>
                </a:lnTo>
                <a:lnTo>
                  <a:pt x="345" y="188"/>
                </a:lnTo>
                <a:lnTo>
                  <a:pt x="360" y="148"/>
                </a:lnTo>
                <a:lnTo>
                  <a:pt x="368" y="109"/>
                </a:lnTo>
                <a:lnTo>
                  <a:pt x="376" y="78"/>
                </a:lnTo>
                <a:lnTo>
                  <a:pt x="384" y="39"/>
                </a:lnTo>
                <a:lnTo>
                  <a:pt x="384" y="0"/>
                </a:lnTo>
                <a:lnTo>
                  <a:pt x="360" y="16"/>
                </a:lnTo>
                <a:lnTo>
                  <a:pt x="329" y="16"/>
                </a:lnTo>
                <a:lnTo>
                  <a:pt x="306" y="23"/>
                </a:lnTo>
                <a:lnTo>
                  <a:pt x="259" y="31"/>
                </a:lnTo>
                <a:lnTo>
                  <a:pt x="227" y="39"/>
                </a:lnTo>
                <a:lnTo>
                  <a:pt x="172" y="47"/>
                </a:lnTo>
                <a:lnTo>
                  <a:pt x="125" y="55"/>
                </a:lnTo>
                <a:lnTo>
                  <a:pt x="78" y="55"/>
                </a:lnTo>
                <a:lnTo>
                  <a:pt x="39" y="55"/>
                </a:lnTo>
                <a:lnTo>
                  <a:pt x="0" y="63"/>
                </a:lnTo>
              </a:path>
            </a:pathLst>
          </a:custGeom>
          <a:solidFill>
            <a:srgbClr val="A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3" name="Freeform 71">
            <a:extLst>
              <a:ext uri="{FF2B5EF4-FFF2-40B4-BE49-F238E27FC236}">
                <a16:creationId xmlns:a16="http://schemas.microsoft.com/office/drawing/2014/main" id="{F44B5E45-83F5-2347-8426-DBD7B79C9430}"/>
              </a:ext>
            </a:extLst>
          </p:cNvPr>
          <p:cNvSpPr>
            <a:spLocks/>
          </p:cNvSpPr>
          <p:nvPr/>
        </p:nvSpPr>
        <p:spPr bwMode="auto">
          <a:xfrm>
            <a:off x="2338388" y="2665413"/>
            <a:ext cx="344487" cy="1106487"/>
          </a:xfrm>
          <a:custGeom>
            <a:avLst/>
            <a:gdLst>
              <a:gd name="T0" fmla="*/ 0 w 217"/>
              <a:gd name="T1" fmla="*/ 0 h 697"/>
              <a:gd name="T2" fmla="*/ 8 w 217"/>
              <a:gd name="T3" fmla="*/ 16 h 697"/>
              <a:gd name="T4" fmla="*/ 23 w 217"/>
              <a:gd name="T5" fmla="*/ 40 h 697"/>
              <a:gd name="T6" fmla="*/ 31 w 217"/>
              <a:gd name="T7" fmla="*/ 63 h 697"/>
              <a:gd name="T8" fmla="*/ 46 w 217"/>
              <a:gd name="T9" fmla="*/ 103 h 697"/>
              <a:gd name="T10" fmla="*/ 77 w 217"/>
              <a:gd name="T11" fmla="*/ 166 h 697"/>
              <a:gd name="T12" fmla="*/ 108 w 217"/>
              <a:gd name="T13" fmla="*/ 229 h 697"/>
              <a:gd name="T14" fmla="*/ 139 w 217"/>
              <a:gd name="T15" fmla="*/ 293 h 697"/>
              <a:gd name="T16" fmla="*/ 162 w 217"/>
              <a:gd name="T17" fmla="*/ 348 h 697"/>
              <a:gd name="T18" fmla="*/ 177 w 217"/>
              <a:gd name="T19" fmla="*/ 403 h 697"/>
              <a:gd name="T20" fmla="*/ 201 w 217"/>
              <a:gd name="T21" fmla="*/ 475 h 697"/>
              <a:gd name="T22" fmla="*/ 208 w 217"/>
              <a:gd name="T23" fmla="*/ 514 h 697"/>
              <a:gd name="T24" fmla="*/ 208 w 217"/>
              <a:gd name="T25" fmla="*/ 562 h 697"/>
              <a:gd name="T26" fmla="*/ 216 w 217"/>
              <a:gd name="T27" fmla="*/ 601 h 697"/>
              <a:gd name="T28" fmla="*/ 208 w 217"/>
              <a:gd name="T29" fmla="*/ 633 h 697"/>
              <a:gd name="T30" fmla="*/ 201 w 217"/>
              <a:gd name="T31" fmla="*/ 656 h 697"/>
              <a:gd name="T32" fmla="*/ 185 w 217"/>
              <a:gd name="T33" fmla="*/ 680 h 697"/>
              <a:gd name="T34" fmla="*/ 177 w 217"/>
              <a:gd name="T35" fmla="*/ 696 h 697"/>
              <a:gd name="T36" fmla="*/ 177 w 217"/>
              <a:gd name="T37" fmla="*/ 649 h 697"/>
              <a:gd name="T38" fmla="*/ 177 w 217"/>
              <a:gd name="T39" fmla="*/ 617 h 697"/>
              <a:gd name="T40" fmla="*/ 177 w 217"/>
              <a:gd name="T41" fmla="*/ 593 h 697"/>
              <a:gd name="T42" fmla="*/ 170 w 217"/>
              <a:gd name="T43" fmla="*/ 546 h 697"/>
              <a:gd name="T44" fmla="*/ 162 w 217"/>
              <a:gd name="T45" fmla="*/ 514 h 697"/>
              <a:gd name="T46" fmla="*/ 154 w 217"/>
              <a:gd name="T47" fmla="*/ 475 h 697"/>
              <a:gd name="T48" fmla="*/ 139 w 217"/>
              <a:gd name="T49" fmla="*/ 435 h 697"/>
              <a:gd name="T50" fmla="*/ 131 w 217"/>
              <a:gd name="T51" fmla="*/ 395 h 697"/>
              <a:gd name="T52" fmla="*/ 108 w 217"/>
              <a:gd name="T53" fmla="*/ 348 h 697"/>
              <a:gd name="T54" fmla="*/ 85 w 217"/>
              <a:gd name="T55" fmla="*/ 293 h 697"/>
              <a:gd name="T56" fmla="*/ 62 w 217"/>
              <a:gd name="T57" fmla="*/ 245 h 697"/>
              <a:gd name="T58" fmla="*/ 39 w 217"/>
              <a:gd name="T59" fmla="*/ 206 h 697"/>
              <a:gd name="T60" fmla="*/ 23 w 217"/>
              <a:gd name="T61" fmla="*/ 174 h 697"/>
              <a:gd name="T62" fmla="*/ 0 w 217"/>
              <a:gd name="T63" fmla="*/ 134 h 697"/>
              <a:gd name="T64" fmla="*/ 23 w 217"/>
              <a:gd name="T65" fmla="*/ 150 h 697"/>
              <a:gd name="T66" fmla="*/ 31 w 217"/>
              <a:gd name="T67" fmla="*/ 150 h 697"/>
              <a:gd name="T68" fmla="*/ 39 w 217"/>
              <a:gd name="T69" fmla="*/ 142 h 697"/>
              <a:gd name="T70" fmla="*/ 31 w 217"/>
              <a:gd name="T71" fmla="*/ 119 h 697"/>
              <a:gd name="T72" fmla="*/ 31 w 217"/>
              <a:gd name="T73" fmla="*/ 103 h 697"/>
              <a:gd name="T74" fmla="*/ 23 w 217"/>
              <a:gd name="T75" fmla="*/ 71 h 697"/>
              <a:gd name="T76" fmla="*/ 15 w 217"/>
              <a:gd name="T77" fmla="*/ 47 h 697"/>
              <a:gd name="T78" fmla="*/ 8 w 217"/>
              <a:gd name="T79" fmla="*/ 24 h 697"/>
              <a:gd name="T80" fmla="*/ 0 w 217"/>
              <a:gd name="T81" fmla="*/ 0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7" h="697">
                <a:moveTo>
                  <a:pt x="0" y="0"/>
                </a:moveTo>
                <a:lnTo>
                  <a:pt x="8" y="16"/>
                </a:lnTo>
                <a:lnTo>
                  <a:pt x="23" y="40"/>
                </a:lnTo>
                <a:lnTo>
                  <a:pt x="31" y="63"/>
                </a:lnTo>
                <a:lnTo>
                  <a:pt x="46" y="103"/>
                </a:lnTo>
                <a:lnTo>
                  <a:pt x="77" y="166"/>
                </a:lnTo>
                <a:lnTo>
                  <a:pt x="108" y="229"/>
                </a:lnTo>
                <a:lnTo>
                  <a:pt x="139" y="293"/>
                </a:lnTo>
                <a:lnTo>
                  <a:pt x="162" y="348"/>
                </a:lnTo>
                <a:lnTo>
                  <a:pt x="177" y="403"/>
                </a:lnTo>
                <a:lnTo>
                  <a:pt x="201" y="475"/>
                </a:lnTo>
                <a:lnTo>
                  <a:pt x="208" y="514"/>
                </a:lnTo>
                <a:lnTo>
                  <a:pt x="208" y="562"/>
                </a:lnTo>
                <a:lnTo>
                  <a:pt x="216" y="601"/>
                </a:lnTo>
                <a:lnTo>
                  <a:pt x="208" y="633"/>
                </a:lnTo>
                <a:lnTo>
                  <a:pt x="201" y="656"/>
                </a:lnTo>
                <a:lnTo>
                  <a:pt x="185" y="680"/>
                </a:lnTo>
                <a:lnTo>
                  <a:pt x="177" y="696"/>
                </a:lnTo>
                <a:lnTo>
                  <a:pt x="177" y="649"/>
                </a:lnTo>
                <a:lnTo>
                  <a:pt x="177" y="617"/>
                </a:lnTo>
                <a:lnTo>
                  <a:pt x="177" y="593"/>
                </a:lnTo>
                <a:lnTo>
                  <a:pt x="170" y="546"/>
                </a:lnTo>
                <a:lnTo>
                  <a:pt x="162" y="514"/>
                </a:lnTo>
                <a:lnTo>
                  <a:pt x="154" y="475"/>
                </a:lnTo>
                <a:lnTo>
                  <a:pt x="139" y="435"/>
                </a:lnTo>
                <a:lnTo>
                  <a:pt x="131" y="395"/>
                </a:lnTo>
                <a:lnTo>
                  <a:pt x="108" y="348"/>
                </a:lnTo>
                <a:lnTo>
                  <a:pt x="85" y="293"/>
                </a:lnTo>
                <a:lnTo>
                  <a:pt x="62" y="245"/>
                </a:lnTo>
                <a:lnTo>
                  <a:pt x="39" y="206"/>
                </a:lnTo>
                <a:lnTo>
                  <a:pt x="23" y="174"/>
                </a:lnTo>
                <a:lnTo>
                  <a:pt x="0" y="134"/>
                </a:lnTo>
                <a:lnTo>
                  <a:pt x="23" y="150"/>
                </a:lnTo>
                <a:lnTo>
                  <a:pt x="31" y="150"/>
                </a:lnTo>
                <a:lnTo>
                  <a:pt x="39" y="142"/>
                </a:lnTo>
                <a:lnTo>
                  <a:pt x="31" y="119"/>
                </a:lnTo>
                <a:lnTo>
                  <a:pt x="31" y="103"/>
                </a:lnTo>
                <a:lnTo>
                  <a:pt x="23" y="71"/>
                </a:lnTo>
                <a:lnTo>
                  <a:pt x="15" y="47"/>
                </a:lnTo>
                <a:lnTo>
                  <a:pt x="8" y="24"/>
                </a:lnTo>
                <a:lnTo>
                  <a:pt x="0" y="0"/>
                </a:lnTo>
              </a:path>
            </a:pathLst>
          </a:custGeom>
          <a:solidFill>
            <a:srgbClr val="C0C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4" name="Freeform 72">
            <a:extLst>
              <a:ext uri="{FF2B5EF4-FFF2-40B4-BE49-F238E27FC236}">
                <a16:creationId xmlns:a16="http://schemas.microsoft.com/office/drawing/2014/main" id="{05EAAA23-9930-D14C-8AF1-4FC091385C89}"/>
              </a:ext>
            </a:extLst>
          </p:cNvPr>
          <p:cNvSpPr>
            <a:spLocks/>
          </p:cNvSpPr>
          <p:nvPr/>
        </p:nvSpPr>
        <p:spPr bwMode="auto">
          <a:xfrm>
            <a:off x="395288" y="2741613"/>
            <a:ext cx="306387" cy="750887"/>
          </a:xfrm>
          <a:custGeom>
            <a:avLst/>
            <a:gdLst>
              <a:gd name="T0" fmla="*/ 192 w 193"/>
              <a:gd name="T1" fmla="*/ 63 h 473"/>
              <a:gd name="T2" fmla="*/ 192 w 193"/>
              <a:gd name="T3" fmla="*/ 31 h 473"/>
              <a:gd name="T4" fmla="*/ 192 w 193"/>
              <a:gd name="T5" fmla="*/ 0 h 473"/>
              <a:gd name="T6" fmla="*/ 177 w 193"/>
              <a:gd name="T7" fmla="*/ 39 h 473"/>
              <a:gd name="T8" fmla="*/ 146 w 193"/>
              <a:gd name="T9" fmla="*/ 94 h 473"/>
              <a:gd name="T10" fmla="*/ 115 w 193"/>
              <a:gd name="T11" fmla="*/ 157 h 473"/>
              <a:gd name="T12" fmla="*/ 84 w 193"/>
              <a:gd name="T13" fmla="*/ 228 h 473"/>
              <a:gd name="T14" fmla="*/ 54 w 193"/>
              <a:gd name="T15" fmla="*/ 299 h 473"/>
              <a:gd name="T16" fmla="*/ 31 w 193"/>
              <a:gd name="T17" fmla="*/ 354 h 473"/>
              <a:gd name="T18" fmla="*/ 15 w 193"/>
              <a:gd name="T19" fmla="*/ 417 h 473"/>
              <a:gd name="T20" fmla="*/ 0 w 193"/>
              <a:gd name="T21" fmla="*/ 464 h 473"/>
              <a:gd name="T22" fmla="*/ 15 w 193"/>
              <a:gd name="T23" fmla="*/ 472 h 473"/>
              <a:gd name="T24" fmla="*/ 31 w 193"/>
              <a:gd name="T25" fmla="*/ 464 h 473"/>
              <a:gd name="T26" fmla="*/ 46 w 193"/>
              <a:gd name="T27" fmla="*/ 441 h 473"/>
              <a:gd name="T28" fmla="*/ 61 w 193"/>
              <a:gd name="T29" fmla="*/ 393 h 473"/>
              <a:gd name="T30" fmla="*/ 84 w 193"/>
              <a:gd name="T31" fmla="*/ 338 h 473"/>
              <a:gd name="T32" fmla="*/ 100 w 193"/>
              <a:gd name="T33" fmla="*/ 291 h 473"/>
              <a:gd name="T34" fmla="*/ 123 w 193"/>
              <a:gd name="T35" fmla="*/ 244 h 473"/>
              <a:gd name="T36" fmla="*/ 146 w 193"/>
              <a:gd name="T37" fmla="*/ 197 h 473"/>
              <a:gd name="T38" fmla="*/ 169 w 193"/>
              <a:gd name="T39" fmla="*/ 142 h 473"/>
              <a:gd name="T40" fmla="*/ 184 w 193"/>
              <a:gd name="T41" fmla="*/ 94 h 473"/>
              <a:gd name="T42" fmla="*/ 192 w 193"/>
              <a:gd name="T43" fmla="*/ 6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3" h="473">
                <a:moveTo>
                  <a:pt x="192" y="63"/>
                </a:moveTo>
                <a:lnTo>
                  <a:pt x="192" y="31"/>
                </a:lnTo>
                <a:lnTo>
                  <a:pt x="192" y="0"/>
                </a:lnTo>
                <a:lnTo>
                  <a:pt x="177" y="39"/>
                </a:lnTo>
                <a:lnTo>
                  <a:pt x="146" y="94"/>
                </a:lnTo>
                <a:lnTo>
                  <a:pt x="115" y="157"/>
                </a:lnTo>
                <a:lnTo>
                  <a:pt x="84" y="228"/>
                </a:lnTo>
                <a:lnTo>
                  <a:pt x="54" y="299"/>
                </a:lnTo>
                <a:lnTo>
                  <a:pt x="31" y="354"/>
                </a:lnTo>
                <a:lnTo>
                  <a:pt x="15" y="417"/>
                </a:lnTo>
                <a:lnTo>
                  <a:pt x="0" y="464"/>
                </a:lnTo>
                <a:lnTo>
                  <a:pt x="15" y="472"/>
                </a:lnTo>
                <a:lnTo>
                  <a:pt x="31" y="464"/>
                </a:lnTo>
                <a:lnTo>
                  <a:pt x="46" y="441"/>
                </a:lnTo>
                <a:lnTo>
                  <a:pt x="61" y="393"/>
                </a:lnTo>
                <a:lnTo>
                  <a:pt x="84" y="338"/>
                </a:lnTo>
                <a:lnTo>
                  <a:pt x="100" y="291"/>
                </a:lnTo>
                <a:lnTo>
                  <a:pt x="123" y="244"/>
                </a:lnTo>
                <a:lnTo>
                  <a:pt x="146" y="197"/>
                </a:lnTo>
                <a:lnTo>
                  <a:pt x="169" y="142"/>
                </a:lnTo>
                <a:lnTo>
                  <a:pt x="184" y="94"/>
                </a:lnTo>
                <a:lnTo>
                  <a:pt x="192" y="63"/>
                </a:lnTo>
              </a:path>
            </a:pathLst>
          </a:custGeom>
          <a:solidFill>
            <a:srgbClr val="808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5" name="Freeform 73">
            <a:extLst>
              <a:ext uri="{FF2B5EF4-FFF2-40B4-BE49-F238E27FC236}">
                <a16:creationId xmlns:a16="http://schemas.microsoft.com/office/drawing/2014/main" id="{02B28F93-08AB-604A-81DC-D2FF82686FBA}"/>
              </a:ext>
            </a:extLst>
          </p:cNvPr>
          <p:cNvSpPr>
            <a:spLocks/>
          </p:cNvSpPr>
          <p:nvPr/>
        </p:nvSpPr>
        <p:spPr bwMode="auto">
          <a:xfrm>
            <a:off x="300038" y="3098800"/>
            <a:ext cx="2425700" cy="1344613"/>
          </a:xfrm>
          <a:custGeom>
            <a:avLst/>
            <a:gdLst>
              <a:gd name="T0" fmla="*/ 65 w 1528"/>
              <a:gd name="T1" fmla="*/ 47 h 847"/>
              <a:gd name="T2" fmla="*/ 28 w 1528"/>
              <a:gd name="T3" fmla="*/ 111 h 847"/>
              <a:gd name="T4" fmla="*/ 9 w 1528"/>
              <a:gd name="T5" fmla="*/ 185 h 847"/>
              <a:gd name="T6" fmla="*/ 0 w 1528"/>
              <a:gd name="T7" fmla="*/ 260 h 847"/>
              <a:gd name="T8" fmla="*/ 0 w 1528"/>
              <a:gd name="T9" fmla="*/ 335 h 847"/>
              <a:gd name="T10" fmla="*/ 9 w 1528"/>
              <a:gd name="T11" fmla="*/ 409 h 847"/>
              <a:gd name="T12" fmla="*/ 37 w 1528"/>
              <a:gd name="T13" fmla="*/ 484 h 847"/>
              <a:gd name="T14" fmla="*/ 55 w 1528"/>
              <a:gd name="T15" fmla="*/ 558 h 847"/>
              <a:gd name="T16" fmla="*/ 120 w 1528"/>
              <a:gd name="T17" fmla="*/ 632 h 847"/>
              <a:gd name="T18" fmla="*/ 175 w 1528"/>
              <a:gd name="T19" fmla="*/ 679 h 847"/>
              <a:gd name="T20" fmla="*/ 239 w 1528"/>
              <a:gd name="T21" fmla="*/ 716 h 847"/>
              <a:gd name="T22" fmla="*/ 304 w 1528"/>
              <a:gd name="T23" fmla="*/ 753 h 847"/>
              <a:gd name="T24" fmla="*/ 377 w 1528"/>
              <a:gd name="T25" fmla="*/ 781 h 847"/>
              <a:gd name="T26" fmla="*/ 451 w 1528"/>
              <a:gd name="T27" fmla="*/ 799 h 847"/>
              <a:gd name="T28" fmla="*/ 534 w 1528"/>
              <a:gd name="T29" fmla="*/ 819 h 847"/>
              <a:gd name="T30" fmla="*/ 626 w 1528"/>
              <a:gd name="T31" fmla="*/ 837 h 847"/>
              <a:gd name="T32" fmla="*/ 699 w 1528"/>
              <a:gd name="T33" fmla="*/ 846 h 847"/>
              <a:gd name="T34" fmla="*/ 773 w 1528"/>
              <a:gd name="T35" fmla="*/ 837 h 847"/>
              <a:gd name="T36" fmla="*/ 846 w 1528"/>
              <a:gd name="T37" fmla="*/ 837 h 847"/>
              <a:gd name="T38" fmla="*/ 911 w 1528"/>
              <a:gd name="T39" fmla="*/ 819 h 847"/>
              <a:gd name="T40" fmla="*/ 984 w 1528"/>
              <a:gd name="T41" fmla="*/ 810 h 847"/>
              <a:gd name="T42" fmla="*/ 1058 w 1528"/>
              <a:gd name="T43" fmla="*/ 790 h 847"/>
              <a:gd name="T44" fmla="*/ 1131 w 1528"/>
              <a:gd name="T45" fmla="*/ 772 h 847"/>
              <a:gd name="T46" fmla="*/ 1205 w 1528"/>
              <a:gd name="T47" fmla="*/ 753 h 847"/>
              <a:gd name="T48" fmla="*/ 1242 w 1528"/>
              <a:gd name="T49" fmla="*/ 735 h 847"/>
              <a:gd name="T50" fmla="*/ 1269 w 1528"/>
              <a:gd name="T51" fmla="*/ 716 h 847"/>
              <a:gd name="T52" fmla="*/ 1334 w 1528"/>
              <a:gd name="T53" fmla="*/ 670 h 847"/>
              <a:gd name="T54" fmla="*/ 1398 w 1528"/>
              <a:gd name="T55" fmla="*/ 623 h 847"/>
              <a:gd name="T56" fmla="*/ 1453 w 1528"/>
              <a:gd name="T57" fmla="*/ 568 h 847"/>
              <a:gd name="T58" fmla="*/ 1490 w 1528"/>
              <a:gd name="T59" fmla="*/ 493 h 847"/>
              <a:gd name="T60" fmla="*/ 1518 w 1528"/>
              <a:gd name="T61" fmla="*/ 418 h 847"/>
              <a:gd name="T62" fmla="*/ 1527 w 1528"/>
              <a:gd name="T63" fmla="*/ 344 h 847"/>
              <a:gd name="T64" fmla="*/ 1518 w 1528"/>
              <a:gd name="T65" fmla="*/ 269 h 847"/>
              <a:gd name="T66" fmla="*/ 1508 w 1528"/>
              <a:gd name="T67" fmla="*/ 195 h 847"/>
              <a:gd name="T68" fmla="*/ 1490 w 1528"/>
              <a:gd name="T69" fmla="*/ 120 h 847"/>
              <a:gd name="T70" fmla="*/ 1462 w 1528"/>
              <a:gd name="T71" fmla="*/ 36 h 847"/>
              <a:gd name="T72" fmla="*/ 1389 w 1528"/>
              <a:gd name="T73" fmla="*/ 47 h 847"/>
              <a:gd name="T74" fmla="*/ 1315 w 1528"/>
              <a:gd name="T75" fmla="*/ 56 h 847"/>
              <a:gd name="T76" fmla="*/ 1242 w 1528"/>
              <a:gd name="T77" fmla="*/ 83 h 847"/>
              <a:gd name="T78" fmla="*/ 1168 w 1528"/>
              <a:gd name="T79" fmla="*/ 83 h 847"/>
              <a:gd name="T80" fmla="*/ 1095 w 1528"/>
              <a:gd name="T81" fmla="*/ 93 h 847"/>
              <a:gd name="T82" fmla="*/ 1021 w 1528"/>
              <a:gd name="T83" fmla="*/ 93 h 847"/>
              <a:gd name="T84" fmla="*/ 938 w 1528"/>
              <a:gd name="T85" fmla="*/ 111 h 847"/>
              <a:gd name="T86" fmla="*/ 865 w 1528"/>
              <a:gd name="T87" fmla="*/ 111 h 847"/>
              <a:gd name="T88" fmla="*/ 791 w 1528"/>
              <a:gd name="T89" fmla="*/ 93 h 847"/>
              <a:gd name="T90" fmla="*/ 718 w 1528"/>
              <a:gd name="T91" fmla="*/ 74 h 847"/>
              <a:gd name="T92" fmla="*/ 644 w 1528"/>
              <a:gd name="T93" fmla="*/ 93 h 847"/>
              <a:gd name="T94" fmla="*/ 561 w 1528"/>
              <a:gd name="T95" fmla="*/ 93 h 847"/>
              <a:gd name="T96" fmla="*/ 488 w 1528"/>
              <a:gd name="T97" fmla="*/ 83 h 847"/>
              <a:gd name="T98" fmla="*/ 414 w 1528"/>
              <a:gd name="T99" fmla="*/ 83 h 847"/>
              <a:gd name="T100" fmla="*/ 341 w 1528"/>
              <a:gd name="T101" fmla="*/ 74 h 847"/>
              <a:gd name="T102" fmla="*/ 267 w 1528"/>
              <a:gd name="T103" fmla="*/ 74 h 847"/>
              <a:gd name="T104" fmla="*/ 193 w 1528"/>
              <a:gd name="T105" fmla="*/ 47 h 847"/>
              <a:gd name="T106" fmla="*/ 111 w 1528"/>
              <a:gd name="T107" fmla="*/ 27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28" h="847">
                <a:moveTo>
                  <a:pt x="83" y="0"/>
                </a:moveTo>
                <a:lnTo>
                  <a:pt x="83" y="18"/>
                </a:lnTo>
                <a:lnTo>
                  <a:pt x="65" y="27"/>
                </a:lnTo>
                <a:lnTo>
                  <a:pt x="65" y="47"/>
                </a:lnTo>
                <a:lnTo>
                  <a:pt x="46" y="56"/>
                </a:lnTo>
                <a:lnTo>
                  <a:pt x="37" y="74"/>
                </a:lnTo>
                <a:lnTo>
                  <a:pt x="28" y="93"/>
                </a:lnTo>
                <a:lnTo>
                  <a:pt x="28" y="111"/>
                </a:lnTo>
                <a:lnTo>
                  <a:pt x="19" y="130"/>
                </a:lnTo>
                <a:lnTo>
                  <a:pt x="19" y="149"/>
                </a:lnTo>
                <a:lnTo>
                  <a:pt x="19" y="167"/>
                </a:lnTo>
                <a:lnTo>
                  <a:pt x="9" y="185"/>
                </a:lnTo>
                <a:lnTo>
                  <a:pt x="9" y="204"/>
                </a:lnTo>
                <a:lnTo>
                  <a:pt x="9" y="223"/>
                </a:lnTo>
                <a:lnTo>
                  <a:pt x="9" y="242"/>
                </a:lnTo>
                <a:lnTo>
                  <a:pt x="0" y="260"/>
                </a:lnTo>
                <a:lnTo>
                  <a:pt x="0" y="278"/>
                </a:lnTo>
                <a:lnTo>
                  <a:pt x="0" y="298"/>
                </a:lnTo>
                <a:lnTo>
                  <a:pt x="0" y="316"/>
                </a:lnTo>
                <a:lnTo>
                  <a:pt x="0" y="335"/>
                </a:lnTo>
                <a:lnTo>
                  <a:pt x="0" y="353"/>
                </a:lnTo>
                <a:lnTo>
                  <a:pt x="0" y="371"/>
                </a:lnTo>
                <a:lnTo>
                  <a:pt x="9" y="391"/>
                </a:lnTo>
                <a:lnTo>
                  <a:pt x="9" y="409"/>
                </a:lnTo>
                <a:lnTo>
                  <a:pt x="19" y="428"/>
                </a:lnTo>
                <a:lnTo>
                  <a:pt x="28" y="446"/>
                </a:lnTo>
                <a:lnTo>
                  <a:pt x="28" y="464"/>
                </a:lnTo>
                <a:lnTo>
                  <a:pt x="37" y="484"/>
                </a:lnTo>
                <a:lnTo>
                  <a:pt x="37" y="502"/>
                </a:lnTo>
                <a:lnTo>
                  <a:pt x="37" y="521"/>
                </a:lnTo>
                <a:lnTo>
                  <a:pt x="46" y="539"/>
                </a:lnTo>
                <a:lnTo>
                  <a:pt x="55" y="558"/>
                </a:lnTo>
                <a:lnTo>
                  <a:pt x="65" y="577"/>
                </a:lnTo>
                <a:lnTo>
                  <a:pt x="83" y="595"/>
                </a:lnTo>
                <a:lnTo>
                  <a:pt x="101" y="613"/>
                </a:lnTo>
                <a:lnTo>
                  <a:pt x="120" y="632"/>
                </a:lnTo>
                <a:lnTo>
                  <a:pt x="129" y="651"/>
                </a:lnTo>
                <a:lnTo>
                  <a:pt x="147" y="651"/>
                </a:lnTo>
                <a:lnTo>
                  <a:pt x="157" y="670"/>
                </a:lnTo>
                <a:lnTo>
                  <a:pt x="175" y="679"/>
                </a:lnTo>
                <a:lnTo>
                  <a:pt x="193" y="688"/>
                </a:lnTo>
                <a:lnTo>
                  <a:pt x="212" y="697"/>
                </a:lnTo>
                <a:lnTo>
                  <a:pt x="221" y="716"/>
                </a:lnTo>
                <a:lnTo>
                  <a:pt x="239" y="716"/>
                </a:lnTo>
                <a:lnTo>
                  <a:pt x="249" y="735"/>
                </a:lnTo>
                <a:lnTo>
                  <a:pt x="267" y="735"/>
                </a:lnTo>
                <a:lnTo>
                  <a:pt x="285" y="744"/>
                </a:lnTo>
                <a:lnTo>
                  <a:pt x="304" y="753"/>
                </a:lnTo>
                <a:lnTo>
                  <a:pt x="322" y="763"/>
                </a:lnTo>
                <a:lnTo>
                  <a:pt x="341" y="772"/>
                </a:lnTo>
                <a:lnTo>
                  <a:pt x="359" y="781"/>
                </a:lnTo>
                <a:lnTo>
                  <a:pt x="377" y="781"/>
                </a:lnTo>
                <a:lnTo>
                  <a:pt x="396" y="790"/>
                </a:lnTo>
                <a:lnTo>
                  <a:pt x="414" y="799"/>
                </a:lnTo>
                <a:lnTo>
                  <a:pt x="432" y="799"/>
                </a:lnTo>
                <a:lnTo>
                  <a:pt x="451" y="799"/>
                </a:lnTo>
                <a:lnTo>
                  <a:pt x="469" y="799"/>
                </a:lnTo>
                <a:lnTo>
                  <a:pt x="488" y="810"/>
                </a:lnTo>
                <a:lnTo>
                  <a:pt x="515" y="810"/>
                </a:lnTo>
                <a:lnTo>
                  <a:pt x="534" y="819"/>
                </a:lnTo>
                <a:lnTo>
                  <a:pt x="552" y="819"/>
                </a:lnTo>
                <a:lnTo>
                  <a:pt x="570" y="828"/>
                </a:lnTo>
                <a:lnTo>
                  <a:pt x="607" y="828"/>
                </a:lnTo>
                <a:lnTo>
                  <a:pt x="626" y="837"/>
                </a:lnTo>
                <a:lnTo>
                  <a:pt x="644" y="837"/>
                </a:lnTo>
                <a:lnTo>
                  <a:pt x="662" y="837"/>
                </a:lnTo>
                <a:lnTo>
                  <a:pt x="681" y="846"/>
                </a:lnTo>
                <a:lnTo>
                  <a:pt x="699" y="846"/>
                </a:lnTo>
                <a:lnTo>
                  <a:pt x="718" y="846"/>
                </a:lnTo>
                <a:lnTo>
                  <a:pt x="736" y="837"/>
                </a:lnTo>
                <a:lnTo>
                  <a:pt x="754" y="837"/>
                </a:lnTo>
                <a:lnTo>
                  <a:pt x="773" y="837"/>
                </a:lnTo>
                <a:lnTo>
                  <a:pt x="791" y="828"/>
                </a:lnTo>
                <a:lnTo>
                  <a:pt x="809" y="828"/>
                </a:lnTo>
                <a:lnTo>
                  <a:pt x="828" y="837"/>
                </a:lnTo>
                <a:lnTo>
                  <a:pt x="846" y="837"/>
                </a:lnTo>
                <a:lnTo>
                  <a:pt x="865" y="837"/>
                </a:lnTo>
                <a:lnTo>
                  <a:pt x="883" y="837"/>
                </a:lnTo>
                <a:lnTo>
                  <a:pt x="892" y="819"/>
                </a:lnTo>
                <a:lnTo>
                  <a:pt x="911" y="819"/>
                </a:lnTo>
                <a:lnTo>
                  <a:pt x="929" y="819"/>
                </a:lnTo>
                <a:lnTo>
                  <a:pt x="947" y="819"/>
                </a:lnTo>
                <a:lnTo>
                  <a:pt x="966" y="810"/>
                </a:lnTo>
                <a:lnTo>
                  <a:pt x="984" y="810"/>
                </a:lnTo>
                <a:lnTo>
                  <a:pt x="1003" y="799"/>
                </a:lnTo>
                <a:lnTo>
                  <a:pt x="1021" y="799"/>
                </a:lnTo>
                <a:lnTo>
                  <a:pt x="1039" y="799"/>
                </a:lnTo>
                <a:lnTo>
                  <a:pt x="1058" y="790"/>
                </a:lnTo>
                <a:lnTo>
                  <a:pt x="1076" y="790"/>
                </a:lnTo>
                <a:lnTo>
                  <a:pt x="1095" y="781"/>
                </a:lnTo>
                <a:lnTo>
                  <a:pt x="1113" y="772"/>
                </a:lnTo>
                <a:lnTo>
                  <a:pt x="1131" y="772"/>
                </a:lnTo>
                <a:lnTo>
                  <a:pt x="1150" y="772"/>
                </a:lnTo>
                <a:lnTo>
                  <a:pt x="1168" y="763"/>
                </a:lnTo>
                <a:lnTo>
                  <a:pt x="1186" y="763"/>
                </a:lnTo>
                <a:lnTo>
                  <a:pt x="1205" y="753"/>
                </a:lnTo>
                <a:lnTo>
                  <a:pt x="1223" y="744"/>
                </a:lnTo>
                <a:lnTo>
                  <a:pt x="1242" y="735"/>
                </a:lnTo>
                <a:lnTo>
                  <a:pt x="1260" y="726"/>
                </a:lnTo>
                <a:lnTo>
                  <a:pt x="1242" y="735"/>
                </a:lnTo>
                <a:lnTo>
                  <a:pt x="1251" y="716"/>
                </a:lnTo>
                <a:lnTo>
                  <a:pt x="1232" y="735"/>
                </a:lnTo>
                <a:lnTo>
                  <a:pt x="1251" y="726"/>
                </a:lnTo>
                <a:lnTo>
                  <a:pt x="1269" y="716"/>
                </a:lnTo>
                <a:lnTo>
                  <a:pt x="1288" y="706"/>
                </a:lnTo>
                <a:lnTo>
                  <a:pt x="1306" y="697"/>
                </a:lnTo>
                <a:lnTo>
                  <a:pt x="1324" y="688"/>
                </a:lnTo>
                <a:lnTo>
                  <a:pt x="1334" y="670"/>
                </a:lnTo>
                <a:lnTo>
                  <a:pt x="1352" y="660"/>
                </a:lnTo>
                <a:lnTo>
                  <a:pt x="1370" y="651"/>
                </a:lnTo>
                <a:lnTo>
                  <a:pt x="1389" y="642"/>
                </a:lnTo>
                <a:lnTo>
                  <a:pt x="1398" y="623"/>
                </a:lnTo>
                <a:lnTo>
                  <a:pt x="1416" y="613"/>
                </a:lnTo>
                <a:lnTo>
                  <a:pt x="1426" y="595"/>
                </a:lnTo>
                <a:lnTo>
                  <a:pt x="1435" y="577"/>
                </a:lnTo>
                <a:lnTo>
                  <a:pt x="1453" y="568"/>
                </a:lnTo>
                <a:lnTo>
                  <a:pt x="1462" y="548"/>
                </a:lnTo>
                <a:lnTo>
                  <a:pt x="1472" y="530"/>
                </a:lnTo>
                <a:lnTo>
                  <a:pt x="1481" y="511"/>
                </a:lnTo>
                <a:lnTo>
                  <a:pt x="1490" y="493"/>
                </a:lnTo>
                <a:lnTo>
                  <a:pt x="1499" y="475"/>
                </a:lnTo>
                <a:lnTo>
                  <a:pt x="1499" y="455"/>
                </a:lnTo>
                <a:lnTo>
                  <a:pt x="1508" y="437"/>
                </a:lnTo>
                <a:lnTo>
                  <a:pt x="1518" y="418"/>
                </a:lnTo>
                <a:lnTo>
                  <a:pt x="1518" y="400"/>
                </a:lnTo>
                <a:lnTo>
                  <a:pt x="1518" y="382"/>
                </a:lnTo>
                <a:lnTo>
                  <a:pt x="1518" y="362"/>
                </a:lnTo>
                <a:lnTo>
                  <a:pt x="1527" y="344"/>
                </a:lnTo>
                <a:lnTo>
                  <a:pt x="1527" y="325"/>
                </a:lnTo>
                <a:lnTo>
                  <a:pt x="1527" y="307"/>
                </a:lnTo>
                <a:lnTo>
                  <a:pt x="1518" y="288"/>
                </a:lnTo>
                <a:lnTo>
                  <a:pt x="1518" y="269"/>
                </a:lnTo>
                <a:lnTo>
                  <a:pt x="1518" y="251"/>
                </a:lnTo>
                <a:lnTo>
                  <a:pt x="1518" y="232"/>
                </a:lnTo>
                <a:lnTo>
                  <a:pt x="1508" y="214"/>
                </a:lnTo>
                <a:lnTo>
                  <a:pt x="1508" y="195"/>
                </a:lnTo>
                <a:lnTo>
                  <a:pt x="1499" y="176"/>
                </a:lnTo>
                <a:lnTo>
                  <a:pt x="1499" y="158"/>
                </a:lnTo>
                <a:lnTo>
                  <a:pt x="1490" y="140"/>
                </a:lnTo>
                <a:lnTo>
                  <a:pt x="1490" y="120"/>
                </a:lnTo>
                <a:lnTo>
                  <a:pt x="1481" y="102"/>
                </a:lnTo>
                <a:lnTo>
                  <a:pt x="1481" y="74"/>
                </a:lnTo>
                <a:lnTo>
                  <a:pt x="1472" y="56"/>
                </a:lnTo>
                <a:lnTo>
                  <a:pt x="1462" y="36"/>
                </a:lnTo>
                <a:lnTo>
                  <a:pt x="1444" y="36"/>
                </a:lnTo>
                <a:lnTo>
                  <a:pt x="1426" y="36"/>
                </a:lnTo>
                <a:lnTo>
                  <a:pt x="1407" y="47"/>
                </a:lnTo>
                <a:lnTo>
                  <a:pt x="1389" y="47"/>
                </a:lnTo>
                <a:lnTo>
                  <a:pt x="1370" y="47"/>
                </a:lnTo>
                <a:lnTo>
                  <a:pt x="1352" y="47"/>
                </a:lnTo>
                <a:lnTo>
                  <a:pt x="1334" y="56"/>
                </a:lnTo>
                <a:lnTo>
                  <a:pt x="1315" y="56"/>
                </a:lnTo>
                <a:lnTo>
                  <a:pt x="1297" y="56"/>
                </a:lnTo>
                <a:lnTo>
                  <a:pt x="1278" y="65"/>
                </a:lnTo>
                <a:lnTo>
                  <a:pt x="1260" y="74"/>
                </a:lnTo>
                <a:lnTo>
                  <a:pt x="1242" y="83"/>
                </a:lnTo>
                <a:lnTo>
                  <a:pt x="1223" y="83"/>
                </a:lnTo>
                <a:lnTo>
                  <a:pt x="1205" y="83"/>
                </a:lnTo>
                <a:lnTo>
                  <a:pt x="1186" y="83"/>
                </a:lnTo>
                <a:lnTo>
                  <a:pt x="1168" y="83"/>
                </a:lnTo>
                <a:lnTo>
                  <a:pt x="1150" y="83"/>
                </a:lnTo>
                <a:lnTo>
                  <a:pt x="1131" y="83"/>
                </a:lnTo>
                <a:lnTo>
                  <a:pt x="1113" y="93"/>
                </a:lnTo>
                <a:lnTo>
                  <a:pt x="1095" y="93"/>
                </a:lnTo>
                <a:lnTo>
                  <a:pt x="1076" y="93"/>
                </a:lnTo>
                <a:lnTo>
                  <a:pt x="1058" y="93"/>
                </a:lnTo>
                <a:lnTo>
                  <a:pt x="1039" y="93"/>
                </a:lnTo>
                <a:lnTo>
                  <a:pt x="1021" y="93"/>
                </a:lnTo>
                <a:lnTo>
                  <a:pt x="1003" y="102"/>
                </a:lnTo>
                <a:lnTo>
                  <a:pt x="984" y="102"/>
                </a:lnTo>
                <a:lnTo>
                  <a:pt x="966" y="111"/>
                </a:lnTo>
                <a:lnTo>
                  <a:pt x="938" y="111"/>
                </a:lnTo>
                <a:lnTo>
                  <a:pt x="920" y="111"/>
                </a:lnTo>
                <a:lnTo>
                  <a:pt x="901" y="111"/>
                </a:lnTo>
                <a:lnTo>
                  <a:pt x="883" y="111"/>
                </a:lnTo>
                <a:lnTo>
                  <a:pt x="865" y="111"/>
                </a:lnTo>
                <a:lnTo>
                  <a:pt x="846" y="111"/>
                </a:lnTo>
                <a:lnTo>
                  <a:pt x="828" y="102"/>
                </a:lnTo>
                <a:lnTo>
                  <a:pt x="809" y="102"/>
                </a:lnTo>
                <a:lnTo>
                  <a:pt x="791" y="93"/>
                </a:lnTo>
                <a:lnTo>
                  <a:pt x="773" y="93"/>
                </a:lnTo>
                <a:lnTo>
                  <a:pt x="754" y="83"/>
                </a:lnTo>
                <a:lnTo>
                  <a:pt x="736" y="74"/>
                </a:lnTo>
                <a:lnTo>
                  <a:pt x="718" y="74"/>
                </a:lnTo>
                <a:lnTo>
                  <a:pt x="699" y="74"/>
                </a:lnTo>
                <a:lnTo>
                  <a:pt x="681" y="83"/>
                </a:lnTo>
                <a:lnTo>
                  <a:pt x="662" y="83"/>
                </a:lnTo>
                <a:lnTo>
                  <a:pt x="644" y="93"/>
                </a:lnTo>
                <a:lnTo>
                  <a:pt x="626" y="93"/>
                </a:lnTo>
                <a:lnTo>
                  <a:pt x="598" y="93"/>
                </a:lnTo>
                <a:lnTo>
                  <a:pt x="580" y="93"/>
                </a:lnTo>
                <a:lnTo>
                  <a:pt x="561" y="93"/>
                </a:lnTo>
                <a:lnTo>
                  <a:pt x="543" y="93"/>
                </a:lnTo>
                <a:lnTo>
                  <a:pt x="524" y="93"/>
                </a:lnTo>
                <a:lnTo>
                  <a:pt x="506" y="93"/>
                </a:lnTo>
                <a:lnTo>
                  <a:pt x="488" y="83"/>
                </a:lnTo>
                <a:lnTo>
                  <a:pt x="469" y="83"/>
                </a:lnTo>
                <a:lnTo>
                  <a:pt x="451" y="83"/>
                </a:lnTo>
                <a:lnTo>
                  <a:pt x="432" y="83"/>
                </a:lnTo>
                <a:lnTo>
                  <a:pt x="414" y="83"/>
                </a:lnTo>
                <a:lnTo>
                  <a:pt x="396" y="74"/>
                </a:lnTo>
                <a:lnTo>
                  <a:pt x="377" y="74"/>
                </a:lnTo>
                <a:lnTo>
                  <a:pt x="359" y="74"/>
                </a:lnTo>
                <a:lnTo>
                  <a:pt x="341" y="74"/>
                </a:lnTo>
                <a:lnTo>
                  <a:pt x="322" y="74"/>
                </a:lnTo>
                <a:lnTo>
                  <a:pt x="304" y="74"/>
                </a:lnTo>
                <a:lnTo>
                  <a:pt x="285" y="74"/>
                </a:lnTo>
                <a:lnTo>
                  <a:pt x="267" y="74"/>
                </a:lnTo>
                <a:lnTo>
                  <a:pt x="249" y="65"/>
                </a:lnTo>
                <a:lnTo>
                  <a:pt x="230" y="56"/>
                </a:lnTo>
                <a:lnTo>
                  <a:pt x="212" y="56"/>
                </a:lnTo>
                <a:lnTo>
                  <a:pt x="193" y="47"/>
                </a:lnTo>
                <a:lnTo>
                  <a:pt x="175" y="47"/>
                </a:lnTo>
                <a:lnTo>
                  <a:pt x="157" y="36"/>
                </a:lnTo>
                <a:lnTo>
                  <a:pt x="138" y="36"/>
                </a:lnTo>
                <a:lnTo>
                  <a:pt x="111" y="27"/>
                </a:lnTo>
                <a:lnTo>
                  <a:pt x="92" y="18"/>
                </a:lnTo>
                <a:lnTo>
                  <a:pt x="74" y="18"/>
                </a:lnTo>
                <a:lnTo>
                  <a:pt x="83" y="0"/>
                </a:lnTo>
              </a:path>
            </a:pathLst>
          </a:custGeom>
          <a:solidFill>
            <a:srgbClr val="FFBE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7" name="Oval 75">
            <a:extLst>
              <a:ext uri="{FF2B5EF4-FFF2-40B4-BE49-F238E27FC236}">
                <a16:creationId xmlns:a16="http://schemas.microsoft.com/office/drawing/2014/main" id="{D94CF77E-BBF3-1A44-94BA-5AB9EA939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1654175"/>
            <a:ext cx="220663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8" name="Oval 76">
            <a:extLst>
              <a:ext uri="{FF2B5EF4-FFF2-40B4-BE49-F238E27FC236}">
                <a16:creationId xmlns:a16="http://schemas.microsoft.com/office/drawing/2014/main" id="{17B906CC-74EA-3E46-A520-23E80E56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75" y="1893888"/>
            <a:ext cx="220663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9" name="Oval 77">
            <a:extLst>
              <a:ext uri="{FF2B5EF4-FFF2-40B4-BE49-F238E27FC236}">
                <a16:creationId xmlns:a16="http://schemas.microsoft.com/office/drawing/2014/main" id="{8BA529D1-1498-7546-85A7-921CC358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1441450"/>
            <a:ext cx="220662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10" name="Oval 78">
            <a:extLst>
              <a:ext uri="{FF2B5EF4-FFF2-40B4-BE49-F238E27FC236}">
                <a16:creationId xmlns:a16="http://schemas.microsoft.com/office/drawing/2014/main" id="{04EA3B4F-BE95-784D-88E9-60B7A44CA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175" y="1895475"/>
            <a:ext cx="220663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11" name="Oval 79">
            <a:extLst>
              <a:ext uri="{FF2B5EF4-FFF2-40B4-BE49-F238E27FC236}">
                <a16:creationId xmlns:a16="http://schemas.microsoft.com/office/drawing/2014/main" id="{6912D3DA-4252-C34E-8C33-D92D1503E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003425"/>
            <a:ext cx="220662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12" name="Oval 80">
            <a:extLst>
              <a:ext uri="{FF2B5EF4-FFF2-40B4-BE49-F238E27FC236}">
                <a16:creationId xmlns:a16="http://schemas.microsoft.com/office/drawing/2014/main" id="{53EAE5D4-0172-D648-9EC0-33027E5BE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738" y="1477963"/>
            <a:ext cx="220662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13" name="Oval 81">
            <a:extLst>
              <a:ext uri="{FF2B5EF4-FFF2-40B4-BE49-F238E27FC236}">
                <a16:creationId xmlns:a16="http://schemas.microsoft.com/office/drawing/2014/main" id="{C73FB537-5A46-C948-9C52-6DB1DF74C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2017713"/>
            <a:ext cx="220662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14" name="Oval 82">
            <a:extLst>
              <a:ext uri="{FF2B5EF4-FFF2-40B4-BE49-F238E27FC236}">
                <a16:creationId xmlns:a16="http://schemas.microsoft.com/office/drawing/2014/main" id="{B481A112-12C1-DA4D-A9DB-924ECE783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671638"/>
            <a:ext cx="220662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15" name="Oval 83">
            <a:extLst>
              <a:ext uri="{FF2B5EF4-FFF2-40B4-BE49-F238E27FC236}">
                <a16:creationId xmlns:a16="http://schemas.microsoft.com/office/drawing/2014/main" id="{F808DDDF-588C-A943-9A2A-34CBA01FE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275" y="1131888"/>
            <a:ext cx="220663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16" name="Oval 84">
            <a:extLst>
              <a:ext uri="{FF2B5EF4-FFF2-40B4-BE49-F238E27FC236}">
                <a16:creationId xmlns:a16="http://schemas.microsoft.com/office/drawing/2014/main" id="{A8E14B5D-C4B9-9046-99B0-D8ECFC291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350" y="1585913"/>
            <a:ext cx="220663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17" name="Oval 85">
            <a:extLst>
              <a:ext uri="{FF2B5EF4-FFF2-40B4-BE49-F238E27FC236}">
                <a16:creationId xmlns:a16="http://schemas.microsoft.com/office/drawing/2014/main" id="{D17C99B8-06B0-1D41-99D5-78040A190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0488" y="1033463"/>
            <a:ext cx="220662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18" name="Freeform 86">
            <a:extLst>
              <a:ext uri="{FF2B5EF4-FFF2-40B4-BE49-F238E27FC236}">
                <a16:creationId xmlns:a16="http://schemas.microsoft.com/office/drawing/2014/main" id="{4AA5742B-3608-D24E-B002-D11A119080C9}"/>
              </a:ext>
            </a:extLst>
          </p:cNvPr>
          <p:cNvSpPr>
            <a:spLocks/>
          </p:cNvSpPr>
          <p:nvPr/>
        </p:nvSpPr>
        <p:spPr bwMode="auto">
          <a:xfrm>
            <a:off x="260350" y="3624263"/>
            <a:ext cx="1728788" cy="814387"/>
          </a:xfrm>
          <a:custGeom>
            <a:avLst/>
            <a:gdLst>
              <a:gd name="T0" fmla="*/ 24 w 1089"/>
              <a:gd name="T1" fmla="*/ 118 h 513"/>
              <a:gd name="T2" fmla="*/ 40 w 1089"/>
              <a:gd name="T3" fmla="*/ 165 h 513"/>
              <a:gd name="T4" fmla="*/ 64 w 1089"/>
              <a:gd name="T5" fmla="*/ 221 h 513"/>
              <a:gd name="T6" fmla="*/ 79 w 1089"/>
              <a:gd name="T7" fmla="*/ 252 h 513"/>
              <a:gd name="T8" fmla="*/ 119 w 1089"/>
              <a:gd name="T9" fmla="*/ 291 h 513"/>
              <a:gd name="T10" fmla="*/ 151 w 1089"/>
              <a:gd name="T11" fmla="*/ 331 h 513"/>
              <a:gd name="T12" fmla="*/ 191 w 1089"/>
              <a:gd name="T13" fmla="*/ 362 h 513"/>
              <a:gd name="T14" fmla="*/ 230 w 1089"/>
              <a:gd name="T15" fmla="*/ 386 h 513"/>
              <a:gd name="T16" fmla="*/ 278 w 1089"/>
              <a:gd name="T17" fmla="*/ 410 h 513"/>
              <a:gd name="T18" fmla="*/ 318 w 1089"/>
              <a:gd name="T19" fmla="*/ 433 h 513"/>
              <a:gd name="T20" fmla="*/ 365 w 1089"/>
              <a:gd name="T21" fmla="*/ 441 h 513"/>
              <a:gd name="T22" fmla="*/ 413 w 1089"/>
              <a:gd name="T23" fmla="*/ 457 h 513"/>
              <a:gd name="T24" fmla="*/ 461 w 1089"/>
              <a:gd name="T25" fmla="*/ 473 h 513"/>
              <a:gd name="T26" fmla="*/ 500 w 1089"/>
              <a:gd name="T27" fmla="*/ 488 h 513"/>
              <a:gd name="T28" fmla="*/ 540 w 1089"/>
              <a:gd name="T29" fmla="*/ 496 h 513"/>
              <a:gd name="T30" fmla="*/ 612 w 1089"/>
              <a:gd name="T31" fmla="*/ 504 h 513"/>
              <a:gd name="T32" fmla="*/ 715 w 1089"/>
              <a:gd name="T33" fmla="*/ 512 h 513"/>
              <a:gd name="T34" fmla="*/ 786 w 1089"/>
              <a:gd name="T35" fmla="*/ 512 h 513"/>
              <a:gd name="T36" fmla="*/ 897 w 1089"/>
              <a:gd name="T37" fmla="*/ 504 h 513"/>
              <a:gd name="T38" fmla="*/ 977 w 1089"/>
              <a:gd name="T39" fmla="*/ 488 h 513"/>
              <a:gd name="T40" fmla="*/ 1048 w 1089"/>
              <a:gd name="T41" fmla="*/ 465 h 513"/>
              <a:gd name="T42" fmla="*/ 1088 w 1089"/>
              <a:gd name="T43" fmla="*/ 441 h 513"/>
              <a:gd name="T44" fmla="*/ 1088 w 1089"/>
              <a:gd name="T45" fmla="*/ 417 h 513"/>
              <a:gd name="T46" fmla="*/ 1017 w 1089"/>
              <a:gd name="T47" fmla="*/ 441 h 513"/>
              <a:gd name="T48" fmla="*/ 937 w 1089"/>
              <a:gd name="T49" fmla="*/ 457 h 513"/>
              <a:gd name="T50" fmla="*/ 874 w 1089"/>
              <a:gd name="T51" fmla="*/ 465 h 513"/>
              <a:gd name="T52" fmla="*/ 818 w 1089"/>
              <a:gd name="T53" fmla="*/ 465 h 513"/>
              <a:gd name="T54" fmla="*/ 754 w 1089"/>
              <a:gd name="T55" fmla="*/ 465 h 513"/>
              <a:gd name="T56" fmla="*/ 699 w 1089"/>
              <a:gd name="T57" fmla="*/ 457 h 513"/>
              <a:gd name="T58" fmla="*/ 612 w 1089"/>
              <a:gd name="T59" fmla="*/ 449 h 513"/>
              <a:gd name="T60" fmla="*/ 556 w 1089"/>
              <a:gd name="T61" fmla="*/ 441 h 513"/>
              <a:gd name="T62" fmla="*/ 508 w 1089"/>
              <a:gd name="T63" fmla="*/ 425 h 513"/>
              <a:gd name="T64" fmla="*/ 469 w 1089"/>
              <a:gd name="T65" fmla="*/ 417 h 513"/>
              <a:gd name="T66" fmla="*/ 421 w 1089"/>
              <a:gd name="T67" fmla="*/ 394 h 513"/>
              <a:gd name="T68" fmla="*/ 381 w 1089"/>
              <a:gd name="T69" fmla="*/ 378 h 513"/>
              <a:gd name="T70" fmla="*/ 334 w 1089"/>
              <a:gd name="T71" fmla="*/ 347 h 513"/>
              <a:gd name="T72" fmla="*/ 286 w 1089"/>
              <a:gd name="T73" fmla="*/ 315 h 513"/>
              <a:gd name="T74" fmla="*/ 246 w 1089"/>
              <a:gd name="T75" fmla="*/ 284 h 513"/>
              <a:gd name="T76" fmla="*/ 214 w 1089"/>
              <a:gd name="T77" fmla="*/ 244 h 513"/>
              <a:gd name="T78" fmla="*/ 183 w 1089"/>
              <a:gd name="T79" fmla="*/ 205 h 513"/>
              <a:gd name="T80" fmla="*/ 159 w 1089"/>
              <a:gd name="T81" fmla="*/ 150 h 513"/>
              <a:gd name="T82" fmla="*/ 151 w 1089"/>
              <a:gd name="T83" fmla="*/ 95 h 513"/>
              <a:gd name="T84" fmla="*/ 143 w 1089"/>
              <a:gd name="T85" fmla="*/ 32 h 513"/>
              <a:gd name="T86" fmla="*/ 103 w 1089"/>
              <a:gd name="T87" fmla="*/ 32 h 513"/>
              <a:gd name="T88" fmla="*/ 79 w 1089"/>
              <a:gd name="T89" fmla="*/ 24 h 513"/>
              <a:gd name="T90" fmla="*/ 56 w 1089"/>
              <a:gd name="T91" fmla="*/ 16 h 513"/>
              <a:gd name="T92" fmla="*/ 24 w 1089"/>
              <a:gd name="T93" fmla="*/ 8 h 513"/>
              <a:gd name="T94" fmla="*/ 0 w 1089"/>
              <a:gd name="T95" fmla="*/ 0 h 513"/>
              <a:gd name="T96" fmla="*/ 8 w 1089"/>
              <a:gd name="T97" fmla="*/ 63 h 513"/>
              <a:gd name="T98" fmla="*/ 24 w 1089"/>
              <a:gd name="T99" fmla="*/ 118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9" h="513">
                <a:moveTo>
                  <a:pt x="24" y="118"/>
                </a:moveTo>
                <a:lnTo>
                  <a:pt x="40" y="165"/>
                </a:lnTo>
                <a:lnTo>
                  <a:pt x="64" y="221"/>
                </a:lnTo>
                <a:lnTo>
                  <a:pt x="79" y="252"/>
                </a:lnTo>
                <a:lnTo>
                  <a:pt x="119" y="291"/>
                </a:lnTo>
                <a:lnTo>
                  <a:pt x="151" y="331"/>
                </a:lnTo>
                <a:lnTo>
                  <a:pt x="191" y="362"/>
                </a:lnTo>
                <a:lnTo>
                  <a:pt x="230" y="386"/>
                </a:lnTo>
                <a:lnTo>
                  <a:pt x="278" y="410"/>
                </a:lnTo>
                <a:lnTo>
                  <a:pt x="318" y="433"/>
                </a:lnTo>
                <a:lnTo>
                  <a:pt x="365" y="441"/>
                </a:lnTo>
                <a:lnTo>
                  <a:pt x="413" y="457"/>
                </a:lnTo>
                <a:lnTo>
                  <a:pt x="461" y="473"/>
                </a:lnTo>
                <a:lnTo>
                  <a:pt x="500" y="488"/>
                </a:lnTo>
                <a:lnTo>
                  <a:pt x="540" y="496"/>
                </a:lnTo>
                <a:lnTo>
                  <a:pt x="612" y="504"/>
                </a:lnTo>
                <a:lnTo>
                  <a:pt x="715" y="512"/>
                </a:lnTo>
                <a:lnTo>
                  <a:pt x="786" y="512"/>
                </a:lnTo>
                <a:lnTo>
                  <a:pt x="897" y="504"/>
                </a:lnTo>
                <a:lnTo>
                  <a:pt x="977" y="488"/>
                </a:lnTo>
                <a:lnTo>
                  <a:pt x="1048" y="465"/>
                </a:lnTo>
                <a:lnTo>
                  <a:pt x="1088" y="441"/>
                </a:lnTo>
                <a:lnTo>
                  <a:pt x="1088" y="417"/>
                </a:lnTo>
                <a:lnTo>
                  <a:pt x="1017" y="441"/>
                </a:lnTo>
                <a:lnTo>
                  <a:pt x="937" y="457"/>
                </a:lnTo>
                <a:lnTo>
                  <a:pt x="874" y="465"/>
                </a:lnTo>
                <a:lnTo>
                  <a:pt x="818" y="465"/>
                </a:lnTo>
                <a:lnTo>
                  <a:pt x="754" y="465"/>
                </a:lnTo>
                <a:lnTo>
                  <a:pt x="699" y="457"/>
                </a:lnTo>
                <a:lnTo>
                  <a:pt x="612" y="449"/>
                </a:lnTo>
                <a:lnTo>
                  <a:pt x="556" y="441"/>
                </a:lnTo>
                <a:lnTo>
                  <a:pt x="508" y="425"/>
                </a:lnTo>
                <a:lnTo>
                  <a:pt x="469" y="417"/>
                </a:lnTo>
                <a:lnTo>
                  <a:pt x="421" y="394"/>
                </a:lnTo>
                <a:lnTo>
                  <a:pt x="381" y="378"/>
                </a:lnTo>
                <a:lnTo>
                  <a:pt x="334" y="347"/>
                </a:lnTo>
                <a:lnTo>
                  <a:pt x="286" y="315"/>
                </a:lnTo>
                <a:lnTo>
                  <a:pt x="246" y="284"/>
                </a:lnTo>
                <a:lnTo>
                  <a:pt x="214" y="244"/>
                </a:lnTo>
                <a:lnTo>
                  <a:pt x="183" y="205"/>
                </a:lnTo>
                <a:lnTo>
                  <a:pt x="159" y="150"/>
                </a:lnTo>
                <a:lnTo>
                  <a:pt x="151" y="95"/>
                </a:lnTo>
                <a:lnTo>
                  <a:pt x="143" y="32"/>
                </a:lnTo>
                <a:lnTo>
                  <a:pt x="103" y="32"/>
                </a:lnTo>
                <a:lnTo>
                  <a:pt x="79" y="24"/>
                </a:lnTo>
                <a:lnTo>
                  <a:pt x="56" y="16"/>
                </a:lnTo>
                <a:lnTo>
                  <a:pt x="24" y="8"/>
                </a:lnTo>
                <a:lnTo>
                  <a:pt x="0" y="0"/>
                </a:lnTo>
                <a:lnTo>
                  <a:pt x="8" y="63"/>
                </a:lnTo>
                <a:lnTo>
                  <a:pt x="24" y="118"/>
                </a:lnTo>
              </a:path>
            </a:pathLst>
          </a:custGeom>
          <a:solidFill>
            <a:srgbClr val="F766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9" name="Freeform 87">
            <a:extLst>
              <a:ext uri="{FF2B5EF4-FFF2-40B4-BE49-F238E27FC236}">
                <a16:creationId xmlns:a16="http://schemas.microsoft.com/office/drawing/2014/main" id="{5DAD3402-D56F-C049-832E-D0C1DB3A3817}"/>
              </a:ext>
            </a:extLst>
          </p:cNvPr>
          <p:cNvSpPr>
            <a:spLocks/>
          </p:cNvSpPr>
          <p:nvPr/>
        </p:nvSpPr>
        <p:spPr bwMode="auto">
          <a:xfrm>
            <a:off x="3287713" y="3616325"/>
            <a:ext cx="1728787" cy="814388"/>
          </a:xfrm>
          <a:custGeom>
            <a:avLst/>
            <a:gdLst>
              <a:gd name="T0" fmla="*/ 24 w 1089"/>
              <a:gd name="T1" fmla="*/ 118 h 513"/>
              <a:gd name="T2" fmla="*/ 40 w 1089"/>
              <a:gd name="T3" fmla="*/ 165 h 513"/>
              <a:gd name="T4" fmla="*/ 64 w 1089"/>
              <a:gd name="T5" fmla="*/ 221 h 513"/>
              <a:gd name="T6" fmla="*/ 79 w 1089"/>
              <a:gd name="T7" fmla="*/ 252 h 513"/>
              <a:gd name="T8" fmla="*/ 119 w 1089"/>
              <a:gd name="T9" fmla="*/ 291 h 513"/>
              <a:gd name="T10" fmla="*/ 151 w 1089"/>
              <a:gd name="T11" fmla="*/ 331 h 513"/>
              <a:gd name="T12" fmla="*/ 191 w 1089"/>
              <a:gd name="T13" fmla="*/ 362 h 513"/>
              <a:gd name="T14" fmla="*/ 230 w 1089"/>
              <a:gd name="T15" fmla="*/ 386 h 513"/>
              <a:gd name="T16" fmla="*/ 278 w 1089"/>
              <a:gd name="T17" fmla="*/ 410 h 513"/>
              <a:gd name="T18" fmla="*/ 318 w 1089"/>
              <a:gd name="T19" fmla="*/ 433 h 513"/>
              <a:gd name="T20" fmla="*/ 365 w 1089"/>
              <a:gd name="T21" fmla="*/ 441 h 513"/>
              <a:gd name="T22" fmla="*/ 413 w 1089"/>
              <a:gd name="T23" fmla="*/ 457 h 513"/>
              <a:gd name="T24" fmla="*/ 461 w 1089"/>
              <a:gd name="T25" fmla="*/ 473 h 513"/>
              <a:gd name="T26" fmla="*/ 500 w 1089"/>
              <a:gd name="T27" fmla="*/ 488 h 513"/>
              <a:gd name="T28" fmla="*/ 540 w 1089"/>
              <a:gd name="T29" fmla="*/ 496 h 513"/>
              <a:gd name="T30" fmla="*/ 612 w 1089"/>
              <a:gd name="T31" fmla="*/ 504 h 513"/>
              <a:gd name="T32" fmla="*/ 715 w 1089"/>
              <a:gd name="T33" fmla="*/ 512 h 513"/>
              <a:gd name="T34" fmla="*/ 786 w 1089"/>
              <a:gd name="T35" fmla="*/ 512 h 513"/>
              <a:gd name="T36" fmla="*/ 897 w 1089"/>
              <a:gd name="T37" fmla="*/ 504 h 513"/>
              <a:gd name="T38" fmla="*/ 977 w 1089"/>
              <a:gd name="T39" fmla="*/ 488 h 513"/>
              <a:gd name="T40" fmla="*/ 1048 w 1089"/>
              <a:gd name="T41" fmla="*/ 465 h 513"/>
              <a:gd name="T42" fmla="*/ 1088 w 1089"/>
              <a:gd name="T43" fmla="*/ 441 h 513"/>
              <a:gd name="T44" fmla="*/ 1088 w 1089"/>
              <a:gd name="T45" fmla="*/ 417 h 513"/>
              <a:gd name="T46" fmla="*/ 1017 w 1089"/>
              <a:gd name="T47" fmla="*/ 441 h 513"/>
              <a:gd name="T48" fmla="*/ 937 w 1089"/>
              <a:gd name="T49" fmla="*/ 457 h 513"/>
              <a:gd name="T50" fmla="*/ 874 w 1089"/>
              <a:gd name="T51" fmla="*/ 465 h 513"/>
              <a:gd name="T52" fmla="*/ 818 w 1089"/>
              <a:gd name="T53" fmla="*/ 465 h 513"/>
              <a:gd name="T54" fmla="*/ 754 w 1089"/>
              <a:gd name="T55" fmla="*/ 465 h 513"/>
              <a:gd name="T56" fmla="*/ 699 w 1089"/>
              <a:gd name="T57" fmla="*/ 457 h 513"/>
              <a:gd name="T58" fmla="*/ 612 w 1089"/>
              <a:gd name="T59" fmla="*/ 449 h 513"/>
              <a:gd name="T60" fmla="*/ 556 w 1089"/>
              <a:gd name="T61" fmla="*/ 441 h 513"/>
              <a:gd name="T62" fmla="*/ 508 w 1089"/>
              <a:gd name="T63" fmla="*/ 425 h 513"/>
              <a:gd name="T64" fmla="*/ 469 w 1089"/>
              <a:gd name="T65" fmla="*/ 417 h 513"/>
              <a:gd name="T66" fmla="*/ 421 w 1089"/>
              <a:gd name="T67" fmla="*/ 394 h 513"/>
              <a:gd name="T68" fmla="*/ 381 w 1089"/>
              <a:gd name="T69" fmla="*/ 378 h 513"/>
              <a:gd name="T70" fmla="*/ 334 w 1089"/>
              <a:gd name="T71" fmla="*/ 347 h 513"/>
              <a:gd name="T72" fmla="*/ 286 w 1089"/>
              <a:gd name="T73" fmla="*/ 315 h 513"/>
              <a:gd name="T74" fmla="*/ 246 w 1089"/>
              <a:gd name="T75" fmla="*/ 284 h 513"/>
              <a:gd name="T76" fmla="*/ 214 w 1089"/>
              <a:gd name="T77" fmla="*/ 244 h 513"/>
              <a:gd name="T78" fmla="*/ 183 w 1089"/>
              <a:gd name="T79" fmla="*/ 205 h 513"/>
              <a:gd name="T80" fmla="*/ 159 w 1089"/>
              <a:gd name="T81" fmla="*/ 150 h 513"/>
              <a:gd name="T82" fmla="*/ 151 w 1089"/>
              <a:gd name="T83" fmla="*/ 95 h 513"/>
              <a:gd name="T84" fmla="*/ 143 w 1089"/>
              <a:gd name="T85" fmla="*/ 32 h 513"/>
              <a:gd name="T86" fmla="*/ 103 w 1089"/>
              <a:gd name="T87" fmla="*/ 32 h 513"/>
              <a:gd name="T88" fmla="*/ 79 w 1089"/>
              <a:gd name="T89" fmla="*/ 24 h 513"/>
              <a:gd name="T90" fmla="*/ 56 w 1089"/>
              <a:gd name="T91" fmla="*/ 16 h 513"/>
              <a:gd name="T92" fmla="*/ 24 w 1089"/>
              <a:gd name="T93" fmla="*/ 8 h 513"/>
              <a:gd name="T94" fmla="*/ 0 w 1089"/>
              <a:gd name="T95" fmla="*/ 0 h 513"/>
              <a:gd name="T96" fmla="*/ 8 w 1089"/>
              <a:gd name="T97" fmla="*/ 63 h 513"/>
              <a:gd name="T98" fmla="*/ 24 w 1089"/>
              <a:gd name="T99" fmla="*/ 118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9" h="513">
                <a:moveTo>
                  <a:pt x="24" y="118"/>
                </a:moveTo>
                <a:lnTo>
                  <a:pt x="40" y="165"/>
                </a:lnTo>
                <a:lnTo>
                  <a:pt x="64" y="221"/>
                </a:lnTo>
                <a:lnTo>
                  <a:pt x="79" y="252"/>
                </a:lnTo>
                <a:lnTo>
                  <a:pt x="119" y="291"/>
                </a:lnTo>
                <a:lnTo>
                  <a:pt x="151" y="331"/>
                </a:lnTo>
                <a:lnTo>
                  <a:pt x="191" y="362"/>
                </a:lnTo>
                <a:lnTo>
                  <a:pt x="230" y="386"/>
                </a:lnTo>
                <a:lnTo>
                  <a:pt x="278" y="410"/>
                </a:lnTo>
                <a:lnTo>
                  <a:pt x="318" y="433"/>
                </a:lnTo>
                <a:lnTo>
                  <a:pt x="365" y="441"/>
                </a:lnTo>
                <a:lnTo>
                  <a:pt x="413" y="457"/>
                </a:lnTo>
                <a:lnTo>
                  <a:pt x="461" y="473"/>
                </a:lnTo>
                <a:lnTo>
                  <a:pt x="500" y="488"/>
                </a:lnTo>
                <a:lnTo>
                  <a:pt x="540" y="496"/>
                </a:lnTo>
                <a:lnTo>
                  <a:pt x="612" y="504"/>
                </a:lnTo>
                <a:lnTo>
                  <a:pt x="715" y="512"/>
                </a:lnTo>
                <a:lnTo>
                  <a:pt x="786" y="512"/>
                </a:lnTo>
                <a:lnTo>
                  <a:pt x="897" y="504"/>
                </a:lnTo>
                <a:lnTo>
                  <a:pt x="977" y="488"/>
                </a:lnTo>
                <a:lnTo>
                  <a:pt x="1048" y="465"/>
                </a:lnTo>
                <a:lnTo>
                  <a:pt x="1088" y="441"/>
                </a:lnTo>
                <a:lnTo>
                  <a:pt x="1088" y="417"/>
                </a:lnTo>
                <a:lnTo>
                  <a:pt x="1017" y="441"/>
                </a:lnTo>
                <a:lnTo>
                  <a:pt x="937" y="457"/>
                </a:lnTo>
                <a:lnTo>
                  <a:pt x="874" y="465"/>
                </a:lnTo>
                <a:lnTo>
                  <a:pt x="818" y="465"/>
                </a:lnTo>
                <a:lnTo>
                  <a:pt x="754" y="465"/>
                </a:lnTo>
                <a:lnTo>
                  <a:pt x="699" y="457"/>
                </a:lnTo>
                <a:lnTo>
                  <a:pt x="612" y="449"/>
                </a:lnTo>
                <a:lnTo>
                  <a:pt x="556" y="441"/>
                </a:lnTo>
                <a:lnTo>
                  <a:pt x="508" y="425"/>
                </a:lnTo>
                <a:lnTo>
                  <a:pt x="469" y="417"/>
                </a:lnTo>
                <a:lnTo>
                  <a:pt x="421" y="394"/>
                </a:lnTo>
                <a:lnTo>
                  <a:pt x="381" y="378"/>
                </a:lnTo>
                <a:lnTo>
                  <a:pt x="334" y="347"/>
                </a:lnTo>
                <a:lnTo>
                  <a:pt x="286" y="315"/>
                </a:lnTo>
                <a:lnTo>
                  <a:pt x="246" y="284"/>
                </a:lnTo>
                <a:lnTo>
                  <a:pt x="214" y="244"/>
                </a:lnTo>
                <a:lnTo>
                  <a:pt x="183" y="205"/>
                </a:lnTo>
                <a:lnTo>
                  <a:pt x="159" y="150"/>
                </a:lnTo>
                <a:lnTo>
                  <a:pt x="151" y="95"/>
                </a:lnTo>
                <a:lnTo>
                  <a:pt x="143" y="32"/>
                </a:lnTo>
                <a:lnTo>
                  <a:pt x="103" y="32"/>
                </a:lnTo>
                <a:lnTo>
                  <a:pt x="79" y="24"/>
                </a:lnTo>
                <a:lnTo>
                  <a:pt x="56" y="16"/>
                </a:lnTo>
                <a:lnTo>
                  <a:pt x="24" y="8"/>
                </a:lnTo>
                <a:lnTo>
                  <a:pt x="0" y="0"/>
                </a:lnTo>
                <a:lnTo>
                  <a:pt x="8" y="63"/>
                </a:lnTo>
                <a:lnTo>
                  <a:pt x="24" y="118"/>
                </a:lnTo>
              </a:path>
            </a:pathLst>
          </a:custGeom>
          <a:solidFill>
            <a:srgbClr val="BB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21" name="Rectangle 89">
            <a:extLst>
              <a:ext uri="{FF2B5EF4-FFF2-40B4-BE49-F238E27FC236}">
                <a16:creationId xmlns:a16="http://schemas.microsoft.com/office/drawing/2014/main" id="{E8736ABD-A6DA-C848-ABF0-9CA7E96A7D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Effects of Amount on Response</a:t>
            </a:r>
            <a:endParaRPr lang="en-US" altLang="en-US" sz="48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Oval 2">
            <a:extLst>
              <a:ext uri="{FF2B5EF4-FFF2-40B4-BE49-F238E27FC236}">
                <a16:creationId xmlns:a16="http://schemas.microsoft.com/office/drawing/2014/main" id="{9CCEF070-17CD-2741-89FD-CD7EDA714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825" y="3925888"/>
            <a:ext cx="220663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3" name="Group 3">
            <a:extLst>
              <a:ext uri="{FF2B5EF4-FFF2-40B4-BE49-F238E27FC236}">
                <a16:creationId xmlns:a16="http://schemas.microsoft.com/office/drawing/2014/main" id="{1DD7E501-FEEC-4342-9ED4-EDD2856CFF49}"/>
              </a:ext>
            </a:extLst>
          </p:cNvPr>
          <p:cNvGrpSpPr>
            <a:grpSpLocks/>
          </p:cNvGrpSpPr>
          <p:nvPr/>
        </p:nvGrpSpPr>
        <p:grpSpPr bwMode="auto">
          <a:xfrm>
            <a:off x="1463675" y="2370138"/>
            <a:ext cx="2452688" cy="1944687"/>
            <a:chOff x="922" y="1493"/>
            <a:chExt cx="1545" cy="1225"/>
          </a:xfrm>
        </p:grpSpPr>
        <p:grpSp>
          <p:nvGrpSpPr>
            <p:cNvPr id="97284" name="Group 4">
              <a:extLst>
                <a:ext uri="{FF2B5EF4-FFF2-40B4-BE49-F238E27FC236}">
                  <a16:creationId xmlns:a16="http://schemas.microsoft.com/office/drawing/2014/main" id="{5F090060-9BBB-CA42-A03B-E236B45F3C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" y="1493"/>
              <a:ext cx="1545" cy="1225"/>
              <a:chOff x="922" y="1493"/>
              <a:chExt cx="1545" cy="1225"/>
            </a:xfrm>
          </p:grpSpPr>
          <p:sp>
            <p:nvSpPr>
              <p:cNvPr id="97285" name="Freeform 5">
                <a:extLst>
                  <a:ext uri="{FF2B5EF4-FFF2-40B4-BE49-F238E27FC236}">
                    <a16:creationId xmlns:a16="http://schemas.microsoft.com/office/drawing/2014/main" id="{8534EECD-960F-5E44-BE89-53D74EBCC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" y="1493"/>
                <a:ext cx="1545" cy="1225"/>
              </a:xfrm>
              <a:custGeom>
                <a:avLst/>
                <a:gdLst>
                  <a:gd name="T0" fmla="*/ 223 w 1545"/>
                  <a:gd name="T1" fmla="*/ 79 h 1225"/>
                  <a:gd name="T2" fmla="*/ 175 w 1545"/>
                  <a:gd name="T3" fmla="*/ 167 h 1225"/>
                  <a:gd name="T4" fmla="*/ 119 w 1545"/>
                  <a:gd name="T5" fmla="*/ 302 h 1225"/>
                  <a:gd name="T6" fmla="*/ 56 w 1545"/>
                  <a:gd name="T7" fmla="*/ 453 h 1225"/>
                  <a:gd name="T8" fmla="*/ 16 w 1545"/>
                  <a:gd name="T9" fmla="*/ 580 h 1225"/>
                  <a:gd name="T10" fmla="*/ 8 w 1545"/>
                  <a:gd name="T11" fmla="*/ 707 h 1225"/>
                  <a:gd name="T12" fmla="*/ 32 w 1545"/>
                  <a:gd name="T13" fmla="*/ 842 h 1225"/>
                  <a:gd name="T14" fmla="*/ 96 w 1545"/>
                  <a:gd name="T15" fmla="*/ 962 h 1225"/>
                  <a:gd name="T16" fmla="*/ 191 w 1545"/>
                  <a:gd name="T17" fmla="*/ 1049 h 1225"/>
                  <a:gd name="T18" fmla="*/ 310 w 1545"/>
                  <a:gd name="T19" fmla="*/ 1121 h 1225"/>
                  <a:gd name="T20" fmla="*/ 454 w 1545"/>
                  <a:gd name="T21" fmla="*/ 1168 h 1225"/>
                  <a:gd name="T22" fmla="*/ 597 w 1545"/>
                  <a:gd name="T23" fmla="*/ 1200 h 1225"/>
                  <a:gd name="T24" fmla="*/ 684 w 1545"/>
                  <a:gd name="T25" fmla="*/ 1216 h 1225"/>
                  <a:gd name="T26" fmla="*/ 780 w 1545"/>
                  <a:gd name="T27" fmla="*/ 1224 h 1225"/>
                  <a:gd name="T28" fmla="*/ 883 w 1545"/>
                  <a:gd name="T29" fmla="*/ 1216 h 1225"/>
                  <a:gd name="T30" fmla="*/ 971 w 1545"/>
                  <a:gd name="T31" fmla="*/ 1200 h 1225"/>
                  <a:gd name="T32" fmla="*/ 1098 w 1545"/>
                  <a:gd name="T33" fmla="*/ 1168 h 1225"/>
                  <a:gd name="T34" fmla="*/ 1218 w 1545"/>
                  <a:gd name="T35" fmla="*/ 1129 h 1225"/>
                  <a:gd name="T36" fmla="*/ 1313 w 1545"/>
                  <a:gd name="T37" fmla="*/ 1081 h 1225"/>
                  <a:gd name="T38" fmla="*/ 1393 w 1545"/>
                  <a:gd name="T39" fmla="*/ 1017 h 1225"/>
                  <a:gd name="T40" fmla="*/ 1448 w 1545"/>
                  <a:gd name="T41" fmla="*/ 962 h 1225"/>
                  <a:gd name="T42" fmla="*/ 1488 w 1545"/>
                  <a:gd name="T43" fmla="*/ 906 h 1225"/>
                  <a:gd name="T44" fmla="*/ 1512 w 1545"/>
                  <a:gd name="T45" fmla="*/ 835 h 1225"/>
                  <a:gd name="T46" fmla="*/ 1528 w 1545"/>
                  <a:gd name="T47" fmla="*/ 771 h 1225"/>
                  <a:gd name="T48" fmla="*/ 1544 w 1545"/>
                  <a:gd name="T49" fmla="*/ 684 h 1225"/>
                  <a:gd name="T50" fmla="*/ 1536 w 1545"/>
                  <a:gd name="T51" fmla="*/ 612 h 1225"/>
                  <a:gd name="T52" fmla="*/ 1520 w 1545"/>
                  <a:gd name="T53" fmla="*/ 525 h 1225"/>
                  <a:gd name="T54" fmla="*/ 1488 w 1545"/>
                  <a:gd name="T55" fmla="*/ 445 h 1225"/>
                  <a:gd name="T56" fmla="*/ 1456 w 1545"/>
                  <a:gd name="T57" fmla="*/ 374 h 1225"/>
                  <a:gd name="T58" fmla="*/ 1425 w 1545"/>
                  <a:gd name="T59" fmla="*/ 286 h 1225"/>
                  <a:gd name="T60" fmla="*/ 1393 w 1545"/>
                  <a:gd name="T61" fmla="*/ 207 h 1225"/>
                  <a:gd name="T62" fmla="*/ 1361 w 1545"/>
                  <a:gd name="T63" fmla="*/ 127 h 1225"/>
                  <a:gd name="T64" fmla="*/ 1329 w 1545"/>
                  <a:gd name="T65" fmla="*/ 79 h 1225"/>
                  <a:gd name="T66" fmla="*/ 1321 w 1545"/>
                  <a:gd name="T67" fmla="*/ 56 h 1225"/>
                  <a:gd name="T68" fmla="*/ 1297 w 1545"/>
                  <a:gd name="T69" fmla="*/ 48 h 1225"/>
                  <a:gd name="T70" fmla="*/ 1273 w 1545"/>
                  <a:gd name="T71" fmla="*/ 40 h 1225"/>
                  <a:gd name="T72" fmla="*/ 1242 w 1545"/>
                  <a:gd name="T73" fmla="*/ 32 h 1225"/>
                  <a:gd name="T74" fmla="*/ 1202 w 1545"/>
                  <a:gd name="T75" fmla="*/ 24 h 1225"/>
                  <a:gd name="T76" fmla="*/ 1154 w 1545"/>
                  <a:gd name="T77" fmla="*/ 16 h 1225"/>
                  <a:gd name="T78" fmla="*/ 1114 w 1545"/>
                  <a:gd name="T79" fmla="*/ 16 h 1225"/>
                  <a:gd name="T80" fmla="*/ 1066 w 1545"/>
                  <a:gd name="T81" fmla="*/ 8 h 1225"/>
                  <a:gd name="T82" fmla="*/ 1019 w 1545"/>
                  <a:gd name="T83" fmla="*/ 8 h 1225"/>
                  <a:gd name="T84" fmla="*/ 963 w 1545"/>
                  <a:gd name="T85" fmla="*/ 0 h 1225"/>
                  <a:gd name="T86" fmla="*/ 907 w 1545"/>
                  <a:gd name="T87" fmla="*/ 0 h 1225"/>
                  <a:gd name="T88" fmla="*/ 860 w 1545"/>
                  <a:gd name="T89" fmla="*/ 0 h 1225"/>
                  <a:gd name="T90" fmla="*/ 812 w 1545"/>
                  <a:gd name="T91" fmla="*/ 0 h 1225"/>
                  <a:gd name="T92" fmla="*/ 772 w 1545"/>
                  <a:gd name="T93" fmla="*/ 0 h 1225"/>
                  <a:gd name="T94" fmla="*/ 732 w 1545"/>
                  <a:gd name="T95" fmla="*/ 0 h 1225"/>
                  <a:gd name="T96" fmla="*/ 684 w 1545"/>
                  <a:gd name="T97" fmla="*/ 0 h 1225"/>
                  <a:gd name="T98" fmla="*/ 629 w 1545"/>
                  <a:gd name="T99" fmla="*/ 0 h 1225"/>
                  <a:gd name="T100" fmla="*/ 581 w 1545"/>
                  <a:gd name="T101" fmla="*/ 0 h 1225"/>
                  <a:gd name="T102" fmla="*/ 525 w 1545"/>
                  <a:gd name="T103" fmla="*/ 8 h 1225"/>
                  <a:gd name="T104" fmla="*/ 485 w 1545"/>
                  <a:gd name="T105" fmla="*/ 8 h 1225"/>
                  <a:gd name="T106" fmla="*/ 430 w 1545"/>
                  <a:gd name="T107" fmla="*/ 16 h 1225"/>
                  <a:gd name="T108" fmla="*/ 382 w 1545"/>
                  <a:gd name="T109" fmla="*/ 24 h 1225"/>
                  <a:gd name="T110" fmla="*/ 342 w 1545"/>
                  <a:gd name="T111" fmla="*/ 24 h 1225"/>
                  <a:gd name="T112" fmla="*/ 302 w 1545"/>
                  <a:gd name="T113" fmla="*/ 32 h 1225"/>
                  <a:gd name="T114" fmla="*/ 271 w 1545"/>
                  <a:gd name="T115" fmla="*/ 40 h 1225"/>
                  <a:gd name="T116" fmla="*/ 247 w 1545"/>
                  <a:gd name="T117" fmla="*/ 48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45" h="1225">
                    <a:moveTo>
                      <a:pt x="231" y="64"/>
                    </a:moveTo>
                    <a:lnTo>
                      <a:pt x="223" y="72"/>
                    </a:lnTo>
                    <a:lnTo>
                      <a:pt x="223" y="79"/>
                    </a:lnTo>
                    <a:lnTo>
                      <a:pt x="215" y="95"/>
                    </a:lnTo>
                    <a:lnTo>
                      <a:pt x="199" y="127"/>
                    </a:lnTo>
                    <a:lnTo>
                      <a:pt x="175" y="167"/>
                    </a:lnTo>
                    <a:lnTo>
                      <a:pt x="159" y="207"/>
                    </a:lnTo>
                    <a:lnTo>
                      <a:pt x="135" y="262"/>
                    </a:lnTo>
                    <a:lnTo>
                      <a:pt x="119" y="302"/>
                    </a:lnTo>
                    <a:lnTo>
                      <a:pt x="96" y="350"/>
                    </a:lnTo>
                    <a:lnTo>
                      <a:pt x="80" y="405"/>
                    </a:lnTo>
                    <a:lnTo>
                      <a:pt x="56" y="453"/>
                    </a:lnTo>
                    <a:lnTo>
                      <a:pt x="40" y="501"/>
                    </a:lnTo>
                    <a:lnTo>
                      <a:pt x="24" y="533"/>
                    </a:lnTo>
                    <a:lnTo>
                      <a:pt x="16" y="580"/>
                    </a:lnTo>
                    <a:lnTo>
                      <a:pt x="8" y="612"/>
                    </a:lnTo>
                    <a:lnTo>
                      <a:pt x="0" y="660"/>
                    </a:lnTo>
                    <a:lnTo>
                      <a:pt x="8" y="707"/>
                    </a:lnTo>
                    <a:lnTo>
                      <a:pt x="16" y="747"/>
                    </a:lnTo>
                    <a:lnTo>
                      <a:pt x="24" y="803"/>
                    </a:lnTo>
                    <a:lnTo>
                      <a:pt x="32" y="842"/>
                    </a:lnTo>
                    <a:lnTo>
                      <a:pt x="56" y="890"/>
                    </a:lnTo>
                    <a:lnTo>
                      <a:pt x="72" y="922"/>
                    </a:lnTo>
                    <a:lnTo>
                      <a:pt x="96" y="962"/>
                    </a:lnTo>
                    <a:lnTo>
                      <a:pt x="127" y="994"/>
                    </a:lnTo>
                    <a:lnTo>
                      <a:pt x="159" y="1017"/>
                    </a:lnTo>
                    <a:lnTo>
                      <a:pt x="191" y="1049"/>
                    </a:lnTo>
                    <a:lnTo>
                      <a:pt x="231" y="1073"/>
                    </a:lnTo>
                    <a:lnTo>
                      <a:pt x="271" y="1105"/>
                    </a:lnTo>
                    <a:lnTo>
                      <a:pt x="310" y="1121"/>
                    </a:lnTo>
                    <a:lnTo>
                      <a:pt x="358" y="1137"/>
                    </a:lnTo>
                    <a:lnTo>
                      <a:pt x="406" y="1160"/>
                    </a:lnTo>
                    <a:lnTo>
                      <a:pt x="454" y="1168"/>
                    </a:lnTo>
                    <a:lnTo>
                      <a:pt x="493" y="1184"/>
                    </a:lnTo>
                    <a:lnTo>
                      <a:pt x="549" y="1192"/>
                    </a:lnTo>
                    <a:lnTo>
                      <a:pt x="597" y="1200"/>
                    </a:lnTo>
                    <a:lnTo>
                      <a:pt x="621" y="1200"/>
                    </a:lnTo>
                    <a:lnTo>
                      <a:pt x="653" y="1208"/>
                    </a:lnTo>
                    <a:lnTo>
                      <a:pt x="684" y="1216"/>
                    </a:lnTo>
                    <a:lnTo>
                      <a:pt x="708" y="1224"/>
                    </a:lnTo>
                    <a:lnTo>
                      <a:pt x="740" y="1224"/>
                    </a:lnTo>
                    <a:lnTo>
                      <a:pt x="780" y="1224"/>
                    </a:lnTo>
                    <a:lnTo>
                      <a:pt x="820" y="1224"/>
                    </a:lnTo>
                    <a:lnTo>
                      <a:pt x="860" y="1216"/>
                    </a:lnTo>
                    <a:lnTo>
                      <a:pt x="883" y="1216"/>
                    </a:lnTo>
                    <a:lnTo>
                      <a:pt x="899" y="1208"/>
                    </a:lnTo>
                    <a:lnTo>
                      <a:pt x="931" y="1200"/>
                    </a:lnTo>
                    <a:lnTo>
                      <a:pt x="971" y="1200"/>
                    </a:lnTo>
                    <a:lnTo>
                      <a:pt x="1019" y="1184"/>
                    </a:lnTo>
                    <a:lnTo>
                      <a:pt x="1059" y="1176"/>
                    </a:lnTo>
                    <a:lnTo>
                      <a:pt x="1098" y="1168"/>
                    </a:lnTo>
                    <a:lnTo>
                      <a:pt x="1138" y="1160"/>
                    </a:lnTo>
                    <a:lnTo>
                      <a:pt x="1178" y="1145"/>
                    </a:lnTo>
                    <a:lnTo>
                      <a:pt x="1218" y="1129"/>
                    </a:lnTo>
                    <a:lnTo>
                      <a:pt x="1250" y="1113"/>
                    </a:lnTo>
                    <a:lnTo>
                      <a:pt x="1281" y="1097"/>
                    </a:lnTo>
                    <a:lnTo>
                      <a:pt x="1313" y="1081"/>
                    </a:lnTo>
                    <a:lnTo>
                      <a:pt x="1337" y="1065"/>
                    </a:lnTo>
                    <a:lnTo>
                      <a:pt x="1361" y="1041"/>
                    </a:lnTo>
                    <a:lnTo>
                      <a:pt x="1393" y="1017"/>
                    </a:lnTo>
                    <a:lnTo>
                      <a:pt x="1417" y="1001"/>
                    </a:lnTo>
                    <a:lnTo>
                      <a:pt x="1433" y="978"/>
                    </a:lnTo>
                    <a:lnTo>
                      <a:pt x="1448" y="962"/>
                    </a:lnTo>
                    <a:lnTo>
                      <a:pt x="1464" y="946"/>
                    </a:lnTo>
                    <a:lnTo>
                      <a:pt x="1472" y="922"/>
                    </a:lnTo>
                    <a:lnTo>
                      <a:pt x="1488" y="906"/>
                    </a:lnTo>
                    <a:lnTo>
                      <a:pt x="1496" y="882"/>
                    </a:lnTo>
                    <a:lnTo>
                      <a:pt x="1504" y="858"/>
                    </a:lnTo>
                    <a:lnTo>
                      <a:pt x="1512" y="835"/>
                    </a:lnTo>
                    <a:lnTo>
                      <a:pt x="1520" y="819"/>
                    </a:lnTo>
                    <a:lnTo>
                      <a:pt x="1528" y="795"/>
                    </a:lnTo>
                    <a:lnTo>
                      <a:pt x="1528" y="771"/>
                    </a:lnTo>
                    <a:lnTo>
                      <a:pt x="1536" y="747"/>
                    </a:lnTo>
                    <a:lnTo>
                      <a:pt x="1536" y="723"/>
                    </a:lnTo>
                    <a:lnTo>
                      <a:pt x="1544" y="684"/>
                    </a:lnTo>
                    <a:lnTo>
                      <a:pt x="1544" y="660"/>
                    </a:lnTo>
                    <a:lnTo>
                      <a:pt x="1544" y="636"/>
                    </a:lnTo>
                    <a:lnTo>
                      <a:pt x="1536" y="612"/>
                    </a:lnTo>
                    <a:lnTo>
                      <a:pt x="1536" y="580"/>
                    </a:lnTo>
                    <a:lnTo>
                      <a:pt x="1528" y="556"/>
                    </a:lnTo>
                    <a:lnTo>
                      <a:pt x="1520" y="525"/>
                    </a:lnTo>
                    <a:lnTo>
                      <a:pt x="1512" y="501"/>
                    </a:lnTo>
                    <a:lnTo>
                      <a:pt x="1496" y="477"/>
                    </a:lnTo>
                    <a:lnTo>
                      <a:pt x="1488" y="445"/>
                    </a:lnTo>
                    <a:lnTo>
                      <a:pt x="1480" y="421"/>
                    </a:lnTo>
                    <a:lnTo>
                      <a:pt x="1464" y="397"/>
                    </a:lnTo>
                    <a:lnTo>
                      <a:pt x="1456" y="374"/>
                    </a:lnTo>
                    <a:lnTo>
                      <a:pt x="1448" y="350"/>
                    </a:lnTo>
                    <a:lnTo>
                      <a:pt x="1433" y="318"/>
                    </a:lnTo>
                    <a:lnTo>
                      <a:pt x="1425" y="286"/>
                    </a:lnTo>
                    <a:lnTo>
                      <a:pt x="1409" y="262"/>
                    </a:lnTo>
                    <a:lnTo>
                      <a:pt x="1401" y="238"/>
                    </a:lnTo>
                    <a:lnTo>
                      <a:pt x="1393" y="207"/>
                    </a:lnTo>
                    <a:lnTo>
                      <a:pt x="1377" y="183"/>
                    </a:lnTo>
                    <a:lnTo>
                      <a:pt x="1369" y="151"/>
                    </a:lnTo>
                    <a:lnTo>
                      <a:pt x="1361" y="127"/>
                    </a:lnTo>
                    <a:lnTo>
                      <a:pt x="1345" y="103"/>
                    </a:lnTo>
                    <a:lnTo>
                      <a:pt x="1337" y="87"/>
                    </a:lnTo>
                    <a:lnTo>
                      <a:pt x="1329" y="79"/>
                    </a:lnTo>
                    <a:lnTo>
                      <a:pt x="1329" y="72"/>
                    </a:lnTo>
                    <a:lnTo>
                      <a:pt x="1321" y="64"/>
                    </a:lnTo>
                    <a:lnTo>
                      <a:pt x="1321" y="56"/>
                    </a:lnTo>
                    <a:lnTo>
                      <a:pt x="1313" y="56"/>
                    </a:lnTo>
                    <a:lnTo>
                      <a:pt x="1305" y="48"/>
                    </a:lnTo>
                    <a:lnTo>
                      <a:pt x="1297" y="48"/>
                    </a:lnTo>
                    <a:lnTo>
                      <a:pt x="1289" y="40"/>
                    </a:lnTo>
                    <a:lnTo>
                      <a:pt x="1281" y="40"/>
                    </a:lnTo>
                    <a:lnTo>
                      <a:pt x="1273" y="40"/>
                    </a:lnTo>
                    <a:lnTo>
                      <a:pt x="1257" y="32"/>
                    </a:lnTo>
                    <a:lnTo>
                      <a:pt x="1250" y="32"/>
                    </a:lnTo>
                    <a:lnTo>
                      <a:pt x="1242" y="32"/>
                    </a:lnTo>
                    <a:lnTo>
                      <a:pt x="1226" y="24"/>
                    </a:lnTo>
                    <a:lnTo>
                      <a:pt x="1210" y="24"/>
                    </a:lnTo>
                    <a:lnTo>
                      <a:pt x="1202" y="24"/>
                    </a:lnTo>
                    <a:lnTo>
                      <a:pt x="1186" y="24"/>
                    </a:lnTo>
                    <a:lnTo>
                      <a:pt x="1170" y="16"/>
                    </a:lnTo>
                    <a:lnTo>
                      <a:pt x="1154" y="16"/>
                    </a:lnTo>
                    <a:lnTo>
                      <a:pt x="1146" y="16"/>
                    </a:lnTo>
                    <a:lnTo>
                      <a:pt x="1130" y="16"/>
                    </a:lnTo>
                    <a:lnTo>
                      <a:pt x="1114" y="16"/>
                    </a:lnTo>
                    <a:lnTo>
                      <a:pt x="1098" y="16"/>
                    </a:lnTo>
                    <a:lnTo>
                      <a:pt x="1082" y="8"/>
                    </a:lnTo>
                    <a:lnTo>
                      <a:pt x="1066" y="8"/>
                    </a:lnTo>
                    <a:lnTo>
                      <a:pt x="1051" y="8"/>
                    </a:lnTo>
                    <a:lnTo>
                      <a:pt x="1035" y="8"/>
                    </a:lnTo>
                    <a:lnTo>
                      <a:pt x="1019" y="8"/>
                    </a:lnTo>
                    <a:lnTo>
                      <a:pt x="1003" y="8"/>
                    </a:lnTo>
                    <a:lnTo>
                      <a:pt x="979" y="0"/>
                    </a:lnTo>
                    <a:lnTo>
                      <a:pt x="963" y="0"/>
                    </a:lnTo>
                    <a:lnTo>
                      <a:pt x="947" y="0"/>
                    </a:lnTo>
                    <a:lnTo>
                      <a:pt x="923" y="0"/>
                    </a:lnTo>
                    <a:lnTo>
                      <a:pt x="907" y="0"/>
                    </a:lnTo>
                    <a:lnTo>
                      <a:pt x="891" y="0"/>
                    </a:lnTo>
                    <a:lnTo>
                      <a:pt x="875" y="0"/>
                    </a:lnTo>
                    <a:lnTo>
                      <a:pt x="860" y="0"/>
                    </a:lnTo>
                    <a:lnTo>
                      <a:pt x="844" y="0"/>
                    </a:lnTo>
                    <a:lnTo>
                      <a:pt x="828" y="0"/>
                    </a:lnTo>
                    <a:lnTo>
                      <a:pt x="812" y="0"/>
                    </a:lnTo>
                    <a:lnTo>
                      <a:pt x="804" y="0"/>
                    </a:lnTo>
                    <a:lnTo>
                      <a:pt x="788" y="0"/>
                    </a:lnTo>
                    <a:lnTo>
                      <a:pt x="772" y="0"/>
                    </a:lnTo>
                    <a:lnTo>
                      <a:pt x="756" y="0"/>
                    </a:lnTo>
                    <a:lnTo>
                      <a:pt x="748" y="0"/>
                    </a:lnTo>
                    <a:lnTo>
                      <a:pt x="732" y="0"/>
                    </a:lnTo>
                    <a:lnTo>
                      <a:pt x="716" y="0"/>
                    </a:lnTo>
                    <a:lnTo>
                      <a:pt x="700" y="0"/>
                    </a:lnTo>
                    <a:lnTo>
                      <a:pt x="684" y="0"/>
                    </a:lnTo>
                    <a:lnTo>
                      <a:pt x="669" y="0"/>
                    </a:lnTo>
                    <a:lnTo>
                      <a:pt x="653" y="0"/>
                    </a:lnTo>
                    <a:lnTo>
                      <a:pt x="629" y="0"/>
                    </a:lnTo>
                    <a:lnTo>
                      <a:pt x="621" y="0"/>
                    </a:lnTo>
                    <a:lnTo>
                      <a:pt x="597" y="0"/>
                    </a:lnTo>
                    <a:lnTo>
                      <a:pt x="581" y="0"/>
                    </a:lnTo>
                    <a:lnTo>
                      <a:pt x="557" y="8"/>
                    </a:lnTo>
                    <a:lnTo>
                      <a:pt x="541" y="8"/>
                    </a:lnTo>
                    <a:lnTo>
                      <a:pt x="525" y="8"/>
                    </a:lnTo>
                    <a:lnTo>
                      <a:pt x="517" y="8"/>
                    </a:lnTo>
                    <a:lnTo>
                      <a:pt x="501" y="8"/>
                    </a:lnTo>
                    <a:lnTo>
                      <a:pt x="485" y="8"/>
                    </a:lnTo>
                    <a:lnTo>
                      <a:pt x="470" y="16"/>
                    </a:lnTo>
                    <a:lnTo>
                      <a:pt x="446" y="16"/>
                    </a:lnTo>
                    <a:lnTo>
                      <a:pt x="430" y="16"/>
                    </a:lnTo>
                    <a:lnTo>
                      <a:pt x="414" y="16"/>
                    </a:lnTo>
                    <a:lnTo>
                      <a:pt x="398" y="16"/>
                    </a:lnTo>
                    <a:lnTo>
                      <a:pt x="382" y="24"/>
                    </a:lnTo>
                    <a:lnTo>
                      <a:pt x="366" y="24"/>
                    </a:lnTo>
                    <a:lnTo>
                      <a:pt x="350" y="24"/>
                    </a:lnTo>
                    <a:lnTo>
                      <a:pt x="342" y="24"/>
                    </a:lnTo>
                    <a:lnTo>
                      <a:pt x="326" y="32"/>
                    </a:lnTo>
                    <a:lnTo>
                      <a:pt x="318" y="32"/>
                    </a:lnTo>
                    <a:lnTo>
                      <a:pt x="302" y="32"/>
                    </a:lnTo>
                    <a:lnTo>
                      <a:pt x="294" y="32"/>
                    </a:lnTo>
                    <a:lnTo>
                      <a:pt x="279" y="40"/>
                    </a:lnTo>
                    <a:lnTo>
                      <a:pt x="271" y="40"/>
                    </a:lnTo>
                    <a:lnTo>
                      <a:pt x="263" y="40"/>
                    </a:lnTo>
                    <a:lnTo>
                      <a:pt x="255" y="48"/>
                    </a:lnTo>
                    <a:lnTo>
                      <a:pt x="247" y="48"/>
                    </a:lnTo>
                    <a:lnTo>
                      <a:pt x="239" y="56"/>
                    </a:lnTo>
                    <a:lnTo>
                      <a:pt x="231" y="64"/>
                    </a:lnTo>
                  </a:path>
                </a:pathLst>
              </a:custGeom>
              <a:solidFill>
                <a:srgbClr val="404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86" name="Oval 6">
                <a:extLst>
                  <a:ext uri="{FF2B5EF4-FFF2-40B4-BE49-F238E27FC236}">
                    <a16:creationId xmlns:a16="http://schemas.microsoft.com/office/drawing/2014/main" id="{D6658C17-37FE-F048-8D12-0BF496538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4" y="1493"/>
                <a:ext cx="1096" cy="128"/>
              </a:xfrm>
              <a:prstGeom prst="ellipse">
                <a:avLst/>
              </a:pr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287" name="Group 7">
              <a:extLst>
                <a:ext uri="{FF2B5EF4-FFF2-40B4-BE49-F238E27FC236}">
                  <a16:creationId xmlns:a16="http://schemas.microsoft.com/office/drawing/2014/main" id="{08F7A96B-B3D3-B44C-9881-B0F2FEAA8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4" y="1517"/>
              <a:ext cx="385" cy="601"/>
              <a:chOff x="2074" y="1517"/>
              <a:chExt cx="385" cy="601"/>
            </a:xfrm>
          </p:grpSpPr>
          <p:sp>
            <p:nvSpPr>
              <p:cNvPr id="97288" name="Freeform 8">
                <a:extLst>
                  <a:ext uri="{FF2B5EF4-FFF2-40B4-BE49-F238E27FC236}">
                    <a16:creationId xmlns:a16="http://schemas.microsoft.com/office/drawing/2014/main" id="{BB57A26B-5CBA-8F43-9E0F-67FA0A3A4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" y="1549"/>
                <a:ext cx="385" cy="569"/>
              </a:xfrm>
              <a:custGeom>
                <a:avLst/>
                <a:gdLst>
                  <a:gd name="T0" fmla="*/ 243 w 385"/>
                  <a:gd name="T1" fmla="*/ 513 h 569"/>
                  <a:gd name="T2" fmla="*/ 321 w 385"/>
                  <a:gd name="T3" fmla="*/ 529 h 569"/>
                  <a:gd name="T4" fmla="*/ 384 w 385"/>
                  <a:gd name="T5" fmla="*/ 568 h 569"/>
                  <a:gd name="T6" fmla="*/ 384 w 385"/>
                  <a:gd name="T7" fmla="*/ 560 h 569"/>
                  <a:gd name="T8" fmla="*/ 384 w 385"/>
                  <a:gd name="T9" fmla="*/ 544 h 569"/>
                  <a:gd name="T10" fmla="*/ 384 w 385"/>
                  <a:gd name="T11" fmla="*/ 536 h 569"/>
                  <a:gd name="T12" fmla="*/ 376 w 385"/>
                  <a:gd name="T13" fmla="*/ 505 h 569"/>
                  <a:gd name="T14" fmla="*/ 368 w 385"/>
                  <a:gd name="T15" fmla="*/ 465 h 569"/>
                  <a:gd name="T16" fmla="*/ 353 w 385"/>
                  <a:gd name="T17" fmla="*/ 426 h 569"/>
                  <a:gd name="T18" fmla="*/ 321 w 385"/>
                  <a:gd name="T19" fmla="*/ 347 h 569"/>
                  <a:gd name="T20" fmla="*/ 290 w 385"/>
                  <a:gd name="T21" fmla="*/ 284 h 569"/>
                  <a:gd name="T22" fmla="*/ 259 w 385"/>
                  <a:gd name="T23" fmla="*/ 205 h 569"/>
                  <a:gd name="T24" fmla="*/ 227 w 385"/>
                  <a:gd name="T25" fmla="*/ 126 h 569"/>
                  <a:gd name="T26" fmla="*/ 204 w 385"/>
                  <a:gd name="T27" fmla="*/ 63 h 569"/>
                  <a:gd name="T28" fmla="*/ 188 w 385"/>
                  <a:gd name="T29" fmla="*/ 32 h 569"/>
                  <a:gd name="T30" fmla="*/ 172 w 385"/>
                  <a:gd name="T31" fmla="*/ 0 h 569"/>
                  <a:gd name="T32" fmla="*/ 39 w 385"/>
                  <a:gd name="T33" fmla="*/ 47 h 569"/>
                  <a:gd name="T34" fmla="*/ 39 w 385"/>
                  <a:gd name="T35" fmla="*/ 118 h 569"/>
                  <a:gd name="T36" fmla="*/ 31 w 385"/>
                  <a:gd name="T37" fmla="*/ 181 h 569"/>
                  <a:gd name="T38" fmla="*/ 31 w 385"/>
                  <a:gd name="T39" fmla="*/ 229 h 569"/>
                  <a:gd name="T40" fmla="*/ 31 w 385"/>
                  <a:gd name="T41" fmla="*/ 292 h 569"/>
                  <a:gd name="T42" fmla="*/ 16 w 385"/>
                  <a:gd name="T43" fmla="*/ 347 h 569"/>
                  <a:gd name="T44" fmla="*/ 8 w 385"/>
                  <a:gd name="T45" fmla="*/ 402 h 569"/>
                  <a:gd name="T46" fmla="*/ 0 w 385"/>
                  <a:gd name="T47" fmla="*/ 473 h 569"/>
                  <a:gd name="T48" fmla="*/ 86 w 385"/>
                  <a:gd name="T49" fmla="*/ 489 h 569"/>
                  <a:gd name="T50" fmla="*/ 180 w 385"/>
                  <a:gd name="T51" fmla="*/ 505 h 569"/>
                  <a:gd name="T52" fmla="*/ 243 w 385"/>
                  <a:gd name="T53" fmla="*/ 513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5" h="569">
                    <a:moveTo>
                      <a:pt x="243" y="513"/>
                    </a:moveTo>
                    <a:lnTo>
                      <a:pt x="321" y="529"/>
                    </a:lnTo>
                    <a:lnTo>
                      <a:pt x="384" y="568"/>
                    </a:lnTo>
                    <a:lnTo>
                      <a:pt x="384" y="560"/>
                    </a:lnTo>
                    <a:lnTo>
                      <a:pt x="384" y="544"/>
                    </a:lnTo>
                    <a:lnTo>
                      <a:pt x="384" y="536"/>
                    </a:lnTo>
                    <a:lnTo>
                      <a:pt x="376" y="505"/>
                    </a:lnTo>
                    <a:lnTo>
                      <a:pt x="368" y="465"/>
                    </a:lnTo>
                    <a:lnTo>
                      <a:pt x="353" y="426"/>
                    </a:lnTo>
                    <a:lnTo>
                      <a:pt x="321" y="347"/>
                    </a:lnTo>
                    <a:lnTo>
                      <a:pt x="290" y="284"/>
                    </a:lnTo>
                    <a:lnTo>
                      <a:pt x="259" y="205"/>
                    </a:lnTo>
                    <a:lnTo>
                      <a:pt x="227" y="126"/>
                    </a:lnTo>
                    <a:lnTo>
                      <a:pt x="204" y="63"/>
                    </a:lnTo>
                    <a:lnTo>
                      <a:pt x="188" y="32"/>
                    </a:lnTo>
                    <a:lnTo>
                      <a:pt x="172" y="0"/>
                    </a:lnTo>
                    <a:lnTo>
                      <a:pt x="39" y="47"/>
                    </a:lnTo>
                    <a:lnTo>
                      <a:pt x="39" y="118"/>
                    </a:lnTo>
                    <a:lnTo>
                      <a:pt x="31" y="181"/>
                    </a:lnTo>
                    <a:lnTo>
                      <a:pt x="31" y="229"/>
                    </a:lnTo>
                    <a:lnTo>
                      <a:pt x="31" y="292"/>
                    </a:lnTo>
                    <a:lnTo>
                      <a:pt x="16" y="347"/>
                    </a:lnTo>
                    <a:lnTo>
                      <a:pt x="8" y="402"/>
                    </a:lnTo>
                    <a:lnTo>
                      <a:pt x="0" y="473"/>
                    </a:lnTo>
                    <a:lnTo>
                      <a:pt x="86" y="489"/>
                    </a:lnTo>
                    <a:lnTo>
                      <a:pt x="180" y="505"/>
                    </a:lnTo>
                    <a:lnTo>
                      <a:pt x="243" y="513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89" name="Freeform 9">
                <a:extLst>
                  <a:ext uri="{FF2B5EF4-FFF2-40B4-BE49-F238E27FC236}">
                    <a16:creationId xmlns:a16="http://schemas.microsoft.com/office/drawing/2014/main" id="{6565ADB5-3292-894B-8109-736C91660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1517"/>
                <a:ext cx="153" cy="81"/>
              </a:xfrm>
              <a:custGeom>
                <a:avLst/>
                <a:gdLst>
                  <a:gd name="T0" fmla="*/ 0 w 153"/>
                  <a:gd name="T1" fmla="*/ 0 h 81"/>
                  <a:gd name="T2" fmla="*/ 8 w 153"/>
                  <a:gd name="T3" fmla="*/ 48 h 81"/>
                  <a:gd name="T4" fmla="*/ 16 w 153"/>
                  <a:gd name="T5" fmla="*/ 64 h 81"/>
                  <a:gd name="T6" fmla="*/ 8 w 153"/>
                  <a:gd name="T7" fmla="*/ 80 h 81"/>
                  <a:gd name="T8" fmla="*/ 48 w 153"/>
                  <a:gd name="T9" fmla="*/ 80 h 81"/>
                  <a:gd name="T10" fmla="*/ 96 w 153"/>
                  <a:gd name="T11" fmla="*/ 72 h 81"/>
                  <a:gd name="T12" fmla="*/ 136 w 153"/>
                  <a:gd name="T13" fmla="*/ 56 h 81"/>
                  <a:gd name="T14" fmla="*/ 152 w 153"/>
                  <a:gd name="T15" fmla="*/ 32 h 81"/>
                  <a:gd name="T16" fmla="*/ 120 w 153"/>
                  <a:gd name="T17" fmla="*/ 16 h 81"/>
                  <a:gd name="T18" fmla="*/ 88 w 153"/>
                  <a:gd name="T19" fmla="*/ 0 h 81"/>
                  <a:gd name="T20" fmla="*/ 0 w 153"/>
                  <a:gd name="T2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81">
                    <a:moveTo>
                      <a:pt x="0" y="0"/>
                    </a:moveTo>
                    <a:lnTo>
                      <a:pt x="8" y="48"/>
                    </a:lnTo>
                    <a:lnTo>
                      <a:pt x="16" y="64"/>
                    </a:lnTo>
                    <a:lnTo>
                      <a:pt x="8" y="80"/>
                    </a:lnTo>
                    <a:lnTo>
                      <a:pt x="48" y="80"/>
                    </a:lnTo>
                    <a:lnTo>
                      <a:pt x="96" y="72"/>
                    </a:lnTo>
                    <a:lnTo>
                      <a:pt x="136" y="56"/>
                    </a:lnTo>
                    <a:lnTo>
                      <a:pt x="152" y="32"/>
                    </a:lnTo>
                    <a:lnTo>
                      <a:pt x="120" y="16"/>
                    </a:lnTo>
                    <a:lnTo>
                      <a:pt x="8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7290" name="Group 10">
            <a:extLst>
              <a:ext uri="{FF2B5EF4-FFF2-40B4-BE49-F238E27FC236}">
                <a16:creationId xmlns:a16="http://schemas.microsoft.com/office/drawing/2014/main" id="{1B31B131-C225-1C4A-96C8-400534027F50}"/>
              </a:ext>
            </a:extLst>
          </p:cNvPr>
          <p:cNvGrpSpPr>
            <a:grpSpLocks/>
          </p:cNvGrpSpPr>
          <p:nvPr/>
        </p:nvGrpSpPr>
        <p:grpSpPr bwMode="auto">
          <a:xfrm>
            <a:off x="1400175" y="4313238"/>
            <a:ext cx="2566988" cy="2033587"/>
            <a:chOff x="882" y="2717"/>
            <a:chExt cx="1617" cy="1281"/>
          </a:xfrm>
        </p:grpSpPr>
        <p:sp>
          <p:nvSpPr>
            <p:cNvPr id="97291" name="Freeform 11">
              <a:extLst>
                <a:ext uri="{FF2B5EF4-FFF2-40B4-BE49-F238E27FC236}">
                  <a16:creationId xmlns:a16="http://schemas.microsoft.com/office/drawing/2014/main" id="{AD66FF05-D028-4940-AE13-E6FC7C60A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" y="2717"/>
              <a:ext cx="1617" cy="1281"/>
            </a:xfrm>
            <a:custGeom>
              <a:avLst/>
              <a:gdLst>
                <a:gd name="T0" fmla="*/ 740 w 1617"/>
                <a:gd name="T1" fmla="*/ 994 h 1281"/>
                <a:gd name="T2" fmla="*/ 724 w 1617"/>
                <a:gd name="T3" fmla="*/ 1010 h 1281"/>
                <a:gd name="T4" fmla="*/ 708 w 1617"/>
                <a:gd name="T5" fmla="*/ 1026 h 1281"/>
                <a:gd name="T6" fmla="*/ 701 w 1617"/>
                <a:gd name="T7" fmla="*/ 1049 h 1281"/>
                <a:gd name="T8" fmla="*/ 693 w 1617"/>
                <a:gd name="T9" fmla="*/ 1073 h 1281"/>
                <a:gd name="T10" fmla="*/ 693 w 1617"/>
                <a:gd name="T11" fmla="*/ 1097 h 1281"/>
                <a:gd name="T12" fmla="*/ 0 w 1617"/>
                <a:gd name="T13" fmla="*/ 1200 h 1281"/>
                <a:gd name="T14" fmla="*/ 8 w 1617"/>
                <a:gd name="T15" fmla="*/ 1216 h 1281"/>
                <a:gd name="T16" fmla="*/ 24 w 1617"/>
                <a:gd name="T17" fmla="*/ 1224 h 1281"/>
                <a:gd name="T18" fmla="*/ 56 w 1617"/>
                <a:gd name="T19" fmla="*/ 1240 h 1281"/>
                <a:gd name="T20" fmla="*/ 88 w 1617"/>
                <a:gd name="T21" fmla="*/ 1240 h 1281"/>
                <a:gd name="T22" fmla="*/ 135 w 1617"/>
                <a:gd name="T23" fmla="*/ 1248 h 1281"/>
                <a:gd name="T24" fmla="*/ 199 w 1617"/>
                <a:gd name="T25" fmla="*/ 1256 h 1281"/>
                <a:gd name="T26" fmla="*/ 271 w 1617"/>
                <a:gd name="T27" fmla="*/ 1264 h 1281"/>
                <a:gd name="T28" fmla="*/ 334 w 1617"/>
                <a:gd name="T29" fmla="*/ 1264 h 1281"/>
                <a:gd name="T30" fmla="*/ 398 w 1617"/>
                <a:gd name="T31" fmla="*/ 1272 h 1281"/>
                <a:gd name="T32" fmla="*/ 470 w 1617"/>
                <a:gd name="T33" fmla="*/ 1272 h 1281"/>
                <a:gd name="T34" fmla="*/ 541 w 1617"/>
                <a:gd name="T35" fmla="*/ 1272 h 1281"/>
                <a:gd name="T36" fmla="*/ 605 w 1617"/>
                <a:gd name="T37" fmla="*/ 1280 h 1281"/>
                <a:gd name="T38" fmla="*/ 677 w 1617"/>
                <a:gd name="T39" fmla="*/ 1280 h 1281"/>
                <a:gd name="T40" fmla="*/ 748 w 1617"/>
                <a:gd name="T41" fmla="*/ 1280 h 1281"/>
                <a:gd name="T42" fmla="*/ 804 w 1617"/>
                <a:gd name="T43" fmla="*/ 1280 h 1281"/>
                <a:gd name="T44" fmla="*/ 868 w 1617"/>
                <a:gd name="T45" fmla="*/ 1280 h 1281"/>
                <a:gd name="T46" fmla="*/ 931 w 1617"/>
                <a:gd name="T47" fmla="*/ 1272 h 1281"/>
                <a:gd name="T48" fmla="*/ 987 w 1617"/>
                <a:gd name="T49" fmla="*/ 1272 h 1281"/>
                <a:gd name="T50" fmla="*/ 1043 w 1617"/>
                <a:gd name="T51" fmla="*/ 1272 h 1281"/>
                <a:gd name="T52" fmla="*/ 1099 w 1617"/>
                <a:gd name="T53" fmla="*/ 1264 h 1281"/>
                <a:gd name="T54" fmla="*/ 1162 w 1617"/>
                <a:gd name="T55" fmla="*/ 1264 h 1281"/>
                <a:gd name="T56" fmla="*/ 1226 w 1617"/>
                <a:gd name="T57" fmla="*/ 1264 h 1281"/>
                <a:gd name="T58" fmla="*/ 1313 w 1617"/>
                <a:gd name="T59" fmla="*/ 1256 h 1281"/>
                <a:gd name="T60" fmla="*/ 1377 w 1617"/>
                <a:gd name="T61" fmla="*/ 1256 h 1281"/>
                <a:gd name="T62" fmla="*/ 1425 w 1617"/>
                <a:gd name="T63" fmla="*/ 1248 h 1281"/>
                <a:gd name="T64" fmla="*/ 1481 w 1617"/>
                <a:gd name="T65" fmla="*/ 1240 h 1281"/>
                <a:gd name="T66" fmla="*/ 1536 w 1617"/>
                <a:gd name="T67" fmla="*/ 1232 h 1281"/>
                <a:gd name="T68" fmla="*/ 1576 w 1617"/>
                <a:gd name="T69" fmla="*/ 1224 h 1281"/>
                <a:gd name="T70" fmla="*/ 1600 w 1617"/>
                <a:gd name="T71" fmla="*/ 1216 h 1281"/>
                <a:gd name="T72" fmla="*/ 1616 w 1617"/>
                <a:gd name="T73" fmla="*/ 1208 h 1281"/>
                <a:gd name="T74" fmla="*/ 1616 w 1617"/>
                <a:gd name="T75" fmla="*/ 1193 h 1281"/>
                <a:gd name="T76" fmla="*/ 939 w 1617"/>
                <a:gd name="T77" fmla="*/ 1097 h 1281"/>
                <a:gd name="T78" fmla="*/ 931 w 1617"/>
                <a:gd name="T79" fmla="*/ 1073 h 1281"/>
                <a:gd name="T80" fmla="*/ 931 w 1617"/>
                <a:gd name="T81" fmla="*/ 1057 h 1281"/>
                <a:gd name="T82" fmla="*/ 923 w 1617"/>
                <a:gd name="T83" fmla="*/ 1041 h 1281"/>
                <a:gd name="T84" fmla="*/ 908 w 1617"/>
                <a:gd name="T85" fmla="*/ 1018 h 1281"/>
                <a:gd name="T86" fmla="*/ 900 w 1617"/>
                <a:gd name="T87" fmla="*/ 1002 h 1281"/>
                <a:gd name="T88" fmla="*/ 923 w 1617"/>
                <a:gd name="T89" fmla="*/ 8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7" h="1281">
                  <a:moveTo>
                    <a:pt x="732" y="0"/>
                  </a:moveTo>
                  <a:lnTo>
                    <a:pt x="740" y="994"/>
                  </a:lnTo>
                  <a:lnTo>
                    <a:pt x="732" y="1002"/>
                  </a:lnTo>
                  <a:lnTo>
                    <a:pt x="724" y="1010"/>
                  </a:lnTo>
                  <a:lnTo>
                    <a:pt x="716" y="1018"/>
                  </a:lnTo>
                  <a:lnTo>
                    <a:pt x="708" y="1026"/>
                  </a:lnTo>
                  <a:lnTo>
                    <a:pt x="701" y="1034"/>
                  </a:lnTo>
                  <a:lnTo>
                    <a:pt x="701" y="1049"/>
                  </a:lnTo>
                  <a:lnTo>
                    <a:pt x="693" y="1057"/>
                  </a:lnTo>
                  <a:lnTo>
                    <a:pt x="693" y="1073"/>
                  </a:lnTo>
                  <a:lnTo>
                    <a:pt x="693" y="1081"/>
                  </a:lnTo>
                  <a:lnTo>
                    <a:pt x="693" y="1097"/>
                  </a:lnTo>
                  <a:lnTo>
                    <a:pt x="8" y="1193"/>
                  </a:lnTo>
                  <a:lnTo>
                    <a:pt x="0" y="1200"/>
                  </a:lnTo>
                  <a:lnTo>
                    <a:pt x="0" y="1208"/>
                  </a:lnTo>
                  <a:lnTo>
                    <a:pt x="8" y="1216"/>
                  </a:lnTo>
                  <a:lnTo>
                    <a:pt x="16" y="1224"/>
                  </a:lnTo>
                  <a:lnTo>
                    <a:pt x="24" y="1224"/>
                  </a:lnTo>
                  <a:lnTo>
                    <a:pt x="40" y="1232"/>
                  </a:lnTo>
                  <a:lnTo>
                    <a:pt x="56" y="1240"/>
                  </a:lnTo>
                  <a:lnTo>
                    <a:pt x="72" y="1240"/>
                  </a:lnTo>
                  <a:lnTo>
                    <a:pt x="88" y="1240"/>
                  </a:lnTo>
                  <a:lnTo>
                    <a:pt x="119" y="1248"/>
                  </a:lnTo>
                  <a:lnTo>
                    <a:pt x="135" y="1248"/>
                  </a:lnTo>
                  <a:lnTo>
                    <a:pt x="167" y="1256"/>
                  </a:lnTo>
                  <a:lnTo>
                    <a:pt x="199" y="1256"/>
                  </a:lnTo>
                  <a:lnTo>
                    <a:pt x="231" y="1264"/>
                  </a:lnTo>
                  <a:lnTo>
                    <a:pt x="271" y="1264"/>
                  </a:lnTo>
                  <a:lnTo>
                    <a:pt x="295" y="1264"/>
                  </a:lnTo>
                  <a:lnTo>
                    <a:pt x="334" y="1264"/>
                  </a:lnTo>
                  <a:lnTo>
                    <a:pt x="366" y="1272"/>
                  </a:lnTo>
                  <a:lnTo>
                    <a:pt x="398" y="1272"/>
                  </a:lnTo>
                  <a:lnTo>
                    <a:pt x="430" y="1272"/>
                  </a:lnTo>
                  <a:lnTo>
                    <a:pt x="470" y="1272"/>
                  </a:lnTo>
                  <a:lnTo>
                    <a:pt x="502" y="1272"/>
                  </a:lnTo>
                  <a:lnTo>
                    <a:pt x="541" y="1272"/>
                  </a:lnTo>
                  <a:lnTo>
                    <a:pt x="573" y="1272"/>
                  </a:lnTo>
                  <a:lnTo>
                    <a:pt x="605" y="1280"/>
                  </a:lnTo>
                  <a:lnTo>
                    <a:pt x="637" y="1280"/>
                  </a:lnTo>
                  <a:lnTo>
                    <a:pt x="677" y="1280"/>
                  </a:lnTo>
                  <a:lnTo>
                    <a:pt x="708" y="1280"/>
                  </a:lnTo>
                  <a:lnTo>
                    <a:pt x="748" y="1280"/>
                  </a:lnTo>
                  <a:lnTo>
                    <a:pt x="780" y="1280"/>
                  </a:lnTo>
                  <a:lnTo>
                    <a:pt x="804" y="1280"/>
                  </a:lnTo>
                  <a:lnTo>
                    <a:pt x="836" y="1280"/>
                  </a:lnTo>
                  <a:lnTo>
                    <a:pt x="868" y="1280"/>
                  </a:lnTo>
                  <a:lnTo>
                    <a:pt x="908" y="1272"/>
                  </a:lnTo>
                  <a:lnTo>
                    <a:pt x="931" y="1272"/>
                  </a:lnTo>
                  <a:lnTo>
                    <a:pt x="963" y="1272"/>
                  </a:lnTo>
                  <a:lnTo>
                    <a:pt x="987" y="1272"/>
                  </a:lnTo>
                  <a:lnTo>
                    <a:pt x="1011" y="1272"/>
                  </a:lnTo>
                  <a:lnTo>
                    <a:pt x="1043" y="1272"/>
                  </a:lnTo>
                  <a:lnTo>
                    <a:pt x="1067" y="1264"/>
                  </a:lnTo>
                  <a:lnTo>
                    <a:pt x="1099" y="1264"/>
                  </a:lnTo>
                  <a:lnTo>
                    <a:pt x="1130" y="1264"/>
                  </a:lnTo>
                  <a:lnTo>
                    <a:pt x="1162" y="1264"/>
                  </a:lnTo>
                  <a:lnTo>
                    <a:pt x="1186" y="1264"/>
                  </a:lnTo>
                  <a:lnTo>
                    <a:pt x="1226" y="1264"/>
                  </a:lnTo>
                  <a:lnTo>
                    <a:pt x="1266" y="1264"/>
                  </a:lnTo>
                  <a:lnTo>
                    <a:pt x="1313" y="1256"/>
                  </a:lnTo>
                  <a:lnTo>
                    <a:pt x="1345" y="1256"/>
                  </a:lnTo>
                  <a:lnTo>
                    <a:pt x="1377" y="1256"/>
                  </a:lnTo>
                  <a:lnTo>
                    <a:pt x="1401" y="1248"/>
                  </a:lnTo>
                  <a:lnTo>
                    <a:pt x="1425" y="1248"/>
                  </a:lnTo>
                  <a:lnTo>
                    <a:pt x="1449" y="1240"/>
                  </a:lnTo>
                  <a:lnTo>
                    <a:pt x="1481" y="1240"/>
                  </a:lnTo>
                  <a:lnTo>
                    <a:pt x="1513" y="1240"/>
                  </a:lnTo>
                  <a:lnTo>
                    <a:pt x="1536" y="1232"/>
                  </a:lnTo>
                  <a:lnTo>
                    <a:pt x="1552" y="1232"/>
                  </a:lnTo>
                  <a:lnTo>
                    <a:pt x="1576" y="1224"/>
                  </a:lnTo>
                  <a:lnTo>
                    <a:pt x="1584" y="1224"/>
                  </a:lnTo>
                  <a:lnTo>
                    <a:pt x="1600" y="1216"/>
                  </a:lnTo>
                  <a:lnTo>
                    <a:pt x="1608" y="1216"/>
                  </a:lnTo>
                  <a:lnTo>
                    <a:pt x="1616" y="1208"/>
                  </a:lnTo>
                  <a:lnTo>
                    <a:pt x="1616" y="1200"/>
                  </a:lnTo>
                  <a:lnTo>
                    <a:pt x="1616" y="1193"/>
                  </a:lnTo>
                  <a:lnTo>
                    <a:pt x="1608" y="1193"/>
                  </a:lnTo>
                  <a:lnTo>
                    <a:pt x="939" y="1097"/>
                  </a:lnTo>
                  <a:lnTo>
                    <a:pt x="931" y="1081"/>
                  </a:lnTo>
                  <a:lnTo>
                    <a:pt x="931" y="1073"/>
                  </a:lnTo>
                  <a:lnTo>
                    <a:pt x="931" y="1065"/>
                  </a:lnTo>
                  <a:lnTo>
                    <a:pt x="931" y="1057"/>
                  </a:lnTo>
                  <a:lnTo>
                    <a:pt x="923" y="1049"/>
                  </a:lnTo>
                  <a:lnTo>
                    <a:pt x="923" y="1041"/>
                  </a:lnTo>
                  <a:lnTo>
                    <a:pt x="915" y="1026"/>
                  </a:lnTo>
                  <a:lnTo>
                    <a:pt x="908" y="1018"/>
                  </a:lnTo>
                  <a:lnTo>
                    <a:pt x="908" y="1010"/>
                  </a:lnTo>
                  <a:lnTo>
                    <a:pt x="900" y="1002"/>
                  </a:lnTo>
                  <a:lnTo>
                    <a:pt x="884" y="994"/>
                  </a:lnTo>
                  <a:lnTo>
                    <a:pt x="923" y="8"/>
                  </a:lnTo>
                  <a:lnTo>
                    <a:pt x="732" y="0"/>
                  </a:lnTo>
                </a:path>
              </a:pathLst>
            </a:custGeom>
            <a:solidFill>
              <a:srgbClr val="404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292" name="Group 12">
              <a:extLst>
                <a:ext uri="{FF2B5EF4-FFF2-40B4-BE49-F238E27FC236}">
                  <a16:creationId xmlns:a16="http://schemas.microsoft.com/office/drawing/2014/main" id="{5B4E3378-C577-F544-93EC-333FF38D8F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8" y="2733"/>
              <a:ext cx="1241" cy="1241"/>
              <a:chOff x="1218" y="2733"/>
              <a:chExt cx="1241" cy="1241"/>
            </a:xfrm>
          </p:grpSpPr>
          <p:sp>
            <p:nvSpPr>
              <p:cNvPr id="97293" name="Freeform 13">
                <a:extLst>
                  <a:ext uri="{FF2B5EF4-FFF2-40B4-BE49-F238E27FC236}">
                    <a16:creationId xmlns:a16="http://schemas.microsoft.com/office/drawing/2014/main" id="{B5DC07E3-79D4-044D-9E57-441AE70F8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2733"/>
                <a:ext cx="49" cy="977"/>
              </a:xfrm>
              <a:custGeom>
                <a:avLst/>
                <a:gdLst>
                  <a:gd name="T0" fmla="*/ 14 w 49"/>
                  <a:gd name="T1" fmla="*/ 0 h 977"/>
                  <a:gd name="T2" fmla="*/ 0 w 49"/>
                  <a:gd name="T3" fmla="*/ 976 h 977"/>
                  <a:gd name="T4" fmla="*/ 7 w 49"/>
                  <a:gd name="T5" fmla="*/ 976 h 977"/>
                  <a:gd name="T6" fmla="*/ 21 w 49"/>
                  <a:gd name="T7" fmla="*/ 976 h 977"/>
                  <a:gd name="T8" fmla="*/ 48 w 49"/>
                  <a:gd name="T9" fmla="*/ 8 h 977"/>
                  <a:gd name="T10" fmla="*/ 14 w 49"/>
                  <a:gd name="T11" fmla="*/ 0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977">
                    <a:moveTo>
                      <a:pt x="14" y="0"/>
                    </a:moveTo>
                    <a:lnTo>
                      <a:pt x="0" y="976"/>
                    </a:lnTo>
                    <a:lnTo>
                      <a:pt x="7" y="976"/>
                    </a:lnTo>
                    <a:lnTo>
                      <a:pt x="21" y="976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4" name="Freeform 14">
                <a:extLst>
                  <a:ext uri="{FF2B5EF4-FFF2-40B4-BE49-F238E27FC236}">
                    <a16:creationId xmlns:a16="http://schemas.microsoft.com/office/drawing/2014/main" id="{886F0F64-E43A-8246-94A1-2D59C54C2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3717"/>
                <a:ext cx="73" cy="129"/>
              </a:xfrm>
              <a:custGeom>
                <a:avLst/>
                <a:gdLst>
                  <a:gd name="T0" fmla="*/ 0 w 73"/>
                  <a:gd name="T1" fmla="*/ 0 h 129"/>
                  <a:gd name="T2" fmla="*/ 29 w 73"/>
                  <a:gd name="T3" fmla="*/ 0 h 129"/>
                  <a:gd name="T4" fmla="*/ 36 w 73"/>
                  <a:gd name="T5" fmla="*/ 15 h 129"/>
                  <a:gd name="T6" fmla="*/ 50 w 73"/>
                  <a:gd name="T7" fmla="*/ 23 h 129"/>
                  <a:gd name="T8" fmla="*/ 58 w 73"/>
                  <a:gd name="T9" fmla="*/ 45 h 129"/>
                  <a:gd name="T10" fmla="*/ 65 w 73"/>
                  <a:gd name="T11" fmla="*/ 60 h 129"/>
                  <a:gd name="T12" fmla="*/ 72 w 73"/>
                  <a:gd name="T13" fmla="*/ 83 h 129"/>
                  <a:gd name="T14" fmla="*/ 72 w 73"/>
                  <a:gd name="T15" fmla="*/ 105 h 129"/>
                  <a:gd name="T16" fmla="*/ 65 w 73"/>
                  <a:gd name="T17" fmla="*/ 113 h 129"/>
                  <a:gd name="T18" fmla="*/ 50 w 73"/>
                  <a:gd name="T19" fmla="*/ 120 h 129"/>
                  <a:gd name="T20" fmla="*/ 29 w 73"/>
                  <a:gd name="T21" fmla="*/ 128 h 129"/>
                  <a:gd name="T22" fmla="*/ 14 w 73"/>
                  <a:gd name="T23" fmla="*/ 128 h 129"/>
                  <a:gd name="T24" fmla="*/ 14 w 73"/>
                  <a:gd name="T25" fmla="*/ 105 h 129"/>
                  <a:gd name="T26" fmla="*/ 14 w 73"/>
                  <a:gd name="T27" fmla="*/ 75 h 129"/>
                  <a:gd name="T28" fmla="*/ 14 w 73"/>
                  <a:gd name="T29" fmla="*/ 60 h 129"/>
                  <a:gd name="T30" fmla="*/ 14 w 73"/>
                  <a:gd name="T31" fmla="*/ 38 h 129"/>
                  <a:gd name="T32" fmla="*/ 7 w 73"/>
                  <a:gd name="T33" fmla="*/ 23 h 129"/>
                  <a:gd name="T34" fmla="*/ 0 w 7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129">
                    <a:moveTo>
                      <a:pt x="0" y="0"/>
                    </a:moveTo>
                    <a:lnTo>
                      <a:pt x="29" y="0"/>
                    </a:lnTo>
                    <a:lnTo>
                      <a:pt x="36" y="15"/>
                    </a:lnTo>
                    <a:lnTo>
                      <a:pt x="50" y="23"/>
                    </a:lnTo>
                    <a:lnTo>
                      <a:pt x="58" y="45"/>
                    </a:lnTo>
                    <a:lnTo>
                      <a:pt x="65" y="60"/>
                    </a:lnTo>
                    <a:lnTo>
                      <a:pt x="72" y="83"/>
                    </a:lnTo>
                    <a:lnTo>
                      <a:pt x="72" y="105"/>
                    </a:lnTo>
                    <a:lnTo>
                      <a:pt x="65" y="113"/>
                    </a:lnTo>
                    <a:lnTo>
                      <a:pt x="50" y="120"/>
                    </a:lnTo>
                    <a:lnTo>
                      <a:pt x="29" y="128"/>
                    </a:lnTo>
                    <a:lnTo>
                      <a:pt x="14" y="128"/>
                    </a:lnTo>
                    <a:lnTo>
                      <a:pt x="14" y="105"/>
                    </a:lnTo>
                    <a:lnTo>
                      <a:pt x="14" y="75"/>
                    </a:lnTo>
                    <a:lnTo>
                      <a:pt x="14" y="60"/>
                    </a:lnTo>
                    <a:lnTo>
                      <a:pt x="14" y="38"/>
                    </a:lnTo>
                    <a:lnTo>
                      <a:pt x="7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5" name="Freeform 15">
                <a:extLst>
                  <a:ext uri="{FF2B5EF4-FFF2-40B4-BE49-F238E27FC236}">
                    <a16:creationId xmlns:a16="http://schemas.microsoft.com/office/drawing/2014/main" id="{EAB1A3DD-9883-5646-A199-35C96C28C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3829"/>
                <a:ext cx="145" cy="145"/>
              </a:xfrm>
              <a:custGeom>
                <a:avLst/>
                <a:gdLst>
                  <a:gd name="T0" fmla="*/ 99 w 145"/>
                  <a:gd name="T1" fmla="*/ 0 h 145"/>
                  <a:gd name="T2" fmla="*/ 99 w 145"/>
                  <a:gd name="T3" fmla="*/ 8 h 145"/>
                  <a:gd name="T4" fmla="*/ 106 w 145"/>
                  <a:gd name="T5" fmla="*/ 8 h 145"/>
                  <a:gd name="T6" fmla="*/ 106 w 145"/>
                  <a:gd name="T7" fmla="*/ 15 h 145"/>
                  <a:gd name="T8" fmla="*/ 99 w 145"/>
                  <a:gd name="T9" fmla="*/ 23 h 145"/>
                  <a:gd name="T10" fmla="*/ 83 w 145"/>
                  <a:gd name="T11" fmla="*/ 23 h 145"/>
                  <a:gd name="T12" fmla="*/ 76 w 145"/>
                  <a:gd name="T13" fmla="*/ 23 h 145"/>
                  <a:gd name="T14" fmla="*/ 61 w 145"/>
                  <a:gd name="T15" fmla="*/ 30 h 145"/>
                  <a:gd name="T16" fmla="*/ 53 w 145"/>
                  <a:gd name="T17" fmla="*/ 30 h 145"/>
                  <a:gd name="T18" fmla="*/ 38 w 145"/>
                  <a:gd name="T19" fmla="*/ 30 h 145"/>
                  <a:gd name="T20" fmla="*/ 30 w 145"/>
                  <a:gd name="T21" fmla="*/ 30 h 145"/>
                  <a:gd name="T22" fmla="*/ 23 w 145"/>
                  <a:gd name="T23" fmla="*/ 30 h 145"/>
                  <a:gd name="T24" fmla="*/ 15 w 145"/>
                  <a:gd name="T25" fmla="*/ 38 h 145"/>
                  <a:gd name="T26" fmla="*/ 8 w 145"/>
                  <a:gd name="T27" fmla="*/ 38 h 145"/>
                  <a:gd name="T28" fmla="*/ 8 w 145"/>
                  <a:gd name="T29" fmla="*/ 45 h 145"/>
                  <a:gd name="T30" fmla="*/ 0 w 145"/>
                  <a:gd name="T31" fmla="*/ 53 h 145"/>
                  <a:gd name="T32" fmla="*/ 0 w 145"/>
                  <a:gd name="T33" fmla="*/ 61 h 145"/>
                  <a:gd name="T34" fmla="*/ 8 w 145"/>
                  <a:gd name="T35" fmla="*/ 68 h 145"/>
                  <a:gd name="T36" fmla="*/ 8 w 145"/>
                  <a:gd name="T37" fmla="*/ 76 h 145"/>
                  <a:gd name="T38" fmla="*/ 15 w 145"/>
                  <a:gd name="T39" fmla="*/ 83 h 145"/>
                  <a:gd name="T40" fmla="*/ 23 w 145"/>
                  <a:gd name="T41" fmla="*/ 91 h 145"/>
                  <a:gd name="T42" fmla="*/ 23 w 145"/>
                  <a:gd name="T43" fmla="*/ 99 h 145"/>
                  <a:gd name="T44" fmla="*/ 23 w 145"/>
                  <a:gd name="T45" fmla="*/ 106 h 145"/>
                  <a:gd name="T46" fmla="*/ 15 w 145"/>
                  <a:gd name="T47" fmla="*/ 106 h 145"/>
                  <a:gd name="T48" fmla="*/ 23 w 145"/>
                  <a:gd name="T49" fmla="*/ 114 h 145"/>
                  <a:gd name="T50" fmla="*/ 23 w 145"/>
                  <a:gd name="T51" fmla="*/ 121 h 145"/>
                  <a:gd name="T52" fmla="*/ 30 w 145"/>
                  <a:gd name="T53" fmla="*/ 129 h 145"/>
                  <a:gd name="T54" fmla="*/ 45 w 145"/>
                  <a:gd name="T55" fmla="*/ 136 h 145"/>
                  <a:gd name="T56" fmla="*/ 45 w 145"/>
                  <a:gd name="T57" fmla="*/ 144 h 145"/>
                  <a:gd name="T58" fmla="*/ 61 w 145"/>
                  <a:gd name="T59" fmla="*/ 144 h 145"/>
                  <a:gd name="T60" fmla="*/ 68 w 145"/>
                  <a:gd name="T61" fmla="*/ 144 h 145"/>
                  <a:gd name="T62" fmla="*/ 76 w 145"/>
                  <a:gd name="T63" fmla="*/ 144 h 145"/>
                  <a:gd name="T64" fmla="*/ 91 w 145"/>
                  <a:gd name="T65" fmla="*/ 144 h 145"/>
                  <a:gd name="T66" fmla="*/ 106 w 145"/>
                  <a:gd name="T67" fmla="*/ 144 h 145"/>
                  <a:gd name="T68" fmla="*/ 121 w 145"/>
                  <a:gd name="T69" fmla="*/ 144 h 145"/>
                  <a:gd name="T70" fmla="*/ 136 w 145"/>
                  <a:gd name="T71" fmla="*/ 144 h 145"/>
                  <a:gd name="T72" fmla="*/ 144 w 145"/>
                  <a:gd name="T73" fmla="*/ 144 h 145"/>
                  <a:gd name="T74" fmla="*/ 144 w 145"/>
                  <a:gd name="T75" fmla="*/ 136 h 145"/>
                  <a:gd name="T76" fmla="*/ 144 w 145"/>
                  <a:gd name="T77" fmla="*/ 129 h 145"/>
                  <a:gd name="T78" fmla="*/ 121 w 145"/>
                  <a:gd name="T79" fmla="*/ 121 h 145"/>
                  <a:gd name="T80" fmla="*/ 106 w 145"/>
                  <a:gd name="T81" fmla="*/ 114 h 145"/>
                  <a:gd name="T82" fmla="*/ 91 w 145"/>
                  <a:gd name="T83" fmla="*/ 106 h 145"/>
                  <a:gd name="T84" fmla="*/ 76 w 145"/>
                  <a:gd name="T85" fmla="*/ 99 h 145"/>
                  <a:gd name="T86" fmla="*/ 61 w 145"/>
                  <a:gd name="T87" fmla="*/ 91 h 145"/>
                  <a:gd name="T88" fmla="*/ 53 w 145"/>
                  <a:gd name="T89" fmla="*/ 76 h 145"/>
                  <a:gd name="T90" fmla="*/ 45 w 145"/>
                  <a:gd name="T91" fmla="*/ 68 h 145"/>
                  <a:gd name="T92" fmla="*/ 38 w 145"/>
                  <a:gd name="T93" fmla="*/ 68 h 145"/>
                  <a:gd name="T94" fmla="*/ 38 w 145"/>
                  <a:gd name="T95" fmla="*/ 61 h 145"/>
                  <a:gd name="T96" fmla="*/ 38 w 145"/>
                  <a:gd name="T97" fmla="*/ 53 h 145"/>
                  <a:gd name="T98" fmla="*/ 45 w 145"/>
                  <a:gd name="T99" fmla="*/ 53 h 145"/>
                  <a:gd name="T100" fmla="*/ 45 w 145"/>
                  <a:gd name="T101" fmla="*/ 45 h 145"/>
                  <a:gd name="T102" fmla="*/ 61 w 145"/>
                  <a:gd name="T103" fmla="*/ 45 h 145"/>
                  <a:gd name="T104" fmla="*/ 76 w 145"/>
                  <a:gd name="T105" fmla="*/ 38 h 145"/>
                  <a:gd name="T106" fmla="*/ 91 w 145"/>
                  <a:gd name="T107" fmla="*/ 38 h 145"/>
                  <a:gd name="T108" fmla="*/ 99 w 145"/>
                  <a:gd name="T109" fmla="*/ 30 h 145"/>
                  <a:gd name="T110" fmla="*/ 106 w 145"/>
                  <a:gd name="T111" fmla="*/ 30 h 145"/>
                  <a:gd name="T112" fmla="*/ 114 w 145"/>
                  <a:gd name="T113" fmla="*/ 23 h 145"/>
                  <a:gd name="T114" fmla="*/ 114 w 145"/>
                  <a:gd name="T115" fmla="*/ 15 h 145"/>
                  <a:gd name="T116" fmla="*/ 114 w 145"/>
                  <a:gd name="T117" fmla="*/ 8 h 145"/>
                  <a:gd name="T118" fmla="*/ 106 w 145"/>
                  <a:gd name="T119" fmla="*/ 0 h 145"/>
                  <a:gd name="T120" fmla="*/ 99 w 145"/>
                  <a:gd name="T12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5" h="145">
                    <a:moveTo>
                      <a:pt x="99" y="0"/>
                    </a:moveTo>
                    <a:lnTo>
                      <a:pt x="99" y="8"/>
                    </a:lnTo>
                    <a:lnTo>
                      <a:pt x="106" y="8"/>
                    </a:lnTo>
                    <a:lnTo>
                      <a:pt x="106" y="15"/>
                    </a:lnTo>
                    <a:lnTo>
                      <a:pt x="99" y="23"/>
                    </a:lnTo>
                    <a:lnTo>
                      <a:pt x="83" y="23"/>
                    </a:lnTo>
                    <a:lnTo>
                      <a:pt x="76" y="23"/>
                    </a:lnTo>
                    <a:lnTo>
                      <a:pt x="61" y="30"/>
                    </a:lnTo>
                    <a:lnTo>
                      <a:pt x="53" y="30"/>
                    </a:lnTo>
                    <a:lnTo>
                      <a:pt x="38" y="30"/>
                    </a:lnTo>
                    <a:lnTo>
                      <a:pt x="30" y="30"/>
                    </a:lnTo>
                    <a:lnTo>
                      <a:pt x="23" y="30"/>
                    </a:lnTo>
                    <a:lnTo>
                      <a:pt x="15" y="38"/>
                    </a:lnTo>
                    <a:lnTo>
                      <a:pt x="8" y="38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8" y="68"/>
                    </a:lnTo>
                    <a:lnTo>
                      <a:pt x="8" y="76"/>
                    </a:lnTo>
                    <a:lnTo>
                      <a:pt x="15" y="83"/>
                    </a:lnTo>
                    <a:lnTo>
                      <a:pt x="23" y="91"/>
                    </a:lnTo>
                    <a:lnTo>
                      <a:pt x="23" y="99"/>
                    </a:lnTo>
                    <a:lnTo>
                      <a:pt x="23" y="106"/>
                    </a:lnTo>
                    <a:lnTo>
                      <a:pt x="15" y="106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30" y="129"/>
                    </a:lnTo>
                    <a:lnTo>
                      <a:pt x="45" y="136"/>
                    </a:lnTo>
                    <a:lnTo>
                      <a:pt x="45" y="144"/>
                    </a:lnTo>
                    <a:lnTo>
                      <a:pt x="61" y="144"/>
                    </a:lnTo>
                    <a:lnTo>
                      <a:pt x="68" y="144"/>
                    </a:lnTo>
                    <a:lnTo>
                      <a:pt x="76" y="144"/>
                    </a:lnTo>
                    <a:lnTo>
                      <a:pt x="91" y="144"/>
                    </a:lnTo>
                    <a:lnTo>
                      <a:pt x="106" y="144"/>
                    </a:lnTo>
                    <a:lnTo>
                      <a:pt x="121" y="144"/>
                    </a:lnTo>
                    <a:lnTo>
                      <a:pt x="136" y="144"/>
                    </a:lnTo>
                    <a:lnTo>
                      <a:pt x="144" y="144"/>
                    </a:lnTo>
                    <a:lnTo>
                      <a:pt x="144" y="136"/>
                    </a:lnTo>
                    <a:lnTo>
                      <a:pt x="144" y="129"/>
                    </a:lnTo>
                    <a:lnTo>
                      <a:pt x="121" y="121"/>
                    </a:lnTo>
                    <a:lnTo>
                      <a:pt x="106" y="114"/>
                    </a:lnTo>
                    <a:lnTo>
                      <a:pt x="91" y="106"/>
                    </a:lnTo>
                    <a:lnTo>
                      <a:pt x="76" y="99"/>
                    </a:lnTo>
                    <a:lnTo>
                      <a:pt x="61" y="91"/>
                    </a:lnTo>
                    <a:lnTo>
                      <a:pt x="53" y="76"/>
                    </a:lnTo>
                    <a:lnTo>
                      <a:pt x="45" y="68"/>
                    </a:lnTo>
                    <a:lnTo>
                      <a:pt x="38" y="68"/>
                    </a:lnTo>
                    <a:lnTo>
                      <a:pt x="38" y="61"/>
                    </a:lnTo>
                    <a:lnTo>
                      <a:pt x="38" y="53"/>
                    </a:lnTo>
                    <a:lnTo>
                      <a:pt x="45" y="53"/>
                    </a:lnTo>
                    <a:lnTo>
                      <a:pt x="45" y="45"/>
                    </a:lnTo>
                    <a:lnTo>
                      <a:pt x="61" y="45"/>
                    </a:lnTo>
                    <a:lnTo>
                      <a:pt x="76" y="38"/>
                    </a:lnTo>
                    <a:lnTo>
                      <a:pt x="91" y="38"/>
                    </a:lnTo>
                    <a:lnTo>
                      <a:pt x="99" y="30"/>
                    </a:lnTo>
                    <a:lnTo>
                      <a:pt x="106" y="30"/>
                    </a:lnTo>
                    <a:lnTo>
                      <a:pt x="114" y="23"/>
                    </a:lnTo>
                    <a:lnTo>
                      <a:pt x="114" y="15"/>
                    </a:lnTo>
                    <a:lnTo>
                      <a:pt x="114" y="8"/>
                    </a:lnTo>
                    <a:lnTo>
                      <a:pt x="106" y="0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6" name="Freeform 16">
                <a:extLst>
                  <a:ext uri="{FF2B5EF4-FFF2-40B4-BE49-F238E27FC236}">
                    <a16:creationId xmlns:a16="http://schemas.microsoft.com/office/drawing/2014/main" id="{1D622CBE-6306-404E-A97E-E9929BB9C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3845"/>
                <a:ext cx="545" cy="121"/>
              </a:xfrm>
              <a:custGeom>
                <a:avLst/>
                <a:gdLst>
                  <a:gd name="T0" fmla="*/ 544 w 545"/>
                  <a:gd name="T1" fmla="*/ 75 h 121"/>
                  <a:gd name="T2" fmla="*/ 536 w 545"/>
                  <a:gd name="T3" fmla="*/ 68 h 121"/>
                  <a:gd name="T4" fmla="*/ 63 w 545"/>
                  <a:gd name="T5" fmla="*/ 0 h 121"/>
                  <a:gd name="T6" fmla="*/ 39 w 545"/>
                  <a:gd name="T7" fmla="*/ 0 h 121"/>
                  <a:gd name="T8" fmla="*/ 24 w 545"/>
                  <a:gd name="T9" fmla="*/ 0 h 121"/>
                  <a:gd name="T10" fmla="*/ 8 w 545"/>
                  <a:gd name="T11" fmla="*/ 8 h 121"/>
                  <a:gd name="T12" fmla="*/ 0 w 545"/>
                  <a:gd name="T13" fmla="*/ 15 h 121"/>
                  <a:gd name="T14" fmla="*/ 8 w 545"/>
                  <a:gd name="T15" fmla="*/ 23 h 121"/>
                  <a:gd name="T16" fmla="*/ 24 w 545"/>
                  <a:gd name="T17" fmla="*/ 30 h 121"/>
                  <a:gd name="T18" fmla="*/ 32 w 545"/>
                  <a:gd name="T19" fmla="*/ 30 h 121"/>
                  <a:gd name="T20" fmla="*/ 39 w 545"/>
                  <a:gd name="T21" fmla="*/ 38 h 121"/>
                  <a:gd name="T22" fmla="*/ 47 w 545"/>
                  <a:gd name="T23" fmla="*/ 53 h 121"/>
                  <a:gd name="T24" fmla="*/ 47 w 545"/>
                  <a:gd name="T25" fmla="*/ 60 h 121"/>
                  <a:gd name="T26" fmla="*/ 47 w 545"/>
                  <a:gd name="T27" fmla="*/ 75 h 121"/>
                  <a:gd name="T28" fmla="*/ 47 w 545"/>
                  <a:gd name="T29" fmla="*/ 83 h 121"/>
                  <a:gd name="T30" fmla="*/ 47 w 545"/>
                  <a:gd name="T31" fmla="*/ 98 h 121"/>
                  <a:gd name="T32" fmla="*/ 55 w 545"/>
                  <a:gd name="T33" fmla="*/ 113 h 121"/>
                  <a:gd name="T34" fmla="*/ 63 w 545"/>
                  <a:gd name="T35" fmla="*/ 113 h 121"/>
                  <a:gd name="T36" fmla="*/ 79 w 545"/>
                  <a:gd name="T37" fmla="*/ 120 h 121"/>
                  <a:gd name="T38" fmla="*/ 134 w 545"/>
                  <a:gd name="T39" fmla="*/ 120 h 121"/>
                  <a:gd name="T40" fmla="*/ 181 w 545"/>
                  <a:gd name="T41" fmla="*/ 120 h 121"/>
                  <a:gd name="T42" fmla="*/ 221 w 545"/>
                  <a:gd name="T43" fmla="*/ 120 h 121"/>
                  <a:gd name="T44" fmla="*/ 268 w 545"/>
                  <a:gd name="T45" fmla="*/ 120 h 121"/>
                  <a:gd name="T46" fmla="*/ 323 w 545"/>
                  <a:gd name="T47" fmla="*/ 113 h 121"/>
                  <a:gd name="T48" fmla="*/ 363 w 545"/>
                  <a:gd name="T49" fmla="*/ 113 h 121"/>
                  <a:gd name="T50" fmla="*/ 402 w 545"/>
                  <a:gd name="T51" fmla="*/ 105 h 121"/>
                  <a:gd name="T52" fmla="*/ 434 w 545"/>
                  <a:gd name="T53" fmla="*/ 98 h 121"/>
                  <a:gd name="T54" fmla="*/ 473 w 545"/>
                  <a:gd name="T55" fmla="*/ 98 h 121"/>
                  <a:gd name="T56" fmla="*/ 505 w 545"/>
                  <a:gd name="T57" fmla="*/ 90 h 121"/>
                  <a:gd name="T58" fmla="*/ 520 w 545"/>
                  <a:gd name="T59" fmla="*/ 90 h 121"/>
                  <a:gd name="T60" fmla="*/ 536 w 545"/>
                  <a:gd name="T61" fmla="*/ 83 h 121"/>
                  <a:gd name="T62" fmla="*/ 544 w 545"/>
                  <a:gd name="T63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5" h="121">
                    <a:moveTo>
                      <a:pt x="544" y="75"/>
                    </a:moveTo>
                    <a:lnTo>
                      <a:pt x="536" y="68"/>
                    </a:lnTo>
                    <a:lnTo>
                      <a:pt x="63" y="0"/>
                    </a:lnTo>
                    <a:lnTo>
                      <a:pt x="39" y="0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15"/>
                    </a:lnTo>
                    <a:lnTo>
                      <a:pt x="8" y="23"/>
                    </a:lnTo>
                    <a:lnTo>
                      <a:pt x="24" y="30"/>
                    </a:lnTo>
                    <a:lnTo>
                      <a:pt x="32" y="30"/>
                    </a:lnTo>
                    <a:lnTo>
                      <a:pt x="39" y="38"/>
                    </a:lnTo>
                    <a:lnTo>
                      <a:pt x="47" y="53"/>
                    </a:lnTo>
                    <a:lnTo>
                      <a:pt x="47" y="60"/>
                    </a:lnTo>
                    <a:lnTo>
                      <a:pt x="47" y="75"/>
                    </a:lnTo>
                    <a:lnTo>
                      <a:pt x="47" y="83"/>
                    </a:lnTo>
                    <a:lnTo>
                      <a:pt x="47" y="98"/>
                    </a:lnTo>
                    <a:lnTo>
                      <a:pt x="55" y="113"/>
                    </a:lnTo>
                    <a:lnTo>
                      <a:pt x="63" y="113"/>
                    </a:lnTo>
                    <a:lnTo>
                      <a:pt x="79" y="120"/>
                    </a:lnTo>
                    <a:lnTo>
                      <a:pt x="134" y="120"/>
                    </a:lnTo>
                    <a:lnTo>
                      <a:pt x="181" y="120"/>
                    </a:lnTo>
                    <a:lnTo>
                      <a:pt x="221" y="120"/>
                    </a:lnTo>
                    <a:lnTo>
                      <a:pt x="268" y="120"/>
                    </a:lnTo>
                    <a:lnTo>
                      <a:pt x="323" y="113"/>
                    </a:lnTo>
                    <a:lnTo>
                      <a:pt x="363" y="113"/>
                    </a:lnTo>
                    <a:lnTo>
                      <a:pt x="402" y="105"/>
                    </a:lnTo>
                    <a:lnTo>
                      <a:pt x="434" y="98"/>
                    </a:lnTo>
                    <a:lnTo>
                      <a:pt x="473" y="98"/>
                    </a:lnTo>
                    <a:lnTo>
                      <a:pt x="505" y="90"/>
                    </a:lnTo>
                    <a:lnTo>
                      <a:pt x="520" y="90"/>
                    </a:lnTo>
                    <a:lnTo>
                      <a:pt x="536" y="83"/>
                    </a:lnTo>
                    <a:lnTo>
                      <a:pt x="544" y="75"/>
                    </a:lnTo>
                  </a:path>
                </a:pathLst>
              </a:custGeom>
              <a:solidFill>
                <a:srgbClr val="C0C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7" name="Freeform 17">
                <a:extLst>
                  <a:ext uri="{FF2B5EF4-FFF2-40B4-BE49-F238E27FC236}">
                    <a16:creationId xmlns:a16="http://schemas.microsoft.com/office/drawing/2014/main" id="{DA44F8B6-DCEA-C34C-83B6-E0CAC9519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3829"/>
                <a:ext cx="433" cy="137"/>
              </a:xfrm>
              <a:custGeom>
                <a:avLst/>
                <a:gdLst>
                  <a:gd name="T0" fmla="*/ 432 w 433"/>
                  <a:gd name="T1" fmla="*/ 38 h 137"/>
                  <a:gd name="T2" fmla="*/ 408 w 433"/>
                  <a:gd name="T3" fmla="*/ 30 h 137"/>
                  <a:gd name="T4" fmla="*/ 385 w 433"/>
                  <a:gd name="T5" fmla="*/ 15 h 137"/>
                  <a:gd name="T6" fmla="*/ 361 w 433"/>
                  <a:gd name="T7" fmla="*/ 8 h 137"/>
                  <a:gd name="T8" fmla="*/ 353 w 433"/>
                  <a:gd name="T9" fmla="*/ 0 h 137"/>
                  <a:gd name="T10" fmla="*/ 283 w 433"/>
                  <a:gd name="T11" fmla="*/ 15 h 137"/>
                  <a:gd name="T12" fmla="*/ 196 w 433"/>
                  <a:gd name="T13" fmla="*/ 30 h 137"/>
                  <a:gd name="T14" fmla="*/ 16 w 433"/>
                  <a:gd name="T15" fmla="*/ 53 h 137"/>
                  <a:gd name="T16" fmla="*/ 8 w 433"/>
                  <a:gd name="T17" fmla="*/ 60 h 137"/>
                  <a:gd name="T18" fmla="*/ 0 w 433"/>
                  <a:gd name="T19" fmla="*/ 68 h 137"/>
                  <a:gd name="T20" fmla="*/ 8 w 433"/>
                  <a:gd name="T21" fmla="*/ 76 h 137"/>
                  <a:gd name="T22" fmla="*/ 16 w 433"/>
                  <a:gd name="T23" fmla="*/ 76 h 137"/>
                  <a:gd name="T24" fmla="*/ 24 w 433"/>
                  <a:gd name="T25" fmla="*/ 83 h 137"/>
                  <a:gd name="T26" fmla="*/ 126 w 433"/>
                  <a:gd name="T27" fmla="*/ 91 h 137"/>
                  <a:gd name="T28" fmla="*/ 189 w 433"/>
                  <a:gd name="T29" fmla="*/ 98 h 137"/>
                  <a:gd name="T30" fmla="*/ 220 w 433"/>
                  <a:gd name="T31" fmla="*/ 106 h 137"/>
                  <a:gd name="T32" fmla="*/ 259 w 433"/>
                  <a:gd name="T33" fmla="*/ 113 h 137"/>
                  <a:gd name="T34" fmla="*/ 283 w 433"/>
                  <a:gd name="T35" fmla="*/ 121 h 137"/>
                  <a:gd name="T36" fmla="*/ 306 w 433"/>
                  <a:gd name="T37" fmla="*/ 128 h 137"/>
                  <a:gd name="T38" fmla="*/ 322 w 433"/>
                  <a:gd name="T39" fmla="*/ 136 h 137"/>
                  <a:gd name="T40" fmla="*/ 346 w 433"/>
                  <a:gd name="T41" fmla="*/ 136 h 137"/>
                  <a:gd name="T42" fmla="*/ 369 w 433"/>
                  <a:gd name="T43" fmla="*/ 136 h 137"/>
                  <a:gd name="T44" fmla="*/ 393 w 433"/>
                  <a:gd name="T45" fmla="*/ 136 h 137"/>
                  <a:gd name="T46" fmla="*/ 424 w 433"/>
                  <a:gd name="T47" fmla="*/ 76 h 137"/>
                  <a:gd name="T48" fmla="*/ 424 w 433"/>
                  <a:gd name="T49" fmla="*/ 68 h 137"/>
                  <a:gd name="T50" fmla="*/ 424 w 433"/>
                  <a:gd name="T51" fmla="*/ 60 h 137"/>
                  <a:gd name="T52" fmla="*/ 432 w 433"/>
                  <a:gd name="T53" fmla="*/ 3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137">
                    <a:moveTo>
                      <a:pt x="432" y="38"/>
                    </a:moveTo>
                    <a:lnTo>
                      <a:pt x="408" y="30"/>
                    </a:lnTo>
                    <a:lnTo>
                      <a:pt x="385" y="15"/>
                    </a:lnTo>
                    <a:lnTo>
                      <a:pt x="361" y="8"/>
                    </a:lnTo>
                    <a:lnTo>
                      <a:pt x="353" y="0"/>
                    </a:lnTo>
                    <a:lnTo>
                      <a:pt x="283" y="15"/>
                    </a:lnTo>
                    <a:lnTo>
                      <a:pt x="196" y="30"/>
                    </a:lnTo>
                    <a:lnTo>
                      <a:pt x="16" y="53"/>
                    </a:lnTo>
                    <a:lnTo>
                      <a:pt x="8" y="60"/>
                    </a:lnTo>
                    <a:lnTo>
                      <a:pt x="0" y="68"/>
                    </a:lnTo>
                    <a:lnTo>
                      <a:pt x="8" y="76"/>
                    </a:lnTo>
                    <a:lnTo>
                      <a:pt x="16" y="76"/>
                    </a:lnTo>
                    <a:lnTo>
                      <a:pt x="24" y="83"/>
                    </a:lnTo>
                    <a:lnTo>
                      <a:pt x="126" y="91"/>
                    </a:lnTo>
                    <a:lnTo>
                      <a:pt x="189" y="98"/>
                    </a:lnTo>
                    <a:lnTo>
                      <a:pt x="220" y="106"/>
                    </a:lnTo>
                    <a:lnTo>
                      <a:pt x="259" y="113"/>
                    </a:lnTo>
                    <a:lnTo>
                      <a:pt x="283" y="121"/>
                    </a:lnTo>
                    <a:lnTo>
                      <a:pt x="306" y="128"/>
                    </a:lnTo>
                    <a:lnTo>
                      <a:pt x="322" y="136"/>
                    </a:lnTo>
                    <a:lnTo>
                      <a:pt x="346" y="136"/>
                    </a:lnTo>
                    <a:lnTo>
                      <a:pt x="369" y="136"/>
                    </a:lnTo>
                    <a:lnTo>
                      <a:pt x="393" y="136"/>
                    </a:lnTo>
                    <a:lnTo>
                      <a:pt x="424" y="76"/>
                    </a:lnTo>
                    <a:lnTo>
                      <a:pt x="424" y="68"/>
                    </a:lnTo>
                    <a:lnTo>
                      <a:pt x="424" y="60"/>
                    </a:lnTo>
                    <a:lnTo>
                      <a:pt x="432" y="38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8" name="Freeform 18">
                <a:extLst>
                  <a:ext uri="{FF2B5EF4-FFF2-40B4-BE49-F238E27FC236}">
                    <a16:creationId xmlns:a16="http://schemas.microsoft.com/office/drawing/2014/main" id="{3B690F6A-32AB-1844-80EF-094E2E1D0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3725"/>
                <a:ext cx="65" cy="105"/>
              </a:xfrm>
              <a:custGeom>
                <a:avLst/>
                <a:gdLst>
                  <a:gd name="T0" fmla="*/ 64 w 65"/>
                  <a:gd name="T1" fmla="*/ 0 h 105"/>
                  <a:gd name="T2" fmla="*/ 43 w 65"/>
                  <a:gd name="T3" fmla="*/ 0 h 105"/>
                  <a:gd name="T4" fmla="*/ 36 w 65"/>
                  <a:gd name="T5" fmla="*/ 7 h 105"/>
                  <a:gd name="T6" fmla="*/ 21 w 65"/>
                  <a:gd name="T7" fmla="*/ 15 h 105"/>
                  <a:gd name="T8" fmla="*/ 14 w 65"/>
                  <a:gd name="T9" fmla="*/ 30 h 105"/>
                  <a:gd name="T10" fmla="*/ 7 w 65"/>
                  <a:gd name="T11" fmla="*/ 45 h 105"/>
                  <a:gd name="T12" fmla="*/ 7 w 65"/>
                  <a:gd name="T13" fmla="*/ 59 h 105"/>
                  <a:gd name="T14" fmla="*/ 0 w 65"/>
                  <a:gd name="T15" fmla="*/ 74 h 105"/>
                  <a:gd name="T16" fmla="*/ 0 w 65"/>
                  <a:gd name="T17" fmla="*/ 89 h 105"/>
                  <a:gd name="T18" fmla="*/ 14 w 65"/>
                  <a:gd name="T19" fmla="*/ 97 h 105"/>
                  <a:gd name="T20" fmla="*/ 36 w 65"/>
                  <a:gd name="T21" fmla="*/ 104 h 105"/>
                  <a:gd name="T22" fmla="*/ 50 w 65"/>
                  <a:gd name="T23" fmla="*/ 104 h 105"/>
                  <a:gd name="T24" fmla="*/ 50 w 65"/>
                  <a:gd name="T25" fmla="*/ 89 h 105"/>
                  <a:gd name="T26" fmla="*/ 43 w 65"/>
                  <a:gd name="T27" fmla="*/ 67 h 105"/>
                  <a:gd name="T28" fmla="*/ 43 w 65"/>
                  <a:gd name="T29" fmla="*/ 52 h 105"/>
                  <a:gd name="T30" fmla="*/ 36 w 65"/>
                  <a:gd name="T31" fmla="*/ 45 h 105"/>
                  <a:gd name="T32" fmla="*/ 36 w 65"/>
                  <a:gd name="T33" fmla="*/ 30 h 105"/>
                  <a:gd name="T34" fmla="*/ 43 w 65"/>
                  <a:gd name="T35" fmla="*/ 22 h 105"/>
                  <a:gd name="T36" fmla="*/ 43 w 65"/>
                  <a:gd name="T37" fmla="*/ 15 h 105"/>
                  <a:gd name="T38" fmla="*/ 50 w 65"/>
                  <a:gd name="T39" fmla="*/ 7 h 105"/>
                  <a:gd name="T40" fmla="*/ 64 w 65"/>
                  <a:gd name="T4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105">
                    <a:moveTo>
                      <a:pt x="64" y="0"/>
                    </a:moveTo>
                    <a:lnTo>
                      <a:pt x="43" y="0"/>
                    </a:lnTo>
                    <a:lnTo>
                      <a:pt x="36" y="7"/>
                    </a:lnTo>
                    <a:lnTo>
                      <a:pt x="21" y="15"/>
                    </a:lnTo>
                    <a:lnTo>
                      <a:pt x="14" y="30"/>
                    </a:lnTo>
                    <a:lnTo>
                      <a:pt x="7" y="45"/>
                    </a:lnTo>
                    <a:lnTo>
                      <a:pt x="7" y="59"/>
                    </a:lnTo>
                    <a:lnTo>
                      <a:pt x="0" y="7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36" y="104"/>
                    </a:lnTo>
                    <a:lnTo>
                      <a:pt x="50" y="104"/>
                    </a:lnTo>
                    <a:lnTo>
                      <a:pt x="50" y="89"/>
                    </a:lnTo>
                    <a:lnTo>
                      <a:pt x="43" y="67"/>
                    </a:lnTo>
                    <a:lnTo>
                      <a:pt x="43" y="52"/>
                    </a:lnTo>
                    <a:lnTo>
                      <a:pt x="36" y="45"/>
                    </a:lnTo>
                    <a:lnTo>
                      <a:pt x="36" y="30"/>
                    </a:lnTo>
                    <a:lnTo>
                      <a:pt x="43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9" name="Freeform 19">
                <a:extLst>
                  <a:ext uri="{FF2B5EF4-FFF2-40B4-BE49-F238E27FC236}">
                    <a16:creationId xmlns:a16="http://schemas.microsoft.com/office/drawing/2014/main" id="{EB726E85-433E-AC42-8058-8CDBFACCB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2733"/>
                <a:ext cx="33" cy="969"/>
              </a:xfrm>
              <a:custGeom>
                <a:avLst/>
                <a:gdLst>
                  <a:gd name="T0" fmla="*/ 32 w 33"/>
                  <a:gd name="T1" fmla="*/ 0 h 969"/>
                  <a:gd name="T2" fmla="*/ 19 w 33"/>
                  <a:gd name="T3" fmla="*/ 968 h 969"/>
                  <a:gd name="T4" fmla="*/ 6 w 33"/>
                  <a:gd name="T5" fmla="*/ 968 h 969"/>
                  <a:gd name="T6" fmla="*/ 0 w 33"/>
                  <a:gd name="T7" fmla="*/ 16 h 969"/>
                  <a:gd name="T8" fmla="*/ 19 w 33"/>
                  <a:gd name="T9" fmla="*/ 8 h 969"/>
                  <a:gd name="T10" fmla="*/ 32 w 33"/>
                  <a:gd name="T11" fmla="*/ 0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969">
                    <a:moveTo>
                      <a:pt x="32" y="0"/>
                    </a:moveTo>
                    <a:lnTo>
                      <a:pt x="19" y="968"/>
                    </a:lnTo>
                    <a:lnTo>
                      <a:pt x="6" y="968"/>
                    </a:lnTo>
                    <a:lnTo>
                      <a:pt x="0" y="16"/>
                    </a:lnTo>
                    <a:lnTo>
                      <a:pt x="19" y="8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7300" name="Freeform 20">
            <a:extLst>
              <a:ext uri="{FF2B5EF4-FFF2-40B4-BE49-F238E27FC236}">
                <a16:creationId xmlns:a16="http://schemas.microsoft.com/office/drawing/2014/main" id="{C58060BC-DBF9-FC4F-AA91-D86D513EC9B1}"/>
              </a:ext>
            </a:extLst>
          </p:cNvPr>
          <p:cNvSpPr>
            <a:spLocks/>
          </p:cNvSpPr>
          <p:nvPr/>
        </p:nvSpPr>
        <p:spPr bwMode="auto">
          <a:xfrm>
            <a:off x="2454275" y="4287838"/>
            <a:ext cx="458788" cy="103187"/>
          </a:xfrm>
          <a:custGeom>
            <a:avLst/>
            <a:gdLst>
              <a:gd name="T0" fmla="*/ 0 w 289"/>
              <a:gd name="T1" fmla="*/ 0 h 65"/>
              <a:gd name="T2" fmla="*/ 16 w 289"/>
              <a:gd name="T3" fmla="*/ 0 h 65"/>
              <a:gd name="T4" fmla="*/ 23 w 289"/>
              <a:gd name="T5" fmla="*/ 0 h 65"/>
              <a:gd name="T6" fmla="*/ 31 w 289"/>
              <a:gd name="T7" fmla="*/ 0 h 65"/>
              <a:gd name="T8" fmla="*/ 39 w 289"/>
              <a:gd name="T9" fmla="*/ 7 h 65"/>
              <a:gd name="T10" fmla="*/ 54 w 289"/>
              <a:gd name="T11" fmla="*/ 7 h 65"/>
              <a:gd name="T12" fmla="*/ 62 w 289"/>
              <a:gd name="T13" fmla="*/ 14 h 65"/>
              <a:gd name="T14" fmla="*/ 78 w 289"/>
              <a:gd name="T15" fmla="*/ 14 h 65"/>
              <a:gd name="T16" fmla="*/ 86 w 289"/>
              <a:gd name="T17" fmla="*/ 14 h 65"/>
              <a:gd name="T18" fmla="*/ 101 w 289"/>
              <a:gd name="T19" fmla="*/ 21 h 65"/>
              <a:gd name="T20" fmla="*/ 125 w 289"/>
              <a:gd name="T21" fmla="*/ 21 h 65"/>
              <a:gd name="T22" fmla="*/ 148 w 289"/>
              <a:gd name="T23" fmla="*/ 21 h 65"/>
              <a:gd name="T24" fmla="*/ 163 w 289"/>
              <a:gd name="T25" fmla="*/ 21 h 65"/>
              <a:gd name="T26" fmla="*/ 179 w 289"/>
              <a:gd name="T27" fmla="*/ 21 h 65"/>
              <a:gd name="T28" fmla="*/ 202 w 289"/>
              <a:gd name="T29" fmla="*/ 21 h 65"/>
              <a:gd name="T30" fmla="*/ 226 w 289"/>
              <a:gd name="T31" fmla="*/ 14 h 65"/>
              <a:gd name="T32" fmla="*/ 241 w 289"/>
              <a:gd name="T33" fmla="*/ 14 h 65"/>
              <a:gd name="T34" fmla="*/ 257 w 289"/>
              <a:gd name="T35" fmla="*/ 14 h 65"/>
              <a:gd name="T36" fmla="*/ 272 w 289"/>
              <a:gd name="T37" fmla="*/ 7 h 65"/>
              <a:gd name="T38" fmla="*/ 288 w 289"/>
              <a:gd name="T39" fmla="*/ 7 h 65"/>
              <a:gd name="T40" fmla="*/ 280 w 289"/>
              <a:gd name="T41" fmla="*/ 14 h 65"/>
              <a:gd name="T42" fmla="*/ 272 w 289"/>
              <a:gd name="T43" fmla="*/ 21 h 65"/>
              <a:gd name="T44" fmla="*/ 265 w 289"/>
              <a:gd name="T45" fmla="*/ 36 h 65"/>
              <a:gd name="T46" fmla="*/ 265 w 289"/>
              <a:gd name="T47" fmla="*/ 43 h 65"/>
              <a:gd name="T48" fmla="*/ 257 w 289"/>
              <a:gd name="T49" fmla="*/ 50 h 65"/>
              <a:gd name="T50" fmla="*/ 257 w 289"/>
              <a:gd name="T51" fmla="*/ 64 h 65"/>
              <a:gd name="T52" fmla="*/ 249 w 289"/>
              <a:gd name="T53" fmla="*/ 57 h 65"/>
              <a:gd name="T54" fmla="*/ 249 w 289"/>
              <a:gd name="T55" fmla="*/ 50 h 65"/>
              <a:gd name="T56" fmla="*/ 241 w 289"/>
              <a:gd name="T57" fmla="*/ 43 h 65"/>
              <a:gd name="T58" fmla="*/ 234 w 289"/>
              <a:gd name="T59" fmla="*/ 36 h 65"/>
              <a:gd name="T60" fmla="*/ 226 w 289"/>
              <a:gd name="T61" fmla="*/ 36 h 65"/>
              <a:gd name="T62" fmla="*/ 218 w 289"/>
              <a:gd name="T63" fmla="*/ 28 h 65"/>
              <a:gd name="T64" fmla="*/ 210 w 289"/>
              <a:gd name="T65" fmla="*/ 28 h 65"/>
              <a:gd name="T66" fmla="*/ 195 w 289"/>
              <a:gd name="T67" fmla="*/ 28 h 65"/>
              <a:gd name="T68" fmla="*/ 179 w 289"/>
              <a:gd name="T69" fmla="*/ 28 h 65"/>
              <a:gd name="T70" fmla="*/ 163 w 289"/>
              <a:gd name="T71" fmla="*/ 28 h 65"/>
              <a:gd name="T72" fmla="*/ 140 w 289"/>
              <a:gd name="T73" fmla="*/ 28 h 65"/>
              <a:gd name="T74" fmla="*/ 125 w 289"/>
              <a:gd name="T75" fmla="*/ 28 h 65"/>
              <a:gd name="T76" fmla="*/ 109 w 289"/>
              <a:gd name="T77" fmla="*/ 28 h 65"/>
              <a:gd name="T78" fmla="*/ 93 w 289"/>
              <a:gd name="T79" fmla="*/ 36 h 65"/>
              <a:gd name="T80" fmla="*/ 86 w 289"/>
              <a:gd name="T81" fmla="*/ 36 h 65"/>
              <a:gd name="T82" fmla="*/ 78 w 289"/>
              <a:gd name="T83" fmla="*/ 43 h 65"/>
              <a:gd name="T84" fmla="*/ 70 w 289"/>
              <a:gd name="T85" fmla="*/ 57 h 65"/>
              <a:gd name="T86" fmla="*/ 62 w 289"/>
              <a:gd name="T87" fmla="*/ 43 h 65"/>
              <a:gd name="T88" fmla="*/ 62 w 289"/>
              <a:gd name="T89" fmla="*/ 36 h 65"/>
              <a:gd name="T90" fmla="*/ 54 w 289"/>
              <a:gd name="T91" fmla="*/ 28 h 65"/>
              <a:gd name="T92" fmla="*/ 47 w 289"/>
              <a:gd name="T93" fmla="*/ 21 h 65"/>
              <a:gd name="T94" fmla="*/ 39 w 289"/>
              <a:gd name="T95" fmla="*/ 14 h 65"/>
              <a:gd name="T96" fmla="*/ 31 w 289"/>
              <a:gd name="T97" fmla="*/ 7 h 65"/>
              <a:gd name="T98" fmla="*/ 16 w 289"/>
              <a:gd name="T99" fmla="*/ 7 h 65"/>
              <a:gd name="T100" fmla="*/ 0 w 289"/>
              <a:gd name="T10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9" h="65">
                <a:moveTo>
                  <a:pt x="0" y="0"/>
                </a:moveTo>
                <a:lnTo>
                  <a:pt x="16" y="0"/>
                </a:lnTo>
                <a:lnTo>
                  <a:pt x="23" y="0"/>
                </a:lnTo>
                <a:lnTo>
                  <a:pt x="31" y="0"/>
                </a:lnTo>
                <a:lnTo>
                  <a:pt x="39" y="7"/>
                </a:lnTo>
                <a:lnTo>
                  <a:pt x="54" y="7"/>
                </a:lnTo>
                <a:lnTo>
                  <a:pt x="62" y="14"/>
                </a:lnTo>
                <a:lnTo>
                  <a:pt x="78" y="14"/>
                </a:lnTo>
                <a:lnTo>
                  <a:pt x="86" y="14"/>
                </a:lnTo>
                <a:lnTo>
                  <a:pt x="101" y="21"/>
                </a:lnTo>
                <a:lnTo>
                  <a:pt x="125" y="21"/>
                </a:lnTo>
                <a:lnTo>
                  <a:pt x="148" y="21"/>
                </a:lnTo>
                <a:lnTo>
                  <a:pt x="163" y="21"/>
                </a:lnTo>
                <a:lnTo>
                  <a:pt x="179" y="21"/>
                </a:lnTo>
                <a:lnTo>
                  <a:pt x="202" y="21"/>
                </a:lnTo>
                <a:lnTo>
                  <a:pt x="226" y="14"/>
                </a:lnTo>
                <a:lnTo>
                  <a:pt x="241" y="14"/>
                </a:lnTo>
                <a:lnTo>
                  <a:pt x="257" y="14"/>
                </a:lnTo>
                <a:lnTo>
                  <a:pt x="272" y="7"/>
                </a:lnTo>
                <a:lnTo>
                  <a:pt x="288" y="7"/>
                </a:lnTo>
                <a:lnTo>
                  <a:pt x="280" y="14"/>
                </a:lnTo>
                <a:lnTo>
                  <a:pt x="272" y="21"/>
                </a:lnTo>
                <a:lnTo>
                  <a:pt x="265" y="36"/>
                </a:lnTo>
                <a:lnTo>
                  <a:pt x="265" y="43"/>
                </a:lnTo>
                <a:lnTo>
                  <a:pt x="257" y="50"/>
                </a:lnTo>
                <a:lnTo>
                  <a:pt x="257" y="64"/>
                </a:lnTo>
                <a:lnTo>
                  <a:pt x="249" y="57"/>
                </a:lnTo>
                <a:lnTo>
                  <a:pt x="249" y="50"/>
                </a:lnTo>
                <a:lnTo>
                  <a:pt x="241" y="43"/>
                </a:lnTo>
                <a:lnTo>
                  <a:pt x="234" y="36"/>
                </a:lnTo>
                <a:lnTo>
                  <a:pt x="226" y="36"/>
                </a:lnTo>
                <a:lnTo>
                  <a:pt x="218" y="28"/>
                </a:lnTo>
                <a:lnTo>
                  <a:pt x="210" y="28"/>
                </a:lnTo>
                <a:lnTo>
                  <a:pt x="195" y="28"/>
                </a:lnTo>
                <a:lnTo>
                  <a:pt x="179" y="28"/>
                </a:lnTo>
                <a:lnTo>
                  <a:pt x="163" y="28"/>
                </a:lnTo>
                <a:lnTo>
                  <a:pt x="140" y="28"/>
                </a:lnTo>
                <a:lnTo>
                  <a:pt x="125" y="28"/>
                </a:lnTo>
                <a:lnTo>
                  <a:pt x="109" y="28"/>
                </a:lnTo>
                <a:lnTo>
                  <a:pt x="93" y="36"/>
                </a:lnTo>
                <a:lnTo>
                  <a:pt x="86" y="36"/>
                </a:lnTo>
                <a:lnTo>
                  <a:pt x="78" y="43"/>
                </a:lnTo>
                <a:lnTo>
                  <a:pt x="70" y="57"/>
                </a:lnTo>
                <a:lnTo>
                  <a:pt x="62" y="43"/>
                </a:lnTo>
                <a:lnTo>
                  <a:pt x="62" y="36"/>
                </a:lnTo>
                <a:lnTo>
                  <a:pt x="54" y="28"/>
                </a:lnTo>
                <a:lnTo>
                  <a:pt x="47" y="21"/>
                </a:lnTo>
                <a:lnTo>
                  <a:pt x="39" y="14"/>
                </a:lnTo>
                <a:lnTo>
                  <a:pt x="31" y="7"/>
                </a:lnTo>
                <a:lnTo>
                  <a:pt x="16" y="7"/>
                </a:lnTo>
                <a:lnTo>
                  <a:pt x="0" y="0"/>
                </a:lnTo>
              </a:path>
            </a:pathLst>
          </a:custGeom>
          <a:solidFill>
            <a:srgbClr val="6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1" name="Oval 21">
            <a:extLst>
              <a:ext uri="{FF2B5EF4-FFF2-40B4-BE49-F238E27FC236}">
                <a16:creationId xmlns:a16="http://schemas.microsoft.com/office/drawing/2014/main" id="{D27C5CF6-8FE7-8D42-9183-17EB267AD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2827338"/>
            <a:ext cx="2203450" cy="317500"/>
          </a:xfrm>
          <a:prstGeom prst="ellipse">
            <a:avLst/>
          </a:prstGeom>
          <a:solidFill>
            <a:srgbClr val="F766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2" name="Freeform 22">
            <a:extLst>
              <a:ext uri="{FF2B5EF4-FFF2-40B4-BE49-F238E27FC236}">
                <a16:creationId xmlns:a16="http://schemas.microsoft.com/office/drawing/2014/main" id="{83B74DAF-EDBA-0F40-A651-E29313B765E7}"/>
              </a:ext>
            </a:extLst>
          </p:cNvPr>
          <p:cNvSpPr>
            <a:spLocks/>
          </p:cNvSpPr>
          <p:nvPr/>
        </p:nvSpPr>
        <p:spPr bwMode="auto">
          <a:xfrm>
            <a:off x="3249613" y="3052763"/>
            <a:ext cx="611187" cy="534987"/>
          </a:xfrm>
          <a:custGeom>
            <a:avLst/>
            <a:gdLst>
              <a:gd name="T0" fmla="*/ 0 w 385"/>
              <a:gd name="T1" fmla="*/ 63 h 337"/>
              <a:gd name="T2" fmla="*/ 16 w 385"/>
              <a:gd name="T3" fmla="*/ 94 h 337"/>
              <a:gd name="T4" fmla="*/ 24 w 385"/>
              <a:gd name="T5" fmla="*/ 133 h 337"/>
              <a:gd name="T6" fmla="*/ 39 w 385"/>
              <a:gd name="T7" fmla="*/ 180 h 337"/>
              <a:gd name="T8" fmla="*/ 55 w 385"/>
              <a:gd name="T9" fmla="*/ 211 h 337"/>
              <a:gd name="T10" fmla="*/ 71 w 385"/>
              <a:gd name="T11" fmla="*/ 250 h 337"/>
              <a:gd name="T12" fmla="*/ 94 w 385"/>
              <a:gd name="T13" fmla="*/ 273 h 337"/>
              <a:gd name="T14" fmla="*/ 110 w 385"/>
              <a:gd name="T15" fmla="*/ 297 h 337"/>
              <a:gd name="T16" fmla="*/ 149 w 385"/>
              <a:gd name="T17" fmla="*/ 320 h 337"/>
              <a:gd name="T18" fmla="*/ 172 w 385"/>
              <a:gd name="T19" fmla="*/ 328 h 337"/>
              <a:gd name="T20" fmla="*/ 196 w 385"/>
              <a:gd name="T21" fmla="*/ 336 h 337"/>
              <a:gd name="T22" fmla="*/ 212 w 385"/>
              <a:gd name="T23" fmla="*/ 336 h 337"/>
              <a:gd name="T24" fmla="*/ 227 w 385"/>
              <a:gd name="T25" fmla="*/ 328 h 337"/>
              <a:gd name="T26" fmla="*/ 243 w 385"/>
              <a:gd name="T27" fmla="*/ 320 h 337"/>
              <a:gd name="T28" fmla="*/ 259 w 385"/>
              <a:gd name="T29" fmla="*/ 313 h 337"/>
              <a:gd name="T30" fmla="*/ 282 w 385"/>
              <a:gd name="T31" fmla="*/ 289 h 337"/>
              <a:gd name="T32" fmla="*/ 298 w 385"/>
              <a:gd name="T33" fmla="*/ 273 h 337"/>
              <a:gd name="T34" fmla="*/ 313 w 385"/>
              <a:gd name="T35" fmla="*/ 242 h 337"/>
              <a:gd name="T36" fmla="*/ 337 w 385"/>
              <a:gd name="T37" fmla="*/ 219 h 337"/>
              <a:gd name="T38" fmla="*/ 345 w 385"/>
              <a:gd name="T39" fmla="*/ 188 h 337"/>
              <a:gd name="T40" fmla="*/ 360 w 385"/>
              <a:gd name="T41" fmla="*/ 148 h 337"/>
              <a:gd name="T42" fmla="*/ 368 w 385"/>
              <a:gd name="T43" fmla="*/ 109 h 337"/>
              <a:gd name="T44" fmla="*/ 376 w 385"/>
              <a:gd name="T45" fmla="*/ 78 h 337"/>
              <a:gd name="T46" fmla="*/ 384 w 385"/>
              <a:gd name="T47" fmla="*/ 39 h 337"/>
              <a:gd name="T48" fmla="*/ 384 w 385"/>
              <a:gd name="T49" fmla="*/ 0 h 337"/>
              <a:gd name="T50" fmla="*/ 360 w 385"/>
              <a:gd name="T51" fmla="*/ 16 h 337"/>
              <a:gd name="T52" fmla="*/ 329 w 385"/>
              <a:gd name="T53" fmla="*/ 16 h 337"/>
              <a:gd name="T54" fmla="*/ 306 w 385"/>
              <a:gd name="T55" fmla="*/ 23 h 337"/>
              <a:gd name="T56" fmla="*/ 259 w 385"/>
              <a:gd name="T57" fmla="*/ 31 h 337"/>
              <a:gd name="T58" fmla="*/ 227 w 385"/>
              <a:gd name="T59" fmla="*/ 39 h 337"/>
              <a:gd name="T60" fmla="*/ 172 w 385"/>
              <a:gd name="T61" fmla="*/ 47 h 337"/>
              <a:gd name="T62" fmla="*/ 125 w 385"/>
              <a:gd name="T63" fmla="*/ 55 h 337"/>
              <a:gd name="T64" fmla="*/ 78 w 385"/>
              <a:gd name="T65" fmla="*/ 55 h 337"/>
              <a:gd name="T66" fmla="*/ 39 w 385"/>
              <a:gd name="T67" fmla="*/ 55 h 337"/>
              <a:gd name="T68" fmla="*/ 0 w 385"/>
              <a:gd name="T69" fmla="*/ 63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5" h="337">
                <a:moveTo>
                  <a:pt x="0" y="63"/>
                </a:moveTo>
                <a:lnTo>
                  <a:pt x="16" y="94"/>
                </a:lnTo>
                <a:lnTo>
                  <a:pt x="24" y="133"/>
                </a:lnTo>
                <a:lnTo>
                  <a:pt x="39" y="180"/>
                </a:lnTo>
                <a:lnTo>
                  <a:pt x="55" y="211"/>
                </a:lnTo>
                <a:lnTo>
                  <a:pt x="71" y="250"/>
                </a:lnTo>
                <a:lnTo>
                  <a:pt x="94" y="273"/>
                </a:lnTo>
                <a:lnTo>
                  <a:pt x="110" y="297"/>
                </a:lnTo>
                <a:lnTo>
                  <a:pt x="149" y="320"/>
                </a:lnTo>
                <a:lnTo>
                  <a:pt x="172" y="328"/>
                </a:lnTo>
                <a:lnTo>
                  <a:pt x="196" y="336"/>
                </a:lnTo>
                <a:lnTo>
                  <a:pt x="212" y="336"/>
                </a:lnTo>
                <a:lnTo>
                  <a:pt x="227" y="328"/>
                </a:lnTo>
                <a:lnTo>
                  <a:pt x="243" y="320"/>
                </a:lnTo>
                <a:lnTo>
                  <a:pt x="259" y="313"/>
                </a:lnTo>
                <a:lnTo>
                  <a:pt x="282" y="289"/>
                </a:lnTo>
                <a:lnTo>
                  <a:pt x="298" y="273"/>
                </a:lnTo>
                <a:lnTo>
                  <a:pt x="313" y="242"/>
                </a:lnTo>
                <a:lnTo>
                  <a:pt x="337" y="219"/>
                </a:lnTo>
                <a:lnTo>
                  <a:pt x="345" y="188"/>
                </a:lnTo>
                <a:lnTo>
                  <a:pt x="360" y="148"/>
                </a:lnTo>
                <a:lnTo>
                  <a:pt x="368" y="109"/>
                </a:lnTo>
                <a:lnTo>
                  <a:pt x="376" y="78"/>
                </a:lnTo>
                <a:lnTo>
                  <a:pt x="384" y="39"/>
                </a:lnTo>
                <a:lnTo>
                  <a:pt x="384" y="0"/>
                </a:lnTo>
                <a:lnTo>
                  <a:pt x="360" y="16"/>
                </a:lnTo>
                <a:lnTo>
                  <a:pt x="329" y="16"/>
                </a:lnTo>
                <a:lnTo>
                  <a:pt x="306" y="23"/>
                </a:lnTo>
                <a:lnTo>
                  <a:pt x="259" y="31"/>
                </a:lnTo>
                <a:lnTo>
                  <a:pt x="227" y="39"/>
                </a:lnTo>
                <a:lnTo>
                  <a:pt x="172" y="47"/>
                </a:lnTo>
                <a:lnTo>
                  <a:pt x="125" y="55"/>
                </a:lnTo>
                <a:lnTo>
                  <a:pt x="78" y="55"/>
                </a:lnTo>
                <a:lnTo>
                  <a:pt x="39" y="55"/>
                </a:lnTo>
                <a:lnTo>
                  <a:pt x="0" y="63"/>
                </a:lnTo>
              </a:path>
            </a:pathLst>
          </a:custGeom>
          <a:solidFill>
            <a:srgbClr val="A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3" name="Freeform 23">
            <a:extLst>
              <a:ext uri="{FF2B5EF4-FFF2-40B4-BE49-F238E27FC236}">
                <a16:creationId xmlns:a16="http://schemas.microsoft.com/office/drawing/2014/main" id="{BE62B052-F7A4-6D45-A02C-1DC39819FDEE}"/>
              </a:ext>
            </a:extLst>
          </p:cNvPr>
          <p:cNvSpPr>
            <a:spLocks/>
          </p:cNvSpPr>
          <p:nvPr/>
        </p:nvSpPr>
        <p:spPr bwMode="auto">
          <a:xfrm>
            <a:off x="3521075" y="2535238"/>
            <a:ext cx="344488" cy="1106487"/>
          </a:xfrm>
          <a:custGeom>
            <a:avLst/>
            <a:gdLst>
              <a:gd name="T0" fmla="*/ 0 w 217"/>
              <a:gd name="T1" fmla="*/ 0 h 697"/>
              <a:gd name="T2" fmla="*/ 8 w 217"/>
              <a:gd name="T3" fmla="*/ 16 h 697"/>
              <a:gd name="T4" fmla="*/ 23 w 217"/>
              <a:gd name="T5" fmla="*/ 40 h 697"/>
              <a:gd name="T6" fmla="*/ 31 w 217"/>
              <a:gd name="T7" fmla="*/ 63 h 697"/>
              <a:gd name="T8" fmla="*/ 46 w 217"/>
              <a:gd name="T9" fmla="*/ 103 h 697"/>
              <a:gd name="T10" fmla="*/ 77 w 217"/>
              <a:gd name="T11" fmla="*/ 166 h 697"/>
              <a:gd name="T12" fmla="*/ 108 w 217"/>
              <a:gd name="T13" fmla="*/ 229 h 697"/>
              <a:gd name="T14" fmla="*/ 139 w 217"/>
              <a:gd name="T15" fmla="*/ 293 h 697"/>
              <a:gd name="T16" fmla="*/ 162 w 217"/>
              <a:gd name="T17" fmla="*/ 348 h 697"/>
              <a:gd name="T18" fmla="*/ 177 w 217"/>
              <a:gd name="T19" fmla="*/ 403 h 697"/>
              <a:gd name="T20" fmla="*/ 201 w 217"/>
              <a:gd name="T21" fmla="*/ 475 h 697"/>
              <a:gd name="T22" fmla="*/ 208 w 217"/>
              <a:gd name="T23" fmla="*/ 514 h 697"/>
              <a:gd name="T24" fmla="*/ 208 w 217"/>
              <a:gd name="T25" fmla="*/ 562 h 697"/>
              <a:gd name="T26" fmla="*/ 216 w 217"/>
              <a:gd name="T27" fmla="*/ 601 h 697"/>
              <a:gd name="T28" fmla="*/ 208 w 217"/>
              <a:gd name="T29" fmla="*/ 633 h 697"/>
              <a:gd name="T30" fmla="*/ 201 w 217"/>
              <a:gd name="T31" fmla="*/ 656 h 697"/>
              <a:gd name="T32" fmla="*/ 185 w 217"/>
              <a:gd name="T33" fmla="*/ 680 h 697"/>
              <a:gd name="T34" fmla="*/ 177 w 217"/>
              <a:gd name="T35" fmla="*/ 696 h 697"/>
              <a:gd name="T36" fmla="*/ 177 w 217"/>
              <a:gd name="T37" fmla="*/ 649 h 697"/>
              <a:gd name="T38" fmla="*/ 177 w 217"/>
              <a:gd name="T39" fmla="*/ 617 h 697"/>
              <a:gd name="T40" fmla="*/ 177 w 217"/>
              <a:gd name="T41" fmla="*/ 593 h 697"/>
              <a:gd name="T42" fmla="*/ 170 w 217"/>
              <a:gd name="T43" fmla="*/ 546 h 697"/>
              <a:gd name="T44" fmla="*/ 162 w 217"/>
              <a:gd name="T45" fmla="*/ 514 h 697"/>
              <a:gd name="T46" fmla="*/ 154 w 217"/>
              <a:gd name="T47" fmla="*/ 475 h 697"/>
              <a:gd name="T48" fmla="*/ 139 w 217"/>
              <a:gd name="T49" fmla="*/ 435 h 697"/>
              <a:gd name="T50" fmla="*/ 131 w 217"/>
              <a:gd name="T51" fmla="*/ 395 h 697"/>
              <a:gd name="T52" fmla="*/ 108 w 217"/>
              <a:gd name="T53" fmla="*/ 348 h 697"/>
              <a:gd name="T54" fmla="*/ 85 w 217"/>
              <a:gd name="T55" fmla="*/ 293 h 697"/>
              <a:gd name="T56" fmla="*/ 62 w 217"/>
              <a:gd name="T57" fmla="*/ 245 h 697"/>
              <a:gd name="T58" fmla="*/ 39 w 217"/>
              <a:gd name="T59" fmla="*/ 206 h 697"/>
              <a:gd name="T60" fmla="*/ 23 w 217"/>
              <a:gd name="T61" fmla="*/ 174 h 697"/>
              <a:gd name="T62" fmla="*/ 0 w 217"/>
              <a:gd name="T63" fmla="*/ 134 h 697"/>
              <a:gd name="T64" fmla="*/ 23 w 217"/>
              <a:gd name="T65" fmla="*/ 150 h 697"/>
              <a:gd name="T66" fmla="*/ 31 w 217"/>
              <a:gd name="T67" fmla="*/ 150 h 697"/>
              <a:gd name="T68" fmla="*/ 39 w 217"/>
              <a:gd name="T69" fmla="*/ 142 h 697"/>
              <a:gd name="T70" fmla="*/ 31 w 217"/>
              <a:gd name="T71" fmla="*/ 119 h 697"/>
              <a:gd name="T72" fmla="*/ 31 w 217"/>
              <a:gd name="T73" fmla="*/ 103 h 697"/>
              <a:gd name="T74" fmla="*/ 23 w 217"/>
              <a:gd name="T75" fmla="*/ 71 h 697"/>
              <a:gd name="T76" fmla="*/ 15 w 217"/>
              <a:gd name="T77" fmla="*/ 47 h 697"/>
              <a:gd name="T78" fmla="*/ 8 w 217"/>
              <a:gd name="T79" fmla="*/ 24 h 697"/>
              <a:gd name="T80" fmla="*/ 0 w 217"/>
              <a:gd name="T81" fmla="*/ 0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7" h="697">
                <a:moveTo>
                  <a:pt x="0" y="0"/>
                </a:moveTo>
                <a:lnTo>
                  <a:pt x="8" y="16"/>
                </a:lnTo>
                <a:lnTo>
                  <a:pt x="23" y="40"/>
                </a:lnTo>
                <a:lnTo>
                  <a:pt x="31" y="63"/>
                </a:lnTo>
                <a:lnTo>
                  <a:pt x="46" y="103"/>
                </a:lnTo>
                <a:lnTo>
                  <a:pt x="77" y="166"/>
                </a:lnTo>
                <a:lnTo>
                  <a:pt x="108" y="229"/>
                </a:lnTo>
                <a:lnTo>
                  <a:pt x="139" y="293"/>
                </a:lnTo>
                <a:lnTo>
                  <a:pt x="162" y="348"/>
                </a:lnTo>
                <a:lnTo>
                  <a:pt x="177" y="403"/>
                </a:lnTo>
                <a:lnTo>
                  <a:pt x="201" y="475"/>
                </a:lnTo>
                <a:lnTo>
                  <a:pt x="208" y="514"/>
                </a:lnTo>
                <a:lnTo>
                  <a:pt x="208" y="562"/>
                </a:lnTo>
                <a:lnTo>
                  <a:pt x="216" y="601"/>
                </a:lnTo>
                <a:lnTo>
                  <a:pt x="208" y="633"/>
                </a:lnTo>
                <a:lnTo>
                  <a:pt x="201" y="656"/>
                </a:lnTo>
                <a:lnTo>
                  <a:pt x="185" y="680"/>
                </a:lnTo>
                <a:lnTo>
                  <a:pt x="177" y="696"/>
                </a:lnTo>
                <a:lnTo>
                  <a:pt x="177" y="649"/>
                </a:lnTo>
                <a:lnTo>
                  <a:pt x="177" y="617"/>
                </a:lnTo>
                <a:lnTo>
                  <a:pt x="177" y="593"/>
                </a:lnTo>
                <a:lnTo>
                  <a:pt x="170" y="546"/>
                </a:lnTo>
                <a:lnTo>
                  <a:pt x="162" y="514"/>
                </a:lnTo>
                <a:lnTo>
                  <a:pt x="154" y="475"/>
                </a:lnTo>
                <a:lnTo>
                  <a:pt x="139" y="435"/>
                </a:lnTo>
                <a:lnTo>
                  <a:pt x="131" y="395"/>
                </a:lnTo>
                <a:lnTo>
                  <a:pt x="108" y="348"/>
                </a:lnTo>
                <a:lnTo>
                  <a:pt x="85" y="293"/>
                </a:lnTo>
                <a:lnTo>
                  <a:pt x="62" y="245"/>
                </a:lnTo>
                <a:lnTo>
                  <a:pt x="39" y="206"/>
                </a:lnTo>
                <a:lnTo>
                  <a:pt x="23" y="174"/>
                </a:lnTo>
                <a:lnTo>
                  <a:pt x="0" y="134"/>
                </a:lnTo>
                <a:lnTo>
                  <a:pt x="23" y="150"/>
                </a:lnTo>
                <a:lnTo>
                  <a:pt x="31" y="150"/>
                </a:lnTo>
                <a:lnTo>
                  <a:pt x="39" y="142"/>
                </a:lnTo>
                <a:lnTo>
                  <a:pt x="31" y="119"/>
                </a:lnTo>
                <a:lnTo>
                  <a:pt x="31" y="103"/>
                </a:lnTo>
                <a:lnTo>
                  <a:pt x="23" y="71"/>
                </a:lnTo>
                <a:lnTo>
                  <a:pt x="15" y="47"/>
                </a:lnTo>
                <a:lnTo>
                  <a:pt x="8" y="24"/>
                </a:lnTo>
                <a:lnTo>
                  <a:pt x="0" y="0"/>
                </a:lnTo>
              </a:path>
            </a:pathLst>
          </a:custGeom>
          <a:solidFill>
            <a:srgbClr val="C0C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4" name="Freeform 24">
            <a:extLst>
              <a:ext uri="{FF2B5EF4-FFF2-40B4-BE49-F238E27FC236}">
                <a16:creationId xmlns:a16="http://schemas.microsoft.com/office/drawing/2014/main" id="{2B4B3411-0FD6-684B-BFDF-3D84EFBB7B98}"/>
              </a:ext>
            </a:extLst>
          </p:cNvPr>
          <p:cNvSpPr>
            <a:spLocks/>
          </p:cNvSpPr>
          <p:nvPr/>
        </p:nvSpPr>
        <p:spPr bwMode="auto">
          <a:xfrm>
            <a:off x="1577975" y="2611438"/>
            <a:ext cx="306388" cy="750887"/>
          </a:xfrm>
          <a:custGeom>
            <a:avLst/>
            <a:gdLst>
              <a:gd name="T0" fmla="*/ 192 w 193"/>
              <a:gd name="T1" fmla="*/ 63 h 473"/>
              <a:gd name="T2" fmla="*/ 192 w 193"/>
              <a:gd name="T3" fmla="*/ 31 h 473"/>
              <a:gd name="T4" fmla="*/ 192 w 193"/>
              <a:gd name="T5" fmla="*/ 0 h 473"/>
              <a:gd name="T6" fmla="*/ 177 w 193"/>
              <a:gd name="T7" fmla="*/ 39 h 473"/>
              <a:gd name="T8" fmla="*/ 146 w 193"/>
              <a:gd name="T9" fmla="*/ 94 h 473"/>
              <a:gd name="T10" fmla="*/ 115 w 193"/>
              <a:gd name="T11" fmla="*/ 157 h 473"/>
              <a:gd name="T12" fmla="*/ 84 w 193"/>
              <a:gd name="T13" fmla="*/ 228 h 473"/>
              <a:gd name="T14" fmla="*/ 54 w 193"/>
              <a:gd name="T15" fmla="*/ 299 h 473"/>
              <a:gd name="T16" fmla="*/ 31 w 193"/>
              <a:gd name="T17" fmla="*/ 354 h 473"/>
              <a:gd name="T18" fmla="*/ 15 w 193"/>
              <a:gd name="T19" fmla="*/ 417 h 473"/>
              <a:gd name="T20" fmla="*/ 0 w 193"/>
              <a:gd name="T21" fmla="*/ 464 h 473"/>
              <a:gd name="T22" fmla="*/ 15 w 193"/>
              <a:gd name="T23" fmla="*/ 472 h 473"/>
              <a:gd name="T24" fmla="*/ 31 w 193"/>
              <a:gd name="T25" fmla="*/ 464 h 473"/>
              <a:gd name="T26" fmla="*/ 46 w 193"/>
              <a:gd name="T27" fmla="*/ 441 h 473"/>
              <a:gd name="T28" fmla="*/ 61 w 193"/>
              <a:gd name="T29" fmla="*/ 393 h 473"/>
              <a:gd name="T30" fmla="*/ 84 w 193"/>
              <a:gd name="T31" fmla="*/ 338 h 473"/>
              <a:gd name="T32" fmla="*/ 100 w 193"/>
              <a:gd name="T33" fmla="*/ 291 h 473"/>
              <a:gd name="T34" fmla="*/ 123 w 193"/>
              <a:gd name="T35" fmla="*/ 244 h 473"/>
              <a:gd name="T36" fmla="*/ 146 w 193"/>
              <a:gd name="T37" fmla="*/ 197 h 473"/>
              <a:gd name="T38" fmla="*/ 169 w 193"/>
              <a:gd name="T39" fmla="*/ 142 h 473"/>
              <a:gd name="T40" fmla="*/ 184 w 193"/>
              <a:gd name="T41" fmla="*/ 94 h 473"/>
              <a:gd name="T42" fmla="*/ 192 w 193"/>
              <a:gd name="T43" fmla="*/ 6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3" h="473">
                <a:moveTo>
                  <a:pt x="192" y="63"/>
                </a:moveTo>
                <a:lnTo>
                  <a:pt x="192" y="31"/>
                </a:lnTo>
                <a:lnTo>
                  <a:pt x="192" y="0"/>
                </a:lnTo>
                <a:lnTo>
                  <a:pt x="177" y="39"/>
                </a:lnTo>
                <a:lnTo>
                  <a:pt x="146" y="94"/>
                </a:lnTo>
                <a:lnTo>
                  <a:pt x="115" y="157"/>
                </a:lnTo>
                <a:lnTo>
                  <a:pt x="84" y="228"/>
                </a:lnTo>
                <a:lnTo>
                  <a:pt x="54" y="299"/>
                </a:lnTo>
                <a:lnTo>
                  <a:pt x="31" y="354"/>
                </a:lnTo>
                <a:lnTo>
                  <a:pt x="15" y="417"/>
                </a:lnTo>
                <a:lnTo>
                  <a:pt x="0" y="464"/>
                </a:lnTo>
                <a:lnTo>
                  <a:pt x="15" y="472"/>
                </a:lnTo>
                <a:lnTo>
                  <a:pt x="31" y="464"/>
                </a:lnTo>
                <a:lnTo>
                  <a:pt x="46" y="441"/>
                </a:lnTo>
                <a:lnTo>
                  <a:pt x="61" y="393"/>
                </a:lnTo>
                <a:lnTo>
                  <a:pt x="84" y="338"/>
                </a:lnTo>
                <a:lnTo>
                  <a:pt x="100" y="291"/>
                </a:lnTo>
                <a:lnTo>
                  <a:pt x="123" y="244"/>
                </a:lnTo>
                <a:lnTo>
                  <a:pt x="146" y="197"/>
                </a:lnTo>
                <a:lnTo>
                  <a:pt x="169" y="142"/>
                </a:lnTo>
                <a:lnTo>
                  <a:pt x="184" y="94"/>
                </a:lnTo>
                <a:lnTo>
                  <a:pt x="192" y="63"/>
                </a:lnTo>
              </a:path>
            </a:pathLst>
          </a:custGeom>
          <a:solidFill>
            <a:srgbClr val="808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5" name="Freeform 25">
            <a:extLst>
              <a:ext uri="{FF2B5EF4-FFF2-40B4-BE49-F238E27FC236}">
                <a16:creationId xmlns:a16="http://schemas.microsoft.com/office/drawing/2014/main" id="{24579C8C-4069-4748-8A36-B55AFA0B65E3}"/>
              </a:ext>
            </a:extLst>
          </p:cNvPr>
          <p:cNvSpPr>
            <a:spLocks/>
          </p:cNvSpPr>
          <p:nvPr/>
        </p:nvSpPr>
        <p:spPr bwMode="auto">
          <a:xfrm>
            <a:off x="1497013" y="2982913"/>
            <a:ext cx="2425700" cy="1344612"/>
          </a:xfrm>
          <a:custGeom>
            <a:avLst/>
            <a:gdLst>
              <a:gd name="T0" fmla="*/ 65 w 1528"/>
              <a:gd name="T1" fmla="*/ 47 h 847"/>
              <a:gd name="T2" fmla="*/ 28 w 1528"/>
              <a:gd name="T3" fmla="*/ 111 h 847"/>
              <a:gd name="T4" fmla="*/ 9 w 1528"/>
              <a:gd name="T5" fmla="*/ 185 h 847"/>
              <a:gd name="T6" fmla="*/ 0 w 1528"/>
              <a:gd name="T7" fmla="*/ 260 h 847"/>
              <a:gd name="T8" fmla="*/ 0 w 1528"/>
              <a:gd name="T9" fmla="*/ 335 h 847"/>
              <a:gd name="T10" fmla="*/ 9 w 1528"/>
              <a:gd name="T11" fmla="*/ 409 h 847"/>
              <a:gd name="T12" fmla="*/ 37 w 1528"/>
              <a:gd name="T13" fmla="*/ 484 h 847"/>
              <a:gd name="T14" fmla="*/ 55 w 1528"/>
              <a:gd name="T15" fmla="*/ 558 h 847"/>
              <a:gd name="T16" fmla="*/ 120 w 1528"/>
              <a:gd name="T17" fmla="*/ 632 h 847"/>
              <a:gd name="T18" fmla="*/ 175 w 1528"/>
              <a:gd name="T19" fmla="*/ 679 h 847"/>
              <a:gd name="T20" fmla="*/ 239 w 1528"/>
              <a:gd name="T21" fmla="*/ 716 h 847"/>
              <a:gd name="T22" fmla="*/ 304 w 1528"/>
              <a:gd name="T23" fmla="*/ 753 h 847"/>
              <a:gd name="T24" fmla="*/ 377 w 1528"/>
              <a:gd name="T25" fmla="*/ 781 h 847"/>
              <a:gd name="T26" fmla="*/ 451 w 1528"/>
              <a:gd name="T27" fmla="*/ 799 h 847"/>
              <a:gd name="T28" fmla="*/ 534 w 1528"/>
              <a:gd name="T29" fmla="*/ 819 h 847"/>
              <a:gd name="T30" fmla="*/ 626 w 1528"/>
              <a:gd name="T31" fmla="*/ 837 h 847"/>
              <a:gd name="T32" fmla="*/ 699 w 1528"/>
              <a:gd name="T33" fmla="*/ 846 h 847"/>
              <a:gd name="T34" fmla="*/ 773 w 1528"/>
              <a:gd name="T35" fmla="*/ 837 h 847"/>
              <a:gd name="T36" fmla="*/ 846 w 1528"/>
              <a:gd name="T37" fmla="*/ 837 h 847"/>
              <a:gd name="T38" fmla="*/ 911 w 1528"/>
              <a:gd name="T39" fmla="*/ 819 h 847"/>
              <a:gd name="T40" fmla="*/ 984 w 1528"/>
              <a:gd name="T41" fmla="*/ 810 h 847"/>
              <a:gd name="T42" fmla="*/ 1058 w 1528"/>
              <a:gd name="T43" fmla="*/ 790 h 847"/>
              <a:gd name="T44" fmla="*/ 1131 w 1528"/>
              <a:gd name="T45" fmla="*/ 772 h 847"/>
              <a:gd name="T46" fmla="*/ 1205 w 1528"/>
              <a:gd name="T47" fmla="*/ 753 h 847"/>
              <a:gd name="T48" fmla="*/ 1242 w 1528"/>
              <a:gd name="T49" fmla="*/ 735 h 847"/>
              <a:gd name="T50" fmla="*/ 1269 w 1528"/>
              <a:gd name="T51" fmla="*/ 716 h 847"/>
              <a:gd name="T52" fmla="*/ 1334 w 1528"/>
              <a:gd name="T53" fmla="*/ 670 h 847"/>
              <a:gd name="T54" fmla="*/ 1398 w 1528"/>
              <a:gd name="T55" fmla="*/ 623 h 847"/>
              <a:gd name="T56" fmla="*/ 1453 w 1528"/>
              <a:gd name="T57" fmla="*/ 568 h 847"/>
              <a:gd name="T58" fmla="*/ 1490 w 1528"/>
              <a:gd name="T59" fmla="*/ 493 h 847"/>
              <a:gd name="T60" fmla="*/ 1518 w 1528"/>
              <a:gd name="T61" fmla="*/ 418 h 847"/>
              <a:gd name="T62" fmla="*/ 1527 w 1528"/>
              <a:gd name="T63" fmla="*/ 344 h 847"/>
              <a:gd name="T64" fmla="*/ 1518 w 1528"/>
              <a:gd name="T65" fmla="*/ 269 h 847"/>
              <a:gd name="T66" fmla="*/ 1508 w 1528"/>
              <a:gd name="T67" fmla="*/ 195 h 847"/>
              <a:gd name="T68" fmla="*/ 1490 w 1528"/>
              <a:gd name="T69" fmla="*/ 120 h 847"/>
              <a:gd name="T70" fmla="*/ 1462 w 1528"/>
              <a:gd name="T71" fmla="*/ 36 h 847"/>
              <a:gd name="T72" fmla="*/ 1389 w 1528"/>
              <a:gd name="T73" fmla="*/ 47 h 847"/>
              <a:gd name="T74" fmla="*/ 1315 w 1528"/>
              <a:gd name="T75" fmla="*/ 56 h 847"/>
              <a:gd name="T76" fmla="*/ 1242 w 1528"/>
              <a:gd name="T77" fmla="*/ 83 h 847"/>
              <a:gd name="T78" fmla="*/ 1168 w 1528"/>
              <a:gd name="T79" fmla="*/ 83 h 847"/>
              <a:gd name="T80" fmla="*/ 1095 w 1528"/>
              <a:gd name="T81" fmla="*/ 93 h 847"/>
              <a:gd name="T82" fmla="*/ 1021 w 1528"/>
              <a:gd name="T83" fmla="*/ 93 h 847"/>
              <a:gd name="T84" fmla="*/ 938 w 1528"/>
              <a:gd name="T85" fmla="*/ 111 h 847"/>
              <a:gd name="T86" fmla="*/ 865 w 1528"/>
              <a:gd name="T87" fmla="*/ 111 h 847"/>
              <a:gd name="T88" fmla="*/ 791 w 1528"/>
              <a:gd name="T89" fmla="*/ 93 h 847"/>
              <a:gd name="T90" fmla="*/ 718 w 1528"/>
              <a:gd name="T91" fmla="*/ 74 h 847"/>
              <a:gd name="T92" fmla="*/ 644 w 1528"/>
              <a:gd name="T93" fmla="*/ 93 h 847"/>
              <a:gd name="T94" fmla="*/ 561 w 1528"/>
              <a:gd name="T95" fmla="*/ 93 h 847"/>
              <a:gd name="T96" fmla="*/ 488 w 1528"/>
              <a:gd name="T97" fmla="*/ 83 h 847"/>
              <a:gd name="T98" fmla="*/ 414 w 1528"/>
              <a:gd name="T99" fmla="*/ 83 h 847"/>
              <a:gd name="T100" fmla="*/ 341 w 1528"/>
              <a:gd name="T101" fmla="*/ 74 h 847"/>
              <a:gd name="T102" fmla="*/ 267 w 1528"/>
              <a:gd name="T103" fmla="*/ 74 h 847"/>
              <a:gd name="T104" fmla="*/ 193 w 1528"/>
              <a:gd name="T105" fmla="*/ 47 h 847"/>
              <a:gd name="T106" fmla="*/ 111 w 1528"/>
              <a:gd name="T107" fmla="*/ 27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28" h="847">
                <a:moveTo>
                  <a:pt x="83" y="0"/>
                </a:moveTo>
                <a:lnTo>
                  <a:pt x="83" y="18"/>
                </a:lnTo>
                <a:lnTo>
                  <a:pt x="65" y="27"/>
                </a:lnTo>
                <a:lnTo>
                  <a:pt x="65" y="47"/>
                </a:lnTo>
                <a:lnTo>
                  <a:pt x="46" y="56"/>
                </a:lnTo>
                <a:lnTo>
                  <a:pt x="37" y="74"/>
                </a:lnTo>
                <a:lnTo>
                  <a:pt x="28" y="93"/>
                </a:lnTo>
                <a:lnTo>
                  <a:pt x="28" y="111"/>
                </a:lnTo>
                <a:lnTo>
                  <a:pt x="19" y="130"/>
                </a:lnTo>
                <a:lnTo>
                  <a:pt x="19" y="149"/>
                </a:lnTo>
                <a:lnTo>
                  <a:pt x="19" y="167"/>
                </a:lnTo>
                <a:lnTo>
                  <a:pt x="9" y="185"/>
                </a:lnTo>
                <a:lnTo>
                  <a:pt x="9" y="204"/>
                </a:lnTo>
                <a:lnTo>
                  <a:pt x="9" y="223"/>
                </a:lnTo>
                <a:lnTo>
                  <a:pt x="9" y="242"/>
                </a:lnTo>
                <a:lnTo>
                  <a:pt x="0" y="260"/>
                </a:lnTo>
                <a:lnTo>
                  <a:pt x="0" y="278"/>
                </a:lnTo>
                <a:lnTo>
                  <a:pt x="0" y="298"/>
                </a:lnTo>
                <a:lnTo>
                  <a:pt x="0" y="316"/>
                </a:lnTo>
                <a:lnTo>
                  <a:pt x="0" y="335"/>
                </a:lnTo>
                <a:lnTo>
                  <a:pt x="0" y="353"/>
                </a:lnTo>
                <a:lnTo>
                  <a:pt x="0" y="371"/>
                </a:lnTo>
                <a:lnTo>
                  <a:pt x="9" y="391"/>
                </a:lnTo>
                <a:lnTo>
                  <a:pt x="9" y="409"/>
                </a:lnTo>
                <a:lnTo>
                  <a:pt x="19" y="428"/>
                </a:lnTo>
                <a:lnTo>
                  <a:pt x="28" y="446"/>
                </a:lnTo>
                <a:lnTo>
                  <a:pt x="28" y="464"/>
                </a:lnTo>
                <a:lnTo>
                  <a:pt x="37" y="484"/>
                </a:lnTo>
                <a:lnTo>
                  <a:pt x="37" y="502"/>
                </a:lnTo>
                <a:lnTo>
                  <a:pt x="37" y="521"/>
                </a:lnTo>
                <a:lnTo>
                  <a:pt x="46" y="539"/>
                </a:lnTo>
                <a:lnTo>
                  <a:pt x="55" y="558"/>
                </a:lnTo>
                <a:lnTo>
                  <a:pt x="65" y="577"/>
                </a:lnTo>
                <a:lnTo>
                  <a:pt x="83" y="595"/>
                </a:lnTo>
                <a:lnTo>
                  <a:pt x="101" y="613"/>
                </a:lnTo>
                <a:lnTo>
                  <a:pt x="120" y="632"/>
                </a:lnTo>
                <a:lnTo>
                  <a:pt x="129" y="651"/>
                </a:lnTo>
                <a:lnTo>
                  <a:pt x="147" y="651"/>
                </a:lnTo>
                <a:lnTo>
                  <a:pt x="157" y="670"/>
                </a:lnTo>
                <a:lnTo>
                  <a:pt x="175" y="679"/>
                </a:lnTo>
                <a:lnTo>
                  <a:pt x="193" y="688"/>
                </a:lnTo>
                <a:lnTo>
                  <a:pt x="212" y="697"/>
                </a:lnTo>
                <a:lnTo>
                  <a:pt x="221" y="716"/>
                </a:lnTo>
                <a:lnTo>
                  <a:pt x="239" y="716"/>
                </a:lnTo>
                <a:lnTo>
                  <a:pt x="249" y="735"/>
                </a:lnTo>
                <a:lnTo>
                  <a:pt x="267" y="735"/>
                </a:lnTo>
                <a:lnTo>
                  <a:pt x="285" y="744"/>
                </a:lnTo>
                <a:lnTo>
                  <a:pt x="304" y="753"/>
                </a:lnTo>
                <a:lnTo>
                  <a:pt x="322" y="763"/>
                </a:lnTo>
                <a:lnTo>
                  <a:pt x="341" y="772"/>
                </a:lnTo>
                <a:lnTo>
                  <a:pt x="359" y="781"/>
                </a:lnTo>
                <a:lnTo>
                  <a:pt x="377" y="781"/>
                </a:lnTo>
                <a:lnTo>
                  <a:pt x="396" y="790"/>
                </a:lnTo>
                <a:lnTo>
                  <a:pt x="414" y="799"/>
                </a:lnTo>
                <a:lnTo>
                  <a:pt x="432" y="799"/>
                </a:lnTo>
                <a:lnTo>
                  <a:pt x="451" y="799"/>
                </a:lnTo>
                <a:lnTo>
                  <a:pt x="469" y="799"/>
                </a:lnTo>
                <a:lnTo>
                  <a:pt x="488" y="810"/>
                </a:lnTo>
                <a:lnTo>
                  <a:pt x="515" y="810"/>
                </a:lnTo>
                <a:lnTo>
                  <a:pt x="534" y="819"/>
                </a:lnTo>
                <a:lnTo>
                  <a:pt x="552" y="819"/>
                </a:lnTo>
                <a:lnTo>
                  <a:pt x="570" y="828"/>
                </a:lnTo>
                <a:lnTo>
                  <a:pt x="607" y="828"/>
                </a:lnTo>
                <a:lnTo>
                  <a:pt x="626" y="837"/>
                </a:lnTo>
                <a:lnTo>
                  <a:pt x="644" y="837"/>
                </a:lnTo>
                <a:lnTo>
                  <a:pt x="662" y="837"/>
                </a:lnTo>
                <a:lnTo>
                  <a:pt x="681" y="846"/>
                </a:lnTo>
                <a:lnTo>
                  <a:pt x="699" y="846"/>
                </a:lnTo>
                <a:lnTo>
                  <a:pt x="718" y="846"/>
                </a:lnTo>
                <a:lnTo>
                  <a:pt x="736" y="837"/>
                </a:lnTo>
                <a:lnTo>
                  <a:pt x="754" y="837"/>
                </a:lnTo>
                <a:lnTo>
                  <a:pt x="773" y="837"/>
                </a:lnTo>
                <a:lnTo>
                  <a:pt x="791" y="828"/>
                </a:lnTo>
                <a:lnTo>
                  <a:pt x="809" y="828"/>
                </a:lnTo>
                <a:lnTo>
                  <a:pt x="828" y="837"/>
                </a:lnTo>
                <a:lnTo>
                  <a:pt x="846" y="837"/>
                </a:lnTo>
                <a:lnTo>
                  <a:pt x="865" y="837"/>
                </a:lnTo>
                <a:lnTo>
                  <a:pt x="883" y="837"/>
                </a:lnTo>
                <a:lnTo>
                  <a:pt x="892" y="819"/>
                </a:lnTo>
                <a:lnTo>
                  <a:pt x="911" y="819"/>
                </a:lnTo>
                <a:lnTo>
                  <a:pt x="929" y="819"/>
                </a:lnTo>
                <a:lnTo>
                  <a:pt x="947" y="819"/>
                </a:lnTo>
                <a:lnTo>
                  <a:pt x="966" y="810"/>
                </a:lnTo>
                <a:lnTo>
                  <a:pt x="984" y="810"/>
                </a:lnTo>
                <a:lnTo>
                  <a:pt x="1003" y="799"/>
                </a:lnTo>
                <a:lnTo>
                  <a:pt x="1021" y="799"/>
                </a:lnTo>
                <a:lnTo>
                  <a:pt x="1039" y="799"/>
                </a:lnTo>
                <a:lnTo>
                  <a:pt x="1058" y="790"/>
                </a:lnTo>
                <a:lnTo>
                  <a:pt x="1076" y="790"/>
                </a:lnTo>
                <a:lnTo>
                  <a:pt x="1095" y="781"/>
                </a:lnTo>
                <a:lnTo>
                  <a:pt x="1113" y="772"/>
                </a:lnTo>
                <a:lnTo>
                  <a:pt x="1131" y="772"/>
                </a:lnTo>
                <a:lnTo>
                  <a:pt x="1150" y="772"/>
                </a:lnTo>
                <a:lnTo>
                  <a:pt x="1168" y="763"/>
                </a:lnTo>
                <a:lnTo>
                  <a:pt x="1186" y="763"/>
                </a:lnTo>
                <a:lnTo>
                  <a:pt x="1205" y="753"/>
                </a:lnTo>
                <a:lnTo>
                  <a:pt x="1223" y="744"/>
                </a:lnTo>
                <a:lnTo>
                  <a:pt x="1242" y="735"/>
                </a:lnTo>
                <a:lnTo>
                  <a:pt x="1260" y="726"/>
                </a:lnTo>
                <a:lnTo>
                  <a:pt x="1242" y="735"/>
                </a:lnTo>
                <a:lnTo>
                  <a:pt x="1251" y="716"/>
                </a:lnTo>
                <a:lnTo>
                  <a:pt x="1232" y="735"/>
                </a:lnTo>
                <a:lnTo>
                  <a:pt x="1251" y="726"/>
                </a:lnTo>
                <a:lnTo>
                  <a:pt x="1269" y="716"/>
                </a:lnTo>
                <a:lnTo>
                  <a:pt x="1288" y="706"/>
                </a:lnTo>
                <a:lnTo>
                  <a:pt x="1306" y="697"/>
                </a:lnTo>
                <a:lnTo>
                  <a:pt x="1324" y="688"/>
                </a:lnTo>
                <a:lnTo>
                  <a:pt x="1334" y="670"/>
                </a:lnTo>
                <a:lnTo>
                  <a:pt x="1352" y="660"/>
                </a:lnTo>
                <a:lnTo>
                  <a:pt x="1370" y="651"/>
                </a:lnTo>
                <a:lnTo>
                  <a:pt x="1389" y="642"/>
                </a:lnTo>
                <a:lnTo>
                  <a:pt x="1398" y="623"/>
                </a:lnTo>
                <a:lnTo>
                  <a:pt x="1416" y="613"/>
                </a:lnTo>
                <a:lnTo>
                  <a:pt x="1426" y="595"/>
                </a:lnTo>
                <a:lnTo>
                  <a:pt x="1435" y="577"/>
                </a:lnTo>
                <a:lnTo>
                  <a:pt x="1453" y="568"/>
                </a:lnTo>
                <a:lnTo>
                  <a:pt x="1462" y="548"/>
                </a:lnTo>
                <a:lnTo>
                  <a:pt x="1472" y="530"/>
                </a:lnTo>
                <a:lnTo>
                  <a:pt x="1481" y="511"/>
                </a:lnTo>
                <a:lnTo>
                  <a:pt x="1490" y="493"/>
                </a:lnTo>
                <a:lnTo>
                  <a:pt x="1499" y="475"/>
                </a:lnTo>
                <a:lnTo>
                  <a:pt x="1499" y="455"/>
                </a:lnTo>
                <a:lnTo>
                  <a:pt x="1508" y="437"/>
                </a:lnTo>
                <a:lnTo>
                  <a:pt x="1518" y="418"/>
                </a:lnTo>
                <a:lnTo>
                  <a:pt x="1518" y="400"/>
                </a:lnTo>
                <a:lnTo>
                  <a:pt x="1518" y="382"/>
                </a:lnTo>
                <a:lnTo>
                  <a:pt x="1518" y="362"/>
                </a:lnTo>
                <a:lnTo>
                  <a:pt x="1527" y="344"/>
                </a:lnTo>
                <a:lnTo>
                  <a:pt x="1527" y="325"/>
                </a:lnTo>
                <a:lnTo>
                  <a:pt x="1527" y="307"/>
                </a:lnTo>
                <a:lnTo>
                  <a:pt x="1518" y="288"/>
                </a:lnTo>
                <a:lnTo>
                  <a:pt x="1518" y="269"/>
                </a:lnTo>
                <a:lnTo>
                  <a:pt x="1518" y="251"/>
                </a:lnTo>
                <a:lnTo>
                  <a:pt x="1518" y="232"/>
                </a:lnTo>
                <a:lnTo>
                  <a:pt x="1508" y="214"/>
                </a:lnTo>
                <a:lnTo>
                  <a:pt x="1508" y="195"/>
                </a:lnTo>
                <a:lnTo>
                  <a:pt x="1499" y="176"/>
                </a:lnTo>
                <a:lnTo>
                  <a:pt x="1499" y="158"/>
                </a:lnTo>
                <a:lnTo>
                  <a:pt x="1490" y="140"/>
                </a:lnTo>
                <a:lnTo>
                  <a:pt x="1490" y="120"/>
                </a:lnTo>
                <a:lnTo>
                  <a:pt x="1481" y="102"/>
                </a:lnTo>
                <a:lnTo>
                  <a:pt x="1481" y="74"/>
                </a:lnTo>
                <a:lnTo>
                  <a:pt x="1472" y="56"/>
                </a:lnTo>
                <a:lnTo>
                  <a:pt x="1462" y="36"/>
                </a:lnTo>
                <a:lnTo>
                  <a:pt x="1444" y="36"/>
                </a:lnTo>
                <a:lnTo>
                  <a:pt x="1426" y="36"/>
                </a:lnTo>
                <a:lnTo>
                  <a:pt x="1407" y="47"/>
                </a:lnTo>
                <a:lnTo>
                  <a:pt x="1389" y="47"/>
                </a:lnTo>
                <a:lnTo>
                  <a:pt x="1370" y="47"/>
                </a:lnTo>
                <a:lnTo>
                  <a:pt x="1352" y="47"/>
                </a:lnTo>
                <a:lnTo>
                  <a:pt x="1334" y="56"/>
                </a:lnTo>
                <a:lnTo>
                  <a:pt x="1315" y="56"/>
                </a:lnTo>
                <a:lnTo>
                  <a:pt x="1297" y="56"/>
                </a:lnTo>
                <a:lnTo>
                  <a:pt x="1278" y="65"/>
                </a:lnTo>
                <a:lnTo>
                  <a:pt x="1260" y="74"/>
                </a:lnTo>
                <a:lnTo>
                  <a:pt x="1242" y="83"/>
                </a:lnTo>
                <a:lnTo>
                  <a:pt x="1223" y="83"/>
                </a:lnTo>
                <a:lnTo>
                  <a:pt x="1205" y="83"/>
                </a:lnTo>
                <a:lnTo>
                  <a:pt x="1186" y="83"/>
                </a:lnTo>
                <a:lnTo>
                  <a:pt x="1168" y="83"/>
                </a:lnTo>
                <a:lnTo>
                  <a:pt x="1150" y="83"/>
                </a:lnTo>
                <a:lnTo>
                  <a:pt x="1131" y="83"/>
                </a:lnTo>
                <a:lnTo>
                  <a:pt x="1113" y="93"/>
                </a:lnTo>
                <a:lnTo>
                  <a:pt x="1095" y="93"/>
                </a:lnTo>
                <a:lnTo>
                  <a:pt x="1076" y="93"/>
                </a:lnTo>
                <a:lnTo>
                  <a:pt x="1058" y="93"/>
                </a:lnTo>
                <a:lnTo>
                  <a:pt x="1039" y="93"/>
                </a:lnTo>
                <a:lnTo>
                  <a:pt x="1021" y="93"/>
                </a:lnTo>
                <a:lnTo>
                  <a:pt x="1003" y="102"/>
                </a:lnTo>
                <a:lnTo>
                  <a:pt x="984" y="102"/>
                </a:lnTo>
                <a:lnTo>
                  <a:pt x="966" y="111"/>
                </a:lnTo>
                <a:lnTo>
                  <a:pt x="938" y="111"/>
                </a:lnTo>
                <a:lnTo>
                  <a:pt x="920" y="111"/>
                </a:lnTo>
                <a:lnTo>
                  <a:pt x="901" y="111"/>
                </a:lnTo>
                <a:lnTo>
                  <a:pt x="883" y="111"/>
                </a:lnTo>
                <a:lnTo>
                  <a:pt x="865" y="111"/>
                </a:lnTo>
                <a:lnTo>
                  <a:pt x="846" y="111"/>
                </a:lnTo>
                <a:lnTo>
                  <a:pt x="828" y="102"/>
                </a:lnTo>
                <a:lnTo>
                  <a:pt x="809" y="102"/>
                </a:lnTo>
                <a:lnTo>
                  <a:pt x="791" y="93"/>
                </a:lnTo>
                <a:lnTo>
                  <a:pt x="773" y="93"/>
                </a:lnTo>
                <a:lnTo>
                  <a:pt x="754" y="83"/>
                </a:lnTo>
                <a:lnTo>
                  <a:pt x="736" y="74"/>
                </a:lnTo>
                <a:lnTo>
                  <a:pt x="718" y="74"/>
                </a:lnTo>
                <a:lnTo>
                  <a:pt x="699" y="74"/>
                </a:lnTo>
                <a:lnTo>
                  <a:pt x="681" y="83"/>
                </a:lnTo>
                <a:lnTo>
                  <a:pt x="662" y="83"/>
                </a:lnTo>
                <a:lnTo>
                  <a:pt x="644" y="93"/>
                </a:lnTo>
                <a:lnTo>
                  <a:pt x="626" y="93"/>
                </a:lnTo>
                <a:lnTo>
                  <a:pt x="598" y="93"/>
                </a:lnTo>
                <a:lnTo>
                  <a:pt x="580" y="93"/>
                </a:lnTo>
                <a:lnTo>
                  <a:pt x="561" y="93"/>
                </a:lnTo>
                <a:lnTo>
                  <a:pt x="543" y="93"/>
                </a:lnTo>
                <a:lnTo>
                  <a:pt x="524" y="93"/>
                </a:lnTo>
                <a:lnTo>
                  <a:pt x="506" y="93"/>
                </a:lnTo>
                <a:lnTo>
                  <a:pt x="488" y="83"/>
                </a:lnTo>
                <a:lnTo>
                  <a:pt x="469" y="83"/>
                </a:lnTo>
                <a:lnTo>
                  <a:pt x="451" y="83"/>
                </a:lnTo>
                <a:lnTo>
                  <a:pt x="432" y="83"/>
                </a:lnTo>
                <a:lnTo>
                  <a:pt x="414" y="83"/>
                </a:lnTo>
                <a:lnTo>
                  <a:pt x="396" y="74"/>
                </a:lnTo>
                <a:lnTo>
                  <a:pt x="377" y="74"/>
                </a:lnTo>
                <a:lnTo>
                  <a:pt x="359" y="74"/>
                </a:lnTo>
                <a:lnTo>
                  <a:pt x="341" y="74"/>
                </a:lnTo>
                <a:lnTo>
                  <a:pt x="322" y="74"/>
                </a:lnTo>
                <a:lnTo>
                  <a:pt x="304" y="74"/>
                </a:lnTo>
                <a:lnTo>
                  <a:pt x="285" y="74"/>
                </a:lnTo>
                <a:lnTo>
                  <a:pt x="267" y="74"/>
                </a:lnTo>
                <a:lnTo>
                  <a:pt x="249" y="65"/>
                </a:lnTo>
                <a:lnTo>
                  <a:pt x="230" y="56"/>
                </a:lnTo>
                <a:lnTo>
                  <a:pt x="212" y="56"/>
                </a:lnTo>
                <a:lnTo>
                  <a:pt x="193" y="47"/>
                </a:lnTo>
                <a:lnTo>
                  <a:pt x="175" y="47"/>
                </a:lnTo>
                <a:lnTo>
                  <a:pt x="157" y="36"/>
                </a:lnTo>
                <a:lnTo>
                  <a:pt x="138" y="36"/>
                </a:lnTo>
                <a:lnTo>
                  <a:pt x="111" y="27"/>
                </a:lnTo>
                <a:lnTo>
                  <a:pt x="92" y="18"/>
                </a:lnTo>
                <a:lnTo>
                  <a:pt x="74" y="18"/>
                </a:lnTo>
                <a:lnTo>
                  <a:pt x="83" y="0"/>
                </a:lnTo>
              </a:path>
            </a:pathLst>
          </a:custGeom>
          <a:solidFill>
            <a:srgbClr val="FFBE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6" name="Oval 26">
            <a:extLst>
              <a:ext uri="{FF2B5EF4-FFF2-40B4-BE49-F238E27FC236}">
                <a16:creationId xmlns:a16="http://schemas.microsoft.com/office/drawing/2014/main" id="{F5DC98E0-C4A6-4A4E-8FFA-759000BA3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38" y="1524000"/>
            <a:ext cx="220662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7" name="Rectangle 27">
            <a:extLst>
              <a:ext uri="{FF2B5EF4-FFF2-40B4-BE49-F238E27FC236}">
                <a16:creationId xmlns:a16="http://schemas.microsoft.com/office/drawing/2014/main" id="{9B44D61C-5BDF-D043-B7F7-20977F16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363538"/>
            <a:ext cx="1809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97308" name="Freeform 28">
            <a:extLst>
              <a:ext uri="{FF2B5EF4-FFF2-40B4-BE49-F238E27FC236}">
                <a16:creationId xmlns:a16="http://schemas.microsoft.com/office/drawing/2014/main" id="{E8C207AB-420F-6D4F-A99E-E88100A847F1}"/>
              </a:ext>
            </a:extLst>
          </p:cNvPr>
          <p:cNvSpPr>
            <a:spLocks/>
          </p:cNvSpPr>
          <p:nvPr/>
        </p:nvSpPr>
        <p:spPr bwMode="auto">
          <a:xfrm>
            <a:off x="5310188" y="4670425"/>
            <a:ext cx="1003300" cy="792163"/>
          </a:xfrm>
          <a:custGeom>
            <a:avLst/>
            <a:gdLst>
              <a:gd name="T0" fmla="*/ 92 w 632"/>
              <a:gd name="T1" fmla="*/ 32 h 499"/>
              <a:gd name="T2" fmla="*/ 72 w 632"/>
              <a:gd name="T3" fmla="*/ 68 h 499"/>
              <a:gd name="T4" fmla="*/ 49 w 632"/>
              <a:gd name="T5" fmla="*/ 123 h 499"/>
              <a:gd name="T6" fmla="*/ 23 w 632"/>
              <a:gd name="T7" fmla="*/ 184 h 499"/>
              <a:gd name="T8" fmla="*/ 7 w 632"/>
              <a:gd name="T9" fmla="*/ 236 h 499"/>
              <a:gd name="T10" fmla="*/ 4 w 632"/>
              <a:gd name="T11" fmla="*/ 287 h 499"/>
              <a:gd name="T12" fmla="*/ 14 w 632"/>
              <a:gd name="T13" fmla="*/ 342 h 499"/>
              <a:gd name="T14" fmla="*/ 39 w 632"/>
              <a:gd name="T15" fmla="*/ 391 h 499"/>
              <a:gd name="T16" fmla="*/ 78 w 632"/>
              <a:gd name="T17" fmla="*/ 426 h 499"/>
              <a:gd name="T18" fmla="*/ 127 w 632"/>
              <a:gd name="T19" fmla="*/ 456 h 499"/>
              <a:gd name="T20" fmla="*/ 186 w 632"/>
              <a:gd name="T21" fmla="*/ 475 h 499"/>
              <a:gd name="T22" fmla="*/ 244 w 632"/>
              <a:gd name="T23" fmla="*/ 488 h 499"/>
              <a:gd name="T24" fmla="*/ 279 w 632"/>
              <a:gd name="T25" fmla="*/ 494 h 499"/>
              <a:gd name="T26" fmla="*/ 319 w 632"/>
              <a:gd name="T27" fmla="*/ 498 h 499"/>
              <a:gd name="T28" fmla="*/ 361 w 632"/>
              <a:gd name="T29" fmla="*/ 494 h 499"/>
              <a:gd name="T30" fmla="*/ 397 w 632"/>
              <a:gd name="T31" fmla="*/ 488 h 499"/>
              <a:gd name="T32" fmla="*/ 449 w 632"/>
              <a:gd name="T33" fmla="*/ 475 h 499"/>
              <a:gd name="T34" fmla="*/ 498 w 632"/>
              <a:gd name="T35" fmla="*/ 459 h 499"/>
              <a:gd name="T36" fmla="*/ 536 w 632"/>
              <a:gd name="T37" fmla="*/ 440 h 499"/>
              <a:gd name="T38" fmla="*/ 569 w 632"/>
              <a:gd name="T39" fmla="*/ 413 h 499"/>
              <a:gd name="T40" fmla="*/ 592 w 632"/>
              <a:gd name="T41" fmla="*/ 391 h 499"/>
              <a:gd name="T42" fmla="*/ 608 w 632"/>
              <a:gd name="T43" fmla="*/ 368 h 499"/>
              <a:gd name="T44" fmla="*/ 618 w 632"/>
              <a:gd name="T45" fmla="*/ 340 h 499"/>
              <a:gd name="T46" fmla="*/ 624 w 632"/>
              <a:gd name="T47" fmla="*/ 313 h 499"/>
              <a:gd name="T48" fmla="*/ 631 w 632"/>
              <a:gd name="T49" fmla="*/ 278 h 499"/>
              <a:gd name="T50" fmla="*/ 628 w 632"/>
              <a:gd name="T51" fmla="*/ 249 h 499"/>
              <a:gd name="T52" fmla="*/ 621 w 632"/>
              <a:gd name="T53" fmla="*/ 214 h 499"/>
              <a:gd name="T54" fmla="*/ 608 w 632"/>
              <a:gd name="T55" fmla="*/ 181 h 499"/>
              <a:gd name="T56" fmla="*/ 595 w 632"/>
              <a:gd name="T57" fmla="*/ 152 h 499"/>
              <a:gd name="T58" fmla="*/ 582 w 632"/>
              <a:gd name="T59" fmla="*/ 116 h 499"/>
              <a:gd name="T60" fmla="*/ 569 w 632"/>
              <a:gd name="T61" fmla="*/ 84 h 499"/>
              <a:gd name="T62" fmla="*/ 556 w 632"/>
              <a:gd name="T63" fmla="*/ 52 h 499"/>
              <a:gd name="T64" fmla="*/ 543 w 632"/>
              <a:gd name="T65" fmla="*/ 32 h 499"/>
              <a:gd name="T66" fmla="*/ 540 w 632"/>
              <a:gd name="T67" fmla="*/ 23 h 499"/>
              <a:gd name="T68" fmla="*/ 530 w 632"/>
              <a:gd name="T69" fmla="*/ 20 h 499"/>
              <a:gd name="T70" fmla="*/ 520 w 632"/>
              <a:gd name="T71" fmla="*/ 16 h 499"/>
              <a:gd name="T72" fmla="*/ 508 w 632"/>
              <a:gd name="T73" fmla="*/ 13 h 499"/>
              <a:gd name="T74" fmla="*/ 491 w 632"/>
              <a:gd name="T75" fmla="*/ 10 h 499"/>
              <a:gd name="T76" fmla="*/ 472 w 632"/>
              <a:gd name="T77" fmla="*/ 7 h 499"/>
              <a:gd name="T78" fmla="*/ 455 w 632"/>
              <a:gd name="T79" fmla="*/ 7 h 499"/>
              <a:gd name="T80" fmla="*/ 435 w 632"/>
              <a:gd name="T81" fmla="*/ 3 h 499"/>
              <a:gd name="T82" fmla="*/ 417 w 632"/>
              <a:gd name="T83" fmla="*/ 3 h 499"/>
              <a:gd name="T84" fmla="*/ 394 w 632"/>
              <a:gd name="T85" fmla="*/ 0 h 499"/>
              <a:gd name="T86" fmla="*/ 371 w 632"/>
              <a:gd name="T87" fmla="*/ 0 h 499"/>
              <a:gd name="T88" fmla="*/ 352 w 632"/>
              <a:gd name="T89" fmla="*/ 0 h 499"/>
              <a:gd name="T90" fmla="*/ 332 w 632"/>
              <a:gd name="T91" fmla="*/ 0 h 499"/>
              <a:gd name="T92" fmla="*/ 316 w 632"/>
              <a:gd name="T93" fmla="*/ 0 h 499"/>
              <a:gd name="T94" fmla="*/ 299 w 632"/>
              <a:gd name="T95" fmla="*/ 0 h 499"/>
              <a:gd name="T96" fmla="*/ 279 w 632"/>
              <a:gd name="T97" fmla="*/ 0 h 499"/>
              <a:gd name="T98" fmla="*/ 257 w 632"/>
              <a:gd name="T99" fmla="*/ 0 h 499"/>
              <a:gd name="T100" fmla="*/ 238 w 632"/>
              <a:gd name="T101" fmla="*/ 0 h 499"/>
              <a:gd name="T102" fmla="*/ 215 w 632"/>
              <a:gd name="T103" fmla="*/ 3 h 499"/>
              <a:gd name="T104" fmla="*/ 198 w 632"/>
              <a:gd name="T105" fmla="*/ 3 h 499"/>
              <a:gd name="T106" fmla="*/ 176 w 632"/>
              <a:gd name="T107" fmla="*/ 7 h 499"/>
              <a:gd name="T108" fmla="*/ 156 w 632"/>
              <a:gd name="T109" fmla="*/ 10 h 499"/>
              <a:gd name="T110" fmla="*/ 140 w 632"/>
              <a:gd name="T111" fmla="*/ 10 h 499"/>
              <a:gd name="T112" fmla="*/ 123 w 632"/>
              <a:gd name="T113" fmla="*/ 13 h 499"/>
              <a:gd name="T114" fmla="*/ 111 w 632"/>
              <a:gd name="T115" fmla="*/ 16 h 499"/>
              <a:gd name="T116" fmla="*/ 101 w 632"/>
              <a:gd name="T117" fmla="*/ 2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2" h="499">
                <a:moveTo>
                  <a:pt x="95" y="26"/>
                </a:moveTo>
                <a:lnTo>
                  <a:pt x="92" y="30"/>
                </a:lnTo>
                <a:lnTo>
                  <a:pt x="92" y="32"/>
                </a:lnTo>
                <a:lnTo>
                  <a:pt x="88" y="38"/>
                </a:lnTo>
                <a:lnTo>
                  <a:pt x="82" y="52"/>
                </a:lnTo>
                <a:lnTo>
                  <a:pt x="72" y="68"/>
                </a:lnTo>
                <a:lnTo>
                  <a:pt x="65" y="84"/>
                </a:lnTo>
                <a:lnTo>
                  <a:pt x="55" y="106"/>
                </a:lnTo>
                <a:lnTo>
                  <a:pt x="49" y="123"/>
                </a:lnTo>
                <a:lnTo>
                  <a:pt x="39" y="142"/>
                </a:lnTo>
                <a:lnTo>
                  <a:pt x="33" y="164"/>
                </a:lnTo>
                <a:lnTo>
                  <a:pt x="23" y="184"/>
                </a:lnTo>
                <a:lnTo>
                  <a:pt x="17" y="204"/>
                </a:lnTo>
                <a:lnTo>
                  <a:pt x="10" y="217"/>
                </a:lnTo>
                <a:lnTo>
                  <a:pt x="7" y="236"/>
                </a:lnTo>
                <a:lnTo>
                  <a:pt x="4" y="249"/>
                </a:lnTo>
                <a:lnTo>
                  <a:pt x="0" y="269"/>
                </a:lnTo>
                <a:lnTo>
                  <a:pt x="4" y="287"/>
                </a:lnTo>
                <a:lnTo>
                  <a:pt x="7" y="304"/>
                </a:lnTo>
                <a:lnTo>
                  <a:pt x="10" y="327"/>
                </a:lnTo>
                <a:lnTo>
                  <a:pt x="14" y="342"/>
                </a:lnTo>
                <a:lnTo>
                  <a:pt x="23" y="362"/>
                </a:lnTo>
                <a:lnTo>
                  <a:pt x="30" y="375"/>
                </a:lnTo>
                <a:lnTo>
                  <a:pt x="39" y="391"/>
                </a:lnTo>
                <a:lnTo>
                  <a:pt x="52" y="404"/>
                </a:lnTo>
                <a:lnTo>
                  <a:pt x="65" y="413"/>
                </a:lnTo>
                <a:lnTo>
                  <a:pt x="78" y="426"/>
                </a:lnTo>
                <a:lnTo>
                  <a:pt x="95" y="436"/>
                </a:lnTo>
                <a:lnTo>
                  <a:pt x="111" y="449"/>
                </a:lnTo>
                <a:lnTo>
                  <a:pt x="127" y="456"/>
                </a:lnTo>
                <a:lnTo>
                  <a:pt x="147" y="463"/>
                </a:lnTo>
                <a:lnTo>
                  <a:pt x="166" y="471"/>
                </a:lnTo>
                <a:lnTo>
                  <a:pt x="186" y="475"/>
                </a:lnTo>
                <a:lnTo>
                  <a:pt x="201" y="481"/>
                </a:lnTo>
                <a:lnTo>
                  <a:pt x="225" y="485"/>
                </a:lnTo>
                <a:lnTo>
                  <a:pt x="244" y="488"/>
                </a:lnTo>
                <a:lnTo>
                  <a:pt x="254" y="488"/>
                </a:lnTo>
                <a:lnTo>
                  <a:pt x="267" y="491"/>
                </a:lnTo>
                <a:lnTo>
                  <a:pt x="279" y="494"/>
                </a:lnTo>
                <a:lnTo>
                  <a:pt x="289" y="498"/>
                </a:lnTo>
                <a:lnTo>
                  <a:pt x="302" y="498"/>
                </a:lnTo>
                <a:lnTo>
                  <a:pt x="319" y="498"/>
                </a:lnTo>
                <a:lnTo>
                  <a:pt x="335" y="498"/>
                </a:lnTo>
                <a:lnTo>
                  <a:pt x="352" y="494"/>
                </a:lnTo>
                <a:lnTo>
                  <a:pt x="361" y="494"/>
                </a:lnTo>
                <a:lnTo>
                  <a:pt x="367" y="491"/>
                </a:lnTo>
                <a:lnTo>
                  <a:pt x="380" y="488"/>
                </a:lnTo>
                <a:lnTo>
                  <a:pt x="397" y="488"/>
                </a:lnTo>
                <a:lnTo>
                  <a:pt x="417" y="481"/>
                </a:lnTo>
                <a:lnTo>
                  <a:pt x="433" y="478"/>
                </a:lnTo>
                <a:lnTo>
                  <a:pt x="449" y="475"/>
                </a:lnTo>
                <a:lnTo>
                  <a:pt x="465" y="471"/>
                </a:lnTo>
                <a:lnTo>
                  <a:pt x="481" y="466"/>
                </a:lnTo>
                <a:lnTo>
                  <a:pt x="498" y="459"/>
                </a:lnTo>
                <a:lnTo>
                  <a:pt x="511" y="453"/>
                </a:lnTo>
                <a:lnTo>
                  <a:pt x="523" y="446"/>
                </a:lnTo>
                <a:lnTo>
                  <a:pt x="536" y="440"/>
                </a:lnTo>
                <a:lnTo>
                  <a:pt x="546" y="433"/>
                </a:lnTo>
                <a:lnTo>
                  <a:pt x="556" y="423"/>
                </a:lnTo>
                <a:lnTo>
                  <a:pt x="569" y="413"/>
                </a:lnTo>
                <a:lnTo>
                  <a:pt x="579" y="407"/>
                </a:lnTo>
                <a:lnTo>
                  <a:pt x="586" y="398"/>
                </a:lnTo>
                <a:lnTo>
                  <a:pt x="592" y="391"/>
                </a:lnTo>
                <a:lnTo>
                  <a:pt x="598" y="385"/>
                </a:lnTo>
                <a:lnTo>
                  <a:pt x="601" y="375"/>
                </a:lnTo>
                <a:lnTo>
                  <a:pt x="608" y="368"/>
                </a:lnTo>
                <a:lnTo>
                  <a:pt x="611" y="358"/>
                </a:lnTo>
                <a:lnTo>
                  <a:pt x="614" y="349"/>
                </a:lnTo>
                <a:lnTo>
                  <a:pt x="618" y="340"/>
                </a:lnTo>
                <a:lnTo>
                  <a:pt x="621" y="333"/>
                </a:lnTo>
                <a:lnTo>
                  <a:pt x="624" y="323"/>
                </a:lnTo>
                <a:lnTo>
                  <a:pt x="624" y="313"/>
                </a:lnTo>
                <a:lnTo>
                  <a:pt x="628" y="304"/>
                </a:lnTo>
                <a:lnTo>
                  <a:pt x="628" y="294"/>
                </a:lnTo>
                <a:lnTo>
                  <a:pt x="631" y="278"/>
                </a:lnTo>
                <a:lnTo>
                  <a:pt x="631" y="269"/>
                </a:lnTo>
                <a:lnTo>
                  <a:pt x="631" y="259"/>
                </a:lnTo>
                <a:lnTo>
                  <a:pt x="628" y="249"/>
                </a:lnTo>
                <a:lnTo>
                  <a:pt x="628" y="236"/>
                </a:lnTo>
                <a:lnTo>
                  <a:pt x="624" y="226"/>
                </a:lnTo>
                <a:lnTo>
                  <a:pt x="621" y="214"/>
                </a:lnTo>
                <a:lnTo>
                  <a:pt x="618" y="204"/>
                </a:lnTo>
                <a:lnTo>
                  <a:pt x="611" y="194"/>
                </a:lnTo>
                <a:lnTo>
                  <a:pt x="608" y="181"/>
                </a:lnTo>
                <a:lnTo>
                  <a:pt x="605" y="171"/>
                </a:lnTo>
                <a:lnTo>
                  <a:pt x="598" y="161"/>
                </a:lnTo>
                <a:lnTo>
                  <a:pt x="595" y="152"/>
                </a:lnTo>
                <a:lnTo>
                  <a:pt x="592" y="142"/>
                </a:lnTo>
                <a:lnTo>
                  <a:pt x="586" y="129"/>
                </a:lnTo>
                <a:lnTo>
                  <a:pt x="582" y="116"/>
                </a:lnTo>
                <a:lnTo>
                  <a:pt x="576" y="106"/>
                </a:lnTo>
                <a:lnTo>
                  <a:pt x="573" y="97"/>
                </a:lnTo>
                <a:lnTo>
                  <a:pt x="569" y="84"/>
                </a:lnTo>
                <a:lnTo>
                  <a:pt x="563" y="75"/>
                </a:lnTo>
                <a:lnTo>
                  <a:pt x="559" y="61"/>
                </a:lnTo>
                <a:lnTo>
                  <a:pt x="556" y="52"/>
                </a:lnTo>
                <a:lnTo>
                  <a:pt x="550" y="42"/>
                </a:lnTo>
                <a:lnTo>
                  <a:pt x="546" y="35"/>
                </a:lnTo>
                <a:lnTo>
                  <a:pt x="543" y="32"/>
                </a:lnTo>
                <a:lnTo>
                  <a:pt x="543" y="30"/>
                </a:lnTo>
                <a:lnTo>
                  <a:pt x="540" y="26"/>
                </a:lnTo>
                <a:lnTo>
                  <a:pt x="540" y="23"/>
                </a:lnTo>
                <a:lnTo>
                  <a:pt x="536" y="23"/>
                </a:lnTo>
                <a:lnTo>
                  <a:pt x="533" y="20"/>
                </a:lnTo>
                <a:lnTo>
                  <a:pt x="530" y="20"/>
                </a:lnTo>
                <a:lnTo>
                  <a:pt x="527" y="16"/>
                </a:lnTo>
                <a:lnTo>
                  <a:pt x="523" y="16"/>
                </a:lnTo>
                <a:lnTo>
                  <a:pt x="520" y="16"/>
                </a:lnTo>
                <a:lnTo>
                  <a:pt x="513" y="13"/>
                </a:lnTo>
                <a:lnTo>
                  <a:pt x="511" y="13"/>
                </a:lnTo>
                <a:lnTo>
                  <a:pt x="508" y="13"/>
                </a:lnTo>
                <a:lnTo>
                  <a:pt x="501" y="10"/>
                </a:lnTo>
                <a:lnTo>
                  <a:pt x="495" y="10"/>
                </a:lnTo>
                <a:lnTo>
                  <a:pt x="491" y="10"/>
                </a:lnTo>
                <a:lnTo>
                  <a:pt x="485" y="10"/>
                </a:lnTo>
                <a:lnTo>
                  <a:pt x="478" y="7"/>
                </a:lnTo>
                <a:lnTo>
                  <a:pt x="472" y="7"/>
                </a:lnTo>
                <a:lnTo>
                  <a:pt x="468" y="7"/>
                </a:lnTo>
                <a:lnTo>
                  <a:pt x="462" y="7"/>
                </a:lnTo>
                <a:lnTo>
                  <a:pt x="455" y="7"/>
                </a:lnTo>
                <a:lnTo>
                  <a:pt x="449" y="7"/>
                </a:lnTo>
                <a:lnTo>
                  <a:pt x="442" y="3"/>
                </a:lnTo>
                <a:lnTo>
                  <a:pt x="435" y="3"/>
                </a:lnTo>
                <a:lnTo>
                  <a:pt x="430" y="3"/>
                </a:lnTo>
                <a:lnTo>
                  <a:pt x="423" y="3"/>
                </a:lnTo>
                <a:lnTo>
                  <a:pt x="417" y="3"/>
                </a:lnTo>
                <a:lnTo>
                  <a:pt x="410" y="3"/>
                </a:lnTo>
                <a:lnTo>
                  <a:pt x="400" y="0"/>
                </a:lnTo>
                <a:lnTo>
                  <a:pt x="394" y="0"/>
                </a:lnTo>
                <a:lnTo>
                  <a:pt x="387" y="0"/>
                </a:lnTo>
                <a:lnTo>
                  <a:pt x="377" y="0"/>
                </a:lnTo>
                <a:lnTo>
                  <a:pt x="371" y="0"/>
                </a:lnTo>
                <a:lnTo>
                  <a:pt x="364" y="0"/>
                </a:lnTo>
                <a:lnTo>
                  <a:pt x="357" y="0"/>
                </a:lnTo>
                <a:lnTo>
                  <a:pt x="352" y="0"/>
                </a:lnTo>
                <a:lnTo>
                  <a:pt x="345" y="0"/>
                </a:lnTo>
                <a:lnTo>
                  <a:pt x="339" y="0"/>
                </a:lnTo>
                <a:lnTo>
                  <a:pt x="332" y="0"/>
                </a:lnTo>
                <a:lnTo>
                  <a:pt x="329" y="0"/>
                </a:lnTo>
                <a:lnTo>
                  <a:pt x="322" y="0"/>
                </a:lnTo>
                <a:lnTo>
                  <a:pt x="316" y="0"/>
                </a:lnTo>
                <a:lnTo>
                  <a:pt x="309" y="0"/>
                </a:lnTo>
                <a:lnTo>
                  <a:pt x="306" y="0"/>
                </a:lnTo>
                <a:lnTo>
                  <a:pt x="299" y="0"/>
                </a:lnTo>
                <a:lnTo>
                  <a:pt x="293" y="0"/>
                </a:lnTo>
                <a:lnTo>
                  <a:pt x="286" y="0"/>
                </a:lnTo>
                <a:lnTo>
                  <a:pt x="279" y="0"/>
                </a:lnTo>
                <a:lnTo>
                  <a:pt x="274" y="0"/>
                </a:lnTo>
                <a:lnTo>
                  <a:pt x="267" y="0"/>
                </a:lnTo>
                <a:lnTo>
                  <a:pt x="257" y="0"/>
                </a:lnTo>
                <a:lnTo>
                  <a:pt x="254" y="0"/>
                </a:lnTo>
                <a:lnTo>
                  <a:pt x="244" y="0"/>
                </a:lnTo>
                <a:lnTo>
                  <a:pt x="238" y="0"/>
                </a:lnTo>
                <a:lnTo>
                  <a:pt x="228" y="3"/>
                </a:lnTo>
                <a:lnTo>
                  <a:pt x="221" y="3"/>
                </a:lnTo>
                <a:lnTo>
                  <a:pt x="215" y="3"/>
                </a:lnTo>
                <a:lnTo>
                  <a:pt x="211" y="3"/>
                </a:lnTo>
                <a:lnTo>
                  <a:pt x="205" y="3"/>
                </a:lnTo>
                <a:lnTo>
                  <a:pt x="198" y="3"/>
                </a:lnTo>
                <a:lnTo>
                  <a:pt x="193" y="7"/>
                </a:lnTo>
                <a:lnTo>
                  <a:pt x="183" y="7"/>
                </a:lnTo>
                <a:lnTo>
                  <a:pt x="176" y="7"/>
                </a:lnTo>
                <a:lnTo>
                  <a:pt x="170" y="7"/>
                </a:lnTo>
                <a:lnTo>
                  <a:pt x="163" y="7"/>
                </a:lnTo>
                <a:lnTo>
                  <a:pt x="156" y="10"/>
                </a:lnTo>
                <a:lnTo>
                  <a:pt x="150" y="10"/>
                </a:lnTo>
                <a:lnTo>
                  <a:pt x="143" y="10"/>
                </a:lnTo>
                <a:lnTo>
                  <a:pt x="140" y="10"/>
                </a:lnTo>
                <a:lnTo>
                  <a:pt x="133" y="13"/>
                </a:lnTo>
                <a:lnTo>
                  <a:pt x="130" y="13"/>
                </a:lnTo>
                <a:lnTo>
                  <a:pt x="123" y="13"/>
                </a:lnTo>
                <a:lnTo>
                  <a:pt x="120" y="13"/>
                </a:lnTo>
                <a:lnTo>
                  <a:pt x="115" y="16"/>
                </a:lnTo>
                <a:lnTo>
                  <a:pt x="111" y="16"/>
                </a:lnTo>
                <a:lnTo>
                  <a:pt x="108" y="16"/>
                </a:lnTo>
                <a:lnTo>
                  <a:pt x="105" y="20"/>
                </a:lnTo>
                <a:lnTo>
                  <a:pt x="101" y="20"/>
                </a:lnTo>
                <a:lnTo>
                  <a:pt x="98" y="23"/>
                </a:lnTo>
                <a:lnTo>
                  <a:pt x="95" y="26"/>
                </a:lnTo>
              </a:path>
            </a:pathLst>
          </a:custGeom>
          <a:solidFill>
            <a:srgbClr val="404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9" name="Oval 29">
            <a:extLst>
              <a:ext uri="{FF2B5EF4-FFF2-40B4-BE49-F238E27FC236}">
                <a16:creationId xmlns:a16="http://schemas.microsoft.com/office/drawing/2014/main" id="{22570D69-58D7-4C47-8EDA-0BD4A2F54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588" y="4670425"/>
            <a:ext cx="708025" cy="76200"/>
          </a:xfrm>
          <a:prstGeom prst="ellipse">
            <a:avLst/>
          </a:prstGeom>
          <a:solidFill>
            <a:srgbClr val="C0C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0" name="Freeform 30">
            <a:extLst>
              <a:ext uri="{FF2B5EF4-FFF2-40B4-BE49-F238E27FC236}">
                <a16:creationId xmlns:a16="http://schemas.microsoft.com/office/drawing/2014/main" id="{5BFF0040-1882-7244-9480-86DEC59DB750}"/>
              </a:ext>
            </a:extLst>
          </p:cNvPr>
          <p:cNvSpPr>
            <a:spLocks/>
          </p:cNvSpPr>
          <p:nvPr/>
        </p:nvSpPr>
        <p:spPr bwMode="auto">
          <a:xfrm>
            <a:off x="6062663" y="4706938"/>
            <a:ext cx="246062" cy="363537"/>
          </a:xfrm>
          <a:custGeom>
            <a:avLst/>
            <a:gdLst>
              <a:gd name="T0" fmla="*/ 97 w 155"/>
              <a:gd name="T1" fmla="*/ 206 h 229"/>
              <a:gd name="T2" fmla="*/ 128 w 155"/>
              <a:gd name="T3" fmla="*/ 213 h 229"/>
              <a:gd name="T4" fmla="*/ 154 w 155"/>
              <a:gd name="T5" fmla="*/ 228 h 229"/>
              <a:gd name="T6" fmla="*/ 154 w 155"/>
              <a:gd name="T7" fmla="*/ 225 h 229"/>
              <a:gd name="T8" fmla="*/ 154 w 155"/>
              <a:gd name="T9" fmla="*/ 219 h 229"/>
              <a:gd name="T10" fmla="*/ 154 w 155"/>
              <a:gd name="T11" fmla="*/ 215 h 229"/>
              <a:gd name="T12" fmla="*/ 150 w 155"/>
              <a:gd name="T13" fmla="*/ 203 h 229"/>
              <a:gd name="T14" fmla="*/ 147 w 155"/>
              <a:gd name="T15" fmla="*/ 187 h 229"/>
              <a:gd name="T16" fmla="*/ 141 w 155"/>
              <a:gd name="T17" fmla="*/ 171 h 229"/>
              <a:gd name="T18" fmla="*/ 128 w 155"/>
              <a:gd name="T19" fmla="*/ 139 h 229"/>
              <a:gd name="T20" fmla="*/ 116 w 155"/>
              <a:gd name="T21" fmla="*/ 114 h 229"/>
              <a:gd name="T22" fmla="*/ 104 w 155"/>
              <a:gd name="T23" fmla="*/ 82 h 229"/>
              <a:gd name="T24" fmla="*/ 91 w 155"/>
              <a:gd name="T25" fmla="*/ 51 h 229"/>
              <a:gd name="T26" fmla="*/ 82 w 155"/>
              <a:gd name="T27" fmla="*/ 25 h 229"/>
              <a:gd name="T28" fmla="*/ 75 w 155"/>
              <a:gd name="T29" fmla="*/ 13 h 229"/>
              <a:gd name="T30" fmla="*/ 69 w 155"/>
              <a:gd name="T31" fmla="*/ 0 h 229"/>
              <a:gd name="T32" fmla="*/ 16 w 155"/>
              <a:gd name="T33" fmla="*/ 19 h 229"/>
              <a:gd name="T34" fmla="*/ 16 w 155"/>
              <a:gd name="T35" fmla="*/ 47 h 229"/>
              <a:gd name="T36" fmla="*/ 12 w 155"/>
              <a:gd name="T37" fmla="*/ 73 h 229"/>
              <a:gd name="T38" fmla="*/ 12 w 155"/>
              <a:gd name="T39" fmla="*/ 92 h 229"/>
              <a:gd name="T40" fmla="*/ 12 w 155"/>
              <a:gd name="T41" fmla="*/ 117 h 229"/>
              <a:gd name="T42" fmla="*/ 7 w 155"/>
              <a:gd name="T43" fmla="*/ 139 h 229"/>
              <a:gd name="T44" fmla="*/ 4 w 155"/>
              <a:gd name="T45" fmla="*/ 161 h 229"/>
              <a:gd name="T46" fmla="*/ 0 w 155"/>
              <a:gd name="T47" fmla="*/ 190 h 229"/>
              <a:gd name="T48" fmla="*/ 35 w 155"/>
              <a:gd name="T49" fmla="*/ 197 h 229"/>
              <a:gd name="T50" fmla="*/ 72 w 155"/>
              <a:gd name="T51" fmla="*/ 203 h 229"/>
              <a:gd name="T52" fmla="*/ 97 w 155"/>
              <a:gd name="T53" fmla="*/ 20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5" h="229">
                <a:moveTo>
                  <a:pt x="97" y="206"/>
                </a:moveTo>
                <a:lnTo>
                  <a:pt x="128" y="213"/>
                </a:lnTo>
                <a:lnTo>
                  <a:pt x="154" y="228"/>
                </a:lnTo>
                <a:lnTo>
                  <a:pt x="154" y="225"/>
                </a:lnTo>
                <a:lnTo>
                  <a:pt x="154" y="219"/>
                </a:lnTo>
                <a:lnTo>
                  <a:pt x="154" y="215"/>
                </a:lnTo>
                <a:lnTo>
                  <a:pt x="150" y="203"/>
                </a:lnTo>
                <a:lnTo>
                  <a:pt x="147" y="187"/>
                </a:lnTo>
                <a:lnTo>
                  <a:pt x="141" y="171"/>
                </a:lnTo>
                <a:lnTo>
                  <a:pt x="128" y="139"/>
                </a:lnTo>
                <a:lnTo>
                  <a:pt x="116" y="114"/>
                </a:lnTo>
                <a:lnTo>
                  <a:pt x="104" y="82"/>
                </a:lnTo>
                <a:lnTo>
                  <a:pt x="91" y="51"/>
                </a:lnTo>
                <a:lnTo>
                  <a:pt x="82" y="25"/>
                </a:lnTo>
                <a:lnTo>
                  <a:pt x="75" y="13"/>
                </a:lnTo>
                <a:lnTo>
                  <a:pt x="69" y="0"/>
                </a:lnTo>
                <a:lnTo>
                  <a:pt x="16" y="19"/>
                </a:lnTo>
                <a:lnTo>
                  <a:pt x="16" y="47"/>
                </a:lnTo>
                <a:lnTo>
                  <a:pt x="12" y="73"/>
                </a:lnTo>
                <a:lnTo>
                  <a:pt x="12" y="92"/>
                </a:lnTo>
                <a:lnTo>
                  <a:pt x="12" y="117"/>
                </a:lnTo>
                <a:lnTo>
                  <a:pt x="7" y="139"/>
                </a:lnTo>
                <a:lnTo>
                  <a:pt x="4" y="161"/>
                </a:lnTo>
                <a:lnTo>
                  <a:pt x="0" y="190"/>
                </a:lnTo>
                <a:lnTo>
                  <a:pt x="35" y="197"/>
                </a:lnTo>
                <a:lnTo>
                  <a:pt x="72" y="203"/>
                </a:lnTo>
                <a:lnTo>
                  <a:pt x="97" y="206"/>
                </a:ln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16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1" name="Freeform 31">
            <a:extLst>
              <a:ext uri="{FF2B5EF4-FFF2-40B4-BE49-F238E27FC236}">
                <a16:creationId xmlns:a16="http://schemas.microsoft.com/office/drawing/2014/main" id="{B0824BC5-A500-2743-98CE-3B8F1DA64777}"/>
              </a:ext>
            </a:extLst>
          </p:cNvPr>
          <p:cNvSpPr>
            <a:spLocks/>
          </p:cNvSpPr>
          <p:nvPr/>
        </p:nvSpPr>
        <p:spPr bwMode="auto">
          <a:xfrm>
            <a:off x="6083300" y="4686300"/>
            <a:ext cx="101600" cy="53975"/>
          </a:xfrm>
          <a:custGeom>
            <a:avLst/>
            <a:gdLst>
              <a:gd name="T0" fmla="*/ 0 w 64"/>
              <a:gd name="T1" fmla="*/ 0 h 34"/>
              <a:gd name="T2" fmla="*/ 4 w 64"/>
              <a:gd name="T3" fmla="*/ 20 h 34"/>
              <a:gd name="T4" fmla="*/ 7 w 64"/>
              <a:gd name="T5" fmla="*/ 26 h 34"/>
              <a:gd name="T6" fmla="*/ 4 w 64"/>
              <a:gd name="T7" fmla="*/ 33 h 34"/>
              <a:gd name="T8" fmla="*/ 20 w 64"/>
              <a:gd name="T9" fmla="*/ 33 h 34"/>
              <a:gd name="T10" fmla="*/ 40 w 64"/>
              <a:gd name="T11" fmla="*/ 29 h 34"/>
              <a:gd name="T12" fmla="*/ 56 w 64"/>
              <a:gd name="T13" fmla="*/ 23 h 34"/>
              <a:gd name="T14" fmla="*/ 63 w 64"/>
              <a:gd name="T15" fmla="*/ 13 h 34"/>
              <a:gd name="T16" fmla="*/ 50 w 64"/>
              <a:gd name="T17" fmla="*/ 6 h 34"/>
              <a:gd name="T18" fmla="*/ 37 w 64"/>
              <a:gd name="T19" fmla="*/ 0 h 34"/>
              <a:gd name="T20" fmla="*/ 0 w 64"/>
              <a:gd name="T2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34">
                <a:moveTo>
                  <a:pt x="0" y="0"/>
                </a:moveTo>
                <a:lnTo>
                  <a:pt x="4" y="20"/>
                </a:lnTo>
                <a:lnTo>
                  <a:pt x="7" y="26"/>
                </a:lnTo>
                <a:lnTo>
                  <a:pt x="4" y="33"/>
                </a:lnTo>
                <a:lnTo>
                  <a:pt x="20" y="33"/>
                </a:lnTo>
                <a:lnTo>
                  <a:pt x="40" y="29"/>
                </a:lnTo>
                <a:lnTo>
                  <a:pt x="56" y="23"/>
                </a:lnTo>
                <a:lnTo>
                  <a:pt x="63" y="13"/>
                </a:lnTo>
                <a:lnTo>
                  <a:pt x="50" y="6"/>
                </a:lnTo>
                <a:lnTo>
                  <a:pt x="37" y="0"/>
                </a:lnTo>
                <a:lnTo>
                  <a:pt x="0" y="0"/>
                </a:lnTo>
              </a:path>
            </a:pathLst>
          </a:custGeom>
          <a:solidFill>
            <a:srgbClr val="8080FF"/>
          </a:solidFill>
          <a:ln w="12700" cap="rnd" cmpd="sng">
            <a:solidFill>
              <a:srgbClr val="C0C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2" name="Freeform 32">
            <a:extLst>
              <a:ext uri="{FF2B5EF4-FFF2-40B4-BE49-F238E27FC236}">
                <a16:creationId xmlns:a16="http://schemas.microsoft.com/office/drawing/2014/main" id="{2D56082D-D703-B545-AA0D-9B9066B1E5B6}"/>
              </a:ext>
            </a:extLst>
          </p:cNvPr>
          <p:cNvSpPr>
            <a:spLocks/>
          </p:cNvSpPr>
          <p:nvPr/>
        </p:nvSpPr>
        <p:spPr bwMode="auto">
          <a:xfrm>
            <a:off x="5284788" y="5467350"/>
            <a:ext cx="1049337" cy="828675"/>
          </a:xfrm>
          <a:custGeom>
            <a:avLst/>
            <a:gdLst>
              <a:gd name="T0" fmla="*/ 302 w 661"/>
              <a:gd name="T1" fmla="*/ 405 h 522"/>
              <a:gd name="T2" fmla="*/ 295 w 661"/>
              <a:gd name="T3" fmla="*/ 411 h 522"/>
              <a:gd name="T4" fmla="*/ 289 w 661"/>
              <a:gd name="T5" fmla="*/ 418 h 522"/>
              <a:gd name="T6" fmla="*/ 287 w 661"/>
              <a:gd name="T7" fmla="*/ 427 h 522"/>
              <a:gd name="T8" fmla="*/ 283 w 661"/>
              <a:gd name="T9" fmla="*/ 437 h 522"/>
              <a:gd name="T10" fmla="*/ 283 w 661"/>
              <a:gd name="T11" fmla="*/ 446 h 522"/>
              <a:gd name="T12" fmla="*/ 0 w 661"/>
              <a:gd name="T13" fmla="*/ 488 h 522"/>
              <a:gd name="T14" fmla="*/ 3 w 661"/>
              <a:gd name="T15" fmla="*/ 495 h 522"/>
              <a:gd name="T16" fmla="*/ 10 w 661"/>
              <a:gd name="T17" fmla="*/ 498 h 522"/>
              <a:gd name="T18" fmla="*/ 23 w 661"/>
              <a:gd name="T19" fmla="*/ 505 h 522"/>
              <a:gd name="T20" fmla="*/ 36 w 661"/>
              <a:gd name="T21" fmla="*/ 505 h 522"/>
              <a:gd name="T22" fmla="*/ 55 w 661"/>
              <a:gd name="T23" fmla="*/ 508 h 522"/>
              <a:gd name="T24" fmla="*/ 81 w 661"/>
              <a:gd name="T25" fmla="*/ 511 h 522"/>
              <a:gd name="T26" fmla="*/ 111 w 661"/>
              <a:gd name="T27" fmla="*/ 514 h 522"/>
              <a:gd name="T28" fmla="*/ 136 w 661"/>
              <a:gd name="T29" fmla="*/ 514 h 522"/>
              <a:gd name="T30" fmla="*/ 163 w 661"/>
              <a:gd name="T31" fmla="*/ 518 h 522"/>
              <a:gd name="T32" fmla="*/ 192 w 661"/>
              <a:gd name="T33" fmla="*/ 518 h 522"/>
              <a:gd name="T34" fmla="*/ 221 w 661"/>
              <a:gd name="T35" fmla="*/ 518 h 522"/>
              <a:gd name="T36" fmla="*/ 247 w 661"/>
              <a:gd name="T37" fmla="*/ 521 h 522"/>
              <a:gd name="T38" fmla="*/ 277 w 661"/>
              <a:gd name="T39" fmla="*/ 521 h 522"/>
              <a:gd name="T40" fmla="*/ 305 w 661"/>
              <a:gd name="T41" fmla="*/ 521 h 522"/>
              <a:gd name="T42" fmla="*/ 328 w 661"/>
              <a:gd name="T43" fmla="*/ 521 h 522"/>
              <a:gd name="T44" fmla="*/ 355 w 661"/>
              <a:gd name="T45" fmla="*/ 521 h 522"/>
              <a:gd name="T46" fmla="*/ 380 w 661"/>
              <a:gd name="T47" fmla="*/ 518 h 522"/>
              <a:gd name="T48" fmla="*/ 403 w 661"/>
              <a:gd name="T49" fmla="*/ 518 h 522"/>
              <a:gd name="T50" fmla="*/ 426 w 661"/>
              <a:gd name="T51" fmla="*/ 518 h 522"/>
              <a:gd name="T52" fmla="*/ 449 w 661"/>
              <a:gd name="T53" fmla="*/ 514 h 522"/>
              <a:gd name="T54" fmla="*/ 474 w 661"/>
              <a:gd name="T55" fmla="*/ 514 h 522"/>
              <a:gd name="T56" fmla="*/ 501 w 661"/>
              <a:gd name="T57" fmla="*/ 514 h 522"/>
              <a:gd name="T58" fmla="*/ 536 w 661"/>
              <a:gd name="T59" fmla="*/ 511 h 522"/>
              <a:gd name="T60" fmla="*/ 562 w 661"/>
              <a:gd name="T61" fmla="*/ 511 h 522"/>
              <a:gd name="T62" fmla="*/ 582 w 661"/>
              <a:gd name="T63" fmla="*/ 508 h 522"/>
              <a:gd name="T64" fmla="*/ 605 w 661"/>
              <a:gd name="T65" fmla="*/ 505 h 522"/>
              <a:gd name="T66" fmla="*/ 627 w 661"/>
              <a:gd name="T67" fmla="*/ 501 h 522"/>
              <a:gd name="T68" fmla="*/ 644 w 661"/>
              <a:gd name="T69" fmla="*/ 498 h 522"/>
              <a:gd name="T70" fmla="*/ 653 w 661"/>
              <a:gd name="T71" fmla="*/ 495 h 522"/>
              <a:gd name="T72" fmla="*/ 660 w 661"/>
              <a:gd name="T73" fmla="*/ 491 h 522"/>
              <a:gd name="T74" fmla="*/ 660 w 661"/>
              <a:gd name="T75" fmla="*/ 486 h 522"/>
              <a:gd name="T76" fmla="*/ 383 w 661"/>
              <a:gd name="T77" fmla="*/ 446 h 522"/>
              <a:gd name="T78" fmla="*/ 380 w 661"/>
              <a:gd name="T79" fmla="*/ 437 h 522"/>
              <a:gd name="T80" fmla="*/ 380 w 661"/>
              <a:gd name="T81" fmla="*/ 430 h 522"/>
              <a:gd name="T82" fmla="*/ 377 w 661"/>
              <a:gd name="T83" fmla="*/ 423 h 522"/>
              <a:gd name="T84" fmla="*/ 371 w 661"/>
              <a:gd name="T85" fmla="*/ 415 h 522"/>
              <a:gd name="T86" fmla="*/ 368 w 661"/>
              <a:gd name="T87" fmla="*/ 408 h 522"/>
              <a:gd name="T88" fmla="*/ 377 w 661"/>
              <a:gd name="T89" fmla="*/ 4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1" h="522">
                <a:moveTo>
                  <a:pt x="299" y="0"/>
                </a:moveTo>
                <a:lnTo>
                  <a:pt x="302" y="405"/>
                </a:lnTo>
                <a:lnTo>
                  <a:pt x="299" y="408"/>
                </a:lnTo>
                <a:lnTo>
                  <a:pt x="295" y="411"/>
                </a:lnTo>
                <a:lnTo>
                  <a:pt x="292" y="415"/>
                </a:lnTo>
                <a:lnTo>
                  <a:pt x="289" y="418"/>
                </a:lnTo>
                <a:lnTo>
                  <a:pt x="287" y="421"/>
                </a:lnTo>
                <a:lnTo>
                  <a:pt x="287" y="427"/>
                </a:lnTo>
                <a:lnTo>
                  <a:pt x="283" y="430"/>
                </a:lnTo>
                <a:lnTo>
                  <a:pt x="283" y="437"/>
                </a:lnTo>
                <a:lnTo>
                  <a:pt x="283" y="440"/>
                </a:lnTo>
                <a:lnTo>
                  <a:pt x="283" y="446"/>
                </a:lnTo>
                <a:lnTo>
                  <a:pt x="3" y="486"/>
                </a:lnTo>
                <a:lnTo>
                  <a:pt x="0" y="488"/>
                </a:lnTo>
                <a:lnTo>
                  <a:pt x="0" y="491"/>
                </a:lnTo>
                <a:lnTo>
                  <a:pt x="3" y="495"/>
                </a:lnTo>
                <a:lnTo>
                  <a:pt x="7" y="498"/>
                </a:lnTo>
                <a:lnTo>
                  <a:pt x="10" y="498"/>
                </a:lnTo>
                <a:lnTo>
                  <a:pt x="16" y="501"/>
                </a:lnTo>
                <a:lnTo>
                  <a:pt x="23" y="505"/>
                </a:lnTo>
                <a:lnTo>
                  <a:pt x="30" y="505"/>
                </a:lnTo>
                <a:lnTo>
                  <a:pt x="36" y="505"/>
                </a:lnTo>
                <a:lnTo>
                  <a:pt x="48" y="508"/>
                </a:lnTo>
                <a:lnTo>
                  <a:pt x="55" y="508"/>
                </a:lnTo>
                <a:lnTo>
                  <a:pt x="68" y="511"/>
                </a:lnTo>
                <a:lnTo>
                  <a:pt x="81" y="511"/>
                </a:lnTo>
                <a:lnTo>
                  <a:pt x="94" y="514"/>
                </a:lnTo>
                <a:lnTo>
                  <a:pt x="111" y="514"/>
                </a:lnTo>
                <a:lnTo>
                  <a:pt x="121" y="514"/>
                </a:lnTo>
                <a:lnTo>
                  <a:pt x="136" y="514"/>
                </a:lnTo>
                <a:lnTo>
                  <a:pt x="149" y="518"/>
                </a:lnTo>
                <a:lnTo>
                  <a:pt x="163" y="518"/>
                </a:lnTo>
                <a:lnTo>
                  <a:pt x="176" y="518"/>
                </a:lnTo>
                <a:lnTo>
                  <a:pt x="192" y="518"/>
                </a:lnTo>
                <a:lnTo>
                  <a:pt x="205" y="518"/>
                </a:lnTo>
                <a:lnTo>
                  <a:pt x="221" y="518"/>
                </a:lnTo>
                <a:lnTo>
                  <a:pt x="234" y="518"/>
                </a:lnTo>
                <a:lnTo>
                  <a:pt x="247" y="521"/>
                </a:lnTo>
                <a:lnTo>
                  <a:pt x="260" y="521"/>
                </a:lnTo>
                <a:lnTo>
                  <a:pt x="277" y="521"/>
                </a:lnTo>
                <a:lnTo>
                  <a:pt x="289" y="521"/>
                </a:lnTo>
                <a:lnTo>
                  <a:pt x="305" y="521"/>
                </a:lnTo>
                <a:lnTo>
                  <a:pt x="318" y="521"/>
                </a:lnTo>
                <a:lnTo>
                  <a:pt x="328" y="521"/>
                </a:lnTo>
                <a:lnTo>
                  <a:pt x="342" y="521"/>
                </a:lnTo>
                <a:lnTo>
                  <a:pt x="355" y="521"/>
                </a:lnTo>
                <a:lnTo>
                  <a:pt x="371" y="518"/>
                </a:lnTo>
                <a:lnTo>
                  <a:pt x="380" y="518"/>
                </a:lnTo>
                <a:lnTo>
                  <a:pt x="393" y="518"/>
                </a:lnTo>
                <a:lnTo>
                  <a:pt x="403" y="518"/>
                </a:lnTo>
                <a:lnTo>
                  <a:pt x="413" y="518"/>
                </a:lnTo>
                <a:lnTo>
                  <a:pt x="426" y="518"/>
                </a:lnTo>
                <a:lnTo>
                  <a:pt x="436" y="514"/>
                </a:lnTo>
                <a:lnTo>
                  <a:pt x="449" y="514"/>
                </a:lnTo>
                <a:lnTo>
                  <a:pt x="461" y="514"/>
                </a:lnTo>
                <a:lnTo>
                  <a:pt x="474" y="514"/>
                </a:lnTo>
                <a:lnTo>
                  <a:pt x="484" y="514"/>
                </a:lnTo>
                <a:lnTo>
                  <a:pt x="501" y="514"/>
                </a:lnTo>
                <a:lnTo>
                  <a:pt x="517" y="514"/>
                </a:lnTo>
                <a:lnTo>
                  <a:pt x="536" y="511"/>
                </a:lnTo>
                <a:lnTo>
                  <a:pt x="549" y="511"/>
                </a:lnTo>
                <a:lnTo>
                  <a:pt x="562" y="511"/>
                </a:lnTo>
                <a:lnTo>
                  <a:pt x="572" y="508"/>
                </a:lnTo>
                <a:lnTo>
                  <a:pt x="582" y="508"/>
                </a:lnTo>
                <a:lnTo>
                  <a:pt x="592" y="505"/>
                </a:lnTo>
                <a:lnTo>
                  <a:pt x="605" y="505"/>
                </a:lnTo>
                <a:lnTo>
                  <a:pt x="618" y="505"/>
                </a:lnTo>
                <a:lnTo>
                  <a:pt x="627" y="501"/>
                </a:lnTo>
                <a:lnTo>
                  <a:pt x="634" y="501"/>
                </a:lnTo>
                <a:lnTo>
                  <a:pt x="644" y="498"/>
                </a:lnTo>
                <a:lnTo>
                  <a:pt x="647" y="498"/>
                </a:lnTo>
                <a:lnTo>
                  <a:pt x="653" y="495"/>
                </a:lnTo>
                <a:lnTo>
                  <a:pt x="657" y="495"/>
                </a:lnTo>
                <a:lnTo>
                  <a:pt x="660" y="491"/>
                </a:lnTo>
                <a:lnTo>
                  <a:pt x="660" y="488"/>
                </a:lnTo>
                <a:lnTo>
                  <a:pt x="660" y="486"/>
                </a:lnTo>
                <a:lnTo>
                  <a:pt x="657" y="486"/>
                </a:lnTo>
                <a:lnTo>
                  <a:pt x="383" y="446"/>
                </a:lnTo>
                <a:lnTo>
                  <a:pt x="380" y="440"/>
                </a:lnTo>
                <a:lnTo>
                  <a:pt x="380" y="437"/>
                </a:lnTo>
                <a:lnTo>
                  <a:pt x="380" y="433"/>
                </a:lnTo>
                <a:lnTo>
                  <a:pt x="380" y="430"/>
                </a:lnTo>
                <a:lnTo>
                  <a:pt x="377" y="427"/>
                </a:lnTo>
                <a:lnTo>
                  <a:pt x="377" y="423"/>
                </a:lnTo>
                <a:lnTo>
                  <a:pt x="373" y="418"/>
                </a:lnTo>
                <a:lnTo>
                  <a:pt x="371" y="415"/>
                </a:lnTo>
                <a:lnTo>
                  <a:pt x="371" y="411"/>
                </a:lnTo>
                <a:lnTo>
                  <a:pt x="368" y="408"/>
                </a:lnTo>
                <a:lnTo>
                  <a:pt x="361" y="405"/>
                </a:lnTo>
                <a:lnTo>
                  <a:pt x="377" y="4"/>
                </a:lnTo>
                <a:lnTo>
                  <a:pt x="299" y="0"/>
                </a:lnTo>
              </a:path>
            </a:pathLst>
          </a:custGeom>
          <a:solidFill>
            <a:srgbClr val="404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3" name="Freeform 33">
            <a:extLst>
              <a:ext uri="{FF2B5EF4-FFF2-40B4-BE49-F238E27FC236}">
                <a16:creationId xmlns:a16="http://schemas.microsoft.com/office/drawing/2014/main" id="{1C6024AE-B812-2F49-9CDB-26D664A9F56E}"/>
              </a:ext>
            </a:extLst>
          </p:cNvPr>
          <p:cNvSpPr>
            <a:spLocks/>
          </p:cNvSpPr>
          <p:nvPr/>
        </p:nvSpPr>
        <p:spPr bwMode="auto">
          <a:xfrm>
            <a:off x="5838825" y="5478463"/>
            <a:ext cx="25400" cy="630237"/>
          </a:xfrm>
          <a:custGeom>
            <a:avLst/>
            <a:gdLst>
              <a:gd name="T0" fmla="*/ 4 w 16"/>
              <a:gd name="T1" fmla="*/ 0 h 397"/>
              <a:gd name="T2" fmla="*/ 0 w 16"/>
              <a:gd name="T3" fmla="*/ 396 h 397"/>
              <a:gd name="T4" fmla="*/ 2 w 16"/>
              <a:gd name="T5" fmla="*/ 396 h 397"/>
              <a:gd name="T6" fmla="*/ 7 w 16"/>
              <a:gd name="T7" fmla="*/ 396 h 397"/>
              <a:gd name="T8" fmla="*/ 15 w 16"/>
              <a:gd name="T9" fmla="*/ 3 h 397"/>
              <a:gd name="T10" fmla="*/ 4 w 16"/>
              <a:gd name="T11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397">
                <a:moveTo>
                  <a:pt x="4" y="0"/>
                </a:moveTo>
                <a:lnTo>
                  <a:pt x="0" y="396"/>
                </a:lnTo>
                <a:lnTo>
                  <a:pt x="2" y="396"/>
                </a:lnTo>
                <a:lnTo>
                  <a:pt x="7" y="396"/>
                </a:lnTo>
                <a:lnTo>
                  <a:pt x="15" y="3"/>
                </a:lnTo>
                <a:lnTo>
                  <a:pt x="4" y="0"/>
                </a:lnTo>
              </a:path>
            </a:pathLst>
          </a:custGeom>
          <a:solidFill>
            <a:srgbClr val="808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4" name="Freeform 34">
            <a:extLst>
              <a:ext uri="{FF2B5EF4-FFF2-40B4-BE49-F238E27FC236}">
                <a16:creationId xmlns:a16="http://schemas.microsoft.com/office/drawing/2014/main" id="{2C1E9485-1B57-4249-A476-5E7B6E279B50}"/>
              </a:ext>
            </a:extLst>
          </p:cNvPr>
          <p:cNvSpPr>
            <a:spLocks/>
          </p:cNvSpPr>
          <p:nvPr/>
        </p:nvSpPr>
        <p:spPr bwMode="auto">
          <a:xfrm>
            <a:off x="5838825" y="6119813"/>
            <a:ext cx="41275" cy="77787"/>
          </a:xfrm>
          <a:custGeom>
            <a:avLst/>
            <a:gdLst>
              <a:gd name="T0" fmla="*/ 0 w 26"/>
              <a:gd name="T1" fmla="*/ 0 h 49"/>
              <a:gd name="T2" fmla="*/ 10 w 26"/>
              <a:gd name="T3" fmla="*/ 0 h 49"/>
              <a:gd name="T4" fmla="*/ 12 w 26"/>
              <a:gd name="T5" fmla="*/ 5 h 49"/>
              <a:gd name="T6" fmla="*/ 17 w 26"/>
              <a:gd name="T7" fmla="*/ 9 h 49"/>
              <a:gd name="T8" fmla="*/ 20 w 26"/>
              <a:gd name="T9" fmla="*/ 16 h 49"/>
              <a:gd name="T10" fmla="*/ 22 w 26"/>
              <a:gd name="T11" fmla="*/ 22 h 49"/>
              <a:gd name="T12" fmla="*/ 25 w 26"/>
              <a:gd name="T13" fmla="*/ 31 h 49"/>
              <a:gd name="T14" fmla="*/ 25 w 26"/>
              <a:gd name="T15" fmla="*/ 39 h 49"/>
              <a:gd name="T16" fmla="*/ 22 w 26"/>
              <a:gd name="T17" fmla="*/ 42 h 49"/>
              <a:gd name="T18" fmla="*/ 17 w 26"/>
              <a:gd name="T19" fmla="*/ 45 h 49"/>
              <a:gd name="T20" fmla="*/ 10 w 26"/>
              <a:gd name="T21" fmla="*/ 48 h 49"/>
              <a:gd name="T22" fmla="*/ 5 w 26"/>
              <a:gd name="T23" fmla="*/ 48 h 49"/>
              <a:gd name="T24" fmla="*/ 5 w 26"/>
              <a:gd name="T25" fmla="*/ 39 h 49"/>
              <a:gd name="T26" fmla="*/ 5 w 26"/>
              <a:gd name="T27" fmla="*/ 28 h 49"/>
              <a:gd name="T28" fmla="*/ 5 w 26"/>
              <a:gd name="T29" fmla="*/ 22 h 49"/>
              <a:gd name="T30" fmla="*/ 5 w 26"/>
              <a:gd name="T31" fmla="*/ 14 h 49"/>
              <a:gd name="T32" fmla="*/ 2 w 26"/>
              <a:gd name="T33" fmla="*/ 9 h 49"/>
              <a:gd name="T34" fmla="*/ 0 w 26"/>
              <a:gd name="T3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49">
                <a:moveTo>
                  <a:pt x="0" y="0"/>
                </a:moveTo>
                <a:lnTo>
                  <a:pt x="10" y="0"/>
                </a:lnTo>
                <a:lnTo>
                  <a:pt x="12" y="5"/>
                </a:lnTo>
                <a:lnTo>
                  <a:pt x="17" y="9"/>
                </a:lnTo>
                <a:lnTo>
                  <a:pt x="20" y="16"/>
                </a:lnTo>
                <a:lnTo>
                  <a:pt x="22" y="22"/>
                </a:lnTo>
                <a:lnTo>
                  <a:pt x="25" y="31"/>
                </a:lnTo>
                <a:lnTo>
                  <a:pt x="25" y="39"/>
                </a:lnTo>
                <a:lnTo>
                  <a:pt x="22" y="42"/>
                </a:lnTo>
                <a:lnTo>
                  <a:pt x="17" y="45"/>
                </a:lnTo>
                <a:lnTo>
                  <a:pt x="10" y="48"/>
                </a:lnTo>
                <a:lnTo>
                  <a:pt x="5" y="48"/>
                </a:lnTo>
                <a:lnTo>
                  <a:pt x="5" y="39"/>
                </a:lnTo>
                <a:lnTo>
                  <a:pt x="5" y="28"/>
                </a:lnTo>
                <a:lnTo>
                  <a:pt x="5" y="22"/>
                </a:lnTo>
                <a:lnTo>
                  <a:pt x="5" y="14"/>
                </a:lnTo>
                <a:lnTo>
                  <a:pt x="2" y="9"/>
                </a:lnTo>
                <a:lnTo>
                  <a:pt x="0" y="0"/>
                </a:lnTo>
              </a:path>
            </a:pathLst>
          </a:custGeom>
          <a:solidFill>
            <a:srgbClr val="C0C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5" name="Freeform 35">
            <a:extLst>
              <a:ext uri="{FF2B5EF4-FFF2-40B4-BE49-F238E27FC236}">
                <a16:creationId xmlns:a16="http://schemas.microsoft.com/office/drawing/2014/main" id="{E1637299-2653-3C41-876F-CC32B879A867}"/>
              </a:ext>
            </a:extLst>
          </p:cNvPr>
          <p:cNvSpPr>
            <a:spLocks/>
          </p:cNvSpPr>
          <p:nvPr/>
        </p:nvSpPr>
        <p:spPr bwMode="auto">
          <a:xfrm>
            <a:off x="5859463" y="6192838"/>
            <a:ext cx="87312" cy="87312"/>
          </a:xfrm>
          <a:custGeom>
            <a:avLst/>
            <a:gdLst>
              <a:gd name="T0" fmla="*/ 37 w 55"/>
              <a:gd name="T1" fmla="*/ 0 h 55"/>
              <a:gd name="T2" fmla="*/ 37 w 55"/>
              <a:gd name="T3" fmla="*/ 3 h 55"/>
              <a:gd name="T4" fmla="*/ 40 w 55"/>
              <a:gd name="T5" fmla="*/ 3 h 55"/>
              <a:gd name="T6" fmla="*/ 40 w 55"/>
              <a:gd name="T7" fmla="*/ 5 h 55"/>
              <a:gd name="T8" fmla="*/ 37 w 55"/>
              <a:gd name="T9" fmla="*/ 9 h 55"/>
              <a:gd name="T10" fmla="*/ 31 w 55"/>
              <a:gd name="T11" fmla="*/ 9 h 55"/>
              <a:gd name="T12" fmla="*/ 29 w 55"/>
              <a:gd name="T13" fmla="*/ 9 h 55"/>
              <a:gd name="T14" fmla="*/ 23 w 55"/>
              <a:gd name="T15" fmla="*/ 11 h 55"/>
              <a:gd name="T16" fmla="*/ 20 w 55"/>
              <a:gd name="T17" fmla="*/ 11 h 55"/>
              <a:gd name="T18" fmla="*/ 14 w 55"/>
              <a:gd name="T19" fmla="*/ 11 h 55"/>
              <a:gd name="T20" fmla="*/ 11 w 55"/>
              <a:gd name="T21" fmla="*/ 11 h 55"/>
              <a:gd name="T22" fmla="*/ 9 w 55"/>
              <a:gd name="T23" fmla="*/ 11 h 55"/>
              <a:gd name="T24" fmla="*/ 6 w 55"/>
              <a:gd name="T25" fmla="*/ 14 h 55"/>
              <a:gd name="T26" fmla="*/ 3 w 55"/>
              <a:gd name="T27" fmla="*/ 14 h 55"/>
              <a:gd name="T28" fmla="*/ 3 w 55"/>
              <a:gd name="T29" fmla="*/ 17 h 55"/>
              <a:gd name="T30" fmla="*/ 0 w 55"/>
              <a:gd name="T31" fmla="*/ 20 h 55"/>
              <a:gd name="T32" fmla="*/ 0 w 55"/>
              <a:gd name="T33" fmla="*/ 23 h 55"/>
              <a:gd name="T34" fmla="*/ 3 w 55"/>
              <a:gd name="T35" fmla="*/ 25 h 55"/>
              <a:gd name="T36" fmla="*/ 3 w 55"/>
              <a:gd name="T37" fmla="*/ 29 h 55"/>
              <a:gd name="T38" fmla="*/ 6 w 55"/>
              <a:gd name="T39" fmla="*/ 31 h 55"/>
              <a:gd name="T40" fmla="*/ 9 w 55"/>
              <a:gd name="T41" fmla="*/ 34 h 55"/>
              <a:gd name="T42" fmla="*/ 9 w 55"/>
              <a:gd name="T43" fmla="*/ 37 h 55"/>
              <a:gd name="T44" fmla="*/ 9 w 55"/>
              <a:gd name="T45" fmla="*/ 40 h 55"/>
              <a:gd name="T46" fmla="*/ 6 w 55"/>
              <a:gd name="T47" fmla="*/ 40 h 55"/>
              <a:gd name="T48" fmla="*/ 9 w 55"/>
              <a:gd name="T49" fmla="*/ 43 h 55"/>
              <a:gd name="T50" fmla="*/ 9 w 55"/>
              <a:gd name="T51" fmla="*/ 45 h 55"/>
              <a:gd name="T52" fmla="*/ 11 w 55"/>
              <a:gd name="T53" fmla="*/ 49 h 55"/>
              <a:gd name="T54" fmla="*/ 17 w 55"/>
              <a:gd name="T55" fmla="*/ 51 h 55"/>
              <a:gd name="T56" fmla="*/ 17 w 55"/>
              <a:gd name="T57" fmla="*/ 54 h 55"/>
              <a:gd name="T58" fmla="*/ 23 w 55"/>
              <a:gd name="T59" fmla="*/ 54 h 55"/>
              <a:gd name="T60" fmla="*/ 26 w 55"/>
              <a:gd name="T61" fmla="*/ 54 h 55"/>
              <a:gd name="T62" fmla="*/ 29 w 55"/>
              <a:gd name="T63" fmla="*/ 54 h 55"/>
              <a:gd name="T64" fmla="*/ 34 w 55"/>
              <a:gd name="T65" fmla="*/ 54 h 55"/>
              <a:gd name="T66" fmla="*/ 40 w 55"/>
              <a:gd name="T67" fmla="*/ 54 h 55"/>
              <a:gd name="T68" fmla="*/ 46 w 55"/>
              <a:gd name="T69" fmla="*/ 54 h 55"/>
              <a:gd name="T70" fmla="*/ 51 w 55"/>
              <a:gd name="T71" fmla="*/ 54 h 55"/>
              <a:gd name="T72" fmla="*/ 54 w 55"/>
              <a:gd name="T73" fmla="*/ 54 h 55"/>
              <a:gd name="T74" fmla="*/ 54 w 55"/>
              <a:gd name="T75" fmla="*/ 51 h 55"/>
              <a:gd name="T76" fmla="*/ 54 w 55"/>
              <a:gd name="T77" fmla="*/ 49 h 55"/>
              <a:gd name="T78" fmla="*/ 46 w 55"/>
              <a:gd name="T79" fmla="*/ 45 h 55"/>
              <a:gd name="T80" fmla="*/ 40 w 55"/>
              <a:gd name="T81" fmla="*/ 43 h 55"/>
              <a:gd name="T82" fmla="*/ 34 w 55"/>
              <a:gd name="T83" fmla="*/ 40 h 55"/>
              <a:gd name="T84" fmla="*/ 29 w 55"/>
              <a:gd name="T85" fmla="*/ 37 h 55"/>
              <a:gd name="T86" fmla="*/ 23 w 55"/>
              <a:gd name="T87" fmla="*/ 34 h 55"/>
              <a:gd name="T88" fmla="*/ 20 w 55"/>
              <a:gd name="T89" fmla="*/ 29 h 55"/>
              <a:gd name="T90" fmla="*/ 17 w 55"/>
              <a:gd name="T91" fmla="*/ 25 h 55"/>
              <a:gd name="T92" fmla="*/ 14 w 55"/>
              <a:gd name="T93" fmla="*/ 25 h 55"/>
              <a:gd name="T94" fmla="*/ 14 w 55"/>
              <a:gd name="T95" fmla="*/ 23 h 55"/>
              <a:gd name="T96" fmla="*/ 14 w 55"/>
              <a:gd name="T97" fmla="*/ 20 h 55"/>
              <a:gd name="T98" fmla="*/ 17 w 55"/>
              <a:gd name="T99" fmla="*/ 20 h 55"/>
              <a:gd name="T100" fmla="*/ 17 w 55"/>
              <a:gd name="T101" fmla="*/ 17 h 55"/>
              <a:gd name="T102" fmla="*/ 23 w 55"/>
              <a:gd name="T103" fmla="*/ 17 h 55"/>
              <a:gd name="T104" fmla="*/ 29 w 55"/>
              <a:gd name="T105" fmla="*/ 14 h 55"/>
              <a:gd name="T106" fmla="*/ 34 w 55"/>
              <a:gd name="T107" fmla="*/ 14 h 55"/>
              <a:gd name="T108" fmla="*/ 37 w 55"/>
              <a:gd name="T109" fmla="*/ 11 h 55"/>
              <a:gd name="T110" fmla="*/ 40 w 55"/>
              <a:gd name="T111" fmla="*/ 11 h 55"/>
              <a:gd name="T112" fmla="*/ 43 w 55"/>
              <a:gd name="T113" fmla="*/ 9 h 55"/>
              <a:gd name="T114" fmla="*/ 43 w 55"/>
              <a:gd name="T115" fmla="*/ 5 h 55"/>
              <a:gd name="T116" fmla="*/ 43 w 55"/>
              <a:gd name="T117" fmla="*/ 3 h 55"/>
              <a:gd name="T118" fmla="*/ 40 w 55"/>
              <a:gd name="T119" fmla="*/ 0 h 55"/>
              <a:gd name="T120" fmla="*/ 37 w 55"/>
              <a:gd name="T12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" h="55">
                <a:moveTo>
                  <a:pt x="37" y="0"/>
                </a:moveTo>
                <a:lnTo>
                  <a:pt x="37" y="3"/>
                </a:lnTo>
                <a:lnTo>
                  <a:pt x="40" y="3"/>
                </a:lnTo>
                <a:lnTo>
                  <a:pt x="40" y="5"/>
                </a:lnTo>
                <a:lnTo>
                  <a:pt x="37" y="9"/>
                </a:lnTo>
                <a:lnTo>
                  <a:pt x="31" y="9"/>
                </a:lnTo>
                <a:lnTo>
                  <a:pt x="29" y="9"/>
                </a:lnTo>
                <a:lnTo>
                  <a:pt x="23" y="11"/>
                </a:lnTo>
                <a:lnTo>
                  <a:pt x="20" y="11"/>
                </a:lnTo>
                <a:lnTo>
                  <a:pt x="14" y="11"/>
                </a:lnTo>
                <a:lnTo>
                  <a:pt x="11" y="11"/>
                </a:lnTo>
                <a:lnTo>
                  <a:pt x="9" y="11"/>
                </a:lnTo>
                <a:lnTo>
                  <a:pt x="6" y="14"/>
                </a:lnTo>
                <a:lnTo>
                  <a:pt x="3" y="14"/>
                </a:lnTo>
                <a:lnTo>
                  <a:pt x="3" y="17"/>
                </a:lnTo>
                <a:lnTo>
                  <a:pt x="0" y="20"/>
                </a:lnTo>
                <a:lnTo>
                  <a:pt x="0" y="23"/>
                </a:lnTo>
                <a:lnTo>
                  <a:pt x="3" y="25"/>
                </a:lnTo>
                <a:lnTo>
                  <a:pt x="3" y="29"/>
                </a:lnTo>
                <a:lnTo>
                  <a:pt x="6" y="31"/>
                </a:lnTo>
                <a:lnTo>
                  <a:pt x="9" y="34"/>
                </a:lnTo>
                <a:lnTo>
                  <a:pt x="9" y="37"/>
                </a:lnTo>
                <a:lnTo>
                  <a:pt x="9" y="40"/>
                </a:lnTo>
                <a:lnTo>
                  <a:pt x="6" y="40"/>
                </a:lnTo>
                <a:lnTo>
                  <a:pt x="9" y="43"/>
                </a:lnTo>
                <a:lnTo>
                  <a:pt x="9" y="45"/>
                </a:lnTo>
                <a:lnTo>
                  <a:pt x="11" y="49"/>
                </a:lnTo>
                <a:lnTo>
                  <a:pt x="17" y="51"/>
                </a:lnTo>
                <a:lnTo>
                  <a:pt x="17" y="54"/>
                </a:lnTo>
                <a:lnTo>
                  <a:pt x="23" y="54"/>
                </a:lnTo>
                <a:lnTo>
                  <a:pt x="26" y="54"/>
                </a:lnTo>
                <a:lnTo>
                  <a:pt x="29" y="54"/>
                </a:lnTo>
                <a:lnTo>
                  <a:pt x="34" y="54"/>
                </a:lnTo>
                <a:lnTo>
                  <a:pt x="40" y="54"/>
                </a:lnTo>
                <a:lnTo>
                  <a:pt x="46" y="54"/>
                </a:lnTo>
                <a:lnTo>
                  <a:pt x="51" y="54"/>
                </a:lnTo>
                <a:lnTo>
                  <a:pt x="54" y="54"/>
                </a:lnTo>
                <a:lnTo>
                  <a:pt x="54" y="51"/>
                </a:lnTo>
                <a:lnTo>
                  <a:pt x="54" y="49"/>
                </a:lnTo>
                <a:lnTo>
                  <a:pt x="46" y="45"/>
                </a:lnTo>
                <a:lnTo>
                  <a:pt x="40" y="43"/>
                </a:lnTo>
                <a:lnTo>
                  <a:pt x="34" y="40"/>
                </a:lnTo>
                <a:lnTo>
                  <a:pt x="29" y="37"/>
                </a:lnTo>
                <a:lnTo>
                  <a:pt x="23" y="34"/>
                </a:lnTo>
                <a:lnTo>
                  <a:pt x="20" y="29"/>
                </a:lnTo>
                <a:lnTo>
                  <a:pt x="17" y="25"/>
                </a:lnTo>
                <a:lnTo>
                  <a:pt x="14" y="25"/>
                </a:lnTo>
                <a:lnTo>
                  <a:pt x="14" y="23"/>
                </a:lnTo>
                <a:lnTo>
                  <a:pt x="14" y="20"/>
                </a:lnTo>
                <a:lnTo>
                  <a:pt x="17" y="20"/>
                </a:lnTo>
                <a:lnTo>
                  <a:pt x="17" y="17"/>
                </a:lnTo>
                <a:lnTo>
                  <a:pt x="23" y="17"/>
                </a:lnTo>
                <a:lnTo>
                  <a:pt x="29" y="14"/>
                </a:lnTo>
                <a:lnTo>
                  <a:pt x="34" y="14"/>
                </a:lnTo>
                <a:lnTo>
                  <a:pt x="37" y="11"/>
                </a:lnTo>
                <a:lnTo>
                  <a:pt x="40" y="11"/>
                </a:lnTo>
                <a:lnTo>
                  <a:pt x="43" y="9"/>
                </a:lnTo>
                <a:lnTo>
                  <a:pt x="43" y="5"/>
                </a:lnTo>
                <a:lnTo>
                  <a:pt x="43" y="3"/>
                </a:lnTo>
                <a:lnTo>
                  <a:pt x="40" y="0"/>
                </a:lnTo>
                <a:lnTo>
                  <a:pt x="37" y="0"/>
                </a:lnTo>
              </a:path>
            </a:pathLst>
          </a:custGeom>
          <a:solidFill>
            <a:srgbClr val="808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6" name="Freeform 36">
            <a:extLst>
              <a:ext uri="{FF2B5EF4-FFF2-40B4-BE49-F238E27FC236}">
                <a16:creationId xmlns:a16="http://schemas.microsoft.com/office/drawing/2014/main" id="{E9AE18E9-E517-E647-9978-4AC21A02F43D}"/>
              </a:ext>
            </a:extLst>
          </p:cNvPr>
          <p:cNvSpPr>
            <a:spLocks/>
          </p:cNvSpPr>
          <p:nvPr/>
        </p:nvSpPr>
        <p:spPr bwMode="auto">
          <a:xfrm>
            <a:off x="5957888" y="6202363"/>
            <a:ext cx="350837" cy="73025"/>
          </a:xfrm>
          <a:custGeom>
            <a:avLst/>
            <a:gdLst>
              <a:gd name="T0" fmla="*/ 220 w 221"/>
              <a:gd name="T1" fmla="*/ 28 h 46"/>
              <a:gd name="T2" fmla="*/ 216 w 221"/>
              <a:gd name="T3" fmla="*/ 25 h 46"/>
              <a:gd name="T4" fmla="*/ 26 w 221"/>
              <a:gd name="T5" fmla="*/ 0 h 46"/>
              <a:gd name="T6" fmla="*/ 16 w 221"/>
              <a:gd name="T7" fmla="*/ 0 h 46"/>
              <a:gd name="T8" fmla="*/ 10 w 221"/>
              <a:gd name="T9" fmla="*/ 0 h 46"/>
              <a:gd name="T10" fmla="*/ 4 w 221"/>
              <a:gd name="T11" fmla="*/ 3 h 46"/>
              <a:gd name="T12" fmla="*/ 0 w 221"/>
              <a:gd name="T13" fmla="*/ 6 h 46"/>
              <a:gd name="T14" fmla="*/ 4 w 221"/>
              <a:gd name="T15" fmla="*/ 8 h 46"/>
              <a:gd name="T16" fmla="*/ 10 w 221"/>
              <a:gd name="T17" fmla="*/ 11 h 46"/>
              <a:gd name="T18" fmla="*/ 14 w 221"/>
              <a:gd name="T19" fmla="*/ 11 h 46"/>
              <a:gd name="T20" fmla="*/ 16 w 221"/>
              <a:gd name="T21" fmla="*/ 14 h 46"/>
              <a:gd name="T22" fmla="*/ 19 w 221"/>
              <a:gd name="T23" fmla="*/ 20 h 46"/>
              <a:gd name="T24" fmla="*/ 19 w 221"/>
              <a:gd name="T25" fmla="*/ 23 h 46"/>
              <a:gd name="T26" fmla="*/ 19 w 221"/>
              <a:gd name="T27" fmla="*/ 28 h 46"/>
              <a:gd name="T28" fmla="*/ 19 w 221"/>
              <a:gd name="T29" fmla="*/ 31 h 46"/>
              <a:gd name="T30" fmla="*/ 19 w 221"/>
              <a:gd name="T31" fmla="*/ 37 h 46"/>
              <a:gd name="T32" fmla="*/ 23 w 221"/>
              <a:gd name="T33" fmla="*/ 42 h 46"/>
              <a:gd name="T34" fmla="*/ 26 w 221"/>
              <a:gd name="T35" fmla="*/ 42 h 46"/>
              <a:gd name="T36" fmla="*/ 32 w 221"/>
              <a:gd name="T37" fmla="*/ 45 h 46"/>
              <a:gd name="T38" fmla="*/ 54 w 221"/>
              <a:gd name="T39" fmla="*/ 45 h 46"/>
              <a:gd name="T40" fmla="*/ 73 w 221"/>
              <a:gd name="T41" fmla="*/ 45 h 46"/>
              <a:gd name="T42" fmla="*/ 90 w 221"/>
              <a:gd name="T43" fmla="*/ 45 h 46"/>
              <a:gd name="T44" fmla="*/ 108 w 221"/>
              <a:gd name="T45" fmla="*/ 45 h 46"/>
              <a:gd name="T46" fmla="*/ 130 w 221"/>
              <a:gd name="T47" fmla="*/ 42 h 46"/>
              <a:gd name="T48" fmla="*/ 147 w 221"/>
              <a:gd name="T49" fmla="*/ 42 h 46"/>
              <a:gd name="T50" fmla="*/ 162 w 221"/>
              <a:gd name="T51" fmla="*/ 39 h 46"/>
              <a:gd name="T52" fmla="*/ 175 w 221"/>
              <a:gd name="T53" fmla="*/ 37 h 46"/>
              <a:gd name="T54" fmla="*/ 191 w 221"/>
              <a:gd name="T55" fmla="*/ 37 h 46"/>
              <a:gd name="T56" fmla="*/ 204 w 221"/>
              <a:gd name="T57" fmla="*/ 34 h 46"/>
              <a:gd name="T58" fmla="*/ 210 w 221"/>
              <a:gd name="T59" fmla="*/ 34 h 46"/>
              <a:gd name="T60" fmla="*/ 216 w 221"/>
              <a:gd name="T61" fmla="*/ 31 h 46"/>
              <a:gd name="T62" fmla="*/ 220 w 221"/>
              <a:gd name="T63" fmla="*/ 2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1" h="46">
                <a:moveTo>
                  <a:pt x="220" y="28"/>
                </a:moveTo>
                <a:lnTo>
                  <a:pt x="216" y="25"/>
                </a:lnTo>
                <a:lnTo>
                  <a:pt x="26" y="0"/>
                </a:lnTo>
                <a:lnTo>
                  <a:pt x="16" y="0"/>
                </a:lnTo>
                <a:lnTo>
                  <a:pt x="10" y="0"/>
                </a:lnTo>
                <a:lnTo>
                  <a:pt x="4" y="3"/>
                </a:lnTo>
                <a:lnTo>
                  <a:pt x="0" y="6"/>
                </a:lnTo>
                <a:lnTo>
                  <a:pt x="4" y="8"/>
                </a:lnTo>
                <a:lnTo>
                  <a:pt x="10" y="11"/>
                </a:lnTo>
                <a:lnTo>
                  <a:pt x="14" y="11"/>
                </a:lnTo>
                <a:lnTo>
                  <a:pt x="16" y="14"/>
                </a:lnTo>
                <a:lnTo>
                  <a:pt x="19" y="20"/>
                </a:lnTo>
                <a:lnTo>
                  <a:pt x="19" y="23"/>
                </a:lnTo>
                <a:lnTo>
                  <a:pt x="19" y="28"/>
                </a:lnTo>
                <a:lnTo>
                  <a:pt x="19" y="31"/>
                </a:lnTo>
                <a:lnTo>
                  <a:pt x="19" y="37"/>
                </a:lnTo>
                <a:lnTo>
                  <a:pt x="23" y="42"/>
                </a:lnTo>
                <a:lnTo>
                  <a:pt x="26" y="42"/>
                </a:lnTo>
                <a:lnTo>
                  <a:pt x="32" y="45"/>
                </a:lnTo>
                <a:lnTo>
                  <a:pt x="54" y="45"/>
                </a:lnTo>
                <a:lnTo>
                  <a:pt x="73" y="45"/>
                </a:lnTo>
                <a:lnTo>
                  <a:pt x="90" y="45"/>
                </a:lnTo>
                <a:lnTo>
                  <a:pt x="108" y="45"/>
                </a:lnTo>
                <a:lnTo>
                  <a:pt x="130" y="42"/>
                </a:lnTo>
                <a:lnTo>
                  <a:pt x="147" y="42"/>
                </a:lnTo>
                <a:lnTo>
                  <a:pt x="162" y="39"/>
                </a:lnTo>
                <a:lnTo>
                  <a:pt x="175" y="37"/>
                </a:lnTo>
                <a:lnTo>
                  <a:pt x="191" y="37"/>
                </a:lnTo>
                <a:lnTo>
                  <a:pt x="204" y="34"/>
                </a:lnTo>
                <a:lnTo>
                  <a:pt x="210" y="34"/>
                </a:lnTo>
                <a:lnTo>
                  <a:pt x="216" y="31"/>
                </a:lnTo>
                <a:lnTo>
                  <a:pt x="220" y="28"/>
                </a:lnTo>
              </a:path>
            </a:pathLst>
          </a:custGeom>
          <a:solidFill>
            <a:srgbClr val="C0C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7" name="Freeform 37">
            <a:extLst>
              <a:ext uri="{FF2B5EF4-FFF2-40B4-BE49-F238E27FC236}">
                <a16:creationId xmlns:a16="http://schemas.microsoft.com/office/drawing/2014/main" id="{553CCA42-6657-B548-BE2B-BA125836666A}"/>
              </a:ext>
            </a:extLst>
          </p:cNvPr>
          <p:cNvSpPr>
            <a:spLocks/>
          </p:cNvSpPr>
          <p:nvPr/>
        </p:nvSpPr>
        <p:spPr bwMode="auto">
          <a:xfrm>
            <a:off x="5503863" y="6192838"/>
            <a:ext cx="276225" cy="82550"/>
          </a:xfrm>
          <a:custGeom>
            <a:avLst/>
            <a:gdLst>
              <a:gd name="T0" fmla="*/ 173 w 174"/>
              <a:gd name="T1" fmla="*/ 14 h 52"/>
              <a:gd name="T2" fmla="*/ 163 w 174"/>
              <a:gd name="T3" fmla="*/ 11 h 52"/>
              <a:gd name="T4" fmla="*/ 154 w 174"/>
              <a:gd name="T5" fmla="*/ 5 h 52"/>
              <a:gd name="T6" fmla="*/ 145 w 174"/>
              <a:gd name="T7" fmla="*/ 3 h 52"/>
              <a:gd name="T8" fmla="*/ 141 w 174"/>
              <a:gd name="T9" fmla="*/ 0 h 52"/>
              <a:gd name="T10" fmla="*/ 114 w 174"/>
              <a:gd name="T11" fmla="*/ 5 h 52"/>
              <a:gd name="T12" fmla="*/ 78 w 174"/>
              <a:gd name="T13" fmla="*/ 11 h 52"/>
              <a:gd name="T14" fmla="*/ 7 w 174"/>
              <a:gd name="T15" fmla="*/ 20 h 52"/>
              <a:gd name="T16" fmla="*/ 3 w 174"/>
              <a:gd name="T17" fmla="*/ 22 h 52"/>
              <a:gd name="T18" fmla="*/ 0 w 174"/>
              <a:gd name="T19" fmla="*/ 25 h 52"/>
              <a:gd name="T20" fmla="*/ 3 w 174"/>
              <a:gd name="T21" fmla="*/ 29 h 52"/>
              <a:gd name="T22" fmla="*/ 7 w 174"/>
              <a:gd name="T23" fmla="*/ 29 h 52"/>
              <a:gd name="T24" fmla="*/ 10 w 174"/>
              <a:gd name="T25" fmla="*/ 31 h 52"/>
              <a:gd name="T26" fmla="*/ 51 w 174"/>
              <a:gd name="T27" fmla="*/ 34 h 52"/>
              <a:gd name="T28" fmla="*/ 76 w 174"/>
              <a:gd name="T29" fmla="*/ 36 h 52"/>
              <a:gd name="T30" fmla="*/ 88 w 174"/>
              <a:gd name="T31" fmla="*/ 40 h 52"/>
              <a:gd name="T32" fmla="*/ 104 w 174"/>
              <a:gd name="T33" fmla="*/ 42 h 52"/>
              <a:gd name="T34" fmla="*/ 114 w 174"/>
              <a:gd name="T35" fmla="*/ 45 h 52"/>
              <a:gd name="T36" fmla="*/ 123 w 174"/>
              <a:gd name="T37" fmla="*/ 48 h 52"/>
              <a:gd name="T38" fmla="*/ 129 w 174"/>
              <a:gd name="T39" fmla="*/ 51 h 52"/>
              <a:gd name="T40" fmla="*/ 139 w 174"/>
              <a:gd name="T41" fmla="*/ 51 h 52"/>
              <a:gd name="T42" fmla="*/ 148 w 174"/>
              <a:gd name="T43" fmla="*/ 51 h 52"/>
              <a:gd name="T44" fmla="*/ 158 w 174"/>
              <a:gd name="T45" fmla="*/ 51 h 52"/>
              <a:gd name="T46" fmla="*/ 170 w 174"/>
              <a:gd name="T47" fmla="*/ 29 h 52"/>
              <a:gd name="T48" fmla="*/ 170 w 174"/>
              <a:gd name="T49" fmla="*/ 25 h 52"/>
              <a:gd name="T50" fmla="*/ 170 w 174"/>
              <a:gd name="T51" fmla="*/ 22 h 52"/>
              <a:gd name="T52" fmla="*/ 173 w 174"/>
              <a:gd name="T53" fmla="*/ 1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4" h="52">
                <a:moveTo>
                  <a:pt x="173" y="14"/>
                </a:moveTo>
                <a:lnTo>
                  <a:pt x="163" y="11"/>
                </a:lnTo>
                <a:lnTo>
                  <a:pt x="154" y="5"/>
                </a:lnTo>
                <a:lnTo>
                  <a:pt x="145" y="3"/>
                </a:lnTo>
                <a:lnTo>
                  <a:pt x="141" y="0"/>
                </a:lnTo>
                <a:lnTo>
                  <a:pt x="114" y="5"/>
                </a:lnTo>
                <a:lnTo>
                  <a:pt x="78" y="11"/>
                </a:lnTo>
                <a:lnTo>
                  <a:pt x="7" y="20"/>
                </a:lnTo>
                <a:lnTo>
                  <a:pt x="3" y="22"/>
                </a:lnTo>
                <a:lnTo>
                  <a:pt x="0" y="25"/>
                </a:lnTo>
                <a:lnTo>
                  <a:pt x="3" y="29"/>
                </a:lnTo>
                <a:lnTo>
                  <a:pt x="7" y="29"/>
                </a:lnTo>
                <a:lnTo>
                  <a:pt x="10" y="31"/>
                </a:lnTo>
                <a:lnTo>
                  <a:pt x="51" y="34"/>
                </a:lnTo>
                <a:lnTo>
                  <a:pt x="76" y="36"/>
                </a:lnTo>
                <a:lnTo>
                  <a:pt x="88" y="40"/>
                </a:lnTo>
                <a:lnTo>
                  <a:pt x="104" y="42"/>
                </a:lnTo>
                <a:lnTo>
                  <a:pt x="114" y="45"/>
                </a:lnTo>
                <a:lnTo>
                  <a:pt x="123" y="48"/>
                </a:lnTo>
                <a:lnTo>
                  <a:pt x="129" y="51"/>
                </a:lnTo>
                <a:lnTo>
                  <a:pt x="139" y="51"/>
                </a:lnTo>
                <a:lnTo>
                  <a:pt x="148" y="51"/>
                </a:lnTo>
                <a:lnTo>
                  <a:pt x="158" y="51"/>
                </a:lnTo>
                <a:lnTo>
                  <a:pt x="170" y="29"/>
                </a:lnTo>
                <a:lnTo>
                  <a:pt x="170" y="25"/>
                </a:lnTo>
                <a:lnTo>
                  <a:pt x="170" y="22"/>
                </a:lnTo>
                <a:lnTo>
                  <a:pt x="173" y="14"/>
                </a:ln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16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8" name="Freeform 38">
            <a:extLst>
              <a:ext uri="{FF2B5EF4-FFF2-40B4-BE49-F238E27FC236}">
                <a16:creationId xmlns:a16="http://schemas.microsoft.com/office/drawing/2014/main" id="{19D3D375-5522-684D-B22C-B7D64DB2EB57}"/>
              </a:ext>
            </a:extLst>
          </p:cNvPr>
          <p:cNvSpPr>
            <a:spLocks/>
          </p:cNvSpPr>
          <p:nvPr/>
        </p:nvSpPr>
        <p:spPr bwMode="auto">
          <a:xfrm>
            <a:off x="5749925" y="6124575"/>
            <a:ext cx="34925" cy="61913"/>
          </a:xfrm>
          <a:custGeom>
            <a:avLst/>
            <a:gdLst>
              <a:gd name="T0" fmla="*/ 21 w 22"/>
              <a:gd name="T1" fmla="*/ 0 h 39"/>
              <a:gd name="T2" fmla="*/ 14 w 22"/>
              <a:gd name="T3" fmla="*/ 0 h 39"/>
              <a:gd name="T4" fmla="*/ 12 w 22"/>
              <a:gd name="T5" fmla="*/ 2 h 39"/>
              <a:gd name="T6" fmla="*/ 7 w 22"/>
              <a:gd name="T7" fmla="*/ 6 h 39"/>
              <a:gd name="T8" fmla="*/ 4 w 22"/>
              <a:gd name="T9" fmla="*/ 11 h 39"/>
              <a:gd name="T10" fmla="*/ 2 w 22"/>
              <a:gd name="T11" fmla="*/ 17 h 39"/>
              <a:gd name="T12" fmla="*/ 2 w 22"/>
              <a:gd name="T13" fmla="*/ 21 h 39"/>
              <a:gd name="T14" fmla="*/ 0 w 22"/>
              <a:gd name="T15" fmla="*/ 27 h 39"/>
              <a:gd name="T16" fmla="*/ 0 w 22"/>
              <a:gd name="T17" fmla="*/ 32 h 39"/>
              <a:gd name="T18" fmla="*/ 4 w 22"/>
              <a:gd name="T19" fmla="*/ 36 h 39"/>
              <a:gd name="T20" fmla="*/ 12 w 22"/>
              <a:gd name="T21" fmla="*/ 38 h 39"/>
              <a:gd name="T22" fmla="*/ 17 w 22"/>
              <a:gd name="T23" fmla="*/ 38 h 39"/>
              <a:gd name="T24" fmla="*/ 17 w 22"/>
              <a:gd name="T25" fmla="*/ 32 h 39"/>
              <a:gd name="T26" fmla="*/ 14 w 22"/>
              <a:gd name="T27" fmla="*/ 25 h 39"/>
              <a:gd name="T28" fmla="*/ 14 w 22"/>
              <a:gd name="T29" fmla="*/ 19 h 39"/>
              <a:gd name="T30" fmla="*/ 12 w 22"/>
              <a:gd name="T31" fmla="*/ 17 h 39"/>
              <a:gd name="T32" fmla="*/ 12 w 22"/>
              <a:gd name="T33" fmla="*/ 11 h 39"/>
              <a:gd name="T34" fmla="*/ 14 w 22"/>
              <a:gd name="T35" fmla="*/ 8 h 39"/>
              <a:gd name="T36" fmla="*/ 14 w 22"/>
              <a:gd name="T37" fmla="*/ 6 h 39"/>
              <a:gd name="T38" fmla="*/ 17 w 22"/>
              <a:gd name="T39" fmla="*/ 2 h 39"/>
              <a:gd name="T40" fmla="*/ 21 w 22"/>
              <a:gd name="T4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" h="39">
                <a:moveTo>
                  <a:pt x="21" y="0"/>
                </a:moveTo>
                <a:lnTo>
                  <a:pt x="14" y="0"/>
                </a:lnTo>
                <a:lnTo>
                  <a:pt x="12" y="2"/>
                </a:lnTo>
                <a:lnTo>
                  <a:pt x="7" y="6"/>
                </a:lnTo>
                <a:lnTo>
                  <a:pt x="4" y="11"/>
                </a:lnTo>
                <a:lnTo>
                  <a:pt x="2" y="17"/>
                </a:lnTo>
                <a:lnTo>
                  <a:pt x="2" y="21"/>
                </a:lnTo>
                <a:lnTo>
                  <a:pt x="0" y="27"/>
                </a:lnTo>
                <a:lnTo>
                  <a:pt x="0" y="32"/>
                </a:lnTo>
                <a:lnTo>
                  <a:pt x="4" y="36"/>
                </a:lnTo>
                <a:lnTo>
                  <a:pt x="12" y="38"/>
                </a:lnTo>
                <a:lnTo>
                  <a:pt x="17" y="38"/>
                </a:lnTo>
                <a:lnTo>
                  <a:pt x="17" y="32"/>
                </a:lnTo>
                <a:lnTo>
                  <a:pt x="14" y="25"/>
                </a:lnTo>
                <a:lnTo>
                  <a:pt x="14" y="19"/>
                </a:lnTo>
                <a:lnTo>
                  <a:pt x="12" y="17"/>
                </a:lnTo>
                <a:lnTo>
                  <a:pt x="12" y="11"/>
                </a:lnTo>
                <a:lnTo>
                  <a:pt x="14" y="8"/>
                </a:lnTo>
                <a:lnTo>
                  <a:pt x="14" y="6"/>
                </a:lnTo>
                <a:lnTo>
                  <a:pt x="17" y="2"/>
                </a:lnTo>
                <a:lnTo>
                  <a:pt x="21" y="0"/>
                </a:ln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9" name="Freeform 39">
            <a:extLst>
              <a:ext uri="{FF2B5EF4-FFF2-40B4-BE49-F238E27FC236}">
                <a16:creationId xmlns:a16="http://schemas.microsoft.com/office/drawing/2014/main" id="{06CD2300-340A-A04D-8803-211D47A826D0}"/>
              </a:ext>
            </a:extLst>
          </p:cNvPr>
          <p:cNvSpPr>
            <a:spLocks/>
          </p:cNvSpPr>
          <p:nvPr/>
        </p:nvSpPr>
        <p:spPr bwMode="auto">
          <a:xfrm>
            <a:off x="5770563" y="5478463"/>
            <a:ext cx="14287" cy="625475"/>
          </a:xfrm>
          <a:custGeom>
            <a:avLst/>
            <a:gdLst>
              <a:gd name="T0" fmla="*/ 8 w 9"/>
              <a:gd name="T1" fmla="*/ 0 h 394"/>
              <a:gd name="T2" fmla="*/ 5 w 9"/>
              <a:gd name="T3" fmla="*/ 393 h 394"/>
              <a:gd name="T4" fmla="*/ 2 w 9"/>
              <a:gd name="T5" fmla="*/ 393 h 394"/>
              <a:gd name="T6" fmla="*/ 0 w 9"/>
              <a:gd name="T7" fmla="*/ 7 h 394"/>
              <a:gd name="T8" fmla="*/ 5 w 9"/>
              <a:gd name="T9" fmla="*/ 3 h 394"/>
              <a:gd name="T10" fmla="*/ 8 w 9"/>
              <a:gd name="T11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394">
                <a:moveTo>
                  <a:pt x="8" y="0"/>
                </a:moveTo>
                <a:lnTo>
                  <a:pt x="5" y="393"/>
                </a:lnTo>
                <a:lnTo>
                  <a:pt x="2" y="393"/>
                </a:lnTo>
                <a:lnTo>
                  <a:pt x="0" y="7"/>
                </a:lnTo>
                <a:lnTo>
                  <a:pt x="5" y="3"/>
                </a:lnTo>
                <a:lnTo>
                  <a:pt x="8" y="0"/>
                </a:ln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20" name="Freeform 40">
            <a:extLst>
              <a:ext uri="{FF2B5EF4-FFF2-40B4-BE49-F238E27FC236}">
                <a16:creationId xmlns:a16="http://schemas.microsoft.com/office/drawing/2014/main" id="{2908BD1A-572C-604E-8156-A906875C6A85}"/>
              </a:ext>
            </a:extLst>
          </p:cNvPr>
          <p:cNvSpPr>
            <a:spLocks/>
          </p:cNvSpPr>
          <p:nvPr/>
        </p:nvSpPr>
        <p:spPr bwMode="auto">
          <a:xfrm>
            <a:off x="5718175" y="5457825"/>
            <a:ext cx="182563" cy="34925"/>
          </a:xfrm>
          <a:custGeom>
            <a:avLst/>
            <a:gdLst>
              <a:gd name="T0" fmla="*/ 0 w 115"/>
              <a:gd name="T1" fmla="*/ 0 h 22"/>
              <a:gd name="T2" fmla="*/ 7 w 115"/>
              <a:gd name="T3" fmla="*/ 0 h 22"/>
              <a:gd name="T4" fmla="*/ 9 w 115"/>
              <a:gd name="T5" fmla="*/ 0 h 22"/>
              <a:gd name="T6" fmla="*/ 12 w 115"/>
              <a:gd name="T7" fmla="*/ 0 h 22"/>
              <a:gd name="T8" fmla="*/ 16 w 115"/>
              <a:gd name="T9" fmla="*/ 2 h 22"/>
              <a:gd name="T10" fmla="*/ 21 w 115"/>
              <a:gd name="T11" fmla="*/ 2 h 22"/>
              <a:gd name="T12" fmla="*/ 24 w 115"/>
              <a:gd name="T13" fmla="*/ 4 h 22"/>
              <a:gd name="T14" fmla="*/ 31 w 115"/>
              <a:gd name="T15" fmla="*/ 4 h 22"/>
              <a:gd name="T16" fmla="*/ 34 w 115"/>
              <a:gd name="T17" fmla="*/ 4 h 22"/>
              <a:gd name="T18" fmla="*/ 40 w 115"/>
              <a:gd name="T19" fmla="*/ 7 h 22"/>
              <a:gd name="T20" fmla="*/ 50 w 115"/>
              <a:gd name="T21" fmla="*/ 7 h 22"/>
              <a:gd name="T22" fmla="*/ 59 w 115"/>
              <a:gd name="T23" fmla="*/ 7 h 22"/>
              <a:gd name="T24" fmla="*/ 64 w 115"/>
              <a:gd name="T25" fmla="*/ 7 h 22"/>
              <a:gd name="T26" fmla="*/ 71 w 115"/>
              <a:gd name="T27" fmla="*/ 7 h 22"/>
              <a:gd name="T28" fmla="*/ 80 w 115"/>
              <a:gd name="T29" fmla="*/ 7 h 22"/>
              <a:gd name="T30" fmla="*/ 90 w 115"/>
              <a:gd name="T31" fmla="*/ 4 h 22"/>
              <a:gd name="T32" fmla="*/ 95 w 115"/>
              <a:gd name="T33" fmla="*/ 4 h 22"/>
              <a:gd name="T34" fmla="*/ 102 w 115"/>
              <a:gd name="T35" fmla="*/ 4 h 22"/>
              <a:gd name="T36" fmla="*/ 107 w 115"/>
              <a:gd name="T37" fmla="*/ 2 h 22"/>
              <a:gd name="T38" fmla="*/ 114 w 115"/>
              <a:gd name="T39" fmla="*/ 2 h 22"/>
              <a:gd name="T40" fmla="*/ 111 w 115"/>
              <a:gd name="T41" fmla="*/ 4 h 22"/>
              <a:gd name="T42" fmla="*/ 107 w 115"/>
              <a:gd name="T43" fmla="*/ 7 h 22"/>
              <a:gd name="T44" fmla="*/ 105 w 115"/>
              <a:gd name="T45" fmla="*/ 12 h 22"/>
              <a:gd name="T46" fmla="*/ 105 w 115"/>
              <a:gd name="T47" fmla="*/ 14 h 22"/>
              <a:gd name="T48" fmla="*/ 102 w 115"/>
              <a:gd name="T49" fmla="*/ 17 h 22"/>
              <a:gd name="T50" fmla="*/ 102 w 115"/>
              <a:gd name="T51" fmla="*/ 21 h 22"/>
              <a:gd name="T52" fmla="*/ 98 w 115"/>
              <a:gd name="T53" fmla="*/ 19 h 22"/>
              <a:gd name="T54" fmla="*/ 98 w 115"/>
              <a:gd name="T55" fmla="*/ 17 h 22"/>
              <a:gd name="T56" fmla="*/ 95 w 115"/>
              <a:gd name="T57" fmla="*/ 14 h 22"/>
              <a:gd name="T58" fmla="*/ 93 w 115"/>
              <a:gd name="T59" fmla="*/ 12 h 22"/>
              <a:gd name="T60" fmla="*/ 90 w 115"/>
              <a:gd name="T61" fmla="*/ 12 h 22"/>
              <a:gd name="T62" fmla="*/ 86 w 115"/>
              <a:gd name="T63" fmla="*/ 9 h 22"/>
              <a:gd name="T64" fmla="*/ 83 w 115"/>
              <a:gd name="T65" fmla="*/ 9 h 22"/>
              <a:gd name="T66" fmla="*/ 77 w 115"/>
              <a:gd name="T67" fmla="*/ 9 h 22"/>
              <a:gd name="T68" fmla="*/ 71 w 115"/>
              <a:gd name="T69" fmla="*/ 9 h 22"/>
              <a:gd name="T70" fmla="*/ 64 w 115"/>
              <a:gd name="T71" fmla="*/ 9 h 22"/>
              <a:gd name="T72" fmla="*/ 55 w 115"/>
              <a:gd name="T73" fmla="*/ 9 h 22"/>
              <a:gd name="T74" fmla="*/ 50 w 115"/>
              <a:gd name="T75" fmla="*/ 9 h 22"/>
              <a:gd name="T76" fmla="*/ 43 w 115"/>
              <a:gd name="T77" fmla="*/ 9 h 22"/>
              <a:gd name="T78" fmla="*/ 37 w 115"/>
              <a:gd name="T79" fmla="*/ 12 h 22"/>
              <a:gd name="T80" fmla="*/ 34 w 115"/>
              <a:gd name="T81" fmla="*/ 12 h 22"/>
              <a:gd name="T82" fmla="*/ 31 w 115"/>
              <a:gd name="T83" fmla="*/ 14 h 22"/>
              <a:gd name="T84" fmla="*/ 28 w 115"/>
              <a:gd name="T85" fmla="*/ 19 h 22"/>
              <a:gd name="T86" fmla="*/ 24 w 115"/>
              <a:gd name="T87" fmla="*/ 14 h 22"/>
              <a:gd name="T88" fmla="*/ 24 w 115"/>
              <a:gd name="T89" fmla="*/ 12 h 22"/>
              <a:gd name="T90" fmla="*/ 21 w 115"/>
              <a:gd name="T91" fmla="*/ 9 h 22"/>
              <a:gd name="T92" fmla="*/ 19 w 115"/>
              <a:gd name="T93" fmla="*/ 7 h 22"/>
              <a:gd name="T94" fmla="*/ 16 w 115"/>
              <a:gd name="T95" fmla="*/ 4 h 22"/>
              <a:gd name="T96" fmla="*/ 12 w 115"/>
              <a:gd name="T97" fmla="*/ 2 h 22"/>
              <a:gd name="T98" fmla="*/ 7 w 115"/>
              <a:gd name="T99" fmla="*/ 2 h 22"/>
              <a:gd name="T100" fmla="*/ 0 w 115"/>
              <a:gd name="T10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5" h="22">
                <a:moveTo>
                  <a:pt x="0" y="0"/>
                </a:moveTo>
                <a:lnTo>
                  <a:pt x="7" y="0"/>
                </a:lnTo>
                <a:lnTo>
                  <a:pt x="9" y="0"/>
                </a:lnTo>
                <a:lnTo>
                  <a:pt x="12" y="0"/>
                </a:lnTo>
                <a:lnTo>
                  <a:pt x="16" y="2"/>
                </a:lnTo>
                <a:lnTo>
                  <a:pt x="21" y="2"/>
                </a:lnTo>
                <a:lnTo>
                  <a:pt x="24" y="4"/>
                </a:lnTo>
                <a:lnTo>
                  <a:pt x="31" y="4"/>
                </a:lnTo>
                <a:lnTo>
                  <a:pt x="34" y="4"/>
                </a:lnTo>
                <a:lnTo>
                  <a:pt x="40" y="7"/>
                </a:lnTo>
                <a:lnTo>
                  <a:pt x="50" y="7"/>
                </a:lnTo>
                <a:lnTo>
                  <a:pt x="59" y="7"/>
                </a:lnTo>
                <a:lnTo>
                  <a:pt x="64" y="7"/>
                </a:lnTo>
                <a:lnTo>
                  <a:pt x="71" y="7"/>
                </a:lnTo>
                <a:lnTo>
                  <a:pt x="80" y="7"/>
                </a:lnTo>
                <a:lnTo>
                  <a:pt x="90" y="4"/>
                </a:lnTo>
                <a:lnTo>
                  <a:pt x="95" y="4"/>
                </a:lnTo>
                <a:lnTo>
                  <a:pt x="102" y="4"/>
                </a:lnTo>
                <a:lnTo>
                  <a:pt x="107" y="2"/>
                </a:lnTo>
                <a:lnTo>
                  <a:pt x="114" y="2"/>
                </a:lnTo>
                <a:lnTo>
                  <a:pt x="111" y="4"/>
                </a:lnTo>
                <a:lnTo>
                  <a:pt x="107" y="7"/>
                </a:lnTo>
                <a:lnTo>
                  <a:pt x="105" y="12"/>
                </a:lnTo>
                <a:lnTo>
                  <a:pt x="105" y="14"/>
                </a:lnTo>
                <a:lnTo>
                  <a:pt x="102" y="17"/>
                </a:lnTo>
                <a:lnTo>
                  <a:pt x="102" y="21"/>
                </a:lnTo>
                <a:lnTo>
                  <a:pt x="98" y="19"/>
                </a:lnTo>
                <a:lnTo>
                  <a:pt x="98" y="17"/>
                </a:lnTo>
                <a:lnTo>
                  <a:pt x="95" y="14"/>
                </a:lnTo>
                <a:lnTo>
                  <a:pt x="93" y="12"/>
                </a:lnTo>
                <a:lnTo>
                  <a:pt x="90" y="12"/>
                </a:lnTo>
                <a:lnTo>
                  <a:pt x="86" y="9"/>
                </a:lnTo>
                <a:lnTo>
                  <a:pt x="83" y="9"/>
                </a:lnTo>
                <a:lnTo>
                  <a:pt x="77" y="9"/>
                </a:lnTo>
                <a:lnTo>
                  <a:pt x="71" y="9"/>
                </a:lnTo>
                <a:lnTo>
                  <a:pt x="64" y="9"/>
                </a:lnTo>
                <a:lnTo>
                  <a:pt x="55" y="9"/>
                </a:lnTo>
                <a:lnTo>
                  <a:pt x="50" y="9"/>
                </a:lnTo>
                <a:lnTo>
                  <a:pt x="43" y="9"/>
                </a:lnTo>
                <a:lnTo>
                  <a:pt x="37" y="12"/>
                </a:lnTo>
                <a:lnTo>
                  <a:pt x="34" y="12"/>
                </a:lnTo>
                <a:lnTo>
                  <a:pt x="31" y="14"/>
                </a:lnTo>
                <a:lnTo>
                  <a:pt x="28" y="19"/>
                </a:lnTo>
                <a:lnTo>
                  <a:pt x="24" y="14"/>
                </a:lnTo>
                <a:lnTo>
                  <a:pt x="24" y="12"/>
                </a:lnTo>
                <a:lnTo>
                  <a:pt x="21" y="9"/>
                </a:lnTo>
                <a:lnTo>
                  <a:pt x="19" y="7"/>
                </a:lnTo>
                <a:lnTo>
                  <a:pt x="16" y="4"/>
                </a:lnTo>
                <a:lnTo>
                  <a:pt x="12" y="2"/>
                </a:lnTo>
                <a:lnTo>
                  <a:pt x="7" y="2"/>
                </a:lnTo>
                <a:lnTo>
                  <a:pt x="0" y="0"/>
                </a:lnTo>
              </a:path>
            </a:pathLst>
          </a:custGeom>
          <a:solidFill>
            <a:srgbClr val="6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21" name="Freeform 41">
            <a:extLst>
              <a:ext uri="{FF2B5EF4-FFF2-40B4-BE49-F238E27FC236}">
                <a16:creationId xmlns:a16="http://schemas.microsoft.com/office/drawing/2014/main" id="{3AE7670A-C693-4147-98E6-EC659676D7F9}"/>
              </a:ext>
            </a:extLst>
          </p:cNvPr>
          <p:cNvSpPr>
            <a:spLocks/>
          </p:cNvSpPr>
          <p:nvPr/>
        </p:nvSpPr>
        <p:spPr bwMode="auto">
          <a:xfrm>
            <a:off x="5324475" y="4946650"/>
            <a:ext cx="985838" cy="515938"/>
          </a:xfrm>
          <a:custGeom>
            <a:avLst/>
            <a:gdLst>
              <a:gd name="T0" fmla="*/ 7 w 621"/>
              <a:gd name="T1" fmla="*/ 40 h 325"/>
              <a:gd name="T2" fmla="*/ 4 w 621"/>
              <a:gd name="T3" fmla="*/ 47 h 325"/>
              <a:gd name="T4" fmla="*/ 0 w 621"/>
              <a:gd name="T5" fmla="*/ 63 h 325"/>
              <a:gd name="T6" fmla="*/ 7 w 621"/>
              <a:gd name="T7" fmla="*/ 103 h 325"/>
              <a:gd name="T8" fmla="*/ 14 w 621"/>
              <a:gd name="T9" fmla="*/ 147 h 325"/>
              <a:gd name="T10" fmla="*/ 29 w 621"/>
              <a:gd name="T11" fmla="*/ 184 h 325"/>
              <a:gd name="T12" fmla="*/ 51 w 621"/>
              <a:gd name="T13" fmla="*/ 216 h 325"/>
              <a:gd name="T14" fmla="*/ 77 w 621"/>
              <a:gd name="T15" fmla="*/ 242 h 325"/>
              <a:gd name="T16" fmla="*/ 109 w 621"/>
              <a:gd name="T17" fmla="*/ 268 h 325"/>
              <a:gd name="T18" fmla="*/ 145 w 621"/>
              <a:gd name="T19" fmla="*/ 284 h 325"/>
              <a:gd name="T20" fmla="*/ 182 w 621"/>
              <a:gd name="T21" fmla="*/ 298 h 325"/>
              <a:gd name="T22" fmla="*/ 221 w 621"/>
              <a:gd name="T23" fmla="*/ 309 h 325"/>
              <a:gd name="T24" fmla="*/ 249 w 621"/>
              <a:gd name="T25" fmla="*/ 313 h 325"/>
              <a:gd name="T26" fmla="*/ 275 w 621"/>
              <a:gd name="T27" fmla="*/ 320 h 325"/>
              <a:gd name="T28" fmla="*/ 297 w 621"/>
              <a:gd name="T29" fmla="*/ 324 h 325"/>
              <a:gd name="T30" fmla="*/ 329 w 621"/>
              <a:gd name="T31" fmla="*/ 324 h 325"/>
              <a:gd name="T32" fmla="*/ 355 w 621"/>
              <a:gd name="T33" fmla="*/ 320 h 325"/>
              <a:gd name="T34" fmla="*/ 374 w 621"/>
              <a:gd name="T35" fmla="*/ 313 h 325"/>
              <a:gd name="T36" fmla="*/ 409 w 621"/>
              <a:gd name="T37" fmla="*/ 305 h 325"/>
              <a:gd name="T38" fmla="*/ 441 w 621"/>
              <a:gd name="T39" fmla="*/ 298 h 325"/>
              <a:gd name="T40" fmla="*/ 473 w 621"/>
              <a:gd name="T41" fmla="*/ 287 h 325"/>
              <a:gd name="T42" fmla="*/ 502 w 621"/>
              <a:gd name="T43" fmla="*/ 272 h 325"/>
              <a:gd name="T44" fmla="*/ 527 w 621"/>
              <a:gd name="T45" fmla="*/ 258 h 325"/>
              <a:gd name="T46" fmla="*/ 546 w 621"/>
              <a:gd name="T47" fmla="*/ 239 h 325"/>
              <a:gd name="T48" fmla="*/ 569 w 621"/>
              <a:gd name="T49" fmla="*/ 221 h 325"/>
              <a:gd name="T50" fmla="*/ 581 w 621"/>
              <a:gd name="T51" fmla="*/ 202 h 325"/>
              <a:gd name="T52" fmla="*/ 591 w 621"/>
              <a:gd name="T53" fmla="*/ 184 h 325"/>
              <a:gd name="T54" fmla="*/ 601 w 621"/>
              <a:gd name="T55" fmla="*/ 165 h 325"/>
              <a:gd name="T56" fmla="*/ 607 w 621"/>
              <a:gd name="T57" fmla="*/ 144 h 325"/>
              <a:gd name="T58" fmla="*/ 613 w 621"/>
              <a:gd name="T59" fmla="*/ 124 h 325"/>
              <a:gd name="T60" fmla="*/ 617 w 621"/>
              <a:gd name="T61" fmla="*/ 103 h 325"/>
              <a:gd name="T62" fmla="*/ 620 w 621"/>
              <a:gd name="T63" fmla="*/ 73 h 325"/>
              <a:gd name="T64" fmla="*/ 620 w 621"/>
              <a:gd name="T65" fmla="*/ 52 h 325"/>
              <a:gd name="T66" fmla="*/ 613 w 621"/>
              <a:gd name="T67" fmla="*/ 40 h 325"/>
              <a:gd name="T68" fmla="*/ 607 w 621"/>
              <a:gd name="T69" fmla="*/ 33 h 325"/>
              <a:gd name="T70" fmla="*/ 598 w 621"/>
              <a:gd name="T71" fmla="*/ 29 h 325"/>
              <a:gd name="T72" fmla="*/ 588 w 621"/>
              <a:gd name="T73" fmla="*/ 26 h 325"/>
              <a:gd name="T74" fmla="*/ 575 w 621"/>
              <a:gd name="T75" fmla="*/ 26 h 325"/>
              <a:gd name="T76" fmla="*/ 563 w 621"/>
              <a:gd name="T77" fmla="*/ 21 h 325"/>
              <a:gd name="T78" fmla="*/ 546 w 621"/>
              <a:gd name="T79" fmla="*/ 18 h 325"/>
              <a:gd name="T80" fmla="*/ 524 w 621"/>
              <a:gd name="T81" fmla="*/ 15 h 325"/>
              <a:gd name="T82" fmla="*/ 505 w 621"/>
              <a:gd name="T83" fmla="*/ 11 h 325"/>
              <a:gd name="T84" fmla="*/ 489 w 621"/>
              <a:gd name="T85" fmla="*/ 11 h 325"/>
              <a:gd name="T86" fmla="*/ 473 w 621"/>
              <a:gd name="T87" fmla="*/ 7 h 325"/>
              <a:gd name="T88" fmla="*/ 457 w 621"/>
              <a:gd name="T89" fmla="*/ 7 h 325"/>
              <a:gd name="T90" fmla="*/ 441 w 621"/>
              <a:gd name="T91" fmla="*/ 3 h 325"/>
              <a:gd name="T92" fmla="*/ 428 w 621"/>
              <a:gd name="T93" fmla="*/ 3 h 325"/>
              <a:gd name="T94" fmla="*/ 403 w 621"/>
              <a:gd name="T95" fmla="*/ 3 h 325"/>
              <a:gd name="T96" fmla="*/ 377 w 621"/>
              <a:gd name="T97" fmla="*/ 3 h 325"/>
              <a:gd name="T98" fmla="*/ 361 w 621"/>
              <a:gd name="T99" fmla="*/ 0 h 325"/>
              <a:gd name="T100" fmla="*/ 339 w 621"/>
              <a:gd name="T101" fmla="*/ 0 h 325"/>
              <a:gd name="T102" fmla="*/ 316 w 621"/>
              <a:gd name="T103" fmla="*/ 0 h 325"/>
              <a:gd name="T104" fmla="*/ 291 w 621"/>
              <a:gd name="T105" fmla="*/ 0 h 325"/>
              <a:gd name="T106" fmla="*/ 259 w 621"/>
              <a:gd name="T107" fmla="*/ 0 h 325"/>
              <a:gd name="T108" fmla="*/ 230 w 621"/>
              <a:gd name="T109" fmla="*/ 3 h 325"/>
              <a:gd name="T110" fmla="*/ 198 w 621"/>
              <a:gd name="T111" fmla="*/ 3 h 325"/>
              <a:gd name="T112" fmla="*/ 173 w 621"/>
              <a:gd name="T113" fmla="*/ 7 h 325"/>
              <a:gd name="T114" fmla="*/ 145 w 621"/>
              <a:gd name="T115" fmla="*/ 7 h 325"/>
              <a:gd name="T116" fmla="*/ 115 w 621"/>
              <a:gd name="T117" fmla="*/ 11 h 325"/>
              <a:gd name="T118" fmla="*/ 86 w 621"/>
              <a:gd name="T119" fmla="*/ 15 h 325"/>
              <a:gd name="T120" fmla="*/ 58 w 621"/>
              <a:gd name="T121" fmla="*/ 21 h 325"/>
              <a:gd name="T122" fmla="*/ 36 w 621"/>
              <a:gd name="T123" fmla="*/ 26 h 325"/>
              <a:gd name="T124" fmla="*/ 14 w 621"/>
              <a:gd name="T125" fmla="*/ 3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21" h="325">
                <a:moveTo>
                  <a:pt x="14" y="37"/>
                </a:moveTo>
                <a:lnTo>
                  <a:pt x="7" y="40"/>
                </a:lnTo>
                <a:lnTo>
                  <a:pt x="7" y="44"/>
                </a:lnTo>
                <a:lnTo>
                  <a:pt x="4" y="47"/>
                </a:lnTo>
                <a:lnTo>
                  <a:pt x="4" y="55"/>
                </a:lnTo>
                <a:lnTo>
                  <a:pt x="0" y="63"/>
                </a:lnTo>
                <a:lnTo>
                  <a:pt x="4" y="84"/>
                </a:lnTo>
                <a:lnTo>
                  <a:pt x="7" y="103"/>
                </a:lnTo>
                <a:lnTo>
                  <a:pt x="10" y="129"/>
                </a:lnTo>
                <a:lnTo>
                  <a:pt x="14" y="147"/>
                </a:lnTo>
                <a:lnTo>
                  <a:pt x="22" y="169"/>
                </a:lnTo>
                <a:lnTo>
                  <a:pt x="29" y="184"/>
                </a:lnTo>
                <a:lnTo>
                  <a:pt x="39" y="202"/>
                </a:lnTo>
                <a:lnTo>
                  <a:pt x="51" y="216"/>
                </a:lnTo>
                <a:lnTo>
                  <a:pt x="64" y="228"/>
                </a:lnTo>
                <a:lnTo>
                  <a:pt x="77" y="242"/>
                </a:lnTo>
                <a:lnTo>
                  <a:pt x="93" y="253"/>
                </a:lnTo>
                <a:lnTo>
                  <a:pt x="109" y="268"/>
                </a:lnTo>
                <a:lnTo>
                  <a:pt x="125" y="276"/>
                </a:lnTo>
                <a:lnTo>
                  <a:pt x="145" y="284"/>
                </a:lnTo>
                <a:lnTo>
                  <a:pt x="163" y="294"/>
                </a:lnTo>
                <a:lnTo>
                  <a:pt x="182" y="298"/>
                </a:lnTo>
                <a:lnTo>
                  <a:pt x="198" y="305"/>
                </a:lnTo>
                <a:lnTo>
                  <a:pt x="221" y="309"/>
                </a:lnTo>
                <a:lnTo>
                  <a:pt x="240" y="313"/>
                </a:lnTo>
                <a:lnTo>
                  <a:pt x="249" y="313"/>
                </a:lnTo>
                <a:lnTo>
                  <a:pt x="262" y="316"/>
                </a:lnTo>
                <a:lnTo>
                  <a:pt x="275" y="320"/>
                </a:lnTo>
                <a:lnTo>
                  <a:pt x="284" y="324"/>
                </a:lnTo>
                <a:lnTo>
                  <a:pt x="297" y="324"/>
                </a:lnTo>
                <a:lnTo>
                  <a:pt x="313" y="324"/>
                </a:lnTo>
                <a:lnTo>
                  <a:pt x="329" y="324"/>
                </a:lnTo>
                <a:lnTo>
                  <a:pt x="345" y="320"/>
                </a:lnTo>
                <a:lnTo>
                  <a:pt x="355" y="320"/>
                </a:lnTo>
                <a:lnTo>
                  <a:pt x="361" y="316"/>
                </a:lnTo>
                <a:lnTo>
                  <a:pt x="374" y="313"/>
                </a:lnTo>
                <a:lnTo>
                  <a:pt x="390" y="313"/>
                </a:lnTo>
                <a:lnTo>
                  <a:pt x="409" y="305"/>
                </a:lnTo>
                <a:lnTo>
                  <a:pt x="425" y="302"/>
                </a:lnTo>
                <a:lnTo>
                  <a:pt x="441" y="298"/>
                </a:lnTo>
                <a:lnTo>
                  <a:pt x="457" y="294"/>
                </a:lnTo>
                <a:lnTo>
                  <a:pt x="473" y="287"/>
                </a:lnTo>
                <a:lnTo>
                  <a:pt x="489" y="279"/>
                </a:lnTo>
                <a:lnTo>
                  <a:pt x="502" y="272"/>
                </a:lnTo>
                <a:lnTo>
                  <a:pt x="514" y="265"/>
                </a:lnTo>
                <a:lnTo>
                  <a:pt x="527" y="258"/>
                </a:lnTo>
                <a:lnTo>
                  <a:pt x="537" y="250"/>
                </a:lnTo>
                <a:lnTo>
                  <a:pt x="546" y="239"/>
                </a:lnTo>
                <a:lnTo>
                  <a:pt x="559" y="232"/>
                </a:lnTo>
                <a:lnTo>
                  <a:pt x="569" y="221"/>
                </a:lnTo>
                <a:lnTo>
                  <a:pt x="575" y="210"/>
                </a:lnTo>
                <a:lnTo>
                  <a:pt x="581" y="202"/>
                </a:lnTo>
                <a:lnTo>
                  <a:pt x="588" y="195"/>
                </a:lnTo>
                <a:lnTo>
                  <a:pt x="591" y="184"/>
                </a:lnTo>
                <a:lnTo>
                  <a:pt x="598" y="176"/>
                </a:lnTo>
                <a:lnTo>
                  <a:pt x="601" y="165"/>
                </a:lnTo>
                <a:lnTo>
                  <a:pt x="604" y="155"/>
                </a:lnTo>
                <a:lnTo>
                  <a:pt x="607" y="144"/>
                </a:lnTo>
                <a:lnTo>
                  <a:pt x="610" y="136"/>
                </a:lnTo>
                <a:lnTo>
                  <a:pt x="613" y="124"/>
                </a:lnTo>
                <a:lnTo>
                  <a:pt x="613" y="113"/>
                </a:lnTo>
                <a:lnTo>
                  <a:pt x="617" y="103"/>
                </a:lnTo>
                <a:lnTo>
                  <a:pt x="617" y="92"/>
                </a:lnTo>
                <a:lnTo>
                  <a:pt x="620" y="73"/>
                </a:lnTo>
                <a:lnTo>
                  <a:pt x="620" y="63"/>
                </a:lnTo>
                <a:lnTo>
                  <a:pt x="620" y="52"/>
                </a:lnTo>
                <a:lnTo>
                  <a:pt x="617" y="44"/>
                </a:lnTo>
                <a:lnTo>
                  <a:pt x="613" y="40"/>
                </a:lnTo>
                <a:lnTo>
                  <a:pt x="613" y="37"/>
                </a:lnTo>
                <a:lnTo>
                  <a:pt x="607" y="33"/>
                </a:lnTo>
                <a:lnTo>
                  <a:pt x="604" y="33"/>
                </a:lnTo>
                <a:lnTo>
                  <a:pt x="598" y="29"/>
                </a:lnTo>
                <a:lnTo>
                  <a:pt x="591" y="29"/>
                </a:lnTo>
                <a:lnTo>
                  <a:pt x="588" y="26"/>
                </a:lnTo>
                <a:lnTo>
                  <a:pt x="581" y="26"/>
                </a:lnTo>
                <a:lnTo>
                  <a:pt x="575" y="26"/>
                </a:lnTo>
                <a:lnTo>
                  <a:pt x="569" y="21"/>
                </a:lnTo>
                <a:lnTo>
                  <a:pt x="563" y="21"/>
                </a:lnTo>
                <a:lnTo>
                  <a:pt x="553" y="18"/>
                </a:lnTo>
                <a:lnTo>
                  <a:pt x="546" y="18"/>
                </a:lnTo>
                <a:lnTo>
                  <a:pt x="534" y="15"/>
                </a:lnTo>
                <a:lnTo>
                  <a:pt x="524" y="15"/>
                </a:lnTo>
                <a:lnTo>
                  <a:pt x="514" y="11"/>
                </a:lnTo>
                <a:lnTo>
                  <a:pt x="505" y="11"/>
                </a:lnTo>
                <a:lnTo>
                  <a:pt x="496" y="11"/>
                </a:lnTo>
                <a:lnTo>
                  <a:pt x="489" y="11"/>
                </a:lnTo>
                <a:lnTo>
                  <a:pt x="479" y="7"/>
                </a:lnTo>
                <a:lnTo>
                  <a:pt x="473" y="7"/>
                </a:lnTo>
                <a:lnTo>
                  <a:pt x="467" y="7"/>
                </a:lnTo>
                <a:lnTo>
                  <a:pt x="457" y="7"/>
                </a:lnTo>
                <a:lnTo>
                  <a:pt x="450" y="7"/>
                </a:lnTo>
                <a:lnTo>
                  <a:pt x="441" y="3"/>
                </a:lnTo>
                <a:lnTo>
                  <a:pt x="435" y="3"/>
                </a:lnTo>
                <a:lnTo>
                  <a:pt x="428" y="3"/>
                </a:lnTo>
                <a:lnTo>
                  <a:pt x="419" y="3"/>
                </a:lnTo>
                <a:lnTo>
                  <a:pt x="403" y="3"/>
                </a:lnTo>
                <a:lnTo>
                  <a:pt x="390" y="3"/>
                </a:lnTo>
                <a:lnTo>
                  <a:pt x="377" y="3"/>
                </a:lnTo>
                <a:lnTo>
                  <a:pt x="371" y="0"/>
                </a:lnTo>
                <a:lnTo>
                  <a:pt x="361" y="0"/>
                </a:lnTo>
                <a:lnTo>
                  <a:pt x="351" y="0"/>
                </a:lnTo>
                <a:lnTo>
                  <a:pt x="339" y="0"/>
                </a:lnTo>
                <a:lnTo>
                  <a:pt x="326" y="0"/>
                </a:lnTo>
                <a:lnTo>
                  <a:pt x="316" y="0"/>
                </a:lnTo>
                <a:lnTo>
                  <a:pt x="304" y="0"/>
                </a:lnTo>
                <a:lnTo>
                  <a:pt x="291" y="0"/>
                </a:lnTo>
                <a:lnTo>
                  <a:pt x="272" y="0"/>
                </a:lnTo>
                <a:lnTo>
                  <a:pt x="259" y="0"/>
                </a:lnTo>
                <a:lnTo>
                  <a:pt x="246" y="3"/>
                </a:lnTo>
                <a:lnTo>
                  <a:pt x="230" y="3"/>
                </a:lnTo>
                <a:lnTo>
                  <a:pt x="214" y="3"/>
                </a:lnTo>
                <a:lnTo>
                  <a:pt x="198" y="3"/>
                </a:lnTo>
                <a:lnTo>
                  <a:pt x="185" y="3"/>
                </a:lnTo>
                <a:lnTo>
                  <a:pt x="173" y="7"/>
                </a:lnTo>
                <a:lnTo>
                  <a:pt x="157" y="7"/>
                </a:lnTo>
                <a:lnTo>
                  <a:pt x="145" y="7"/>
                </a:lnTo>
                <a:lnTo>
                  <a:pt x="128" y="11"/>
                </a:lnTo>
                <a:lnTo>
                  <a:pt x="115" y="11"/>
                </a:lnTo>
                <a:lnTo>
                  <a:pt x="103" y="15"/>
                </a:lnTo>
                <a:lnTo>
                  <a:pt x="86" y="15"/>
                </a:lnTo>
                <a:lnTo>
                  <a:pt x="71" y="18"/>
                </a:lnTo>
                <a:lnTo>
                  <a:pt x="58" y="21"/>
                </a:lnTo>
                <a:lnTo>
                  <a:pt x="46" y="26"/>
                </a:lnTo>
                <a:lnTo>
                  <a:pt x="36" y="26"/>
                </a:lnTo>
                <a:lnTo>
                  <a:pt x="22" y="33"/>
                </a:lnTo>
                <a:lnTo>
                  <a:pt x="14" y="37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22" name="Freeform 42">
            <a:extLst>
              <a:ext uri="{FF2B5EF4-FFF2-40B4-BE49-F238E27FC236}">
                <a16:creationId xmlns:a16="http://schemas.microsoft.com/office/drawing/2014/main" id="{DA3B877E-D36F-C54F-B84A-4D1F20678A7A}"/>
              </a:ext>
            </a:extLst>
          </p:cNvPr>
          <p:cNvSpPr>
            <a:spLocks/>
          </p:cNvSpPr>
          <p:nvPr/>
        </p:nvSpPr>
        <p:spPr bwMode="auto">
          <a:xfrm>
            <a:off x="5337175" y="5113338"/>
            <a:ext cx="704850" cy="328612"/>
          </a:xfrm>
          <a:custGeom>
            <a:avLst/>
            <a:gdLst>
              <a:gd name="T0" fmla="*/ 10 w 444"/>
              <a:gd name="T1" fmla="*/ 47 h 207"/>
              <a:gd name="T2" fmla="*/ 16 w 444"/>
              <a:gd name="T3" fmla="*/ 66 h 207"/>
              <a:gd name="T4" fmla="*/ 26 w 444"/>
              <a:gd name="T5" fmla="*/ 89 h 207"/>
              <a:gd name="T6" fmla="*/ 32 w 444"/>
              <a:gd name="T7" fmla="*/ 101 h 207"/>
              <a:gd name="T8" fmla="*/ 48 w 444"/>
              <a:gd name="T9" fmla="*/ 117 h 207"/>
              <a:gd name="T10" fmla="*/ 61 w 444"/>
              <a:gd name="T11" fmla="*/ 133 h 207"/>
              <a:gd name="T12" fmla="*/ 78 w 444"/>
              <a:gd name="T13" fmla="*/ 145 h 207"/>
              <a:gd name="T14" fmla="*/ 93 w 444"/>
              <a:gd name="T15" fmla="*/ 155 h 207"/>
              <a:gd name="T16" fmla="*/ 113 w 444"/>
              <a:gd name="T17" fmla="*/ 165 h 207"/>
              <a:gd name="T18" fmla="*/ 130 w 444"/>
              <a:gd name="T19" fmla="*/ 174 h 207"/>
              <a:gd name="T20" fmla="*/ 148 w 444"/>
              <a:gd name="T21" fmla="*/ 177 h 207"/>
              <a:gd name="T22" fmla="*/ 168 w 444"/>
              <a:gd name="T23" fmla="*/ 184 h 207"/>
              <a:gd name="T24" fmla="*/ 188 w 444"/>
              <a:gd name="T25" fmla="*/ 190 h 207"/>
              <a:gd name="T26" fmla="*/ 203 w 444"/>
              <a:gd name="T27" fmla="*/ 196 h 207"/>
              <a:gd name="T28" fmla="*/ 220 w 444"/>
              <a:gd name="T29" fmla="*/ 199 h 207"/>
              <a:gd name="T30" fmla="*/ 249 w 444"/>
              <a:gd name="T31" fmla="*/ 202 h 207"/>
              <a:gd name="T32" fmla="*/ 291 w 444"/>
              <a:gd name="T33" fmla="*/ 206 h 207"/>
              <a:gd name="T34" fmla="*/ 320 w 444"/>
              <a:gd name="T35" fmla="*/ 206 h 207"/>
              <a:gd name="T36" fmla="*/ 365 w 444"/>
              <a:gd name="T37" fmla="*/ 202 h 207"/>
              <a:gd name="T38" fmla="*/ 398 w 444"/>
              <a:gd name="T39" fmla="*/ 196 h 207"/>
              <a:gd name="T40" fmla="*/ 426 w 444"/>
              <a:gd name="T41" fmla="*/ 187 h 207"/>
              <a:gd name="T42" fmla="*/ 443 w 444"/>
              <a:gd name="T43" fmla="*/ 177 h 207"/>
              <a:gd name="T44" fmla="*/ 443 w 444"/>
              <a:gd name="T45" fmla="*/ 167 h 207"/>
              <a:gd name="T46" fmla="*/ 414 w 444"/>
              <a:gd name="T47" fmla="*/ 177 h 207"/>
              <a:gd name="T48" fmla="*/ 381 w 444"/>
              <a:gd name="T49" fmla="*/ 184 h 207"/>
              <a:gd name="T50" fmla="*/ 356 w 444"/>
              <a:gd name="T51" fmla="*/ 187 h 207"/>
              <a:gd name="T52" fmla="*/ 333 w 444"/>
              <a:gd name="T53" fmla="*/ 187 h 207"/>
              <a:gd name="T54" fmla="*/ 307 w 444"/>
              <a:gd name="T55" fmla="*/ 187 h 207"/>
              <a:gd name="T56" fmla="*/ 284 w 444"/>
              <a:gd name="T57" fmla="*/ 184 h 207"/>
              <a:gd name="T58" fmla="*/ 249 w 444"/>
              <a:gd name="T59" fmla="*/ 180 h 207"/>
              <a:gd name="T60" fmla="*/ 226 w 444"/>
              <a:gd name="T61" fmla="*/ 177 h 207"/>
              <a:gd name="T62" fmla="*/ 207 w 444"/>
              <a:gd name="T63" fmla="*/ 170 h 207"/>
              <a:gd name="T64" fmla="*/ 191 w 444"/>
              <a:gd name="T65" fmla="*/ 167 h 207"/>
              <a:gd name="T66" fmla="*/ 171 w 444"/>
              <a:gd name="T67" fmla="*/ 158 h 207"/>
              <a:gd name="T68" fmla="*/ 155 w 444"/>
              <a:gd name="T69" fmla="*/ 152 h 207"/>
              <a:gd name="T70" fmla="*/ 136 w 444"/>
              <a:gd name="T71" fmla="*/ 140 h 207"/>
              <a:gd name="T72" fmla="*/ 116 w 444"/>
              <a:gd name="T73" fmla="*/ 126 h 207"/>
              <a:gd name="T74" fmla="*/ 100 w 444"/>
              <a:gd name="T75" fmla="*/ 114 h 207"/>
              <a:gd name="T76" fmla="*/ 87 w 444"/>
              <a:gd name="T77" fmla="*/ 98 h 207"/>
              <a:gd name="T78" fmla="*/ 75 w 444"/>
              <a:gd name="T79" fmla="*/ 82 h 207"/>
              <a:gd name="T80" fmla="*/ 65 w 444"/>
              <a:gd name="T81" fmla="*/ 60 h 207"/>
              <a:gd name="T82" fmla="*/ 61 w 444"/>
              <a:gd name="T83" fmla="*/ 38 h 207"/>
              <a:gd name="T84" fmla="*/ 58 w 444"/>
              <a:gd name="T85" fmla="*/ 13 h 207"/>
              <a:gd name="T86" fmla="*/ 42 w 444"/>
              <a:gd name="T87" fmla="*/ 13 h 207"/>
              <a:gd name="T88" fmla="*/ 32 w 444"/>
              <a:gd name="T89" fmla="*/ 10 h 207"/>
              <a:gd name="T90" fmla="*/ 23 w 444"/>
              <a:gd name="T91" fmla="*/ 7 h 207"/>
              <a:gd name="T92" fmla="*/ 10 w 444"/>
              <a:gd name="T93" fmla="*/ 3 h 207"/>
              <a:gd name="T94" fmla="*/ 0 w 444"/>
              <a:gd name="T95" fmla="*/ 0 h 207"/>
              <a:gd name="T96" fmla="*/ 3 w 444"/>
              <a:gd name="T97" fmla="*/ 25 h 207"/>
              <a:gd name="T98" fmla="*/ 10 w 444"/>
              <a:gd name="T99" fmla="*/ 4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44" h="207">
                <a:moveTo>
                  <a:pt x="10" y="47"/>
                </a:moveTo>
                <a:lnTo>
                  <a:pt x="16" y="66"/>
                </a:lnTo>
                <a:lnTo>
                  <a:pt x="26" y="89"/>
                </a:lnTo>
                <a:lnTo>
                  <a:pt x="32" y="101"/>
                </a:lnTo>
                <a:lnTo>
                  <a:pt x="48" y="117"/>
                </a:lnTo>
                <a:lnTo>
                  <a:pt x="61" y="133"/>
                </a:lnTo>
                <a:lnTo>
                  <a:pt x="78" y="145"/>
                </a:lnTo>
                <a:lnTo>
                  <a:pt x="93" y="155"/>
                </a:lnTo>
                <a:lnTo>
                  <a:pt x="113" y="165"/>
                </a:lnTo>
                <a:lnTo>
                  <a:pt x="130" y="174"/>
                </a:lnTo>
                <a:lnTo>
                  <a:pt x="148" y="177"/>
                </a:lnTo>
                <a:lnTo>
                  <a:pt x="168" y="184"/>
                </a:lnTo>
                <a:lnTo>
                  <a:pt x="188" y="190"/>
                </a:lnTo>
                <a:lnTo>
                  <a:pt x="203" y="196"/>
                </a:lnTo>
                <a:lnTo>
                  <a:pt x="220" y="199"/>
                </a:lnTo>
                <a:lnTo>
                  <a:pt x="249" y="202"/>
                </a:lnTo>
                <a:lnTo>
                  <a:pt x="291" y="206"/>
                </a:lnTo>
                <a:lnTo>
                  <a:pt x="320" y="206"/>
                </a:lnTo>
                <a:lnTo>
                  <a:pt x="365" y="202"/>
                </a:lnTo>
                <a:lnTo>
                  <a:pt x="398" y="196"/>
                </a:lnTo>
                <a:lnTo>
                  <a:pt x="426" y="187"/>
                </a:lnTo>
                <a:lnTo>
                  <a:pt x="443" y="177"/>
                </a:lnTo>
                <a:lnTo>
                  <a:pt x="443" y="167"/>
                </a:lnTo>
                <a:lnTo>
                  <a:pt x="414" y="177"/>
                </a:lnTo>
                <a:lnTo>
                  <a:pt x="381" y="184"/>
                </a:lnTo>
                <a:lnTo>
                  <a:pt x="356" y="187"/>
                </a:lnTo>
                <a:lnTo>
                  <a:pt x="333" y="187"/>
                </a:lnTo>
                <a:lnTo>
                  <a:pt x="307" y="187"/>
                </a:lnTo>
                <a:lnTo>
                  <a:pt x="284" y="184"/>
                </a:lnTo>
                <a:lnTo>
                  <a:pt x="249" y="180"/>
                </a:lnTo>
                <a:lnTo>
                  <a:pt x="226" y="177"/>
                </a:lnTo>
                <a:lnTo>
                  <a:pt x="207" y="170"/>
                </a:lnTo>
                <a:lnTo>
                  <a:pt x="191" y="167"/>
                </a:lnTo>
                <a:lnTo>
                  <a:pt x="171" y="158"/>
                </a:lnTo>
                <a:lnTo>
                  <a:pt x="155" y="152"/>
                </a:lnTo>
                <a:lnTo>
                  <a:pt x="136" y="140"/>
                </a:lnTo>
                <a:lnTo>
                  <a:pt x="116" y="126"/>
                </a:lnTo>
                <a:lnTo>
                  <a:pt x="100" y="114"/>
                </a:lnTo>
                <a:lnTo>
                  <a:pt x="87" y="98"/>
                </a:lnTo>
                <a:lnTo>
                  <a:pt x="75" y="82"/>
                </a:lnTo>
                <a:lnTo>
                  <a:pt x="65" y="60"/>
                </a:lnTo>
                <a:lnTo>
                  <a:pt x="61" y="38"/>
                </a:lnTo>
                <a:lnTo>
                  <a:pt x="58" y="13"/>
                </a:lnTo>
                <a:lnTo>
                  <a:pt x="42" y="13"/>
                </a:lnTo>
                <a:lnTo>
                  <a:pt x="32" y="10"/>
                </a:lnTo>
                <a:lnTo>
                  <a:pt x="23" y="7"/>
                </a:lnTo>
                <a:lnTo>
                  <a:pt x="10" y="3"/>
                </a:lnTo>
                <a:lnTo>
                  <a:pt x="0" y="0"/>
                </a:lnTo>
                <a:lnTo>
                  <a:pt x="3" y="25"/>
                </a:lnTo>
                <a:lnTo>
                  <a:pt x="10" y="47"/>
                </a:lnTo>
              </a:path>
            </a:pathLst>
          </a:cu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23" name="Oval 43">
            <a:extLst>
              <a:ext uri="{FF2B5EF4-FFF2-40B4-BE49-F238E27FC236}">
                <a16:creationId xmlns:a16="http://schemas.microsoft.com/office/drawing/2014/main" id="{C4A04CF9-8AEC-A842-ABE2-36C57FAA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3" y="4932363"/>
            <a:ext cx="935037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24" name="Freeform 44">
            <a:extLst>
              <a:ext uri="{FF2B5EF4-FFF2-40B4-BE49-F238E27FC236}">
                <a16:creationId xmlns:a16="http://schemas.microsoft.com/office/drawing/2014/main" id="{BA9642E1-B81D-8A47-A224-A27A10BDBA45}"/>
              </a:ext>
            </a:extLst>
          </p:cNvPr>
          <p:cNvSpPr>
            <a:spLocks/>
          </p:cNvSpPr>
          <p:nvPr/>
        </p:nvSpPr>
        <p:spPr bwMode="auto">
          <a:xfrm>
            <a:off x="6053138" y="5024438"/>
            <a:ext cx="260350" cy="104775"/>
          </a:xfrm>
          <a:custGeom>
            <a:avLst/>
            <a:gdLst>
              <a:gd name="T0" fmla="*/ 3 w 164"/>
              <a:gd name="T1" fmla="*/ 0 h 66"/>
              <a:gd name="T2" fmla="*/ 22 w 164"/>
              <a:gd name="T3" fmla="*/ 4 h 66"/>
              <a:gd name="T4" fmla="*/ 31 w 164"/>
              <a:gd name="T5" fmla="*/ 9 h 66"/>
              <a:gd name="T6" fmla="*/ 41 w 164"/>
              <a:gd name="T7" fmla="*/ 15 h 66"/>
              <a:gd name="T8" fmla="*/ 44 w 164"/>
              <a:gd name="T9" fmla="*/ 24 h 66"/>
              <a:gd name="T10" fmla="*/ 44 w 164"/>
              <a:gd name="T11" fmla="*/ 32 h 66"/>
              <a:gd name="T12" fmla="*/ 44 w 164"/>
              <a:gd name="T13" fmla="*/ 36 h 66"/>
              <a:gd name="T14" fmla="*/ 37 w 164"/>
              <a:gd name="T15" fmla="*/ 45 h 66"/>
              <a:gd name="T16" fmla="*/ 34 w 164"/>
              <a:gd name="T17" fmla="*/ 47 h 66"/>
              <a:gd name="T18" fmla="*/ 28 w 164"/>
              <a:gd name="T19" fmla="*/ 53 h 66"/>
              <a:gd name="T20" fmla="*/ 22 w 164"/>
              <a:gd name="T21" fmla="*/ 56 h 66"/>
              <a:gd name="T22" fmla="*/ 12 w 164"/>
              <a:gd name="T23" fmla="*/ 59 h 66"/>
              <a:gd name="T24" fmla="*/ 0 w 164"/>
              <a:gd name="T25" fmla="*/ 65 h 66"/>
              <a:gd name="T26" fmla="*/ 25 w 164"/>
              <a:gd name="T27" fmla="*/ 61 h 66"/>
              <a:gd name="T28" fmla="*/ 44 w 164"/>
              <a:gd name="T29" fmla="*/ 61 h 66"/>
              <a:gd name="T30" fmla="*/ 63 w 164"/>
              <a:gd name="T31" fmla="*/ 59 h 66"/>
              <a:gd name="T32" fmla="*/ 85 w 164"/>
              <a:gd name="T33" fmla="*/ 56 h 66"/>
              <a:gd name="T34" fmla="*/ 107 w 164"/>
              <a:gd name="T35" fmla="*/ 53 h 66"/>
              <a:gd name="T36" fmla="*/ 122 w 164"/>
              <a:gd name="T37" fmla="*/ 50 h 66"/>
              <a:gd name="T38" fmla="*/ 134 w 164"/>
              <a:gd name="T39" fmla="*/ 47 h 66"/>
              <a:gd name="T40" fmla="*/ 147 w 164"/>
              <a:gd name="T41" fmla="*/ 45 h 66"/>
              <a:gd name="T42" fmla="*/ 153 w 164"/>
              <a:gd name="T43" fmla="*/ 41 h 66"/>
              <a:gd name="T44" fmla="*/ 156 w 164"/>
              <a:gd name="T45" fmla="*/ 38 h 66"/>
              <a:gd name="T46" fmla="*/ 160 w 164"/>
              <a:gd name="T47" fmla="*/ 36 h 66"/>
              <a:gd name="T48" fmla="*/ 163 w 164"/>
              <a:gd name="T49" fmla="*/ 29 h 66"/>
              <a:gd name="T50" fmla="*/ 160 w 164"/>
              <a:gd name="T51" fmla="*/ 27 h 66"/>
              <a:gd name="T52" fmla="*/ 153 w 164"/>
              <a:gd name="T53" fmla="*/ 24 h 66"/>
              <a:gd name="T54" fmla="*/ 141 w 164"/>
              <a:gd name="T55" fmla="*/ 18 h 66"/>
              <a:gd name="T56" fmla="*/ 129 w 164"/>
              <a:gd name="T57" fmla="*/ 15 h 66"/>
              <a:gd name="T58" fmla="*/ 115 w 164"/>
              <a:gd name="T59" fmla="*/ 12 h 66"/>
              <a:gd name="T60" fmla="*/ 97 w 164"/>
              <a:gd name="T61" fmla="*/ 9 h 66"/>
              <a:gd name="T62" fmla="*/ 85 w 164"/>
              <a:gd name="T63" fmla="*/ 6 h 66"/>
              <a:gd name="T64" fmla="*/ 66 w 164"/>
              <a:gd name="T65" fmla="*/ 6 h 66"/>
              <a:gd name="T66" fmla="*/ 50 w 164"/>
              <a:gd name="T67" fmla="*/ 4 h 66"/>
              <a:gd name="T68" fmla="*/ 34 w 164"/>
              <a:gd name="T69" fmla="*/ 4 h 66"/>
              <a:gd name="T70" fmla="*/ 22 w 164"/>
              <a:gd name="T71" fmla="*/ 0 h 66"/>
              <a:gd name="T72" fmla="*/ 3 w 164"/>
              <a:gd name="T73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4" h="66">
                <a:moveTo>
                  <a:pt x="3" y="0"/>
                </a:moveTo>
                <a:lnTo>
                  <a:pt x="22" y="4"/>
                </a:lnTo>
                <a:lnTo>
                  <a:pt x="31" y="9"/>
                </a:lnTo>
                <a:lnTo>
                  <a:pt x="41" y="15"/>
                </a:lnTo>
                <a:lnTo>
                  <a:pt x="44" y="24"/>
                </a:lnTo>
                <a:lnTo>
                  <a:pt x="44" y="32"/>
                </a:lnTo>
                <a:lnTo>
                  <a:pt x="44" y="36"/>
                </a:lnTo>
                <a:lnTo>
                  <a:pt x="37" y="45"/>
                </a:lnTo>
                <a:lnTo>
                  <a:pt x="34" y="47"/>
                </a:lnTo>
                <a:lnTo>
                  <a:pt x="28" y="53"/>
                </a:lnTo>
                <a:lnTo>
                  <a:pt x="22" y="56"/>
                </a:lnTo>
                <a:lnTo>
                  <a:pt x="12" y="59"/>
                </a:lnTo>
                <a:lnTo>
                  <a:pt x="0" y="65"/>
                </a:lnTo>
                <a:lnTo>
                  <a:pt x="25" y="61"/>
                </a:lnTo>
                <a:lnTo>
                  <a:pt x="44" y="61"/>
                </a:lnTo>
                <a:lnTo>
                  <a:pt x="63" y="59"/>
                </a:lnTo>
                <a:lnTo>
                  <a:pt x="85" y="56"/>
                </a:lnTo>
                <a:lnTo>
                  <a:pt x="107" y="53"/>
                </a:lnTo>
                <a:lnTo>
                  <a:pt x="122" y="50"/>
                </a:lnTo>
                <a:lnTo>
                  <a:pt x="134" y="47"/>
                </a:lnTo>
                <a:lnTo>
                  <a:pt x="147" y="45"/>
                </a:lnTo>
                <a:lnTo>
                  <a:pt x="153" y="41"/>
                </a:lnTo>
                <a:lnTo>
                  <a:pt x="156" y="38"/>
                </a:lnTo>
                <a:lnTo>
                  <a:pt x="160" y="36"/>
                </a:lnTo>
                <a:lnTo>
                  <a:pt x="163" y="29"/>
                </a:lnTo>
                <a:lnTo>
                  <a:pt x="160" y="27"/>
                </a:lnTo>
                <a:lnTo>
                  <a:pt x="153" y="24"/>
                </a:lnTo>
                <a:lnTo>
                  <a:pt x="141" y="18"/>
                </a:lnTo>
                <a:lnTo>
                  <a:pt x="129" y="15"/>
                </a:lnTo>
                <a:lnTo>
                  <a:pt x="115" y="12"/>
                </a:lnTo>
                <a:lnTo>
                  <a:pt x="97" y="9"/>
                </a:lnTo>
                <a:lnTo>
                  <a:pt x="85" y="6"/>
                </a:lnTo>
                <a:lnTo>
                  <a:pt x="66" y="6"/>
                </a:lnTo>
                <a:lnTo>
                  <a:pt x="50" y="4"/>
                </a:lnTo>
                <a:lnTo>
                  <a:pt x="34" y="4"/>
                </a:lnTo>
                <a:lnTo>
                  <a:pt x="22" y="0"/>
                </a:lnTo>
                <a:lnTo>
                  <a:pt x="3" y="0"/>
                </a:lnTo>
              </a:path>
            </a:pathLst>
          </a:custGeom>
          <a:solidFill>
            <a:srgbClr val="E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25" name="Freeform 45">
            <a:extLst>
              <a:ext uri="{FF2B5EF4-FFF2-40B4-BE49-F238E27FC236}">
                <a16:creationId xmlns:a16="http://schemas.microsoft.com/office/drawing/2014/main" id="{021820AF-3AFA-F948-A04D-1546261B4182}"/>
              </a:ext>
            </a:extLst>
          </p:cNvPr>
          <p:cNvSpPr>
            <a:spLocks/>
          </p:cNvSpPr>
          <p:nvPr/>
        </p:nvSpPr>
        <p:spPr bwMode="auto">
          <a:xfrm>
            <a:off x="6067425" y="5010150"/>
            <a:ext cx="244475" cy="212725"/>
          </a:xfrm>
          <a:custGeom>
            <a:avLst/>
            <a:gdLst>
              <a:gd name="T0" fmla="*/ 0 w 154"/>
              <a:gd name="T1" fmla="*/ 25 h 134"/>
              <a:gd name="T2" fmla="*/ 6 w 154"/>
              <a:gd name="T3" fmla="*/ 38 h 134"/>
              <a:gd name="T4" fmla="*/ 10 w 154"/>
              <a:gd name="T5" fmla="*/ 53 h 134"/>
              <a:gd name="T6" fmla="*/ 15 w 154"/>
              <a:gd name="T7" fmla="*/ 72 h 134"/>
              <a:gd name="T8" fmla="*/ 22 w 154"/>
              <a:gd name="T9" fmla="*/ 84 h 134"/>
              <a:gd name="T10" fmla="*/ 28 w 154"/>
              <a:gd name="T11" fmla="*/ 99 h 134"/>
              <a:gd name="T12" fmla="*/ 37 w 154"/>
              <a:gd name="T13" fmla="*/ 108 h 134"/>
              <a:gd name="T14" fmla="*/ 44 w 154"/>
              <a:gd name="T15" fmla="*/ 118 h 134"/>
              <a:gd name="T16" fmla="*/ 59 w 154"/>
              <a:gd name="T17" fmla="*/ 127 h 134"/>
              <a:gd name="T18" fmla="*/ 68 w 154"/>
              <a:gd name="T19" fmla="*/ 130 h 134"/>
              <a:gd name="T20" fmla="*/ 78 w 154"/>
              <a:gd name="T21" fmla="*/ 133 h 134"/>
              <a:gd name="T22" fmla="*/ 85 w 154"/>
              <a:gd name="T23" fmla="*/ 133 h 134"/>
              <a:gd name="T24" fmla="*/ 90 w 154"/>
              <a:gd name="T25" fmla="*/ 130 h 134"/>
              <a:gd name="T26" fmla="*/ 97 w 154"/>
              <a:gd name="T27" fmla="*/ 127 h 134"/>
              <a:gd name="T28" fmla="*/ 103 w 154"/>
              <a:gd name="T29" fmla="*/ 125 h 134"/>
              <a:gd name="T30" fmla="*/ 112 w 154"/>
              <a:gd name="T31" fmla="*/ 115 h 134"/>
              <a:gd name="T32" fmla="*/ 119 w 154"/>
              <a:gd name="T33" fmla="*/ 108 h 134"/>
              <a:gd name="T34" fmla="*/ 124 w 154"/>
              <a:gd name="T35" fmla="*/ 96 h 134"/>
              <a:gd name="T36" fmla="*/ 134 w 154"/>
              <a:gd name="T37" fmla="*/ 87 h 134"/>
              <a:gd name="T38" fmla="*/ 138 w 154"/>
              <a:gd name="T39" fmla="*/ 75 h 134"/>
              <a:gd name="T40" fmla="*/ 143 w 154"/>
              <a:gd name="T41" fmla="*/ 59 h 134"/>
              <a:gd name="T42" fmla="*/ 146 w 154"/>
              <a:gd name="T43" fmla="*/ 43 h 134"/>
              <a:gd name="T44" fmla="*/ 150 w 154"/>
              <a:gd name="T45" fmla="*/ 31 h 134"/>
              <a:gd name="T46" fmla="*/ 153 w 154"/>
              <a:gd name="T47" fmla="*/ 16 h 134"/>
              <a:gd name="T48" fmla="*/ 153 w 154"/>
              <a:gd name="T49" fmla="*/ 0 h 134"/>
              <a:gd name="T50" fmla="*/ 143 w 154"/>
              <a:gd name="T51" fmla="*/ 7 h 134"/>
              <a:gd name="T52" fmla="*/ 131 w 154"/>
              <a:gd name="T53" fmla="*/ 7 h 134"/>
              <a:gd name="T54" fmla="*/ 122 w 154"/>
              <a:gd name="T55" fmla="*/ 9 h 134"/>
              <a:gd name="T56" fmla="*/ 103 w 154"/>
              <a:gd name="T57" fmla="*/ 12 h 134"/>
              <a:gd name="T58" fmla="*/ 90 w 154"/>
              <a:gd name="T59" fmla="*/ 16 h 134"/>
              <a:gd name="T60" fmla="*/ 68 w 154"/>
              <a:gd name="T61" fmla="*/ 19 h 134"/>
              <a:gd name="T62" fmla="*/ 49 w 154"/>
              <a:gd name="T63" fmla="*/ 22 h 134"/>
              <a:gd name="T64" fmla="*/ 31 w 154"/>
              <a:gd name="T65" fmla="*/ 22 h 134"/>
              <a:gd name="T66" fmla="*/ 15 w 154"/>
              <a:gd name="T67" fmla="*/ 22 h 134"/>
              <a:gd name="T68" fmla="*/ 0 w 154"/>
              <a:gd name="T69" fmla="*/ 2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4" h="134">
                <a:moveTo>
                  <a:pt x="0" y="25"/>
                </a:moveTo>
                <a:lnTo>
                  <a:pt x="6" y="38"/>
                </a:lnTo>
                <a:lnTo>
                  <a:pt x="10" y="53"/>
                </a:lnTo>
                <a:lnTo>
                  <a:pt x="15" y="72"/>
                </a:lnTo>
                <a:lnTo>
                  <a:pt x="22" y="84"/>
                </a:lnTo>
                <a:lnTo>
                  <a:pt x="28" y="99"/>
                </a:lnTo>
                <a:lnTo>
                  <a:pt x="37" y="108"/>
                </a:lnTo>
                <a:lnTo>
                  <a:pt x="44" y="118"/>
                </a:lnTo>
                <a:lnTo>
                  <a:pt x="59" y="127"/>
                </a:lnTo>
                <a:lnTo>
                  <a:pt x="68" y="130"/>
                </a:lnTo>
                <a:lnTo>
                  <a:pt x="78" y="133"/>
                </a:lnTo>
                <a:lnTo>
                  <a:pt x="85" y="133"/>
                </a:lnTo>
                <a:lnTo>
                  <a:pt x="90" y="130"/>
                </a:lnTo>
                <a:lnTo>
                  <a:pt x="97" y="127"/>
                </a:lnTo>
                <a:lnTo>
                  <a:pt x="103" y="125"/>
                </a:lnTo>
                <a:lnTo>
                  <a:pt x="112" y="115"/>
                </a:lnTo>
                <a:lnTo>
                  <a:pt x="119" y="108"/>
                </a:lnTo>
                <a:lnTo>
                  <a:pt x="124" y="96"/>
                </a:lnTo>
                <a:lnTo>
                  <a:pt x="134" y="87"/>
                </a:lnTo>
                <a:lnTo>
                  <a:pt x="138" y="75"/>
                </a:lnTo>
                <a:lnTo>
                  <a:pt x="143" y="59"/>
                </a:lnTo>
                <a:lnTo>
                  <a:pt x="146" y="43"/>
                </a:lnTo>
                <a:lnTo>
                  <a:pt x="150" y="31"/>
                </a:lnTo>
                <a:lnTo>
                  <a:pt x="153" y="16"/>
                </a:lnTo>
                <a:lnTo>
                  <a:pt x="153" y="0"/>
                </a:lnTo>
                <a:lnTo>
                  <a:pt x="143" y="7"/>
                </a:lnTo>
                <a:lnTo>
                  <a:pt x="131" y="7"/>
                </a:lnTo>
                <a:lnTo>
                  <a:pt x="122" y="9"/>
                </a:lnTo>
                <a:lnTo>
                  <a:pt x="103" y="12"/>
                </a:lnTo>
                <a:lnTo>
                  <a:pt x="90" y="16"/>
                </a:lnTo>
                <a:lnTo>
                  <a:pt x="68" y="19"/>
                </a:lnTo>
                <a:lnTo>
                  <a:pt x="49" y="22"/>
                </a:lnTo>
                <a:lnTo>
                  <a:pt x="31" y="22"/>
                </a:lnTo>
                <a:lnTo>
                  <a:pt x="15" y="22"/>
                </a:lnTo>
                <a:lnTo>
                  <a:pt x="0" y="25"/>
                </a:lnTo>
              </a:path>
            </a:pathLst>
          </a:custGeom>
          <a:solidFill>
            <a:srgbClr val="A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26" name="Freeform 46">
            <a:extLst>
              <a:ext uri="{FF2B5EF4-FFF2-40B4-BE49-F238E27FC236}">
                <a16:creationId xmlns:a16="http://schemas.microsoft.com/office/drawing/2014/main" id="{F169F020-EFBE-7C48-9EA4-CF6BAD54A7A7}"/>
              </a:ext>
            </a:extLst>
          </p:cNvPr>
          <p:cNvSpPr>
            <a:spLocks/>
          </p:cNvSpPr>
          <p:nvPr/>
        </p:nvSpPr>
        <p:spPr bwMode="auto">
          <a:xfrm>
            <a:off x="6157913" y="4738688"/>
            <a:ext cx="134937" cy="447675"/>
          </a:xfrm>
          <a:custGeom>
            <a:avLst/>
            <a:gdLst>
              <a:gd name="T0" fmla="*/ 0 w 85"/>
              <a:gd name="T1" fmla="*/ 0 h 282"/>
              <a:gd name="T2" fmla="*/ 3 w 85"/>
              <a:gd name="T3" fmla="*/ 6 h 282"/>
              <a:gd name="T4" fmla="*/ 8 w 85"/>
              <a:gd name="T5" fmla="*/ 16 h 282"/>
              <a:gd name="T6" fmla="*/ 12 w 85"/>
              <a:gd name="T7" fmla="*/ 25 h 282"/>
              <a:gd name="T8" fmla="*/ 17 w 85"/>
              <a:gd name="T9" fmla="*/ 41 h 282"/>
              <a:gd name="T10" fmla="*/ 29 w 85"/>
              <a:gd name="T11" fmla="*/ 67 h 282"/>
              <a:gd name="T12" fmla="*/ 42 w 85"/>
              <a:gd name="T13" fmla="*/ 92 h 282"/>
              <a:gd name="T14" fmla="*/ 54 w 85"/>
              <a:gd name="T15" fmla="*/ 118 h 282"/>
              <a:gd name="T16" fmla="*/ 63 w 85"/>
              <a:gd name="T17" fmla="*/ 140 h 282"/>
              <a:gd name="T18" fmla="*/ 68 w 85"/>
              <a:gd name="T19" fmla="*/ 162 h 282"/>
              <a:gd name="T20" fmla="*/ 78 w 85"/>
              <a:gd name="T21" fmla="*/ 192 h 282"/>
              <a:gd name="T22" fmla="*/ 80 w 85"/>
              <a:gd name="T23" fmla="*/ 207 h 282"/>
              <a:gd name="T24" fmla="*/ 80 w 85"/>
              <a:gd name="T25" fmla="*/ 227 h 282"/>
              <a:gd name="T26" fmla="*/ 84 w 85"/>
              <a:gd name="T27" fmla="*/ 242 h 282"/>
              <a:gd name="T28" fmla="*/ 80 w 85"/>
              <a:gd name="T29" fmla="*/ 255 h 282"/>
              <a:gd name="T30" fmla="*/ 78 w 85"/>
              <a:gd name="T31" fmla="*/ 264 h 282"/>
              <a:gd name="T32" fmla="*/ 72 w 85"/>
              <a:gd name="T33" fmla="*/ 274 h 282"/>
              <a:gd name="T34" fmla="*/ 68 w 85"/>
              <a:gd name="T35" fmla="*/ 281 h 282"/>
              <a:gd name="T36" fmla="*/ 68 w 85"/>
              <a:gd name="T37" fmla="*/ 262 h 282"/>
              <a:gd name="T38" fmla="*/ 68 w 85"/>
              <a:gd name="T39" fmla="*/ 249 h 282"/>
              <a:gd name="T40" fmla="*/ 68 w 85"/>
              <a:gd name="T41" fmla="*/ 239 h 282"/>
              <a:gd name="T42" fmla="*/ 66 w 85"/>
              <a:gd name="T43" fmla="*/ 220 h 282"/>
              <a:gd name="T44" fmla="*/ 63 w 85"/>
              <a:gd name="T45" fmla="*/ 207 h 282"/>
              <a:gd name="T46" fmla="*/ 59 w 85"/>
              <a:gd name="T47" fmla="*/ 192 h 282"/>
              <a:gd name="T48" fmla="*/ 54 w 85"/>
              <a:gd name="T49" fmla="*/ 175 h 282"/>
              <a:gd name="T50" fmla="*/ 50 w 85"/>
              <a:gd name="T51" fmla="*/ 159 h 282"/>
              <a:gd name="T52" fmla="*/ 42 w 85"/>
              <a:gd name="T53" fmla="*/ 140 h 282"/>
              <a:gd name="T54" fmla="*/ 33 w 85"/>
              <a:gd name="T55" fmla="*/ 118 h 282"/>
              <a:gd name="T56" fmla="*/ 24 w 85"/>
              <a:gd name="T57" fmla="*/ 98 h 282"/>
              <a:gd name="T58" fmla="*/ 15 w 85"/>
              <a:gd name="T59" fmla="*/ 83 h 282"/>
              <a:gd name="T60" fmla="*/ 8 w 85"/>
              <a:gd name="T61" fmla="*/ 70 h 282"/>
              <a:gd name="T62" fmla="*/ 0 w 85"/>
              <a:gd name="T63" fmla="*/ 54 h 282"/>
              <a:gd name="T64" fmla="*/ 8 w 85"/>
              <a:gd name="T65" fmla="*/ 60 h 282"/>
              <a:gd name="T66" fmla="*/ 12 w 85"/>
              <a:gd name="T67" fmla="*/ 60 h 282"/>
              <a:gd name="T68" fmla="*/ 15 w 85"/>
              <a:gd name="T69" fmla="*/ 57 h 282"/>
              <a:gd name="T70" fmla="*/ 12 w 85"/>
              <a:gd name="T71" fmla="*/ 48 h 282"/>
              <a:gd name="T72" fmla="*/ 12 w 85"/>
              <a:gd name="T73" fmla="*/ 41 h 282"/>
              <a:gd name="T74" fmla="*/ 8 w 85"/>
              <a:gd name="T75" fmla="*/ 28 h 282"/>
              <a:gd name="T76" fmla="*/ 5 w 85"/>
              <a:gd name="T77" fmla="*/ 18 h 282"/>
              <a:gd name="T78" fmla="*/ 3 w 85"/>
              <a:gd name="T79" fmla="*/ 10 h 282"/>
              <a:gd name="T80" fmla="*/ 0 w 85"/>
              <a:gd name="T81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" h="282">
                <a:moveTo>
                  <a:pt x="0" y="0"/>
                </a:moveTo>
                <a:lnTo>
                  <a:pt x="3" y="6"/>
                </a:lnTo>
                <a:lnTo>
                  <a:pt x="8" y="16"/>
                </a:lnTo>
                <a:lnTo>
                  <a:pt x="12" y="25"/>
                </a:lnTo>
                <a:lnTo>
                  <a:pt x="17" y="41"/>
                </a:lnTo>
                <a:lnTo>
                  <a:pt x="29" y="67"/>
                </a:lnTo>
                <a:lnTo>
                  <a:pt x="42" y="92"/>
                </a:lnTo>
                <a:lnTo>
                  <a:pt x="54" y="118"/>
                </a:lnTo>
                <a:lnTo>
                  <a:pt x="63" y="140"/>
                </a:lnTo>
                <a:lnTo>
                  <a:pt x="68" y="162"/>
                </a:lnTo>
                <a:lnTo>
                  <a:pt x="78" y="192"/>
                </a:lnTo>
                <a:lnTo>
                  <a:pt x="80" y="207"/>
                </a:lnTo>
                <a:lnTo>
                  <a:pt x="80" y="227"/>
                </a:lnTo>
                <a:lnTo>
                  <a:pt x="84" y="242"/>
                </a:lnTo>
                <a:lnTo>
                  <a:pt x="80" y="255"/>
                </a:lnTo>
                <a:lnTo>
                  <a:pt x="78" y="264"/>
                </a:lnTo>
                <a:lnTo>
                  <a:pt x="72" y="274"/>
                </a:lnTo>
                <a:lnTo>
                  <a:pt x="68" y="281"/>
                </a:lnTo>
                <a:lnTo>
                  <a:pt x="68" y="262"/>
                </a:lnTo>
                <a:lnTo>
                  <a:pt x="68" y="249"/>
                </a:lnTo>
                <a:lnTo>
                  <a:pt x="68" y="239"/>
                </a:lnTo>
                <a:lnTo>
                  <a:pt x="66" y="220"/>
                </a:lnTo>
                <a:lnTo>
                  <a:pt x="63" y="207"/>
                </a:lnTo>
                <a:lnTo>
                  <a:pt x="59" y="192"/>
                </a:lnTo>
                <a:lnTo>
                  <a:pt x="54" y="175"/>
                </a:lnTo>
                <a:lnTo>
                  <a:pt x="50" y="159"/>
                </a:lnTo>
                <a:lnTo>
                  <a:pt x="42" y="140"/>
                </a:lnTo>
                <a:lnTo>
                  <a:pt x="33" y="118"/>
                </a:lnTo>
                <a:lnTo>
                  <a:pt x="24" y="98"/>
                </a:lnTo>
                <a:lnTo>
                  <a:pt x="15" y="83"/>
                </a:lnTo>
                <a:lnTo>
                  <a:pt x="8" y="70"/>
                </a:lnTo>
                <a:lnTo>
                  <a:pt x="0" y="54"/>
                </a:lnTo>
                <a:lnTo>
                  <a:pt x="8" y="60"/>
                </a:lnTo>
                <a:lnTo>
                  <a:pt x="12" y="60"/>
                </a:lnTo>
                <a:lnTo>
                  <a:pt x="15" y="57"/>
                </a:lnTo>
                <a:lnTo>
                  <a:pt x="12" y="48"/>
                </a:lnTo>
                <a:lnTo>
                  <a:pt x="12" y="41"/>
                </a:lnTo>
                <a:lnTo>
                  <a:pt x="8" y="28"/>
                </a:lnTo>
                <a:lnTo>
                  <a:pt x="5" y="18"/>
                </a:lnTo>
                <a:lnTo>
                  <a:pt x="3" y="10"/>
                </a:lnTo>
                <a:lnTo>
                  <a:pt x="0" y="0"/>
                </a:lnTo>
              </a:path>
            </a:pathLst>
          </a:custGeom>
          <a:solidFill>
            <a:srgbClr val="C0C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27" name="Freeform 47">
            <a:extLst>
              <a:ext uri="{FF2B5EF4-FFF2-40B4-BE49-F238E27FC236}">
                <a16:creationId xmlns:a16="http://schemas.microsoft.com/office/drawing/2014/main" id="{C176CB29-3EDC-2A44-B50C-B17DC4F77D49}"/>
              </a:ext>
            </a:extLst>
          </p:cNvPr>
          <p:cNvSpPr>
            <a:spLocks/>
          </p:cNvSpPr>
          <p:nvPr/>
        </p:nvSpPr>
        <p:spPr bwMode="auto">
          <a:xfrm>
            <a:off x="5357813" y="4768850"/>
            <a:ext cx="119062" cy="301625"/>
          </a:xfrm>
          <a:custGeom>
            <a:avLst/>
            <a:gdLst>
              <a:gd name="T0" fmla="*/ 74 w 75"/>
              <a:gd name="T1" fmla="*/ 26 h 190"/>
              <a:gd name="T2" fmla="*/ 74 w 75"/>
              <a:gd name="T3" fmla="*/ 13 h 190"/>
              <a:gd name="T4" fmla="*/ 74 w 75"/>
              <a:gd name="T5" fmla="*/ 0 h 190"/>
              <a:gd name="T6" fmla="*/ 69 w 75"/>
              <a:gd name="T7" fmla="*/ 16 h 190"/>
              <a:gd name="T8" fmla="*/ 57 w 75"/>
              <a:gd name="T9" fmla="*/ 38 h 190"/>
              <a:gd name="T10" fmla="*/ 44 w 75"/>
              <a:gd name="T11" fmla="*/ 63 h 190"/>
              <a:gd name="T12" fmla="*/ 32 w 75"/>
              <a:gd name="T13" fmla="*/ 92 h 190"/>
              <a:gd name="T14" fmla="*/ 21 w 75"/>
              <a:gd name="T15" fmla="*/ 120 h 190"/>
              <a:gd name="T16" fmla="*/ 12 w 75"/>
              <a:gd name="T17" fmla="*/ 142 h 190"/>
              <a:gd name="T18" fmla="*/ 6 w 75"/>
              <a:gd name="T19" fmla="*/ 167 h 190"/>
              <a:gd name="T20" fmla="*/ 0 w 75"/>
              <a:gd name="T21" fmla="*/ 186 h 190"/>
              <a:gd name="T22" fmla="*/ 6 w 75"/>
              <a:gd name="T23" fmla="*/ 189 h 190"/>
              <a:gd name="T24" fmla="*/ 12 w 75"/>
              <a:gd name="T25" fmla="*/ 186 h 190"/>
              <a:gd name="T26" fmla="*/ 18 w 75"/>
              <a:gd name="T27" fmla="*/ 177 h 190"/>
              <a:gd name="T28" fmla="*/ 23 w 75"/>
              <a:gd name="T29" fmla="*/ 158 h 190"/>
              <a:gd name="T30" fmla="*/ 32 w 75"/>
              <a:gd name="T31" fmla="*/ 136 h 190"/>
              <a:gd name="T32" fmla="*/ 39 w 75"/>
              <a:gd name="T33" fmla="*/ 117 h 190"/>
              <a:gd name="T34" fmla="*/ 48 w 75"/>
              <a:gd name="T35" fmla="*/ 98 h 190"/>
              <a:gd name="T36" fmla="*/ 57 w 75"/>
              <a:gd name="T37" fmla="*/ 79 h 190"/>
              <a:gd name="T38" fmla="*/ 65 w 75"/>
              <a:gd name="T39" fmla="*/ 57 h 190"/>
              <a:gd name="T40" fmla="*/ 71 w 75"/>
              <a:gd name="T41" fmla="*/ 38 h 190"/>
              <a:gd name="T42" fmla="*/ 74 w 75"/>
              <a:gd name="T43" fmla="*/ 2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" h="190">
                <a:moveTo>
                  <a:pt x="74" y="26"/>
                </a:moveTo>
                <a:lnTo>
                  <a:pt x="74" y="13"/>
                </a:lnTo>
                <a:lnTo>
                  <a:pt x="74" y="0"/>
                </a:lnTo>
                <a:lnTo>
                  <a:pt x="69" y="16"/>
                </a:lnTo>
                <a:lnTo>
                  <a:pt x="57" y="38"/>
                </a:lnTo>
                <a:lnTo>
                  <a:pt x="44" y="63"/>
                </a:lnTo>
                <a:lnTo>
                  <a:pt x="32" y="92"/>
                </a:lnTo>
                <a:lnTo>
                  <a:pt x="21" y="120"/>
                </a:lnTo>
                <a:lnTo>
                  <a:pt x="12" y="142"/>
                </a:lnTo>
                <a:lnTo>
                  <a:pt x="6" y="167"/>
                </a:lnTo>
                <a:lnTo>
                  <a:pt x="0" y="186"/>
                </a:lnTo>
                <a:lnTo>
                  <a:pt x="6" y="189"/>
                </a:lnTo>
                <a:lnTo>
                  <a:pt x="12" y="186"/>
                </a:lnTo>
                <a:lnTo>
                  <a:pt x="18" y="177"/>
                </a:lnTo>
                <a:lnTo>
                  <a:pt x="23" y="158"/>
                </a:lnTo>
                <a:lnTo>
                  <a:pt x="32" y="136"/>
                </a:lnTo>
                <a:lnTo>
                  <a:pt x="39" y="117"/>
                </a:lnTo>
                <a:lnTo>
                  <a:pt x="48" y="98"/>
                </a:lnTo>
                <a:lnTo>
                  <a:pt x="57" y="79"/>
                </a:lnTo>
                <a:lnTo>
                  <a:pt x="65" y="57"/>
                </a:lnTo>
                <a:lnTo>
                  <a:pt x="71" y="38"/>
                </a:lnTo>
                <a:lnTo>
                  <a:pt x="74" y="26"/>
                </a:lnTo>
              </a:path>
            </a:pathLst>
          </a:custGeom>
          <a:solidFill>
            <a:srgbClr val="808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16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28" name="Freeform 48">
            <a:extLst>
              <a:ext uri="{FF2B5EF4-FFF2-40B4-BE49-F238E27FC236}">
                <a16:creationId xmlns:a16="http://schemas.microsoft.com/office/drawing/2014/main" id="{C4B7ECAA-CC7E-B04C-B750-28EC000779D6}"/>
              </a:ext>
            </a:extLst>
          </p:cNvPr>
          <p:cNvSpPr>
            <a:spLocks/>
          </p:cNvSpPr>
          <p:nvPr/>
        </p:nvSpPr>
        <p:spPr bwMode="auto">
          <a:xfrm>
            <a:off x="1458913" y="3506788"/>
            <a:ext cx="1728787" cy="814387"/>
          </a:xfrm>
          <a:custGeom>
            <a:avLst/>
            <a:gdLst>
              <a:gd name="T0" fmla="*/ 24 w 1089"/>
              <a:gd name="T1" fmla="*/ 118 h 513"/>
              <a:gd name="T2" fmla="*/ 40 w 1089"/>
              <a:gd name="T3" fmla="*/ 165 h 513"/>
              <a:gd name="T4" fmla="*/ 64 w 1089"/>
              <a:gd name="T5" fmla="*/ 221 h 513"/>
              <a:gd name="T6" fmla="*/ 79 w 1089"/>
              <a:gd name="T7" fmla="*/ 252 h 513"/>
              <a:gd name="T8" fmla="*/ 119 w 1089"/>
              <a:gd name="T9" fmla="*/ 291 h 513"/>
              <a:gd name="T10" fmla="*/ 151 w 1089"/>
              <a:gd name="T11" fmla="*/ 331 h 513"/>
              <a:gd name="T12" fmla="*/ 191 w 1089"/>
              <a:gd name="T13" fmla="*/ 362 h 513"/>
              <a:gd name="T14" fmla="*/ 230 w 1089"/>
              <a:gd name="T15" fmla="*/ 386 h 513"/>
              <a:gd name="T16" fmla="*/ 278 w 1089"/>
              <a:gd name="T17" fmla="*/ 410 h 513"/>
              <a:gd name="T18" fmla="*/ 318 w 1089"/>
              <a:gd name="T19" fmla="*/ 433 h 513"/>
              <a:gd name="T20" fmla="*/ 365 w 1089"/>
              <a:gd name="T21" fmla="*/ 441 h 513"/>
              <a:gd name="T22" fmla="*/ 413 w 1089"/>
              <a:gd name="T23" fmla="*/ 457 h 513"/>
              <a:gd name="T24" fmla="*/ 461 w 1089"/>
              <a:gd name="T25" fmla="*/ 473 h 513"/>
              <a:gd name="T26" fmla="*/ 500 w 1089"/>
              <a:gd name="T27" fmla="*/ 488 h 513"/>
              <a:gd name="T28" fmla="*/ 540 w 1089"/>
              <a:gd name="T29" fmla="*/ 496 h 513"/>
              <a:gd name="T30" fmla="*/ 612 w 1089"/>
              <a:gd name="T31" fmla="*/ 504 h 513"/>
              <a:gd name="T32" fmla="*/ 715 w 1089"/>
              <a:gd name="T33" fmla="*/ 512 h 513"/>
              <a:gd name="T34" fmla="*/ 786 w 1089"/>
              <a:gd name="T35" fmla="*/ 512 h 513"/>
              <a:gd name="T36" fmla="*/ 897 w 1089"/>
              <a:gd name="T37" fmla="*/ 504 h 513"/>
              <a:gd name="T38" fmla="*/ 977 w 1089"/>
              <a:gd name="T39" fmla="*/ 488 h 513"/>
              <a:gd name="T40" fmla="*/ 1048 w 1089"/>
              <a:gd name="T41" fmla="*/ 465 h 513"/>
              <a:gd name="T42" fmla="*/ 1088 w 1089"/>
              <a:gd name="T43" fmla="*/ 441 h 513"/>
              <a:gd name="T44" fmla="*/ 1088 w 1089"/>
              <a:gd name="T45" fmla="*/ 417 h 513"/>
              <a:gd name="T46" fmla="*/ 1017 w 1089"/>
              <a:gd name="T47" fmla="*/ 441 h 513"/>
              <a:gd name="T48" fmla="*/ 937 w 1089"/>
              <a:gd name="T49" fmla="*/ 457 h 513"/>
              <a:gd name="T50" fmla="*/ 874 w 1089"/>
              <a:gd name="T51" fmla="*/ 465 h 513"/>
              <a:gd name="T52" fmla="*/ 818 w 1089"/>
              <a:gd name="T53" fmla="*/ 465 h 513"/>
              <a:gd name="T54" fmla="*/ 754 w 1089"/>
              <a:gd name="T55" fmla="*/ 465 h 513"/>
              <a:gd name="T56" fmla="*/ 699 w 1089"/>
              <a:gd name="T57" fmla="*/ 457 h 513"/>
              <a:gd name="T58" fmla="*/ 612 w 1089"/>
              <a:gd name="T59" fmla="*/ 449 h 513"/>
              <a:gd name="T60" fmla="*/ 556 w 1089"/>
              <a:gd name="T61" fmla="*/ 441 h 513"/>
              <a:gd name="T62" fmla="*/ 508 w 1089"/>
              <a:gd name="T63" fmla="*/ 425 h 513"/>
              <a:gd name="T64" fmla="*/ 469 w 1089"/>
              <a:gd name="T65" fmla="*/ 417 h 513"/>
              <a:gd name="T66" fmla="*/ 421 w 1089"/>
              <a:gd name="T67" fmla="*/ 394 h 513"/>
              <a:gd name="T68" fmla="*/ 381 w 1089"/>
              <a:gd name="T69" fmla="*/ 378 h 513"/>
              <a:gd name="T70" fmla="*/ 334 w 1089"/>
              <a:gd name="T71" fmla="*/ 347 h 513"/>
              <a:gd name="T72" fmla="*/ 286 w 1089"/>
              <a:gd name="T73" fmla="*/ 315 h 513"/>
              <a:gd name="T74" fmla="*/ 246 w 1089"/>
              <a:gd name="T75" fmla="*/ 284 h 513"/>
              <a:gd name="T76" fmla="*/ 214 w 1089"/>
              <a:gd name="T77" fmla="*/ 244 h 513"/>
              <a:gd name="T78" fmla="*/ 183 w 1089"/>
              <a:gd name="T79" fmla="*/ 205 h 513"/>
              <a:gd name="T80" fmla="*/ 159 w 1089"/>
              <a:gd name="T81" fmla="*/ 150 h 513"/>
              <a:gd name="T82" fmla="*/ 151 w 1089"/>
              <a:gd name="T83" fmla="*/ 95 h 513"/>
              <a:gd name="T84" fmla="*/ 143 w 1089"/>
              <a:gd name="T85" fmla="*/ 32 h 513"/>
              <a:gd name="T86" fmla="*/ 103 w 1089"/>
              <a:gd name="T87" fmla="*/ 32 h 513"/>
              <a:gd name="T88" fmla="*/ 79 w 1089"/>
              <a:gd name="T89" fmla="*/ 24 h 513"/>
              <a:gd name="T90" fmla="*/ 56 w 1089"/>
              <a:gd name="T91" fmla="*/ 16 h 513"/>
              <a:gd name="T92" fmla="*/ 24 w 1089"/>
              <a:gd name="T93" fmla="*/ 8 h 513"/>
              <a:gd name="T94" fmla="*/ 0 w 1089"/>
              <a:gd name="T95" fmla="*/ 0 h 513"/>
              <a:gd name="T96" fmla="*/ 8 w 1089"/>
              <a:gd name="T97" fmla="*/ 63 h 513"/>
              <a:gd name="T98" fmla="*/ 24 w 1089"/>
              <a:gd name="T99" fmla="*/ 118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9" h="513">
                <a:moveTo>
                  <a:pt x="24" y="118"/>
                </a:moveTo>
                <a:lnTo>
                  <a:pt x="40" y="165"/>
                </a:lnTo>
                <a:lnTo>
                  <a:pt x="64" y="221"/>
                </a:lnTo>
                <a:lnTo>
                  <a:pt x="79" y="252"/>
                </a:lnTo>
                <a:lnTo>
                  <a:pt x="119" y="291"/>
                </a:lnTo>
                <a:lnTo>
                  <a:pt x="151" y="331"/>
                </a:lnTo>
                <a:lnTo>
                  <a:pt x="191" y="362"/>
                </a:lnTo>
                <a:lnTo>
                  <a:pt x="230" y="386"/>
                </a:lnTo>
                <a:lnTo>
                  <a:pt x="278" y="410"/>
                </a:lnTo>
                <a:lnTo>
                  <a:pt x="318" y="433"/>
                </a:lnTo>
                <a:lnTo>
                  <a:pt x="365" y="441"/>
                </a:lnTo>
                <a:lnTo>
                  <a:pt x="413" y="457"/>
                </a:lnTo>
                <a:lnTo>
                  <a:pt x="461" y="473"/>
                </a:lnTo>
                <a:lnTo>
                  <a:pt x="500" y="488"/>
                </a:lnTo>
                <a:lnTo>
                  <a:pt x="540" y="496"/>
                </a:lnTo>
                <a:lnTo>
                  <a:pt x="612" y="504"/>
                </a:lnTo>
                <a:lnTo>
                  <a:pt x="715" y="512"/>
                </a:lnTo>
                <a:lnTo>
                  <a:pt x="786" y="512"/>
                </a:lnTo>
                <a:lnTo>
                  <a:pt x="897" y="504"/>
                </a:lnTo>
                <a:lnTo>
                  <a:pt x="977" y="488"/>
                </a:lnTo>
                <a:lnTo>
                  <a:pt x="1048" y="465"/>
                </a:lnTo>
                <a:lnTo>
                  <a:pt x="1088" y="441"/>
                </a:lnTo>
                <a:lnTo>
                  <a:pt x="1088" y="417"/>
                </a:lnTo>
                <a:lnTo>
                  <a:pt x="1017" y="441"/>
                </a:lnTo>
                <a:lnTo>
                  <a:pt x="937" y="457"/>
                </a:lnTo>
                <a:lnTo>
                  <a:pt x="874" y="465"/>
                </a:lnTo>
                <a:lnTo>
                  <a:pt x="818" y="465"/>
                </a:lnTo>
                <a:lnTo>
                  <a:pt x="754" y="465"/>
                </a:lnTo>
                <a:lnTo>
                  <a:pt x="699" y="457"/>
                </a:lnTo>
                <a:lnTo>
                  <a:pt x="612" y="449"/>
                </a:lnTo>
                <a:lnTo>
                  <a:pt x="556" y="441"/>
                </a:lnTo>
                <a:lnTo>
                  <a:pt x="508" y="425"/>
                </a:lnTo>
                <a:lnTo>
                  <a:pt x="469" y="417"/>
                </a:lnTo>
                <a:lnTo>
                  <a:pt x="421" y="394"/>
                </a:lnTo>
                <a:lnTo>
                  <a:pt x="381" y="378"/>
                </a:lnTo>
                <a:lnTo>
                  <a:pt x="334" y="347"/>
                </a:lnTo>
                <a:lnTo>
                  <a:pt x="286" y="315"/>
                </a:lnTo>
                <a:lnTo>
                  <a:pt x="246" y="284"/>
                </a:lnTo>
                <a:lnTo>
                  <a:pt x="214" y="244"/>
                </a:lnTo>
                <a:lnTo>
                  <a:pt x="183" y="205"/>
                </a:lnTo>
                <a:lnTo>
                  <a:pt x="159" y="150"/>
                </a:lnTo>
                <a:lnTo>
                  <a:pt x="151" y="95"/>
                </a:lnTo>
                <a:lnTo>
                  <a:pt x="143" y="32"/>
                </a:lnTo>
                <a:lnTo>
                  <a:pt x="103" y="32"/>
                </a:lnTo>
                <a:lnTo>
                  <a:pt x="79" y="24"/>
                </a:lnTo>
                <a:lnTo>
                  <a:pt x="56" y="16"/>
                </a:lnTo>
                <a:lnTo>
                  <a:pt x="24" y="8"/>
                </a:lnTo>
                <a:lnTo>
                  <a:pt x="0" y="0"/>
                </a:lnTo>
                <a:lnTo>
                  <a:pt x="8" y="63"/>
                </a:lnTo>
                <a:lnTo>
                  <a:pt x="24" y="118"/>
                </a:lnTo>
              </a:path>
            </a:pathLst>
          </a:custGeom>
          <a:solidFill>
            <a:srgbClr val="F766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30" name="Rectangle 50">
            <a:extLst>
              <a:ext uri="{FF2B5EF4-FFF2-40B4-BE49-F238E27FC236}">
                <a16:creationId xmlns:a16="http://schemas.microsoft.com/office/drawing/2014/main" id="{95F658ED-CBC6-4F40-B4EB-4C668D75EC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Effects of Size on Response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08" name="Rectangle 80">
            <a:extLst>
              <a:ext uri="{FF2B5EF4-FFF2-40B4-BE49-F238E27FC236}">
                <a16:creationId xmlns:a16="http://schemas.microsoft.com/office/drawing/2014/main" id="{FA47E65D-A052-9341-957C-742B811810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76200"/>
            <a:ext cx="8763000" cy="701675"/>
          </a:xfrm>
        </p:spPr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>Glasses of Wine - Dose Response</a:t>
            </a:r>
            <a:endParaRPr lang="en-US" altLang="en-US"/>
          </a:p>
        </p:txBody>
      </p:sp>
      <p:sp>
        <p:nvSpPr>
          <p:cNvPr id="150726" name="Rectangle 198">
            <a:extLst>
              <a:ext uri="{FF2B5EF4-FFF2-40B4-BE49-F238E27FC236}">
                <a16:creationId xmlns:a16="http://schemas.microsoft.com/office/drawing/2014/main" id="{152F1446-9E9A-5043-A648-BB6E2731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1022350"/>
            <a:ext cx="6257925" cy="4864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27" name="Rectangle 199">
            <a:extLst>
              <a:ext uri="{FF2B5EF4-FFF2-40B4-BE49-F238E27FC236}">
                <a16:creationId xmlns:a16="http://schemas.microsoft.com/office/drawing/2014/main" id="{3681E084-06DF-6F44-ADF1-A64AAECFB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350" y="2098675"/>
            <a:ext cx="4921250" cy="27019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28" name="Rectangle 200">
            <a:extLst>
              <a:ext uri="{FF2B5EF4-FFF2-40B4-BE49-F238E27FC236}">
                <a16:creationId xmlns:a16="http://schemas.microsoft.com/office/drawing/2014/main" id="{20F49505-3B64-F747-B304-BE5013160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5" y="2103438"/>
            <a:ext cx="4921250" cy="2701925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29" name="Line 201">
            <a:extLst>
              <a:ext uri="{FF2B5EF4-FFF2-40B4-BE49-F238E27FC236}">
                <a16:creationId xmlns:a16="http://schemas.microsoft.com/office/drawing/2014/main" id="{66ADB917-41E6-7D43-BF15-912C6CBDF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4125" y="2103438"/>
            <a:ext cx="1588" cy="27019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30" name="Line 202">
            <a:extLst>
              <a:ext uri="{FF2B5EF4-FFF2-40B4-BE49-F238E27FC236}">
                <a16:creationId xmlns:a16="http://schemas.microsoft.com/office/drawing/2014/main" id="{5BB2E7F7-3E5B-8944-8002-31E444FB0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688" y="4805363"/>
            <a:ext cx="142875" cy="1587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31" name="Line 203">
            <a:extLst>
              <a:ext uri="{FF2B5EF4-FFF2-40B4-BE49-F238E27FC236}">
                <a16:creationId xmlns:a16="http://schemas.microsoft.com/office/drawing/2014/main" id="{0DDD4937-4308-3F41-A283-64282CDB3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688" y="4137025"/>
            <a:ext cx="142875" cy="15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32" name="Line 204">
            <a:extLst>
              <a:ext uri="{FF2B5EF4-FFF2-40B4-BE49-F238E27FC236}">
                <a16:creationId xmlns:a16="http://schemas.microsoft.com/office/drawing/2014/main" id="{AF694160-0C34-E740-94B4-8E2D3F706F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688" y="3454400"/>
            <a:ext cx="142875" cy="15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33" name="Line 205">
            <a:extLst>
              <a:ext uri="{FF2B5EF4-FFF2-40B4-BE49-F238E27FC236}">
                <a16:creationId xmlns:a16="http://schemas.microsoft.com/office/drawing/2014/main" id="{E15B61C1-288F-A047-9CAE-202BEA0AB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688" y="2786063"/>
            <a:ext cx="142875" cy="1587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34" name="Line 206">
            <a:extLst>
              <a:ext uri="{FF2B5EF4-FFF2-40B4-BE49-F238E27FC236}">
                <a16:creationId xmlns:a16="http://schemas.microsoft.com/office/drawing/2014/main" id="{BB9CD80D-DB95-EF45-93B9-D4C1DD950D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688" y="2103438"/>
            <a:ext cx="142875" cy="1587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35" name="Line 207">
            <a:extLst>
              <a:ext uri="{FF2B5EF4-FFF2-40B4-BE49-F238E27FC236}">
                <a16:creationId xmlns:a16="http://schemas.microsoft.com/office/drawing/2014/main" id="{0701C01D-E84C-F446-A6FD-E08A4A9F2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4125" y="4805363"/>
            <a:ext cx="4921250" cy="1587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36" name="Line 208">
            <a:extLst>
              <a:ext uri="{FF2B5EF4-FFF2-40B4-BE49-F238E27FC236}">
                <a16:creationId xmlns:a16="http://schemas.microsoft.com/office/drawing/2014/main" id="{1BF961F9-41B4-7D47-A24B-287EDECA35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4125" y="4733925"/>
            <a:ext cx="1588" cy="14287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37" name="Line 209">
            <a:extLst>
              <a:ext uri="{FF2B5EF4-FFF2-40B4-BE49-F238E27FC236}">
                <a16:creationId xmlns:a16="http://schemas.microsoft.com/office/drawing/2014/main" id="{B76DCB6F-B803-0A49-A756-D716B8C542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5313" y="4733925"/>
            <a:ext cx="1587" cy="14287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38" name="Line 210">
            <a:extLst>
              <a:ext uri="{FF2B5EF4-FFF2-40B4-BE49-F238E27FC236}">
                <a16:creationId xmlns:a16="http://schemas.microsoft.com/office/drawing/2014/main" id="{BB1E83A0-21BA-F649-9A13-ED474B5756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60788" y="4733925"/>
            <a:ext cx="1587" cy="14287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39" name="Line 211">
            <a:extLst>
              <a:ext uri="{FF2B5EF4-FFF2-40B4-BE49-F238E27FC236}">
                <a16:creationId xmlns:a16="http://schemas.microsoft.com/office/drawing/2014/main" id="{DC62B0D9-24F0-F140-9D03-AF5D26D7F0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3563" y="4733925"/>
            <a:ext cx="1587" cy="14287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40" name="Line 212">
            <a:extLst>
              <a:ext uri="{FF2B5EF4-FFF2-40B4-BE49-F238E27FC236}">
                <a16:creationId xmlns:a16="http://schemas.microsoft.com/office/drawing/2014/main" id="{9181E2D5-1197-DF4F-A14F-DFC2BFA386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4750" y="4733925"/>
            <a:ext cx="1588" cy="14287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41" name="Line 213">
            <a:extLst>
              <a:ext uri="{FF2B5EF4-FFF2-40B4-BE49-F238E27FC236}">
                <a16:creationId xmlns:a16="http://schemas.microsoft.com/office/drawing/2014/main" id="{BEBD09B4-F24F-2D44-8297-48796607F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5938" y="4733925"/>
            <a:ext cx="1587" cy="14287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42" name="Line 214">
            <a:extLst>
              <a:ext uri="{FF2B5EF4-FFF2-40B4-BE49-F238E27FC236}">
                <a16:creationId xmlns:a16="http://schemas.microsoft.com/office/drawing/2014/main" id="{A9687AAD-EA49-3248-91F0-B898027218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1413" y="4733925"/>
            <a:ext cx="1587" cy="14287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43" name="Line 215">
            <a:extLst>
              <a:ext uri="{FF2B5EF4-FFF2-40B4-BE49-F238E27FC236}">
                <a16:creationId xmlns:a16="http://schemas.microsoft.com/office/drawing/2014/main" id="{48489BE1-F5FD-FF43-A709-7A29F15E64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4188" y="4733925"/>
            <a:ext cx="1587" cy="14287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44" name="Line 216">
            <a:extLst>
              <a:ext uri="{FF2B5EF4-FFF2-40B4-BE49-F238E27FC236}">
                <a16:creationId xmlns:a16="http://schemas.microsoft.com/office/drawing/2014/main" id="{2784013D-09CF-3448-8200-7DDC9A19F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45375" y="4733925"/>
            <a:ext cx="1588" cy="14287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45" name="Line 217">
            <a:extLst>
              <a:ext uri="{FF2B5EF4-FFF2-40B4-BE49-F238E27FC236}">
                <a16:creationId xmlns:a16="http://schemas.microsoft.com/office/drawing/2014/main" id="{FCAE6901-EA46-2F46-8C21-E93DC6DD32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4125" y="4805363"/>
            <a:ext cx="611188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46" name="Line 218">
            <a:extLst>
              <a:ext uri="{FF2B5EF4-FFF2-40B4-BE49-F238E27FC236}">
                <a16:creationId xmlns:a16="http://schemas.microsoft.com/office/drawing/2014/main" id="{ACAB5CC7-38BF-1144-913C-04CA930AF1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5313" y="4678363"/>
            <a:ext cx="625475" cy="1270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47" name="Line 219">
            <a:extLst>
              <a:ext uri="{FF2B5EF4-FFF2-40B4-BE49-F238E27FC236}">
                <a16:creationId xmlns:a16="http://schemas.microsoft.com/office/drawing/2014/main" id="{95C579CD-19BD-844E-A148-30C5C0C842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60788" y="4265613"/>
            <a:ext cx="612775" cy="4127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48" name="Line 220">
            <a:extLst>
              <a:ext uri="{FF2B5EF4-FFF2-40B4-BE49-F238E27FC236}">
                <a16:creationId xmlns:a16="http://schemas.microsoft.com/office/drawing/2014/main" id="{C5267977-B010-4F4A-924E-8B3FE77F97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3563" y="3724275"/>
            <a:ext cx="611187" cy="541338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49" name="Line 221">
            <a:extLst>
              <a:ext uri="{FF2B5EF4-FFF2-40B4-BE49-F238E27FC236}">
                <a16:creationId xmlns:a16="http://schemas.microsoft.com/office/drawing/2014/main" id="{E640871D-A576-804C-BB18-04C61B0E8C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4750" y="3184525"/>
            <a:ext cx="611188" cy="5397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50" name="Line 222">
            <a:extLst>
              <a:ext uri="{FF2B5EF4-FFF2-40B4-BE49-F238E27FC236}">
                <a16:creationId xmlns:a16="http://schemas.microsoft.com/office/drawing/2014/main" id="{4E1174BE-641C-7848-B511-ED2DCD4E88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5938" y="2643188"/>
            <a:ext cx="625475" cy="5413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51" name="Line 223">
            <a:extLst>
              <a:ext uri="{FF2B5EF4-FFF2-40B4-BE49-F238E27FC236}">
                <a16:creationId xmlns:a16="http://schemas.microsoft.com/office/drawing/2014/main" id="{C9821446-2D81-D147-B139-AEECA44FD8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1413" y="2244725"/>
            <a:ext cx="612775" cy="3984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52" name="Line 224">
            <a:extLst>
              <a:ext uri="{FF2B5EF4-FFF2-40B4-BE49-F238E27FC236}">
                <a16:creationId xmlns:a16="http://schemas.microsoft.com/office/drawing/2014/main" id="{4B13FC8F-205C-BA45-9EEB-631324379C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4188" y="2103438"/>
            <a:ext cx="611187" cy="1412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53" name="Line 225">
            <a:extLst>
              <a:ext uri="{FF2B5EF4-FFF2-40B4-BE49-F238E27FC236}">
                <a16:creationId xmlns:a16="http://schemas.microsoft.com/office/drawing/2014/main" id="{E3AF4E4E-2071-7E42-BBDC-4623336F7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4125" y="4805363"/>
            <a:ext cx="1588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54" name="Line 226">
            <a:extLst>
              <a:ext uri="{FF2B5EF4-FFF2-40B4-BE49-F238E27FC236}">
                <a16:creationId xmlns:a16="http://schemas.microsoft.com/office/drawing/2014/main" id="{CD39E746-81EA-4046-908D-7D8C52D74C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1263" y="4805363"/>
            <a:ext cx="100012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55" name="Line 227">
            <a:extLst>
              <a:ext uri="{FF2B5EF4-FFF2-40B4-BE49-F238E27FC236}">
                <a16:creationId xmlns:a16="http://schemas.microsoft.com/office/drawing/2014/main" id="{12B9FE38-E916-C540-870E-BB4FD9DFE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5313" y="4805363"/>
            <a:ext cx="1587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56" name="Line 228">
            <a:extLst>
              <a:ext uri="{FF2B5EF4-FFF2-40B4-BE49-F238E27FC236}">
                <a16:creationId xmlns:a16="http://schemas.microsoft.com/office/drawing/2014/main" id="{33CA6CEE-C67A-8F4B-8957-A81C2FA11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2450" y="4805363"/>
            <a:ext cx="100013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57" name="Line 229">
            <a:extLst>
              <a:ext uri="{FF2B5EF4-FFF2-40B4-BE49-F238E27FC236}">
                <a16:creationId xmlns:a16="http://schemas.microsoft.com/office/drawing/2014/main" id="{C7B1DD4D-88AA-554A-98BC-42FE55B7CC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60788" y="4621213"/>
            <a:ext cx="1587" cy="571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58" name="Line 230">
            <a:extLst>
              <a:ext uri="{FF2B5EF4-FFF2-40B4-BE49-F238E27FC236}">
                <a16:creationId xmlns:a16="http://schemas.microsoft.com/office/drawing/2014/main" id="{206D2907-CA24-F24F-9D46-C4DFB175DD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7925" y="4621213"/>
            <a:ext cx="100013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59" name="Line 231">
            <a:extLst>
              <a:ext uri="{FF2B5EF4-FFF2-40B4-BE49-F238E27FC236}">
                <a16:creationId xmlns:a16="http://schemas.microsoft.com/office/drawing/2014/main" id="{CCF3BCC7-6626-B24E-A8D8-33ED1BF42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3563" y="3994150"/>
            <a:ext cx="1587" cy="2714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60" name="Line 232">
            <a:extLst>
              <a:ext uri="{FF2B5EF4-FFF2-40B4-BE49-F238E27FC236}">
                <a16:creationId xmlns:a16="http://schemas.microsoft.com/office/drawing/2014/main" id="{B56A76AE-CF35-3743-AD7A-A69C17446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0700" y="3994150"/>
            <a:ext cx="98425" cy="1588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61" name="Line 233">
            <a:extLst>
              <a:ext uri="{FF2B5EF4-FFF2-40B4-BE49-F238E27FC236}">
                <a16:creationId xmlns:a16="http://schemas.microsoft.com/office/drawing/2014/main" id="{6EFBDA7E-C2C5-5040-9E89-CA9E5A6D0D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4750" y="3368675"/>
            <a:ext cx="1588" cy="3556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62" name="Line 234">
            <a:extLst>
              <a:ext uri="{FF2B5EF4-FFF2-40B4-BE49-F238E27FC236}">
                <a16:creationId xmlns:a16="http://schemas.microsoft.com/office/drawing/2014/main" id="{B47D2A4C-932A-004A-8189-BFCF76865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1888" y="3368675"/>
            <a:ext cx="100012" cy="1588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63" name="Line 235">
            <a:extLst>
              <a:ext uri="{FF2B5EF4-FFF2-40B4-BE49-F238E27FC236}">
                <a16:creationId xmlns:a16="http://schemas.microsoft.com/office/drawing/2014/main" id="{0C67643C-675C-AE4B-8472-09DA315424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5938" y="2786063"/>
            <a:ext cx="1587" cy="3984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64" name="Line 236">
            <a:extLst>
              <a:ext uri="{FF2B5EF4-FFF2-40B4-BE49-F238E27FC236}">
                <a16:creationId xmlns:a16="http://schemas.microsoft.com/office/drawing/2014/main" id="{08382C31-B5D0-D843-B496-3D7690E02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3075" y="2786063"/>
            <a:ext cx="100013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65" name="Line 237">
            <a:extLst>
              <a:ext uri="{FF2B5EF4-FFF2-40B4-BE49-F238E27FC236}">
                <a16:creationId xmlns:a16="http://schemas.microsoft.com/office/drawing/2014/main" id="{63079DBA-162A-3242-A667-D34B724749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1413" y="2401888"/>
            <a:ext cx="1587" cy="2413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66" name="Line 238">
            <a:extLst>
              <a:ext uri="{FF2B5EF4-FFF2-40B4-BE49-F238E27FC236}">
                <a16:creationId xmlns:a16="http://schemas.microsoft.com/office/drawing/2014/main" id="{99FE9DD5-9833-614E-A50F-4AD374B0C6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8550" y="2401888"/>
            <a:ext cx="100013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67" name="Line 239">
            <a:extLst>
              <a:ext uri="{FF2B5EF4-FFF2-40B4-BE49-F238E27FC236}">
                <a16:creationId xmlns:a16="http://schemas.microsoft.com/office/drawing/2014/main" id="{C44C5F47-E00F-0943-854A-6A7F6315B8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4188" y="2160588"/>
            <a:ext cx="1587" cy="841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68" name="Line 240">
            <a:extLst>
              <a:ext uri="{FF2B5EF4-FFF2-40B4-BE49-F238E27FC236}">
                <a16:creationId xmlns:a16="http://schemas.microsoft.com/office/drawing/2014/main" id="{1F8ABF8E-E5BC-FD4B-9358-1C767837E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1325" y="2160588"/>
            <a:ext cx="98425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69" name="Line 241">
            <a:extLst>
              <a:ext uri="{FF2B5EF4-FFF2-40B4-BE49-F238E27FC236}">
                <a16:creationId xmlns:a16="http://schemas.microsoft.com/office/drawing/2014/main" id="{16EB4C81-28B6-D146-9704-44B735EAE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5375" y="2103438"/>
            <a:ext cx="1588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70" name="Line 242">
            <a:extLst>
              <a:ext uri="{FF2B5EF4-FFF2-40B4-BE49-F238E27FC236}">
                <a16:creationId xmlns:a16="http://schemas.microsoft.com/office/drawing/2014/main" id="{DCBA96CC-F4AA-794C-BFFB-A67E8AFC5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2513" y="2103438"/>
            <a:ext cx="100012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71" name="Line 243">
            <a:extLst>
              <a:ext uri="{FF2B5EF4-FFF2-40B4-BE49-F238E27FC236}">
                <a16:creationId xmlns:a16="http://schemas.microsoft.com/office/drawing/2014/main" id="{CDAA3E91-26EC-024B-BF2E-F4C265A21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4125" y="4805363"/>
            <a:ext cx="1588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72" name="Line 244">
            <a:extLst>
              <a:ext uri="{FF2B5EF4-FFF2-40B4-BE49-F238E27FC236}">
                <a16:creationId xmlns:a16="http://schemas.microsoft.com/office/drawing/2014/main" id="{459EA28B-E4BA-5F42-8B9E-D85B01CCE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1263" y="4805363"/>
            <a:ext cx="100012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73" name="Line 245">
            <a:extLst>
              <a:ext uri="{FF2B5EF4-FFF2-40B4-BE49-F238E27FC236}">
                <a16:creationId xmlns:a16="http://schemas.microsoft.com/office/drawing/2014/main" id="{C757D43D-AF35-0C42-80BE-5A1CDCBEB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5313" y="4805363"/>
            <a:ext cx="1587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74" name="Line 246">
            <a:extLst>
              <a:ext uri="{FF2B5EF4-FFF2-40B4-BE49-F238E27FC236}">
                <a16:creationId xmlns:a16="http://schemas.microsoft.com/office/drawing/2014/main" id="{04C5D197-670D-154E-8FAD-E252DDB52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2450" y="4805363"/>
            <a:ext cx="100013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75" name="Line 247">
            <a:extLst>
              <a:ext uri="{FF2B5EF4-FFF2-40B4-BE49-F238E27FC236}">
                <a16:creationId xmlns:a16="http://schemas.microsoft.com/office/drawing/2014/main" id="{1C16DB2E-3FA2-4C42-AA9B-32B444F01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0788" y="4678363"/>
            <a:ext cx="1587" cy="412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76" name="Line 248">
            <a:extLst>
              <a:ext uri="{FF2B5EF4-FFF2-40B4-BE49-F238E27FC236}">
                <a16:creationId xmlns:a16="http://schemas.microsoft.com/office/drawing/2014/main" id="{40EA622E-8E88-944E-B76B-7A27552A8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7925" y="4719638"/>
            <a:ext cx="100013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77" name="Line 249">
            <a:extLst>
              <a:ext uri="{FF2B5EF4-FFF2-40B4-BE49-F238E27FC236}">
                <a16:creationId xmlns:a16="http://schemas.microsoft.com/office/drawing/2014/main" id="{D5AC4459-DEA4-1543-B0D1-AE6EE6548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4265613"/>
            <a:ext cx="1587" cy="2698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78" name="Line 250">
            <a:extLst>
              <a:ext uri="{FF2B5EF4-FFF2-40B4-BE49-F238E27FC236}">
                <a16:creationId xmlns:a16="http://schemas.microsoft.com/office/drawing/2014/main" id="{B32C371F-0C1D-924A-905E-C92F73F73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0700" y="4535488"/>
            <a:ext cx="98425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79" name="Line 251">
            <a:extLst>
              <a:ext uri="{FF2B5EF4-FFF2-40B4-BE49-F238E27FC236}">
                <a16:creationId xmlns:a16="http://schemas.microsoft.com/office/drawing/2014/main" id="{A4DB8232-4B22-5141-A998-803231373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0" y="3724275"/>
            <a:ext cx="1588" cy="3556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80" name="Line 252">
            <a:extLst>
              <a:ext uri="{FF2B5EF4-FFF2-40B4-BE49-F238E27FC236}">
                <a16:creationId xmlns:a16="http://schemas.microsoft.com/office/drawing/2014/main" id="{B010C641-D78B-904D-B3DA-DD0078A5B2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1888" y="4079875"/>
            <a:ext cx="100012" cy="1588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81" name="Line 253">
            <a:extLst>
              <a:ext uri="{FF2B5EF4-FFF2-40B4-BE49-F238E27FC236}">
                <a16:creationId xmlns:a16="http://schemas.microsoft.com/office/drawing/2014/main" id="{A9FD5BCE-97EF-D94D-B862-4F56E4E8A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5938" y="3184525"/>
            <a:ext cx="1587" cy="4127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82" name="Line 254">
            <a:extLst>
              <a:ext uri="{FF2B5EF4-FFF2-40B4-BE49-F238E27FC236}">
                <a16:creationId xmlns:a16="http://schemas.microsoft.com/office/drawing/2014/main" id="{9754D6DA-8272-CC48-908F-5EA137E2A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3075" y="3597275"/>
            <a:ext cx="100013" cy="1588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83" name="Line 255">
            <a:extLst>
              <a:ext uri="{FF2B5EF4-FFF2-40B4-BE49-F238E27FC236}">
                <a16:creationId xmlns:a16="http://schemas.microsoft.com/office/drawing/2014/main" id="{CB76B7A0-5C8B-D64C-985B-145A338C0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1413" y="2643188"/>
            <a:ext cx="1587" cy="2428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84" name="Line 256">
            <a:extLst>
              <a:ext uri="{FF2B5EF4-FFF2-40B4-BE49-F238E27FC236}">
                <a16:creationId xmlns:a16="http://schemas.microsoft.com/office/drawing/2014/main" id="{9962D9DA-0E75-3B44-9DCB-3E6E37F50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8550" y="2886075"/>
            <a:ext cx="100013" cy="1588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85" name="Line 257">
            <a:extLst>
              <a:ext uri="{FF2B5EF4-FFF2-40B4-BE49-F238E27FC236}">
                <a16:creationId xmlns:a16="http://schemas.microsoft.com/office/drawing/2014/main" id="{71144C64-30F9-6C4B-BFBE-51CFFFDDE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4188" y="2244725"/>
            <a:ext cx="1587" cy="71438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86" name="Line 258">
            <a:extLst>
              <a:ext uri="{FF2B5EF4-FFF2-40B4-BE49-F238E27FC236}">
                <a16:creationId xmlns:a16="http://schemas.microsoft.com/office/drawing/2014/main" id="{2844306D-5E12-784B-8B29-652218A70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1325" y="2316163"/>
            <a:ext cx="98425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87" name="Line 259">
            <a:extLst>
              <a:ext uri="{FF2B5EF4-FFF2-40B4-BE49-F238E27FC236}">
                <a16:creationId xmlns:a16="http://schemas.microsoft.com/office/drawing/2014/main" id="{E8CB3487-502D-494B-AD19-F1EB3E642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5375" y="2103438"/>
            <a:ext cx="1588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88" name="Line 260">
            <a:extLst>
              <a:ext uri="{FF2B5EF4-FFF2-40B4-BE49-F238E27FC236}">
                <a16:creationId xmlns:a16="http://schemas.microsoft.com/office/drawing/2014/main" id="{6037C62C-1332-744A-9B70-AB4EC7C53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2513" y="2103438"/>
            <a:ext cx="100012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789" name="Freeform 261">
            <a:extLst>
              <a:ext uri="{FF2B5EF4-FFF2-40B4-BE49-F238E27FC236}">
                <a16:creationId xmlns:a16="http://schemas.microsoft.com/office/drawing/2014/main" id="{7FEB875A-82F0-3142-8F2D-A048D36A150A}"/>
              </a:ext>
            </a:extLst>
          </p:cNvPr>
          <p:cNvSpPr>
            <a:spLocks/>
          </p:cNvSpPr>
          <p:nvPr/>
        </p:nvSpPr>
        <p:spPr bwMode="auto">
          <a:xfrm>
            <a:off x="2438400" y="4719638"/>
            <a:ext cx="171450" cy="171450"/>
          </a:xfrm>
          <a:custGeom>
            <a:avLst/>
            <a:gdLst>
              <a:gd name="T0" fmla="*/ 54 w 108"/>
              <a:gd name="T1" fmla="*/ 0 h 108"/>
              <a:gd name="T2" fmla="*/ 108 w 108"/>
              <a:gd name="T3" fmla="*/ 54 h 108"/>
              <a:gd name="T4" fmla="*/ 54 w 108"/>
              <a:gd name="T5" fmla="*/ 108 h 108"/>
              <a:gd name="T6" fmla="*/ 0 w 108"/>
              <a:gd name="T7" fmla="*/ 54 h 108"/>
              <a:gd name="T8" fmla="*/ 54 w 108"/>
              <a:gd name="T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08">
                <a:moveTo>
                  <a:pt x="54" y="0"/>
                </a:moveTo>
                <a:lnTo>
                  <a:pt x="108" y="54"/>
                </a:lnTo>
                <a:lnTo>
                  <a:pt x="54" y="108"/>
                </a:lnTo>
                <a:lnTo>
                  <a:pt x="0" y="54"/>
                </a:lnTo>
                <a:lnTo>
                  <a:pt x="54" y="0"/>
                </a:lnTo>
                <a:close/>
              </a:path>
            </a:pathLst>
          </a:custGeom>
          <a:solidFill>
            <a:srgbClr val="800000"/>
          </a:solidFill>
          <a:ln w="14288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790" name="Freeform 262">
            <a:extLst>
              <a:ext uri="{FF2B5EF4-FFF2-40B4-BE49-F238E27FC236}">
                <a16:creationId xmlns:a16="http://schemas.microsoft.com/office/drawing/2014/main" id="{7400B481-EE5D-9B42-AD47-651616E04BFB}"/>
              </a:ext>
            </a:extLst>
          </p:cNvPr>
          <p:cNvSpPr>
            <a:spLocks/>
          </p:cNvSpPr>
          <p:nvPr/>
        </p:nvSpPr>
        <p:spPr bwMode="auto">
          <a:xfrm>
            <a:off x="3049588" y="4719638"/>
            <a:ext cx="171450" cy="171450"/>
          </a:xfrm>
          <a:custGeom>
            <a:avLst/>
            <a:gdLst>
              <a:gd name="T0" fmla="*/ 54 w 108"/>
              <a:gd name="T1" fmla="*/ 0 h 108"/>
              <a:gd name="T2" fmla="*/ 108 w 108"/>
              <a:gd name="T3" fmla="*/ 54 h 108"/>
              <a:gd name="T4" fmla="*/ 54 w 108"/>
              <a:gd name="T5" fmla="*/ 108 h 108"/>
              <a:gd name="T6" fmla="*/ 0 w 108"/>
              <a:gd name="T7" fmla="*/ 54 h 108"/>
              <a:gd name="T8" fmla="*/ 54 w 108"/>
              <a:gd name="T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08">
                <a:moveTo>
                  <a:pt x="54" y="0"/>
                </a:moveTo>
                <a:lnTo>
                  <a:pt x="108" y="54"/>
                </a:lnTo>
                <a:lnTo>
                  <a:pt x="54" y="108"/>
                </a:lnTo>
                <a:lnTo>
                  <a:pt x="0" y="54"/>
                </a:lnTo>
                <a:lnTo>
                  <a:pt x="54" y="0"/>
                </a:lnTo>
                <a:close/>
              </a:path>
            </a:pathLst>
          </a:custGeom>
          <a:solidFill>
            <a:srgbClr val="800000"/>
          </a:solidFill>
          <a:ln w="14288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791" name="Freeform 263">
            <a:extLst>
              <a:ext uri="{FF2B5EF4-FFF2-40B4-BE49-F238E27FC236}">
                <a16:creationId xmlns:a16="http://schemas.microsoft.com/office/drawing/2014/main" id="{50F62C11-FF63-1A47-88F9-4202C4D03CD0}"/>
              </a:ext>
            </a:extLst>
          </p:cNvPr>
          <p:cNvSpPr>
            <a:spLocks/>
          </p:cNvSpPr>
          <p:nvPr/>
        </p:nvSpPr>
        <p:spPr bwMode="auto">
          <a:xfrm>
            <a:off x="3675063" y="4592638"/>
            <a:ext cx="171450" cy="169862"/>
          </a:xfrm>
          <a:custGeom>
            <a:avLst/>
            <a:gdLst>
              <a:gd name="T0" fmla="*/ 54 w 108"/>
              <a:gd name="T1" fmla="*/ 0 h 107"/>
              <a:gd name="T2" fmla="*/ 108 w 108"/>
              <a:gd name="T3" fmla="*/ 54 h 107"/>
              <a:gd name="T4" fmla="*/ 54 w 108"/>
              <a:gd name="T5" fmla="*/ 107 h 107"/>
              <a:gd name="T6" fmla="*/ 0 w 108"/>
              <a:gd name="T7" fmla="*/ 54 h 107"/>
              <a:gd name="T8" fmla="*/ 54 w 108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07">
                <a:moveTo>
                  <a:pt x="54" y="0"/>
                </a:moveTo>
                <a:lnTo>
                  <a:pt x="108" y="54"/>
                </a:lnTo>
                <a:lnTo>
                  <a:pt x="54" y="107"/>
                </a:lnTo>
                <a:lnTo>
                  <a:pt x="0" y="54"/>
                </a:lnTo>
                <a:lnTo>
                  <a:pt x="54" y="0"/>
                </a:lnTo>
                <a:close/>
              </a:path>
            </a:pathLst>
          </a:custGeom>
          <a:solidFill>
            <a:srgbClr val="800000"/>
          </a:solidFill>
          <a:ln w="14288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792" name="Freeform 264">
            <a:extLst>
              <a:ext uri="{FF2B5EF4-FFF2-40B4-BE49-F238E27FC236}">
                <a16:creationId xmlns:a16="http://schemas.microsoft.com/office/drawing/2014/main" id="{B7647668-1AA8-904B-A430-25FBC5FB7D08}"/>
              </a:ext>
            </a:extLst>
          </p:cNvPr>
          <p:cNvSpPr>
            <a:spLocks/>
          </p:cNvSpPr>
          <p:nvPr/>
        </p:nvSpPr>
        <p:spPr bwMode="auto">
          <a:xfrm>
            <a:off x="4287838" y="4179888"/>
            <a:ext cx="169862" cy="169862"/>
          </a:xfrm>
          <a:custGeom>
            <a:avLst/>
            <a:gdLst>
              <a:gd name="T0" fmla="*/ 54 w 107"/>
              <a:gd name="T1" fmla="*/ 0 h 107"/>
              <a:gd name="T2" fmla="*/ 107 w 107"/>
              <a:gd name="T3" fmla="*/ 54 h 107"/>
              <a:gd name="T4" fmla="*/ 54 w 107"/>
              <a:gd name="T5" fmla="*/ 107 h 107"/>
              <a:gd name="T6" fmla="*/ 0 w 107"/>
              <a:gd name="T7" fmla="*/ 54 h 107"/>
              <a:gd name="T8" fmla="*/ 54 w 107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54" y="0"/>
                </a:moveTo>
                <a:lnTo>
                  <a:pt x="107" y="54"/>
                </a:lnTo>
                <a:lnTo>
                  <a:pt x="54" y="107"/>
                </a:lnTo>
                <a:lnTo>
                  <a:pt x="0" y="54"/>
                </a:lnTo>
                <a:lnTo>
                  <a:pt x="54" y="0"/>
                </a:lnTo>
                <a:close/>
              </a:path>
            </a:pathLst>
          </a:custGeom>
          <a:solidFill>
            <a:srgbClr val="800000"/>
          </a:solidFill>
          <a:ln w="14288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793" name="Freeform 265">
            <a:extLst>
              <a:ext uri="{FF2B5EF4-FFF2-40B4-BE49-F238E27FC236}">
                <a16:creationId xmlns:a16="http://schemas.microsoft.com/office/drawing/2014/main" id="{CD24378F-FF44-BA42-AC6B-20022BB98564}"/>
              </a:ext>
            </a:extLst>
          </p:cNvPr>
          <p:cNvSpPr>
            <a:spLocks/>
          </p:cNvSpPr>
          <p:nvPr/>
        </p:nvSpPr>
        <p:spPr bwMode="auto">
          <a:xfrm>
            <a:off x="4899025" y="3638550"/>
            <a:ext cx="171450" cy="171450"/>
          </a:xfrm>
          <a:custGeom>
            <a:avLst/>
            <a:gdLst>
              <a:gd name="T0" fmla="*/ 54 w 108"/>
              <a:gd name="T1" fmla="*/ 0 h 108"/>
              <a:gd name="T2" fmla="*/ 108 w 108"/>
              <a:gd name="T3" fmla="*/ 54 h 108"/>
              <a:gd name="T4" fmla="*/ 54 w 108"/>
              <a:gd name="T5" fmla="*/ 108 h 108"/>
              <a:gd name="T6" fmla="*/ 0 w 108"/>
              <a:gd name="T7" fmla="*/ 54 h 108"/>
              <a:gd name="T8" fmla="*/ 54 w 108"/>
              <a:gd name="T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08">
                <a:moveTo>
                  <a:pt x="54" y="0"/>
                </a:moveTo>
                <a:lnTo>
                  <a:pt x="108" y="54"/>
                </a:lnTo>
                <a:lnTo>
                  <a:pt x="54" y="108"/>
                </a:lnTo>
                <a:lnTo>
                  <a:pt x="0" y="54"/>
                </a:lnTo>
                <a:lnTo>
                  <a:pt x="54" y="0"/>
                </a:lnTo>
                <a:close/>
              </a:path>
            </a:pathLst>
          </a:custGeom>
          <a:solidFill>
            <a:srgbClr val="800000"/>
          </a:solidFill>
          <a:ln w="14288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794" name="Freeform 266">
            <a:extLst>
              <a:ext uri="{FF2B5EF4-FFF2-40B4-BE49-F238E27FC236}">
                <a16:creationId xmlns:a16="http://schemas.microsoft.com/office/drawing/2014/main" id="{243EDFF8-F73A-E347-8E38-78E795DD9511}"/>
              </a:ext>
            </a:extLst>
          </p:cNvPr>
          <p:cNvSpPr>
            <a:spLocks/>
          </p:cNvSpPr>
          <p:nvPr/>
        </p:nvSpPr>
        <p:spPr bwMode="auto">
          <a:xfrm>
            <a:off x="5510213" y="3098800"/>
            <a:ext cx="171450" cy="169863"/>
          </a:xfrm>
          <a:custGeom>
            <a:avLst/>
            <a:gdLst>
              <a:gd name="T0" fmla="*/ 54 w 108"/>
              <a:gd name="T1" fmla="*/ 0 h 107"/>
              <a:gd name="T2" fmla="*/ 108 w 108"/>
              <a:gd name="T3" fmla="*/ 54 h 107"/>
              <a:gd name="T4" fmla="*/ 54 w 108"/>
              <a:gd name="T5" fmla="*/ 107 h 107"/>
              <a:gd name="T6" fmla="*/ 0 w 108"/>
              <a:gd name="T7" fmla="*/ 54 h 107"/>
              <a:gd name="T8" fmla="*/ 54 w 108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07">
                <a:moveTo>
                  <a:pt x="54" y="0"/>
                </a:moveTo>
                <a:lnTo>
                  <a:pt x="108" y="54"/>
                </a:lnTo>
                <a:lnTo>
                  <a:pt x="54" y="107"/>
                </a:lnTo>
                <a:lnTo>
                  <a:pt x="0" y="54"/>
                </a:lnTo>
                <a:lnTo>
                  <a:pt x="54" y="0"/>
                </a:lnTo>
                <a:close/>
              </a:path>
            </a:pathLst>
          </a:custGeom>
          <a:solidFill>
            <a:srgbClr val="800000"/>
          </a:solidFill>
          <a:ln w="14288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795" name="Freeform 267">
            <a:extLst>
              <a:ext uri="{FF2B5EF4-FFF2-40B4-BE49-F238E27FC236}">
                <a16:creationId xmlns:a16="http://schemas.microsoft.com/office/drawing/2014/main" id="{650C964D-4760-E34E-A881-86223FBD97B9}"/>
              </a:ext>
            </a:extLst>
          </p:cNvPr>
          <p:cNvSpPr>
            <a:spLocks/>
          </p:cNvSpPr>
          <p:nvPr/>
        </p:nvSpPr>
        <p:spPr bwMode="auto">
          <a:xfrm>
            <a:off x="6137275" y="2559050"/>
            <a:ext cx="169863" cy="169863"/>
          </a:xfrm>
          <a:custGeom>
            <a:avLst/>
            <a:gdLst>
              <a:gd name="T0" fmla="*/ 53 w 107"/>
              <a:gd name="T1" fmla="*/ 0 h 107"/>
              <a:gd name="T2" fmla="*/ 107 w 107"/>
              <a:gd name="T3" fmla="*/ 53 h 107"/>
              <a:gd name="T4" fmla="*/ 53 w 107"/>
              <a:gd name="T5" fmla="*/ 107 h 107"/>
              <a:gd name="T6" fmla="*/ 0 w 107"/>
              <a:gd name="T7" fmla="*/ 53 h 107"/>
              <a:gd name="T8" fmla="*/ 53 w 107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53" y="0"/>
                </a:moveTo>
                <a:lnTo>
                  <a:pt x="107" y="53"/>
                </a:lnTo>
                <a:lnTo>
                  <a:pt x="53" y="107"/>
                </a:lnTo>
                <a:lnTo>
                  <a:pt x="0" y="53"/>
                </a:lnTo>
                <a:lnTo>
                  <a:pt x="53" y="0"/>
                </a:lnTo>
                <a:close/>
              </a:path>
            </a:pathLst>
          </a:custGeom>
          <a:solidFill>
            <a:srgbClr val="800000"/>
          </a:solidFill>
          <a:ln w="14288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796" name="Freeform 268">
            <a:extLst>
              <a:ext uri="{FF2B5EF4-FFF2-40B4-BE49-F238E27FC236}">
                <a16:creationId xmlns:a16="http://schemas.microsoft.com/office/drawing/2014/main" id="{11E90D57-F9D1-504F-9982-7A30477A9177}"/>
              </a:ext>
            </a:extLst>
          </p:cNvPr>
          <p:cNvSpPr>
            <a:spLocks/>
          </p:cNvSpPr>
          <p:nvPr/>
        </p:nvSpPr>
        <p:spPr bwMode="auto">
          <a:xfrm>
            <a:off x="6748463" y="2160588"/>
            <a:ext cx="169862" cy="169862"/>
          </a:xfrm>
          <a:custGeom>
            <a:avLst/>
            <a:gdLst>
              <a:gd name="T0" fmla="*/ 54 w 107"/>
              <a:gd name="T1" fmla="*/ 0 h 107"/>
              <a:gd name="T2" fmla="*/ 107 w 107"/>
              <a:gd name="T3" fmla="*/ 53 h 107"/>
              <a:gd name="T4" fmla="*/ 54 w 107"/>
              <a:gd name="T5" fmla="*/ 107 h 107"/>
              <a:gd name="T6" fmla="*/ 0 w 107"/>
              <a:gd name="T7" fmla="*/ 53 h 107"/>
              <a:gd name="T8" fmla="*/ 54 w 107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54" y="0"/>
                </a:moveTo>
                <a:lnTo>
                  <a:pt x="107" y="53"/>
                </a:lnTo>
                <a:lnTo>
                  <a:pt x="54" y="107"/>
                </a:lnTo>
                <a:lnTo>
                  <a:pt x="0" y="53"/>
                </a:lnTo>
                <a:lnTo>
                  <a:pt x="54" y="0"/>
                </a:lnTo>
                <a:close/>
              </a:path>
            </a:pathLst>
          </a:custGeom>
          <a:solidFill>
            <a:srgbClr val="800000"/>
          </a:solidFill>
          <a:ln w="14288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797" name="Freeform 269">
            <a:extLst>
              <a:ext uri="{FF2B5EF4-FFF2-40B4-BE49-F238E27FC236}">
                <a16:creationId xmlns:a16="http://schemas.microsoft.com/office/drawing/2014/main" id="{EF114C7A-F40F-0741-9C18-B550827C0948}"/>
              </a:ext>
            </a:extLst>
          </p:cNvPr>
          <p:cNvSpPr>
            <a:spLocks/>
          </p:cNvSpPr>
          <p:nvPr/>
        </p:nvSpPr>
        <p:spPr bwMode="auto">
          <a:xfrm>
            <a:off x="7359650" y="2017713"/>
            <a:ext cx="171450" cy="171450"/>
          </a:xfrm>
          <a:custGeom>
            <a:avLst/>
            <a:gdLst>
              <a:gd name="T0" fmla="*/ 54 w 108"/>
              <a:gd name="T1" fmla="*/ 0 h 108"/>
              <a:gd name="T2" fmla="*/ 108 w 108"/>
              <a:gd name="T3" fmla="*/ 54 h 108"/>
              <a:gd name="T4" fmla="*/ 54 w 108"/>
              <a:gd name="T5" fmla="*/ 108 h 108"/>
              <a:gd name="T6" fmla="*/ 0 w 108"/>
              <a:gd name="T7" fmla="*/ 54 h 108"/>
              <a:gd name="T8" fmla="*/ 54 w 108"/>
              <a:gd name="T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08">
                <a:moveTo>
                  <a:pt x="54" y="0"/>
                </a:moveTo>
                <a:lnTo>
                  <a:pt x="108" y="54"/>
                </a:lnTo>
                <a:lnTo>
                  <a:pt x="54" y="108"/>
                </a:lnTo>
                <a:lnTo>
                  <a:pt x="0" y="54"/>
                </a:lnTo>
                <a:lnTo>
                  <a:pt x="54" y="0"/>
                </a:lnTo>
                <a:close/>
              </a:path>
            </a:pathLst>
          </a:custGeom>
          <a:solidFill>
            <a:srgbClr val="800000"/>
          </a:solidFill>
          <a:ln w="14288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798" name="Rectangle 270">
            <a:extLst>
              <a:ext uri="{FF2B5EF4-FFF2-40B4-BE49-F238E27FC236}">
                <a16:creationId xmlns:a16="http://schemas.microsoft.com/office/drawing/2014/main" id="{2192D45F-3EB5-4848-8A4C-EBCA49CB6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46783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0</a:t>
            </a:r>
            <a:endParaRPr lang="en-US" altLang="en-US"/>
          </a:p>
        </p:txBody>
      </p:sp>
      <p:sp>
        <p:nvSpPr>
          <p:cNvPr id="150799" name="Rectangle 271">
            <a:extLst>
              <a:ext uri="{FF2B5EF4-FFF2-40B4-BE49-F238E27FC236}">
                <a16:creationId xmlns:a16="http://schemas.microsoft.com/office/drawing/2014/main" id="{B0BC3E60-84B4-B549-9B60-5BBDDD145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400843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25</a:t>
            </a:r>
            <a:endParaRPr lang="en-US" altLang="en-US"/>
          </a:p>
        </p:txBody>
      </p:sp>
      <p:sp>
        <p:nvSpPr>
          <p:cNvPr id="150800" name="Rectangle 272">
            <a:extLst>
              <a:ext uri="{FF2B5EF4-FFF2-40B4-BE49-F238E27FC236}">
                <a16:creationId xmlns:a16="http://schemas.microsoft.com/office/drawing/2014/main" id="{4238727F-344E-BB45-B495-4562CE301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33258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50</a:t>
            </a:r>
            <a:endParaRPr lang="en-US" altLang="en-US"/>
          </a:p>
        </p:txBody>
      </p:sp>
      <p:sp>
        <p:nvSpPr>
          <p:cNvPr id="150801" name="Rectangle 273">
            <a:extLst>
              <a:ext uri="{FF2B5EF4-FFF2-40B4-BE49-F238E27FC236}">
                <a16:creationId xmlns:a16="http://schemas.microsoft.com/office/drawing/2014/main" id="{CD5A8D32-604F-084F-B158-22AC40610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265747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75</a:t>
            </a:r>
            <a:endParaRPr lang="en-US" altLang="en-US"/>
          </a:p>
        </p:txBody>
      </p:sp>
      <p:sp>
        <p:nvSpPr>
          <p:cNvPr id="150802" name="Rectangle 274">
            <a:extLst>
              <a:ext uri="{FF2B5EF4-FFF2-40B4-BE49-F238E27FC236}">
                <a16:creationId xmlns:a16="http://schemas.microsoft.com/office/drawing/2014/main" id="{F4A18EC5-4327-C748-A7E9-DE56935BA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197485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100</a:t>
            </a:r>
            <a:endParaRPr lang="en-US" altLang="en-US"/>
          </a:p>
        </p:txBody>
      </p:sp>
      <p:sp>
        <p:nvSpPr>
          <p:cNvPr id="150803" name="Rectangle 275">
            <a:extLst>
              <a:ext uri="{FF2B5EF4-FFF2-40B4-BE49-F238E27FC236}">
                <a16:creationId xmlns:a16="http://schemas.microsoft.com/office/drawing/2014/main" id="{AB66F6AB-F181-3B4B-9DB2-D27F1BF45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50196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0</a:t>
            </a:r>
            <a:endParaRPr lang="en-US" altLang="en-US"/>
          </a:p>
        </p:txBody>
      </p:sp>
      <p:sp>
        <p:nvSpPr>
          <p:cNvPr id="150804" name="Rectangle 276">
            <a:extLst>
              <a:ext uri="{FF2B5EF4-FFF2-40B4-BE49-F238E27FC236}">
                <a16:creationId xmlns:a16="http://schemas.microsoft.com/office/drawing/2014/main" id="{669FADD7-B565-214A-9163-CCA6F41B9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50196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1</a:t>
            </a:r>
            <a:endParaRPr lang="en-US" altLang="en-US"/>
          </a:p>
        </p:txBody>
      </p:sp>
      <p:sp>
        <p:nvSpPr>
          <p:cNvPr id="150805" name="Rectangle 277">
            <a:extLst>
              <a:ext uri="{FF2B5EF4-FFF2-40B4-BE49-F238E27FC236}">
                <a16:creationId xmlns:a16="http://schemas.microsoft.com/office/drawing/2014/main" id="{D899C959-7E70-4F47-A306-5086C5086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50196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2</a:t>
            </a:r>
            <a:endParaRPr lang="en-US" altLang="en-US"/>
          </a:p>
        </p:txBody>
      </p:sp>
      <p:sp>
        <p:nvSpPr>
          <p:cNvPr id="150806" name="Rectangle 278">
            <a:extLst>
              <a:ext uri="{FF2B5EF4-FFF2-40B4-BE49-F238E27FC236}">
                <a16:creationId xmlns:a16="http://schemas.microsoft.com/office/drawing/2014/main" id="{40B27D07-C0BC-B840-9140-3DAC86ADF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413" y="50196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3</a:t>
            </a:r>
            <a:endParaRPr lang="en-US" altLang="en-US"/>
          </a:p>
        </p:txBody>
      </p:sp>
      <p:sp>
        <p:nvSpPr>
          <p:cNvPr id="150807" name="Rectangle 279">
            <a:extLst>
              <a:ext uri="{FF2B5EF4-FFF2-40B4-BE49-F238E27FC236}">
                <a16:creationId xmlns:a16="http://schemas.microsoft.com/office/drawing/2014/main" id="{860644F7-27E4-664C-87A5-4677AC67C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600" y="50196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4</a:t>
            </a:r>
            <a:endParaRPr lang="en-US" altLang="en-US"/>
          </a:p>
        </p:txBody>
      </p:sp>
      <p:sp>
        <p:nvSpPr>
          <p:cNvPr id="150808" name="Rectangle 280">
            <a:extLst>
              <a:ext uri="{FF2B5EF4-FFF2-40B4-BE49-F238E27FC236}">
                <a16:creationId xmlns:a16="http://schemas.microsoft.com/office/drawing/2014/main" id="{4AA1B490-201E-754B-A894-88D286B8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50196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5</a:t>
            </a:r>
            <a:endParaRPr lang="en-US" altLang="en-US"/>
          </a:p>
        </p:txBody>
      </p:sp>
      <p:sp>
        <p:nvSpPr>
          <p:cNvPr id="150809" name="Rectangle 281">
            <a:extLst>
              <a:ext uri="{FF2B5EF4-FFF2-40B4-BE49-F238E27FC236}">
                <a16:creationId xmlns:a16="http://schemas.microsoft.com/office/drawing/2014/main" id="{DEA7983D-1C4F-DC45-8790-E65384967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63" y="50196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6</a:t>
            </a:r>
            <a:endParaRPr lang="en-US" altLang="en-US"/>
          </a:p>
        </p:txBody>
      </p:sp>
      <p:sp>
        <p:nvSpPr>
          <p:cNvPr id="150810" name="Rectangle 282">
            <a:extLst>
              <a:ext uri="{FF2B5EF4-FFF2-40B4-BE49-F238E27FC236}">
                <a16:creationId xmlns:a16="http://schemas.microsoft.com/office/drawing/2014/main" id="{9D7ED411-2052-ED4C-AF37-D320E9998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038" y="50196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7</a:t>
            </a:r>
            <a:endParaRPr lang="en-US" altLang="en-US"/>
          </a:p>
        </p:txBody>
      </p:sp>
      <p:sp>
        <p:nvSpPr>
          <p:cNvPr id="150811" name="Rectangle 283">
            <a:extLst>
              <a:ext uri="{FF2B5EF4-FFF2-40B4-BE49-F238E27FC236}">
                <a16:creationId xmlns:a16="http://schemas.microsoft.com/office/drawing/2014/main" id="{9E32D222-7E39-5246-8756-17D0F8604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225" y="50196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8</a:t>
            </a:r>
            <a:endParaRPr lang="en-US" altLang="en-US"/>
          </a:p>
        </p:txBody>
      </p:sp>
      <p:sp>
        <p:nvSpPr>
          <p:cNvPr id="150812" name="Rectangle 284">
            <a:extLst>
              <a:ext uri="{FF2B5EF4-FFF2-40B4-BE49-F238E27FC236}">
                <a16:creationId xmlns:a16="http://schemas.microsoft.com/office/drawing/2014/main" id="{DF45E8C5-2D90-E24C-9305-F77065090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5430838"/>
            <a:ext cx="2060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100" b="1">
                <a:solidFill>
                  <a:srgbClr val="000080"/>
                </a:solidFill>
              </a:rPr>
              <a:t>Glasses of Wine</a:t>
            </a:r>
            <a:endParaRPr lang="en-US" altLang="en-US"/>
          </a:p>
        </p:txBody>
      </p:sp>
      <p:sp>
        <p:nvSpPr>
          <p:cNvPr id="150813" name="Rectangle 285">
            <a:extLst>
              <a:ext uri="{FF2B5EF4-FFF2-40B4-BE49-F238E27FC236}">
                <a16:creationId xmlns:a16="http://schemas.microsoft.com/office/drawing/2014/main" id="{B2A90E91-00D2-7645-90AD-C459D5BD179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41313" y="3238500"/>
            <a:ext cx="26749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 b="1">
                <a:solidFill>
                  <a:srgbClr val="000080"/>
                </a:solidFill>
              </a:rPr>
              <a:t>% Difficulty Walking</a:t>
            </a:r>
            <a:endParaRPr lang="en-US" altLang="en-US" sz="2200"/>
          </a:p>
        </p:txBody>
      </p:sp>
      <p:sp>
        <p:nvSpPr>
          <p:cNvPr id="150814" name="Rectangle 286">
            <a:extLst>
              <a:ext uri="{FF2B5EF4-FFF2-40B4-BE49-F238E27FC236}">
                <a16:creationId xmlns:a16="http://schemas.microsoft.com/office/drawing/2014/main" id="{BA8AAFB5-B9E0-6C41-A031-721655490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676400"/>
            <a:ext cx="13700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700" b="1">
                <a:solidFill>
                  <a:srgbClr val="000000"/>
                </a:solidFill>
              </a:rPr>
              <a:t>All Effected</a:t>
            </a:r>
          </a:p>
        </p:txBody>
      </p:sp>
      <p:sp>
        <p:nvSpPr>
          <p:cNvPr id="150815" name="Rectangle 287">
            <a:extLst>
              <a:ext uri="{FF2B5EF4-FFF2-40B4-BE49-F238E27FC236}">
                <a16:creationId xmlns:a16="http://schemas.microsoft.com/office/drawing/2014/main" id="{0C4C5E89-5BE1-6F42-ADBD-0ACCF7149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91000"/>
            <a:ext cx="1165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700" b="1">
                <a:solidFill>
                  <a:srgbClr val="000000"/>
                </a:solidFill>
              </a:rPr>
              <a:t>NO Effect</a:t>
            </a:r>
          </a:p>
        </p:txBody>
      </p:sp>
      <p:sp>
        <p:nvSpPr>
          <p:cNvPr id="150816" name="Line 288">
            <a:extLst>
              <a:ext uri="{FF2B5EF4-FFF2-40B4-BE49-F238E27FC236}">
                <a16:creationId xmlns:a16="http://schemas.microsoft.com/office/drawing/2014/main" id="{8E1C815F-18C6-C54D-98AF-38A1A6DBC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429000"/>
            <a:ext cx="2819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817" name="Line 289">
            <a:extLst>
              <a:ext uri="{FF2B5EF4-FFF2-40B4-BE49-F238E27FC236}">
                <a16:creationId xmlns:a16="http://schemas.microsoft.com/office/drawing/2014/main" id="{4EDCF765-DF91-A747-A36D-B56424853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429000"/>
            <a:ext cx="0" cy="1371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818" name="Rectangle 290">
            <a:extLst>
              <a:ext uri="{FF2B5EF4-FFF2-40B4-BE49-F238E27FC236}">
                <a16:creationId xmlns:a16="http://schemas.microsoft.com/office/drawing/2014/main" id="{20CDEF15-203E-0C46-9529-7540180CB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581400"/>
            <a:ext cx="1500188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700" b="1">
                <a:solidFill>
                  <a:srgbClr val="000000"/>
                </a:solidFill>
              </a:rPr>
              <a:t>Amount half </a:t>
            </a:r>
          </a:p>
          <a:p>
            <a:pPr eaLnBrk="0" hangingPunct="0"/>
            <a:r>
              <a:rPr lang="en-US" altLang="en-US" sz="1700" b="1">
                <a:solidFill>
                  <a:srgbClr val="000000"/>
                </a:solidFill>
              </a:rPr>
              <a:t>are effected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31" name="Rectangle 1179">
            <a:extLst>
              <a:ext uri="{FF2B5EF4-FFF2-40B4-BE49-F238E27FC236}">
                <a16:creationId xmlns:a16="http://schemas.microsoft.com/office/drawing/2014/main" id="{2598CAB8-C046-0642-9173-55C32B359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81200"/>
            <a:ext cx="4876800" cy="2743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8" name="Rectangle 1026">
            <a:extLst>
              <a:ext uri="{FF2B5EF4-FFF2-40B4-BE49-F238E27FC236}">
                <a16:creationId xmlns:a16="http://schemas.microsoft.com/office/drawing/2014/main" id="{594703EA-1F38-9247-B542-2F394F0CA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152648" name="Rectangle 1096">
            <a:extLst>
              <a:ext uri="{FF2B5EF4-FFF2-40B4-BE49-F238E27FC236}">
                <a16:creationId xmlns:a16="http://schemas.microsoft.com/office/drawing/2014/main" id="{1DE0292F-0209-1A48-B90C-6436A9C2E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5181600"/>
            <a:ext cx="39703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Dose (mg/kg body weight)</a:t>
            </a:r>
          </a:p>
        </p:txBody>
      </p:sp>
      <p:sp>
        <p:nvSpPr>
          <p:cNvPr id="152649" name="Rectangle 1097">
            <a:extLst>
              <a:ext uri="{FF2B5EF4-FFF2-40B4-BE49-F238E27FC236}">
                <a16:creationId xmlns:a16="http://schemas.microsoft.com/office/drawing/2014/main" id="{03E5D523-D906-364E-9486-E51075396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5521325"/>
            <a:ext cx="2584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Increasing dose </a:t>
            </a:r>
          </a:p>
        </p:txBody>
      </p:sp>
      <p:grpSp>
        <p:nvGrpSpPr>
          <p:cNvPr id="152650" name="Group 1098">
            <a:extLst>
              <a:ext uri="{FF2B5EF4-FFF2-40B4-BE49-F238E27FC236}">
                <a16:creationId xmlns:a16="http://schemas.microsoft.com/office/drawing/2014/main" id="{56EB780E-6076-BF4B-B6F8-A527027DA014}"/>
              </a:ext>
            </a:extLst>
          </p:cNvPr>
          <p:cNvGrpSpPr>
            <a:grpSpLocks/>
          </p:cNvGrpSpPr>
          <p:nvPr/>
        </p:nvGrpSpPr>
        <p:grpSpPr bwMode="auto">
          <a:xfrm>
            <a:off x="5491163" y="5756275"/>
            <a:ext cx="1279525" cy="112713"/>
            <a:chOff x="3459" y="3912"/>
            <a:chExt cx="806" cy="71"/>
          </a:xfrm>
        </p:grpSpPr>
        <p:sp>
          <p:nvSpPr>
            <p:cNvPr id="152651" name="Freeform 1099">
              <a:extLst>
                <a:ext uri="{FF2B5EF4-FFF2-40B4-BE49-F238E27FC236}">
                  <a16:creationId xmlns:a16="http://schemas.microsoft.com/office/drawing/2014/main" id="{752B2970-D341-854B-AA8C-3CFA5D63F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3943"/>
              <a:ext cx="766" cy="1"/>
            </a:xfrm>
            <a:custGeom>
              <a:avLst/>
              <a:gdLst>
                <a:gd name="T0" fmla="*/ 0 w 766"/>
                <a:gd name="T1" fmla="*/ 0 h 1"/>
                <a:gd name="T2" fmla="*/ 765 w 766"/>
                <a:gd name="T3" fmla="*/ 0 h 1"/>
                <a:gd name="T4" fmla="*/ 0 w 76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6" h="1">
                  <a:moveTo>
                    <a:pt x="0" y="0"/>
                  </a:moveTo>
                  <a:lnTo>
                    <a:pt x="765" y="0"/>
                  </a:lnTo>
                  <a:lnTo>
                    <a:pt x="0" y="0"/>
                  </a:lnTo>
                </a:path>
              </a:pathLst>
            </a:custGeom>
            <a:solidFill>
              <a:srgbClr val="FF5008"/>
            </a:solidFill>
            <a:ln w="25400" cap="rnd" cmpd="sng">
              <a:solidFill>
                <a:srgbClr val="FF500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52" name="Freeform 1100">
              <a:extLst>
                <a:ext uri="{FF2B5EF4-FFF2-40B4-BE49-F238E27FC236}">
                  <a16:creationId xmlns:a16="http://schemas.microsoft.com/office/drawing/2014/main" id="{B4D468E9-42DD-644E-A26F-67F258E6C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3912"/>
              <a:ext cx="159" cy="71"/>
            </a:xfrm>
            <a:custGeom>
              <a:avLst/>
              <a:gdLst>
                <a:gd name="T0" fmla="*/ 0 w 159"/>
                <a:gd name="T1" fmla="*/ 31 h 71"/>
                <a:gd name="T2" fmla="*/ 0 w 159"/>
                <a:gd name="T3" fmla="*/ 70 h 71"/>
                <a:gd name="T4" fmla="*/ 158 w 159"/>
                <a:gd name="T5" fmla="*/ 31 h 71"/>
                <a:gd name="T6" fmla="*/ 0 w 159"/>
                <a:gd name="T7" fmla="*/ 0 h 71"/>
                <a:gd name="T8" fmla="*/ 0 w 159"/>
                <a:gd name="T9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71">
                  <a:moveTo>
                    <a:pt x="0" y="31"/>
                  </a:moveTo>
                  <a:lnTo>
                    <a:pt x="0" y="70"/>
                  </a:lnTo>
                  <a:lnTo>
                    <a:pt x="158" y="31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rgbClr val="FF500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658" name="Rectangle 1106">
            <a:extLst>
              <a:ext uri="{FF2B5EF4-FFF2-40B4-BE49-F238E27FC236}">
                <a16:creationId xmlns:a16="http://schemas.microsoft.com/office/drawing/2014/main" id="{5EBDD263-A16F-704A-AF58-B9ACBAEC01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Dose Response Function</a:t>
            </a:r>
            <a:endParaRPr lang="en-US" altLang="en-US"/>
          </a:p>
        </p:txBody>
      </p:sp>
      <p:sp>
        <p:nvSpPr>
          <p:cNvPr id="152660" name="Rectangle 1108">
            <a:extLst>
              <a:ext uri="{FF2B5EF4-FFF2-40B4-BE49-F238E27FC236}">
                <a16:creationId xmlns:a16="http://schemas.microsoft.com/office/drawing/2014/main" id="{CCBAE528-E368-E446-948B-FA2F4AA3E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0" y="1304925"/>
            <a:ext cx="5564188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61" name="Rectangle 1109">
            <a:extLst>
              <a:ext uri="{FF2B5EF4-FFF2-40B4-BE49-F238E27FC236}">
                <a16:creationId xmlns:a16="http://schemas.microsoft.com/office/drawing/2014/main" id="{041DE334-7157-1C4C-BA7F-284A01134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1981200"/>
            <a:ext cx="48736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62" name="Rectangle 1110">
            <a:extLst>
              <a:ext uri="{FF2B5EF4-FFF2-40B4-BE49-F238E27FC236}">
                <a16:creationId xmlns:a16="http://schemas.microsoft.com/office/drawing/2014/main" id="{215A479B-53A6-6D4F-9CD8-7200B30E5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1981200"/>
            <a:ext cx="4873625" cy="273685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63" name="Line 1111">
            <a:extLst>
              <a:ext uri="{FF2B5EF4-FFF2-40B4-BE49-F238E27FC236}">
                <a16:creationId xmlns:a16="http://schemas.microsoft.com/office/drawing/2014/main" id="{D752960B-E63B-C04F-AD6B-7342F5EE73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9363" y="1981200"/>
            <a:ext cx="1587" cy="273685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64" name="Line 1112">
            <a:extLst>
              <a:ext uri="{FF2B5EF4-FFF2-40B4-BE49-F238E27FC236}">
                <a16:creationId xmlns:a16="http://schemas.microsoft.com/office/drawing/2014/main" id="{746EAFB1-27CC-4A40-B84F-0E1B0A772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6338" y="4718050"/>
            <a:ext cx="142875" cy="15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65" name="Line 1113">
            <a:extLst>
              <a:ext uri="{FF2B5EF4-FFF2-40B4-BE49-F238E27FC236}">
                <a16:creationId xmlns:a16="http://schemas.microsoft.com/office/drawing/2014/main" id="{1455C2BD-025E-5547-8864-DFD9CDB5F3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6338" y="4041775"/>
            <a:ext cx="142875" cy="15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66" name="Line 1114">
            <a:extLst>
              <a:ext uri="{FF2B5EF4-FFF2-40B4-BE49-F238E27FC236}">
                <a16:creationId xmlns:a16="http://schemas.microsoft.com/office/drawing/2014/main" id="{69A670FC-BC96-D345-83D3-79F20C704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6338" y="3351213"/>
            <a:ext cx="142875" cy="1587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67" name="Line 1115">
            <a:extLst>
              <a:ext uri="{FF2B5EF4-FFF2-40B4-BE49-F238E27FC236}">
                <a16:creationId xmlns:a16="http://schemas.microsoft.com/office/drawing/2014/main" id="{80408C37-98A1-1847-9C3E-166FB9B61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6338" y="2673350"/>
            <a:ext cx="142875" cy="15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68" name="Line 1116">
            <a:extLst>
              <a:ext uri="{FF2B5EF4-FFF2-40B4-BE49-F238E27FC236}">
                <a16:creationId xmlns:a16="http://schemas.microsoft.com/office/drawing/2014/main" id="{35A61E43-8F3E-9245-9A5A-F4FFEA126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6338" y="1981200"/>
            <a:ext cx="142875" cy="15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69" name="Line 1117">
            <a:extLst>
              <a:ext uri="{FF2B5EF4-FFF2-40B4-BE49-F238E27FC236}">
                <a16:creationId xmlns:a16="http://schemas.microsoft.com/office/drawing/2014/main" id="{D47D5475-4A92-5443-BCBE-7EF7D9D3A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9363" y="4718050"/>
            <a:ext cx="4873625" cy="15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70" name="Line 1118">
            <a:extLst>
              <a:ext uri="{FF2B5EF4-FFF2-40B4-BE49-F238E27FC236}">
                <a16:creationId xmlns:a16="http://schemas.microsoft.com/office/drawing/2014/main" id="{1F6865A6-C53C-0642-8673-9AA49010E8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9363" y="4641850"/>
            <a:ext cx="1587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71" name="Line 1119">
            <a:extLst>
              <a:ext uri="{FF2B5EF4-FFF2-40B4-BE49-F238E27FC236}">
                <a16:creationId xmlns:a16="http://schemas.microsoft.com/office/drawing/2014/main" id="{6B47D4FD-B96C-6F41-A13B-8EDA78D335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3550" y="4641850"/>
            <a:ext cx="1588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72" name="Line 1120">
            <a:extLst>
              <a:ext uri="{FF2B5EF4-FFF2-40B4-BE49-F238E27FC236}">
                <a16:creationId xmlns:a16="http://schemas.microsoft.com/office/drawing/2014/main" id="{0F46BE26-78C3-4046-87DC-1A005AFD43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6150" y="4641850"/>
            <a:ext cx="1588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73" name="Line 1121">
            <a:extLst>
              <a:ext uri="{FF2B5EF4-FFF2-40B4-BE49-F238E27FC236}">
                <a16:creationId xmlns:a16="http://schemas.microsoft.com/office/drawing/2014/main" id="{E66CCFFB-7733-CF42-AF2A-39BBAC36E1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6213" y="4641850"/>
            <a:ext cx="1587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74" name="Line 1122">
            <a:extLst>
              <a:ext uri="{FF2B5EF4-FFF2-40B4-BE49-F238E27FC236}">
                <a16:creationId xmlns:a16="http://schemas.microsoft.com/office/drawing/2014/main" id="{6D2A16CC-9842-B646-9C91-F44E5B2F6F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4641850"/>
            <a:ext cx="1588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75" name="Line 1123">
            <a:extLst>
              <a:ext uri="{FF2B5EF4-FFF2-40B4-BE49-F238E27FC236}">
                <a16:creationId xmlns:a16="http://schemas.microsoft.com/office/drawing/2014/main" id="{F36A11C0-3527-544A-91DB-DE1AE8D02C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6175" y="4641850"/>
            <a:ext cx="1588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76" name="Line 1124">
            <a:extLst>
              <a:ext uri="{FF2B5EF4-FFF2-40B4-BE49-F238E27FC236}">
                <a16:creationId xmlns:a16="http://schemas.microsoft.com/office/drawing/2014/main" id="{AC7363D4-CB87-5A43-9418-17EDE7AC25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8775" y="4641850"/>
            <a:ext cx="3175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77" name="Line 1125">
            <a:extLst>
              <a:ext uri="{FF2B5EF4-FFF2-40B4-BE49-F238E27FC236}">
                <a16:creationId xmlns:a16="http://schemas.microsoft.com/office/drawing/2014/main" id="{97430FEA-6922-FD40-BD68-CF5C692AEC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2963" y="4641850"/>
            <a:ext cx="1587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78" name="Line 1126">
            <a:extLst>
              <a:ext uri="{FF2B5EF4-FFF2-40B4-BE49-F238E27FC236}">
                <a16:creationId xmlns:a16="http://schemas.microsoft.com/office/drawing/2014/main" id="{05158CAD-461E-0B4A-81FD-8DA7D51F00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3025" y="4641850"/>
            <a:ext cx="1588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79" name="Line 1127">
            <a:extLst>
              <a:ext uri="{FF2B5EF4-FFF2-40B4-BE49-F238E27FC236}">
                <a16:creationId xmlns:a16="http://schemas.microsoft.com/office/drawing/2014/main" id="{68F92812-F623-6F4A-9938-2389689F43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7213" y="4641850"/>
            <a:ext cx="1587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80" name="Line 1128">
            <a:extLst>
              <a:ext uri="{FF2B5EF4-FFF2-40B4-BE49-F238E27FC236}">
                <a16:creationId xmlns:a16="http://schemas.microsoft.com/office/drawing/2014/main" id="{2B28934F-2958-E747-A310-CDCD10A6C6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2988" y="4641850"/>
            <a:ext cx="1587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81" name="Line 1129">
            <a:extLst>
              <a:ext uri="{FF2B5EF4-FFF2-40B4-BE49-F238E27FC236}">
                <a16:creationId xmlns:a16="http://schemas.microsoft.com/office/drawing/2014/main" id="{E386F1B9-11A0-694A-9D77-79801796A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9363" y="4657725"/>
            <a:ext cx="484187" cy="603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82" name="Line 1130">
            <a:extLst>
              <a:ext uri="{FF2B5EF4-FFF2-40B4-BE49-F238E27FC236}">
                <a16:creationId xmlns:a16="http://schemas.microsoft.com/office/drawing/2014/main" id="{DA6BB293-539E-584F-8E1A-2C438494EF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3550" y="4579938"/>
            <a:ext cx="482600" cy="7778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83" name="Line 1131">
            <a:extLst>
              <a:ext uri="{FF2B5EF4-FFF2-40B4-BE49-F238E27FC236}">
                <a16:creationId xmlns:a16="http://schemas.microsoft.com/office/drawing/2014/main" id="{1737A125-C9B5-7A44-970F-A395B225AC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6150" y="4302125"/>
            <a:ext cx="500063" cy="27781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84" name="Line 1132">
            <a:extLst>
              <a:ext uri="{FF2B5EF4-FFF2-40B4-BE49-F238E27FC236}">
                <a16:creationId xmlns:a16="http://schemas.microsoft.com/office/drawing/2014/main" id="{3F40B652-FA09-424C-A7A1-CD20F7075C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6213" y="3533775"/>
            <a:ext cx="484187" cy="7683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85" name="Line 1133">
            <a:extLst>
              <a:ext uri="{FF2B5EF4-FFF2-40B4-BE49-F238E27FC236}">
                <a16:creationId xmlns:a16="http://schemas.microsoft.com/office/drawing/2014/main" id="{3099EFB0-C5E5-8840-BE56-26C19F2238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2933700"/>
            <a:ext cx="485775" cy="6000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86" name="Line 1134">
            <a:extLst>
              <a:ext uri="{FF2B5EF4-FFF2-40B4-BE49-F238E27FC236}">
                <a16:creationId xmlns:a16="http://schemas.microsoft.com/office/drawing/2014/main" id="{7A25A284-065B-D448-82BB-38840B162E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6175" y="2535238"/>
            <a:ext cx="482600" cy="3984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87" name="Line 1135">
            <a:extLst>
              <a:ext uri="{FF2B5EF4-FFF2-40B4-BE49-F238E27FC236}">
                <a16:creationId xmlns:a16="http://schemas.microsoft.com/office/drawing/2014/main" id="{6D3B749B-5B73-5946-8084-845E62AEA5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8775" y="2257425"/>
            <a:ext cx="484188" cy="27781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88" name="Line 1136">
            <a:extLst>
              <a:ext uri="{FF2B5EF4-FFF2-40B4-BE49-F238E27FC236}">
                <a16:creationId xmlns:a16="http://schemas.microsoft.com/office/drawing/2014/main" id="{A3FF3091-D850-5F4C-BD39-B1B4F202FA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2963" y="2041525"/>
            <a:ext cx="500062" cy="2159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89" name="Line 1137">
            <a:extLst>
              <a:ext uri="{FF2B5EF4-FFF2-40B4-BE49-F238E27FC236}">
                <a16:creationId xmlns:a16="http://schemas.microsoft.com/office/drawing/2014/main" id="{C7AA51AA-3A12-134D-B5C4-7124BC27C2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3025" y="2012950"/>
            <a:ext cx="484188" cy="285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90" name="Line 1138">
            <a:extLst>
              <a:ext uri="{FF2B5EF4-FFF2-40B4-BE49-F238E27FC236}">
                <a16:creationId xmlns:a16="http://schemas.microsoft.com/office/drawing/2014/main" id="{E65E7DD8-84BF-D14E-96BC-9602628939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7213" y="1981200"/>
            <a:ext cx="485775" cy="317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91" name="Freeform 1139">
            <a:extLst>
              <a:ext uri="{FF2B5EF4-FFF2-40B4-BE49-F238E27FC236}">
                <a16:creationId xmlns:a16="http://schemas.microsoft.com/office/drawing/2014/main" id="{8A5C844E-6498-2946-89B7-3288EB2943C3}"/>
              </a:ext>
            </a:extLst>
          </p:cNvPr>
          <p:cNvSpPr>
            <a:spLocks/>
          </p:cNvSpPr>
          <p:nvPr/>
        </p:nvSpPr>
        <p:spPr bwMode="auto">
          <a:xfrm>
            <a:off x="2446338" y="4641850"/>
            <a:ext cx="142875" cy="153988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39 h 79"/>
              <a:gd name="T4" fmla="*/ 40 w 79"/>
              <a:gd name="T5" fmla="*/ 79 h 79"/>
              <a:gd name="T6" fmla="*/ 0 w 79"/>
              <a:gd name="T7" fmla="*/ 39 h 79"/>
              <a:gd name="T8" fmla="*/ 40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92" name="Freeform 1140">
            <a:extLst>
              <a:ext uri="{FF2B5EF4-FFF2-40B4-BE49-F238E27FC236}">
                <a16:creationId xmlns:a16="http://schemas.microsoft.com/office/drawing/2014/main" id="{3DBD56F0-B9A1-A846-B6B8-76670243940A}"/>
              </a:ext>
            </a:extLst>
          </p:cNvPr>
          <p:cNvSpPr>
            <a:spLocks/>
          </p:cNvSpPr>
          <p:nvPr/>
        </p:nvSpPr>
        <p:spPr bwMode="auto">
          <a:xfrm>
            <a:off x="2930525" y="4579938"/>
            <a:ext cx="142875" cy="153987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40 h 79"/>
              <a:gd name="T4" fmla="*/ 40 w 79"/>
              <a:gd name="T5" fmla="*/ 79 h 79"/>
              <a:gd name="T6" fmla="*/ 0 w 79"/>
              <a:gd name="T7" fmla="*/ 40 h 79"/>
              <a:gd name="T8" fmla="*/ 40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40" y="0"/>
                </a:moveTo>
                <a:lnTo>
                  <a:pt x="79" y="40"/>
                </a:lnTo>
                <a:lnTo>
                  <a:pt x="40" y="79"/>
                </a:lnTo>
                <a:lnTo>
                  <a:pt x="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93" name="Freeform 1141">
            <a:extLst>
              <a:ext uri="{FF2B5EF4-FFF2-40B4-BE49-F238E27FC236}">
                <a16:creationId xmlns:a16="http://schemas.microsoft.com/office/drawing/2014/main" id="{775C5879-8A1E-FD40-B3EC-339438648AB2}"/>
              </a:ext>
            </a:extLst>
          </p:cNvPr>
          <p:cNvSpPr>
            <a:spLocks/>
          </p:cNvSpPr>
          <p:nvPr/>
        </p:nvSpPr>
        <p:spPr bwMode="auto">
          <a:xfrm>
            <a:off x="3416300" y="4503738"/>
            <a:ext cx="142875" cy="153987"/>
          </a:xfrm>
          <a:custGeom>
            <a:avLst/>
            <a:gdLst>
              <a:gd name="T0" fmla="*/ 39 w 79"/>
              <a:gd name="T1" fmla="*/ 0 h 79"/>
              <a:gd name="T2" fmla="*/ 79 w 79"/>
              <a:gd name="T3" fmla="*/ 39 h 79"/>
              <a:gd name="T4" fmla="*/ 39 w 79"/>
              <a:gd name="T5" fmla="*/ 79 h 79"/>
              <a:gd name="T6" fmla="*/ 0 w 79"/>
              <a:gd name="T7" fmla="*/ 39 h 79"/>
              <a:gd name="T8" fmla="*/ 39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39" y="0"/>
                </a:moveTo>
                <a:lnTo>
                  <a:pt x="79" y="39"/>
                </a:lnTo>
                <a:lnTo>
                  <a:pt x="39" y="79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94" name="Freeform 1142">
            <a:extLst>
              <a:ext uri="{FF2B5EF4-FFF2-40B4-BE49-F238E27FC236}">
                <a16:creationId xmlns:a16="http://schemas.microsoft.com/office/drawing/2014/main" id="{9399C79D-CCF8-3C49-90AA-54D919E45DB5}"/>
              </a:ext>
            </a:extLst>
          </p:cNvPr>
          <p:cNvSpPr>
            <a:spLocks/>
          </p:cNvSpPr>
          <p:nvPr/>
        </p:nvSpPr>
        <p:spPr bwMode="auto">
          <a:xfrm>
            <a:off x="3914775" y="4227513"/>
            <a:ext cx="142875" cy="152400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39 h 79"/>
              <a:gd name="T4" fmla="*/ 40 w 79"/>
              <a:gd name="T5" fmla="*/ 79 h 79"/>
              <a:gd name="T6" fmla="*/ 0 w 79"/>
              <a:gd name="T7" fmla="*/ 39 h 79"/>
              <a:gd name="T8" fmla="*/ 40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95" name="Freeform 1143">
            <a:extLst>
              <a:ext uri="{FF2B5EF4-FFF2-40B4-BE49-F238E27FC236}">
                <a16:creationId xmlns:a16="http://schemas.microsoft.com/office/drawing/2014/main" id="{8C5DA088-BA3E-F647-B317-D44BA5606946}"/>
              </a:ext>
            </a:extLst>
          </p:cNvPr>
          <p:cNvSpPr>
            <a:spLocks/>
          </p:cNvSpPr>
          <p:nvPr/>
        </p:nvSpPr>
        <p:spPr bwMode="auto">
          <a:xfrm>
            <a:off x="4400550" y="3457575"/>
            <a:ext cx="141288" cy="153988"/>
          </a:xfrm>
          <a:custGeom>
            <a:avLst/>
            <a:gdLst>
              <a:gd name="T0" fmla="*/ 39 w 79"/>
              <a:gd name="T1" fmla="*/ 0 h 79"/>
              <a:gd name="T2" fmla="*/ 79 w 79"/>
              <a:gd name="T3" fmla="*/ 39 h 79"/>
              <a:gd name="T4" fmla="*/ 39 w 79"/>
              <a:gd name="T5" fmla="*/ 79 h 79"/>
              <a:gd name="T6" fmla="*/ 0 w 79"/>
              <a:gd name="T7" fmla="*/ 39 h 79"/>
              <a:gd name="T8" fmla="*/ 39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39" y="0"/>
                </a:moveTo>
                <a:lnTo>
                  <a:pt x="79" y="39"/>
                </a:lnTo>
                <a:lnTo>
                  <a:pt x="39" y="79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96" name="Freeform 1144">
            <a:extLst>
              <a:ext uri="{FF2B5EF4-FFF2-40B4-BE49-F238E27FC236}">
                <a16:creationId xmlns:a16="http://schemas.microsoft.com/office/drawing/2014/main" id="{AA4AB471-482A-7C44-BC37-FF29D76563E8}"/>
              </a:ext>
            </a:extLst>
          </p:cNvPr>
          <p:cNvSpPr>
            <a:spLocks/>
          </p:cNvSpPr>
          <p:nvPr/>
        </p:nvSpPr>
        <p:spPr bwMode="auto">
          <a:xfrm>
            <a:off x="4883150" y="2857500"/>
            <a:ext cx="142875" cy="153988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39 h 79"/>
              <a:gd name="T4" fmla="*/ 40 w 79"/>
              <a:gd name="T5" fmla="*/ 79 h 79"/>
              <a:gd name="T6" fmla="*/ 0 w 79"/>
              <a:gd name="T7" fmla="*/ 39 h 79"/>
              <a:gd name="T8" fmla="*/ 40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97" name="Freeform 1145">
            <a:extLst>
              <a:ext uri="{FF2B5EF4-FFF2-40B4-BE49-F238E27FC236}">
                <a16:creationId xmlns:a16="http://schemas.microsoft.com/office/drawing/2014/main" id="{A0EB3B54-05F9-DE40-956C-567F62C6439E}"/>
              </a:ext>
            </a:extLst>
          </p:cNvPr>
          <p:cNvSpPr>
            <a:spLocks/>
          </p:cNvSpPr>
          <p:nvPr/>
        </p:nvSpPr>
        <p:spPr bwMode="auto">
          <a:xfrm>
            <a:off x="5367338" y="2459038"/>
            <a:ext cx="142875" cy="153987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39 h 79"/>
              <a:gd name="T4" fmla="*/ 40 w 79"/>
              <a:gd name="T5" fmla="*/ 79 h 79"/>
              <a:gd name="T6" fmla="*/ 0 w 79"/>
              <a:gd name="T7" fmla="*/ 39 h 79"/>
              <a:gd name="T8" fmla="*/ 40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98" name="Freeform 1146">
            <a:extLst>
              <a:ext uri="{FF2B5EF4-FFF2-40B4-BE49-F238E27FC236}">
                <a16:creationId xmlns:a16="http://schemas.microsoft.com/office/drawing/2014/main" id="{FB150780-9114-B640-8FBF-251536793AEF}"/>
              </a:ext>
            </a:extLst>
          </p:cNvPr>
          <p:cNvSpPr>
            <a:spLocks/>
          </p:cNvSpPr>
          <p:nvPr/>
        </p:nvSpPr>
        <p:spPr bwMode="auto">
          <a:xfrm>
            <a:off x="5853113" y="2181225"/>
            <a:ext cx="142875" cy="152400"/>
          </a:xfrm>
          <a:custGeom>
            <a:avLst/>
            <a:gdLst>
              <a:gd name="T0" fmla="*/ 39 w 79"/>
              <a:gd name="T1" fmla="*/ 0 h 78"/>
              <a:gd name="T2" fmla="*/ 79 w 79"/>
              <a:gd name="T3" fmla="*/ 39 h 78"/>
              <a:gd name="T4" fmla="*/ 39 w 79"/>
              <a:gd name="T5" fmla="*/ 78 h 78"/>
              <a:gd name="T6" fmla="*/ 0 w 79"/>
              <a:gd name="T7" fmla="*/ 39 h 78"/>
              <a:gd name="T8" fmla="*/ 39 w 79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8">
                <a:moveTo>
                  <a:pt x="39" y="0"/>
                </a:moveTo>
                <a:lnTo>
                  <a:pt x="79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99" name="Freeform 1147">
            <a:extLst>
              <a:ext uri="{FF2B5EF4-FFF2-40B4-BE49-F238E27FC236}">
                <a16:creationId xmlns:a16="http://schemas.microsoft.com/office/drawing/2014/main" id="{245686D9-7406-F448-B4CF-C063FFEE09AA}"/>
              </a:ext>
            </a:extLst>
          </p:cNvPr>
          <p:cNvSpPr>
            <a:spLocks/>
          </p:cNvSpPr>
          <p:nvPr/>
        </p:nvSpPr>
        <p:spPr bwMode="auto">
          <a:xfrm>
            <a:off x="6351588" y="1965325"/>
            <a:ext cx="141287" cy="153988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39 h 79"/>
              <a:gd name="T4" fmla="*/ 40 w 79"/>
              <a:gd name="T5" fmla="*/ 79 h 79"/>
              <a:gd name="T6" fmla="*/ 0 w 79"/>
              <a:gd name="T7" fmla="*/ 39 h 79"/>
              <a:gd name="T8" fmla="*/ 40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700" name="Freeform 1148">
            <a:extLst>
              <a:ext uri="{FF2B5EF4-FFF2-40B4-BE49-F238E27FC236}">
                <a16:creationId xmlns:a16="http://schemas.microsoft.com/office/drawing/2014/main" id="{A3626E82-25BF-4746-B47C-574E37C41C7A}"/>
              </a:ext>
            </a:extLst>
          </p:cNvPr>
          <p:cNvSpPr>
            <a:spLocks/>
          </p:cNvSpPr>
          <p:nvPr/>
        </p:nvSpPr>
        <p:spPr bwMode="auto">
          <a:xfrm>
            <a:off x="6835775" y="1935163"/>
            <a:ext cx="142875" cy="153987"/>
          </a:xfrm>
          <a:custGeom>
            <a:avLst/>
            <a:gdLst>
              <a:gd name="T0" fmla="*/ 39 w 79"/>
              <a:gd name="T1" fmla="*/ 0 h 79"/>
              <a:gd name="T2" fmla="*/ 79 w 79"/>
              <a:gd name="T3" fmla="*/ 40 h 79"/>
              <a:gd name="T4" fmla="*/ 39 w 79"/>
              <a:gd name="T5" fmla="*/ 79 h 79"/>
              <a:gd name="T6" fmla="*/ 0 w 79"/>
              <a:gd name="T7" fmla="*/ 40 h 79"/>
              <a:gd name="T8" fmla="*/ 39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39" y="0"/>
                </a:moveTo>
                <a:lnTo>
                  <a:pt x="79" y="40"/>
                </a:lnTo>
                <a:lnTo>
                  <a:pt x="39" y="79"/>
                </a:lnTo>
                <a:lnTo>
                  <a:pt x="0" y="40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701" name="Freeform 1149">
            <a:extLst>
              <a:ext uri="{FF2B5EF4-FFF2-40B4-BE49-F238E27FC236}">
                <a16:creationId xmlns:a16="http://schemas.microsoft.com/office/drawing/2014/main" id="{9A00E0B8-67EF-A845-AADE-86552280891A}"/>
              </a:ext>
            </a:extLst>
          </p:cNvPr>
          <p:cNvSpPr>
            <a:spLocks/>
          </p:cNvSpPr>
          <p:nvPr/>
        </p:nvSpPr>
        <p:spPr bwMode="auto">
          <a:xfrm>
            <a:off x="7319963" y="1903413"/>
            <a:ext cx="142875" cy="153987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40 h 79"/>
              <a:gd name="T4" fmla="*/ 40 w 79"/>
              <a:gd name="T5" fmla="*/ 79 h 79"/>
              <a:gd name="T6" fmla="*/ 0 w 79"/>
              <a:gd name="T7" fmla="*/ 40 h 79"/>
              <a:gd name="T8" fmla="*/ 40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40" y="0"/>
                </a:moveTo>
                <a:lnTo>
                  <a:pt x="79" y="40"/>
                </a:lnTo>
                <a:lnTo>
                  <a:pt x="40" y="79"/>
                </a:lnTo>
                <a:lnTo>
                  <a:pt x="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702" name="Rectangle 1150">
            <a:extLst>
              <a:ext uri="{FF2B5EF4-FFF2-40B4-BE49-F238E27FC236}">
                <a16:creationId xmlns:a16="http://schemas.microsoft.com/office/drawing/2014/main" id="{5DB510E3-99B9-D04F-A3C5-B71DC0AAA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457993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0</a:t>
            </a:r>
            <a:endParaRPr lang="en-US" altLang="en-US" sz="1800"/>
          </a:p>
        </p:txBody>
      </p:sp>
      <p:sp>
        <p:nvSpPr>
          <p:cNvPr id="152703" name="Rectangle 1151">
            <a:extLst>
              <a:ext uri="{FF2B5EF4-FFF2-40B4-BE49-F238E27FC236}">
                <a16:creationId xmlns:a16="http://schemas.microsoft.com/office/drawing/2014/main" id="{B27C124B-ED7D-DB4D-8A13-46715B56F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390366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25</a:t>
            </a:r>
            <a:endParaRPr lang="en-US" altLang="en-US" sz="1800"/>
          </a:p>
        </p:txBody>
      </p:sp>
      <p:sp>
        <p:nvSpPr>
          <p:cNvPr id="152704" name="Rectangle 1152">
            <a:extLst>
              <a:ext uri="{FF2B5EF4-FFF2-40B4-BE49-F238E27FC236}">
                <a16:creationId xmlns:a16="http://schemas.microsoft.com/office/drawing/2014/main" id="{AB89F0FA-CD22-1A4E-8111-6460A777F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32115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50</a:t>
            </a:r>
            <a:endParaRPr lang="en-US" altLang="en-US" sz="1800"/>
          </a:p>
        </p:txBody>
      </p:sp>
      <p:sp>
        <p:nvSpPr>
          <p:cNvPr id="152705" name="Rectangle 1153">
            <a:extLst>
              <a:ext uri="{FF2B5EF4-FFF2-40B4-BE49-F238E27FC236}">
                <a16:creationId xmlns:a16="http://schemas.microsoft.com/office/drawing/2014/main" id="{8AE86C6F-05CC-9249-8D73-76CD992A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253523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75</a:t>
            </a:r>
            <a:endParaRPr lang="en-US" altLang="en-US" sz="1800"/>
          </a:p>
        </p:txBody>
      </p:sp>
      <p:sp>
        <p:nvSpPr>
          <p:cNvPr id="152706" name="Rectangle 1154">
            <a:extLst>
              <a:ext uri="{FF2B5EF4-FFF2-40B4-BE49-F238E27FC236}">
                <a16:creationId xmlns:a16="http://schemas.microsoft.com/office/drawing/2014/main" id="{9EE52096-7B30-0A48-920C-867C2B214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184308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100</a:t>
            </a:r>
            <a:endParaRPr lang="en-US" altLang="en-US" sz="1800"/>
          </a:p>
        </p:txBody>
      </p:sp>
      <p:sp>
        <p:nvSpPr>
          <p:cNvPr id="152707" name="Rectangle 1155">
            <a:extLst>
              <a:ext uri="{FF2B5EF4-FFF2-40B4-BE49-F238E27FC236}">
                <a16:creationId xmlns:a16="http://schemas.microsoft.com/office/drawing/2014/main" id="{29846040-DD1D-3344-BB3C-B6D4DFF3A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494982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0</a:t>
            </a:r>
            <a:endParaRPr lang="en-US" altLang="en-US" sz="1800"/>
          </a:p>
        </p:txBody>
      </p:sp>
      <p:sp>
        <p:nvSpPr>
          <p:cNvPr id="152708" name="Rectangle 1156">
            <a:extLst>
              <a:ext uri="{FF2B5EF4-FFF2-40B4-BE49-F238E27FC236}">
                <a16:creationId xmlns:a16="http://schemas.microsoft.com/office/drawing/2014/main" id="{E0CCC93A-E005-E34B-B7A1-FCEF248D2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3" y="494982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10</a:t>
            </a:r>
            <a:endParaRPr lang="en-US" altLang="en-US" sz="1800"/>
          </a:p>
        </p:txBody>
      </p:sp>
      <p:sp>
        <p:nvSpPr>
          <p:cNvPr id="152709" name="Rectangle 1157">
            <a:extLst>
              <a:ext uri="{FF2B5EF4-FFF2-40B4-BE49-F238E27FC236}">
                <a16:creationId xmlns:a16="http://schemas.microsoft.com/office/drawing/2014/main" id="{217456AA-FD6F-374A-AFDC-ADAECEC8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94982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20</a:t>
            </a:r>
            <a:endParaRPr lang="en-US" altLang="en-US" sz="1800"/>
          </a:p>
        </p:txBody>
      </p:sp>
      <p:sp>
        <p:nvSpPr>
          <p:cNvPr id="152710" name="Rectangle 1158">
            <a:extLst>
              <a:ext uri="{FF2B5EF4-FFF2-40B4-BE49-F238E27FC236}">
                <a16:creationId xmlns:a16="http://schemas.microsoft.com/office/drawing/2014/main" id="{D02D7B4B-0A52-734E-9670-52D1254D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494982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30</a:t>
            </a:r>
            <a:endParaRPr lang="en-US" altLang="en-US" sz="1800"/>
          </a:p>
        </p:txBody>
      </p:sp>
      <p:sp>
        <p:nvSpPr>
          <p:cNvPr id="152711" name="Rectangle 1159">
            <a:extLst>
              <a:ext uri="{FF2B5EF4-FFF2-40B4-BE49-F238E27FC236}">
                <a16:creationId xmlns:a16="http://schemas.microsoft.com/office/drawing/2014/main" id="{D77D637A-607E-184A-94A0-F751AD0E6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3" y="494982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40</a:t>
            </a:r>
            <a:endParaRPr lang="en-US" altLang="en-US" sz="1800"/>
          </a:p>
        </p:txBody>
      </p:sp>
      <p:sp>
        <p:nvSpPr>
          <p:cNvPr id="152712" name="Rectangle 1160">
            <a:extLst>
              <a:ext uri="{FF2B5EF4-FFF2-40B4-BE49-F238E27FC236}">
                <a16:creationId xmlns:a16="http://schemas.microsoft.com/office/drawing/2014/main" id="{792DF25C-3EE1-AB4F-91D7-613109FFF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494982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50</a:t>
            </a:r>
            <a:endParaRPr lang="en-US" altLang="en-US" sz="1800"/>
          </a:p>
        </p:txBody>
      </p:sp>
      <p:sp>
        <p:nvSpPr>
          <p:cNvPr id="152713" name="Rectangle 1161">
            <a:extLst>
              <a:ext uri="{FF2B5EF4-FFF2-40B4-BE49-F238E27FC236}">
                <a16:creationId xmlns:a16="http://schemas.microsoft.com/office/drawing/2014/main" id="{C6A0270E-3C15-4B42-9031-DB43242D2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494982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60</a:t>
            </a:r>
            <a:endParaRPr lang="en-US" altLang="en-US" sz="1800"/>
          </a:p>
        </p:txBody>
      </p:sp>
      <p:sp>
        <p:nvSpPr>
          <p:cNvPr id="152714" name="Rectangle 1162">
            <a:extLst>
              <a:ext uri="{FF2B5EF4-FFF2-40B4-BE49-F238E27FC236}">
                <a16:creationId xmlns:a16="http://schemas.microsoft.com/office/drawing/2014/main" id="{9D385869-14E4-FA46-860D-745D5FB6E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5" y="494982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70</a:t>
            </a:r>
            <a:endParaRPr lang="en-US" altLang="en-US" sz="1800"/>
          </a:p>
        </p:txBody>
      </p:sp>
      <p:sp>
        <p:nvSpPr>
          <p:cNvPr id="152715" name="Rectangle 1163">
            <a:extLst>
              <a:ext uri="{FF2B5EF4-FFF2-40B4-BE49-F238E27FC236}">
                <a16:creationId xmlns:a16="http://schemas.microsoft.com/office/drawing/2014/main" id="{DB20EE3D-C5BF-2F41-AB82-1FE95EFF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494982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80</a:t>
            </a:r>
            <a:endParaRPr lang="en-US" altLang="en-US" sz="1800"/>
          </a:p>
        </p:txBody>
      </p:sp>
      <p:sp>
        <p:nvSpPr>
          <p:cNvPr id="152716" name="Rectangle 1164">
            <a:extLst>
              <a:ext uri="{FF2B5EF4-FFF2-40B4-BE49-F238E27FC236}">
                <a16:creationId xmlns:a16="http://schemas.microsoft.com/office/drawing/2014/main" id="{352569FE-3470-E04E-A481-DD04E9C5C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494982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90</a:t>
            </a:r>
            <a:endParaRPr lang="en-US" altLang="en-US" sz="1800"/>
          </a:p>
        </p:txBody>
      </p:sp>
      <p:sp>
        <p:nvSpPr>
          <p:cNvPr id="152717" name="Rectangle 1165">
            <a:extLst>
              <a:ext uri="{FF2B5EF4-FFF2-40B4-BE49-F238E27FC236}">
                <a16:creationId xmlns:a16="http://schemas.microsoft.com/office/drawing/2014/main" id="{54F6B761-3703-CC4F-814E-9A0F45B57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63" y="494982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 b="1">
                <a:solidFill>
                  <a:srgbClr val="000080"/>
                </a:solidFill>
              </a:rPr>
              <a:t>100</a:t>
            </a:r>
            <a:endParaRPr lang="en-US" altLang="en-US" sz="1800"/>
          </a:p>
        </p:txBody>
      </p:sp>
      <p:sp>
        <p:nvSpPr>
          <p:cNvPr id="152719" name="Rectangle 1167">
            <a:extLst>
              <a:ext uri="{FF2B5EF4-FFF2-40B4-BE49-F238E27FC236}">
                <a16:creationId xmlns:a16="http://schemas.microsoft.com/office/drawing/2014/main" id="{9F4428AD-B145-3544-B8E3-52E26923007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7700" y="3178175"/>
            <a:ext cx="1812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solidFill>
                  <a:srgbClr val="000080"/>
                </a:solidFill>
              </a:rPr>
              <a:t>% Response</a:t>
            </a:r>
            <a:endParaRPr lang="en-US" altLang="en-US" sz="6000"/>
          </a:p>
        </p:txBody>
      </p:sp>
      <p:sp>
        <p:nvSpPr>
          <p:cNvPr id="152721" name="Line 1169">
            <a:extLst>
              <a:ext uri="{FF2B5EF4-FFF2-40B4-BE49-F238E27FC236}">
                <a16:creationId xmlns:a16="http://schemas.microsoft.com/office/drawing/2014/main" id="{D1329D16-36DA-6D43-8AB7-ACB874DC1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9363" y="3363913"/>
            <a:ext cx="2108200" cy="1587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722" name="Line 1170">
            <a:extLst>
              <a:ext uri="{FF2B5EF4-FFF2-40B4-BE49-F238E27FC236}">
                <a16:creationId xmlns:a16="http://schemas.microsoft.com/office/drawing/2014/main" id="{DD28D1DD-CF81-2D4B-9BFD-83F4AE0D0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7563" y="3363913"/>
            <a:ext cx="1587" cy="1370012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732" name="Rectangle 1180">
            <a:extLst>
              <a:ext uri="{FF2B5EF4-FFF2-40B4-BE49-F238E27FC236}">
                <a16:creationId xmlns:a16="http://schemas.microsoft.com/office/drawing/2014/main" id="{9B28F67C-ADF2-DB43-903B-CFA985173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962400"/>
            <a:ext cx="1165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700" b="1">
                <a:solidFill>
                  <a:srgbClr val="000000"/>
                </a:solidFill>
              </a:rPr>
              <a:t>NO Effect</a:t>
            </a:r>
          </a:p>
        </p:txBody>
      </p:sp>
      <p:sp>
        <p:nvSpPr>
          <p:cNvPr id="152733" name="Rectangle 1181">
            <a:extLst>
              <a:ext uri="{FF2B5EF4-FFF2-40B4-BE49-F238E27FC236}">
                <a16:creationId xmlns:a16="http://schemas.microsoft.com/office/drawing/2014/main" id="{C747B150-2114-D043-AED4-D620FFB62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447800"/>
            <a:ext cx="13700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700" b="1">
                <a:solidFill>
                  <a:srgbClr val="000000"/>
                </a:solidFill>
              </a:rPr>
              <a:t>All Effected</a:t>
            </a:r>
          </a:p>
        </p:txBody>
      </p:sp>
      <p:sp>
        <p:nvSpPr>
          <p:cNvPr id="152734" name="Rectangle 1182">
            <a:extLst>
              <a:ext uri="{FF2B5EF4-FFF2-40B4-BE49-F238E27FC236}">
                <a16:creationId xmlns:a16="http://schemas.microsoft.com/office/drawing/2014/main" id="{E630C3E4-EA5F-0F45-993E-3429489A2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54375"/>
            <a:ext cx="150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700" b="1">
                <a:solidFill>
                  <a:srgbClr val="000000"/>
                </a:solidFill>
              </a:rPr>
              <a:t>Half Effected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Small Dose of Toxicology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" y="1365514"/>
            <a:ext cx="211455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23" y="1323785"/>
            <a:ext cx="2235200" cy="2902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73" y="1365515"/>
            <a:ext cx="2211021" cy="2861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94" y="1323785"/>
            <a:ext cx="2239264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91" y="4268372"/>
            <a:ext cx="1491424" cy="2284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5723" y="4269544"/>
            <a:ext cx="56058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FREE</a:t>
            </a:r>
            <a:endParaRPr lang="en-US" sz="3600" b="1" dirty="0"/>
          </a:p>
          <a:p>
            <a:pPr algn="ctr"/>
            <a:r>
              <a:rPr lang="en-US" sz="2800" dirty="0" err="1"/>
              <a:t>www.asmalldoseoftoxicology.org</a:t>
            </a:r>
            <a:endParaRPr lang="en-US" sz="3600" dirty="0"/>
          </a:p>
          <a:p>
            <a:pPr algn="ctr"/>
            <a:r>
              <a:rPr lang="en-US" sz="3600" dirty="0"/>
              <a:t>English, Spanish, Arabic, German, Chinese</a:t>
            </a:r>
          </a:p>
        </p:txBody>
      </p:sp>
    </p:spTree>
    <p:extLst>
      <p:ext uri="{BB962C8B-B14F-4D97-AF65-F5344CB8AC3E}">
        <p14:creationId xmlns:p14="http://schemas.microsoft.com/office/powerpoint/2010/main" val="19180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9D79F67C-2BBB-9C47-A0A4-AD122DE8C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123950"/>
            <a:ext cx="64770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Ethyl alcohol			10,000</a:t>
            </a:r>
          </a:p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Salt (sodium chloride)		4,000</a:t>
            </a:r>
          </a:p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Iron (Ferrous sulfate)		1,500</a:t>
            </a:r>
          </a:p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Morphine 				900</a:t>
            </a:r>
          </a:p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Mothballs 				500</a:t>
            </a:r>
          </a:p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  (paradichlorobenzene)	</a:t>
            </a:r>
          </a:p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Aspirin				250</a:t>
            </a:r>
          </a:p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DDT					250</a:t>
            </a:r>
          </a:p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Cyanide				10</a:t>
            </a:r>
          </a:p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Nicotine				1</a:t>
            </a:r>
          </a:p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Tetrodotoxin (from fish)		0.01</a:t>
            </a:r>
          </a:p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Dioxin (TCDD)			0.001</a:t>
            </a:r>
          </a:p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Botulinum Toxin			0.00001</a:t>
            </a:r>
          </a:p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Bee Venom				??</a:t>
            </a:r>
          </a:p>
        </p:txBody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2CD4A9BD-B936-3049-BAB0-821F016A9DE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92075"/>
            <a:ext cx="7772400" cy="701675"/>
          </a:xfrm>
        </p:spPr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>Agent		        LD-50 (mg/kg)</a:t>
            </a:r>
            <a:endParaRPr lang="en-US" altLang="en-US" sz="400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>
            <a:extLst>
              <a:ext uri="{FF2B5EF4-FFF2-40B4-BE49-F238E27FC236}">
                <a16:creationId xmlns:a16="http://schemas.microsoft.com/office/drawing/2014/main" id="{D51C0874-6420-5C40-AB71-7908CFB47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3" y="2890838"/>
            <a:ext cx="6350000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4000" b="1">
                <a:solidFill>
                  <a:schemeClr val="tx1"/>
                </a:solidFill>
              </a:rPr>
              <a:t>    1) Skin (dermal)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4000" b="1">
                <a:solidFill>
                  <a:schemeClr val="tx1"/>
                </a:solidFill>
              </a:rPr>
              <a:t>    2) Lung (inhalation)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4000" b="1">
                <a:solidFill>
                  <a:schemeClr val="tx1"/>
                </a:solidFill>
              </a:rPr>
              <a:t>    3) Oral (gut)</a:t>
            </a:r>
          </a:p>
          <a:p>
            <a:pPr eaLnBrk="0" hangingPunct="0"/>
            <a:endParaRPr lang="en-US" altLang="en-US" sz="2400" b="1">
              <a:solidFill>
                <a:schemeClr val="tx1"/>
              </a:solidFill>
            </a:endParaRPr>
          </a:p>
          <a:p>
            <a:endParaRPr lang="en-US" altLang="en-US" sz="2400" b="1">
              <a:solidFill>
                <a:schemeClr val="tx1"/>
              </a:solidFill>
            </a:endParaRPr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98A1DB5B-7AAB-DD4D-8A85-7FAD42AAF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2006600"/>
            <a:ext cx="46386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4000" b="1">
                <a:solidFill>
                  <a:schemeClr val="tx1"/>
                </a:solidFill>
              </a:rPr>
              <a:t>Route of exposure</a:t>
            </a:r>
          </a:p>
        </p:txBody>
      </p:sp>
      <p:sp>
        <p:nvSpPr>
          <p:cNvPr id="109574" name="Rectangle 6">
            <a:extLst>
              <a:ext uri="{FF2B5EF4-FFF2-40B4-BE49-F238E27FC236}">
                <a16:creationId xmlns:a16="http://schemas.microsoft.com/office/drawing/2014/main" id="{4CCAEE6E-755A-8948-B773-851B3F2F2A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76200"/>
            <a:ext cx="81534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Exposure  &amp; Absorption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>
            <a:extLst>
              <a:ext uri="{FF2B5EF4-FFF2-40B4-BE49-F238E27FC236}">
                <a16:creationId xmlns:a16="http://schemas.microsoft.com/office/drawing/2014/main" id="{94467A2A-6917-1E45-8DB3-945CDA28D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2006600"/>
            <a:ext cx="43434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4000" b="1">
                <a:solidFill>
                  <a:schemeClr val="tx1"/>
                </a:solidFill>
              </a:rPr>
              <a:t>Number of Times</a:t>
            </a:r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13A1A8CA-5867-9A4C-AADB-C97D00504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2779713"/>
            <a:ext cx="36099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4000" b="1">
                <a:solidFill>
                  <a:schemeClr val="tx1"/>
                </a:solidFill>
              </a:rPr>
              <a:t>Time Between</a:t>
            </a:r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7383F008-9F0B-4F43-A112-38161621D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3738563"/>
            <a:ext cx="47656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4 Beers in an hour or</a:t>
            </a:r>
          </a:p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4 Beers in 4 Days</a:t>
            </a:r>
          </a:p>
        </p:txBody>
      </p:sp>
      <p:sp>
        <p:nvSpPr>
          <p:cNvPr id="111623" name="Rectangle 7">
            <a:extLst>
              <a:ext uri="{FF2B5EF4-FFF2-40B4-BE49-F238E27FC236}">
                <a16:creationId xmlns:a16="http://schemas.microsoft.com/office/drawing/2014/main" id="{5B51864F-07DE-9349-B1EC-5D9E0D4C3D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76200"/>
            <a:ext cx="84582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Frequency Of Exposure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>
            <a:extLst>
              <a:ext uri="{FF2B5EF4-FFF2-40B4-BE49-F238E27FC236}">
                <a16:creationId xmlns:a16="http://schemas.microsoft.com/office/drawing/2014/main" id="{CE23A349-21B4-DB45-829C-FC86E06AE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2006600"/>
            <a:ext cx="405923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4000" b="1">
                <a:solidFill>
                  <a:schemeClr val="tx1"/>
                </a:solidFill>
              </a:rPr>
              <a:t>Acute Exposure</a:t>
            </a:r>
          </a:p>
        </p:txBody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70DEEB26-16A4-4F4E-B273-532AEA432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2855913"/>
            <a:ext cx="560863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4000" b="1">
                <a:solidFill>
                  <a:schemeClr val="tx1"/>
                </a:solidFill>
              </a:rPr>
              <a:t>Sub-chronic Exposure</a:t>
            </a: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C7D6954E-D7CB-6140-BC74-EBA131FE1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3694113"/>
            <a:ext cx="45656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4000" b="1">
                <a:solidFill>
                  <a:schemeClr val="tx1"/>
                </a:solidFill>
              </a:rPr>
              <a:t>Chronic Exposure</a:t>
            </a:r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5B72F8FF-8478-1D40-A450-182F61E1D9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76200"/>
            <a:ext cx="81534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Duration Of Exposure</a:t>
            </a:r>
            <a:endParaRPr lang="en-US" altLang="en-US" sz="400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>
            <a:extLst>
              <a:ext uri="{FF2B5EF4-FFF2-40B4-BE49-F238E27FC236}">
                <a16:creationId xmlns:a16="http://schemas.microsoft.com/office/drawing/2014/main" id="{38A3A9B2-DCA3-074B-8817-D2D5A29D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2006600"/>
            <a:ext cx="36099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4000" b="1">
                <a:solidFill>
                  <a:schemeClr val="tx1"/>
                </a:solidFill>
              </a:rPr>
              <a:t>Where It Goes</a:t>
            </a:r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951E552D-7D45-C143-AFE7-2A72FEB72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763" y="2824163"/>
            <a:ext cx="507047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(body water, fat, bone)</a:t>
            </a:r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545EF1BA-21C5-0742-8A5E-B96527400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3694113"/>
            <a:ext cx="55022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4000" b="1">
                <a:solidFill>
                  <a:schemeClr val="tx1"/>
                </a:solidFill>
              </a:rPr>
              <a:t>Where It Accumulates</a:t>
            </a:r>
          </a:p>
        </p:txBody>
      </p:sp>
      <p:sp>
        <p:nvSpPr>
          <p:cNvPr id="115719" name="Rectangle 7">
            <a:extLst>
              <a:ext uri="{FF2B5EF4-FFF2-40B4-BE49-F238E27FC236}">
                <a16:creationId xmlns:a16="http://schemas.microsoft.com/office/drawing/2014/main" id="{DD7543BD-EB02-3845-9E84-AAFADE038D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Distribution</a:t>
            </a:r>
            <a:endParaRPr lang="en-US" altLang="en-US" sz="400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>
            <a:extLst>
              <a:ext uri="{FF2B5EF4-FFF2-40B4-BE49-F238E27FC236}">
                <a16:creationId xmlns:a16="http://schemas.microsoft.com/office/drawing/2014/main" id="{810A2FE7-2225-C041-A862-7A799FB2F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2006600"/>
            <a:ext cx="793432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sz="4000" b="1">
                <a:solidFill>
                  <a:schemeClr val="tx1"/>
                </a:solidFill>
              </a:rPr>
              <a:t>How The Body Breaks It Down</a:t>
            </a:r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F6F1259D-5DA3-3246-828F-4080128FD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3084513"/>
            <a:ext cx="451008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4000" b="1">
                <a:solidFill>
                  <a:schemeClr val="tx1"/>
                </a:solidFill>
              </a:rPr>
              <a:t>What It Turns Into</a:t>
            </a: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C5C7A737-FD7C-4747-AD6D-DAF3F1029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4151313"/>
            <a:ext cx="473868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4000" b="1">
                <a:solidFill>
                  <a:schemeClr val="tx1"/>
                </a:solidFill>
              </a:rPr>
              <a:t>How Fast It Does It</a:t>
            </a:r>
          </a:p>
        </p:txBody>
      </p:sp>
      <p:sp>
        <p:nvSpPr>
          <p:cNvPr id="117767" name="Rectangle 7">
            <a:extLst>
              <a:ext uri="{FF2B5EF4-FFF2-40B4-BE49-F238E27FC236}">
                <a16:creationId xmlns:a16="http://schemas.microsoft.com/office/drawing/2014/main" id="{1316CE0B-1C6B-9E41-9D4D-0B070B5754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Metabolism</a:t>
            </a:r>
            <a:endParaRPr lang="en-US" altLang="en-US" sz="400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Line 3">
            <a:extLst>
              <a:ext uri="{FF2B5EF4-FFF2-40B4-BE49-F238E27FC236}">
                <a16:creationId xmlns:a16="http://schemas.microsoft.com/office/drawing/2014/main" id="{EDA965CC-863D-D542-AD89-A496FD18DE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59325" y="4610100"/>
            <a:ext cx="12858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A885A776-901B-2848-AD86-0CFDCEBC8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2903538"/>
            <a:ext cx="511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19813" name="Line 5">
            <a:extLst>
              <a:ext uri="{FF2B5EF4-FFF2-40B4-BE49-F238E27FC236}">
                <a16:creationId xmlns:a16="http://schemas.microsoft.com/office/drawing/2014/main" id="{3C5F234B-AE80-254D-BDFD-EA34A58D04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0000" y="2349500"/>
            <a:ext cx="965200" cy="71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Line 6">
            <a:extLst>
              <a:ext uri="{FF2B5EF4-FFF2-40B4-BE49-F238E27FC236}">
                <a16:creationId xmlns:a16="http://schemas.microsoft.com/office/drawing/2014/main" id="{AB1B823E-FDEA-C346-B895-90BA46088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0600" y="2374900"/>
            <a:ext cx="1228725" cy="746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5" name="Line 7">
            <a:extLst>
              <a:ext uri="{FF2B5EF4-FFF2-40B4-BE49-F238E27FC236}">
                <a16:creationId xmlns:a16="http://schemas.microsoft.com/office/drawing/2014/main" id="{85190AB7-D2D9-4B45-8E7F-ABB228879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738" y="3146425"/>
            <a:ext cx="0" cy="1449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Line 8">
            <a:extLst>
              <a:ext uri="{FF2B5EF4-FFF2-40B4-BE49-F238E27FC236}">
                <a16:creationId xmlns:a16="http://schemas.microsoft.com/office/drawing/2014/main" id="{2270370C-BE53-6B4C-A604-6A556D7CF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3424238"/>
            <a:ext cx="0" cy="1155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Line 9">
            <a:extLst>
              <a:ext uri="{FF2B5EF4-FFF2-40B4-BE49-F238E27FC236}">
                <a16:creationId xmlns:a16="http://schemas.microsoft.com/office/drawing/2014/main" id="{D9583865-77F7-B74B-B73B-9BCDDE6A0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0600" y="4605338"/>
            <a:ext cx="1068388" cy="631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Line 10">
            <a:extLst>
              <a:ext uri="{FF2B5EF4-FFF2-40B4-BE49-F238E27FC236}">
                <a16:creationId xmlns:a16="http://schemas.microsoft.com/office/drawing/2014/main" id="{FF361294-1790-4140-9C96-E263FCC7FE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9513" y="4610100"/>
            <a:ext cx="1011237" cy="666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9" name="Rectangle 11">
            <a:extLst>
              <a:ext uri="{FF2B5EF4-FFF2-40B4-BE49-F238E27FC236}">
                <a16:creationId xmlns:a16="http://schemas.microsoft.com/office/drawing/2014/main" id="{F56FABB9-DC80-2E4E-9E6F-D7CB4E02B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4959350"/>
            <a:ext cx="511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19820" name="Line 12">
            <a:extLst>
              <a:ext uri="{FF2B5EF4-FFF2-40B4-BE49-F238E27FC236}">
                <a16:creationId xmlns:a16="http://schemas.microsoft.com/office/drawing/2014/main" id="{6D5D4418-FB55-A44D-9CC8-91E5ED2F09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9325" y="2832100"/>
            <a:ext cx="1209675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1" name="Rectangle 13">
            <a:extLst>
              <a:ext uri="{FF2B5EF4-FFF2-40B4-BE49-F238E27FC236}">
                <a16:creationId xmlns:a16="http://schemas.microsoft.com/office/drawing/2014/main" id="{37877E96-B51E-A94C-BF34-B327CCEC3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4654550"/>
            <a:ext cx="511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19822" name="Rectangle 14">
            <a:extLst>
              <a:ext uri="{FF2B5EF4-FFF2-40B4-BE49-F238E27FC236}">
                <a16:creationId xmlns:a16="http://schemas.microsoft.com/office/drawing/2014/main" id="{2A2E7993-4AD7-7048-A714-33529DA2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2520950"/>
            <a:ext cx="511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19823" name="Line 15">
            <a:extLst>
              <a:ext uri="{FF2B5EF4-FFF2-40B4-BE49-F238E27FC236}">
                <a16:creationId xmlns:a16="http://schemas.microsoft.com/office/drawing/2014/main" id="{64A48343-DD8E-7346-9056-82854B816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200" y="2832100"/>
            <a:ext cx="812800" cy="96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4" name="Line 16">
            <a:extLst>
              <a:ext uri="{FF2B5EF4-FFF2-40B4-BE49-F238E27FC236}">
                <a16:creationId xmlns:a16="http://schemas.microsoft.com/office/drawing/2014/main" id="{640B5F49-4EF9-0F45-B463-F5378BB796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6200" y="3797300"/>
            <a:ext cx="812800" cy="109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5" name="Line 17">
            <a:extLst>
              <a:ext uri="{FF2B5EF4-FFF2-40B4-BE49-F238E27FC236}">
                <a16:creationId xmlns:a16="http://schemas.microsoft.com/office/drawing/2014/main" id="{4BEDDD93-DE04-6449-96CB-9BECCDC7C3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0000" y="3797300"/>
            <a:ext cx="66040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6" name="Line 18">
            <a:extLst>
              <a:ext uri="{FF2B5EF4-FFF2-40B4-BE49-F238E27FC236}">
                <a16:creationId xmlns:a16="http://schemas.microsoft.com/office/drawing/2014/main" id="{FE37DD26-BC05-A64D-8C69-F573BFDD46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4900" y="2197100"/>
            <a:ext cx="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7" name="Rectangle 19">
            <a:extLst>
              <a:ext uri="{FF2B5EF4-FFF2-40B4-BE49-F238E27FC236}">
                <a16:creationId xmlns:a16="http://schemas.microsoft.com/office/drawing/2014/main" id="{828E6D8A-9354-004D-AA55-CEC29AA64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463" y="1687513"/>
            <a:ext cx="10112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CH</a:t>
            </a:r>
            <a:r>
              <a:rPr lang="en-US" altLang="en-US" sz="3600" b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9828" name="Line 20">
            <a:extLst>
              <a:ext uri="{FF2B5EF4-FFF2-40B4-BE49-F238E27FC236}">
                <a16:creationId xmlns:a16="http://schemas.microsoft.com/office/drawing/2014/main" id="{56B37B0F-FA67-A54B-AAEA-C5F49967C4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7900" y="5473700"/>
            <a:ext cx="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9" name="Rectangle 21">
            <a:extLst>
              <a:ext uri="{FF2B5EF4-FFF2-40B4-BE49-F238E27FC236}">
                <a16:creationId xmlns:a16="http://schemas.microsoft.com/office/drawing/2014/main" id="{E8BDC65D-984D-4440-AEC5-F8706B492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663" y="5802313"/>
            <a:ext cx="10112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CH</a:t>
            </a:r>
            <a:r>
              <a:rPr lang="en-US" altLang="en-US" sz="3600" b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9830" name="Rectangle 22">
            <a:extLst>
              <a:ext uri="{FF2B5EF4-FFF2-40B4-BE49-F238E27FC236}">
                <a16:creationId xmlns:a16="http://schemas.microsoft.com/office/drawing/2014/main" id="{5AEA43EA-A726-114B-8ECC-53DA4F8E5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463" y="2068513"/>
            <a:ext cx="10112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CH</a:t>
            </a:r>
            <a:r>
              <a:rPr lang="en-US" altLang="en-US" sz="3600" b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9831" name="Line 23">
            <a:extLst>
              <a:ext uri="{FF2B5EF4-FFF2-40B4-BE49-F238E27FC236}">
                <a16:creationId xmlns:a16="http://schemas.microsoft.com/office/drawing/2014/main" id="{8AF39875-A070-9F47-8F1E-C7AA83E788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0200" y="2578100"/>
            <a:ext cx="6350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2" name="Line 24">
            <a:extLst>
              <a:ext uri="{FF2B5EF4-FFF2-40B4-BE49-F238E27FC236}">
                <a16:creationId xmlns:a16="http://schemas.microsoft.com/office/drawing/2014/main" id="{072C9041-EA26-A24A-83D6-F810DA2857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4584700"/>
            <a:ext cx="55880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3" name="Line 25">
            <a:extLst>
              <a:ext uri="{FF2B5EF4-FFF2-40B4-BE49-F238E27FC236}">
                <a16:creationId xmlns:a16="http://schemas.microsoft.com/office/drawing/2014/main" id="{836D5536-3518-C948-B535-34548DFA93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4660900"/>
            <a:ext cx="55880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4" name="Rectangle 26">
            <a:extLst>
              <a:ext uri="{FF2B5EF4-FFF2-40B4-BE49-F238E27FC236}">
                <a16:creationId xmlns:a16="http://schemas.microsoft.com/office/drawing/2014/main" id="{2A355E14-C958-D04F-9F05-5E353D797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13" y="4730750"/>
            <a:ext cx="536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19835" name="Line 27">
            <a:extLst>
              <a:ext uri="{FF2B5EF4-FFF2-40B4-BE49-F238E27FC236}">
                <a16:creationId xmlns:a16="http://schemas.microsoft.com/office/drawing/2014/main" id="{3C0E072A-BDD6-2D49-A8C5-C96831C1F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4100" y="1917700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6" name="Line 28">
            <a:extLst>
              <a:ext uri="{FF2B5EF4-FFF2-40B4-BE49-F238E27FC236}">
                <a16:creationId xmlns:a16="http://schemas.microsoft.com/office/drawing/2014/main" id="{8FA2DDA1-04ED-F44A-9DEB-077DDD1DB4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1700" y="1892300"/>
            <a:ext cx="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7" name="Rectangle 29">
            <a:extLst>
              <a:ext uri="{FF2B5EF4-FFF2-40B4-BE49-F238E27FC236}">
                <a16:creationId xmlns:a16="http://schemas.microsoft.com/office/drawing/2014/main" id="{89387A14-40FD-3645-A75B-9DED7BE57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1443038"/>
            <a:ext cx="549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19838" name="Line 30">
            <a:extLst>
              <a:ext uri="{FF2B5EF4-FFF2-40B4-BE49-F238E27FC236}">
                <a16:creationId xmlns:a16="http://schemas.microsoft.com/office/drawing/2014/main" id="{82DE7BBD-CBEB-E743-A91F-F1A8E5C52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4700" y="3213100"/>
            <a:ext cx="0" cy="127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9" name="Rectangle 31">
            <a:extLst>
              <a:ext uri="{FF2B5EF4-FFF2-40B4-BE49-F238E27FC236}">
                <a16:creationId xmlns:a16="http://schemas.microsoft.com/office/drawing/2014/main" id="{E10F9EEE-5471-104C-9916-FD820EAB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286125"/>
            <a:ext cx="379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9840" name="Rectangle 32">
            <a:extLst>
              <a:ext uri="{FF2B5EF4-FFF2-40B4-BE49-F238E27FC236}">
                <a16:creationId xmlns:a16="http://schemas.microsoft.com/office/drawing/2014/main" id="{846F4C85-51A7-FF4A-877F-D962A2C07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581525"/>
            <a:ext cx="379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9841" name="Rectangle 33">
            <a:extLst>
              <a:ext uri="{FF2B5EF4-FFF2-40B4-BE49-F238E27FC236}">
                <a16:creationId xmlns:a16="http://schemas.microsoft.com/office/drawing/2014/main" id="{73C0A89C-DE4C-4D4F-9BB7-AC3211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074988"/>
            <a:ext cx="3794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8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9843" name="Rectangle 35">
            <a:extLst>
              <a:ext uri="{FF2B5EF4-FFF2-40B4-BE49-F238E27FC236}">
                <a16:creationId xmlns:a16="http://schemas.microsoft.com/office/drawing/2014/main" id="{23F815A7-BDBA-DB40-81E5-1FB9654B1D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2075"/>
            <a:ext cx="8458200" cy="701675"/>
          </a:xfrm>
        </p:spPr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>Caffeine - 1,3,7 Trimethylxanthine</a:t>
            </a:r>
            <a:endParaRPr lang="en-US" altLang="en-US" sz="400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69" name="Rectangle 1137">
            <a:extLst>
              <a:ext uri="{FF2B5EF4-FFF2-40B4-BE49-F238E27FC236}">
                <a16:creationId xmlns:a16="http://schemas.microsoft.com/office/drawing/2014/main" id="{8C0B176C-41C2-EF4C-AC65-DA318870460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73856" y="3591719"/>
            <a:ext cx="33353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Concentration (µg/ml)</a:t>
            </a:r>
          </a:p>
        </p:txBody>
      </p:sp>
      <p:sp>
        <p:nvSpPr>
          <p:cNvPr id="121981" name="Rectangle 1149">
            <a:extLst>
              <a:ext uri="{FF2B5EF4-FFF2-40B4-BE49-F238E27FC236}">
                <a16:creationId xmlns:a16="http://schemas.microsoft.com/office/drawing/2014/main" id="{12D12B6E-AF64-5E4D-AA6E-03303BEF5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5" y="5961063"/>
            <a:ext cx="19018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800" b="1">
                <a:solidFill>
                  <a:schemeClr val="tx1"/>
                </a:solidFill>
              </a:rPr>
              <a:t>Time (hrs)</a:t>
            </a:r>
          </a:p>
        </p:txBody>
      </p:sp>
      <p:sp>
        <p:nvSpPr>
          <p:cNvPr id="121983" name="Rectangle 1151">
            <a:extLst>
              <a:ext uri="{FF2B5EF4-FFF2-40B4-BE49-F238E27FC236}">
                <a16:creationId xmlns:a16="http://schemas.microsoft.com/office/drawing/2014/main" id="{DED15C12-D186-2B4B-BB5C-EE9503216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1219200"/>
            <a:ext cx="5667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How Long It Takes To Go</a:t>
            </a:r>
          </a:p>
        </p:txBody>
      </p:sp>
      <p:sp>
        <p:nvSpPr>
          <p:cNvPr id="121986" name="Rectangle 1154">
            <a:extLst>
              <a:ext uri="{FF2B5EF4-FFF2-40B4-BE49-F238E27FC236}">
                <a16:creationId xmlns:a16="http://schemas.microsoft.com/office/drawing/2014/main" id="{820FC4B8-DA6F-9947-ACEF-12503D25A9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4300"/>
            <a:ext cx="77724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Half-life</a:t>
            </a:r>
            <a:endParaRPr lang="en-US" altLang="en-US" sz="5400"/>
          </a:p>
        </p:txBody>
      </p:sp>
      <p:sp>
        <p:nvSpPr>
          <p:cNvPr id="121987" name="Line 1155">
            <a:extLst>
              <a:ext uri="{FF2B5EF4-FFF2-40B4-BE49-F238E27FC236}">
                <a16:creationId xmlns:a16="http://schemas.microsoft.com/office/drawing/2014/main" id="{382F0AAB-5CC8-4E4D-AA41-46C94B627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89" name="Rectangle 1157">
            <a:extLst>
              <a:ext uri="{FF2B5EF4-FFF2-40B4-BE49-F238E27FC236}">
                <a16:creationId xmlns:a16="http://schemas.microsoft.com/office/drawing/2014/main" id="{FC3AA89C-103D-CE4E-8713-2BED41B70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404938"/>
            <a:ext cx="65532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09" name="Rectangle 1277">
            <a:extLst>
              <a:ext uri="{FF2B5EF4-FFF2-40B4-BE49-F238E27FC236}">
                <a16:creationId xmlns:a16="http://schemas.microsoft.com/office/drawing/2014/main" id="{7AA3D631-8637-DB48-81DD-D35B8F4F9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88" y="1144588"/>
            <a:ext cx="68230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10" name="Rectangle 1278">
            <a:extLst>
              <a:ext uri="{FF2B5EF4-FFF2-40B4-BE49-F238E27FC236}">
                <a16:creationId xmlns:a16="http://schemas.microsoft.com/office/drawing/2014/main" id="{62D21A05-FDEF-A640-9A58-FC22DFD6A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38" y="2390775"/>
            <a:ext cx="5313362" cy="2882900"/>
          </a:xfrm>
          <a:prstGeom prst="rect">
            <a:avLst/>
          </a:prstGeom>
          <a:solidFill>
            <a:srgbClr val="C0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11" name="Rectangle 1279">
            <a:extLst>
              <a:ext uri="{FF2B5EF4-FFF2-40B4-BE49-F238E27FC236}">
                <a16:creationId xmlns:a16="http://schemas.microsoft.com/office/drawing/2014/main" id="{EDF9CC25-DEF0-3943-AA11-CFF70683D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38" y="2390775"/>
            <a:ext cx="5313362" cy="2882900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12" name="Line 1280">
            <a:extLst>
              <a:ext uri="{FF2B5EF4-FFF2-40B4-BE49-F238E27FC236}">
                <a16:creationId xmlns:a16="http://schemas.microsoft.com/office/drawing/2014/main" id="{715AB116-A5B3-B345-8DF1-0FFDDC818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1238" y="2390775"/>
            <a:ext cx="1587" cy="288290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13" name="Line 1281">
            <a:extLst>
              <a:ext uri="{FF2B5EF4-FFF2-40B4-BE49-F238E27FC236}">
                <a16:creationId xmlns:a16="http://schemas.microsoft.com/office/drawing/2014/main" id="{C245037D-67D5-E04D-9AE6-B6891A2BB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5273675"/>
            <a:ext cx="185737" cy="1588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14" name="Line 1282">
            <a:extLst>
              <a:ext uri="{FF2B5EF4-FFF2-40B4-BE49-F238E27FC236}">
                <a16:creationId xmlns:a16="http://schemas.microsoft.com/office/drawing/2014/main" id="{F7C3D935-7C31-C341-B405-3C4F57278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4867275"/>
            <a:ext cx="185737" cy="1588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15" name="Line 1283">
            <a:extLst>
              <a:ext uri="{FF2B5EF4-FFF2-40B4-BE49-F238E27FC236}">
                <a16:creationId xmlns:a16="http://schemas.microsoft.com/office/drawing/2014/main" id="{FAAC53FD-B0AC-2F45-BC78-D691C1F87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4446588"/>
            <a:ext cx="185737" cy="1587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16" name="Line 1284">
            <a:extLst>
              <a:ext uri="{FF2B5EF4-FFF2-40B4-BE49-F238E27FC236}">
                <a16:creationId xmlns:a16="http://schemas.microsoft.com/office/drawing/2014/main" id="{57A4625F-1F2C-2A44-89D1-29D384891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4041775"/>
            <a:ext cx="185737" cy="1588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17" name="Line 1285">
            <a:extLst>
              <a:ext uri="{FF2B5EF4-FFF2-40B4-BE49-F238E27FC236}">
                <a16:creationId xmlns:a16="http://schemas.microsoft.com/office/drawing/2014/main" id="{B2A9AAEE-22BA-5046-B949-97028A06B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3621088"/>
            <a:ext cx="185737" cy="1587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18" name="Line 1286">
            <a:extLst>
              <a:ext uri="{FF2B5EF4-FFF2-40B4-BE49-F238E27FC236}">
                <a16:creationId xmlns:a16="http://schemas.microsoft.com/office/drawing/2014/main" id="{DC03D4C1-3167-6D4D-8EC2-571DDE262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3216275"/>
            <a:ext cx="185737" cy="1588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19" name="Line 1287">
            <a:extLst>
              <a:ext uri="{FF2B5EF4-FFF2-40B4-BE49-F238E27FC236}">
                <a16:creationId xmlns:a16="http://schemas.microsoft.com/office/drawing/2014/main" id="{7490974C-FAC6-9B47-8DBF-C38A1BAF7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2795588"/>
            <a:ext cx="185737" cy="1587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20" name="Line 1288">
            <a:extLst>
              <a:ext uri="{FF2B5EF4-FFF2-40B4-BE49-F238E27FC236}">
                <a16:creationId xmlns:a16="http://schemas.microsoft.com/office/drawing/2014/main" id="{0B41AE5B-04C0-B54B-B4C0-942471B5F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2390775"/>
            <a:ext cx="185737" cy="1588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21" name="Line 1289">
            <a:extLst>
              <a:ext uri="{FF2B5EF4-FFF2-40B4-BE49-F238E27FC236}">
                <a16:creationId xmlns:a16="http://schemas.microsoft.com/office/drawing/2014/main" id="{BD514FC8-F15D-694E-BE03-149333516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1238" y="5273675"/>
            <a:ext cx="53133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22" name="Line 1290">
            <a:extLst>
              <a:ext uri="{FF2B5EF4-FFF2-40B4-BE49-F238E27FC236}">
                <a16:creationId xmlns:a16="http://schemas.microsoft.com/office/drawing/2014/main" id="{211624A7-DB7D-ED4A-AAFE-28D9E26E80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1238" y="5180013"/>
            <a:ext cx="1587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23" name="Line 1291">
            <a:extLst>
              <a:ext uri="{FF2B5EF4-FFF2-40B4-BE49-F238E27FC236}">
                <a16:creationId xmlns:a16="http://schemas.microsoft.com/office/drawing/2014/main" id="{1458E72C-9B3F-0F40-B995-64212CB307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5425" y="5180013"/>
            <a:ext cx="1588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24" name="Line 1292">
            <a:extLst>
              <a:ext uri="{FF2B5EF4-FFF2-40B4-BE49-F238E27FC236}">
                <a16:creationId xmlns:a16="http://schemas.microsoft.com/office/drawing/2014/main" id="{5A5D6337-05AE-484A-904A-51ACB95404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8025" y="5180013"/>
            <a:ext cx="1588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25" name="Line 1293">
            <a:extLst>
              <a:ext uri="{FF2B5EF4-FFF2-40B4-BE49-F238E27FC236}">
                <a16:creationId xmlns:a16="http://schemas.microsoft.com/office/drawing/2014/main" id="{EC35D8BE-E2CE-5841-9581-93200EA66D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0625" y="5180013"/>
            <a:ext cx="1588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26" name="Line 1294">
            <a:extLst>
              <a:ext uri="{FF2B5EF4-FFF2-40B4-BE49-F238E27FC236}">
                <a16:creationId xmlns:a16="http://schemas.microsoft.com/office/drawing/2014/main" id="{7A788FFB-CD7C-D54B-96A6-52C97FC216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3225" y="5180013"/>
            <a:ext cx="1588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27" name="Line 1295">
            <a:extLst>
              <a:ext uri="{FF2B5EF4-FFF2-40B4-BE49-F238E27FC236}">
                <a16:creationId xmlns:a16="http://schemas.microsoft.com/office/drawing/2014/main" id="{96D86CD5-7E12-B64C-B981-751274D7F8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5825" y="5180013"/>
            <a:ext cx="1588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28" name="Line 1296">
            <a:extLst>
              <a:ext uri="{FF2B5EF4-FFF2-40B4-BE49-F238E27FC236}">
                <a16:creationId xmlns:a16="http://schemas.microsoft.com/office/drawing/2014/main" id="{9CFB6FF5-028E-3F42-BE3F-9E222D4922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0013" y="5180013"/>
            <a:ext cx="1587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29" name="Line 1297">
            <a:extLst>
              <a:ext uri="{FF2B5EF4-FFF2-40B4-BE49-F238E27FC236}">
                <a16:creationId xmlns:a16="http://schemas.microsoft.com/office/drawing/2014/main" id="{27FC94CC-6D42-4942-8999-11258E4686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2613" y="5180013"/>
            <a:ext cx="1587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30" name="Line 1298">
            <a:extLst>
              <a:ext uri="{FF2B5EF4-FFF2-40B4-BE49-F238E27FC236}">
                <a16:creationId xmlns:a16="http://schemas.microsoft.com/office/drawing/2014/main" id="{87CCA0EF-36E6-2F45-9E40-BB93A5F91D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5213" y="5180013"/>
            <a:ext cx="1587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31" name="Line 1299">
            <a:extLst>
              <a:ext uri="{FF2B5EF4-FFF2-40B4-BE49-F238E27FC236}">
                <a16:creationId xmlns:a16="http://schemas.microsoft.com/office/drawing/2014/main" id="{041ED440-A831-3342-A242-67EB6556B4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7813" y="5180013"/>
            <a:ext cx="1587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32" name="Line 1300">
            <a:extLst>
              <a:ext uri="{FF2B5EF4-FFF2-40B4-BE49-F238E27FC236}">
                <a16:creationId xmlns:a16="http://schemas.microsoft.com/office/drawing/2014/main" id="{4358F9B7-A29A-4441-8BF7-8FD69D1BB3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0413" y="5180013"/>
            <a:ext cx="1587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33" name="Line 1301">
            <a:extLst>
              <a:ext uri="{FF2B5EF4-FFF2-40B4-BE49-F238E27FC236}">
                <a16:creationId xmlns:a16="http://schemas.microsoft.com/office/drawing/2014/main" id="{DEA2DA23-0026-B642-B0BB-D92CD1911C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4600" y="5180013"/>
            <a:ext cx="1588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34" name="Line 1302">
            <a:extLst>
              <a:ext uri="{FF2B5EF4-FFF2-40B4-BE49-F238E27FC236}">
                <a16:creationId xmlns:a16="http://schemas.microsoft.com/office/drawing/2014/main" id="{5D8F250A-795D-D54C-8607-A2C6136960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1238" y="3216275"/>
            <a:ext cx="484187" cy="20574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35" name="Line 1303">
            <a:extLst>
              <a:ext uri="{FF2B5EF4-FFF2-40B4-BE49-F238E27FC236}">
                <a16:creationId xmlns:a16="http://schemas.microsoft.com/office/drawing/2014/main" id="{FA7DE364-D7CD-C849-8219-514244974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5425" y="3216275"/>
            <a:ext cx="482600" cy="40481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36" name="Line 1304">
            <a:extLst>
              <a:ext uri="{FF2B5EF4-FFF2-40B4-BE49-F238E27FC236}">
                <a16:creationId xmlns:a16="http://schemas.microsoft.com/office/drawing/2014/main" id="{8BF8ACA2-549E-0B4F-B5B3-99CD652F1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3621088"/>
            <a:ext cx="482600" cy="219075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37" name="Line 1305">
            <a:extLst>
              <a:ext uri="{FF2B5EF4-FFF2-40B4-BE49-F238E27FC236}">
                <a16:creationId xmlns:a16="http://schemas.microsoft.com/office/drawing/2014/main" id="{4E1EB72C-AB51-974A-AE55-E82448C08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0625" y="3840163"/>
            <a:ext cx="482600" cy="404812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38" name="Line 1306">
            <a:extLst>
              <a:ext uri="{FF2B5EF4-FFF2-40B4-BE49-F238E27FC236}">
                <a16:creationId xmlns:a16="http://schemas.microsoft.com/office/drawing/2014/main" id="{E40C03A5-0FF3-394A-AA80-ACFAC7BD8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3225" y="4244975"/>
            <a:ext cx="482600" cy="20161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39" name="Line 1307">
            <a:extLst>
              <a:ext uri="{FF2B5EF4-FFF2-40B4-BE49-F238E27FC236}">
                <a16:creationId xmlns:a16="http://schemas.microsoft.com/office/drawing/2014/main" id="{5AFC0682-AEB6-5847-9C6C-736D2AE6F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5825" y="4446588"/>
            <a:ext cx="484188" cy="2032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40" name="Line 1308">
            <a:extLst>
              <a:ext uri="{FF2B5EF4-FFF2-40B4-BE49-F238E27FC236}">
                <a16:creationId xmlns:a16="http://schemas.microsoft.com/office/drawing/2014/main" id="{0B11BA37-5B8B-7046-972A-D3DD2B186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0013" y="4649788"/>
            <a:ext cx="482600" cy="10953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41" name="Line 1309">
            <a:extLst>
              <a:ext uri="{FF2B5EF4-FFF2-40B4-BE49-F238E27FC236}">
                <a16:creationId xmlns:a16="http://schemas.microsoft.com/office/drawing/2014/main" id="{0A6700A9-5382-A840-9E36-44B22E4E2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2613" y="4759325"/>
            <a:ext cx="482600" cy="10795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42" name="Line 1310">
            <a:extLst>
              <a:ext uri="{FF2B5EF4-FFF2-40B4-BE49-F238E27FC236}">
                <a16:creationId xmlns:a16="http://schemas.microsoft.com/office/drawing/2014/main" id="{6793BBDA-6AD5-5B44-96F6-7CC6293D0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5213" y="4867275"/>
            <a:ext cx="482600" cy="635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43" name="Line 1311">
            <a:extLst>
              <a:ext uri="{FF2B5EF4-FFF2-40B4-BE49-F238E27FC236}">
                <a16:creationId xmlns:a16="http://schemas.microsoft.com/office/drawing/2014/main" id="{5D08C775-2C77-F449-A46A-288BC90A33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7813" y="4930775"/>
            <a:ext cx="482600" cy="936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44" name="Line 1312">
            <a:extLst>
              <a:ext uri="{FF2B5EF4-FFF2-40B4-BE49-F238E27FC236}">
                <a16:creationId xmlns:a16="http://schemas.microsoft.com/office/drawing/2014/main" id="{B47F594F-F9B1-F948-AECD-B3DC27C36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0413" y="5024438"/>
            <a:ext cx="484187" cy="142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45" name="Line 1313">
            <a:extLst>
              <a:ext uri="{FF2B5EF4-FFF2-40B4-BE49-F238E27FC236}">
                <a16:creationId xmlns:a16="http://schemas.microsoft.com/office/drawing/2014/main" id="{3777877A-BCD6-DB45-8A75-CC6B012AB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1238" y="5273675"/>
            <a:ext cx="1587" cy="15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46" name="Line 1314">
            <a:extLst>
              <a:ext uri="{FF2B5EF4-FFF2-40B4-BE49-F238E27FC236}">
                <a16:creationId xmlns:a16="http://schemas.microsoft.com/office/drawing/2014/main" id="{BE781828-9A84-5F4A-89EF-73C8C47C9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5200" y="5273675"/>
            <a:ext cx="109538" cy="15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47" name="Line 1315">
            <a:extLst>
              <a:ext uri="{FF2B5EF4-FFF2-40B4-BE49-F238E27FC236}">
                <a16:creationId xmlns:a16="http://schemas.microsoft.com/office/drawing/2014/main" id="{98E9EFA9-5297-EE44-AD13-534E7BEC52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5425" y="2843213"/>
            <a:ext cx="1588" cy="373062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48" name="Line 1316">
            <a:extLst>
              <a:ext uri="{FF2B5EF4-FFF2-40B4-BE49-F238E27FC236}">
                <a16:creationId xmlns:a16="http://schemas.microsoft.com/office/drawing/2014/main" id="{A5F04937-CE47-BF48-8F1C-894962190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800" y="2843213"/>
            <a:ext cx="109538" cy="15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49" name="Line 1317">
            <a:extLst>
              <a:ext uri="{FF2B5EF4-FFF2-40B4-BE49-F238E27FC236}">
                <a16:creationId xmlns:a16="http://schemas.microsoft.com/office/drawing/2014/main" id="{5A65CB68-E19C-844C-B630-CE323D98E0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8025" y="3371850"/>
            <a:ext cx="1588" cy="24923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50" name="Line 1318">
            <a:extLst>
              <a:ext uri="{FF2B5EF4-FFF2-40B4-BE49-F238E27FC236}">
                <a16:creationId xmlns:a16="http://schemas.microsoft.com/office/drawing/2014/main" id="{6C02785D-3DC1-8F41-9D0F-E7CC743DB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371850"/>
            <a:ext cx="109538" cy="15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51" name="Line 1319">
            <a:extLst>
              <a:ext uri="{FF2B5EF4-FFF2-40B4-BE49-F238E27FC236}">
                <a16:creationId xmlns:a16="http://schemas.microsoft.com/office/drawing/2014/main" id="{8A041924-1BFB-E842-997D-583E87134B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0625" y="3529013"/>
            <a:ext cx="1588" cy="31115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52" name="Line 1320">
            <a:extLst>
              <a:ext uri="{FF2B5EF4-FFF2-40B4-BE49-F238E27FC236}">
                <a16:creationId xmlns:a16="http://schemas.microsoft.com/office/drawing/2014/main" id="{DC8A3787-B4AE-4542-B668-827768101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4588" y="3529013"/>
            <a:ext cx="107950" cy="15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53" name="Line 1321">
            <a:extLst>
              <a:ext uri="{FF2B5EF4-FFF2-40B4-BE49-F238E27FC236}">
                <a16:creationId xmlns:a16="http://schemas.microsoft.com/office/drawing/2014/main" id="{953C1C7E-12C9-1D41-854F-813A726272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3225" y="4105275"/>
            <a:ext cx="1588" cy="1397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54" name="Line 1322">
            <a:extLst>
              <a:ext uri="{FF2B5EF4-FFF2-40B4-BE49-F238E27FC236}">
                <a16:creationId xmlns:a16="http://schemas.microsoft.com/office/drawing/2014/main" id="{9FE5CDE5-E64C-4345-AF09-DC51E122E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7188" y="4105275"/>
            <a:ext cx="109537" cy="15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55" name="Line 1323">
            <a:extLst>
              <a:ext uri="{FF2B5EF4-FFF2-40B4-BE49-F238E27FC236}">
                <a16:creationId xmlns:a16="http://schemas.microsoft.com/office/drawing/2014/main" id="{A44750ED-3AF9-9D4E-8E23-6A33615CC0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5825" y="4244975"/>
            <a:ext cx="1588" cy="20161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56" name="Line 1324">
            <a:extLst>
              <a:ext uri="{FF2B5EF4-FFF2-40B4-BE49-F238E27FC236}">
                <a16:creationId xmlns:a16="http://schemas.microsoft.com/office/drawing/2014/main" id="{C9BFB80A-8438-1A4E-833F-34126B787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9788" y="4244975"/>
            <a:ext cx="109537" cy="15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57" name="Line 1325">
            <a:extLst>
              <a:ext uri="{FF2B5EF4-FFF2-40B4-BE49-F238E27FC236}">
                <a16:creationId xmlns:a16="http://schemas.microsoft.com/office/drawing/2014/main" id="{7017633E-2334-2D45-B18E-C57B02A064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0013" y="4525963"/>
            <a:ext cx="1587" cy="123825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58" name="Line 1326">
            <a:extLst>
              <a:ext uri="{FF2B5EF4-FFF2-40B4-BE49-F238E27FC236}">
                <a16:creationId xmlns:a16="http://schemas.microsoft.com/office/drawing/2014/main" id="{57618341-0710-2449-85F3-30D86DD26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2388" y="4525963"/>
            <a:ext cx="109537" cy="15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59" name="Line 1327">
            <a:extLst>
              <a:ext uri="{FF2B5EF4-FFF2-40B4-BE49-F238E27FC236}">
                <a16:creationId xmlns:a16="http://schemas.microsoft.com/office/drawing/2014/main" id="{83115828-1FB8-4F45-B19F-28B13CD43E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2613" y="4618038"/>
            <a:ext cx="1587" cy="1412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0" name="Line 1328">
            <a:extLst>
              <a:ext uri="{FF2B5EF4-FFF2-40B4-BE49-F238E27FC236}">
                <a16:creationId xmlns:a16="http://schemas.microsoft.com/office/drawing/2014/main" id="{2DED6B1E-336F-3A46-9D2B-84C21B5A6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4988" y="4618038"/>
            <a:ext cx="109537" cy="15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1" name="Line 1329">
            <a:extLst>
              <a:ext uri="{FF2B5EF4-FFF2-40B4-BE49-F238E27FC236}">
                <a16:creationId xmlns:a16="http://schemas.microsoft.com/office/drawing/2014/main" id="{8C2E47F1-3FEF-3040-A7D6-434BDA9969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5213" y="4775200"/>
            <a:ext cx="1587" cy="92075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2" name="Line 1330">
            <a:extLst>
              <a:ext uri="{FF2B5EF4-FFF2-40B4-BE49-F238E27FC236}">
                <a16:creationId xmlns:a16="http://schemas.microsoft.com/office/drawing/2014/main" id="{D77C96B4-45FD-D149-882B-D26A1C940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75" y="4775200"/>
            <a:ext cx="107950" cy="15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3" name="Line 1331">
            <a:extLst>
              <a:ext uri="{FF2B5EF4-FFF2-40B4-BE49-F238E27FC236}">
                <a16:creationId xmlns:a16="http://schemas.microsoft.com/office/drawing/2014/main" id="{96958283-BFE8-3142-9E84-5AFC35B5E4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7813" y="4821238"/>
            <a:ext cx="1587" cy="10953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4" name="Line 1332">
            <a:extLst>
              <a:ext uri="{FF2B5EF4-FFF2-40B4-BE49-F238E27FC236}">
                <a16:creationId xmlns:a16="http://schemas.microsoft.com/office/drawing/2014/main" id="{DA8A43D4-5C64-4A43-B5E8-93A3E57AF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1775" y="4821238"/>
            <a:ext cx="109538" cy="15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5" name="Line 1333">
            <a:extLst>
              <a:ext uri="{FF2B5EF4-FFF2-40B4-BE49-F238E27FC236}">
                <a16:creationId xmlns:a16="http://schemas.microsoft.com/office/drawing/2014/main" id="{248CB260-1EBF-A043-A2F7-9700597469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0413" y="4992688"/>
            <a:ext cx="1587" cy="3175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6" name="Line 1334">
            <a:extLst>
              <a:ext uri="{FF2B5EF4-FFF2-40B4-BE49-F238E27FC236}">
                <a16:creationId xmlns:a16="http://schemas.microsoft.com/office/drawing/2014/main" id="{B931B935-5718-4A44-943F-EEBDA0CD3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4375" y="4992688"/>
            <a:ext cx="109538" cy="15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7" name="Line 1335">
            <a:extLst>
              <a:ext uri="{FF2B5EF4-FFF2-40B4-BE49-F238E27FC236}">
                <a16:creationId xmlns:a16="http://schemas.microsoft.com/office/drawing/2014/main" id="{8303A9C4-77F5-A443-ADD1-BD2117062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1238" y="5273675"/>
            <a:ext cx="1587" cy="15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8" name="Line 1336">
            <a:extLst>
              <a:ext uri="{FF2B5EF4-FFF2-40B4-BE49-F238E27FC236}">
                <a16:creationId xmlns:a16="http://schemas.microsoft.com/office/drawing/2014/main" id="{65745FF3-BCDF-1C4B-9099-348CAB355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5200" y="5273675"/>
            <a:ext cx="109538" cy="15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9" name="Line 1337">
            <a:extLst>
              <a:ext uri="{FF2B5EF4-FFF2-40B4-BE49-F238E27FC236}">
                <a16:creationId xmlns:a16="http://schemas.microsoft.com/office/drawing/2014/main" id="{37E6CEE9-3D09-A348-81B6-B27608692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5425" y="3216275"/>
            <a:ext cx="1588" cy="37465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0" name="Line 1338">
            <a:extLst>
              <a:ext uri="{FF2B5EF4-FFF2-40B4-BE49-F238E27FC236}">
                <a16:creationId xmlns:a16="http://schemas.microsoft.com/office/drawing/2014/main" id="{0902B6B3-76E8-9546-943E-02CD0D9A8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800" y="3590925"/>
            <a:ext cx="109538" cy="15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1" name="Line 1339">
            <a:extLst>
              <a:ext uri="{FF2B5EF4-FFF2-40B4-BE49-F238E27FC236}">
                <a16:creationId xmlns:a16="http://schemas.microsoft.com/office/drawing/2014/main" id="{1D8FBE1C-62EB-CB46-A6F5-2E97A3A24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3621088"/>
            <a:ext cx="1588" cy="24923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2" name="Line 1340">
            <a:extLst>
              <a:ext uri="{FF2B5EF4-FFF2-40B4-BE49-F238E27FC236}">
                <a16:creationId xmlns:a16="http://schemas.microsoft.com/office/drawing/2014/main" id="{78F76456-A538-6E4B-B1B8-C702B2ACA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70325"/>
            <a:ext cx="109538" cy="15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3" name="Line 1341">
            <a:extLst>
              <a:ext uri="{FF2B5EF4-FFF2-40B4-BE49-F238E27FC236}">
                <a16:creationId xmlns:a16="http://schemas.microsoft.com/office/drawing/2014/main" id="{76A9865F-C039-6540-926B-66E8F43E7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0625" y="3840163"/>
            <a:ext cx="1588" cy="295275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4" name="Line 1342">
            <a:extLst>
              <a:ext uri="{FF2B5EF4-FFF2-40B4-BE49-F238E27FC236}">
                <a16:creationId xmlns:a16="http://schemas.microsoft.com/office/drawing/2014/main" id="{1D0F4AF4-1FD4-2244-A65C-0CC22CEDA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4588" y="4135438"/>
            <a:ext cx="107950" cy="15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5" name="Line 1343">
            <a:extLst>
              <a:ext uri="{FF2B5EF4-FFF2-40B4-BE49-F238E27FC236}">
                <a16:creationId xmlns:a16="http://schemas.microsoft.com/office/drawing/2014/main" id="{82F7EAD9-A77A-1E46-87BB-B5288A9FF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3225" y="4244975"/>
            <a:ext cx="1588" cy="1397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6" name="Line 1344">
            <a:extLst>
              <a:ext uri="{FF2B5EF4-FFF2-40B4-BE49-F238E27FC236}">
                <a16:creationId xmlns:a16="http://schemas.microsoft.com/office/drawing/2014/main" id="{1EC5732B-107C-1749-8F29-4523F4029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7188" y="4384675"/>
            <a:ext cx="109537" cy="15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7" name="Line 1345">
            <a:extLst>
              <a:ext uri="{FF2B5EF4-FFF2-40B4-BE49-F238E27FC236}">
                <a16:creationId xmlns:a16="http://schemas.microsoft.com/office/drawing/2014/main" id="{503612B1-1D28-4647-ABC6-1826AD4C3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5825" y="4446588"/>
            <a:ext cx="1588" cy="2032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8" name="Line 1346">
            <a:extLst>
              <a:ext uri="{FF2B5EF4-FFF2-40B4-BE49-F238E27FC236}">
                <a16:creationId xmlns:a16="http://schemas.microsoft.com/office/drawing/2014/main" id="{39B467A4-76DA-6F46-9FBB-3070488F2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9788" y="4649788"/>
            <a:ext cx="109537" cy="15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9" name="Line 1347">
            <a:extLst>
              <a:ext uri="{FF2B5EF4-FFF2-40B4-BE49-F238E27FC236}">
                <a16:creationId xmlns:a16="http://schemas.microsoft.com/office/drawing/2014/main" id="{AA916ABB-5D80-EF4B-8603-02DADC52F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0013" y="4649788"/>
            <a:ext cx="1587" cy="125412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80" name="Line 1348">
            <a:extLst>
              <a:ext uri="{FF2B5EF4-FFF2-40B4-BE49-F238E27FC236}">
                <a16:creationId xmlns:a16="http://schemas.microsoft.com/office/drawing/2014/main" id="{818EB6EA-0000-F842-88DC-8C92E9334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2388" y="4775200"/>
            <a:ext cx="109537" cy="15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81" name="Line 1349">
            <a:extLst>
              <a:ext uri="{FF2B5EF4-FFF2-40B4-BE49-F238E27FC236}">
                <a16:creationId xmlns:a16="http://schemas.microsoft.com/office/drawing/2014/main" id="{EC385A25-9647-C44C-B7A1-EE70AAFE5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2613" y="4759325"/>
            <a:ext cx="1587" cy="1397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82" name="Line 1350">
            <a:extLst>
              <a:ext uri="{FF2B5EF4-FFF2-40B4-BE49-F238E27FC236}">
                <a16:creationId xmlns:a16="http://schemas.microsoft.com/office/drawing/2014/main" id="{058C6DD6-E9EC-F74A-9A7E-D657544C3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4988" y="4899025"/>
            <a:ext cx="109537" cy="15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83" name="Line 1351">
            <a:extLst>
              <a:ext uri="{FF2B5EF4-FFF2-40B4-BE49-F238E27FC236}">
                <a16:creationId xmlns:a16="http://schemas.microsoft.com/office/drawing/2014/main" id="{2453D41D-1A67-1A44-8B69-C72682AC5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5213" y="4867275"/>
            <a:ext cx="1587" cy="777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84" name="Line 1352">
            <a:extLst>
              <a:ext uri="{FF2B5EF4-FFF2-40B4-BE49-F238E27FC236}">
                <a16:creationId xmlns:a16="http://schemas.microsoft.com/office/drawing/2014/main" id="{22464661-DB61-1B42-93A1-D45A8B089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75" y="4945063"/>
            <a:ext cx="107950" cy="15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85" name="Line 1353">
            <a:extLst>
              <a:ext uri="{FF2B5EF4-FFF2-40B4-BE49-F238E27FC236}">
                <a16:creationId xmlns:a16="http://schemas.microsoft.com/office/drawing/2014/main" id="{81BC1474-5E64-2148-A121-D15D7A6FD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7813" y="4930775"/>
            <a:ext cx="1587" cy="936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86" name="Line 1354">
            <a:extLst>
              <a:ext uri="{FF2B5EF4-FFF2-40B4-BE49-F238E27FC236}">
                <a16:creationId xmlns:a16="http://schemas.microsoft.com/office/drawing/2014/main" id="{98F7C636-DC61-CC46-9609-301F0368A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1775" y="5024438"/>
            <a:ext cx="109538" cy="15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87" name="Line 1355">
            <a:extLst>
              <a:ext uri="{FF2B5EF4-FFF2-40B4-BE49-F238E27FC236}">
                <a16:creationId xmlns:a16="http://schemas.microsoft.com/office/drawing/2014/main" id="{DAAF7294-31B5-D64E-8553-F43841292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0413" y="5024438"/>
            <a:ext cx="1587" cy="4603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88" name="Line 1356">
            <a:extLst>
              <a:ext uri="{FF2B5EF4-FFF2-40B4-BE49-F238E27FC236}">
                <a16:creationId xmlns:a16="http://schemas.microsoft.com/office/drawing/2014/main" id="{C641B2DD-E896-2049-9FE6-B0E3EA912C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4375" y="5070475"/>
            <a:ext cx="109538" cy="15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89" name="Freeform 1357">
            <a:extLst>
              <a:ext uri="{FF2B5EF4-FFF2-40B4-BE49-F238E27FC236}">
                <a16:creationId xmlns:a16="http://schemas.microsoft.com/office/drawing/2014/main" id="{6C4CF203-687A-C144-BBAF-05E6FB10D876}"/>
              </a:ext>
            </a:extLst>
          </p:cNvPr>
          <p:cNvSpPr>
            <a:spLocks/>
          </p:cNvSpPr>
          <p:nvPr/>
        </p:nvSpPr>
        <p:spPr bwMode="auto">
          <a:xfrm>
            <a:off x="2219325" y="5210175"/>
            <a:ext cx="125413" cy="125413"/>
          </a:xfrm>
          <a:custGeom>
            <a:avLst/>
            <a:gdLst>
              <a:gd name="T0" fmla="*/ 39 w 79"/>
              <a:gd name="T1" fmla="*/ 0 h 79"/>
              <a:gd name="T2" fmla="*/ 79 w 79"/>
              <a:gd name="T3" fmla="*/ 40 h 79"/>
              <a:gd name="T4" fmla="*/ 39 w 79"/>
              <a:gd name="T5" fmla="*/ 79 h 79"/>
              <a:gd name="T6" fmla="*/ 0 w 79"/>
              <a:gd name="T7" fmla="*/ 40 h 79"/>
              <a:gd name="T8" fmla="*/ 39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39" y="0"/>
                </a:moveTo>
                <a:lnTo>
                  <a:pt x="79" y="40"/>
                </a:lnTo>
                <a:lnTo>
                  <a:pt x="39" y="79"/>
                </a:lnTo>
                <a:lnTo>
                  <a:pt x="0" y="40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5875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90" name="Freeform 1358">
            <a:extLst>
              <a:ext uri="{FF2B5EF4-FFF2-40B4-BE49-F238E27FC236}">
                <a16:creationId xmlns:a16="http://schemas.microsoft.com/office/drawing/2014/main" id="{6A4697DA-922F-534B-9470-C2B4820E7A29}"/>
              </a:ext>
            </a:extLst>
          </p:cNvPr>
          <p:cNvSpPr>
            <a:spLocks/>
          </p:cNvSpPr>
          <p:nvPr/>
        </p:nvSpPr>
        <p:spPr bwMode="auto">
          <a:xfrm>
            <a:off x="2701925" y="3154363"/>
            <a:ext cx="125413" cy="123825"/>
          </a:xfrm>
          <a:custGeom>
            <a:avLst/>
            <a:gdLst>
              <a:gd name="T0" fmla="*/ 40 w 79"/>
              <a:gd name="T1" fmla="*/ 0 h 78"/>
              <a:gd name="T2" fmla="*/ 79 w 79"/>
              <a:gd name="T3" fmla="*/ 39 h 78"/>
              <a:gd name="T4" fmla="*/ 40 w 79"/>
              <a:gd name="T5" fmla="*/ 78 h 78"/>
              <a:gd name="T6" fmla="*/ 0 w 79"/>
              <a:gd name="T7" fmla="*/ 39 h 78"/>
              <a:gd name="T8" fmla="*/ 40 w 79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8">
                <a:moveTo>
                  <a:pt x="40" y="0"/>
                </a:moveTo>
                <a:lnTo>
                  <a:pt x="79" y="39"/>
                </a:lnTo>
                <a:lnTo>
                  <a:pt x="40" y="78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5875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91" name="Freeform 1359">
            <a:extLst>
              <a:ext uri="{FF2B5EF4-FFF2-40B4-BE49-F238E27FC236}">
                <a16:creationId xmlns:a16="http://schemas.microsoft.com/office/drawing/2014/main" id="{BE9EA287-9E14-E24D-B5A3-0F344FF5E3B5}"/>
              </a:ext>
            </a:extLst>
          </p:cNvPr>
          <p:cNvSpPr>
            <a:spLocks/>
          </p:cNvSpPr>
          <p:nvPr/>
        </p:nvSpPr>
        <p:spPr bwMode="auto">
          <a:xfrm>
            <a:off x="3186113" y="3559175"/>
            <a:ext cx="123825" cy="125413"/>
          </a:xfrm>
          <a:custGeom>
            <a:avLst/>
            <a:gdLst>
              <a:gd name="T0" fmla="*/ 39 w 78"/>
              <a:gd name="T1" fmla="*/ 0 h 79"/>
              <a:gd name="T2" fmla="*/ 78 w 78"/>
              <a:gd name="T3" fmla="*/ 39 h 79"/>
              <a:gd name="T4" fmla="*/ 39 w 78"/>
              <a:gd name="T5" fmla="*/ 79 h 79"/>
              <a:gd name="T6" fmla="*/ 0 w 78"/>
              <a:gd name="T7" fmla="*/ 39 h 79"/>
              <a:gd name="T8" fmla="*/ 39 w 78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79">
                <a:moveTo>
                  <a:pt x="39" y="0"/>
                </a:moveTo>
                <a:lnTo>
                  <a:pt x="78" y="39"/>
                </a:lnTo>
                <a:lnTo>
                  <a:pt x="39" y="79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5875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92" name="Freeform 1360">
            <a:extLst>
              <a:ext uri="{FF2B5EF4-FFF2-40B4-BE49-F238E27FC236}">
                <a16:creationId xmlns:a16="http://schemas.microsoft.com/office/drawing/2014/main" id="{3A04CB3F-02E6-AD4B-B6DD-19F5B58FF138}"/>
              </a:ext>
            </a:extLst>
          </p:cNvPr>
          <p:cNvSpPr>
            <a:spLocks/>
          </p:cNvSpPr>
          <p:nvPr/>
        </p:nvSpPr>
        <p:spPr bwMode="auto">
          <a:xfrm>
            <a:off x="3668713" y="3778250"/>
            <a:ext cx="123825" cy="123825"/>
          </a:xfrm>
          <a:custGeom>
            <a:avLst/>
            <a:gdLst>
              <a:gd name="T0" fmla="*/ 39 w 78"/>
              <a:gd name="T1" fmla="*/ 0 h 78"/>
              <a:gd name="T2" fmla="*/ 78 w 78"/>
              <a:gd name="T3" fmla="*/ 39 h 78"/>
              <a:gd name="T4" fmla="*/ 39 w 78"/>
              <a:gd name="T5" fmla="*/ 78 h 78"/>
              <a:gd name="T6" fmla="*/ 0 w 78"/>
              <a:gd name="T7" fmla="*/ 39 h 78"/>
              <a:gd name="T8" fmla="*/ 39 w 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5875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93" name="Freeform 1361">
            <a:extLst>
              <a:ext uri="{FF2B5EF4-FFF2-40B4-BE49-F238E27FC236}">
                <a16:creationId xmlns:a16="http://schemas.microsoft.com/office/drawing/2014/main" id="{B511227F-B021-5D40-A3E4-7AA22C12FE4C}"/>
              </a:ext>
            </a:extLst>
          </p:cNvPr>
          <p:cNvSpPr>
            <a:spLocks/>
          </p:cNvSpPr>
          <p:nvPr/>
        </p:nvSpPr>
        <p:spPr bwMode="auto">
          <a:xfrm>
            <a:off x="4151313" y="4183063"/>
            <a:ext cx="125412" cy="123825"/>
          </a:xfrm>
          <a:custGeom>
            <a:avLst/>
            <a:gdLst>
              <a:gd name="T0" fmla="*/ 39 w 79"/>
              <a:gd name="T1" fmla="*/ 0 h 78"/>
              <a:gd name="T2" fmla="*/ 79 w 79"/>
              <a:gd name="T3" fmla="*/ 39 h 78"/>
              <a:gd name="T4" fmla="*/ 39 w 79"/>
              <a:gd name="T5" fmla="*/ 78 h 78"/>
              <a:gd name="T6" fmla="*/ 0 w 79"/>
              <a:gd name="T7" fmla="*/ 39 h 78"/>
              <a:gd name="T8" fmla="*/ 39 w 79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8">
                <a:moveTo>
                  <a:pt x="39" y="0"/>
                </a:moveTo>
                <a:lnTo>
                  <a:pt x="79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5875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94" name="Freeform 1362">
            <a:extLst>
              <a:ext uri="{FF2B5EF4-FFF2-40B4-BE49-F238E27FC236}">
                <a16:creationId xmlns:a16="http://schemas.microsoft.com/office/drawing/2014/main" id="{3DC358DD-81C4-C644-B6AE-7A8DAE89991A}"/>
              </a:ext>
            </a:extLst>
          </p:cNvPr>
          <p:cNvSpPr>
            <a:spLocks/>
          </p:cNvSpPr>
          <p:nvPr/>
        </p:nvSpPr>
        <p:spPr bwMode="auto">
          <a:xfrm>
            <a:off x="4633913" y="4384675"/>
            <a:ext cx="125412" cy="125413"/>
          </a:xfrm>
          <a:custGeom>
            <a:avLst/>
            <a:gdLst>
              <a:gd name="T0" fmla="*/ 39 w 79"/>
              <a:gd name="T1" fmla="*/ 0 h 79"/>
              <a:gd name="T2" fmla="*/ 79 w 79"/>
              <a:gd name="T3" fmla="*/ 39 h 79"/>
              <a:gd name="T4" fmla="*/ 39 w 79"/>
              <a:gd name="T5" fmla="*/ 79 h 79"/>
              <a:gd name="T6" fmla="*/ 0 w 79"/>
              <a:gd name="T7" fmla="*/ 39 h 79"/>
              <a:gd name="T8" fmla="*/ 39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39" y="0"/>
                </a:moveTo>
                <a:lnTo>
                  <a:pt x="79" y="39"/>
                </a:lnTo>
                <a:lnTo>
                  <a:pt x="39" y="79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5875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95" name="Freeform 1363">
            <a:extLst>
              <a:ext uri="{FF2B5EF4-FFF2-40B4-BE49-F238E27FC236}">
                <a16:creationId xmlns:a16="http://schemas.microsoft.com/office/drawing/2014/main" id="{B80F1187-AE89-5E4E-9CB5-BCBE354724BC}"/>
              </a:ext>
            </a:extLst>
          </p:cNvPr>
          <p:cNvSpPr>
            <a:spLocks/>
          </p:cNvSpPr>
          <p:nvPr/>
        </p:nvSpPr>
        <p:spPr bwMode="auto">
          <a:xfrm>
            <a:off x="5116513" y="4587875"/>
            <a:ext cx="125412" cy="123825"/>
          </a:xfrm>
          <a:custGeom>
            <a:avLst/>
            <a:gdLst>
              <a:gd name="T0" fmla="*/ 40 w 79"/>
              <a:gd name="T1" fmla="*/ 0 h 78"/>
              <a:gd name="T2" fmla="*/ 79 w 79"/>
              <a:gd name="T3" fmla="*/ 39 h 78"/>
              <a:gd name="T4" fmla="*/ 40 w 79"/>
              <a:gd name="T5" fmla="*/ 78 h 78"/>
              <a:gd name="T6" fmla="*/ 0 w 79"/>
              <a:gd name="T7" fmla="*/ 39 h 78"/>
              <a:gd name="T8" fmla="*/ 40 w 79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8">
                <a:moveTo>
                  <a:pt x="40" y="0"/>
                </a:moveTo>
                <a:lnTo>
                  <a:pt x="79" y="39"/>
                </a:lnTo>
                <a:lnTo>
                  <a:pt x="40" y="78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5875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96" name="Freeform 1364">
            <a:extLst>
              <a:ext uri="{FF2B5EF4-FFF2-40B4-BE49-F238E27FC236}">
                <a16:creationId xmlns:a16="http://schemas.microsoft.com/office/drawing/2014/main" id="{9D4B78B6-3258-3646-BE98-469203ED6F67}"/>
              </a:ext>
            </a:extLst>
          </p:cNvPr>
          <p:cNvSpPr>
            <a:spLocks/>
          </p:cNvSpPr>
          <p:nvPr/>
        </p:nvSpPr>
        <p:spPr bwMode="auto">
          <a:xfrm>
            <a:off x="5600700" y="4695825"/>
            <a:ext cx="123825" cy="125413"/>
          </a:xfrm>
          <a:custGeom>
            <a:avLst/>
            <a:gdLst>
              <a:gd name="T0" fmla="*/ 39 w 78"/>
              <a:gd name="T1" fmla="*/ 0 h 79"/>
              <a:gd name="T2" fmla="*/ 78 w 78"/>
              <a:gd name="T3" fmla="*/ 40 h 79"/>
              <a:gd name="T4" fmla="*/ 39 w 78"/>
              <a:gd name="T5" fmla="*/ 79 h 79"/>
              <a:gd name="T6" fmla="*/ 0 w 78"/>
              <a:gd name="T7" fmla="*/ 40 h 79"/>
              <a:gd name="T8" fmla="*/ 39 w 78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79">
                <a:moveTo>
                  <a:pt x="39" y="0"/>
                </a:moveTo>
                <a:lnTo>
                  <a:pt x="78" y="40"/>
                </a:lnTo>
                <a:lnTo>
                  <a:pt x="39" y="79"/>
                </a:lnTo>
                <a:lnTo>
                  <a:pt x="0" y="40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5875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97" name="Freeform 1365">
            <a:extLst>
              <a:ext uri="{FF2B5EF4-FFF2-40B4-BE49-F238E27FC236}">
                <a16:creationId xmlns:a16="http://schemas.microsoft.com/office/drawing/2014/main" id="{C1A84EFB-1EAC-074F-BDF4-97B3CDE70313}"/>
              </a:ext>
            </a:extLst>
          </p:cNvPr>
          <p:cNvSpPr>
            <a:spLocks/>
          </p:cNvSpPr>
          <p:nvPr/>
        </p:nvSpPr>
        <p:spPr bwMode="auto">
          <a:xfrm>
            <a:off x="6083300" y="4805363"/>
            <a:ext cx="123825" cy="125412"/>
          </a:xfrm>
          <a:custGeom>
            <a:avLst/>
            <a:gdLst>
              <a:gd name="T0" fmla="*/ 39 w 78"/>
              <a:gd name="T1" fmla="*/ 0 h 79"/>
              <a:gd name="T2" fmla="*/ 78 w 78"/>
              <a:gd name="T3" fmla="*/ 39 h 79"/>
              <a:gd name="T4" fmla="*/ 39 w 78"/>
              <a:gd name="T5" fmla="*/ 79 h 79"/>
              <a:gd name="T6" fmla="*/ 0 w 78"/>
              <a:gd name="T7" fmla="*/ 39 h 79"/>
              <a:gd name="T8" fmla="*/ 39 w 78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79">
                <a:moveTo>
                  <a:pt x="39" y="0"/>
                </a:moveTo>
                <a:lnTo>
                  <a:pt x="78" y="39"/>
                </a:lnTo>
                <a:lnTo>
                  <a:pt x="39" y="79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5875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98" name="Freeform 1366">
            <a:extLst>
              <a:ext uri="{FF2B5EF4-FFF2-40B4-BE49-F238E27FC236}">
                <a16:creationId xmlns:a16="http://schemas.microsoft.com/office/drawing/2014/main" id="{31322896-F98B-D645-92DA-945046D20A85}"/>
              </a:ext>
            </a:extLst>
          </p:cNvPr>
          <p:cNvSpPr>
            <a:spLocks/>
          </p:cNvSpPr>
          <p:nvPr/>
        </p:nvSpPr>
        <p:spPr bwMode="auto">
          <a:xfrm>
            <a:off x="6565900" y="4867275"/>
            <a:ext cx="125413" cy="125413"/>
          </a:xfrm>
          <a:custGeom>
            <a:avLst/>
            <a:gdLst>
              <a:gd name="T0" fmla="*/ 39 w 79"/>
              <a:gd name="T1" fmla="*/ 0 h 79"/>
              <a:gd name="T2" fmla="*/ 79 w 79"/>
              <a:gd name="T3" fmla="*/ 40 h 79"/>
              <a:gd name="T4" fmla="*/ 39 w 79"/>
              <a:gd name="T5" fmla="*/ 79 h 79"/>
              <a:gd name="T6" fmla="*/ 0 w 79"/>
              <a:gd name="T7" fmla="*/ 40 h 79"/>
              <a:gd name="T8" fmla="*/ 39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39" y="0"/>
                </a:moveTo>
                <a:lnTo>
                  <a:pt x="79" y="40"/>
                </a:lnTo>
                <a:lnTo>
                  <a:pt x="39" y="79"/>
                </a:lnTo>
                <a:lnTo>
                  <a:pt x="0" y="40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5875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99" name="Freeform 1367">
            <a:extLst>
              <a:ext uri="{FF2B5EF4-FFF2-40B4-BE49-F238E27FC236}">
                <a16:creationId xmlns:a16="http://schemas.microsoft.com/office/drawing/2014/main" id="{68865351-00C8-E943-9C8F-8073343465F8}"/>
              </a:ext>
            </a:extLst>
          </p:cNvPr>
          <p:cNvSpPr>
            <a:spLocks/>
          </p:cNvSpPr>
          <p:nvPr/>
        </p:nvSpPr>
        <p:spPr bwMode="auto">
          <a:xfrm>
            <a:off x="7048500" y="4960938"/>
            <a:ext cx="125413" cy="125412"/>
          </a:xfrm>
          <a:custGeom>
            <a:avLst/>
            <a:gdLst>
              <a:gd name="T0" fmla="*/ 39 w 79"/>
              <a:gd name="T1" fmla="*/ 0 h 79"/>
              <a:gd name="T2" fmla="*/ 79 w 79"/>
              <a:gd name="T3" fmla="*/ 40 h 79"/>
              <a:gd name="T4" fmla="*/ 39 w 79"/>
              <a:gd name="T5" fmla="*/ 79 h 79"/>
              <a:gd name="T6" fmla="*/ 0 w 79"/>
              <a:gd name="T7" fmla="*/ 40 h 79"/>
              <a:gd name="T8" fmla="*/ 39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39" y="0"/>
                </a:moveTo>
                <a:lnTo>
                  <a:pt x="79" y="40"/>
                </a:lnTo>
                <a:lnTo>
                  <a:pt x="39" y="79"/>
                </a:lnTo>
                <a:lnTo>
                  <a:pt x="0" y="40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5875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200" name="Freeform 1368">
            <a:extLst>
              <a:ext uri="{FF2B5EF4-FFF2-40B4-BE49-F238E27FC236}">
                <a16:creationId xmlns:a16="http://schemas.microsoft.com/office/drawing/2014/main" id="{FD4E5B5B-A335-C649-96E3-ED226FFEB987}"/>
              </a:ext>
            </a:extLst>
          </p:cNvPr>
          <p:cNvSpPr>
            <a:spLocks/>
          </p:cNvSpPr>
          <p:nvPr/>
        </p:nvSpPr>
        <p:spPr bwMode="auto">
          <a:xfrm>
            <a:off x="7531100" y="4976813"/>
            <a:ext cx="125413" cy="125412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39 h 79"/>
              <a:gd name="T4" fmla="*/ 40 w 79"/>
              <a:gd name="T5" fmla="*/ 79 h 79"/>
              <a:gd name="T6" fmla="*/ 0 w 79"/>
              <a:gd name="T7" fmla="*/ 39 h 79"/>
              <a:gd name="T8" fmla="*/ 40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5875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201" name="Rectangle 1369">
            <a:extLst>
              <a:ext uri="{FF2B5EF4-FFF2-40B4-BE49-F238E27FC236}">
                <a16:creationId xmlns:a16="http://schemas.microsoft.com/office/drawing/2014/main" id="{83A721B5-9A5F-1640-B879-24FF425E1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5102225"/>
            <a:ext cx="327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0</a:t>
            </a:r>
            <a:endParaRPr lang="en-US" altLang="en-US"/>
          </a:p>
        </p:txBody>
      </p:sp>
      <p:sp>
        <p:nvSpPr>
          <p:cNvPr id="122202" name="Rectangle 1370">
            <a:extLst>
              <a:ext uri="{FF2B5EF4-FFF2-40B4-BE49-F238E27FC236}">
                <a16:creationId xmlns:a16="http://schemas.microsoft.com/office/drawing/2014/main" id="{B69F4028-AFCE-EB43-B178-85AF64967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4695825"/>
            <a:ext cx="327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2</a:t>
            </a:r>
            <a:endParaRPr lang="en-US" altLang="en-US"/>
          </a:p>
        </p:txBody>
      </p:sp>
      <p:sp>
        <p:nvSpPr>
          <p:cNvPr id="122203" name="Rectangle 1371">
            <a:extLst>
              <a:ext uri="{FF2B5EF4-FFF2-40B4-BE49-F238E27FC236}">
                <a16:creationId xmlns:a16="http://schemas.microsoft.com/office/drawing/2014/main" id="{570AB743-9135-2944-90B6-9E8356884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4276725"/>
            <a:ext cx="327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4</a:t>
            </a:r>
            <a:endParaRPr lang="en-US" altLang="en-US"/>
          </a:p>
        </p:txBody>
      </p:sp>
      <p:sp>
        <p:nvSpPr>
          <p:cNvPr id="122204" name="Rectangle 1372">
            <a:extLst>
              <a:ext uri="{FF2B5EF4-FFF2-40B4-BE49-F238E27FC236}">
                <a16:creationId xmlns:a16="http://schemas.microsoft.com/office/drawing/2014/main" id="{F41A1924-7BD9-1D4C-8044-DBBE7B2D9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3870325"/>
            <a:ext cx="327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6</a:t>
            </a:r>
            <a:endParaRPr lang="en-US" altLang="en-US"/>
          </a:p>
        </p:txBody>
      </p:sp>
      <p:sp>
        <p:nvSpPr>
          <p:cNvPr id="122205" name="Rectangle 1373">
            <a:extLst>
              <a:ext uri="{FF2B5EF4-FFF2-40B4-BE49-F238E27FC236}">
                <a16:creationId xmlns:a16="http://schemas.microsoft.com/office/drawing/2014/main" id="{9DF620CF-7B82-8F4F-9559-1C3360B91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3449638"/>
            <a:ext cx="3270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8</a:t>
            </a:r>
            <a:endParaRPr lang="en-US" altLang="en-US"/>
          </a:p>
        </p:txBody>
      </p:sp>
      <p:sp>
        <p:nvSpPr>
          <p:cNvPr id="122206" name="Rectangle 1374">
            <a:extLst>
              <a:ext uri="{FF2B5EF4-FFF2-40B4-BE49-F238E27FC236}">
                <a16:creationId xmlns:a16="http://schemas.microsoft.com/office/drawing/2014/main" id="{0DB55C12-F608-4249-BFAC-63490AB1D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3044825"/>
            <a:ext cx="498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10</a:t>
            </a:r>
            <a:endParaRPr lang="en-US" altLang="en-US"/>
          </a:p>
        </p:txBody>
      </p:sp>
      <p:sp>
        <p:nvSpPr>
          <p:cNvPr id="122207" name="Rectangle 1375">
            <a:extLst>
              <a:ext uri="{FF2B5EF4-FFF2-40B4-BE49-F238E27FC236}">
                <a16:creationId xmlns:a16="http://schemas.microsoft.com/office/drawing/2014/main" id="{7F1863EE-5954-684F-910D-C43F0F418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2624138"/>
            <a:ext cx="4984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12</a:t>
            </a:r>
            <a:endParaRPr lang="en-US" altLang="en-US"/>
          </a:p>
        </p:txBody>
      </p:sp>
      <p:sp>
        <p:nvSpPr>
          <p:cNvPr id="122208" name="Rectangle 1376">
            <a:extLst>
              <a:ext uri="{FF2B5EF4-FFF2-40B4-BE49-F238E27FC236}">
                <a16:creationId xmlns:a16="http://schemas.microsoft.com/office/drawing/2014/main" id="{BE549171-7B8D-F54E-9B2B-9D7F468E1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2219325"/>
            <a:ext cx="498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14</a:t>
            </a:r>
            <a:endParaRPr lang="en-US" altLang="en-US"/>
          </a:p>
        </p:txBody>
      </p:sp>
      <p:sp>
        <p:nvSpPr>
          <p:cNvPr id="122209" name="Rectangle 1377">
            <a:extLst>
              <a:ext uri="{FF2B5EF4-FFF2-40B4-BE49-F238E27FC236}">
                <a16:creationId xmlns:a16="http://schemas.microsoft.com/office/drawing/2014/main" id="{A016A725-F80B-1B48-9873-8CF57BD5C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5537200"/>
            <a:ext cx="327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0</a:t>
            </a:r>
            <a:endParaRPr lang="en-US" altLang="en-US"/>
          </a:p>
        </p:txBody>
      </p:sp>
      <p:sp>
        <p:nvSpPr>
          <p:cNvPr id="122210" name="Rectangle 1378">
            <a:extLst>
              <a:ext uri="{FF2B5EF4-FFF2-40B4-BE49-F238E27FC236}">
                <a16:creationId xmlns:a16="http://schemas.microsoft.com/office/drawing/2014/main" id="{687D90C2-9F9F-774A-81CA-A94EC17E9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638" y="5537200"/>
            <a:ext cx="327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1</a:t>
            </a:r>
            <a:endParaRPr lang="en-US" altLang="en-US"/>
          </a:p>
        </p:txBody>
      </p:sp>
      <p:sp>
        <p:nvSpPr>
          <p:cNvPr id="122211" name="Rectangle 1379">
            <a:extLst>
              <a:ext uri="{FF2B5EF4-FFF2-40B4-BE49-F238E27FC236}">
                <a16:creationId xmlns:a16="http://schemas.microsoft.com/office/drawing/2014/main" id="{91497E5E-1E72-504E-8630-81B5FFA14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5537200"/>
            <a:ext cx="327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2</a:t>
            </a:r>
            <a:endParaRPr lang="en-US" altLang="en-US"/>
          </a:p>
        </p:txBody>
      </p:sp>
      <p:sp>
        <p:nvSpPr>
          <p:cNvPr id="122212" name="Rectangle 1380">
            <a:extLst>
              <a:ext uri="{FF2B5EF4-FFF2-40B4-BE49-F238E27FC236}">
                <a16:creationId xmlns:a16="http://schemas.microsoft.com/office/drawing/2014/main" id="{084355B0-3A7F-B84B-AD04-4CE2DEDBC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38" y="5537200"/>
            <a:ext cx="327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3</a:t>
            </a:r>
            <a:endParaRPr lang="en-US" altLang="en-US"/>
          </a:p>
        </p:txBody>
      </p:sp>
      <p:sp>
        <p:nvSpPr>
          <p:cNvPr id="122213" name="Rectangle 1381">
            <a:extLst>
              <a:ext uri="{FF2B5EF4-FFF2-40B4-BE49-F238E27FC236}">
                <a16:creationId xmlns:a16="http://schemas.microsoft.com/office/drawing/2014/main" id="{1DB53D11-87E9-AF49-9957-405BBA451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5537200"/>
            <a:ext cx="327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4</a:t>
            </a:r>
            <a:endParaRPr lang="en-US" altLang="en-US"/>
          </a:p>
        </p:txBody>
      </p:sp>
      <p:sp>
        <p:nvSpPr>
          <p:cNvPr id="122214" name="Rectangle 1382">
            <a:extLst>
              <a:ext uri="{FF2B5EF4-FFF2-40B4-BE49-F238E27FC236}">
                <a16:creationId xmlns:a16="http://schemas.microsoft.com/office/drawing/2014/main" id="{69BFF6FE-13AF-4448-A8B5-F38477C55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38" y="5537200"/>
            <a:ext cx="327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5</a:t>
            </a:r>
            <a:endParaRPr lang="en-US" altLang="en-US"/>
          </a:p>
        </p:txBody>
      </p:sp>
      <p:sp>
        <p:nvSpPr>
          <p:cNvPr id="122215" name="Rectangle 1383">
            <a:extLst>
              <a:ext uri="{FF2B5EF4-FFF2-40B4-BE49-F238E27FC236}">
                <a16:creationId xmlns:a16="http://schemas.microsoft.com/office/drawing/2014/main" id="{A5975051-BA21-2F4C-A878-84AA71922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225" y="5537200"/>
            <a:ext cx="327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6</a:t>
            </a:r>
            <a:endParaRPr lang="en-US" altLang="en-US"/>
          </a:p>
        </p:txBody>
      </p:sp>
      <p:sp>
        <p:nvSpPr>
          <p:cNvPr id="122216" name="Rectangle 1384">
            <a:extLst>
              <a:ext uri="{FF2B5EF4-FFF2-40B4-BE49-F238E27FC236}">
                <a16:creationId xmlns:a16="http://schemas.microsoft.com/office/drawing/2014/main" id="{072D64E4-8BE4-BD41-920B-99FA094ED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5537200"/>
            <a:ext cx="327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7</a:t>
            </a:r>
            <a:endParaRPr lang="en-US" altLang="en-US"/>
          </a:p>
        </p:txBody>
      </p:sp>
      <p:sp>
        <p:nvSpPr>
          <p:cNvPr id="122217" name="Rectangle 1385">
            <a:extLst>
              <a:ext uri="{FF2B5EF4-FFF2-40B4-BE49-F238E27FC236}">
                <a16:creationId xmlns:a16="http://schemas.microsoft.com/office/drawing/2014/main" id="{000EBC7C-D611-0B47-A7C0-A130DE3E3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5537200"/>
            <a:ext cx="327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8</a:t>
            </a:r>
            <a:endParaRPr lang="en-US" altLang="en-US"/>
          </a:p>
        </p:txBody>
      </p:sp>
      <p:sp>
        <p:nvSpPr>
          <p:cNvPr id="122218" name="Rectangle 1386">
            <a:extLst>
              <a:ext uri="{FF2B5EF4-FFF2-40B4-BE49-F238E27FC236}">
                <a16:creationId xmlns:a16="http://schemas.microsoft.com/office/drawing/2014/main" id="{EAAF8F4A-53BD-244F-9F1E-67F470C12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025" y="5537200"/>
            <a:ext cx="327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9</a:t>
            </a:r>
            <a:endParaRPr lang="en-US" altLang="en-US"/>
          </a:p>
        </p:txBody>
      </p:sp>
      <p:sp>
        <p:nvSpPr>
          <p:cNvPr id="122219" name="Rectangle 1387">
            <a:extLst>
              <a:ext uri="{FF2B5EF4-FFF2-40B4-BE49-F238E27FC236}">
                <a16:creationId xmlns:a16="http://schemas.microsoft.com/office/drawing/2014/main" id="{AEB25D89-40C0-144E-9853-F1AEC9D81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5537200"/>
            <a:ext cx="498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10</a:t>
            </a:r>
            <a:endParaRPr lang="en-US" altLang="en-US"/>
          </a:p>
        </p:txBody>
      </p:sp>
      <p:sp>
        <p:nvSpPr>
          <p:cNvPr id="122220" name="Rectangle 1388">
            <a:extLst>
              <a:ext uri="{FF2B5EF4-FFF2-40B4-BE49-F238E27FC236}">
                <a16:creationId xmlns:a16="http://schemas.microsoft.com/office/drawing/2014/main" id="{BC00013B-3593-7547-8EF1-7F879CAAE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150" y="5537200"/>
            <a:ext cx="498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 b="1">
                <a:solidFill>
                  <a:srgbClr val="000080"/>
                </a:solidFill>
              </a:rPr>
              <a:t>11</a:t>
            </a:r>
            <a:endParaRPr lang="en-US" altLang="en-US"/>
          </a:p>
        </p:txBody>
      </p:sp>
      <p:sp>
        <p:nvSpPr>
          <p:cNvPr id="122223" name="Rectangle 1391">
            <a:extLst>
              <a:ext uri="{FF2B5EF4-FFF2-40B4-BE49-F238E27FC236}">
                <a16:creationId xmlns:a16="http://schemas.microsoft.com/office/drawing/2014/main" id="{E24711EF-4AD6-2D47-9503-E8AD5F9CE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88" y="1144588"/>
            <a:ext cx="68230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24" name="Line 1392">
            <a:extLst>
              <a:ext uri="{FF2B5EF4-FFF2-40B4-BE49-F238E27FC236}">
                <a16:creationId xmlns:a16="http://schemas.microsoft.com/office/drawing/2014/main" id="{278F2216-FE4F-1146-A937-386441138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1238" y="4291013"/>
            <a:ext cx="1995487" cy="1587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25" name="Line 1393">
            <a:extLst>
              <a:ext uri="{FF2B5EF4-FFF2-40B4-BE49-F238E27FC236}">
                <a16:creationId xmlns:a16="http://schemas.microsoft.com/office/drawing/2014/main" id="{89FF79BF-82E0-FD45-ABC6-225A07337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7350" y="4291013"/>
            <a:ext cx="1588" cy="1106487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1028">
            <a:extLst>
              <a:ext uri="{FF2B5EF4-FFF2-40B4-BE49-F238E27FC236}">
                <a16:creationId xmlns:a16="http://schemas.microsoft.com/office/drawing/2014/main" id="{DF133505-3A05-194F-825B-9493CB40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16075"/>
            <a:ext cx="5791200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4000" b="1">
                <a:latin typeface="Arial" panose="020B0604020202020204" pitchFamily="34" charset="0"/>
              </a:rPr>
              <a:t>Young or Old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4000" b="1">
                <a:latin typeface="Arial" panose="020B0604020202020204" pitchFamily="34" charset="0"/>
              </a:rPr>
              <a:t>Male or Female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4000" b="1">
                <a:latin typeface="Arial" panose="020B0604020202020204" pitchFamily="34" charset="0"/>
              </a:rPr>
              <a:t>Individual Variability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4000" b="1">
                <a:latin typeface="Arial" panose="020B0604020202020204" pitchFamily="34" charset="0"/>
              </a:rPr>
              <a:t>Genetics Differences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4000" b="1">
                <a:latin typeface="Arial" panose="020B0604020202020204" pitchFamily="34" charset="0"/>
              </a:rPr>
              <a:t>Species Differences</a:t>
            </a:r>
          </a:p>
        </p:txBody>
      </p:sp>
      <p:sp>
        <p:nvSpPr>
          <p:cNvPr id="123912" name="Rectangle 1032">
            <a:extLst>
              <a:ext uri="{FF2B5EF4-FFF2-40B4-BE49-F238E27FC236}">
                <a16:creationId xmlns:a16="http://schemas.microsoft.com/office/drawing/2014/main" id="{676024C0-784D-484E-8B6C-D0CAD98DE2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Susceptibility &amp; Variability</a:t>
            </a:r>
            <a:endParaRPr lang="en-US" altLang="en-US" sz="480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6" name="Rectangle 6">
            <a:extLst>
              <a:ext uri="{FF2B5EF4-FFF2-40B4-BE49-F238E27FC236}">
                <a16:creationId xmlns:a16="http://schemas.microsoft.com/office/drawing/2014/main" id="{18588235-EBE1-5D43-8A36-73A26EE0B5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Risk Assessment</a:t>
            </a:r>
            <a:endParaRPr lang="en-US" altLang="en-US" sz="4800"/>
          </a:p>
        </p:txBody>
      </p:sp>
      <p:sp>
        <p:nvSpPr>
          <p:cNvPr id="138248" name="Rectangle 8">
            <a:extLst>
              <a:ext uri="{FF2B5EF4-FFF2-40B4-BE49-F238E27FC236}">
                <a16:creationId xmlns:a16="http://schemas.microsoft.com/office/drawing/2014/main" id="{09C3AF28-8DB4-224B-984E-5D5D36D43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93925"/>
            <a:ext cx="7467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000" b="1">
                <a:solidFill>
                  <a:schemeClr val="tx1"/>
                </a:solidFill>
              </a:rPr>
              <a:t>Process of estimating association between an exposure and the incidence of some adverse outcome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098">
            <a:extLst>
              <a:ext uri="{FF2B5EF4-FFF2-40B4-BE49-F238E27FC236}">
                <a16:creationId xmlns:a16="http://schemas.microsoft.com/office/drawing/2014/main" id="{E1D73D10-4FA4-0342-BD04-F65EDFCD5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05000"/>
            <a:ext cx="81534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“Conditions that ensure that all living things have the best opportunity to reach and maintain their full genetic potential.</a:t>
            </a:r>
            <a:r>
              <a:rPr lang="en-US" altLang="en-US" sz="3600" b="1" dirty="0">
                <a:latin typeface="Arial" panose="020B0604020202020204" pitchFamily="34" charset="0"/>
              </a:rPr>
              <a:t>”</a:t>
            </a:r>
          </a:p>
          <a:p>
            <a:pPr eaLnBrk="0" hangingPunct="0">
              <a:spcBef>
                <a:spcPct val="20000"/>
              </a:spcBef>
            </a:pPr>
            <a:endParaRPr lang="en-US" altLang="en-US" sz="3600" b="1" dirty="0">
              <a:latin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sz="3200" b="1" dirty="0">
                <a:latin typeface="Arial" panose="020B0604020202020204" pitchFamily="34" charset="0"/>
              </a:rPr>
              <a:t>Steven G. Gilbert, 1999</a:t>
            </a:r>
          </a:p>
        </p:txBody>
      </p:sp>
      <p:sp>
        <p:nvSpPr>
          <p:cNvPr id="87045" name="Rectangle 4101">
            <a:extLst>
              <a:ext uri="{FF2B5EF4-FFF2-40B4-BE49-F238E27FC236}">
                <a16:creationId xmlns:a16="http://schemas.microsoft.com/office/drawing/2014/main" id="{92B70533-3AB0-7C4B-B1C6-C393EC9257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Environmental Health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>
            <a:extLst>
              <a:ext uri="{FF2B5EF4-FFF2-40B4-BE49-F238E27FC236}">
                <a16:creationId xmlns:a16="http://schemas.microsoft.com/office/drawing/2014/main" id="{A9322C29-215D-0B4A-A189-EC717402F382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460500" y="2146300"/>
            <a:ext cx="3098800" cy="2565400"/>
          </a:xfrm>
          <a:prstGeom prst="hexagon">
            <a:avLst>
              <a:gd name="adj" fmla="val 30192"/>
              <a:gd name="vf" fmla="val 11547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Line 3">
            <a:extLst>
              <a:ext uri="{FF2B5EF4-FFF2-40B4-BE49-F238E27FC236}">
                <a16:creationId xmlns:a16="http://schemas.microsoft.com/office/drawing/2014/main" id="{AD74F795-C184-1647-AE66-967150479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832100"/>
            <a:ext cx="0" cy="1193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Line 4">
            <a:extLst>
              <a:ext uri="{FF2B5EF4-FFF2-40B4-BE49-F238E27FC236}">
                <a16:creationId xmlns:a16="http://schemas.microsoft.com/office/drawing/2014/main" id="{A15427BE-CD01-1147-8A80-63422107DA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02300" y="4038600"/>
            <a:ext cx="147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Line 5">
            <a:extLst>
              <a:ext uri="{FF2B5EF4-FFF2-40B4-BE49-F238E27FC236}">
                <a16:creationId xmlns:a16="http://schemas.microsoft.com/office/drawing/2014/main" id="{81C54497-560F-5D47-9A61-5AAEC0F452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02300" y="2451100"/>
            <a:ext cx="55880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Line 6">
            <a:extLst>
              <a:ext uri="{FF2B5EF4-FFF2-40B4-BE49-F238E27FC236}">
                <a16:creationId xmlns:a16="http://schemas.microsoft.com/office/drawing/2014/main" id="{FD4A8DE8-3B7F-A74D-837C-7B5C7B5DA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832100"/>
            <a:ext cx="0" cy="1193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Line 7">
            <a:extLst>
              <a:ext uri="{FF2B5EF4-FFF2-40B4-BE49-F238E27FC236}">
                <a16:creationId xmlns:a16="http://schemas.microsoft.com/office/drawing/2014/main" id="{68EDB4A7-9408-7A48-8936-CD49C6299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2100" y="2451100"/>
            <a:ext cx="50800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Rectangle 8">
            <a:extLst>
              <a:ext uri="{FF2B5EF4-FFF2-40B4-BE49-F238E27FC236}">
                <a16:creationId xmlns:a16="http://schemas.microsoft.com/office/drawing/2014/main" id="{61952FE4-92B6-6345-A4B1-448B9CFE7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098675"/>
            <a:ext cx="487362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05481" name="Line 9">
            <a:extLst>
              <a:ext uri="{FF2B5EF4-FFF2-40B4-BE49-F238E27FC236}">
                <a16:creationId xmlns:a16="http://schemas.microsoft.com/office/drawing/2014/main" id="{A2A3444C-9F8D-3546-BA5D-53B45B6B0A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1739900"/>
            <a:ext cx="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Rectangle 10">
            <a:extLst>
              <a:ext uri="{FF2B5EF4-FFF2-40B4-BE49-F238E27FC236}">
                <a16:creationId xmlns:a16="http://schemas.microsoft.com/office/drawing/2014/main" id="{A9DA2D4D-3A0A-2E45-AF16-6E75BC321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3" y="1230313"/>
            <a:ext cx="1023937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CH</a:t>
            </a:r>
            <a:r>
              <a:rPr lang="en-US" altLang="en-US" sz="3600" b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5483" name="Line 11">
            <a:extLst>
              <a:ext uri="{FF2B5EF4-FFF2-40B4-BE49-F238E27FC236}">
                <a16:creationId xmlns:a16="http://schemas.microsoft.com/office/drawing/2014/main" id="{82EAC8A2-D851-9140-8475-D95C9BC3BE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0700" y="2832100"/>
            <a:ext cx="139700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Oval 12">
            <a:extLst>
              <a:ext uri="{FF2B5EF4-FFF2-40B4-BE49-F238E27FC236}">
                <a16:creationId xmlns:a16="http://schemas.microsoft.com/office/drawing/2014/main" id="{FB3AC2E4-C6D8-C340-8E29-613D2AA0D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2451100"/>
            <a:ext cx="1955800" cy="195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Rectangle 13">
            <a:extLst>
              <a:ext uri="{FF2B5EF4-FFF2-40B4-BE49-F238E27FC236}">
                <a16:creationId xmlns:a16="http://schemas.microsoft.com/office/drawing/2014/main" id="{DD9C0638-5071-864D-8773-EEBF713E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763" y="1565275"/>
            <a:ext cx="487362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05488" name="Rectangle 16">
            <a:extLst>
              <a:ext uri="{FF2B5EF4-FFF2-40B4-BE49-F238E27FC236}">
                <a16:creationId xmlns:a16="http://schemas.microsoft.com/office/drawing/2014/main" id="{B5699C4B-C55D-4940-990E-8FE079454C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What Is This?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>
            <a:extLst>
              <a:ext uri="{FF2B5EF4-FFF2-40B4-BE49-F238E27FC236}">
                <a16:creationId xmlns:a16="http://schemas.microsoft.com/office/drawing/2014/main" id="{4A2B1849-153F-514B-91B4-ACC4CA2B0F5F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460500" y="2146300"/>
            <a:ext cx="3098800" cy="2565400"/>
          </a:xfrm>
          <a:prstGeom prst="hexagon">
            <a:avLst>
              <a:gd name="adj" fmla="val 30192"/>
              <a:gd name="vf" fmla="val 11547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3" name="Line 3">
            <a:extLst>
              <a:ext uri="{FF2B5EF4-FFF2-40B4-BE49-F238E27FC236}">
                <a16:creationId xmlns:a16="http://schemas.microsoft.com/office/drawing/2014/main" id="{7A0BFB24-229E-5B43-84FC-EA762CB27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832100"/>
            <a:ext cx="0" cy="1193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Line 4">
            <a:extLst>
              <a:ext uri="{FF2B5EF4-FFF2-40B4-BE49-F238E27FC236}">
                <a16:creationId xmlns:a16="http://schemas.microsoft.com/office/drawing/2014/main" id="{A2491B26-4174-254E-9F2C-3AEF6C194E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02300" y="4038600"/>
            <a:ext cx="147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Line 5">
            <a:extLst>
              <a:ext uri="{FF2B5EF4-FFF2-40B4-BE49-F238E27FC236}">
                <a16:creationId xmlns:a16="http://schemas.microsoft.com/office/drawing/2014/main" id="{B843F0C2-99DF-3742-9D81-F31F8A7570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02300" y="2451100"/>
            <a:ext cx="55880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Line 6">
            <a:extLst>
              <a:ext uri="{FF2B5EF4-FFF2-40B4-BE49-F238E27FC236}">
                <a16:creationId xmlns:a16="http://schemas.microsoft.com/office/drawing/2014/main" id="{FE2296F7-B24E-DC46-BF41-0AFEB5CCA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832100"/>
            <a:ext cx="0" cy="1193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Line 7">
            <a:extLst>
              <a:ext uri="{FF2B5EF4-FFF2-40B4-BE49-F238E27FC236}">
                <a16:creationId xmlns:a16="http://schemas.microsoft.com/office/drawing/2014/main" id="{166813C0-0E22-334E-8924-1E36E5D52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2100" y="2451100"/>
            <a:ext cx="50800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Rectangle 8">
            <a:extLst>
              <a:ext uri="{FF2B5EF4-FFF2-40B4-BE49-F238E27FC236}">
                <a16:creationId xmlns:a16="http://schemas.microsoft.com/office/drawing/2014/main" id="{069070B0-59F7-0A47-910B-346CDC3BB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098675"/>
            <a:ext cx="487362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07529" name="Line 9">
            <a:extLst>
              <a:ext uri="{FF2B5EF4-FFF2-40B4-BE49-F238E27FC236}">
                <a16:creationId xmlns:a16="http://schemas.microsoft.com/office/drawing/2014/main" id="{B43554FA-FD7F-054A-80F9-65979CA443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1739900"/>
            <a:ext cx="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0" name="Rectangle 10">
            <a:extLst>
              <a:ext uri="{FF2B5EF4-FFF2-40B4-BE49-F238E27FC236}">
                <a16:creationId xmlns:a16="http://schemas.microsoft.com/office/drawing/2014/main" id="{0F6735FA-9FDA-8945-9C36-CE8F9F82C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3" y="1230313"/>
            <a:ext cx="1023937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CH</a:t>
            </a:r>
            <a:r>
              <a:rPr lang="en-US" altLang="en-US" sz="3600" b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7531" name="Line 11">
            <a:extLst>
              <a:ext uri="{FF2B5EF4-FFF2-40B4-BE49-F238E27FC236}">
                <a16:creationId xmlns:a16="http://schemas.microsoft.com/office/drawing/2014/main" id="{145F9B9E-2862-774F-8797-775BE33893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0700" y="2832100"/>
            <a:ext cx="139700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Oval 12">
            <a:extLst>
              <a:ext uri="{FF2B5EF4-FFF2-40B4-BE49-F238E27FC236}">
                <a16:creationId xmlns:a16="http://schemas.microsoft.com/office/drawing/2014/main" id="{54C55A56-42A2-7340-AB1D-CD247B829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2451100"/>
            <a:ext cx="1955800" cy="195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3" name="Rectangle 13">
            <a:extLst>
              <a:ext uri="{FF2B5EF4-FFF2-40B4-BE49-F238E27FC236}">
                <a16:creationId xmlns:a16="http://schemas.microsoft.com/office/drawing/2014/main" id="{CA4E6144-FB71-3A42-91D5-B32828934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763" y="1565275"/>
            <a:ext cx="487362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07536" name="Rectangle 16">
            <a:extLst>
              <a:ext uri="{FF2B5EF4-FFF2-40B4-BE49-F238E27FC236}">
                <a16:creationId xmlns:a16="http://schemas.microsoft.com/office/drawing/2014/main" id="{D2141210-3F5A-134E-AEF7-BBEDD3F67A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Nicotine</a:t>
            </a:r>
            <a:endParaRPr lang="en-US" altLang="en-US" sz="360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445A2892-8DD2-3345-8A66-87E43857FD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Tobacco CEOs</a:t>
            </a:r>
          </a:p>
        </p:txBody>
      </p:sp>
      <p:pic>
        <p:nvPicPr>
          <p:cNvPr id="186371" name="Picture 3" descr="C:\Documents and Settings\steveg\My Documents\My Documents\A Small Dose of Tox\SD P3 Agents\Nicotine\CEO's of us tabacco.jpg">
            <a:extLst>
              <a:ext uri="{FF2B5EF4-FFF2-40B4-BE49-F238E27FC236}">
                <a16:creationId xmlns:a16="http://schemas.microsoft.com/office/drawing/2014/main" id="{E3EA7E0A-28B9-244A-BC85-B609E15D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91400" cy="5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51073D9-F022-3244-AF7B-60EF15A3C0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NW Public Health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F00EF0C1-8DD7-A443-A487-04FBE55CB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6388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000" b="1"/>
              <a:t>See: http://healthlinks.washington.edu/nwcphp/nph/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000" b="1"/>
              <a:t>  </a:t>
            </a:r>
            <a:r>
              <a:rPr lang="en-US" altLang="en-US" sz="2000" b="1">
                <a:hlinkClick r:id="rId3"/>
              </a:rPr>
              <a:t>nwph</a:t>
            </a:r>
            <a:endParaRPr lang="en-US" altLang="en-US" sz="2000" b="1"/>
          </a:p>
        </p:txBody>
      </p:sp>
      <p:pic>
        <p:nvPicPr>
          <p:cNvPr id="40964" name="Picture 4" descr="NWPH">
            <a:extLst>
              <a:ext uri="{FF2B5EF4-FFF2-40B4-BE49-F238E27FC236}">
                <a16:creationId xmlns:a16="http://schemas.microsoft.com/office/drawing/2014/main" id="{972D73F8-92DE-814D-8569-5086CDD44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4225"/>
            <a:ext cx="2124075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>
            <a:extLst>
              <a:ext uri="{FF2B5EF4-FFF2-40B4-BE49-F238E27FC236}">
                <a16:creationId xmlns:a16="http://schemas.microsoft.com/office/drawing/2014/main" id="{2679B94C-229E-F142-A2D3-87972B0A2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51038"/>
            <a:ext cx="53117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/>
              <a:t>Public Health</a:t>
            </a:r>
            <a:r>
              <a:rPr lang="en-US" altLang="en-US" b="1"/>
              <a:t> and the Precautionary Principle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/>
              <a:t>By Steven G. Gilbert</a:t>
            </a:r>
          </a:p>
        </p:txBody>
      </p:sp>
    </p:spTree>
    <p:extLst>
      <p:ext uri="{BB962C8B-B14F-4D97-AF65-F5344CB8AC3E}">
        <p14:creationId xmlns:p14="http://schemas.microsoft.com/office/powerpoint/2010/main" val="3536982491"/>
      </p:ext>
    </p:extLst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21C691D-D0B8-C544-89FC-2D20A6A4A85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Precautionary Principle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E63BDC1-D5AE-F348-B9CF-39B9379B3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803400"/>
            <a:ext cx="815340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 b="1">
                <a:solidFill>
                  <a:schemeClr val="tx1"/>
                </a:solidFill>
              </a:rPr>
              <a:t>“When an activity raises threats of harm to human health or the environment, precautionary measures should be take even if some cause and effect relationships are not fully established scientifically.”</a:t>
            </a:r>
          </a:p>
          <a:p>
            <a:pPr algn="ctr">
              <a:spcBef>
                <a:spcPct val="20000"/>
              </a:spcBef>
            </a:pPr>
            <a:endParaRPr lang="en-US" altLang="en-US" sz="2800" b="1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altLang="en-US" sz="2800" b="1">
                <a:solidFill>
                  <a:schemeClr val="tx1"/>
                </a:solidFill>
              </a:rPr>
              <a:t>Wingspread Conference, 1998.</a:t>
            </a:r>
          </a:p>
        </p:txBody>
      </p:sp>
    </p:spTree>
    <p:extLst>
      <p:ext uri="{BB962C8B-B14F-4D97-AF65-F5344CB8AC3E}">
        <p14:creationId xmlns:p14="http://schemas.microsoft.com/office/powerpoint/2010/main" val="3514438362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B143446-F300-7242-929B-9C84C142B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295400"/>
            <a:ext cx="81534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Setting goals (Health indicators)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Taking preventive action in the face of uncertainty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Shifting the burden of responsibility to the proponents of an activity (Who benefits?)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Exploring a wide range of alternatives to possibly harmful actions (Is it necessary?)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Increasing public participation in decision making (transparency of information &amp; environmental justice)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E5276CF-1EF3-EF4F-ADD0-73C29A0EE4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6850"/>
            <a:ext cx="8839200" cy="641350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Central components</a:t>
            </a:r>
          </a:p>
        </p:txBody>
      </p:sp>
    </p:spTree>
    <p:extLst>
      <p:ext uri="{BB962C8B-B14F-4D97-AF65-F5344CB8AC3E}">
        <p14:creationId xmlns:p14="http://schemas.microsoft.com/office/powerpoint/2010/main" val="3276308261"/>
      </p:ext>
    </p:extLst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A1E7EBF-33DF-934C-8270-D6EB3EAEEE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76200"/>
            <a:ext cx="8153400" cy="76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Child Health</a:t>
            </a:r>
            <a:endParaRPr lang="en-US" altLang="en-US" sz="48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7107" name="Picture 3" descr="Lead kid">
            <a:extLst>
              <a:ext uri="{FF2B5EF4-FFF2-40B4-BE49-F238E27FC236}">
                <a16:creationId xmlns:a16="http://schemas.microsoft.com/office/drawing/2014/main" id="{25F31C41-C67B-0440-9169-320F5758E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11475"/>
            <a:ext cx="48006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girl">
            <a:extLst>
              <a:ext uri="{FF2B5EF4-FFF2-40B4-BE49-F238E27FC236}">
                <a16:creationId xmlns:a16="http://schemas.microsoft.com/office/drawing/2014/main" id="{5148BEE2-489C-FB4D-B6ED-92E439E29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2226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651351"/>
      </p:ext>
    </p:extLst>
  </p:cSld>
  <p:clrMapOvr>
    <a:masterClrMapping/>
  </p:clrMapOvr>
  <p:transition spd="med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24" name="Group 8">
            <a:extLst>
              <a:ext uri="{FF2B5EF4-FFF2-40B4-BE49-F238E27FC236}">
                <a16:creationId xmlns:a16="http://schemas.microsoft.com/office/drawing/2014/main" id="{9304FA23-EA55-464B-A9F3-1E89EC564478}"/>
              </a:ext>
            </a:extLst>
          </p:cNvPr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188425" name="Freeform 9">
              <a:extLst>
                <a:ext uri="{FF2B5EF4-FFF2-40B4-BE49-F238E27FC236}">
                  <a16:creationId xmlns:a16="http://schemas.microsoft.com/office/drawing/2014/main" id="{D905F249-B16F-0B43-9301-9695F0AC4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3680 w 3910"/>
                <a:gd name="T1" fmla="*/ 1081 h 1817"/>
                <a:gd name="T2" fmla="*/ 3731 w 3910"/>
                <a:gd name="T3" fmla="*/ 1184 h 1817"/>
                <a:gd name="T4" fmla="*/ 3808 w 3910"/>
                <a:gd name="T5" fmla="*/ 1267 h 1817"/>
                <a:gd name="T6" fmla="*/ 3821 w 3910"/>
                <a:gd name="T7" fmla="*/ 1363 h 1817"/>
                <a:gd name="T8" fmla="*/ 3782 w 3910"/>
                <a:gd name="T9" fmla="*/ 1446 h 1817"/>
                <a:gd name="T10" fmla="*/ 3680 w 3910"/>
                <a:gd name="T11" fmla="*/ 1542 h 1817"/>
                <a:gd name="T12" fmla="*/ 3539 w 3910"/>
                <a:gd name="T13" fmla="*/ 1606 h 1817"/>
                <a:gd name="T14" fmla="*/ 3193 w 3910"/>
                <a:gd name="T15" fmla="*/ 1657 h 1817"/>
                <a:gd name="T16" fmla="*/ 2963 w 3910"/>
                <a:gd name="T17" fmla="*/ 1644 h 1817"/>
                <a:gd name="T18" fmla="*/ 2758 w 3910"/>
                <a:gd name="T19" fmla="*/ 1574 h 1817"/>
                <a:gd name="T20" fmla="*/ 2502 w 3910"/>
                <a:gd name="T21" fmla="*/ 1414 h 1817"/>
                <a:gd name="T22" fmla="*/ 2349 w 3910"/>
                <a:gd name="T23" fmla="*/ 1267 h 1817"/>
                <a:gd name="T24" fmla="*/ 2297 w 3910"/>
                <a:gd name="T25" fmla="*/ 1177 h 1817"/>
                <a:gd name="T26" fmla="*/ 2291 w 3910"/>
                <a:gd name="T27" fmla="*/ 1107 h 1817"/>
                <a:gd name="T28" fmla="*/ 2310 w 3910"/>
                <a:gd name="T29" fmla="*/ 1062 h 1817"/>
                <a:gd name="T30" fmla="*/ 2381 w 3910"/>
                <a:gd name="T31" fmla="*/ 1011 h 1817"/>
                <a:gd name="T32" fmla="*/ 2528 w 3910"/>
                <a:gd name="T33" fmla="*/ 992 h 1817"/>
                <a:gd name="T34" fmla="*/ 2547 w 3910"/>
                <a:gd name="T35" fmla="*/ 998 h 1817"/>
                <a:gd name="T36" fmla="*/ 2521 w 3910"/>
                <a:gd name="T37" fmla="*/ 870 h 1817"/>
                <a:gd name="T38" fmla="*/ 2240 w 3910"/>
                <a:gd name="T39" fmla="*/ 838 h 1817"/>
                <a:gd name="T40" fmla="*/ 2137 w 3910"/>
                <a:gd name="T41" fmla="*/ 800 h 1817"/>
                <a:gd name="T42" fmla="*/ 1056 w 3910"/>
                <a:gd name="T43" fmla="*/ 217 h 1817"/>
                <a:gd name="T44" fmla="*/ 614 w 3910"/>
                <a:gd name="T45" fmla="*/ 25 h 1817"/>
                <a:gd name="T46" fmla="*/ 429 w 3910"/>
                <a:gd name="T47" fmla="*/ 0 h 1817"/>
                <a:gd name="T48" fmla="*/ 141 w 3910"/>
                <a:gd name="T49" fmla="*/ 32 h 1817"/>
                <a:gd name="T50" fmla="*/ 38 w 3910"/>
                <a:gd name="T51" fmla="*/ 109 h 1817"/>
                <a:gd name="T52" fmla="*/ 0 w 3910"/>
                <a:gd name="T53" fmla="*/ 173 h 1817"/>
                <a:gd name="T54" fmla="*/ 0 w 3910"/>
                <a:gd name="T55" fmla="*/ 224 h 1817"/>
                <a:gd name="T56" fmla="*/ 32 w 3910"/>
                <a:gd name="T57" fmla="*/ 288 h 1817"/>
                <a:gd name="T58" fmla="*/ 192 w 3910"/>
                <a:gd name="T59" fmla="*/ 390 h 1817"/>
                <a:gd name="T60" fmla="*/ 480 w 3910"/>
                <a:gd name="T61" fmla="*/ 454 h 1817"/>
                <a:gd name="T62" fmla="*/ 832 w 3910"/>
                <a:gd name="T63" fmla="*/ 544 h 1817"/>
                <a:gd name="T64" fmla="*/ 1459 w 3910"/>
                <a:gd name="T65" fmla="*/ 768 h 1817"/>
                <a:gd name="T66" fmla="*/ 1837 w 3910"/>
                <a:gd name="T67" fmla="*/ 960 h 1817"/>
                <a:gd name="T68" fmla="*/ 2137 w 3910"/>
                <a:gd name="T69" fmla="*/ 1184 h 1817"/>
                <a:gd name="T70" fmla="*/ 2297 w 3910"/>
                <a:gd name="T71" fmla="*/ 1369 h 1817"/>
                <a:gd name="T72" fmla="*/ 2528 w 3910"/>
                <a:gd name="T73" fmla="*/ 1593 h 1817"/>
                <a:gd name="T74" fmla="*/ 2777 w 3910"/>
                <a:gd name="T75" fmla="*/ 1747 h 1817"/>
                <a:gd name="T76" fmla="*/ 2982 w 3910"/>
                <a:gd name="T77" fmla="*/ 1804 h 1817"/>
                <a:gd name="T78" fmla="*/ 3315 w 3910"/>
                <a:gd name="T79" fmla="*/ 1804 h 1817"/>
                <a:gd name="T80" fmla="*/ 3629 w 3910"/>
                <a:gd name="T81" fmla="*/ 1708 h 1817"/>
                <a:gd name="T82" fmla="*/ 3782 w 3910"/>
                <a:gd name="T83" fmla="*/ 1600 h 1817"/>
                <a:gd name="T84" fmla="*/ 3891 w 3910"/>
                <a:gd name="T85" fmla="*/ 1433 h 1817"/>
                <a:gd name="T86" fmla="*/ 3910 w 3910"/>
                <a:gd name="T87" fmla="*/ 1337 h 1817"/>
                <a:gd name="T88" fmla="*/ 3878 w 3910"/>
                <a:gd name="T89" fmla="*/ 1248 h 1817"/>
                <a:gd name="T90" fmla="*/ 3808 w 3910"/>
                <a:gd name="T91" fmla="*/ 1171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26" name="Freeform 10">
              <a:extLst>
                <a:ext uri="{FF2B5EF4-FFF2-40B4-BE49-F238E27FC236}">
                  <a16:creationId xmlns:a16="http://schemas.microsoft.com/office/drawing/2014/main" id="{E5B343C4-14EF-E942-9FF5-A847B4664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27 w 1261"/>
                <a:gd name="T1" fmla="*/ 895 h 895"/>
                <a:gd name="T2" fmla="*/ 627 w 1261"/>
                <a:gd name="T3" fmla="*/ 895 h 895"/>
                <a:gd name="T4" fmla="*/ 704 w 1261"/>
                <a:gd name="T5" fmla="*/ 895 h 895"/>
                <a:gd name="T6" fmla="*/ 781 w 1261"/>
                <a:gd name="T7" fmla="*/ 895 h 895"/>
                <a:gd name="T8" fmla="*/ 909 w 1261"/>
                <a:gd name="T9" fmla="*/ 883 h 895"/>
                <a:gd name="T10" fmla="*/ 1018 w 1261"/>
                <a:gd name="T11" fmla="*/ 857 h 895"/>
                <a:gd name="T12" fmla="*/ 1107 w 1261"/>
                <a:gd name="T13" fmla="*/ 825 h 895"/>
                <a:gd name="T14" fmla="*/ 1178 w 1261"/>
                <a:gd name="T15" fmla="*/ 787 h 895"/>
                <a:gd name="T16" fmla="*/ 1229 w 1261"/>
                <a:gd name="T17" fmla="*/ 742 h 895"/>
                <a:gd name="T18" fmla="*/ 1242 w 1261"/>
                <a:gd name="T19" fmla="*/ 723 h 895"/>
                <a:gd name="T20" fmla="*/ 1255 w 1261"/>
                <a:gd name="T21" fmla="*/ 697 h 895"/>
                <a:gd name="T22" fmla="*/ 1261 w 1261"/>
                <a:gd name="T23" fmla="*/ 678 h 895"/>
                <a:gd name="T24" fmla="*/ 1261 w 1261"/>
                <a:gd name="T25" fmla="*/ 659 h 895"/>
                <a:gd name="T26" fmla="*/ 1261 w 1261"/>
                <a:gd name="T27" fmla="*/ 659 h 895"/>
                <a:gd name="T28" fmla="*/ 1255 w 1261"/>
                <a:gd name="T29" fmla="*/ 614 h 895"/>
                <a:gd name="T30" fmla="*/ 1242 w 1261"/>
                <a:gd name="T31" fmla="*/ 569 h 895"/>
                <a:gd name="T32" fmla="*/ 1223 w 1261"/>
                <a:gd name="T33" fmla="*/ 518 h 895"/>
                <a:gd name="T34" fmla="*/ 1191 w 1261"/>
                <a:gd name="T35" fmla="*/ 467 h 895"/>
                <a:gd name="T36" fmla="*/ 1127 w 1261"/>
                <a:gd name="T37" fmla="*/ 358 h 895"/>
                <a:gd name="T38" fmla="*/ 1037 w 1261"/>
                <a:gd name="T39" fmla="*/ 255 h 895"/>
                <a:gd name="T40" fmla="*/ 947 w 1261"/>
                <a:gd name="T41" fmla="*/ 160 h 895"/>
                <a:gd name="T42" fmla="*/ 896 w 1261"/>
                <a:gd name="T43" fmla="*/ 115 h 895"/>
                <a:gd name="T44" fmla="*/ 845 w 1261"/>
                <a:gd name="T45" fmla="*/ 76 h 895"/>
                <a:gd name="T46" fmla="*/ 800 w 1261"/>
                <a:gd name="T47" fmla="*/ 44 h 895"/>
                <a:gd name="T48" fmla="*/ 755 w 1261"/>
                <a:gd name="T49" fmla="*/ 25 h 895"/>
                <a:gd name="T50" fmla="*/ 711 w 1261"/>
                <a:gd name="T51" fmla="*/ 6 h 895"/>
                <a:gd name="T52" fmla="*/ 666 w 1261"/>
                <a:gd name="T53" fmla="*/ 0 h 895"/>
                <a:gd name="T54" fmla="*/ 666 w 1261"/>
                <a:gd name="T55" fmla="*/ 0 h 895"/>
                <a:gd name="T56" fmla="*/ 627 w 1261"/>
                <a:gd name="T57" fmla="*/ 0 h 895"/>
                <a:gd name="T58" fmla="*/ 583 w 1261"/>
                <a:gd name="T59" fmla="*/ 12 h 895"/>
                <a:gd name="T60" fmla="*/ 531 w 1261"/>
                <a:gd name="T61" fmla="*/ 32 h 895"/>
                <a:gd name="T62" fmla="*/ 480 w 1261"/>
                <a:gd name="T63" fmla="*/ 51 h 895"/>
                <a:gd name="T64" fmla="*/ 384 w 1261"/>
                <a:gd name="T65" fmla="*/ 115 h 895"/>
                <a:gd name="T66" fmla="*/ 282 w 1261"/>
                <a:gd name="T67" fmla="*/ 192 h 895"/>
                <a:gd name="T68" fmla="*/ 192 w 1261"/>
                <a:gd name="T69" fmla="*/ 275 h 895"/>
                <a:gd name="T70" fmla="*/ 109 w 1261"/>
                <a:gd name="T71" fmla="*/ 351 h 895"/>
                <a:gd name="T72" fmla="*/ 51 w 1261"/>
                <a:gd name="T73" fmla="*/ 415 h 895"/>
                <a:gd name="T74" fmla="*/ 13 w 1261"/>
                <a:gd name="T75" fmla="*/ 460 h 895"/>
                <a:gd name="T76" fmla="*/ 13 w 1261"/>
                <a:gd name="T77" fmla="*/ 460 h 895"/>
                <a:gd name="T78" fmla="*/ 0 w 1261"/>
                <a:gd name="T79" fmla="*/ 492 h 895"/>
                <a:gd name="T80" fmla="*/ 0 w 1261"/>
                <a:gd name="T81" fmla="*/ 524 h 895"/>
                <a:gd name="T82" fmla="*/ 0 w 1261"/>
                <a:gd name="T83" fmla="*/ 556 h 895"/>
                <a:gd name="T84" fmla="*/ 13 w 1261"/>
                <a:gd name="T85" fmla="*/ 588 h 895"/>
                <a:gd name="T86" fmla="*/ 32 w 1261"/>
                <a:gd name="T87" fmla="*/ 627 h 895"/>
                <a:gd name="T88" fmla="*/ 64 w 1261"/>
                <a:gd name="T89" fmla="*/ 659 h 895"/>
                <a:gd name="T90" fmla="*/ 96 w 1261"/>
                <a:gd name="T91" fmla="*/ 691 h 895"/>
                <a:gd name="T92" fmla="*/ 135 w 1261"/>
                <a:gd name="T93" fmla="*/ 729 h 895"/>
                <a:gd name="T94" fmla="*/ 186 w 1261"/>
                <a:gd name="T95" fmla="*/ 761 h 895"/>
                <a:gd name="T96" fmla="*/ 237 w 1261"/>
                <a:gd name="T97" fmla="*/ 787 h 895"/>
                <a:gd name="T98" fmla="*/ 288 w 1261"/>
                <a:gd name="T99" fmla="*/ 819 h 895"/>
                <a:gd name="T100" fmla="*/ 352 w 1261"/>
                <a:gd name="T101" fmla="*/ 838 h 895"/>
                <a:gd name="T102" fmla="*/ 416 w 1261"/>
                <a:gd name="T103" fmla="*/ 863 h 895"/>
                <a:gd name="T104" fmla="*/ 487 w 1261"/>
                <a:gd name="T105" fmla="*/ 876 h 895"/>
                <a:gd name="T106" fmla="*/ 557 w 1261"/>
                <a:gd name="T107" fmla="*/ 889 h 895"/>
                <a:gd name="T108" fmla="*/ 627 w 1261"/>
                <a:gd name="T109" fmla="*/ 895 h 895"/>
                <a:gd name="T110" fmla="*/ 627 w 1261"/>
                <a:gd name="T111" fmla="*/ 89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421" name="Rectangle 5">
            <a:extLst>
              <a:ext uri="{FF2B5EF4-FFF2-40B4-BE49-F238E27FC236}">
                <a16:creationId xmlns:a16="http://schemas.microsoft.com/office/drawing/2014/main" id="{2E6E02B2-E1FD-5B44-927F-C563BF0E1C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702"/>
            <a:ext cx="8229600" cy="830997"/>
          </a:xfrm>
        </p:spPr>
        <p:txBody>
          <a:bodyPr/>
          <a:lstStyle/>
          <a:p>
            <a:r>
              <a:rPr lang="en-US" altLang="en-US" sz="4800" b="1" dirty="0">
                <a:solidFill>
                  <a:schemeClr val="tx1"/>
                </a:solidFill>
              </a:rPr>
              <a:t>A Small Dose of Toxicology</a:t>
            </a:r>
          </a:p>
        </p:txBody>
      </p:sp>
      <p:pic>
        <p:nvPicPr>
          <p:cNvPr id="188422" name="Picture 6" descr="C:\Program Files\Common Files\Microsoft Shared\Clipart\cagcat50\bd00028_.wmf">
            <a:extLst>
              <a:ext uri="{FF2B5EF4-FFF2-40B4-BE49-F238E27FC236}">
                <a16:creationId xmlns:a16="http://schemas.microsoft.com/office/drawing/2014/main" id="{2673D43F-A354-2246-A93A-817DC2F34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09713"/>
            <a:ext cx="4610100" cy="45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71" name="Group 7">
            <a:extLst>
              <a:ext uri="{FF2B5EF4-FFF2-40B4-BE49-F238E27FC236}">
                <a16:creationId xmlns:a16="http://schemas.microsoft.com/office/drawing/2014/main" id="{30BF7CBF-F1E4-9441-8368-A5F8ADA4D723}"/>
              </a:ext>
            </a:extLst>
          </p:cNvPr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190472" name="Freeform 8">
              <a:extLst>
                <a:ext uri="{FF2B5EF4-FFF2-40B4-BE49-F238E27FC236}">
                  <a16:creationId xmlns:a16="http://schemas.microsoft.com/office/drawing/2014/main" id="{96313D5D-C0B8-F047-B3B4-8AE197E23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3680 w 3910"/>
                <a:gd name="T1" fmla="*/ 1081 h 1817"/>
                <a:gd name="T2" fmla="*/ 3731 w 3910"/>
                <a:gd name="T3" fmla="*/ 1184 h 1817"/>
                <a:gd name="T4" fmla="*/ 3808 w 3910"/>
                <a:gd name="T5" fmla="*/ 1267 h 1817"/>
                <a:gd name="T6" fmla="*/ 3821 w 3910"/>
                <a:gd name="T7" fmla="*/ 1363 h 1817"/>
                <a:gd name="T8" fmla="*/ 3782 w 3910"/>
                <a:gd name="T9" fmla="*/ 1446 h 1817"/>
                <a:gd name="T10" fmla="*/ 3680 w 3910"/>
                <a:gd name="T11" fmla="*/ 1542 h 1817"/>
                <a:gd name="T12" fmla="*/ 3539 w 3910"/>
                <a:gd name="T13" fmla="*/ 1606 h 1817"/>
                <a:gd name="T14" fmla="*/ 3193 w 3910"/>
                <a:gd name="T15" fmla="*/ 1657 h 1817"/>
                <a:gd name="T16" fmla="*/ 2963 w 3910"/>
                <a:gd name="T17" fmla="*/ 1644 h 1817"/>
                <a:gd name="T18" fmla="*/ 2758 w 3910"/>
                <a:gd name="T19" fmla="*/ 1574 h 1817"/>
                <a:gd name="T20" fmla="*/ 2502 w 3910"/>
                <a:gd name="T21" fmla="*/ 1414 h 1817"/>
                <a:gd name="T22" fmla="*/ 2349 w 3910"/>
                <a:gd name="T23" fmla="*/ 1267 h 1817"/>
                <a:gd name="T24" fmla="*/ 2297 w 3910"/>
                <a:gd name="T25" fmla="*/ 1177 h 1817"/>
                <a:gd name="T26" fmla="*/ 2291 w 3910"/>
                <a:gd name="T27" fmla="*/ 1107 h 1817"/>
                <a:gd name="T28" fmla="*/ 2310 w 3910"/>
                <a:gd name="T29" fmla="*/ 1062 h 1817"/>
                <a:gd name="T30" fmla="*/ 2381 w 3910"/>
                <a:gd name="T31" fmla="*/ 1011 h 1817"/>
                <a:gd name="T32" fmla="*/ 2528 w 3910"/>
                <a:gd name="T33" fmla="*/ 992 h 1817"/>
                <a:gd name="T34" fmla="*/ 2547 w 3910"/>
                <a:gd name="T35" fmla="*/ 998 h 1817"/>
                <a:gd name="T36" fmla="*/ 2521 w 3910"/>
                <a:gd name="T37" fmla="*/ 870 h 1817"/>
                <a:gd name="T38" fmla="*/ 2240 w 3910"/>
                <a:gd name="T39" fmla="*/ 838 h 1817"/>
                <a:gd name="T40" fmla="*/ 2137 w 3910"/>
                <a:gd name="T41" fmla="*/ 800 h 1817"/>
                <a:gd name="T42" fmla="*/ 1056 w 3910"/>
                <a:gd name="T43" fmla="*/ 217 h 1817"/>
                <a:gd name="T44" fmla="*/ 614 w 3910"/>
                <a:gd name="T45" fmla="*/ 25 h 1817"/>
                <a:gd name="T46" fmla="*/ 429 w 3910"/>
                <a:gd name="T47" fmla="*/ 0 h 1817"/>
                <a:gd name="T48" fmla="*/ 141 w 3910"/>
                <a:gd name="T49" fmla="*/ 32 h 1817"/>
                <a:gd name="T50" fmla="*/ 38 w 3910"/>
                <a:gd name="T51" fmla="*/ 109 h 1817"/>
                <a:gd name="T52" fmla="*/ 0 w 3910"/>
                <a:gd name="T53" fmla="*/ 173 h 1817"/>
                <a:gd name="T54" fmla="*/ 0 w 3910"/>
                <a:gd name="T55" fmla="*/ 224 h 1817"/>
                <a:gd name="T56" fmla="*/ 32 w 3910"/>
                <a:gd name="T57" fmla="*/ 288 h 1817"/>
                <a:gd name="T58" fmla="*/ 192 w 3910"/>
                <a:gd name="T59" fmla="*/ 390 h 1817"/>
                <a:gd name="T60" fmla="*/ 480 w 3910"/>
                <a:gd name="T61" fmla="*/ 454 h 1817"/>
                <a:gd name="T62" fmla="*/ 832 w 3910"/>
                <a:gd name="T63" fmla="*/ 544 h 1817"/>
                <a:gd name="T64" fmla="*/ 1459 w 3910"/>
                <a:gd name="T65" fmla="*/ 768 h 1817"/>
                <a:gd name="T66" fmla="*/ 1837 w 3910"/>
                <a:gd name="T67" fmla="*/ 960 h 1817"/>
                <a:gd name="T68" fmla="*/ 2137 w 3910"/>
                <a:gd name="T69" fmla="*/ 1184 h 1817"/>
                <a:gd name="T70" fmla="*/ 2297 w 3910"/>
                <a:gd name="T71" fmla="*/ 1369 h 1817"/>
                <a:gd name="T72" fmla="*/ 2528 w 3910"/>
                <a:gd name="T73" fmla="*/ 1593 h 1817"/>
                <a:gd name="T74" fmla="*/ 2777 w 3910"/>
                <a:gd name="T75" fmla="*/ 1747 h 1817"/>
                <a:gd name="T76" fmla="*/ 2982 w 3910"/>
                <a:gd name="T77" fmla="*/ 1804 h 1817"/>
                <a:gd name="T78" fmla="*/ 3315 w 3910"/>
                <a:gd name="T79" fmla="*/ 1804 h 1817"/>
                <a:gd name="T80" fmla="*/ 3629 w 3910"/>
                <a:gd name="T81" fmla="*/ 1708 h 1817"/>
                <a:gd name="T82" fmla="*/ 3782 w 3910"/>
                <a:gd name="T83" fmla="*/ 1600 h 1817"/>
                <a:gd name="T84" fmla="*/ 3891 w 3910"/>
                <a:gd name="T85" fmla="*/ 1433 h 1817"/>
                <a:gd name="T86" fmla="*/ 3910 w 3910"/>
                <a:gd name="T87" fmla="*/ 1337 h 1817"/>
                <a:gd name="T88" fmla="*/ 3878 w 3910"/>
                <a:gd name="T89" fmla="*/ 1248 h 1817"/>
                <a:gd name="T90" fmla="*/ 3808 w 3910"/>
                <a:gd name="T91" fmla="*/ 1171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3" name="Freeform 9">
              <a:extLst>
                <a:ext uri="{FF2B5EF4-FFF2-40B4-BE49-F238E27FC236}">
                  <a16:creationId xmlns:a16="http://schemas.microsoft.com/office/drawing/2014/main" id="{526EF071-319F-754D-B229-C5A4AE19D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27 w 1261"/>
                <a:gd name="T1" fmla="*/ 895 h 895"/>
                <a:gd name="T2" fmla="*/ 627 w 1261"/>
                <a:gd name="T3" fmla="*/ 895 h 895"/>
                <a:gd name="T4" fmla="*/ 704 w 1261"/>
                <a:gd name="T5" fmla="*/ 895 h 895"/>
                <a:gd name="T6" fmla="*/ 781 w 1261"/>
                <a:gd name="T7" fmla="*/ 895 h 895"/>
                <a:gd name="T8" fmla="*/ 909 w 1261"/>
                <a:gd name="T9" fmla="*/ 883 h 895"/>
                <a:gd name="T10" fmla="*/ 1018 w 1261"/>
                <a:gd name="T11" fmla="*/ 857 h 895"/>
                <a:gd name="T12" fmla="*/ 1107 w 1261"/>
                <a:gd name="T13" fmla="*/ 825 h 895"/>
                <a:gd name="T14" fmla="*/ 1178 w 1261"/>
                <a:gd name="T15" fmla="*/ 787 h 895"/>
                <a:gd name="T16" fmla="*/ 1229 w 1261"/>
                <a:gd name="T17" fmla="*/ 742 h 895"/>
                <a:gd name="T18" fmla="*/ 1242 w 1261"/>
                <a:gd name="T19" fmla="*/ 723 h 895"/>
                <a:gd name="T20" fmla="*/ 1255 w 1261"/>
                <a:gd name="T21" fmla="*/ 697 h 895"/>
                <a:gd name="T22" fmla="*/ 1261 w 1261"/>
                <a:gd name="T23" fmla="*/ 678 h 895"/>
                <a:gd name="T24" fmla="*/ 1261 w 1261"/>
                <a:gd name="T25" fmla="*/ 659 h 895"/>
                <a:gd name="T26" fmla="*/ 1261 w 1261"/>
                <a:gd name="T27" fmla="*/ 659 h 895"/>
                <a:gd name="T28" fmla="*/ 1255 w 1261"/>
                <a:gd name="T29" fmla="*/ 614 h 895"/>
                <a:gd name="T30" fmla="*/ 1242 w 1261"/>
                <a:gd name="T31" fmla="*/ 569 h 895"/>
                <a:gd name="T32" fmla="*/ 1223 w 1261"/>
                <a:gd name="T33" fmla="*/ 518 h 895"/>
                <a:gd name="T34" fmla="*/ 1191 w 1261"/>
                <a:gd name="T35" fmla="*/ 467 h 895"/>
                <a:gd name="T36" fmla="*/ 1127 w 1261"/>
                <a:gd name="T37" fmla="*/ 358 h 895"/>
                <a:gd name="T38" fmla="*/ 1037 w 1261"/>
                <a:gd name="T39" fmla="*/ 255 h 895"/>
                <a:gd name="T40" fmla="*/ 947 w 1261"/>
                <a:gd name="T41" fmla="*/ 160 h 895"/>
                <a:gd name="T42" fmla="*/ 896 w 1261"/>
                <a:gd name="T43" fmla="*/ 115 h 895"/>
                <a:gd name="T44" fmla="*/ 845 w 1261"/>
                <a:gd name="T45" fmla="*/ 76 h 895"/>
                <a:gd name="T46" fmla="*/ 800 w 1261"/>
                <a:gd name="T47" fmla="*/ 44 h 895"/>
                <a:gd name="T48" fmla="*/ 755 w 1261"/>
                <a:gd name="T49" fmla="*/ 25 h 895"/>
                <a:gd name="T50" fmla="*/ 711 w 1261"/>
                <a:gd name="T51" fmla="*/ 6 h 895"/>
                <a:gd name="T52" fmla="*/ 666 w 1261"/>
                <a:gd name="T53" fmla="*/ 0 h 895"/>
                <a:gd name="T54" fmla="*/ 666 w 1261"/>
                <a:gd name="T55" fmla="*/ 0 h 895"/>
                <a:gd name="T56" fmla="*/ 627 w 1261"/>
                <a:gd name="T57" fmla="*/ 0 h 895"/>
                <a:gd name="T58" fmla="*/ 583 w 1261"/>
                <a:gd name="T59" fmla="*/ 12 h 895"/>
                <a:gd name="T60" fmla="*/ 531 w 1261"/>
                <a:gd name="T61" fmla="*/ 32 h 895"/>
                <a:gd name="T62" fmla="*/ 480 w 1261"/>
                <a:gd name="T63" fmla="*/ 51 h 895"/>
                <a:gd name="T64" fmla="*/ 384 w 1261"/>
                <a:gd name="T65" fmla="*/ 115 h 895"/>
                <a:gd name="T66" fmla="*/ 282 w 1261"/>
                <a:gd name="T67" fmla="*/ 192 h 895"/>
                <a:gd name="T68" fmla="*/ 192 w 1261"/>
                <a:gd name="T69" fmla="*/ 275 h 895"/>
                <a:gd name="T70" fmla="*/ 109 w 1261"/>
                <a:gd name="T71" fmla="*/ 351 h 895"/>
                <a:gd name="T72" fmla="*/ 51 w 1261"/>
                <a:gd name="T73" fmla="*/ 415 h 895"/>
                <a:gd name="T74" fmla="*/ 13 w 1261"/>
                <a:gd name="T75" fmla="*/ 460 h 895"/>
                <a:gd name="T76" fmla="*/ 13 w 1261"/>
                <a:gd name="T77" fmla="*/ 460 h 895"/>
                <a:gd name="T78" fmla="*/ 0 w 1261"/>
                <a:gd name="T79" fmla="*/ 492 h 895"/>
                <a:gd name="T80" fmla="*/ 0 w 1261"/>
                <a:gd name="T81" fmla="*/ 524 h 895"/>
                <a:gd name="T82" fmla="*/ 0 w 1261"/>
                <a:gd name="T83" fmla="*/ 556 h 895"/>
                <a:gd name="T84" fmla="*/ 13 w 1261"/>
                <a:gd name="T85" fmla="*/ 588 h 895"/>
                <a:gd name="T86" fmla="*/ 32 w 1261"/>
                <a:gd name="T87" fmla="*/ 627 h 895"/>
                <a:gd name="T88" fmla="*/ 64 w 1261"/>
                <a:gd name="T89" fmla="*/ 659 h 895"/>
                <a:gd name="T90" fmla="*/ 96 w 1261"/>
                <a:gd name="T91" fmla="*/ 691 h 895"/>
                <a:gd name="T92" fmla="*/ 135 w 1261"/>
                <a:gd name="T93" fmla="*/ 729 h 895"/>
                <a:gd name="T94" fmla="*/ 186 w 1261"/>
                <a:gd name="T95" fmla="*/ 761 h 895"/>
                <a:gd name="T96" fmla="*/ 237 w 1261"/>
                <a:gd name="T97" fmla="*/ 787 h 895"/>
                <a:gd name="T98" fmla="*/ 288 w 1261"/>
                <a:gd name="T99" fmla="*/ 819 h 895"/>
                <a:gd name="T100" fmla="*/ 352 w 1261"/>
                <a:gd name="T101" fmla="*/ 838 h 895"/>
                <a:gd name="T102" fmla="*/ 416 w 1261"/>
                <a:gd name="T103" fmla="*/ 863 h 895"/>
                <a:gd name="T104" fmla="*/ 487 w 1261"/>
                <a:gd name="T105" fmla="*/ 876 h 895"/>
                <a:gd name="T106" fmla="*/ 557 w 1261"/>
                <a:gd name="T107" fmla="*/ 889 h 895"/>
                <a:gd name="T108" fmla="*/ 627 w 1261"/>
                <a:gd name="T109" fmla="*/ 895 h 895"/>
                <a:gd name="T110" fmla="*/ 627 w 1261"/>
                <a:gd name="T111" fmla="*/ 89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B325E853-DED8-C548-BDAB-712F6D2F87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Additional Information</a:t>
            </a:r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7F3F963F-39E5-DE4F-84DF-1F9F6F415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81225"/>
            <a:ext cx="75438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28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4859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431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003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575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sz="3600" b="1">
                <a:latin typeface="Arial" panose="020B0604020202020204" pitchFamily="34" charset="0"/>
              </a:rPr>
              <a:t>Web Sites</a:t>
            </a:r>
          </a:p>
          <a:p>
            <a:pPr lvl="4">
              <a:buFontTx/>
              <a:buChar char="•"/>
            </a:pPr>
            <a:r>
              <a:rPr lang="en-US" altLang="en-US" b="1">
                <a:latin typeface="Arial" panose="020B0604020202020204" pitchFamily="34" charset="0"/>
              </a:rPr>
              <a:t>Society of Toxicology - www.toxicology.org</a:t>
            </a:r>
          </a:p>
          <a:p>
            <a:pPr lvl="4">
              <a:buFontTx/>
              <a:buChar char="•"/>
            </a:pPr>
            <a:r>
              <a:rPr lang="en-US" altLang="en-US" b="1">
                <a:latin typeface="Arial" panose="020B0604020202020204" pitchFamily="34" charset="0"/>
                <a:cs typeface="Times New Roman" panose="02020603050405020304" pitchFamily="18" charset="0"/>
              </a:rPr>
              <a:t>US Environmental Protection Agency (EPA) – www.epa.gov</a:t>
            </a:r>
          </a:p>
          <a:p>
            <a:pPr lvl="4">
              <a:buFontTx/>
              <a:buChar char="•"/>
            </a:pPr>
            <a:r>
              <a:rPr lang="en-US" altLang="en-US" b="1">
                <a:latin typeface="Arial" panose="020B0604020202020204" pitchFamily="34" charset="0"/>
                <a:cs typeface="Times New Roman" panose="02020603050405020304" pitchFamily="18" charset="0"/>
              </a:rPr>
              <a:t>A  Small Dose of Toxicology – www.asmalldoseof.org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20" name="Group 8">
            <a:extLst>
              <a:ext uri="{FF2B5EF4-FFF2-40B4-BE49-F238E27FC236}">
                <a16:creationId xmlns:a16="http://schemas.microsoft.com/office/drawing/2014/main" id="{4BB147BE-135A-8648-9E04-FBE2FD3D714D}"/>
              </a:ext>
            </a:extLst>
          </p:cNvPr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192521" name="Freeform 9">
              <a:extLst>
                <a:ext uri="{FF2B5EF4-FFF2-40B4-BE49-F238E27FC236}">
                  <a16:creationId xmlns:a16="http://schemas.microsoft.com/office/drawing/2014/main" id="{EE6C4D00-A8A9-CB43-BBC7-E7A3E91AD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3680 w 3910"/>
                <a:gd name="T1" fmla="*/ 1081 h 1817"/>
                <a:gd name="T2" fmla="*/ 3731 w 3910"/>
                <a:gd name="T3" fmla="*/ 1184 h 1817"/>
                <a:gd name="T4" fmla="*/ 3808 w 3910"/>
                <a:gd name="T5" fmla="*/ 1267 h 1817"/>
                <a:gd name="T6" fmla="*/ 3821 w 3910"/>
                <a:gd name="T7" fmla="*/ 1363 h 1817"/>
                <a:gd name="T8" fmla="*/ 3782 w 3910"/>
                <a:gd name="T9" fmla="*/ 1446 h 1817"/>
                <a:gd name="T10" fmla="*/ 3680 w 3910"/>
                <a:gd name="T11" fmla="*/ 1542 h 1817"/>
                <a:gd name="T12" fmla="*/ 3539 w 3910"/>
                <a:gd name="T13" fmla="*/ 1606 h 1817"/>
                <a:gd name="T14" fmla="*/ 3193 w 3910"/>
                <a:gd name="T15" fmla="*/ 1657 h 1817"/>
                <a:gd name="T16" fmla="*/ 2963 w 3910"/>
                <a:gd name="T17" fmla="*/ 1644 h 1817"/>
                <a:gd name="T18" fmla="*/ 2758 w 3910"/>
                <a:gd name="T19" fmla="*/ 1574 h 1817"/>
                <a:gd name="T20" fmla="*/ 2502 w 3910"/>
                <a:gd name="T21" fmla="*/ 1414 h 1817"/>
                <a:gd name="T22" fmla="*/ 2349 w 3910"/>
                <a:gd name="T23" fmla="*/ 1267 h 1817"/>
                <a:gd name="T24" fmla="*/ 2297 w 3910"/>
                <a:gd name="T25" fmla="*/ 1177 h 1817"/>
                <a:gd name="T26" fmla="*/ 2291 w 3910"/>
                <a:gd name="T27" fmla="*/ 1107 h 1817"/>
                <a:gd name="T28" fmla="*/ 2310 w 3910"/>
                <a:gd name="T29" fmla="*/ 1062 h 1817"/>
                <a:gd name="T30" fmla="*/ 2381 w 3910"/>
                <a:gd name="T31" fmla="*/ 1011 h 1817"/>
                <a:gd name="T32" fmla="*/ 2528 w 3910"/>
                <a:gd name="T33" fmla="*/ 992 h 1817"/>
                <a:gd name="T34" fmla="*/ 2547 w 3910"/>
                <a:gd name="T35" fmla="*/ 998 h 1817"/>
                <a:gd name="T36" fmla="*/ 2521 w 3910"/>
                <a:gd name="T37" fmla="*/ 870 h 1817"/>
                <a:gd name="T38" fmla="*/ 2240 w 3910"/>
                <a:gd name="T39" fmla="*/ 838 h 1817"/>
                <a:gd name="T40" fmla="*/ 2137 w 3910"/>
                <a:gd name="T41" fmla="*/ 800 h 1817"/>
                <a:gd name="T42" fmla="*/ 1056 w 3910"/>
                <a:gd name="T43" fmla="*/ 217 h 1817"/>
                <a:gd name="T44" fmla="*/ 614 w 3910"/>
                <a:gd name="T45" fmla="*/ 25 h 1817"/>
                <a:gd name="T46" fmla="*/ 429 w 3910"/>
                <a:gd name="T47" fmla="*/ 0 h 1817"/>
                <a:gd name="T48" fmla="*/ 141 w 3910"/>
                <a:gd name="T49" fmla="*/ 32 h 1817"/>
                <a:gd name="T50" fmla="*/ 38 w 3910"/>
                <a:gd name="T51" fmla="*/ 109 h 1817"/>
                <a:gd name="T52" fmla="*/ 0 w 3910"/>
                <a:gd name="T53" fmla="*/ 173 h 1817"/>
                <a:gd name="T54" fmla="*/ 0 w 3910"/>
                <a:gd name="T55" fmla="*/ 224 h 1817"/>
                <a:gd name="T56" fmla="*/ 32 w 3910"/>
                <a:gd name="T57" fmla="*/ 288 h 1817"/>
                <a:gd name="T58" fmla="*/ 192 w 3910"/>
                <a:gd name="T59" fmla="*/ 390 h 1817"/>
                <a:gd name="T60" fmla="*/ 480 w 3910"/>
                <a:gd name="T61" fmla="*/ 454 h 1817"/>
                <a:gd name="T62" fmla="*/ 832 w 3910"/>
                <a:gd name="T63" fmla="*/ 544 h 1817"/>
                <a:gd name="T64" fmla="*/ 1459 w 3910"/>
                <a:gd name="T65" fmla="*/ 768 h 1817"/>
                <a:gd name="T66" fmla="*/ 1837 w 3910"/>
                <a:gd name="T67" fmla="*/ 960 h 1817"/>
                <a:gd name="T68" fmla="*/ 2137 w 3910"/>
                <a:gd name="T69" fmla="*/ 1184 h 1817"/>
                <a:gd name="T70" fmla="*/ 2297 w 3910"/>
                <a:gd name="T71" fmla="*/ 1369 h 1817"/>
                <a:gd name="T72" fmla="*/ 2528 w 3910"/>
                <a:gd name="T73" fmla="*/ 1593 h 1817"/>
                <a:gd name="T74" fmla="*/ 2777 w 3910"/>
                <a:gd name="T75" fmla="*/ 1747 h 1817"/>
                <a:gd name="T76" fmla="*/ 2982 w 3910"/>
                <a:gd name="T77" fmla="*/ 1804 h 1817"/>
                <a:gd name="T78" fmla="*/ 3315 w 3910"/>
                <a:gd name="T79" fmla="*/ 1804 h 1817"/>
                <a:gd name="T80" fmla="*/ 3629 w 3910"/>
                <a:gd name="T81" fmla="*/ 1708 h 1817"/>
                <a:gd name="T82" fmla="*/ 3782 w 3910"/>
                <a:gd name="T83" fmla="*/ 1600 h 1817"/>
                <a:gd name="T84" fmla="*/ 3891 w 3910"/>
                <a:gd name="T85" fmla="*/ 1433 h 1817"/>
                <a:gd name="T86" fmla="*/ 3910 w 3910"/>
                <a:gd name="T87" fmla="*/ 1337 h 1817"/>
                <a:gd name="T88" fmla="*/ 3878 w 3910"/>
                <a:gd name="T89" fmla="*/ 1248 h 1817"/>
                <a:gd name="T90" fmla="*/ 3808 w 3910"/>
                <a:gd name="T91" fmla="*/ 1171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2" name="Freeform 10">
              <a:extLst>
                <a:ext uri="{FF2B5EF4-FFF2-40B4-BE49-F238E27FC236}">
                  <a16:creationId xmlns:a16="http://schemas.microsoft.com/office/drawing/2014/main" id="{43528A6F-4CC9-EC47-839F-CB84F13CA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27 w 1261"/>
                <a:gd name="T1" fmla="*/ 895 h 895"/>
                <a:gd name="T2" fmla="*/ 627 w 1261"/>
                <a:gd name="T3" fmla="*/ 895 h 895"/>
                <a:gd name="T4" fmla="*/ 704 w 1261"/>
                <a:gd name="T5" fmla="*/ 895 h 895"/>
                <a:gd name="T6" fmla="*/ 781 w 1261"/>
                <a:gd name="T7" fmla="*/ 895 h 895"/>
                <a:gd name="T8" fmla="*/ 909 w 1261"/>
                <a:gd name="T9" fmla="*/ 883 h 895"/>
                <a:gd name="T10" fmla="*/ 1018 w 1261"/>
                <a:gd name="T11" fmla="*/ 857 h 895"/>
                <a:gd name="T12" fmla="*/ 1107 w 1261"/>
                <a:gd name="T13" fmla="*/ 825 h 895"/>
                <a:gd name="T14" fmla="*/ 1178 w 1261"/>
                <a:gd name="T15" fmla="*/ 787 h 895"/>
                <a:gd name="T16" fmla="*/ 1229 w 1261"/>
                <a:gd name="T17" fmla="*/ 742 h 895"/>
                <a:gd name="T18" fmla="*/ 1242 w 1261"/>
                <a:gd name="T19" fmla="*/ 723 h 895"/>
                <a:gd name="T20" fmla="*/ 1255 w 1261"/>
                <a:gd name="T21" fmla="*/ 697 h 895"/>
                <a:gd name="T22" fmla="*/ 1261 w 1261"/>
                <a:gd name="T23" fmla="*/ 678 h 895"/>
                <a:gd name="T24" fmla="*/ 1261 w 1261"/>
                <a:gd name="T25" fmla="*/ 659 h 895"/>
                <a:gd name="T26" fmla="*/ 1261 w 1261"/>
                <a:gd name="T27" fmla="*/ 659 h 895"/>
                <a:gd name="T28" fmla="*/ 1255 w 1261"/>
                <a:gd name="T29" fmla="*/ 614 h 895"/>
                <a:gd name="T30" fmla="*/ 1242 w 1261"/>
                <a:gd name="T31" fmla="*/ 569 h 895"/>
                <a:gd name="T32" fmla="*/ 1223 w 1261"/>
                <a:gd name="T33" fmla="*/ 518 h 895"/>
                <a:gd name="T34" fmla="*/ 1191 w 1261"/>
                <a:gd name="T35" fmla="*/ 467 h 895"/>
                <a:gd name="T36" fmla="*/ 1127 w 1261"/>
                <a:gd name="T37" fmla="*/ 358 h 895"/>
                <a:gd name="T38" fmla="*/ 1037 w 1261"/>
                <a:gd name="T39" fmla="*/ 255 h 895"/>
                <a:gd name="T40" fmla="*/ 947 w 1261"/>
                <a:gd name="T41" fmla="*/ 160 h 895"/>
                <a:gd name="T42" fmla="*/ 896 w 1261"/>
                <a:gd name="T43" fmla="*/ 115 h 895"/>
                <a:gd name="T44" fmla="*/ 845 w 1261"/>
                <a:gd name="T45" fmla="*/ 76 h 895"/>
                <a:gd name="T46" fmla="*/ 800 w 1261"/>
                <a:gd name="T47" fmla="*/ 44 h 895"/>
                <a:gd name="T48" fmla="*/ 755 w 1261"/>
                <a:gd name="T49" fmla="*/ 25 h 895"/>
                <a:gd name="T50" fmla="*/ 711 w 1261"/>
                <a:gd name="T51" fmla="*/ 6 h 895"/>
                <a:gd name="T52" fmla="*/ 666 w 1261"/>
                <a:gd name="T53" fmla="*/ 0 h 895"/>
                <a:gd name="T54" fmla="*/ 666 w 1261"/>
                <a:gd name="T55" fmla="*/ 0 h 895"/>
                <a:gd name="T56" fmla="*/ 627 w 1261"/>
                <a:gd name="T57" fmla="*/ 0 h 895"/>
                <a:gd name="T58" fmla="*/ 583 w 1261"/>
                <a:gd name="T59" fmla="*/ 12 h 895"/>
                <a:gd name="T60" fmla="*/ 531 w 1261"/>
                <a:gd name="T61" fmla="*/ 32 h 895"/>
                <a:gd name="T62" fmla="*/ 480 w 1261"/>
                <a:gd name="T63" fmla="*/ 51 h 895"/>
                <a:gd name="T64" fmla="*/ 384 w 1261"/>
                <a:gd name="T65" fmla="*/ 115 h 895"/>
                <a:gd name="T66" fmla="*/ 282 w 1261"/>
                <a:gd name="T67" fmla="*/ 192 h 895"/>
                <a:gd name="T68" fmla="*/ 192 w 1261"/>
                <a:gd name="T69" fmla="*/ 275 h 895"/>
                <a:gd name="T70" fmla="*/ 109 w 1261"/>
                <a:gd name="T71" fmla="*/ 351 h 895"/>
                <a:gd name="T72" fmla="*/ 51 w 1261"/>
                <a:gd name="T73" fmla="*/ 415 h 895"/>
                <a:gd name="T74" fmla="*/ 13 w 1261"/>
                <a:gd name="T75" fmla="*/ 460 h 895"/>
                <a:gd name="T76" fmla="*/ 13 w 1261"/>
                <a:gd name="T77" fmla="*/ 460 h 895"/>
                <a:gd name="T78" fmla="*/ 0 w 1261"/>
                <a:gd name="T79" fmla="*/ 492 h 895"/>
                <a:gd name="T80" fmla="*/ 0 w 1261"/>
                <a:gd name="T81" fmla="*/ 524 h 895"/>
                <a:gd name="T82" fmla="*/ 0 w 1261"/>
                <a:gd name="T83" fmla="*/ 556 h 895"/>
                <a:gd name="T84" fmla="*/ 13 w 1261"/>
                <a:gd name="T85" fmla="*/ 588 h 895"/>
                <a:gd name="T86" fmla="*/ 32 w 1261"/>
                <a:gd name="T87" fmla="*/ 627 h 895"/>
                <a:gd name="T88" fmla="*/ 64 w 1261"/>
                <a:gd name="T89" fmla="*/ 659 h 895"/>
                <a:gd name="T90" fmla="*/ 96 w 1261"/>
                <a:gd name="T91" fmla="*/ 691 h 895"/>
                <a:gd name="T92" fmla="*/ 135 w 1261"/>
                <a:gd name="T93" fmla="*/ 729 h 895"/>
                <a:gd name="T94" fmla="*/ 186 w 1261"/>
                <a:gd name="T95" fmla="*/ 761 h 895"/>
                <a:gd name="T96" fmla="*/ 237 w 1261"/>
                <a:gd name="T97" fmla="*/ 787 h 895"/>
                <a:gd name="T98" fmla="*/ 288 w 1261"/>
                <a:gd name="T99" fmla="*/ 819 h 895"/>
                <a:gd name="T100" fmla="*/ 352 w 1261"/>
                <a:gd name="T101" fmla="*/ 838 h 895"/>
                <a:gd name="T102" fmla="*/ 416 w 1261"/>
                <a:gd name="T103" fmla="*/ 863 h 895"/>
                <a:gd name="T104" fmla="*/ 487 w 1261"/>
                <a:gd name="T105" fmla="*/ 876 h 895"/>
                <a:gd name="T106" fmla="*/ 557 w 1261"/>
                <a:gd name="T107" fmla="*/ 889 h 895"/>
                <a:gd name="T108" fmla="*/ 627 w 1261"/>
                <a:gd name="T109" fmla="*/ 895 h 895"/>
                <a:gd name="T110" fmla="*/ 627 w 1261"/>
                <a:gd name="T111" fmla="*/ 89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79ECC62E-12E6-D74B-92DA-B8508DE053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Authorship Information</a:t>
            </a:r>
          </a:p>
        </p:txBody>
      </p:sp>
      <p:sp>
        <p:nvSpPr>
          <p:cNvPr id="192518" name="Rectangle 6">
            <a:extLst>
              <a:ext uri="{FF2B5EF4-FFF2-40B4-BE49-F238E27FC236}">
                <a16:creationId xmlns:a16="http://schemas.microsoft.com/office/drawing/2014/main" id="{CD662414-827B-AF40-A001-B6925800A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914775"/>
            <a:ext cx="701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latin typeface="Arial" panose="020B0604020202020204" pitchFamily="34" charset="0"/>
              </a:rPr>
              <a:t>For Additional Information Contact</a:t>
            </a:r>
          </a:p>
          <a:p>
            <a:pPr algn="ctr"/>
            <a:r>
              <a:rPr lang="en-US" altLang="en-US" sz="2800" b="1" dirty="0">
                <a:latin typeface="Arial" panose="020B0604020202020204" pitchFamily="34" charset="0"/>
              </a:rPr>
              <a:t>Steven G. Gilbert, PhD, DABT</a:t>
            </a:r>
          </a:p>
          <a:p>
            <a:pPr algn="ctr"/>
            <a:r>
              <a:rPr lang="en-US" altLang="en-US" sz="2800" b="1" dirty="0">
                <a:latin typeface="Arial" panose="020B0604020202020204" pitchFamily="34" charset="0"/>
              </a:rPr>
              <a:t>E-mail: </a:t>
            </a:r>
            <a:r>
              <a:rPr lang="en-US" altLang="en-US" sz="2800" b="1" dirty="0" err="1">
                <a:latin typeface="Arial" panose="020B0604020202020204" pitchFamily="34" charset="0"/>
              </a:rPr>
              <a:t>sgilbert@innd.org</a:t>
            </a:r>
            <a:endParaRPr lang="en-US" altLang="en-US" sz="2800" b="1" dirty="0">
              <a:latin typeface="Arial" panose="020B0604020202020204" pitchFamily="34" charset="0"/>
            </a:endParaRPr>
          </a:p>
          <a:p>
            <a:pPr algn="ctr"/>
            <a:r>
              <a:rPr lang="en-US" altLang="en-US" sz="2800" b="1" dirty="0">
                <a:latin typeface="Arial" panose="020B0604020202020204" pitchFamily="34" charset="0"/>
              </a:rPr>
              <a:t>Web: </a:t>
            </a:r>
            <a:r>
              <a:rPr lang="en-US" altLang="en-US" sz="2800" b="1" dirty="0" err="1">
                <a:latin typeface="Arial" panose="020B0604020202020204" pitchFamily="34" charset="0"/>
              </a:rPr>
              <a:t>www.asmalldoseoftoxicology.org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92519" name="Rectangle 7">
            <a:extLst>
              <a:ext uri="{FF2B5EF4-FFF2-40B4-BE49-F238E27FC236}">
                <a16:creationId xmlns:a16="http://schemas.microsoft.com/office/drawing/2014/main" id="{DFDEC756-91F1-A749-A995-455E17C3A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09775"/>
            <a:ext cx="7886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 dirty="0">
                <a:latin typeface="Arial" panose="020B0604020202020204" pitchFamily="34" charset="0"/>
              </a:rPr>
              <a:t>This presentation is supplement to </a:t>
            </a:r>
          </a:p>
          <a:p>
            <a:pPr algn="ctr"/>
            <a:r>
              <a:rPr lang="en-US" altLang="en-US" sz="3600" b="1" dirty="0">
                <a:latin typeface="Arial" panose="020B0604020202020204" pitchFamily="34" charset="0"/>
              </a:rPr>
              <a:t> “A Small Dose of Toxicology”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A941FF98-BEEA-8B40-887F-CC686CB5D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193800"/>
            <a:ext cx="609600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800" b="1">
                <a:latin typeface="Arial" panose="020B0604020202020204" pitchFamily="34" charset="0"/>
              </a:rPr>
              <a:t>Hong Kong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800" b="1">
                <a:latin typeface="Arial" panose="020B0604020202020204" pitchFamily="34" charset="0"/>
              </a:rPr>
              <a:t>Princess Diana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800" b="1">
                <a:latin typeface="Arial" panose="020B0604020202020204" pitchFamily="34" charset="0"/>
              </a:rPr>
              <a:t>Ambassador to Mexico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800" b="1">
                <a:latin typeface="Arial" panose="020B0604020202020204" pitchFamily="34" charset="0"/>
              </a:rPr>
              <a:t>Coeur d’Alene, Silver Valley, ID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800" b="1">
                <a:latin typeface="Arial" panose="020B0604020202020204" pitchFamily="34" charset="0"/>
              </a:rPr>
              <a:t>$276 Billion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800" b="1">
                <a:latin typeface="Arial" panose="020B0604020202020204" pitchFamily="34" charset="0"/>
              </a:rPr>
              <a:t>$65 Billion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800" b="1">
                <a:latin typeface="Arial" panose="020B0604020202020204" pitchFamily="34" charset="0"/>
              </a:rPr>
              <a:t>Solar Radiation (UV)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800" b="1">
                <a:latin typeface="Arial" panose="020B0604020202020204" pitchFamily="34" charset="0"/>
              </a:rPr>
              <a:t>Food, noise, dust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800" b="1">
                <a:latin typeface="Arial" panose="020B0604020202020204" pitchFamily="34" charset="0"/>
              </a:rPr>
              <a:t>Too much caffeine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800" b="1">
                <a:latin typeface="Arial" panose="020B0604020202020204" pitchFamily="34" charset="0"/>
              </a:rPr>
              <a:t>12,000 children</a:t>
            </a:r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081C088C-FF7E-ED41-9495-A3B81C3794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70167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tx1"/>
                </a:solidFill>
              </a:rPr>
              <a:t>What do these have in common?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>
            <a:extLst>
              <a:ext uri="{FF2B5EF4-FFF2-40B4-BE49-F238E27FC236}">
                <a16:creationId xmlns:a16="http://schemas.microsoft.com/office/drawing/2014/main" id="{EB09A935-C749-2B4D-B5DC-D595026B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2406650"/>
            <a:ext cx="1139825" cy="3937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tx1"/>
                </a:solidFill>
              </a:rPr>
              <a:t>Receptor</a:t>
            </a:r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410EF20C-59B5-864E-961E-B59BA7AA5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835150"/>
            <a:ext cx="1014413" cy="3937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tx1"/>
                </a:solidFill>
              </a:rPr>
              <a:t>Ligand</a:t>
            </a:r>
          </a:p>
        </p:txBody>
      </p:sp>
      <p:sp>
        <p:nvSpPr>
          <p:cNvPr id="132101" name="Line 5">
            <a:extLst>
              <a:ext uri="{FF2B5EF4-FFF2-40B4-BE49-F238E27FC236}">
                <a16:creationId xmlns:a16="http://schemas.microsoft.com/office/drawing/2014/main" id="{BC380EAF-3EEC-D146-89E4-ECD028099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7438" y="2876550"/>
            <a:ext cx="2062162" cy="1588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2" name="Rectangle 6">
            <a:extLst>
              <a:ext uri="{FF2B5EF4-FFF2-40B4-BE49-F238E27FC236}">
                <a16:creationId xmlns:a16="http://schemas.microsoft.com/office/drawing/2014/main" id="{4B48845A-9F49-0049-B02F-5E4E14139ADE}"/>
              </a:ext>
            </a:extLst>
          </p:cNvPr>
          <p:cNvSpPr>
            <a:spLocks noChangeArrowheads="1"/>
          </p:cNvSpPr>
          <p:nvPr/>
        </p:nvSpPr>
        <p:spPr bwMode="auto">
          <a:xfrm rot="1920000">
            <a:off x="4857750" y="1949450"/>
            <a:ext cx="257175" cy="288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103" name="Group 7">
            <a:extLst>
              <a:ext uri="{FF2B5EF4-FFF2-40B4-BE49-F238E27FC236}">
                <a16:creationId xmlns:a16="http://schemas.microsoft.com/office/drawing/2014/main" id="{97E3FA74-2C80-8E41-A8C9-5A4D9C201397}"/>
              </a:ext>
            </a:extLst>
          </p:cNvPr>
          <p:cNvGrpSpPr>
            <a:grpSpLocks/>
          </p:cNvGrpSpPr>
          <p:nvPr/>
        </p:nvGrpSpPr>
        <p:grpSpPr bwMode="auto">
          <a:xfrm>
            <a:off x="5984875" y="2551113"/>
            <a:ext cx="536575" cy="673100"/>
            <a:chOff x="4241" y="1607"/>
            <a:chExt cx="380" cy="424"/>
          </a:xfrm>
        </p:grpSpPr>
        <p:sp>
          <p:nvSpPr>
            <p:cNvPr id="132104" name="Line 8">
              <a:extLst>
                <a:ext uri="{FF2B5EF4-FFF2-40B4-BE49-F238E27FC236}">
                  <a16:creationId xmlns:a16="http://schemas.microsoft.com/office/drawing/2014/main" id="{9AB0571A-3DFC-084E-8D61-A364098AA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6" y="1683"/>
              <a:ext cx="0" cy="222"/>
            </a:xfrm>
            <a:prstGeom prst="line">
              <a:avLst/>
            </a:prstGeom>
            <a:noFill/>
            <a:ln w="25400">
              <a:solidFill>
                <a:srgbClr val="D93192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05" name="Line 9">
              <a:extLst>
                <a:ext uri="{FF2B5EF4-FFF2-40B4-BE49-F238E27FC236}">
                  <a16:creationId xmlns:a16="http://schemas.microsoft.com/office/drawing/2014/main" id="{FA0A793B-E3BD-D04C-B950-A39604C426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3" y="1607"/>
              <a:ext cx="188" cy="76"/>
            </a:xfrm>
            <a:prstGeom prst="line">
              <a:avLst/>
            </a:prstGeom>
            <a:noFill/>
            <a:ln w="25400">
              <a:solidFill>
                <a:srgbClr val="D93192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06" name="Line 10">
              <a:extLst>
                <a:ext uri="{FF2B5EF4-FFF2-40B4-BE49-F238E27FC236}">
                  <a16:creationId xmlns:a16="http://schemas.microsoft.com/office/drawing/2014/main" id="{36626770-AB10-0243-BCE3-D731A722D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41" y="1617"/>
              <a:ext cx="195" cy="66"/>
            </a:xfrm>
            <a:prstGeom prst="line">
              <a:avLst/>
            </a:prstGeom>
            <a:noFill/>
            <a:ln w="25400">
              <a:solidFill>
                <a:srgbClr val="D93192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107" name="Group 11">
              <a:extLst>
                <a:ext uri="{FF2B5EF4-FFF2-40B4-BE49-F238E27FC236}">
                  <a16:creationId xmlns:a16="http://schemas.microsoft.com/office/drawing/2014/main" id="{E1DB741E-517D-CB4D-B0F6-87220472B3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8" y="1904"/>
              <a:ext cx="137" cy="127"/>
              <a:chOff x="4358" y="1904"/>
              <a:chExt cx="137" cy="127"/>
            </a:xfrm>
          </p:grpSpPr>
          <p:sp>
            <p:nvSpPr>
              <p:cNvPr id="132108" name="Arc 12">
                <a:extLst>
                  <a:ext uri="{FF2B5EF4-FFF2-40B4-BE49-F238E27FC236}">
                    <a16:creationId xmlns:a16="http://schemas.microsoft.com/office/drawing/2014/main" id="{1CA0A2B5-1DBA-4D4C-A252-7DD668952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905"/>
                <a:ext cx="72" cy="126"/>
              </a:xfrm>
              <a:custGeom>
                <a:avLst/>
                <a:gdLst>
                  <a:gd name="G0" fmla="+- 21599 0 0"/>
                  <a:gd name="G1" fmla="+- 21598 0 0"/>
                  <a:gd name="G2" fmla="+- 21600 0 0"/>
                  <a:gd name="T0" fmla="*/ 0 w 21599"/>
                  <a:gd name="T1" fmla="*/ 21427 h 21598"/>
                  <a:gd name="T2" fmla="*/ 21300 w 21599"/>
                  <a:gd name="T3" fmla="*/ 0 h 21598"/>
                  <a:gd name="T4" fmla="*/ 21599 w 21599"/>
                  <a:gd name="T5" fmla="*/ 21598 h 2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598" fill="none" extrusionOk="0">
                    <a:moveTo>
                      <a:pt x="-1" y="21426"/>
                    </a:moveTo>
                    <a:cubicBezTo>
                      <a:pt x="92" y="9681"/>
                      <a:pt x="9554" y="162"/>
                      <a:pt x="21300" y="0"/>
                    </a:cubicBezTo>
                  </a:path>
                  <a:path w="21599" h="21598" stroke="0" extrusionOk="0">
                    <a:moveTo>
                      <a:pt x="-1" y="21426"/>
                    </a:moveTo>
                    <a:cubicBezTo>
                      <a:pt x="92" y="9681"/>
                      <a:pt x="9554" y="162"/>
                      <a:pt x="21300" y="0"/>
                    </a:cubicBezTo>
                    <a:lnTo>
                      <a:pt x="21599" y="21598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93192"/>
                </a:solidFill>
                <a:round/>
                <a:headEnd/>
                <a:tailEnd/>
              </a:ln>
              <a:effectLst>
                <a:outerShdw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09" name="Arc 13">
                <a:extLst>
                  <a:ext uri="{FF2B5EF4-FFF2-40B4-BE49-F238E27FC236}">
                    <a16:creationId xmlns:a16="http://schemas.microsoft.com/office/drawing/2014/main" id="{A8C98B1E-CA1F-C745-A04A-777928082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" y="1904"/>
                <a:ext cx="73" cy="127"/>
              </a:xfrm>
              <a:custGeom>
                <a:avLst/>
                <a:gdLst>
                  <a:gd name="G0" fmla="+- 299 0 0"/>
                  <a:gd name="G1" fmla="+- 21600 0 0"/>
                  <a:gd name="G2" fmla="+- 21600 0 0"/>
                  <a:gd name="T0" fmla="*/ 0 w 21898"/>
                  <a:gd name="T1" fmla="*/ 2 h 21600"/>
                  <a:gd name="T2" fmla="*/ 21898 w 21898"/>
                  <a:gd name="T3" fmla="*/ 21429 h 21600"/>
                  <a:gd name="T4" fmla="*/ 299 w 2189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98" h="21600" fill="none" extrusionOk="0">
                    <a:moveTo>
                      <a:pt x="0" y="2"/>
                    </a:moveTo>
                    <a:cubicBezTo>
                      <a:pt x="99" y="0"/>
                      <a:pt x="199" y="0"/>
                      <a:pt x="299" y="0"/>
                    </a:cubicBezTo>
                    <a:cubicBezTo>
                      <a:pt x="12161" y="0"/>
                      <a:pt x="21804" y="9566"/>
                      <a:pt x="21898" y="21428"/>
                    </a:cubicBezTo>
                  </a:path>
                  <a:path w="21898" h="21600" stroke="0" extrusionOk="0">
                    <a:moveTo>
                      <a:pt x="0" y="2"/>
                    </a:moveTo>
                    <a:cubicBezTo>
                      <a:pt x="99" y="0"/>
                      <a:pt x="199" y="0"/>
                      <a:pt x="299" y="0"/>
                    </a:cubicBezTo>
                    <a:cubicBezTo>
                      <a:pt x="12161" y="0"/>
                      <a:pt x="21804" y="9566"/>
                      <a:pt x="21898" y="21428"/>
                    </a:cubicBezTo>
                    <a:lnTo>
                      <a:pt x="299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93192"/>
                </a:solidFill>
                <a:round/>
                <a:headEnd/>
                <a:tailEnd/>
              </a:ln>
              <a:effectLst>
                <a:outerShdw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2110" name="Rectangle 14">
            <a:extLst>
              <a:ext uri="{FF2B5EF4-FFF2-40B4-BE49-F238E27FC236}">
                <a16:creationId xmlns:a16="http://schemas.microsoft.com/office/drawing/2014/main" id="{C57F5844-1890-3B45-9399-A93F069C0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2665413"/>
            <a:ext cx="1771650" cy="3937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tx1"/>
                </a:solidFill>
              </a:rPr>
              <a:t>Cell Membrane</a:t>
            </a:r>
          </a:p>
        </p:txBody>
      </p:sp>
      <p:sp>
        <p:nvSpPr>
          <p:cNvPr id="132111" name="Rectangle 15">
            <a:extLst>
              <a:ext uri="{FF2B5EF4-FFF2-40B4-BE49-F238E27FC236}">
                <a16:creationId xmlns:a16="http://schemas.microsoft.com/office/drawing/2014/main" id="{62232893-58F4-E44A-9945-5F612BDD9DDC}"/>
              </a:ext>
            </a:extLst>
          </p:cNvPr>
          <p:cNvSpPr>
            <a:spLocks noChangeArrowheads="1"/>
          </p:cNvSpPr>
          <p:nvPr/>
        </p:nvSpPr>
        <p:spPr bwMode="auto">
          <a:xfrm rot="3180000">
            <a:off x="1303338" y="3322638"/>
            <a:ext cx="28892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2" name="Arc 16">
            <a:extLst>
              <a:ext uri="{FF2B5EF4-FFF2-40B4-BE49-F238E27FC236}">
                <a16:creationId xmlns:a16="http://schemas.microsoft.com/office/drawing/2014/main" id="{AE174876-1498-8045-A67E-D8C586BBBD3C}"/>
              </a:ext>
            </a:extLst>
          </p:cNvPr>
          <p:cNvSpPr>
            <a:spLocks/>
          </p:cNvSpPr>
          <p:nvPr/>
        </p:nvSpPr>
        <p:spPr bwMode="auto">
          <a:xfrm rot="3720000">
            <a:off x="1672432" y="3304381"/>
            <a:ext cx="482600" cy="3095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2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8"/>
                  <a:pt x="9627" y="39"/>
                  <a:pt x="2152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8"/>
                  <a:pt x="9627" y="39"/>
                  <a:pt x="2152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/>
            <a:tailEnd type="triangle" w="med" len="med"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13" name="Rectangle 17">
            <a:extLst>
              <a:ext uri="{FF2B5EF4-FFF2-40B4-BE49-F238E27FC236}">
                <a16:creationId xmlns:a16="http://schemas.microsoft.com/office/drawing/2014/main" id="{3A86B82C-D84A-334A-88E9-F0E695C45D22}"/>
              </a:ext>
            </a:extLst>
          </p:cNvPr>
          <p:cNvSpPr>
            <a:spLocks noChangeArrowheads="1"/>
          </p:cNvSpPr>
          <p:nvPr/>
        </p:nvSpPr>
        <p:spPr bwMode="auto">
          <a:xfrm rot="2760000">
            <a:off x="2178050" y="3713163"/>
            <a:ext cx="28892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4" name="Line 18">
            <a:extLst>
              <a:ext uri="{FF2B5EF4-FFF2-40B4-BE49-F238E27FC236}">
                <a16:creationId xmlns:a16="http://schemas.microsoft.com/office/drawing/2014/main" id="{75E3081C-86C8-1643-B9DF-4DC47CD75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1313" y="4233863"/>
            <a:ext cx="1408112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2115" name="Group 19">
            <a:extLst>
              <a:ext uri="{FF2B5EF4-FFF2-40B4-BE49-F238E27FC236}">
                <a16:creationId xmlns:a16="http://schemas.microsoft.com/office/drawing/2014/main" id="{A2536401-D479-C34D-B847-CE4C1FD82710}"/>
              </a:ext>
            </a:extLst>
          </p:cNvPr>
          <p:cNvGrpSpPr>
            <a:grpSpLocks/>
          </p:cNvGrpSpPr>
          <p:nvPr/>
        </p:nvGrpSpPr>
        <p:grpSpPr bwMode="auto">
          <a:xfrm>
            <a:off x="2136775" y="3879850"/>
            <a:ext cx="377825" cy="765175"/>
            <a:chOff x="1514" y="2444"/>
            <a:chExt cx="268" cy="482"/>
          </a:xfrm>
        </p:grpSpPr>
        <p:sp>
          <p:nvSpPr>
            <p:cNvPr id="132116" name="Line 20">
              <a:extLst>
                <a:ext uri="{FF2B5EF4-FFF2-40B4-BE49-F238E27FC236}">
                  <a16:creationId xmlns:a16="http://schemas.microsoft.com/office/drawing/2014/main" id="{3CC36822-682D-CD4F-9560-EF4E472983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6" y="2447"/>
              <a:ext cx="136" cy="133"/>
            </a:xfrm>
            <a:prstGeom prst="line">
              <a:avLst/>
            </a:prstGeom>
            <a:noFill/>
            <a:ln w="25400">
              <a:solidFill>
                <a:srgbClr val="D93192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17" name="Line 21">
              <a:extLst>
                <a:ext uri="{FF2B5EF4-FFF2-40B4-BE49-F238E27FC236}">
                  <a16:creationId xmlns:a16="http://schemas.microsoft.com/office/drawing/2014/main" id="{590E845E-996D-A444-B690-4C3163654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6" y="2580"/>
              <a:ext cx="0" cy="222"/>
            </a:xfrm>
            <a:prstGeom prst="line">
              <a:avLst/>
            </a:prstGeom>
            <a:noFill/>
            <a:ln w="25400">
              <a:solidFill>
                <a:srgbClr val="D93192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18" name="Line 22">
              <a:extLst>
                <a:ext uri="{FF2B5EF4-FFF2-40B4-BE49-F238E27FC236}">
                  <a16:creationId xmlns:a16="http://schemas.microsoft.com/office/drawing/2014/main" id="{2413933A-2347-DD4A-8F4C-9C84F680D8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14" y="2444"/>
              <a:ext cx="132" cy="136"/>
            </a:xfrm>
            <a:prstGeom prst="line">
              <a:avLst/>
            </a:prstGeom>
            <a:noFill/>
            <a:ln w="25400">
              <a:solidFill>
                <a:srgbClr val="D93192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19" name="Arc 23">
              <a:extLst>
                <a:ext uri="{FF2B5EF4-FFF2-40B4-BE49-F238E27FC236}">
                  <a16:creationId xmlns:a16="http://schemas.microsoft.com/office/drawing/2014/main" id="{F898FC56-407C-9A4D-8688-EC168710094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635" y="2815"/>
              <a:ext cx="106" cy="116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396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49"/>
                    <a:pt x="9546" y="111"/>
                    <a:pt x="21395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9"/>
                    <a:pt x="9546" y="111"/>
                    <a:pt x="21395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25400" cap="rnd">
              <a:solidFill>
                <a:srgbClr val="D93192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20" name="Arc 24">
              <a:extLst>
                <a:ext uri="{FF2B5EF4-FFF2-40B4-BE49-F238E27FC236}">
                  <a16:creationId xmlns:a16="http://schemas.microsoft.com/office/drawing/2014/main" id="{A9863375-D832-F943-81EB-EAF26EB4A2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634" y="2720"/>
              <a:ext cx="107" cy="116"/>
            </a:xfrm>
            <a:custGeom>
              <a:avLst/>
              <a:gdLst>
                <a:gd name="G0" fmla="+- 205 0 0"/>
                <a:gd name="G1" fmla="+- 21600 0 0"/>
                <a:gd name="G2" fmla="+- 21600 0 0"/>
                <a:gd name="T0" fmla="*/ 0 w 21805"/>
                <a:gd name="T1" fmla="*/ 1 h 21600"/>
                <a:gd name="T2" fmla="*/ 21805 w 21805"/>
                <a:gd name="T3" fmla="*/ 21600 h 21600"/>
                <a:gd name="T4" fmla="*/ 205 w 2180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-1" y="0"/>
                  </a:moveTo>
                  <a:cubicBezTo>
                    <a:pt x="68" y="0"/>
                    <a:pt x="136" y="0"/>
                    <a:pt x="205" y="0"/>
                  </a:cubicBezTo>
                  <a:cubicBezTo>
                    <a:pt x="12134" y="0"/>
                    <a:pt x="21805" y="9670"/>
                    <a:pt x="21805" y="21600"/>
                  </a:cubicBezTo>
                </a:path>
                <a:path w="21805" h="21600" stroke="0" extrusionOk="0">
                  <a:moveTo>
                    <a:pt x="-1" y="0"/>
                  </a:moveTo>
                  <a:cubicBezTo>
                    <a:pt x="68" y="0"/>
                    <a:pt x="136" y="0"/>
                    <a:pt x="205" y="0"/>
                  </a:cubicBezTo>
                  <a:cubicBezTo>
                    <a:pt x="12134" y="0"/>
                    <a:pt x="21805" y="9670"/>
                    <a:pt x="21805" y="21600"/>
                  </a:cubicBezTo>
                  <a:lnTo>
                    <a:pt x="205" y="21600"/>
                  </a:lnTo>
                  <a:close/>
                </a:path>
              </a:pathLst>
            </a:custGeom>
            <a:noFill/>
            <a:ln w="25400" cap="rnd">
              <a:solidFill>
                <a:srgbClr val="D93192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21" name="Oval 25">
            <a:extLst>
              <a:ext uri="{FF2B5EF4-FFF2-40B4-BE49-F238E27FC236}">
                <a16:creationId xmlns:a16="http://schemas.microsoft.com/office/drawing/2014/main" id="{8CEBF3E6-BF1F-E345-92F3-543E5707D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383088"/>
            <a:ext cx="257175" cy="27305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2" name="Rectangle 26">
            <a:extLst>
              <a:ext uri="{FF2B5EF4-FFF2-40B4-BE49-F238E27FC236}">
                <a16:creationId xmlns:a16="http://schemas.microsoft.com/office/drawing/2014/main" id="{2D3CBAC2-FA7D-5F4E-92E7-5074BB66D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4349750"/>
            <a:ext cx="1677987" cy="3937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tx1"/>
                </a:solidFill>
              </a:rPr>
              <a:t>Signal Protein</a:t>
            </a:r>
          </a:p>
        </p:txBody>
      </p:sp>
      <p:sp>
        <p:nvSpPr>
          <p:cNvPr id="132124" name="Line 28">
            <a:extLst>
              <a:ext uri="{FF2B5EF4-FFF2-40B4-BE49-F238E27FC236}">
                <a16:creationId xmlns:a16="http://schemas.microsoft.com/office/drawing/2014/main" id="{C2D9841A-7EB3-9548-A11E-BE29AD745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4138" y="4967288"/>
            <a:ext cx="1408112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2125" name="Group 29">
            <a:extLst>
              <a:ext uri="{FF2B5EF4-FFF2-40B4-BE49-F238E27FC236}">
                <a16:creationId xmlns:a16="http://schemas.microsoft.com/office/drawing/2014/main" id="{D0B5E3CB-7D13-A546-94CF-216C92DD5E69}"/>
              </a:ext>
            </a:extLst>
          </p:cNvPr>
          <p:cNvGrpSpPr>
            <a:grpSpLocks/>
          </p:cNvGrpSpPr>
          <p:nvPr/>
        </p:nvGrpSpPr>
        <p:grpSpPr bwMode="auto">
          <a:xfrm>
            <a:off x="5689600" y="4630738"/>
            <a:ext cx="377825" cy="787400"/>
            <a:chOff x="4032" y="2917"/>
            <a:chExt cx="268" cy="496"/>
          </a:xfrm>
        </p:grpSpPr>
        <p:sp>
          <p:nvSpPr>
            <p:cNvPr id="132126" name="Line 30">
              <a:extLst>
                <a:ext uri="{FF2B5EF4-FFF2-40B4-BE49-F238E27FC236}">
                  <a16:creationId xmlns:a16="http://schemas.microsoft.com/office/drawing/2014/main" id="{B470F13B-30F2-E747-97A6-5E0B0F6DC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4" y="2921"/>
              <a:ext cx="136" cy="133"/>
            </a:xfrm>
            <a:prstGeom prst="line">
              <a:avLst/>
            </a:prstGeom>
            <a:noFill/>
            <a:ln w="25400">
              <a:solidFill>
                <a:srgbClr val="D93192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27" name="Line 31">
              <a:extLst>
                <a:ext uri="{FF2B5EF4-FFF2-40B4-BE49-F238E27FC236}">
                  <a16:creationId xmlns:a16="http://schemas.microsoft.com/office/drawing/2014/main" id="{897C42A8-42F4-4244-96D4-B4CB15E2E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4" y="3054"/>
              <a:ext cx="0" cy="222"/>
            </a:xfrm>
            <a:prstGeom prst="line">
              <a:avLst/>
            </a:prstGeom>
            <a:noFill/>
            <a:ln w="25400">
              <a:solidFill>
                <a:srgbClr val="D93192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28" name="Line 32">
              <a:extLst>
                <a:ext uri="{FF2B5EF4-FFF2-40B4-BE49-F238E27FC236}">
                  <a16:creationId xmlns:a16="http://schemas.microsoft.com/office/drawing/2014/main" id="{E26E6295-EC5E-5A45-97FE-660508120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32" y="2917"/>
              <a:ext cx="132" cy="137"/>
            </a:xfrm>
            <a:prstGeom prst="line">
              <a:avLst/>
            </a:prstGeom>
            <a:noFill/>
            <a:ln w="25400">
              <a:solidFill>
                <a:srgbClr val="D93192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29" name="Arc 33">
              <a:extLst>
                <a:ext uri="{FF2B5EF4-FFF2-40B4-BE49-F238E27FC236}">
                  <a16:creationId xmlns:a16="http://schemas.microsoft.com/office/drawing/2014/main" id="{5666E500-0989-E541-B856-5F18F9158BB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153" y="3302"/>
              <a:ext cx="106" cy="116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396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49"/>
                    <a:pt x="9546" y="111"/>
                    <a:pt x="21395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9"/>
                    <a:pt x="9546" y="111"/>
                    <a:pt x="21395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25400" cap="rnd">
              <a:solidFill>
                <a:srgbClr val="D93192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30" name="Arc 34">
              <a:extLst>
                <a:ext uri="{FF2B5EF4-FFF2-40B4-BE49-F238E27FC236}">
                  <a16:creationId xmlns:a16="http://schemas.microsoft.com/office/drawing/2014/main" id="{5A5EE36C-091A-D640-AE0E-E64ECAB98B8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152" y="3207"/>
              <a:ext cx="107" cy="116"/>
            </a:xfrm>
            <a:custGeom>
              <a:avLst/>
              <a:gdLst>
                <a:gd name="G0" fmla="+- 205 0 0"/>
                <a:gd name="G1" fmla="+- 21600 0 0"/>
                <a:gd name="G2" fmla="+- 21600 0 0"/>
                <a:gd name="T0" fmla="*/ 0 w 21805"/>
                <a:gd name="T1" fmla="*/ 1 h 21600"/>
                <a:gd name="T2" fmla="*/ 21805 w 21805"/>
                <a:gd name="T3" fmla="*/ 21600 h 21600"/>
                <a:gd name="T4" fmla="*/ 205 w 2180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-1" y="0"/>
                  </a:moveTo>
                  <a:cubicBezTo>
                    <a:pt x="68" y="0"/>
                    <a:pt x="136" y="0"/>
                    <a:pt x="205" y="0"/>
                  </a:cubicBezTo>
                  <a:cubicBezTo>
                    <a:pt x="12134" y="0"/>
                    <a:pt x="21805" y="9670"/>
                    <a:pt x="21805" y="21600"/>
                  </a:cubicBezTo>
                </a:path>
                <a:path w="21805" h="21600" stroke="0" extrusionOk="0">
                  <a:moveTo>
                    <a:pt x="-1" y="0"/>
                  </a:moveTo>
                  <a:cubicBezTo>
                    <a:pt x="68" y="0"/>
                    <a:pt x="136" y="0"/>
                    <a:pt x="205" y="0"/>
                  </a:cubicBezTo>
                  <a:cubicBezTo>
                    <a:pt x="12134" y="0"/>
                    <a:pt x="21805" y="9670"/>
                    <a:pt x="21805" y="21600"/>
                  </a:cubicBezTo>
                  <a:lnTo>
                    <a:pt x="205" y="21600"/>
                  </a:lnTo>
                  <a:close/>
                </a:path>
              </a:pathLst>
            </a:custGeom>
            <a:noFill/>
            <a:ln w="25400" cap="rnd">
              <a:solidFill>
                <a:srgbClr val="D93192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31" name="Oval 35">
            <a:extLst>
              <a:ext uri="{FF2B5EF4-FFF2-40B4-BE49-F238E27FC236}">
                <a16:creationId xmlns:a16="http://schemas.microsoft.com/office/drawing/2014/main" id="{3C62705D-2EC4-8C48-945D-7B3B5FE8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5" y="5121275"/>
            <a:ext cx="257175" cy="271463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2" name="Arc 36">
            <a:extLst>
              <a:ext uri="{FF2B5EF4-FFF2-40B4-BE49-F238E27FC236}">
                <a16:creationId xmlns:a16="http://schemas.microsoft.com/office/drawing/2014/main" id="{03440ECA-BDA6-2145-AF1C-18F12CB9740A}"/>
              </a:ext>
            </a:extLst>
          </p:cNvPr>
          <p:cNvSpPr>
            <a:spLocks/>
          </p:cNvSpPr>
          <p:nvPr/>
        </p:nvSpPr>
        <p:spPr bwMode="auto">
          <a:xfrm rot="3720000">
            <a:off x="6343651" y="5197475"/>
            <a:ext cx="482600" cy="3079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2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8"/>
                  <a:pt x="9627" y="39"/>
                  <a:pt x="2152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8"/>
                  <a:pt x="9627" y="39"/>
                  <a:pt x="2152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/>
            <a:tailEnd type="triangle" w="med" len="med"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3" name="Rectangle 37">
            <a:extLst>
              <a:ext uri="{FF2B5EF4-FFF2-40B4-BE49-F238E27FC236}">
                <a16:creationId xmlns:a16="http://schemas.microsoft.com/office/drawing/2014/main" id="{0B9DB4CD-AF53-2D46-96D3-AD38A0063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5473700"/>
            <a:ext cx="2557462" cy="3937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</a:rPr>
              <a:t>Positive Response</a:t>
            </a:r>
          </a:p>
        </p:txBody>
      </p:sp>
      <p:sp>
        <p:nvSpPr>
          <p:cNvPr id="132134" name="Rectangle 38">
            <a:extLst>
              <a:ext uri="{FF2B5EF4-FFF2-40B4-BE49-F238E27FC236}">
                <a16:creationId xmlns:a16="http://schemas.microsoft.com/office/drawing/2014/main" id="{82290FF7-F00B-824F-87B4-A478FC4353B3}"/>
              </a:ext>
            </a:extLst>
          </p:cNvPr>
          <p:cNvSpPr>
            <a:spLocks noChangeArrowheads="1"/>
          </p:cNvSpPr>
          <p:nvPr/>
        </p:nvSpPr>
        <p:spPr bwMode="auto">
          <a:xfrm rot="2760000">
            <a:off x="5730875" y="4446588"/>
            <a:ext cx="28892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5" name="Rectangle 39">
            <a:extLst>
              <a:ext uri="{FF2B5EF4-FFF2-40B4-BE49-F238E27FC236}">
                <a16:creationId xmlns:a16="http://schemas.microsoft.com/office/drawing/2014/main" id="{E58E72DF-FACA-0C4B-A54C-BCBBFE008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2303463"/>
            <a:ext cx="1739900" cy="45402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Outside Cell</a:t>
            </a:r>
          </a:p>
        </p:txBody>
      </p:sp>
      <p:sp>
        <p:nvSpPr>
          <p:cNvPr id="132136" name="Rectangle 40">
            <a:extLst>
              <a:ext uri="{FF2B5EF4-FFF2-40B4-BE49-F238E27FC236}">
                <a16:creationId xmlns:a16="http://schemas.microsoft.com/office/drawing/2014/main" id="{88B090C3-B45C-C24E-9AAE-540220763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2970213"/>
            <a:ext cx="1514475" cy="45402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tx1"/>
                </a:solidFill>
              </a:rPr>
              <a:t>Inside Cell</a:t>
            </a:r>
          </a:p>
        </p:txBody>
      </p:sp>
      <p:sp>
        <p:nvSpPr>
          <p:cNvPr id="132137" name="Rectangle 41">
            <a:extLst>
              <a:ext uri="{FF2B5EF4-FFF2-40B4-BE49-F238E27FC236}">
                <a16:creationId xmlns:a16="http://schemas.microsoft.com/office/drawing/2014/main" id="{41FF052A-1B11-2F42-A0C9-FD5036B2B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213" y="3740150"/>
            <a:ext cx="3157537" cy="3937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</a:rPr>
              <a:t>Ligand binds to receptor</a:t>
            </a:r>
          </a:p>
        </p:txBody>
      </p:sp>
      <p:sp>
        <p:nvSpPr>
          <p:cNvPr id="132138" name="Rectangle 42">
            <a:extLst>
              <a:ext uri="{FF2B5EF4-FFF2-40B4-BE49-F238E27FC236}">
                <a16:creationId xmlns:a16="http://schemas.microsoft.com/office/drawing/2014/main" id="{FE5E9D1C-8ED1-E647-929C-CB5CEAD2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1612900"/>
            <a:ext cx="434975" cy="6381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2139" name="Rectangle 43">
            <a:extLst>
              <a:ext uri="{FF2B5EF4-FFF2-40B4-BE49-F238E27FC236}">
                <a16:creationId xmlns:a16="http://schemas.microsoft.com/office/drawing/2014/main" id="{52E4815A-18CA-5A4F-8A30-44FC11BA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350" y="4146550"/>
            <a:ext cx="434975" cy="6381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2140" name="Rectangle 44">
            <a:extLst>
              <a:ext uri="{FF2B5EF4-FFF2-40B4-BE49-F238E27FC236}">
                <a16:creationId xmlns:a16="http://schemas.microsoft.com/office/drawing/2014/main" id="{C772DEB2-BCBA-5740-9F69-954E1979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2660650"/>
            <a:ext cx="434975" cy="6381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2141" name="Rectangle 45">
            <a:extLst>
              <a:ext uri="{FF2B5EF4-FFF2-40B4-BE49-F238E27FC236}">
                <a16:creationId xmlns:a16="http://schemas.microsoft.com/office/drawing/2014/main" id="{E6DBC30B-0795-684D-893B-CC5D65ECDF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641350"/>
          </a:xfrm>
        </p:spPr>
        <p:txBody>
          <a:bodyPr/>
          <a:lstStyle/>
          <a:p>
            <a:r>
              <a:rPr lang="en-US" altLang="en-US" sz="3600" b="1">
                <a:solidFill>
                  <a:schemeClr val="tx1"/>
                </a:solidFill>
              </a:rPr>
              <a:t>Normal Receptor-Ligand Interaction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Line 3">
            <a:extLst>
              <a:ext uri="{FF2B5EF4-FFF2-40B4-BE49-F238E27FC236}">
                <a16:creationId xmlns:a16="http://schemas.microsoft.com/office/drawing/2014/main" id="{3015E69E-A4BF-A44E-9331-2DB216DE7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413" y="2825750"/>
            <a:ext cx="1408112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8" name="Line 4">
            <a:extLst>
              <a:ext uri="{FF2B5EF4-FFF2-40B4-BE49-F238E27FC236}">
                <a16:creationId xmlns:a16="http://schemas.microsoft.com/office/drawing/2014/main" id="{7ED2DFC5-951C-B841-BC2D-63EA1B6BD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3063" y="2654300"/>
            <a:ext cx="0" cy="350838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9" name="Line 5">
            <a:extLst>
              <a:ext uri="{FF2B5EF4-FFF2-40B4-BE49-F238E27FC236}">
                <a16:creationId xmlns:a16="http://schemas.microsoft.com/office/drawing/2014/main" id="{AAA55BBF-DD12-C146-B037-E0DDF6E4D3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8300" y="2532063"/>
            <a:ext cx="266700" cy="122237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0" name="Line 6">
            <a:extLst>
              <a:ext uri="{FF2B5EF4-FFF2-40B4-BE49-F238E27FC236}">
                <a16:creationId xmlns:a16="http://schemas.microsoft.com/office/drawing/2014/main" id="{A8D67723-FDC0-AB49-A93C-01CBB2C7EE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78425" y="2549525"/>
            <a:ext cx="274638" cy="104775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1" name="Arc 7">
            <a:extLst>
              <a:ext uri="{FF2B5EF4-FFF2-40B4-BE49-F238E27FC236}">
                <a16:creationId xmlns:a16="http://schemas.microsoft.com/office/drawing/2014/main" id="{E5666592-99A7-0C4C-8FD8-C69ABD843221}"/>
              </a:ext>
            </a:extLst>
          </p:cNvPr>
          <p:cNvSpPr>
            <a:spLocks/>
          </p:cNvSpPr>
          <p:nvPr/>
        </p:nvSpPr>
        <p:spPr bwMode="auto">
          <a:xfrm>
            <a:off x="5343525" y="3005138"/>
            <a:ext cx="101600" cy="200025"/>
          </a:xfrm>
          <a:custGeom>
            <a:avLst/>
            <a:gdLst>
              <a:gd name="G0" fmla="+- 21599 0 0"/>
              <a:gd name="G1" fmla="+- 21598 0 0"/>
              <a:gd name="G2" fmla="+- 21600 0 0"/>
              <a:gd name="T0" fmla="*/ 0 w 21599"/>
              <a:gd name="T1" fmla="*/ 21427 h 21598"/>
              <a:gd name="T2" fmla="*/ 21300 w 21599"/>
              <a:gd name="T3" fmla="*/ 0 h 21598"/>
              <a:gd name="T4" fmla="*/ 21599 w 21599"/>
              <a:gd name="T5" fmla="*/ 21598 h 2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8" fill="none" extrusionOk="0">
                <a:moveTo>
                  <a:pt x="-1" y="21426"/>
                </a:moveTo>
                <a:cubicBezTo>
                  <a:pt x="92" y="9681"/>
                  <a:pt x="9554" y="162"/>
                  <a:pt x="21300" y="0"/>
                </a:cubicBezTo>
              </a:path>
              <a:path w="21599" h="21598" stroke="0" extrusionOk="0">
                <a:moveTo>
                  <a:pt x="-1" y="21426"/>
                </a:moveTo>
                <a:cubicBezTo>
                  <a:pt x="92" y="9681"/>
                  <a:pt x="9554" y="162"/>
                  <a:pt x="21300" y="0"/>
                </a:cubicBezTo>
                <a:lnTo>
                  <a:pt x="21599" y="21598"/>
                </a:lnTo>
                <a:close/>
              </a:path>
            </a:pathLst>
          </a:custGeom>
          <a:noFill/>
          <a:ln w="25400" cap="rnd">
            <a:solidFill>
              <a:srgbClr val="D9319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2" name="Arc 8">
            <a:extLst>
              <a:ext uri="{FF2B5EF4-FFF2-40B4-BE49-F238E27FC236}">
                <a16:creationId xmlns:a16="http://schemas.microsoft.com/office/drawing/2014/main" id="{FC61E300-955F-9542-8CF7-8CBA335EEB19}"/>
              </a:ext>
            </a:extLst>
          </p:cNvPr>
          <p:cNvSpPr>
            <a:spLocks/>
          </p:cNvSpPr>
          <p:nvPr/>
        </p:nvSpPr>
        <p:spPr bwMode="auto">
          <a:xfrm>
            <a:off x="5434013" y="3003550"/>
            <a:ext cx="103187" cy="201613"/>
          </a:xfrm>
          <a:custGeom>
            <a:avLst/>
            <a:gdLst>
              <a:gd name="G0" fmla="+- 299 0 0"/>
              <a:gd name="G1" fmla="+- 21600 0 0"/>
              <a:gd name="G2" fmla="+- 21600 0 0"/>
              <a:gd name="T0" fmla="*/ 0 w 21898"/>
              <a:gd name="T1" fmla="*/ 2 h 21600"/>
              <a:gd name="T2" fmla="*/ 21898 w 21898"/>
              <a:gd name="T3" fmla="*/ 21429 h 21600"/>
              <a:gd name="T4" fmla="*/ 299 w 218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98" h="21600" fill="none" extrusionOk="0">
                <a:moveTo>
                  <a:pt x="0" y="2"/>
                </a:moveTo>
                <a:cubicBezTo>
                  <a:pt x="99" y="0"/>
                  <a:pt x="199" y="0"/>
                  <a:pt x="299" y="0"/>
                </a:cubicBezTo>
                <a:cubicBezTo>
                  <a:pt x="12161" y="0"/>
                  <a:pt x="21804" y="9566"/>
                  <a:pt x="21898" y="21428"/>
                </a:cubicBezTo>
              </a:path>
              <a:path w="21898" h="21600" stroke="0" extrusionOk="0">
                <a:moveTo>
                  <a:pt x="0" y="2"/>
                </a:moveTo>
                <a:cubicBezTo>
                  <a:pt x="99" y="0"/>
                  <a:pt x="199" y="0"/>
                  <a:pt x="299" y="0"/>
                </a:cubicBezTo>
                <a:cubicBezTo>
                  <a:pt x="12161" y="0"/>
                  <a:pt x="21804" y="9566"/>
                  <a:pt x="21898" y="21428"/>
                </a:cubicBezTo>
                <a:lnTo>
                  <a:pt x="299" y="21600"/>
                </a:lnTo>
                <a:close/>
              </a:path>
            </a:pathLst>
          </a:custGeom>
          <a:noFill/>
          <a:ln w="25400" cap="rnd">
            <a:solidFill>
              <a:srgbClr val="D9319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3" name="Oval 9">
            <a:extLst>
              <a:ext uri="{FF2B5EF4-FFF2-40B4-BE49-F238E27FC236}">
                <a16:creationId xmlns:a16="http://schemas.microsoft.com/office/drawing/2014/main" id="{98F847EC-4C46-5F49-9FAF-944EA9461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1935163"/>
            <a:ext cx="271462" cy="104775"/>
          </a:xfrm>
          <a:prstGeom prst="ellipse">
            <a:avLst/>
          </a:prstGeom>
          <a:solidFill>
            <a:srgbClr val="00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Rectangle 10">
            <a:extLst>
              <a:ext uri="{FF2B5EF4-FFF2-40B4-BE49-F238E27FC236}">
                <a16:creationId xmlns:a16="http://schemas.microsoft.com/office/drawing/2014/main" id="{C54F9EE4-EFAF-6741-B3FC-89149F506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1797050"/>
            <a:ext cx="1089025" cy="3937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tx1"/>
                </a:solidFill>
              </a:rPr>
              <a:t>Toxicant</a:t>
            </a:r>
          </a:p>
        </p:txBody>
      </p:sp>
      <p:sp>
        <p:nvSpPr>
          <p:cNvPr id="134157" name="Rectangle 13">
            <a:extLst>
              <a:ext uri="{FF2B5EF4-FFF2-40B4-BE49-F238E27FC236}">
                <a16:creationId xmlns:a16="http://schemas.microsoft.com/office/drawing/2014/main" id="{83CB821E-05EF-DE42-AB32-F397D0453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3" y="1651000"/>
            <a:ext cx="434975" cy="6381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4159" name="Line 15">
            <a:extLst>
              <a:ext uri="{FF2B5EF4-FFF2-40B4-BE49-F238E27FC236}">
                <a16:creationId xmlns:a16="http://schemas.microsoft.com/office/drawing/2014/main" id="{70BABB23-2CF5-3549-86C7-5302485F2A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1963" y="4460875"/>
            <a:ext cx="1408112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0" name="Line 16">
            <a:extLst>
              <a:ext uri="{FF2B5EF4-FFF2-40B4-BE49-F238E27FC236}">
                <a16:creationId xmlns:a16="http://schemas.microsoft.com/office/drawing/2014/main" id="{DFECD2C5-B988-444D-AAD2-87615077A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138" y="4287838"/>
            <a:ext cx="0" cy="352425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1" name="Line 17">
            <a:extLst>
              <a:ext uri="{FF2B5EF4-FFF2-40B4-BE49-F238E27FC236}">
                <a16:creationId xmlns:a16="http://schemas.microsoft.com/office/drawing/2014/main" id="{EF6A10BC-7081-DB4A-9C2A-8DD65981BB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3788" y="4167188"/>
            <a:ext cx="265112" cy="12065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2" name="Line 18">
            <a:extLst>
              <a:ext uri="{FF2B5EF4-FFF2-40B4-BE49-F238E27FC236}">
                <a16:creationId xmlns:a16="http://schemas.microsoft.com/office/drawing/2014/main" id="{BB9920E0-F9DC-DF4F-9A64-D388D9DB88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92325" y="4183063"/>
            <a:ext cx="277813" cy="104775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3" name="Arc 19">
            <a:extLst>
              <a:ext uri="{FF2B5EF4-FFF2-40B4-BE49-F238E27FC236}">
                <a16:creationId xmlns:a16="http://schemas.microsoft.com/office/drawing/2014/main" id="{5944FC76-5C59-E240-AC21-FEB884CA4039}"/>
              </a:ext>
            </a:extLst>
          </p:cNvPr>
          <p:cNvSpPr>
            <a:spLocks/>
          </p:cNvSpPr>
          <p:nvPr/>
        </p:nvSpPr>
        <p:spPr bwMode="auto">
          <a:xfrm>
            <a:off x="2257425" y="4637088"/>
            <a:ext cx="103188" cy="201612"/>
          </a:xfrm>
          <a:custGeom>
            <a:avLst/>
            <a:gdLst>
              <a:gd name="G0" fmla="+- 21600 0 0"/>
              <a:gd name="G1" fmla="+- 21598 0 0"/>
              <a:gd name="G2" fmla="+- 21600 0 0"/>
              <a:gd name="T0" fmla="*/ 0 w 21600"/>
              <a:gd name="T1" fmla="*/ 21598 h 21598"/>
              <a:gd name="T2" fmla="*/ 21302 w 21600"/>
              <a:gd name="T3" fmla="*/ 0 h 21598"/>
              <a:gd name="T4" fmla="*/ 21600 w 21600"/>
              <a:gd name="T5" fmla="*/ 21598 h 2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8" fill="none" extrusionOk="0">
                <a:moveTo>
                  <a:pt x="0" y="21598"/>
                </a:moveTo>
                <a:cubicBezTo>
                  <a:pt x="0" y="9784"/>
                  <a:pt x="9489" y="163"/>
                  <a:pt x="21302" y="0"/>
                </a:cubicBezTo>
              </a:path>
              <a:path w="21600" h="21598" stroke="0" extrusionOk="0">
                <a:moveTo>
                  <a:pt x="0" y="21598"/>
                </a:moveTo>
                <a:cubicBezTo>
                  <a:pt x="0" y="9784"/>
                  <a:pt x="9489" y="163"/>
                  <a:pt x="21302" y="0"/>
                </a:cubicBezTo>
                <a:lnTo>
                  <a:pt x="21600" y="21598"/>
                </a:lnTo>
                <a:close/>
              </a:path>
            </a:pathLst>
          </a:custGeom>
          <a:noFill/>
          <a:ln w="25400" cap="rnd">
            <a:solidFill>
              <a:srgbClr val="D9319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4" name="Arc 20">
            <a:extLst>
              <a:ext uri="{FF2B5EF4-FFF2-40B4-BE49-F238E27FC236}">
                <a16:creationId xmlns:a16="http://schemas.microsoft.com/office/drawing/2014/main" id="{5D972C78-7D3B-AE49-A164-549A2D140DDC}"/>
              </a:ext>
            </a:extLst>
          </p:cNvPr>
          <p:cNvSpPr>
            <a:spLocks/>
          </p:cNvSpPr>
          <p:nvPr/>
        </p:nvSpPr>
        <p:spPr bwMode="auto">
          <a:xfrm>
            <a:off x="2347913" y="4637088"/>
            <a:ext cx="104775" cy="201612"/>
          </a:xfrm>
          <a:custGeom>
            <a:avLst/>
            <a:gdLst>
              <a:gd name="G0" fmla="+- 298 0 0"/>
              <a:gd name="G1" fmla="+- 21600 0 0"/>
              <a:gd name="G2" fmla="+- 21600 0 0"/>
              <a:gd name="T0" fmla="*/ 0 w 21898"/>
              <a:gd name="T1" fmla="*/ 2 h 21600"/>
              <a:gd name="T2" fmla="*/ 21898 w 21898"/>
              <a:gd name="T3" fmla="*/ 21600 h 21600"/>
              <a:gd name="T4" fmla="*/ 298 w 218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98" h="21600" fill="none" extrusionOk="0">
                <a:moveTo>
                  <a:pt x="0" y="2"/>
                </a:moveTo>
                <a:cubicBezTo>
                  <a:pt x="99" y="0"/>
                  <a:pt x="198" y="0"/>
                  <a:pt x="298" y="0"/>
                </a:cubicBezTo>
                <a:cubicBezTo>
                  <a:pt x="12227" y="0"/>
                  <a:pt x="21898" y="9670"/>
                  <a:pt x="21898" y="21600"/>
                </a:cubicBezTo>
              </a:path>
              <a:path w="21898" h="21600" stroke="0" extrusionOk="0">
                <a:moveTo>
                  <a:pt x="0" y="2"/>
                </a:moveTo>
                <a:cubicBezTo>
                  <a:pt x="99" y="0"/>
                  <a:pt x="198" y="0"/>
                  <a:pt x="298" y="0"/>
                </a:cubicBezTo>
                <a:cubicBezTo>
                  <a:pt x="12227" y="0"/>
                  <a:pt x="21898" y="9670"/>
                  <a:pt x="21898" y="21600"/>
                </a:cubicBezTo>
                <a:lnTo>
                  <a:pt x="298" y="21600"/>
                </a:lnTo>
                <a:close/>
              </a:path>
            </a:pathLst>
          </a:custGeom>
          <a:noFill/>
          <a:ln w="25400" cap="rnd">
            <a:solidFill>
              <a:srgbClr val="D9319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5" name="Arc 21">
            <a:extLst>
              <a:ext uri="{FF2B5EF4-FFF2-40B4-BE49-F238E27FC236}">
                <a16:creationId xmlns:a16="http://schemas.microsoft.com/office/drawing/2014/main" id="{50EA7900-9C22-E947-B3AB-9C0310C7E8F7}"/>
              </a:ext>
            </a:extLst>
          </p:cNvPr>
          <p:cNvSpPr>
            <a:spLocks/>
          </p:cNvSpPr>
          <p:nvPr/>
        </p:nvSpPr>
        <p:spPr bwMode="auto">
          <a:xfrm rot="9120000">
            <a:off x="2744788" y="3713163"/>
            <a:ext cx="428625" cy="349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02 h 21600"/>
              <a:gd name="T2" fmla="*/ 2152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02"/>
                </a:moveTo>
                <a:cubicBezTo>
                  <a:pt x="54" y="9638"/>
                  <a:pt x="9665" y="39"/>
                  <a:pt x="21529" y="0"/>
                </a:cubicBezTo>
              </a:path>
              <a:path w="21600" h="21600" stroke="0" extrusionOk="0">
                <a:moveTo>
                  <a:pt x="0" y="21502"/>
                </a:moveTo>
                <a:cubicBezTo>
                  <a:pt x="54" y="9638"/>
                  <a:pt x="9665" y="39"/>
                  <a:pt x="2152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/>
            <a:tailEnd type="triangle" w="med" len="med"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6" name="Oval 22">
            <a:extLst>
              <a:ext uri="{FF2B5EF4-FFF2-40B4-BE49-F238E27FC236}">
                <a16:creationId xmlns:a16="http://schemas.microsoft.com/office/drawing/2014/main" id="{9A9CE39E-9A1B-B64E-9CCC-3A99B0140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025" y="4206875"/>
            <a:ext cx="273050" cy="104775"/>
          </a:xfrm>
          <a:prstGeom prst="ellipse">
            <a:avLst/>
          </a:prstGeom>
          <a:solidFill>
            <a:srgbClr val="00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Oval 23">
            <a:extLst>
              <a:ext uri="{FF2B5EF4-FFF2-40B4-BE49-F238E27FC236}">
                <a16:creationId xmlns:a16="http://schemas.microsoft.com/office/drawing/2014/main" id="{453A1D0F-D9C9-134F-995C-37A7B9BF2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502025"/>
            <a:ext cx="271462" cy="104775"/>
          </a:xfrm>
          <a:prstGeom prst="ellipse">
            <a:avLst/>
          </a:prstGeom>
          <a:solidFill>
            <a:srgbClr val="00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Rectangle 24">
            <a:extLst>
              <a:ext uri="{FF2B5EF4-FFF2-40B4-BE49-F238E27FC236}">
                <a16:creationId xmlns:a16="http://schemas.microsoft.com/office/drawing/2014/main" id="{46DDD588-296A-8B4D-B226-B8D70B6AC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3378200"/>
            <a:ext cx="1492250" cy="10033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000000"/>
                </a:solidFill>
              </a:rPr>
              <a:t>Toxicant</a:t>
            </a:r>
          </a:p>
          <a:p>
            <a:pPr algn="ctr" eaLnBrk="0" hangingPunct="0"/>
            <a:r>
              <a:rPr lang="en-US" altLang="en-US" sz="2000" b="1">
                <a:solidFill>
                  <a:srgbClr val="000000"/>
                </a:solidFill>
              </a:rPr>
              <a:t>inactivates</a:t>
            </a:r>
          </a:p>
          <a:p>
            <a:pPr algn="ctr" eaLnBrk="0" hangingPunct="0"/>
            <a:r>
              <a:rPr lang="en-US" altLang="en-US" sz="2000" b="1">
                <a:solidFill>
                  <a:srgbClr val="000000"/>
                </a:solidFill>
              </a:rPr>
              <a:t>receptor</a:t>
            </a:r>
          </a:p>
        </p:txBody>
      </p:sp>
      <p:sp>
        <p:nvSpPr>
          <p:cNvPr id="134169" name="Rectangle 25">
            <a:extLst>
              <a:ext uri="{FF2B5EF4-FFF2-40B4-BE49-F238E27FC236}">
                <a16:creationId xmlns:a16="http://schemas.microsoft.com/office/drawing/2014/main" id="{577EFFEA-8D6C-604A-BB79-A771A31C0AFA}"/>
              </a:ext>
            </a:extLst>
          </p:cNvPr>
          <p:cNvSpPr>
            <a:spLocks noChangeArrowheads="1"/>
          </p:cNvSpPr>
          <p:nvPr/>
        </p:nvSpPr>
        <p:spPr bwMode="auto">
          <a:xfrm rot="18420000" flipH="1">
            <a:off x="6804025" y="4067175"/>
            <a:ext cx="28892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70" name="Arc 26">
            <a:extLst>
              <a:ext uri="{FF2B5EF4-FFF2-40B4-BE49-F238E27FC236}">
                <a16:creationId xmlns:a16="http://schemas.microsoft.com/office/drawing/2014/main" id="{612B84D9-8055-9E40-B9EE-86A78E00FBDA}"/>
              </a:ext>
            </a:extLst>
          </p:cNvPr>
          <p:cNvSpPr>
            <a:spLocks/>
          </p:cNvSpPr>
          <p:nvPr/>
        </p:nvSpPr>
        <p:spPr bwMode="auto">
          <a:xfrm rot="17880000">
            <a:off x="6171407" y="4048918"/>
            <a:ext cx="482600" cy="309563"/>
          </a:xfrm>
          <a:custGeom>
            <a:avLst/>
            <a:gdLst>
              <a:gd name="G0" fmla="+- 71 0 0"/>
              <a:gd name="G1" fmla="+- 21600 0 0"/>
              <a:gd name="G2" fmla="+- 21600 0 0"/>
              <a:gd name="T0" fmla="*/ 0 w 21671"/>
              <a:gd name="T1" fmla="*/ 0 h 21600"/>
              <a:gd name="T2" fmla="*/ 21671 w 21671"/>
              <a:gd name="T3" fmla="*/ 21600 h 21600"/>
              <a:gd name="T4" fmla="*/ 71 w 2167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71" h="21600" fill="none" extrusionOk="0">
                <a:moveTo>
                  <a:pt x="0" y="0"/>
                </a:moveTo>
                <a:cubicBezTo>
                  <a:pt x="23" y="0"/>
                  <a:pt x="47" y="0"/>
                  <a:pt x="71" y="0"/>
                </a:cubicBezTo>
                <a:cubicBezTo>
                  <a:pt x="12000" y="0"/>
                  <a:pt x="21671" y="9670"/>
                  <a:pt x="21671" y="21600"/>
                </a:cubicBezTo>
              </a:path>
              <a:path w="21671" h="21600" stroke="0" extrusionOk="0">
                <a:moveTo>
                  <a:pt x="0" y="0"/>
                </a:moveTo>
                <a:cubicBezTo>
                  <a:pt x="23" y="0"/>
                  <a:pt x="47" y="0"/>
                  <a:pt x="71" y="0"/>
                </a:cubicBezTo>
                <a:cubicBezTo>
                  <a:pt x="12000" y="0"/>
                  <a:pt x="21671" y="9670"/>
                  <a:pt x="21671" y="21600"/>
                </a:cubicBezTo>
                <a:lnTo>
                  <a:pt x="71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triangle" w="med" len="med"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1" name="Line 27">
            <a:extLst>
              <a:ext uri="{FF2B5EF4-FFF2-40B4-BE49-F238E27FC236}">
                <a16:creationId xmlns:a16="http://schemas.microsoft.com/office/drawing/2014/main" id="{A47F1DB4-C6F1-554E-9597-C1E922BA6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0488" y="5102225"/>
            <a:ext cx="1408112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2" name="Line 28">
            <a:extLst>
              <a:ext uri="{FF2B5EF4-FFF2-40B4-BE49-F238E27FC236}">
                <a16:creationId xmlns:a16="http://schemas.microsoft.com/office/drawing/2014/main" id="{672DAEE6-D521-3544-980D-52A290BF0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9650" y="4914900"/>
            <a:ext cx="0" cy="350838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3" name="Line 29">
            <a:extLst>
              <a:ext uri="{FF2B5EF4-FFF2-40B4-BE49-F238E27FC236}">
                <a16:creationId xmlns:a16="http://schemas.microsoft.com/office/drawing/2014/main" id="{531682C4-B784-A64F-BBE2-74EAE0E4A6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6475" y="4792663"/>
            <a:ext cx="265113" cy="122237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4" name="Line 30">
            <a:extLst>
              <a:ext uri="{FF2B5EF4-FFF2-40B4-BE49-F238E27FC236}">
                <a16:creationId xmlns:a16="http://schemas.microsoft.com/office/drawing/2014/main" id="{0A811C71-4F12-C046-AFCA-5DA1C56BEB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15013" y="4810125"/>
            <a:ext cx="274637" cy="104775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5" name="Arc 31">
            <a:extLst>
              <a:ext uri="{FF2B5EF4-FFF2-40B4-BE49-F238E27FC236}">
                <a16:creationId xmlns:a16="http://schemas.microsoft.com/office/drawing/2014/main" id="{19D34A54-F7DB-CA4C-A1CC-29E9889D5C3C}"/>
              </a:ext>
            </a:extLst>
          </p:cNvPr>
          <p:cNvSpPr>
            <a:spLocks/>
          </p:cNvSpPr>
          <p:nvPr/>
        </p:nvSpPr>
        <p:spPr bwMode="auto">
          <a:xfrm>
            <a:off x="5980113" y="5265738"/>
            <a:ext cx="101600" cy="200025"/>
          </a:xfrm>
          <a:custGeom>
            <a:avLst/>
            <a:gdLst>
              <a:gd name="G0" fmla="+- 21599 0 0"/>
              <a:gd name="G1" fmla="+- 21598 0 0"/>
              <a:gd name="G2" fmla="+- 21600 0 0"/>
              <a:gd name="T0" fmla="*/ 0 w 21599"/>
              <a:gd name="T1" fmla="*/ 21427 h 21598"/>
              <a:gd name="T2" fmla="*/ 21300 w 21599"/>
              <a:gd name="T3" fmla="*/ 0 h 21598"/>
              <a:gd name="T4" fmla="*/ 21599 w 21599"/>
              <a:gd name="T5" fmla="*/ 21598 h 2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8" fill="none" extrusionOk="0">
                <a:moveTo>
                  <a:pt x="-1" y="21426"/>
                </a:moveTo>
                <a:cubicBezTo>
                  <a:pt x="92" y="9681"/>
                  <a:pt x="9554" y="162"/>
                  <a:pt x="21300" y="0"/>
                </a:cubicBezTo>
              </a:path>
              <a:path w="21599" h="21598" stroke="0" extrusionOk="0">
                <a:moveTo>
                  <a:pt x="-1" y="21426"/>
                </a:moveTo>
                <a:cubicBezTo>
                  <a:pt x="92" y="9681"/>
                  <a:pt x="9554" y="162"/>
                  <a:pt x="21300" y="0"/>
                </a:cubicBezTo>
                <a:lnTo>
                  <a:pt x="21599" y="21598"/>
                </a:lnTo>
                <a:close/>
              </a:path>
            </a:pathLst>
          </a:custGeom>
          <a:noFill/>
          <a:ln w="25400" cap="rnd">
            <a:solidFill>
              <a:srgbClr val="D9319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6" name="Arc 32">
            <a:extLst>
              <a:ext uri="{FF2B5EF4-FFF2-40B4-BE49-F238E27FC236}">
                <a16:creationId xmlns:a16="http://schemas.microsoft.com/office/drawing/2014/main" id="{06C92E5C-0A9D-9B44-8A61-87B309FE3427}"/>
              </a:ext>
            </a:extLst>
          </p:cNvPr>
          <p:cNvSpPr>
            <a:spLocks/>
          </p:cNvSpPr>
          <p:nvPr/>
        </p:nvSpPr>
        <p:spPr bwMode="auto">
          <a:xfrm>
            <a:off x="6070600" y="5264150"/>
            <a:ext cx="103188" cy="201613"/>
          </a:xfrm>
          <a:custGeom>
            <a:avLst/>
            <a:gdLst>
              <a:gd name="G0" fmla="+- 299 0 0"/>
              <a:gd name="G1" fmla="+- 21600 0 0"/>
              <a:gd name="G2" fmla="+- 21600 0 0"/>
              <a:gd name="T0" fmla="*/ 0 w 21898"/>
              <a:gd name="T1" fmla="*/ 2 h 21600"/>
              <a:gd name="T2" fmla="*/ 21898 w 21898"/>
              <a:gd name="T3" fmla="*/ 21429 h 21600"/>
              <a:gd name="T4" fmla="*/ 299 w 218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98" h="21600" fill="none" extrusionOk="0">
                <a:moveTo>
                  <a:pt x="0" y="2"/>
                </a:moveTo>
                <a:cubicBezTo>
                  <a:pt x="99" y="0"/>
                  <a:pt x="199" y="0"/>
                  <a:pt x="299" y="0"/>
                </a:cubicBezTo>
                <a:cubicBezTo>
                  <a:pt x="12161" y="0"/>
                  <a:pt x="21804" y="9566"/>
                  <a:pt x="21898" y="21428"/>
                </a:cubicBezTo>
              </a:path>
              <a:path w="21898" h="21600" stroke="0" extrusionOk="0">
                <a:moveTo>
                  <a:pt x="0" y="2"/>
                </a:moveTo>
                <a:cubicBezTo>
                  <a:pt x="99" y="0"/>
                  <a:pt x="199" y="0"/>
                  <a:pt x="299" y="0"/>
                </a:cubicBezTo>
                <a:cubicBezTo>
                  <a:pt x="12161" y="0"/>
                  <a:pt x="21804" y="9566"/>
                  <a:pt x="21898" y="21428"/>
                </a:cubicBezTo>
                <a:lnTo>
                  <a:pt x="299" y="21600"/>
                </a:lnTo>
                <a:close/>
              </a:path>
            </a:pathLst>
          </a:custGeom>
          <a:noFill/>
          <a:ln w="25400" cap="rnd">
            <a:solidFill>
              <a:srgbClr val="D9319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7" name="Oval 33">
            <a:extLst>
              <a:ext uri="{FF2B5EF4-FFF2-40B4-BE49-F238E27FC236}">
                <a16:creationId xmlns:a16="http://schemas.microsoft.com/office/drawing/2014/main" id="{4AEC30A1-205A-704A-8B4B-296FBE185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4832350"/>
            <a:ext cx="273050" cy="104775"/>
          </a:xfrm>
          <a:prstGeom prst="ellipse">
            <a:avLst/>
          </a:prstGeom>
          <a:solidFill>
            <a:srgbClr val="0033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78" name="Rectangle 34">
            <a:extLst>
              <a:ext uri="{FF2B5EF4-FFF2-40B4-BE49-F238E27FC236}">
                <a16:creationId xmlns:a16="http://schemas.microsoft.com/office/drawing/2014/main" id="{951B8F86-A61B-AA45-AF0F-B273E44972EC}"/>
              </a:ext>
            </a:extLst>
          </p:cNvPr>
          <p:cNvSpPr>
            <a:spLocks noChangeArrowheads="1"/>
          </p:cNvSpPr>
          <p:nvPr/>
        </p:nvSpPr>
        <p:spPr bwMode="auto">
          <a:xfrm rot="2760000">
            <a:off x="5945981" y="4534694"/>
            <a:ext cx="288925" cy="2555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79" name="Oval 35">
            <a:extLst>
              <a:ext uri="{FF2B5EF4-FFF2-40B4-BE49-F238E27FC236}">
                <a16:creationId xmlns:a16="http://schemas.microsoft.com/office/drawing/2014/main" id="{B060E246-2E76-F94C-920C-3C57A0470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0" y="5449888"/>
            <a:ext cx="255588" cy="27305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80" name="Rectangle 36">
            <a:extLst>
              <a:ext uri="{FF2B5EF4-FFF2-40B4-BE49-F238E27FC236}">
                <a16:creationId xmlns:a16="http://schemas.microsoft.com/office/drawing/2014/main" id="{37AD1D06-BA7D-A140-92F5-A82854D99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549900"/>
            <a:ext cx="1849438" cy="3937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</a:rPr>
              <a:t>No Response</a:t>
            </a:r>
          </a:p>
        </p:txBody>
      </p:sp>
      <p:sp>
        <p:nvSpPr>
          <p:cNvPr id="134181" name="Arc 37">
            <a:extLst>
              <a:ext uri="{FF2B5EF4-FFF2-40B4-BE49-F238E27FC236}">
                <a16:creationId xmlns:a16="http://schemas.microsoft.com/office/drawing/2014/main" id="{51D31272-7AFA-AE48-8204-D76A5D2A73FD}"/>
              </a:ext>
            </a:extLst>
          </p:cNvPr>
          <p:cNvSpPr>
            <a:spLocks/>
          </p:cNvSpPr>
          <p:nvPr/>
        </p:nvSpPr>
        <p:spPr bwMode="auto">
          <a:xfrm rot="11520000">
            <a:off x="5453063" y="5486400"/>
            <a:ext cx="427037" cy="3651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2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8"/>
                  <a:pt x="9627" y="39"/>
                  <a:pt x="2152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8"/>
                  <a:pt x="9627" y="39"/>
                  <a:pt x="2152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919191"/>
            </a:solidFill>
            <a:round/>
            <a:headEnd/>
            <a:tailEnd type="triangle" w="med" len="med"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82" name="Rectangle 38">
            <a:extLst>
              <a:ext uri="{FF2B5EF4-FFF2-40B4-BE49-F238E27FC236}">
                <a16:creationId xmlns:a16="http://schemas.microsoft.com/office/drawing/2014/main" id="{010106EF-B8B4-6C46-8E6A-A30847172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3651250"/>
            <a:ext cx="434975" cy="6381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4183" name="Rectangle 39">
            <a:extLst>
              <a:ext uri="{FF2B5EF4-FFF2-40B4-BE49-F238E27FC236}">
                <a16:creationId xmlns:a16="http://schemas.microsoft.com/office/drawing/2014/main" id="{81AF643E-FB4D-B24A-9EB9-C5EC01D52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3" y="3041650"/>
            <a:ext cx="434975" cy="6381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4184" name="Rectangle 40">
            <a:extLst>
              <a:ext uri="{FF2B5EF4-FFF2-40B4-BE49-F238E27FC236}">
                <a16:creationId xmlns:a16="http://schemas.microsoft.com/office/drawing/2014/main" id="{70BF3B9E-E467-7E4D-A965-052D5E8305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41350"/>
          </a:xfrm>
        </p:spPr>
        <p:txBody>
          <a:bodyPr/>
          <a:lstStyle/>
          <a:p>
            <a:r>
              <a:rPr lang="en-US" altLang="en-US" sz="3600" b="1">
                <a:solidFill>
                  <a:schemeClr val="tx1"/>
                </a:solidFill>
              </a:rPr>
              <a:t>Inactivation of Receptor by Toxicant</a:t>
            </a:r>
            <a:endParaRPr lang="en-US" altLang="en-US" sz="4000"/>
          </a:p>
        </p:txBody>
      </p:sp>
      <p:sp>
        <p:nvSpPr>
          <p:cNvPr id="134185" name="Line 41">
            <a:extLst>
              <a:ext uri="{FF2B5EF4-FFF2-40B4-BE49-F238E27FC236}">
                <a16:creationId xmlns:a16="http://schemas.microsoft.com/office/drawing/2014/main" id="{5E9CCBBD-3F65-E641-A9D7-AD364C120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Line 2">
            <a:extLst>
              <a:ext uri="{FF2B5EF4-FFF2-40B4-BE49-F238E27FC236}">
                <a16:creationId xmlns:a16="http://schemas.microsoft.com/office/drawing/2014/main" id="{39B5EFEB-0568-9D49-A002-504FC4492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413" y="2825750"/>
            <a:ext cx="1408112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1" name="Line 3">
            <a:extLst>
              <a:ext uri="{FF2B5EF4-FFF2-40B4-BE49-F238E27FC236}">
                <a16:creationId xmlns:a16="http://schemas.microsoft.com/office/drawing/2014/main" id="{6A4DE13F-8287-334F-98E4-0AEBA76EDD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4650" y="2654300"/>
            <a:ext cx="0" cy="350838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2" name="Line 4">
            <a:extLst>
              <a:ext uri="{FF2B5EF4-FFF2-40B4-BE49-F238E27FC236}">
                <a16:creationId xmlns:a16="http://schemas.microsoft.com/office/drawing/2014/main" id="{0E12E733-4241-324E-AA45-EE2AD3AFFD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8300" y="2532063"/>
            <a:ext cx="266700" cy="122237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3" name="Line 5">
            <a:extLst>
              <a:ext uri="{FF2B5EF4-FFF2-40B4-BE49-F238E27FC236}">
                <a16:creationId xmlns:a16="http://schemas.microsoft.com/office/drawing/2014/main" id="{73B7591C-90BB-1940-81FE-1DEF89F5BA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78425" y="2549525"/>
            <a:ext cx="276225" cy="104775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4" name="Arc 6">
            <a:extLst>
              <a:ext uri="{FF2B5EF4-FFF2-40B4-BE49-F238E27FC236}">
                <a16:creationId xmlns:a16="http://schemas.microsoft.com/office/drawing/2014/main" id="{06EB17E1-6125-9B4D-905E-8E1938DB5194}"/>
              </a:ext>
            </a:extLst>
          </p:cNvPr>
          <p:cNvSpPr>
            <a:spLocks/>
          </p:cNvSpPr>
          <p:nvPr/>
        </p:nvSpPr>
        <p:spPr bwMode="auto">
          <a:xfrm>
            <a:off x="5343525" y="3005138"/>
            <a:ext cx="101600" cy="200025"/>
          </a:xfrm>
          <a:custGeom>
            <a:avLst/>
            <a:gdLst>
              <a:gd name="G0" fmla="+- 21599 0 0"/>
              <a:gd name="G1" fmla="+- 21598 0 0"/>
              <a:gd name="G2" fmla="+- 21600 0 0"/>
              <a:gd name="T0" fmla="*/ 0 w 21599"/>
              <a:gd name="T1" fmla="*/ 21427 h 21598"/>
              <a:gd name="T2" fmla="*/ 21300 w 21599"/>
              <a:gd name="T3" fmla="*/ 0 h 21598"/>
              <a:gd name="T4" fmla="*/ 21599 w 21599"/>
              <a:gd name="T5" fmla="*/ 21598 h 2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8" fill="none" extrusionOk="0">
                <a:moveTo>
                  <a:pt x="-1" y="21426"/>
                </a:moveTo>
                <a:cubicBezTo>
                  <a:pt x="92" y="9681"/>
                  <a:pt x="9554" y="162"/>
                  <a:pt x="21300" y="0"/>
                </a:cubicBezTo>
              </a:path>
              <a:path w="21599" h="21598" stroke="0" extrusionOk="0">
                <a:moveTo>
                  <a:pt x="-1" y="21426"/>
                </a:moveTo>
                <a:cubicBezTo>
                  <a:pt x="92" y="9681"/>
                  <a:pt x="9554" y="162"/>
                  <a:pt x="21300" y="0"/>
                </a:cubicBezTo>
                <a:lnTo>
                  <a:pt x="21599" y="21598"/>
                </a:lnTo>
                <a:close/>
              </a:path>
            </a:pathLst>
          </a:custGeom>
          <a:noFill/>
          <a:ln w="25400" cap="rnd">
            <a:solidFill>
              <a:srgbClr val="D93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5" name="Arc 7">
            <a:extLst>
              <a:ext uri="{FF2B5EF4-FFF2-40B4-BE49-F238E27FC236}">
                <a16:creationId xmlns:a16="http://schemas.microsoft.com/office/drawing/2014/main" id="{9D0F4315-D845-854D-99CA-25D0D1D64DF2}"/>
              </a:ext>
            </a:extLst>
          </p:cNvPr>
          <p:cNvSpPr>
            <a:spLocks/>
          </p:cNvSpPr>
          <p:nvPr/>
        </p:nvSpPr>
        <p:spPr bwMode="auto">
          <a:xfrm>
            <a:off x="5434013" y="3003550"/>
            <a:ext cx="103187" cy="201613"/>
          </a:xfrm>
          <a:custGeom>
            <a:avLst/>
            <a:gdLst>
              <a:gd name="G0" fmla="+- 299 0 0"/>
              <a:gd name="G1" fmla="+- 21600 0 0"/>
              <a:gd name="G2" fmla="+- 21600 0 0"/>
              <a:gd name="T0" fmla="*/ 0 w 21898"/>
              <a:gd name="T1" fmla="*/ 2 h 21600"/>
              <a:gd name="T2" fmla="*/ 21898 w 21898"/>
              <a:gd name="T3" fmla="*/ 21429 h 21600"/>
              <a:gd name="T4" fmla="*/ 299 w 218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98" h="21600" fill="none" extrusionOk="0">
                <a:moveTo>
                  <a:pt x="0" y="2"/>
                </a:moveTo>
                <a:cubicBezTo>
                  <a:pt x="99" y="0"/>
                  <a:pt x="199" y="0"/>
                  <a:pt x="299" y="0"/>
                </a:cubicBezTo>
                <a:cubicBezTo>
                  <a:pt x="12161" y="0"/>
                  <a:pt x="21804" y="9566"/>
                  <a:pt x="21898" y="21428"/>
                </a:cubicBezTo>
              </a:path>
              <a:path w="21898" h="21600" stroke="0" extrusionOk="0">
                <a:moveTo>
                  <a:pt x="0" y="2"/>
                </a:moveTo>
                <a:cubicBezTo>
                  <a:pt x="99" y="0"/>
                  <a:pt x="199" y="0"/>
                  <a:pt x="299" y="0"/>
                </a:cubicBezTo>
                <a:cubicBezTo>
                  <a:pt x="12161" y="0"/>
                  <a:pt x="21804" y="9566"/>
                  <a:pt x="21898" y="21428"/>
                </a:cubicBezTo>
                <a:lnTo>
                  <a:pt x="299" y="21600"/>
                </a:lnTo>
                <a:close/>
              </a:path>
            </a:pathLst>
          </a:custGeom>
          <a:noFill/>
          <a:ln w="25400" cap="rnd">
            <a:solidFill>
              <a:srgbClr val="D93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6" name="Rectangle 8">
            <a:extLst>
              <a:ext uri="{FF2B5EF4-FFF2-40B4-BE49-F238E27FC236}">
                <a16:creationId xmlns:a16="http://schemas.microsoft.com/office/drawing/2014/main" id="{D6147F16-0497-3447-AF10-9D6F9677A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363" y="1993900"/>
            <a:ext cx="10890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tx1"/>
                </a:solidFill>
              </a:rPr>
              <a:t>Toxicant</a:t>
            </a:r>
          </a:p>
        </p:txBody>
      </p:sp>
      <p:sp>
        <p:nvSpPr>
          <p:cNvPr id="135179" name="Rectangle 11">
            <a:extLst>
              <a:ext uri="{FF2B5EF4-FFF2-40B4-BE49-F238E27FC236}">
                <a16:creationId xmlns:a16="http://schemas.microsoft.com/office/drawing/2014/main" id="{5364D6B7-E78C-704D-82EF-720EF1E32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1657350"/>
            <a:ext cx="434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5180" name="Line 12">
            <a:extLst>
              <a:ext uri="{FF2B5EF4-FFF2-40B4-BE49-F238E27FC236}">
                <a16:creationId xmlns:a16="http://schemas.microsoft.com/office/drawing/2014/main" id="{B790A430-731E-004B-A712-1461B97A0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1963" y="4460875"/>
            <a:ext cx="1408112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1" name="Line 13">
            <a:extLst>
              <a:ext uri="{FF2B5EF4-FFF2-40B4-BE49-F238E27FC236}">
                <a16:creationId xmlns:a16="http://schemas.microsoft.com/office/drawing/2014/main" id="{CF11091F-286E-6C42-A8E6-2AC5C5AE2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8550" y="4287838"/>
            <a:ext cx="0" cy="352425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2" name="Line 14">
            <a:extLst>
              <a:ext uri="{FF2B5EF4-FFF2-40B4-BE49-F238E27FC236}">
                <a16:creationId xmlns:a16="http://schemas.microsoft.com/office/drawing/2014/main" id="{6113B498-BCDA-8048-ACAF-CB89E90574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3788" y="4167188"/>
            <a:ext cx="265112" cy="12065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3" name="Line 15">
            <a:extLst>
              <a:ext uri="{FF2B5EF4-FFF2-40B4-BE49-F238E27FC236}">
                <a16:creationId xmlns:a16="http://schemas.microsoft.com/office/drawing/2014/main" id="{4F7AB7A7-4050-D04D-8CE7-440C372EBF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92325" y="4183063"/>
            <a:ext cx="276225" cy="104775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4" name="Arc 16">
            <a:extLst>
              <a:ext uri="{FF2B5EF4-FFF2-40B4-BE49-F238E27FC236}">
                <a16:creationId xmlns:a16="http://schemas.microsoft.com/office/drawing/2014/main" id="{EADEB6B1-54AB-EA44-8057-C663C69A57D7}"/>
              </a:ext>
            </a:extLst>
          </p:cNvPr>
          <p:cNvSpPr>
            <a:spLocks/>
          </p:cNvSpPr>
          <p:nvPr/>
        </p:nvSpPr>
        <p:spPr bwMode="auto">
          <a:xfrm>
            <a:off x="2257425" y="4637088"/>
            <a:ext cx="103188" cy="201612"/>
          </a:xfrm>
          <a:custGeom>
            <a:avLst/>
            <a:gdLst>
              <a:gd name="G0" fmla="+- 21600 0 0"/>
              <a:gd name="G1" fmla="+- 21598 0 0"/>
              <a:gd name="G2" fmla="+- 21600 0 0"/>
              <a:gd name="T0" fmla="*/ 0 w 21600"/>
              <a:gd name="T1" fmla="*/ 21598 h 21598"/>
              <a:gd name="T2" fmla="*/ 21302 w 21600"/>
              <a:gd name="T3" fmla="*/ 0 h 21598"/>
              <a:gd name="T4" fmla="*/ 21600 w 21600"/>
              <a:gd name="T5" fmla="*/ 21598 h 2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8" fill="none" extrusionOk="0">
                <a:moveTo>
                  <a:pt x="0" y="21598"/>
                </a:moveTo>
                <a:cubicBezTo>
                  <a:pt x="0" y="9784"/>
                  <a:pt x="9489" y="163"/>
                  <a:pt x="21302" y="0"/>
                </a:cubicBezTo>
              </a:path>
              <a:path w="21600" h="21598" stroke="0" extrusionOk="0">
                <a:moveTo>
                  <a:pt x="0" y="21598"/>
                </a:moveTo>
                <a:cubicBezTo>
                  <a:pt x="0" y="9784"/>
                  <a:pt x="9489" y="163"/>
                  <a:pt x="21302" y="0"/>
                </a:cubicBezTo>
                <a:lnTo>
                  <a:pt x="21600" y="21598"/>
                </a:lnTo>
                <a:close/>
              </a:path>
            </a:pathLst>
          </a:custGeom>
          <a:noFill/>
          <a:ln w="25400" cap="rnd">
            <a:solidFill>
              <a:srgbClr val="D93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5" name="Arc 17">
            <a:extLst>
              <a:ext uri="{FF2B5EF4-FFF2-40B4-BE49-F238E27FC236}">
                <a16:creationId xmlns:a16="http://schemas.microsoft.com/office/drawing/2014/main" id="{D14EA299-66D9-4D4C-9A8A-BAD470788AAD}"/>
              </a:ext>
            </a:extLst>
          </p:cNvPr>
          <p:cNvSpPr>
            <a:spLocks/>
          </p:cNvSpPr>
          <p:nvPr/>
        </p:nvSpPr>
        <p:spPr bwMode="auto">
          <a:xfrm>
            <a:off x="2347913" y="4637088"/>
            <a:ext cx="104775" cy="201612"/>
          </a:xfrm>
          <a:custGeom>
            <a:avLst/>
            <a:gdLst>
              <a:gd name="G0" fmla="+- 298 0 0"/>
              <a:gd name="G1" fmla="+- 21600 0 0"/>
              <a:gd name="G2" fmla="+- 21600 0 0"/>
              <a:gd name="T0" fmla="*/ 0 w 21898"/>
              <a:gd name="T1" fmla="*/ 2 h 21600"/>
              <a:gd name="T2" fmla="*/ 21898 w 21898"/>
              <a:gd name="T3" fmla="*/ 21600 h 21600"/>
              <a:gd name="T4" fmla="*/ 298 w 218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98" h="21600" fill="none" extrusionOk="0">
                <a:moveTo>
                  <a:pt x="0" y="2"/>
                </a:moveTo>
                <a:cubicBezTo>
                  <a:pt x="99" y="0"/>
                  <a:pt x="198" y="0"/>
                  <a:pt x="298" y="0"/>
                </a:cubicBezTo>
                <a:cubicBezTo>
                  <a:pt x="12227" y="0"/>
                  <a:pt x="21898" y="9670"/>
                  <a:pt x="21898" y="21600"/>
                </a:cubicBezTo>
              </a:path>
              <a:path w="21898" h="21600" stroke="0" extrusionOk="0">
                <a:moveTo>
                  <a:pt x="0" y="2"/>
                </a:moveTo>
                <a:cubicBezTo>
                  <a:pt x="99" y="0"/>
                  <a:pt x="198" y="0"/>
                  <a:pt x="298" y="0"/>
                </a:cubicBezTo>
                <a:cubicBezTo>
                  <a:pt x="12227" y="0"/>
                  <a:pt x="21898" y="9670"/>
                  <a:pt x="21898" y="21600"/>
                </a:cubicBezTo>
                <a:lnTo>
                  <a:pt x="298" y="21600"/>
                </a:lnTo>
                <a:close/>
              </a:path>
            </a:pathLst>
          </a:custGeom>
          <a:noFill/>
          <a:ln w="25400" cap="rnd">
            <a:solidFill>
              <a:srgbClr val="D93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6" name="Arc 18">
            <a:extLst>
              <a:ext uri="{FF2B5EF4-FFF2-40B4-BE49-F238E27FC236}">
                <a16:creationId xmlns:a16="http://schemas.microsoft.com/office/drawing/2014/main" id="{7ADF3F7F-F726-CD45-88A6-61E887593CBC}"/>
              </a:ext>
            </a:extLst>
          </p:cNvPr>
          <p:cNvSpPr>
            <a:spLocks/>
          </p:cNvSpPr>
          <p:nvPr/>
        </p:nvSpPr>
        <p:spPr bwMode="auto">
          <a:xfrm rot="9120000">
            <a:off x="2592388" y="3636963"/>
            <a:ext cx="428625" cy="349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02 h 21600"/>
              <a:gd name="T2" fmla="*/ 2152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02"/>
                </a:moveTo>
                <a:cubicBezTo>
                  <a:pt x="54" y="9638"/>
                  <a:pt x="9665" y="39"/>
                  <a:pt x="21529" y="0"/>
                </a:cubicBezTo>
              </a:path>
              <a:path w="21600" h="21600" stroke="0" extrusionOk="0">
                <a:moveTo>
                  <a:pt x="0" y="21502"/>
                </a:moveTo>
                <a:cubicBezTo>
                  <a:pt x="54" y="9638"/>
                  <a:pt x="9665" y="39"/>
                  <a:pt x="2152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7" name="Oval 19">
            <a:extLst>
              <a:ext uri="{FF2B5EF4-FFF2-40B4-BE49-F238E27FC236}">
                <a16:creationId xmlns:a16="http://schemas.microsoft.com/office/drawing/2014/main" id="{D4ECE7FD-08E9-C842-BE3D-B08672100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4130675"/>
            <a:ext cx="271462" cy="104775"/>
          </a:xfrm>
          <a:prstGeom prst="ellipse">
            <a:avLst/>
          </a:prstGeom>
          <a:solidFill>
            <a:srgbClr val="003300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8" name="Oval 20">
            <a:extLst>
              <a:ext uri="{FF2B5EF4-FFF2-40B4-BE49-F238E27FC236}">
                <a16:creationId xmlns:a16="http://schemas.microsoft.com/office/drawing/2014/main" id="{EED54BF0-820E-A94E-ABEC-AD67C165D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330575"/>
            <a:ext cx="271462" cy="104775"/>
          </a:xfrm>
          <a:prstGeom prst="ellipse">
            <a:avLst/>
          </a:prstGeom>
          <a:solidFill>
            <a:srgbClr val="003300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9" name="Rectangle 21">
            <a:extLst>
              <a:ext uri="{FF2B5EF4-FFF2-40B4-BE49-F238E27FC236}">
                <a16:creationId xmlns:a16="http://schemas.microsoft.com/office/drawing/2014/main" id="{D9A0DD84-7B5D-804B-A35F-75859D1120C3}"/>
              </a:ext>
            </a:extLst>
          </p:cNvPr>
          <p:cNvSpPr>
            <a:spLocks noChangeArrowheads="1"/>
          </p:cNvSpPr>
          <p:nvPr/>
        </p:nvSpPr>
        <p:spPr bwMode="auto">
          <a:xfrm rot="18420000" flipH="1">
            <a:off x="6804025" y="4067175"/>
            <a:ext cx="28892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0" name="Arc 22">
            <a:extLst>
              <a:ext uri="{FF2B5EF4-FFF2-40B4-BE49-F238E27FC236}">
                <a16:creationId xmlns:a16="http://schemas.microsoft.com/office/drawing/2014/main" id="{8CC0F958-BA32-1B48-9E25-E4D27C2BA0E8}"/>
              </a:ext>
            </a:extLst>
          </p:cNvPr>
          <p:cNvSpPr>
            <a:spLocks/>
          </p:cNvSpPr>
          <p:nvPr/>
        </p:nvSpPr>
        <p:spPr bwMode="auto">
          <a:xfrm rot="17880000">
            <a:off x="6154738" y="4259262"/>
            <a:ext cx="482600" cy="307975"/>
          </a:xfrm>
          <a:custGeom>
            <a:avLst/>
            <a:gdLst>
              <a:gd name="G0" fmla="+- 71 0 0"/>
              <a:gd name="G1" fmla="+- 21600 0 0"/>
              <a:gd name="G2" fmla="+- 21600 0 0"/>
              <a:gd name="T0" fmla="*/ 0 w 21671"/>
              <a:gd name="T1" fmla="*/ 0 h 21600"/>
              <a:gd name="T2" fmla="*/ 21671 w 21671"/>
              <a:gd name="T3" fmla="*/ 21600 h 21600"/>
              <a:gd name="T4" fmla="*/ 71 w 2167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71" h="21600" fill="none" extrusionOk="0">
                <a:moveTo>
                  <a:pt x="0" y="0"/>
                </a:moveTo>
                <a:cubicBezTo>
                  <a:pt x="23" y="0"/>
                  <a:pt x="47" y="0"/>
                  <a:pt x="71" y="0"/>
                </a:cubicBezTo>
                <a:cubicBezTo>
                  <a:pt x="12000" y="0"/>
                  <a:pt x="21671" y="9670"/>
                  <a:pt x="21671" y="21600"/>
                </a:cubicBezTo>
              </a:path>
              <a:path w="21671" h="21600" stroke="0" extrusionOk="0">
                <a:moveTo>
                  <a:pt x="0" y="0"/>
                </a:moveTo>
                <a:cubicBezTo>
                  <a:pt x="23" y="0"/>
                  <a:pt x="47" y="0"/>
                  <a:pt x="71" y="0"/>
                </a:cubicBezTo>
                <a:cubicBezTo>
                  <a:pt x="12000" y="0"/>
                  <a:pt x="21671" y="9670"/>
                  <a:pt x="21671" y="21600"/>
                </a:cubicBezTo>
                <a:lnTo>
                  <a:pt x="71" y="21600"/>
                </a:lnTo>
                <a:close/>
              </a:path>
            </a:pathLst>
          </a:custGeom>
          <a:noFill/>
          <a:ln w="25400" cap="rnd">
            <a:solidFill>
              <a:srgbClr val="91919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1" name="Line 23">
            <a:extLst>
              <a:ext uri="{FF2B5EF4-FFF2-40B4-BE49-F238E27FC236}">
                <a16:creationId xmlns:a16="http://schemas.microsoft.com/office/drawing/2014/main" id="{2273760F-4B71-374D-AD0C-8734F1289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0488" y="5102225"/>
            <a:ext cx="1408112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2" name="Line 24">
            <a:extLst>
              <a:ext uri="{FF2B5EF4-FFF2-40B4-BE49-F238E27FC236}">
                <a16:creationId xmlns:a16="http://schemas.microsoft.com/office/drawing/2014/main" id="{575DA37F-6FD6-B74A-98FE-4019B5EBA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9650" y="4914900"/>
            <a:ext cx="0" cy="350838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3" name="Line 25">
            <a:extLst>
              <a:ext uri="{FF2B5EF4-FFF2-40B4-BE49-F238E27FC236}">
                <a16:creationId xmlns:a16="http://schemas.microsoft.com/office/drawing/2014/main" id="{F1C13F57-D6A2-234C-9ADC-55FCE5D167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6475" y="4792663"/>
            <a:ext cx="265113" cy="122237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4" name="Line 26">
            <a:extLst>
              <a:ext uri="{FF2B5EF4-FFF2-40B4-BE49-F238E27FC236}">
                <a16:creationId xmlns:a16="http://schemas.microsoft.com/office/drawing/2014/main" id="{F9F4AED4-FCED-7147-BCFC-C224EF6E5E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15013" y="4810125"/>
            <a:ext cx="274637" cy="104775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5" name="Arc 27">
            <a:extLst>
              <a:ext uri="{FF2B5EF4-FFF2-40B4-BE49-F238E27FC236}">
                <a16:creationId xmlns:a16="http://schemas.microsoft.com/office/drawing/2014/main" id="{D2FF449D-10D9-2A45-A112-695A15E276D1}"/>
              </a:ext>
            </a:extLst>
          </p:cNvPr>
          <p:cNvSpPr>
            <a:spLocks/>
          </p:cNvSpPr>
          <p:nvPr/>
        </p:nvSpPr>
        <p:spPr bwMode="auto">
          <a:xfrm>
            <a:off x="5980113" y="5265738"/>
            <a:ext cx="101600" cy="200025"/>
          </a:xfrm>
          <a:custGeom>
            <a:avLst/>
            <a:gdLst>
              <a:gd name="G0" fmla="+- 21599 0 0"/>
              <a:gd name="G1" fmla="+- 21598 0 0"/>
              <a:gd name="G2" fmla="+- 21600 0 0"/>
              <a:gd name="T0" fmla="*/ 0 w 21599"/>
              <a:gd name="T1" fmla="*/ 21427 h 21598"/>
              <a:gd name="T2" fmla="*/ 21300 w 21599"/>
              <a:gd name="T3" fmla="*/ 0 h 21598"/>
              <a:gd name="T4" fmla="*/ 21599 w 21599"/>
              <a:gd name="T5" fmla="*/ 21598 h 2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8" fill="none" extrusionOk="0">
                <a:moveTo>
                  <a:pt x="-1" y="21426"/>
                </a:moveTo>
                <a:cubicBezTo>
                  <a:pt x="92" y="9681"/>
                  <a:pt x="9554" y="162"/>
                  <a:pt x="21300" y="0"/>
                </a:cubicBezTo>
              </a:path>
              <a:path w="21599" h="21598" stroke="0" extrusionOk="0">
                <a:moveTo>
                  <a:pt x="-1" y="21426"/>
                </a:moveTo>
                <a:cubicBezTo>
                  <a:pt x="92" y="9681"/>
                  <a:pt x="9554" y="162"/>
                  <a:pt x="21300" y="0"/>
                </a:cubicBezTo>
                <a:lnTo>
                  <a:pt x="21599" y="21598"/>
                </a:lnTo>
                <a:close/>
              </a:path>
            </a:pathLst>
          </a:custGeom>
          <a:noFill/>
          <a:ln w="25400" cap="rnd">
            <a:solidFill>
              <a:srgbClr val="D93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6" name="Arc 28">
            <a:extLst>
              <a:ext uri="{FF2B5EF4-FFF2-40B4-BE49-F238E27FC236}">
                <a16:creationId xmlns:a16="http://schemas.microsoft.com/office/drawing/2014/main" id="{ABDC058F-4CA2-3D49-A7CA-5446CEF5886C}"/>
              </a:ext>
            </a:extLst>
          </p:cNvPr>
          <p:cNvSpPr>
            <a:spLocks/>
          </p:cNvSpPr>
          <p:nvPr/>
        </p:nvSpPr>
        <p:spPr bwMode="auto">
          <a:xfrm>
            <a:off x="6070600" y="5264150"/>
            <a:ext cx="103188" cy="201613"/>
          </a:xfrm>
          <a:custGeom>
            <a:avLst/>
            <a:gdLst>
              <a:gd name="G0" fmla="+- 299 0 0"/>
              <a:gd name="G1" fmla="+- 21600 0 0"/>
              <a:gd name="G2" fmla="+- 21600 0 0"/>
              <a:gd name="T0" fmla="*/ 0 w 21898"/>
              <a:gd name="T1" fmla="*/ 2 h 21600"/>
              <a:gd name="T2" fmla="*/ 21898 w 21898"/>
              <a:gd name="T3" fmla="*/ 21429 h 21600"/>
              <a:gd name="T4" fmla="*/ 299 w 218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98" h="21600" fill="none" extrusionOk="0">
                <a:moveTo>
                  <a:pt x="0" y="2"/>
                </a:moveTo>
                <a:cubicBezTo>
                  <a:pt x="99" y="0"/>
                  <a:pt x="199" y="0"/>
                  <a:pt x="299" y="0"/>
                </a:cubicBezTo>
                <a:cubicBezTo>
                  <a:pt x="12161" y="0"/>
                  <a:pt x="21804" y="9566"/>
                  <a:pt x="21898" y="21428"/>
                </a:cubicBezTo>
              </a:path>
              <a:path w="21898" h="21600" stroke="0" extrusionOk="0">
                <a:moveTo>
                  <a:pt x="0" y="2"/>
                </a:moveTo>
                <a:cubicBezTo>
                  <a:pt x="99" y="0"/>
                  <a:pt x="199" y="0"/>
                  <a:pt x="299" y="0"/>
                </a:cubicBezTo>
                <a:cubicBezTo>
                  <a:pt x="12161" y="0"/>
                  <a:pt x="21804" y="9566"/>
                  <a:pt x="21898" y="21428"/>
                </a:cubicBezTo>
                <a:lnTo>
                  <a:pt x="299" y="21600"/>
                </a:lnTo>
                <a:close/>
              </a:path>
            </a:pathLst>
          </a:custGeom>
          <a:noFill/>
          <a:ln w="25400" cap="rnd">
            <a:solidFill>
              <a:srgbClr val="D93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7" name="Oval 29">
            <a:extLst>
              <a:ext uri="{FF2B5EF4-FFF2-40B4-BE49-F238E27FC236}">
                <a16:creationId xmlns:a16="http://schemas.microsoft.com/office/drawing/2014/main" id="{E2F03D51-69A2-D24D-9355-96B07238E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4756150"/>
            <a:ext cx="273050" cy="104775"/>
          </a:xfrm>
          <a:prstGeom prst="ellipse">
            <a:avLst/>
          </a:prstGeom>
          <a:solidFill>
            <a:srgbClr val="003300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8" name="Oval 30">
            <a:extLst>
              <a:ext uri="{FF2B5EF4-FFF2-40B4-BE49-F238E27FC236}">
                <a16:creationId xmlns:a16="http://schemas.microsoft.com/office/drawing/2014/main" id="{58EE0C7F-2462-C54D-8F95-05C373D90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0" y="5449888"/>
            <a:ext cx="255588" cy="27305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9" name="Rectangle 31">
            <a:extLst>
              <a:ext uri="{FF2B5EF4-FFF2-40B4-BE49-F238E27FC236}">
                <a16:creationId xmlns:a16="http://schemas.microsoft.com/office/drawing/2014/main" id="{74E00AE1-A8B6-704A-A155-A3B6B3B0B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63" y="5613400"/>
            <a:ext cx="18065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</a:rPr>
              <a:t>No Response</a:t>
            </a:r>
          </a:p>
        </p:txBody>
      </p:sp>
      <p:sp>
        <p:nvSpPr>
          <p:cNvPr id="135200" name="Arc 32">
            <a:extLst>
              <a:ext uri="{FF2B5EF4-FFF2-40B4-BE49-F238E27FC236}">
                <a16:creationId xmlns:a16="http://schemas.microsoft.com/office/drawing/2014/main" id="{4690E55C-820F-F64A-B784-36F61A027221}"/>
              </a:ext>
            </a:extLst>
          </p:cNvPr>
          <p:cNvSpPr>
            <a:spLocks/>
          </p:cNvSpPr>
          <p:nvPr/>
        </p:nvSpPr>
        <p:spPr bwMode="auto">
          <a:xfrm rot="11520000">
            <a:off x="5519738" y="5600700"/>
            <a:ext cx="430212" cy="349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02 h 21600"/>
              <a:gd name="T2" fmla="*/ 2152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02"/>
                </a:moveTo>
                <a:cubicBezTo>
                  <a:pt x="54" y="9638"/>
                  <a:pt x="9665" y="39"/>
                  <a:pt x="21529" y="0"/>
                </a:cubicBezTo>
              </a:path>
              <a:path w="21600" h="21600" stroke="0" extrusionOk="0">
                <a:moveTo>
                  <a:pt x="0" y="21502"/>
                </a:moveTo>
                <a:cubicBezTo>
                  <a:pt x="54" y="9638"/>
                  <a:pt x="9665" y="39"/>
                  <a:pt x="2152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01" name="Rectangle 33">
            <a:extLst>
              <a:ext uri="{FF2B5EF4-FFF2-40B4-BE49-F238E27FC236}">
                <a16:creationId xmlns:a16="http://schemas.microsoft.com/office/drawing/2014/main" id="{F9DD8C9D-C947-CC46-8159-E9CC4DBF4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3505200"/>
            <a:ext cx="434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5202" name="Rectangle 34">
            <a:extLst>
              <a:ext uri="{FF2B5EF4-FFF2-40B4-BE49-F238E27FC236}">
                <a16:creationId xmlns:a16="http://schemas.microsoft.com/office/drawing/2014/main" id="{31449FA9-0214-9048-8074-B698C1BA2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3048000"/>
            <a:ext cx="434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5203" name="Rectangle 35">
            <a:extLst>
              <a:ext uri="{FF2B5EF4-FFF2-40B4-BE49-F238E27FC236}">
                <a16:creationId xmlns:a16="http://schemas.microsoft.com/office/drawing/2014/main" id="{7D5820EA-97EB-8A42-BDBC-63706A761BCC}"/>
              </a:ext>
            </a:extLst>
          </p:cNvPr>
          <p:cNvSpPr>
            <a:spLocks noChangeArrowheads="1"/>
          </p:cNvSpPr>
          <p:nvPr/>
        </p:nvSpPr>
        <p:spPr bwMode="auto">
          <a:xfrm rot="18420000" flipH="1">
            <a:off x="5026025" y="1590675"/>
            <a:ext cx="288925" cy="257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04" name="Oval 36">
            <a:extLst>
              <a:ext uri="{FF2B5EF4-FFF2-40B4-BE49-F238E27FC236}">
                <a16:creationId xmlns:a16="http://schemas.microsoft.com/office/drawing/2014/main" id="{96968CF7-4438-E246-9041-08C6F35ED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13" y="2092325"/>
            <a:ext cx="271462" cy="104775"/>
          </a:xfrm>
          <a:prstGeom prst="ellipse">
            <a:avLst/>
          </a:prstGeom>
          <a:solidFill>
            <a:srgbClr val="003300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05" name="Rectangle 37">
            <a:extLst>
              <a:ext uri="{FF2B5EF4-FFF2-40B4-BE49-F238E27FC236}">
                <a16:creationId xmlns:a16="http://schemas.microsoft.com/office/drawing/2014/main" id="{7B7CA172-2D70-3B41-A50F-3AAFBFF7D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1498600"/>
            <a:ext cx="9017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tx1"/>
                </a:solidFill>
              </a:rPr>
              <a:t>Ligand</a:t>
            </a:r>
          </a:p>
        </p:txBody>
      </p:sp>
      <p:sp>
        <p:nvSpPr>
          <p:cNvPr id="135206" name="Rectangle 38">
            <a:extLst>
              <a:ext uri="{FF2B5EF4-FFF2-40B4-BE49-F238E27FC236}">
                <a16:creationId xmlns:a16="http://schemas.microsoft.com/office/drawing/2014/main" id="{7F558DA7-2AA1-F54D-9363-1FF287892EA1}"/>
              </a:ext>
            </a:extLst>
          </p:cNvPr>
          <p:cNvSpPr>
            <a:spLocks noChangeArrowheads="1"/>
          </p:cNvSpPr>
          <p:nvPr/>
        </p:nvSpPr>
        <p:spPr bwMode="auto">
          <a:xfrm rot="18420000" flipH="1">
            <a:off x="2096294" y="3439319"/>
            <a:ext cx="288925" cy="2555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07" name="Rectangle 39">
            <a:extLst>
              <a:ext uri="{FF2B5EF4-FFF2-40B4-BE49-F238E27FC236}">
                <a16:creationId xmlns:a16="http://schemas.microsoft.com/office/drawing/2014/main" id="{5A432637-5ACA-1947-AB26-DBDDC0192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8" y="3384550"/>
            <a:ext cx="1914525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000000"/>
                </a:solidFill>
              </a:rPr>
              <a:t>Toxicant</a:t>
            </a:r>
          </a:p>
          <a:p>
            <a:pPr algn="ctr" eaLnBrk="0" hangingPunct="0"/>
            <a:r>
              <a:rPr lang="en-US" altLang="en-US" sz="2000" b="1">
                <a:solidFill>
                  <a:srgbClr val="000000"/>
                </a:solidFill>
              </a:rPr>
              <a:t> out competes</a:t>
            </a:r>
          </a:p>
          <a:p>
            <a:pPr algn="ctr" eaLnBrk="0" hangingPunct="0"/>
            <a:r>
              <a:rPr lang="en-US" altLang="en-US" sz="2000" b="1">
                <a:solidFill>
                  <a:srgbClr val="000000"/>
                </a:solidFill>
              </a:rPr>
              <a:t> normal ligand</a:t>
            </a:r>
          </a:p>
        </p:txBody>
      </p:sp>
      <p:sp>
        <p:nvSpPr>
          <p:cNvPr id="135208" name="Rectangle 40">
            <a:extLst>
              <a:ext uri="{FF2B5EF4-FFF2-40B4-BE49-F238E27FC236}">
                <a16:creationId xmlns:a16="http://schemas.microsoft.com/office/drawing/2014/main" id="{52C484EC-C26A-6745-9944-CD77DF446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5" y="3429000"/>
            <a:ext cx="2524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000000"/>
                </a:solidFill>
              </a:rPr>
              <a:t>Ligand cannot bind</a:t>
            </a:r>
          </a:p>
          <a:p>
            <a:pPr algn="ctr" eaLnBrk="0" hangingPunct="0"/>
            <a:r>
              <a:rPr lang="en-US" altLang="en-US" sz="2000" b="1">
                <a:solidFill>
                  <a:srgbClr val="000000"/>
                </a:solidFill>
              </a:rPr>
              <a:t> receptor</a:t>
            </a:r>
          </a:p>
        </p:txBody>
      </p:sp>
      <p:sp>
        <p:nvSpPr>
          <p:cNvPr id="135210" name="Rectangle 42">
            <a:extLst>
              <a:ext uri="{FF2B5EF4-FFF2-40B4-BE49-F238E27FC236}">
                <a16:creationId xmlns:a16="http://schemas.microsoft.com/office/drawing/2014/main" id="{A80AF565-EFD6-AE4F-B1F0-F9C1F600BE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Competition For Receptor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050">
            <a:extLst>
              <a:ext uri="{FF2B5EF4-FFF2-40B4-BE49-F238E27FC236}">
                <a16:creationId xmlns:a16="http://schemas.microsoft.com/office/drawing/2014/main" id="{03F2852D-9810-EA40-BA14-39D061073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1534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3600" b="1">
                <a:latin typeface="Arial" panose="020B0604020202020204" pitchFamily="34" charset="0"/>
              </a:rPr>
              <a:t>“It is not the </a:t>
            </a:r>
            <a:r>
              <a:rPr lang="en-US" altLang="en-US" sz="3600" b="1" u="sng">
                <a:latin typeface="Arial" panose="020B0604020202020204" pitchFamily="34" charset="0"/>
              </a:rPr>
              <a:t>truth</a:t>
            </a:r>
            <a:r>
              <a:rPr lang="en-US" altLang="en-US" sz="3600" b="1">
                <a:latin typeface="Arial" panose="020B0604020202020204" pitchFamily="34" charset="0"/>
              </a:rPr>
              <a:t> that makes you free. It is your possession of the power to discover the truth. Our dilemma is that we do not know how to provide that power.”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Richard Lewontin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latin typeface="Arial" panose="020B0604020202020204" pitchFamily="34" charset="0"/>
              </a:rPr>
              <a:t> (New York Review of Books, Jan 7, 1997)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41316" name="Rectangle 2052">
            <a:extLst>
              <a:ext uri="{FF2B5EF4-FFF2-40B4-BE49-F238E27FC236}">
                <a16:creationId xmlns:a16="http://schemas.microsoft.com/office/drawing/2014/main" id="{B5F7D121-048C-6D45-AE57-AA7D502D8D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Power To Discover The Truth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931E1A68-1C54-9948-B799-7D6381BC6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>
                <a:solidFill>
                  <a:schemeClr val="tx1"/>
                </a:solidFill>
              </a:rPr>
              <a:t>What Is This?</a:t>
            </a:r>
          </a:p>
        </p:txBody>
      </p:sp>
      <p:sp>
        <p:nvSpPr>
          <p:cNvPr id="84995" name="Line 3">
            <a:extLst>
              <a:ext uri="{FF2B5EF4-FFF2-40B4-BE49-F238E27FC236}">
                <a16:creationId xmlns:a16="http://schemas.microsoft.com/office/drawing/2014/main" id="{00B455ED-B879-BB4D-A3F4-00CF51C5D3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59325" y="4305300"/>
            <a:ext cx="12858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6F1A056A-A862-3B4A-ACDC-64CD266CA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2598738"/>
            <a:ext cx="511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4997" name="Line 5">
            <a:extLst>
              <a:ext uri="{FF2B5EF4-FFF2-40B4-BE49-F238E27FC236}">
                <a16:creationId xmlns:a16="http://schemas.microsoft.com/office/drawing/2014/main" id="{624DBAD6-FFE6-D64C-BD23-FFE0F6085B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0000" y="2044700"/>
            <a:ext cx="965200" cy="71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6">
            <a:extLst>
              <a:ext uri="{FF2B5EF4-FFF2-40B4-BE49-F238E27FC236}">
                <a16:creationId xmlns:a16="http://schemas.microsoft.com/office/drawing/2014/main" id="{BF318010-26C3-E140-8C8F-DE65B3400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0600" y="2070100"/>
            <a:ext cx="1228725" cy="746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Line 7">
            <a:extLst>
              <a:ext uri="{FF2B5EF4-FFF2-40B4-BE49-F238E27FC236}">
                <a16:creationId xmlns:a16="http://schemas.microsoft.com/office/drawing/2014/main" id="{38526114-4F97-DE44-85FD-BA0D78A8C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738" y="2841625"/>
            <a:ext cx="0" cy="1449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Line 8">
            <a:extLst>
              <a:ext uri="{FF2B5EF4-FFF2-40B4-BE49-F238E27FC236}">
                <a16:creationId xmlns:a16="http://schemas.microsoft.com/office/drawing/2014/main" id="{2B3805EA-929A-1C4D-A107-53220DBF6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3119438"/>
            <a:ext cx="0" cy="1155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Line 9">
            <a:extLst>
              <a:ext uri="{FF2B5EF4-FFF2-40B4-BE49-F238E27FC236}">
                <a16:creationId xmlns:a16="http://schemas.microsoft.com/office/drawing/2014/main" id="{C3A4B270-BF5D-E047-9478-C4254F7CA7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0600" y="4300538"/>
            <a:ext cx="1068388" cy="631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Line 10">
            <a:extLst>
              <a:ext uri="{FF2B5EF4-FFF2-40B4-BE49-F238E27FC236}">
                <a16:creationId xmlns:a16="http://schemas.microsoft.com/office/drawing/2014/main" id="{D00F740A-4480-EC41-ACB5-9CD0C533B4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9513" y="4305300"/>
            <a:ext cx="1011237" cy="666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Rectangle 11">
            <a:extLst>
              <a:ext uri="{FF2B5EF4-FFF2-40B4-BE49-F238E27FC236}">
                <a16:creationId xmlns:a16="http://schemas.microsoft.com/office/drawing/2014/main" id="{0A62B3A8-AD8D-DF40-81E9-88E5A82D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4654550"/>
            <a:ext cx="511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5004" name="Line 12">
            <a:extLst>
              <a:ext uri="{FF2B5EF4-FFF2-40B4-BE49-F238E27FC236}">
                <a16:creationId xmlns:a16="http://schemas.microsoft.com/office/drawing/2014/main" id="{5CDEC1D0-5FC4-C34B-82FF-314A253FD3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9325" y="2527300"/>
            <a:ext cx="1209675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Rectangle 13">
            <a:extLst>
              <a:ext uri="{FF2B5EF4-FFF2-40B4-BE49-F238E27FC236}">
                <a16:creationId xmlns:a16="http://schemas.microsoft.com/office/drawing/2014/main" id="{A6CA9D8D-7BE7-8B4D-8B1E-E4864AA58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4349750"/>
            <a:ext cx="511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5006" name="Rectangle 14">
            <a:extLst>
              <a:ext uri="{FF2B5EF4-FFF2-40B4-BE49-F238E27FC236}">
                <a16:creationId xmlns:a16="http://schemas.microsoft.com/office/drawing/2014/main" id="{FDB63C08-561B-D84B-AF39-B22DB1916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2216150"/>
            <a:ext cx="511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5007" name="Line 15">
            <a:extLst>
              <a:ext uri="{FF2B5EF4-FFF2-40B4-BE49-F238E27FC236}">
                <a16:creationId xmlns:a16="http://schemas.microsoft.com/office/drawing/2014/main" id="{FD295D98-7667-574C-90D0-349FB1C94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200" y="2527300"/>
            <a:ext cx="812800" cy="96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16">
            <a:extLst>
              <a:ext uri="{FF2B5EF4-FFF2-40B4-BE49-F238E27FC236}">
                <a16:creationId xmlns:a16="http://schemas.microsoft.com/office/drawing/2014/main" id="{4E13DF84-E03B-F749-B357-0619A5BDB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6200" y="3492500"/>
            <a:ext cx="812800" cy="109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Line 17">
            <a:extLst>
              <a:ext uri="{FF2B5EF4-FFF2-40B4-BE49-F238E27FC236}">
                <a16:creationId xmlns:a16="http://schemas.microsoft.com/office/drawing/2014/main" id="{6CC634CD-9743-324D-B3A7-7862F93099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0000" y="3492500"/>
            <a:ext cx="66040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18">
            <a:extLst>
              <a:ext uri="{FF2B5EF4-FFF2-40B4-BE49-F238E27FC236}">
                <a16:creationId xmlns:a16="http://schemas.microsoft.com/office/drawing/2014/main" id="{C5CF57E2-64F4-4540-9197-B61523721A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4900" y="1892300"/>
            <a:ext cx="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Rectangle 19">
            <a:extLst>
              <a:ext uri="{FF2B5EF4-FFF2-40B4-BE49-F238E27FC236}">
                <a16:creationId xmlns:a16="http://schemas.microsoft.com/office/drawing/2014/main" id="{CCB6A132-1246-1548-AEA0-0C232AC67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463" y="1382713"/>
            <a:ext cx="10112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CH</a:t>
            </a:r>
            <a:r>
              <a:rPr lang="en-US" altLang="en-US" sz="3600" b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5012" name="Line 20">
            <a:extLst>
              <a:ext uri="{FF2B5EF4-FFF2-40B4-BE49-F238E27FC236}">
                <a16:creationId xmlns:a16="http://schemas.microsoft.com/office/drawing/2014/main" id="{152E7CDB-F37B-C546-86B6-8E17E79088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7900" y="5168900"/>
            <a:ext cx="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3" name="Rectangle 21">
            <a:extLst>
              <a:ext uri="{FF2B5EF4-FFF2-40B4-BE49-F238E27FC236}">
                <a16:creationId xmlns:a16="http://schemas.microsoft.com/office/drawing/2014/main" id="{BC45A644-8F18-C04E-AE76-3DB71E61D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663" y="5497513"/>
            <a:ext cx="10112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CH</a:t>
            </a:r>
            <a:r>
              <a:rPr lang="en-US" altLang="en-US" sz="3600" b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5014" name="Rectangle 22">
            <a:extLst>
              <a:ext uri="{FF2B5EF4-FFF2-40B4-BE49-F238E27FC236}">
                <a16:creationId xmlns:a16="http://schemas.microsoft.com/office/drawing/2014/main" id="{E39C91F8-F4A4-3B4A-A670-26E6B27B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463" y="1763713"/>
            <a:ext cx="10112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CH</a:t>
            </a:r>
            <a:r>
              <a:rPr lang="en-US" altLang="en-US" sz="3600" b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5015" name="Line 23">
            <a:extLst>
              <a:ext uri="{FF2B5EF4-FFF2-40B4-BE49-F238E27FC236}">
                <a16:creationId xmlns:a16="http://schemas.microsoft.com/office/drawing/2014/main" id="{AB4424C6-CA71-2B42-82A6-019F59349E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0200" y="2273300"/>
            <a:ext cx="6350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6" name="Line 24">
            <a:extLst>
              <a:ext uri="{FF2B5EF4-FFF2-40B4-BE49-F238E27FC236}">
                <a16:creationId xmlns:a16="http://schemas.microsoft.com/office/drawing/2014/main" id="{048A55D0-FD83-E34D-9ED0-5B59A5D862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4279900"/>
            <a:ext cx="55880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Line 25">
            <a:extLst>
              <a:ext uri="{FF2B5EF4-FFF2-40B4-BE49-F238E27FC236}">
                <a16:creationId xmlns:a16="http://schemas.microsoft.com/office/drawing/2014/main" id="{76FA610E-AF50-044D-8449-A1D4C5CC1F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4356100"/>
            <a:ext cx="55880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8" name="Rectangle 26">
            <a:extLst>
              <a:ext uri="{FF2B5EF4-FFF2-40B4-BE49-F238E27FC236}">
                <a16:creationId xmlns:a16="http://schemas.microsoft.com/office/drawing/2014/main" id="{AC10163B-4BD4-AA4D-A9D3-DB1088016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4343400"/>
            <a:ext cx="536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85019" name="Line 27">
            <a:extLst>
              <a:ext uri="{FF2B5EF4-FFF2-40B4-BE49-F238E27FC236}">
                <a16:creationId xmlns:a16="http://schemas.microsoft.com/office/drawing/2014/main" id="{D75609DA-D250-BE48-B06C-FF47F4585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4100" y="1612900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0" name="Line 28">
            <a:extLst>
              <a:ext uri="{FF2B5EF4-FFF2-40B4-BE49-F238E27FC236}">
                <a16:creationId xmlns:a16="http://schemas.microsoft.com/office/drawing/2014/main" id="{982A58AE-8360-8F49-8F3F-D3DF6EBD90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1700" y="1587500"/>
            <a:ext cx="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1" name="Rectangle 29">
            <a:extLst>
              <a:ext uri="{FF2B5EF4-FFF2-40B4-BE49-F238E27FC236}">
                <a16:creationId xmlns:a16="http://schemas.microsoft.com/office/drawing/2014/main" id="{2C762B6D-014E-4B41-86FF-AF17A3AEE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1114425"/>
            <a:ext cx="549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85022" name="Line 30">
            <a:extLst>
              <a:ext uri="{FF2B5EF4-FFF2-40B4-BE49-F238E27FC236}">
                <a16:creationId xmlns:a16="http://schemas.microsoft.com/office/drawing/2014/main" id="{3447E0F1-8A52-7B46-BC8B-35AE8B537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4700" y="2908300"/>
            <a:ext cx="0" cy="127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3" name="Rectangle 31">
            <a:extLst>
              <a:ext uri="{FF2B5EF4-FFF2-40B4-BE49-F238E27FC236}">
                <a16:creationId xmlns:a16="http://schemas.microsoft.com/office/drawing/2014/main" id="{F8688225-EE0C-074F-8031-44F7BBE4E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2981325"/>
            <a:ext cx="379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5024" name="Rectangle 32">
            <a:extLst>
              <a:ext uri="{FF2B5EF4-FFF2-40B4-BE49-F238E27FC236}">
                <a16:creationId xmlns:a16="http://schemas.microsoft.com/office/drawing/2014/main" id="{E4150F59-B05E-CF47-AD6D-FC18A2A22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200525"/>
            <a:ext cx="379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5025" name="Rectangle 33">
            <a:extLst>
              <a:ext uri="{FF2B5EF4-FFF2-40B4-BE49-F238E27FC236}">
                <a16:creationId xmlns:a16="http://schemas.microsoft.com/office/drawing/2014/main" id="{D7A5039C-3CDE-4149-8356-47FDECF0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770188"/>
            <a:ext cx="3794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800" b="1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E99CBEB6-8237-4249-B64A-0808D962D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>
                <a:solidFill>
                  <a:schemeClr val="tx1"/>
                </a:solidFill>
              </a:rPr>
              <a:t>Key Words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02A749DD-5FFA-914A-8CDB-60FE48A76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514600"/>
            <a:ext cx="7848600" cy="189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altLang="en-US" sz="5400" b="1">
                <a:latin typeface="Arial" panose="020B0604020202020204" pitchFamily="34" charset="0"/>
              </a:rPr>
              <a:t>Risk =</a:t>
            </a:r>
          </a:p>
          <a:p>
            <a:pPr algn="ctr">
              <a:buFontTx/>
              <a:buNone/>
            </a:pPr>
            <a:r>
              <a:rPr lang="en-US" altLang="en-US" sz="5400" b="1">
                <a:latin typeface="Arial" panose="020B0604020202020204" pitchFamily="34" charset="0"/>
              </a:rPr>
              <a:t>Hazard X Exposure</a:t>
            </a:r>
          </a:p>
        </p:txBody>
      </p:sp>
      <p:sp>
        <p:nvSpPr>
          <p:cNvPr id="136196" name="Line 4">
            <a:extLst>
              <a:ext uri="{FF2B5EF4-FFF2-40B4-BE49-F238E27FC236}">
                <a16:creationId xmlns:a16="http://schemas.microsoft.com/office/drawing/2014/main" id="{4A53281F-D867-3E45-8571-C39427AC2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925" y="2438400"/>
            <a:ext cx="8102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2502F925-DA59-1845-958F-30CA9263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371600"/>
            <a:ext cx="77724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400" b="1">
                <a:latin typeface="Arial" panose="020B0604020202020204" pitchFamily="34" charset="0"/>
              </a:rPr>
              <a:t>Dose / Response</a:t>
            </a:r>
          </a:p>
        </p:txBody>
      </p:sp>
      <p:sp>
        <p:nvSpPr>
          <p:cNvPr id="136200" name="Line 8">
            <a:extLst>
              <a:ext uri="{FF2B5EF4-FFF2-40B4-BE49-F238E27FC236}">
                <a16:creationId xmlns:a16="http://schemas.microsoft.com/office/drawing/2014/main" id="{48E1BF02-5CB8-FD44-9E4D-16BB344E8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495800"/>
            <a:ext cx="8102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1" name="Rectangle 9">
            <a:extLst>
              <a:ext uri="{FF2B5EF4-FFF2-40B4-BE49-F238E27FC236}">
                <a16:creationId xmlns:a16="http://schemas.microsoft.com/office/drawing/2014/main" id="{0A180647-0E87-ED43-8842-D9C86B3F2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27575"/>
            <a:ext cx="77724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400" b="1">
                <a:solidFill>
                  <a:srgbClr val="800000"/>
                </a:solidFill>
                <a:latin typeface="Arial" panose="020B0604020202020204" pitchFamily="34" charset="0"/>
              </a:rPr>
              <a:t>Individual Sensitivity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5C67E84-5875-6A48-AA4A-B686BB345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1939925"/>
            <a:ext cx="78644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chemeClr val="tx1"/>
                </a:solidFill>
              </a:rPr>
              <a:t>“All substances are poisons; </a:t>
            </a:r>
          </a:p>
          <a:p>
            <a:pPr algn="ctr" eaLnBrk="0" hangingPunct="0"/>
            <a:r>
              <a:rPr lang="en-US" altLang="en-US" sz="3200" b="1">
                <a:solidFill>
                  <a:schemeClr val="tx1"/>
                </a:solidFill>
              </a:rPr>
              <a:t>there is none which is not a poison. </a:t>
            </a:r>
          </a:p>
          <a:p>
            <a:pPr algn="ctr" eaLnBrk="0" hangingPunct="0"/>
            <a:r>
              <a:rPr lang="en-US" altLang="en-US" sz="3200" b="1">
                <a:solidFill>
                  <a:schemeClr val="tx1"/>
                </a:solidFill>
              </a:rPr>
              <a:t>The right dose differentiates a poison from a remedy.”</a:t>
            </a:r>
          </a:p>
          <a:p>
            <a:pPr algn="ctr" eaLnBrk="0" hangingPunct="0"/>
            <a:endParaRPr lang="en-US" altLang="en-US" sz="3200" b="1">
              <a:solidFill>
                <a:schemeClr val="tx1"/>
              </a:solidFill>
            </a:endParaRPr>
          </a:p>
          <a:p>
            <a:pPr algn="ctr" eaLnBrk="0" hangingPunct="0"/>
            <a:r>
              <a:rPr lang="en-US" altLang="en-US" sz="3200" b="1">
                <a:solidFill>
                  <a:schemeClr val="tx1"/>
                </a:solidFill>
              </a:rPr>
              <a:t>Paracelsus (1493-1541)</a:t>
            </a:r>
            <a:endParaRPr lang="en-US" altLang="en-US" sz="2400" b="1">
              <a:solidFill>
                <a:schemeClr val="tx1"/>
              </a:solidFill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59DD31C-0269-1C4C-B57C-B22ECEBC78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/>
              <a:t>Paracelsus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7D"/>
      </a:dk1>
      <a:lt1>
        <a:srgbClr val="FFFFFF"/>
      </a:lt1>
      <a:dk2>
        <a:srgbClr val="00007D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6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7D"/>
        </a:dk1>
        <a:lt1>
          <a:srgbClr val="FFFFFF"/>
        </a:lt1>
        <a:dk2>
          <a:srgbClr val="00007D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6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3531</TotalTime>
  <Words>1411</Words>
  <Application>Microsoft Macintosh PowerPoint</Application>
  <PresentationFormat>On-screen Show (4:3)</PresentationFormat>
  <Paragraphs>404</Paragraphs>
  <Slides>52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ＭＳ Ｐゴシック</vt:lpstr>
      <vt:lpstr>Arial</vt:lpstr>
      <vt:lpstr>Times New Roman</vt:lpstr>
      <vt:lpstr>Wingdings</vt:lpstr>
      <vt:lpstr>Default Design</vt:lpstr>
      <vt:lpstr>Chart</vt:lpstr>
      <vt:lpstr>A Small Dose of Toxicology</vt:lpstr>
      <vt:lpstr>A Small Dose of Toxicology 3rd Edition</vt:lpstr>
      <vt:lpstr>Small Dose of Toxicology</vt:lpstr>
      <vt:lpstr>Environmental Health</vt:lpstr>
      <vt:lpstr>What do these have in common?</vt:lpstr>
      <vt:lpstr>Power To Discover The Truth</vt:lpstr>
      <vt:lpstr>What Is This?</vt:lpstr>
      <vt:lpstr>Key Words</vt:lpstr>
      <vt:lpstr>Paracelsus</vt:lpstr>
      <vt:lpstr>An Individual View</vt:lpstr>
      <vt:lpstr>Examples</vt:lpstr>
      <vt:lpstr>Thalidomide </vt:lpstr>
      <vt:lpstr>Effects of Prenatal Alcohol</vt:lpstr>
      <vt:lpstr>FAS Child</vt:lpstr>
      <vt:lpstr>Mouse – Scanning EM</vt:lpstr>
      <vt:lpstr>A Small Dose of Lead</vt:lpstr>
      <vt:lpstr>Lead In Homes</vt:lpstr>
      <vt:lpstr>Lead History</vt:lpstr>
      <vt:lpstr>Lead in Families</vt:lpstr>
      <vt:lpstr>Recycling Lead</vt:lpstr>
      <vt:lpstr>CDC Blood Lead Levels</vt:lpstr>
      <vt:lpstr>A Small Dose of Mercury</vt:lpstr>
      <vt:lpstr>Polluting with HG</vt:lpstr>
      <vt:lpstr>Fetal Effects of MeHg</vt:lpstr>
      <vt:lpstr>Life-Long Effects of MeHg</vt:lpstr>
      <vt:lpstr>Effects of Amount on Response</vt:lpstr>
      <vt:lpstr>Effects of Size on Response</vt:lpstr>
      <vt:lpstr>Glasses of Wine - Dose Response</vt:lpstr>
      <vt:lpstr>Dose Response Function</vt:lpstr>
      <vt:lpstr>Agent          LD-50 (mg/kg)</vt:lpstr>
      <vt:lpstr>Exposure  &amp; Absorption</vt:lpstr>
      <vt:lpstr>Frequency Of Exposure</vt:lpstr>
      <vt:lpstr>Duration Of Exposure</vt:lpstr>
      <vt:lpstr>Distribution</vt:lpstr>
      <vt:lpstr>Metabolism</vt:lpstr>
      <vt:lpstr>Caffeine - 1,3,7 Trimethylxanthine</vt:lpstr>
      <vt:lpstr>Half-life</vt:lpstr>
      <vt:lpstr>Susceptibility &amp; Variability</vt:lpstr>
      <vt:lpstr>Risk Assessment</vt:lpstr>
      <vt:lpstr>What Is This?</vt:lpstr>
      <vt:lpstr>Nicotine</vt:lpstr>
      <vt:lpstr>Tobacco CEOs</vt:lpstr>
      <vt:lpstr>NW Public Health</vt:lpstr>
      <vt:lpstr>Precautionary Principle</vt:lpstr>
      <vt:lpstr>Central components</vt:lpstr>
      <vt:lpstr>Child Health</vt:lpstr>
      <vt:lpstr>A Small Dose of Toxicology</vt:lpstr>
      <vt:lpstr>Additional Information</vt:lpstr>
      <vt:lpstr>Authorship Information</vt:lpstr>
      <vt:lpstr>Normal Receptor-Ligand Interaction</vt:lpstr>
      <vt:lpstr>Inactivation of Receptor by Toxicant</vt:lpstr>
      <vt:lpstr>Competition For Receptor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G. Gilbert</dc:creator>
  <cp:lastModifiedBy>Steven Gilbert</cp:lastModifiedBy>
  <cp:revision>175</cp:revision>
  <cp:lastPrinted>2000-09-13T16:44:54Z</cp:lastPrinted>
  <dcterms:created xsi:type="dcterms:W3CDTF">2000-05-10T18:37:25Z</dcterms:created>
  <dcterms:modified xsi:type="dcterms:W3CDTF">2020-11-01T18:17:28Z</dcterms:modified>
</cp:coreProperties>
</file>