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302" r:id="rId2"/>
    <p:sldId id="344" r:id="rId3"/>
    <p:sldId id="324" r:id="rId4"/>
    <p:sldId id="356" r:id="rId5"/>
    <p:sldId id="357" r:id="rId6"/>
    <p:sldId id="358" r:id="rId7"/>
    <p:sldId id="345" r:id="rId8"/>
    <p:sldId id="340" r:id="rId9"/>
    <p:sldId id="359" r:id="rId10"/>
    <p:sldId id="360" r:id="rId11"/>
    <p:sldId id="326" r:id="rId12"/>
    <p:sldId id="361" r:id="rId13"/>
    <p:sldId id="347" r:id="rId14"/>
    <p:sldId id="362" r:id="rId15"/>
    <p:sldId id="317" r:id="rId16"/>
    <p:sldId id="346" r:id="rId17"/>
    <p:sldId id="341" r:id="rId18"/>
    <p:sldId id="343" r:id="rId19"/>
  </p:sldIdLst>
  <p:sldSz cx="9144000" cy="6858000" type="screen4x3"/>
  <p:notesSz cx="7302500" cy="9588500"/>
  <p:defaultTextStyle>
    <a:defPPr>
      <a:defRPr lang="en-US"/>
    </a:defPPr>
    <a:lvl1pPr algn="l" rtl="0" eaLnBrk="0" fontAlgn="base" hangingPunct="0">
      <a:spcBef>
        <a:spcPct val="0"/>
      </a:spcBef>
      <a:spcAft>
        <a:spcPct val="0"/>
      </a:spcAft>
      <a:defRPr sz="4400" kern="1200">
        <a:solidFill>
          <a:schemeClr val="tx2"/>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4400" kern="1200">
        <a:solidFill>
          <a:schemeClr val="tx2"/>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4400" kern="1200">
        <a:solidFill>
          <a:schemeClr val="tx2"/>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4400" kern="1200">
        <a:solidFill>
          <a:schemeClr val="tx2"/>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4400" kern="1200">
        <a:solidFill>
          <a:schemeClr val="tx2"/>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4400" kern="1200">
        <a:solidFill>
          <a:schemeClr val="tx2"/>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4400" kern="1200">
        <a:solidFill>
          <a:schemeClr val="tx2"/>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4400" kern="1200">
        <a:solidFill>
          <a:schemeClr val="tx2"/>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4400" kern="1200">
        <a:solidFill>
          <a:schemeClr val="tx2"/>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0">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08"/>
    <p:restoredTop sz="94701"/>
  </p:normalViewPr>
  <p:slideViewPr>
    <p:cSldViewPr showGuides="1">
      <p:cViewPr varScale="1">
        <p:scale>
          <a:sx n="90" d="100"/>
          <a:sy n="90" d="100"/>
        </p:scale>
        <p:origin x="200" y="200"/>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1" d="100"/>
          <a:sy n="61" d="100"/>
        </p:scale>
        <p:origin x="-1698" y="-60"/>
      </p:cViewPr>
      <p:guideLst>
        <p:guide orient="horz" pos="3020"/>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75137088-B47D-5E4D-BA39-547C5B6BF658}"/>
              </a:ext>
            </a:extLst>
          </p:cNvPr>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15" tIns="48257" rIns="96515" bIns="48257" numCol="1" anchor="t" anchorCtr="0" compatLnSpc="1">
            <a:prstTxWarp prst="textNoShape">
              <a:avLst/>
            </a:prstTxWarp>
          </a:bodyPr>
          <a:lstStyle>
            <a:lvl1pPr defTabSz="965200" eaLnBrk="1" hangingPunct="1">
              <a:defRPr sz="1300">
                <a:solidFill>
                  <a:schemeClr val="tx1"/>
                </a:solidFill>
                <a:latin typeface="Times New Roman" charset="0"/>
                <a:ea typeface="+mn-ea"/>
              </a:defRPr>
            </a:lvl1pPr>
          </a:lstStyle>
          <a:p>
            <a:pPr>
              <a:defRPr/>
            </a:pPr>
            <a:endParaRPr lang="en-US"/>
          </a:p>
        </p:txBody>
      </p:sp>
      <p:sp>
        <p:nvSpPr>
          <p:cNvPr id="67587" name="Rectangle 3">
            <a:extLst>
              <a:ext uri="{FF2B5EF4-FFF2-40B4-BE49-F238E27FC236}">
                <a16:creationId xmlns:a16="http://schemas.microsoft.com/office/drawing/2014/main" id="{6C7B83C7-A1E9-474A-8BF8-15DB9CFDC491}"/>
              </a:ext>
            </a:extLst>
          </p:cNvPr>
          <p:cNvSpPr>
            <a:spLocks noGrp="1" noChangeArrowheads="1"/>
          </p:cNvSpPr>
          <p:nvPr>
            <p:ph type="dt" sz="quarter" idx="1"/>
          </p:nvPr>
        </p:nvSpPr>
        <p:spPr bwMode="auto">
          <a:xfrm>
            <a:off x="4138613" y="0"/>
            <a:ext cx="3163887" cy="479425"/>
          </a:xfrm>
          <a:prstGeom prst="rect">
            <a:avLst/>
          </a:prstGeom>
          <a:noFill/>
          <a:ln w="9525">
            <a:noFill/>
            <a:miter lim="800000"/>
            <a:headEnd/>
            <a:tailEnd/>
          </a:ln>
          <a:effectLst/>
        </p:spPr>
        <p:txBody>
          <a:bodyPr vert="horz" wrap="square" lIns="96515" tIns="48257" rIns="96515" bIns="48257" numCol="1" anchor="t" anchorCtr="0" compatLnSpc="1">
            <a:prstTxWarp prst="textNoShape">
              <a:avLst/>
            </a:prstTxWarp>
          </a:bodyPr>
          <a:lstStyle>
            <a:lvl1pPr algn="r" defTabSz="965200" eaLnBrk="1" hangingPunct="1">
              <a:defRPr sz="1300">
                <a:solidFill>
                  <a:schemeClr val="tx1"/>
                </a:solidFill>
                <a:latin typeface="Times New Roman" panose="02020603050405020304" pitchFamily="18" charset="0"/>
              </a:defRPr>
            </a:lvl1pPr>
          </a:lstStyle>
          <a:p>
            <a:pPr>
              <a:defRPr/>
            </a:pPr>
            <a:fld id="{1072B422-8A51-5B4C-AFF9-9CD450E84E07}" type="datetime1">
              <a:rPr lang="en-US" altLang="en-US"/>
              <a:pPr>
                <a:defRPr/>
              </a:pPr>
              <a:t>10/15/20</a:t>
            </a:fld>
            <a:endParaRPr lang="en-US" altLang="en-US"/>
          </a:p>
        </p:txBody>
      </p:sp>
      <p:sp>
        <p:nvSpPr>
          <p:cNvPr id="67588" name="Rectangle 4">
            <a:extLst>
              <a:ext uri="{FF2B5EF4-FFF2-40B4-BE49-F238E27FC236}">
                <a16:creationId xmlns:a16="http://schemas.microsoft.com/office/drawing/2014/main" id="{D638771A-5E65-9640-B8B6-73FCD6A6771E}"/>
              </a:ext>
            </a:extLst>
          </p:cNvPr>
          <p:cNvSpPr>
            <a:spLocks noGrp="1" noChangeArrowheads="1"/>
          </p:cNvSpPr>
          <p:nvPr>
            <p:ph type="ftr" sz="quarter" idx="2"/>
          </p:nvPr>
        </p:nvSpPr>
        <p:spPr bwMode="auto">
          <a:xfrm>
            <a:off x="0" y="9109075"/>
            <a:ext cx="3163888" cy="479425"/>
          </a:xfrm>
          <a:prstGeom prst="rect">
            <a:avLst/>
          </a:prstGeom>
          <a:noFill/>
          <a:ln w="9525">
            <a:noFill/>
            <a:miter lim="800000"/>
            <a:headEnd/>
            <a:tailEnd/>
          </a:ln>
          <a:effectLst/>
        </p:spPr>
        <p:txBody>
          <a:bodyPr vert="horz" wrap="square" lIns="96515" tIns="48257" rIns="96515" bIns="48257" numCol="1" anchor="b" anchorCtr="0" compatLnSpc="1">
            <a:prstTxWarp prst="textNoShape">
              <a:avLst/>
            </a:prstTxWarp>
          </a:bodyPr>
          <a:lstStyle>
            <a:lvl1pPr defTabSz="965200" eaLnBrk="1" hangingPunct="1">
              <a:defRPr sz="1300">
                <a:solidFill>
                  <a:schemeClr val="tx1"/>
                </a:solidFill>
                <a:latin typeface="Times New Roman" charset="0"/>
                <a:ea typeface="+mn-ea"/>
              </a:defRPr>
            </a:lvl1pPr>
          </a:lstStyle>
          <a:p>
            <a:pPr>
              <a:defRPr/>
            </a:pPr>
            <a:r>
              <a:rPr lang="en-US"/>
              <a:t>A Small Dose of Toxicology - Overview</a:t>
            </a:r>
          </a:p>
        </p:txBody>
      </p:sp>
      <p:sp>
        <p:nvSpPr>
          <p:cNvPr id="67589" name="Rectangle 5">
            <a:extLst>
              <a:ext uri="{FF2B5EF4-FFF2-40B4-BE49-F238E27FC236}">
                <a16:creationId xmlns:a16="http://schemas.microsoft.com/office/drawing/2014/main" id="{74437F2B-E959-D44B-8A87-E6E8B77D027D}"/>
              </a:ext>
            </a:extLst>
          </p:cNvPr>
          <p:cNvSpPr>
            <a:spLocks noGrp="1" noChangeArrowheads="1"/>
          </p:cNvSpPr>
          <p:nvPr>
            <p:ph type="sldNum" sz="quarter" idx="3"/>
          </p:nvPr>
        </p:nvSpPr>
        <p:spPr bwMode="auto">
          <a:xfrm>
            <a:off x="4138613" y="9109075"/>
            <a:ext cx="3163887" cy="479425"/>
          </a:xfrm>
          <a:prstGeom prst="rect">
            <a:avLst/>
          </a:prstGeom>
          <a:noFill/>
          <a:ln w="9525">
            <a:noFill/>
            <a:miter lim="800000"/>
            <a:headEnd/>
            <a:tailEnd/>
          </a:ln>
          <a:effectLst/>
        </p:spPr>
        <p:txBody>
          <a:bodyPr vert="horz" wrap="square" lIns="96515" tIns="48257" rIns="96515" bIns="48257" numCol="1" anchor="b" anchorCtr="0" compatLnSpc="1">
            <a:prstTxWarp prst="textNoShape">
              <a:avLst/>
            </a:prstTxWarp>
          </a:bodyPr>
          <a:lstStyle>
            <a:lvl1pPr algn="r" defTabSz="965200" eaLnBrk="1" hangingPunct="1">
              <a:defRPr sz="1300">
                <a:solidFill>
                  <a:schemeClr val="tx1"/>
                </a:solidFill>
                <a:latin typeface="Times New Roman" panose="02020603050405020304" pitchFamily="18" charset="0"/>
              </a:defRPr>
            </a:lvl1pPr>
          </a:lstStyle>
          <a:p>
            <a:pPr>
              <a:defRPr/>
            </a:pPr>
            <a:fld id="{8DB85648-CC7D-0B48-B751-90D18CF1570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1C4F5EE-1127-D541-B54E-2D5968DA2896}"/>
              </a:ext>
            </a:extLst>
          </p:cNvPr>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15" tIns="48257" rIns="96515" bIns="48257" numCol="1" anchor="t" anchorCtr="0" compatLnSpc="1">
            <a:prstTxWarp prst="textNoShape">
              <a:avLst/>
            </a:prstTxWarp>
          </a:bodyPr>
          <a:lstStyle>
            <a:lvl1pPr defTabSz="965200" eaLnBrk="1" hangingPunct="1">
              <a:defRPr sz="1300">
                <a:solidFill>
                  <a:schemeClr val="tx1"/>
                </a:solidFill>
                <a:latin typeface="Times New Roman" charset="0"/>
                <a:ea typeface="+mn-ea"/>
              </a:defRPr>
            </a:lvl1pPr>
          </a:lstStyle>
          <a:p>
            <a:pPr>
              <a:defRPr/>
            </a:pPr>
            <a:endParaRPr lang="en-US"/>
          </a:p>
        </p:txBody>
      </p:sp>
      <p:sp>
        <p:nvSpPr>
          <p:cNvPr id="3075" name="Rectangle 3">
            <a:extLst>
              <a:ext uri="{FF2B5EF4-FFF2-40B4-BE49-F238E27FC236}">
                <a16:creationId xmlns:a16="http://schemas.microsoft.com/office/drawing/2014/main" id="{4E69FDDB-862E-2C4F-813F-C3117A87B47B}"/>
              </a:ext>
            </a:extLst>
          </p:cNvPr>
          <p:cNvSpPr>
            <a:spLocks noGrp="1" noChangeArrowheads="1"/>
          </p:cNvSpPr>
          <p:nvPr>
            <p:ph type="dt" idx="1"/>
          </p:nvPr>
        </p:nvSpPr>
        <p:spPr bwMode="auto">
          <a:xfrm>
            <a:off x="4138613" y="0"/>
            <a:ext cx="3163887" cy="479425"/>
          </a:xfrm>
          <a:prstGeom prst="rect">
            <a:avLst/>
          </a:prstGeom>
          <a:noFill/>
          <a:ln w="9525">
            <a:noFill/>
            <a:miter lim="800000"/>
            <a:headEnd/>
            <a:tailEnd/>
          </a:ln>
          <a:effectLst/>
        </p:spPr>
        <p:txBody>
          <a:bodyPr vert="horz" wrap="square" lIns="96515" tIns="48257" rIns="96515" bIns="48257" numCol="1" anchor="t" anchorCtr="0" compatLnSpc="1">
            <a:prstTxWarp prst="textNoShape">
              <a:avLst/>
            </a:prstTxWarp>
          </a:bodyPr>
          <a:lstStyle>
            <a:lvl1pPr algn="r" defTabSz="965200" eaLnBrk="1" hangingPunct="1">
              <a:defRPr sz="1300">
                <a:solidFill>
                  <a:schemeClr val="tx1"/>
                </a:solidFill>
                <a:latin typeface="Times New Roman" panose="02020603050405020304" pitchFamily="18" charset="0"/>
              </a:defRPr>
            </a:lvl1pPr>
          </a:lstStyle>
          <a:p>
            <a:pPr>
              <a:defRPr/>
            </a:pPr>
            <a:fld id="{BB57CE06-A02C-E748-93FE-CE90909EE2CA}" type="datetime1">
              <a:rPr lang="en-US" altLang="en-US"/>
              <a:pPr>
                <a:defRPr/>
              </a:pPr>
              <a:t>10/15/20</a:t>
            </a:fld>
            <a:endParaRPr lang="en-US" altLang="en-US"/>
          </a:p>
        </p:txBody>
      </p:sp>
      <p:sp>
        <p:nvSpPr>
          <p:cNvPr id="3076" name="Rectangle 4">
            <a:extLst>
              <a:ext uri="{FF2B5EF4-FFF2-40B4-BE49-F238E27FC236}">
                <a16:creationId xmlns:a16="http://schemas.microsoft.com/office/drawing/2014/main" id="{978B1345-9E33-A843-8D7C-BF9E3FB098FD}"/>
              </a:ext>
            </a:extLst>
          </p:cNvPr>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5E1569EF-867F-6649-948B-40800EB13BB1}"/>
              </a:ext>
            </a:extLst>
          </p:cNvPr>
          <p:cNvSpPr>
            <a:spLocks noGrp="1" noChangeArrowheads="1"/>
          </p:cNvSpPr>
          <p:nvPr>
            <p:ph type="body" sz="quarter" idx="3"/>
          </p:nvPr>
        </p:nvSpPr>
        <p:spPr bwMode="auto">
          <a:xfrm>
            <a:off x="973138" y="4554538"/>
            <a:ext cx="5356225" cy="4314825"/>
          </a:xfrm>
          <a:prstGeom prst="rect">
            <a:avLst/>
          </a:prstGeom>
          <a:noFill/>
          <a:ln w="9525">
            <a:noFill/>
            <a:miter lim="800000"/>
            <a:headEnd/>
            <a:tailEnd/>
          </a:ln>
          <a:effectLst/>
        </p:spPr>
        <p:txBody>
          <a:bodyPr vert="horz" wrap="square" lIns="96515" tIns="48257" rIns="96515" bIns="4825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8103773E-1EC9-EE44-8464-4B8E7C75C969}"/>
              </a:ext>
            </a:extLst>
          </p:cNvPr>
          <p:cNvSpPr>
            <a:spLocks noGrp="1" noChangeArrowheads="1"/>
          </p:cNvSpPr>
          <p:nvPr>
            <p:ph type="ftr" sz="quarter" idx="4"/>
          </p:nvPr>
        </p:nvSpPr>
        <p:spPr bwMode="auto">
          <a:xfrm>
            <a:off x="0" y="9109075"/>
            <a:ext cx="3163888" cy="479425"/>
          </a:xfrm>
          <a:prstGeom prst="rect">
            <a:avLst/>
          </a:prstGeom>
          <a:noFill/>
          <a:ln w="9525">
            <a:noFill/>
            <a:miter lim="800000"/>
            <a:headEnd/>
            <a:tailEnd/>
          </a:ln>
          <a:effectLst/>
        </p:spPr>
        <p:txBody>
          <a:bodyPr vert="horz" wrap="square" lIns="96515" tIns="48257" rIns="96515" bIns="48257" numCol="1" anchor="b" anchorCtr="0" compatLnSpc="1">
            <a:prstTxWarp prst="textNoShape">
              <a:avLst/>
            </a:prstTxWarp>
          </a:bodyPr>
          <a:lstStyle>
            <a:lvl1pPr defTabSz="965200" eaLnBrk="1" hangingPunct="1">
              <a:defRPr sz="1300">
                <a:solidFill>
                  <a:schemeClr val="tx1"/>
                </a:solidFill>
                <a:latin typeface="Times New Roman" charset="0"/>
                <a:ea typeface="+mn-ea"/>
              </a:defRPr>
            </a:lvl1pPr>
          </a:lstStyle>
          <a:p>
            <a:pPr>
              <a:defRPr/>
            </a:pPr>
            <a:r>
              <a:rPr lang="en-US"/>
              <a:t>A Small Dose of Toxicology - Overview</a:t>
            </a:r>
          </a:p>
        </p:txBody>
      </p:sp>
      <p:sp>
        <p:nvSpPr>
          <p:cNvPr id="3079" name="Rectangle 7">
            <a:extLst>
              <a:ext uri="{FF2B5EF4-FFF2-40B4-BE49-F238E27FC236}">
                <a16:creationId xmlns:a16="http://schemas.microsoft.com/office/drawing/2014/main" id="{F6600380-5337-0E46-8FDB-B40C7FF65DF0}"/>
              </a:ext>
            </a:extLst>
          </p:cNvPr>
          <p:cNvSpPr>
            <a:spLocks noGrp="1" noChangeArrowheads="1"/>
          </p:cNvSpPr>
          <p:nvPr>
            <p:ph type="sldNum" sz="quarter" idx="5"/>
          </p:nvPr>
        </p:nvSpPr>
        <p:spPr bwMode="auto">
          <a:xfrm>
            <a:off x="4138613" y="9109075"/>
            <a:ext cx="3163887" cy="479425"/>
          </a:xfrm>
          <a:prstGeom prst="rect">
            <a:avLst/>
          </a:prstGeom>
          <a:noFill/>
          <a:ln w="9525">
            <a:noFill/>
            <a:miter lim="800000"/>
            <a:headEnd/>
            <a:tailEnd/>
          </a:ln>
          <a:effectLst/>
        </p:spPr>
        <p:txBody>
          <a:bodyPr vert="horz" wrap="square" lIns="96515" tIns="48257" rIns="96515" bIns="48257" numCol="1" anchor="b" anchorCtr="0" compatLnSpc="1">
            <a:prstTxWarp prst="textNoShape">
              <a:avLst/>
            </a:prstTxWarp>
          </a:bodyPr>
          <a:lstStyle>
            <a:lvl1pPr algn="r" defTabSz="965200" eaLnBrk="1" hangingPunct="1">
              <a:defRPr sz="1300">
                <a:solidFill>
                  <a:schemeClr val="tx1"/>
                </a:solidFill>
                <a:latin typeface="Times New Roman" panose="02020603050405020304" pitchFamily="18" charset="0"/>
              </a:defRPr>
            </a:lvl1pPr>
          </a:lstStyle>
          <a:p>
            <a:pPr>
              <a:defRPr/>
            </a:pPr>
            <a:fld id="{A2E0BC2C-C784-814B-B69D-817FDBC988A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New Roman"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3">
            <a:extLst>
              <a:ext uri="{FF2B5EF4-FFF2-40B4-BE49-F238E27FC236}">
                <a16:creationId xmlns:a16="http://schemas.microsoft.com/office/drawing/2014/main" id="{65170594-16E9-544D-8A2D-05C9A2FBA28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65B6CB87-2588-3547-B5DD-057067C9986C}" type="datetime4">
              <a:rPr lang="en-US" altLang="en-US" sz="1300" smtClean="0"/>
              <a:pPr>
                <a:spcBef>
                  <a:spcPct val="0"/>
                </a:spcBef>
              </a:pPr>
              <a:t>October 15, 2020</a:t>
            </a:fld>
            <a:endParaRPr lang="en-US" altLang="en-US" sz="1300"/>
          </a:p>
        </p:txBody>
      </p:sp>
      <p:sp>
        <p:nvSpPr>
          <p:cNvPr id="6146" name="Rectangle 6">
            <a:extLst>
              <a:ext uri="{FF2B5EF4-FFF2-40B4-BE49-F238E27FC236}">
                <a16:creationId xmlns:a16="http://schemas.microsoft.com/office/drawing/2014/main" id="{99D93986-E92C-1B40-9DE4-86FA6B95FCD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6147" name="Rectangle 7">
            <a:extLst>
              <a:ext uri="{FF2B5EF4-FFF2-40B4-BE49-F238E27FC236}">
                <a16:creationId xmlns:a16="http://schemas.microsoft.com/office/drawing/2014/main" id="{19775317-636B-7446-9213-ABE5F50E38E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4ADA907C-1130-D342-959B-4679A0DD51BD}" type="slidenum">
              <a:rPr lang="en-US" altLang="en-US" sz="1300" smtClean="0"/>
              <a:pPr>
                <a:spcBef>
                  <a:spcPct val="0"/>
                </a:spcBef>
              </a:pPr>
              <a:t>1</a:t>
            </a:fld>
            <a:endParaRPr lang="en-US" altLang="en-US" sz="1300"/>
          </a:p>
        </p:txBody>
      </p:sp>
      <p:sp>
        <p:nvSpPr>
          <p:cNvPr id="6148" name="Rectangle 2">
            <a:extLst>
              <a:ext uri="{FF2B5EF4-FFF2-40B4-BE49-F238E27FC236}">
                <a16:creationId xmlns:a16="http://schemas.microsoft.com/office/drawing/2014/main" id="{D943BC93-4C49-F94C-8A86-B8302D31E75F}"/>
              </a:ext>
            </a:extLst>
          </p:cNvPr>
          <p:cNvSpPr>
            <a:spLocks noGrp="1" noRot="1" noChangeAspect="1" noChangeArrowheads="1" noTextEdit="1"/>
          </p:cNvSpPr>
          <p:nvPr>
            <p:ph type="sldImg"/>
          </p:nvPr>
        </p:nvSpPr>
        <p:spPr>
          <a:solidFill>
            <a:srgbClr val="FFFFFF"/>
          </a:solidFill>
          <a:ln/>
        </p:spPr>
      </p:sp>
      <p:sp>
        <p:nvSpPr>
          <p:cNvPr id="6149" name="Rectangle 3">
            <a:extLst>
              <a:ext uri="{FF2B5EF4-FFF2-40B4-BE49-F238E27FC236}">
                <a16:creationId xmlns:a16="http://schemas.microsoft.com/office/drawing/2014/main" id="{2E075656-B50F-BA41-84F3-C9C3AFF90914}"/>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a:extLst>
              <a:ext uri="{FF2B5EF4-FFF2-40B4-BE49-F238E27FC236}">
                <a16:creationId xmlns:a16="http://schemas.microsoft.com/office/drawing/2014/main" id="{116EEF4C-033D-6E4C-8182-1F6E9AD41E1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168D271E-7252-9E48-BFB1-B2F950CBFD1F}" type="datetime4">
              <a:rPr lang="en-US" altLang="en-US" sz="1300" smtClean="0"/>
              <a:pPr>
                <a:spcBef>
                  <a:spcPct val="0"/>
                </a:spcBef>
              </a:pPr>
              <a:t>October 15, 2020</a:t>
            </a:fld>
            <a:endParaRPr lang="en-US" altLang="en-US" sz="1300"/>
          </a:p>
        </p:txBody>
      </p:sp>
      <p:sp>
        <p:nvSpPr>
          <p:cNvPr id="24578" name="Rectangle 6">
            <a:extLst>
              <a:ext uri="{FF2B5EF4-FFF2-40B4-BE49-F238E27FC236}">
                <a16:creationId xmlns:a16="http://schemas.microsoft.com/office/drawing/2014/main" id="{CD0FF3B8-E19F-5343-930F-CB7E25E3822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24579" name="Rectangle 7">
            <a:extLst>
              <a:ext uri="{FF2B5EF4-FFF2-40B4-BE49-F238E27FC236}">
                <a16:creationId xmlns:a16="http://schemas.microsoft.com/office/drawing/2014/main" id="{4E3386C5-5E09-D949-805D-DB6D3863C7C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E8EBC64E-3E8E-8549-BEFE-D2386C6DCE07}" type="slidenum">
              <a:rPr lang="en-US" altLang="en-US" sz="1300" smtClean="0"/>
              <a:pPr>
                <a:spcBef>
                  <a:spcPct val="0"/>
                </a:spcBef>
              </a:pPr>
              <a:t>10</a:t>
            </a:fld>
            <a:endParaRPr lang="en-US" altLang="en-US" sz="1300"/>
          </a:p>
        </p:txBody>
      </p:sp>
      <p:sp>
        <p:nvSpPr>
          <p:cNvPr id="24580" name="Rectangle 2">
            <a:extLst>
              <a:ext uri="{FF2B5EF4-FFF2-40B4-BE49-F238E27FC236}">
                <a16:creationId xmlns:a16="http://schemas.microsoft.com/office/drawing/2014/main" id="{5DACC0B9-2DF8-784A-B750-0B8909C5DF56}"/>
              </a:ext>
            </a:extLst>
          </p:cNvPr>
          <p:cNvSpPr>
            <a:spLocks noGrp="1" noRot="1" noChangeAspect="1" noChangeArrowheads="1" noTextEdit="1"/>
          </p:cNvSpPr>
          <p:nvPr>
            <p:ph type="sldImg"/>
          </p:nvPr>
        </p:nvSpPr>
        <p:spPr>
          <a:solidFill>
            <a:srgbClr val="FFFFFF"/>
          </a:solidFill>
          <a:ln/>
        </p:spPr>
      </p:sp>
      <p:sp>
        <p:nvSpPr>
          <p:cNvPr id="24581" name="Rectangle 3">
            <a:extLst>
              <a:ext uri="{FF2B5EF4-FFF2-40B4-BE49-F238E27FC236}">
                <a16:creationId xmlns:a16="http://schemas.microsoft.com/office/drawing/2014/main" id="{CC4EBFBA-8D56-484E-9D99-B021F3E86BE6}"/>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a:extLst>
              <a:ext uri="{FF2B5EF4-FFF2-40B4-BE49-F238E27FC236}">
                <a16:creationId xmlns:a16="http://schemas.microsoft.com/office/drawing/2014/main" id="{C7B36F7F-3645-E743-B42D-6FE8757BAD8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74AF62C0-2BF0-0345-B3A8-AC12532E5260}" type="datetime4">
              <a:rPr lang="en-US" altLang="en-US" sz="1300" smtClean="0"/>
              <a:pPr>
                <a:spcBef>
                  <a:spcPct val="0"/>
                </a:spcBef>
              </a:pPr>
              <a:t>October 15, 2020</a:t>
            </a:fld>
            <a:endParaRPr lang="en-US" altLang="en-US" sz="1300"/>
          </a:p>
        </p:txBody>
      </p:sp>
      <p:sp>
        <p:nvSpPr>
          <p:cNvPr id="26626" name="Rectangle 6">
            <a:extLst>
              <a:ext uri="{FF2B5EF4-FFF2-40B4-BE49-F238E27FC236}">
                <a16:creationId xmlns:a16="http://schemas.microsoft.com/office/drawing/2014/main" id="{752685BB-5195-1A4C-A5A5-66C372B4DEC7}"/>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26627" name="Rectangle 7">
            <a:extLst>
              <a:ext uri="{FF2B5EF4-FFF2-40B4-BE49-F238E27FC236}">
                <a16:creationId xmlns:a16="http://schemas.microsoft.com/office/drawing/2014/main" id="{627987A2-5B94-9246-85DC-E65BA6D10A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381403A4-6A74-E743-826E-6E87E0AFCAC7}" type="slidenum">
              <a:rPr lang="en-US" altLang="en-US" sz="1300" smtClean="0"/>
              <a:pPr>
                <a:spcBef>
                  <a:spcPct val="0"/>
                </a:spcBef>
              </a:pPr>
              <a:t>11</a:t>
            </a:fld>
            <a:endParaRPr lang="en-US" altLang="en-US" sz="1300"/>
          </a:p>
        </p:txBody>
      </p:sp>
      <p:sp>
        <p:nvSpPr>
          <p:cNvPr id="26628" name="Rectangle 2">
            <a:extLst>
              <a:ext uri="{FF2B5EF4-FFF2-40B4-BE49-F238E27FC236}">
                <a16:creationId xmlns:a16="http://schemas.microsoft.com/office/drawing/2014/main" id="{B99913B8-A021-7942-95AA-E7647F8057DD}"/>
              </a:ext>
            </a:extLst>
          </p:cNvPr>
          <p:cNvSpPr>
            <a:spLocks noGrp="1" noRot="1" noChangeAspect="1" noChangeArrowheads="1" noTextEdit="1"/>
          </p:cNvSpPr>
          <p:nvPr>
            <p:ph type="sldImg"/>
          </p:nvPr>
        </p:nvSpPr>
        <p:spPr>
          <a:solidFill>
            <a:srgbClr val="FFFFFF"/>
          </a:solidFill>
          <a:ln/>
        </p:spPr>
      </p:sp>
      <p:sp>
        <p:nvSpPr>
          <p:cNvPr id="26629" name="Rectangle 3">
            <a:extLst>
              <a:ext uri="{FF2B5EF4-FFF2-40B4-BE49-F238E27FC236}">
                <a16:creationId xmlns:a16="http://schemas.microsoft.com/office/drawing/2014/main" id="{12A127A4-961A-FE4C-A737-8952BE6FD0D1}"/>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a:extLst>
              <a:ext uri="{FF2B5EF4-FFF2-40B4-BE49-F238E27FC236}">
                <a16:creationId xmlns:a16="http://schemas.microsoft.com/office/drawing/2014/main" id="{874FEBD5-9420-8749-9B07-0C9C03164F0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515DFA88-B0AA-A746-AA3A-BE1B69F7BEF7}" type="datetime4">
              <a:rPr lang="en-US" altLang="en-US" sz="1300" smtClean="0"/>
              <a:pPr>
                <a:spcBef>
                  <a:spcPct val="0"/>
                </a:spcBef>
              </a:pPr>
              <a:t>October 15, 2020</a:t>
            </a:fld>
            <a:endParaRPr lang="en-US" altLang="en-US" sz="1300"/>
          </a:p>
        </p:txBody>
      </p:sp>
      <p:sp>
        <p:nvSpPr>
          <p:cNvPr id="28674" name="Rectangle 6">
            <a:extLst>
              <a:ext uri="{FF2B5EF4-FFF2-40B4-BE49-F238E27FC236}">
                <a16:creationId xmlns:a16="http://schemas.microsoft.com/office/drawing/2014/main" id="{32FDA8F3-CD72-8A4B-8135-70CB4B40B7A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28675" name="Rectangle 7">
            <a:extLst>
              <a:ext uri="{FF2B5EF4-FFF2-40B4-BE49-F238E27FC236}">
                <a16:creationId xmlns:a16="http://schemas.microsoft.com/office/drawing/2014/main" id="{003B710C-F749-5644-A665-CC5763FDAA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01CDF229-0255-C84F-AE86-2BEB879CCDFE}" type="slidenum">
              <a:rPr lang="en-US" altLang="en-US" sz="1300" smtClean="0"/>
              <a:pPr>
                <a:spcBef>
                  <a:spcPct val="0"/>
                </a:spcBef>
              </a:pPr>
              <a:t>12</a:t>
            </a:fld>
            <a:endParaRPr lang="en-US" altLang="en-US" sz="1300"/>
          </a:p>
        </p:txBody>
      </p:sp>
      <p:sp>
        <p:nvSpPr>
          <p:cNvPr id="28676" name="Rectangle 2">
            <a:extLst>
              <a:ext uri="{FF2B5EF4-FFF2-40B4-BE49-F238E27FC236}">
                <a16:creationId xmlns:a16="http://schemas.microsoft.com/office/drawing/2014/main" id="{CC1ED9D0-A54E-6B4A-A933-FAD7078B907C}"/>
              </a:ext>
            </a:extLst>
          </p:cNvPr>
          <p:cNvSpPr>
            <a:spLocks noGrp="1" noRot="1" noChangeAspect="1" noChangeArrowheads="1" noTextEdit="1"/>
          </p:cNvSpPr>
          <p:nvPr>
            <p:ph type="sldImg"/>
          </p:nvPr>
        </p:nvSpPr>
        <p:spPr>
          <a:solidFill>
            <a:srgbClr val="FFFFFF"/>
          </a:solidFill>
          <a:ln/>
        </p:spPr>
      </p:sp>
      <p:sp>
        <p:nvSpPr>
          <p:cNvPr id="28677" name="Rectangle 3">
            <a:extLst>
              <a:ext uri="{FF2B5EF4-FFF2-40B4-BE49-F238E27FC236}">
                <a16:creationId xmlns:a16="http://schemas.microsoft.com/office/drawing/2014/main" id="{4365F8AE-55AC-8D49-B25B-41CA5FD361CF}"/>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a:extLst>
              <a:ext uri="{FF2B5EF4-FFF2-40B4-BE49-F238E27FC236}">
                <a16:creationId xmlns:a16="http://schemas.microsoft.com/office/drawing/2014/main" id="{6D801AA0-8318-0445-B506-43D8ED28A0C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AB773972-BE43-744A-B302-F02213C676B1}" type="datetime4">
              <a:rPr lang="en-US" altLang="en-US" sz="1300" smtClean="0"/>
              <a:pPr>
                <a:spcBef>
                  <a:spcPct val="0"/>
                </a:spcBef>
              </a:pPr>
              <a:t>October 15, 2020</a:t>
            </a:fld>
            <a:endParaRPr lang="en-US" altLang="en-US" sz="1300"/>
          </a:p>
        </p:txBody>
      </p:sp>
      <p:sp>
        <p:nvSpPr>
          <p:cNvPr id="30722" name="Rectangle 6">
            <a:extLst>
              <a:ext uri="{FF2B5EF4-FFF2-40B4-BE49-F238E27FC236}">
                <a16:creationId xmlns:a16="http://schemas.microsoft.com/office/drawing/2014/main" id="{E4E741EE-36A4-BA4A-BCC5-4698F9B86FA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30723" name="Rectangle 7">
            <a:extLst>
              <a:ext uri="{FF2B5EF4-FFF2-40B4-BE49-F238E27FC236}">
                <a16:creationId xmlns:a16="http://schemas.microsoft.com/office/drawing/2014/main" id="{2BF77CC7-BDF5-A34F-935D-E2DA862DC6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620A822E-5951-7549-93EC-2B2CF4173ED5}" type="slidenum">
              <a:rPr lang="en-US" altLang="en-US" sz="1300" smtClean="0"/>
              <a:pPr>
                <a:spcBef>
                  <a:spcPct val="0"/>
                </a:spcBef>
              </a:pPr>
              <a:t>13</a:t>
            </a:fld>
            <a:endParaRPr lang="en-US" altLang="en-US" sz="1300"/>
          </a:p>
        </p:txBody>
      </p:sp>
      <p:sp>
        <p:nvSpPr>
          <p:cNvPr id="30724" name="Rectangle 2">
            <a:extLst>
              <a:ext uri="{FF2B5EF4-FFF2-40B4-BE49-F238E27FC236}">
                <a16:creationId xmlns:a16="http://schemas.microsoft.com/office/drawing/2014/main" id="{8D58CE18-CD77-6B4C-BA04-3EF07909688B}"/>
              </a:ext>
            </a:extLst>
          </p:cNvPr>
          <p:cNvSpPr>
            <a:spLocks noGrp="1" noRot="1" noChangeAspect="1" noChangeArrowheads="1" noTextEdit="1"/>
          </p:cNvSpPr>
          <p:nvPr>
            <p:ph type="sldImg"/>
          </p:nvPr>
        </p:nvSpPr>
        <p:spPr>
          <a:solidFill>
            <a:srgbClr val="FFFFFF"/>
          </a:solidFill>
          <a:ln/>
        </p:spPr>
      </p:sp>
      <p:sp>
        <p:nvSpPr>
          <p:cNvPr id="30725" name="Rectangle 3">
            <a:extLst>
              <a:ext uri="{FF2B5EF4-FFF2-40B4-BE49-F238E27FC236}">
                <a16:creationId xmlns:a16="http://schemas.microsoft.com/office/drawing/2014/main" id="{E673398F-D21A-A042-AC5E-10CA8CA75D39}"/>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a:extLst>
              <a:ext uri="{FF2B5EF4-FFF2-40B4-BE49-F238E27FC236}">
                <a16:creationId xmlns:a16="http://schemas.microsoft.com/office/drawing/2014/main" id="{EB9DED6F-0D34-CB42-A054-425B19F719BB}"/>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FA10FBBE-048C-2149-AED7-FAB3CBE9430B}" type="datetime4">
              <a:rPr lang="en-US" altLang="en-US" sz="1300" smtClean="0"/>
              <a:pPr>
                <a:spcBef>
                  <a:spcPct val="0"/>
                </a:spcBef>
              </a:pPr>
              <a:t>October 15, 2020</a:t>
            </a:fld>
            <a:endParaRPr lang="en-US" altLang="en-US" sz="1300"/>
          </a:p>
        </p:txBody>
      </p:sp>
      <p:sp>
        <p:nvSpPr>
          <p:cNvPr id="32770" name="Rectangle 6">
            <a:extLst>
              <a:ext uri="{FF2B5EF4-FFF2-40B4-BE49-F238E27FC236}">
                <a16:creationId xmlns:a16="http://schemas.microsoft.com/office/drawing/2014/main" id="{5EE75652-6567-DD49-8337-04E91943D8C7}"/>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32771" name="Rectangle 7">
            <a:extLst>
              <a:ext uri="{FF2B5EF4-FFF2-40B4-BE49-F238E27FC236}">
                <a16:creationId xmlns:a16="http://schemas.microsoft.com/office/drawing/2014/main" id="{C2DDCBB2-658E-5542-BA8F-6348501459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373FD85-2B02-B243-96A5-90850429A506}" type="slidenum">
              <a:rPr lang="en-US" altLang="en-US" sz="1300" smtClean="0"/>
              <a:pPr>
                <a:spcBef>
                  <a:spcPct val="0"/>
                </a:spcBef>
              </a:pPr>
              <a:t>14</a:t>
            </a:fld>
            <a:endParaRPr lang="en-US" altLang="en-US" sz="1300"/>
          </a:p>
        </p:txBody>
      </p:sp>
      <p:sp>
        <p:nvSpPr>
          <p:cNvPr id="32772" name="Rectangle 2">
            <a:extLst>
              <a:ext uri="{FF2B5EF4-FFF2-40B4-BE49-F238E27FC236}">
                <a16:creationId xmlns:a16="http://schemas.microsoft.com/office/drawing/2014/main" id="{C4AB0A5D-722A-C548-8073-85778FD7858D}"/>
              </a:ext>
            </a:extLst>
          </p:cNvPr>
          <p:cNvSpPr>
            <a:spLocks noGrp="1" noRot="1" noChangeAspect="1" noChangeArrowheads="1" noTextEdit="1"/>
          </p:cNvSpPr>
          <p:nvPr>
            <p:ph type="sldImg"/>
          </p:nvPr>
        </p:nvSpPr>
        <p:spPr>
          <a:solidFill>
            <a:srgbClr val="FFFFFF"/>
          </a:solidFill>
          <a:ln/>
        </p:spPr>
      </p:sp>
      <p:sp>
        <p:nvSpPr>
          <p:cNvPr id="32773" name="Rectangle 3">
            <a:extLst>
              <a:ext uri="{FF2B5EF4-FFF2-40B4-BE49-F238E27FC236}">
                <a16:creationId xmlns:a16="http://schemas.microsoft.com/office/drawing/2014/main" id="{C55A5421-339C-1846-8E30-229E1C4D47D5}"/>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
            <a:extLst>
              <a:ext uri="{FF2B5EF4-FFF2-40B4-BE49-F238E27FC236}">
                <a16:creationId xmlns:a16="http://schemas.microsoft.com/office/drawing/2014/main" id="{F9A590D3-B76D-704E-90B4-50A8E1A0D1A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05329FF6-0424-0445-AA88-BD01A564C040}" type="datetime4">
              <a:rPr lang="en-US" altLang="en-US" sz="1300" smtClean="0"/>
              <a:pPr>
                <a:spcBef>
                  <a:spcPct val="0"/>
                </a:spcBef>
              </a:pPr>
              <a:t>October 15, 2020</a:t>
            </a:fld>
            <a:endParaRPr lang="en-US" altLang="en-US" sz="1300"/>
          </a:p>
        </p:txBody>
      </p:sp>
      <p:sp>
        <p:nvSpPr>
          <p:cNvPr id="34818" name="Rectangle 6">
            <a:extLst>
              <a:ext uri="{FF2B5EF4-FFF2-40B4-BE49-F238E27FC236}">
                <a16:creationId xmlns:a16="http://schemas.microsoft.com/office/drawing/2014/main" id="{B466DA52-E26A-1445-91EB-52DA69929C7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34819" name="Rectangle 7">
            <a:extLst>
              <a:ext uri="{FF2B5EF4-FFF2-40B4-BE49-F238E27FC236}">
                <a16:creationId xmlns:a16="http://schemas.microsoft.com/office/drawing/2014/main" id="{B0E321E5-812D-044C-88EF-928A1B491D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70B38BF4-C7ED-A244-93D8-71331BB9948C}" type="slidenum">
              <a:rPr lang="en-US" altLang="en-US" sz="1300" smtClean="0"/>
              <a:pPr>
                <a:spcBef>
                  <a:spcPct val="0"/>
                </a:spcBef>
              </a:pPr>
              <a:t>15</a:t>
            </a:fld>
            <a:endParaRPr lang="en-US" altLang="en-US" sz="1300"/>
          </a:p>
        </p:txBody>
      </p:sp>
      <p:sp>
        <p:nvSpPr>
          <p:cNvPr id="34820" name="Rectangle 2">
            <a:extLst>
              <a:ext uri="{FF2B5EF4-FFF2-40B4-BE49-F238E27FC236}">
                <a16:creationId xmlns:a16="http://schemas.microsoft.com/office/drawing/2014/main" id="{6D00556B-5714-494A-806E-DF751D5FE6DD}"/>
              </a:ext>
            </a:extLst>
          </p:cNvPr>
          <p:cNvSpPr>
            <a:spLocks noGrp="1" noRot="1" noChangeAspect="1" noChangeArrowheads="1" noTextEdit="1"/>
          </p:cNvSpPr>
          <p:nvPr>
            <p:ph type="sldImg"/>
          </p:nvPr>
        </p:nvSpPr>
        <p:spPr>
          <a:solidFill>
            <a:srgbClr val="FFFFFF"/>
          </a:solidFill>
          <a:ln/>
        </p:spPr>
      </p:sp>
      <p:sp>
        <p:nvSpPr>
          <p:cNvPr id="34821" name="Rectangle 3">
            <a:extLst>
              <a:ext uri="{FF2B5EF4-FFF2-40B4-BE49-F238E27FC236}">
                <a16:creationId xmlns:a16="http://schemas.microsoft.com/office/drawing/2014/main" id="{41E3920E-7C28-5940-AD8A-032A60B11E94}"/>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a:extLst>
              <a:ext uri="{FF2B5EF4-FFF2-40B4-BE49-F238E27FC236}">
                <a16:creationId xmlns:a16="http://schemas.microsoft.com/office/drawing/2014/main" id="{1CB1F6EB-F839-BB4B-825D-B8A81D8E3D93}"/>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60284D15-5421-244C-8F52-FF96F5A9ADDB}" type="datetime4">
              <a:rPr lang="en-US" altLang="en-US" sz="1300" smtClean="0"/>
              <a:pPr>
                <a:spcBef>
                  <a:spcPct val="0"/>
                </a:spcBef>
              </a:pPr>
              <a:t>October 15, 2020</a:t>
            </a:fld>
            <a:endParaRPr lang="en-US" altLang="en-US" sz="1300"/>
          </a:p>
        </p:txBody>
      </p:sp>
      <p:sp>
        <p:nvSpPr>
          <p:cNvPr id="36866" name="Rectangle 6">
            <a:extLst>
              <a:ext uri="{FF2B5EF4-FFF2-40B4-BE49-F238E27FC236}">
                <a16:creationId xmlns:a16="http://schemas.microsoft.com/office/drawing/2014/main" id="{FEEC7387-1AE3-294F-815C-AE2A6A2818D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36867" name="Rectangle 7">
            <a:extLst>
              <a:ext uri="{FF2B5EF4-FFF2-40B4-BE49-F238E27FC236}">
                <a16:creationId xmlns:a16="http://schemas.microsoft.com/office/drawing/2014/main" id="{D5C27678-9659-4A46-A1BC-FC7FCC6332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C986138F-C617-D44B-A947-9A5BC34EF674}" type="slidenum">
              <a:rPr lang="en-US" altLang="en-US" sz="1300" smtClean="0"/>
              <a:pPr>
                <a:spcBef>
                  <a:spcPct val="0"/>
                </a:spcBef>
              </a:pPr>
              <a:t>16</a:t>
            </a:fld>
            <a:endParaRPr lang="en-US" altLang="en-US" sz="1300"/>
          </a:p>
        </p:txBody>
      </p:sp>
      <p:sp>
        <p:nvSpPr>
          <p:cNvPr id="36868" name="Rectangle 2">
            <a:extLst>
              <a:ext uri="{FF2B5EF4-FFF2-40B4-BE49-F238E27FC236}">
                <a16:creationId xmlns:a16="http://schemas.microsoft.com/office/drawing/2014/main" id="{8A9C3DB7-CD2B-CD4D-ADC0-9B8DD72AE0E3}"/>
              </a:ext>
            </a:extLst>
          </p:cNvPr>
          <p:cNvSpPr>
            <a:spLocks noGrp="1" noRot="1" noChangeAspect="1" noChangeArrowheads="1" noTextEdit="1"/>
          </p:cNvSpPr>
          <p:nvPr>
            <p:ph type="sldImg"/>
          </p:nvPr>
        </p:nvSpPr>
        <p:spPr>
          <a:solidFill>
            <a:srgbClr val="FFFFFF"/>
          </a:solidFill>
          <a:ln/>
        </p:spPr>
      </p:sp>
      <p:sp>
        <p:nvSpPr>
          <p:cNvPr id="36869" name="Rectangle 3">
            <a:extLst>
              <a:ext uri="{FF2B5EF4-FFF2-40B4-BE49-F238E27FC236}">
                <a16:creationId xmlns:a16="http://schemas.microsoft.com/office/drawing/2014/main" id="{C52EF75C-C8D3-844C-88DA-E927F23153D5}"/>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a:extLst>
              <a:ext uri="{FF2B5EF4-FFF2-40B4-BE49-F238E27FC236}">
                <a16:creationId xmlns:a16="http://schemas.microsoft.com/office/drawing/2014/main" id="{E1FF7403-325A-8244-9B9F-B871CE613304}"/>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F074CDAB-F1B6-074B-AAD8-68BD49EE2BAE}" type="datetime4">
              <a:rPr lang="en-US" altLang="en-US" sz="1300" smtClean="0"/>
              <a:pPr>
                <a:spcBef>
                  <a:spcPct val="0"/>
                </a:spcBef>
              </a:pPr>
              <a:t>October 15, 2020</a:t>
            </a:fld>
            <a:endParaRPr lang="en-US" altLang="en-US" sz="1300"/>
          </a:p>
        </p:txBody>
      </p:sp>
      <p:sp>
        <p:nvSpPr>
          <p:cNvPr id="38914" name="Rectangle 6">
            <a:extLst>
              <a:ext uri="{FF2B5EF4-FFF2-40B4-BE49-F238E27FC236}">
                <a16:creationId xmlns:a16="http://schemas.microsoft.com/office/drawing/2014/main" id="{A9C0BBA0-7C55-D944-8C38-FD1922EF8C5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38915" name="Rectangle 7">
            <a:extLst>
              <a:ext uri="{FF2B5EF4-FFF2-40B4-BE49-F238E27FC236}">
                <a16:creationId xmlns:a16="http://schemas.microsoft.com/office/drawing/2014/main" id="{C7091D94-68A6-A54A-B02E-B94E9F4778A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5C56EB3D-BEF9-3044-9E3C-3267B2D25C6E}" type="slidenum">
              <a:rPr lang="en-US" altLang="en-US" sz="1300" smtClean="0"/>
              <a:pPr>
                <a:spcBef>
                  <a:spcPct val="0"/>
                </a:spcBef>
              </a:pPr>
              <a:t>17</a:t>
            </a:fld>
            <a:endParaRPr lang="en-US" altLang="en-US" sz="1300"/>
          </a:p>
        </p:txBody>
      </p:sp>
      <p:sp>
        <p:nvSpPr>
          <p:cNvPr id="38916" name="Rectangle 2">
            <a:extLst>
              <a:ext uri="{FF2B5EF4-FFF2-40B4-BE49-F238E27FC236}">
                <a16:creationId xmlns:a16="http://schemas.microsoft.com/office/drawing/2014/main" id="{0447FD37-851E-6047-A0C5-E89AD4E236A5}"/>
              </a:ext>
            </a:extLst>
          </p:cNvPr>
          <p:cNvSpPr>
            <a:spLocks noGrp="1" noRot="1" noChangeAspect="1" noChangeArrowheads="1" noTextEdit="1"/>
          </p:cNvSpPr>
          <p:nvPr>
            <p:ph type="sldImg"/>
          </p:nvPr>
        </p:nvSpPr>
        <p:spPr>
          <a:solidFill>
            <a:srgbClr val="FFFFFF"/>
          </a:solidFill>
          <a:ln/>
        </p:spPr>
      </p:sp>
      <p:sp>
        <p:nvSpPr>
          <p:cNvPr id="38917" name="Rectangle 3">
            <a:extLst>
              <a:ext uri="{FF2B5EF4-FFF2-40B4-BE49-F238E27FC236}">
                <a16:creationId xmlns:a16="http://schemas.microsoft.com/office/drawing/2014/main" id="{7F96585F-6AB2-5340-A213-C85D1548E533}"/>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a:extLst>
              <a:ext uri="{FF2B5EF4-FFF2-40B4-BE49-F238E27FC236}">
                <a16:creationId xmlns:a16="http://schemas.microsoft.com/office/drawing/2014/main" id="{74CD377E-8C52-B645-A205-A54F00E383C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343E7233-CD0D-9949-84E4-4FACBA8241E1}" type="datetime4">
              <a:rPr lang="en-US" altLang="en-US" sz="1300" smtClean="0"/>
              <a:pPr>
                <a:spcBef>
                  <a:spcPct val="0"/>
                </a:spcBef>
              </a:pPr>
              <a:t>October 15, 2020</a:t>
            </a:fld>
            <a:endParaRPr lang="en-US" altLang="en-US" sz="1300"/>
          </a:p>
        </p:txBody>
      </p:sp>
      <p:sp>
        <p:nvSpPr>
          <p:cNvPr id="43010" name="Rectangle 6">
            <a:extLst>
              <a:ext uri="{FF2B5EF4-FFF2-40B4-BE49-F238E27FC236}">
                <a16:creationId xmlns:a16="http://schemas.microsoft.com/office/drawing/2014/main" id="{D483A41E-62F6-3243-8928-386C106ABB7F}"/>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43011" name="Rectangle 7">
            <a:extLst>
              <a:ext uri="{FF2B5EF4-FFF2-40B4-BE49-F238E27FC236}">
                <a16:creationId xmlns:a16="http://schemas.microsoft.com/office/drawing/2014/main" id="{A10C0453-6B56-D149-A9F8-9A7CFFE4BE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9CAB93E3-A538-4944-8237-FC36815A8EDB}" type="slidenum">
              <a:rPr lang="en-US" altLang="en-US" sz="1300" smtClean="0"/>
              <a:pPr>
                <a:spcBef>
                  <a:spcPct val="0"/>
                </a:spcBef>
              </a:pPr>
              <a:t>18</a:t>
            </a:fld>
            <a:endParaRPr lang="en-US" altLang="en-US" sz="1300"/>
          </a:p>
        </p:txBody>
      </p:sp>
      <p:sp>
        <p:nvSpPr>
          <p:cNvPr id="43012" name="Rectangle 2">
            <a:extLst>
              <a:ext uri="{FF2B5EF4-FFF2-40B4-BE49-F238E27FC236}">
                <a16:creationId xmlns:a16="http://schemas.microsoft.com/office/drawing/2014/main" id="{2BF81C06-D06E-164F-9736-61C40E5B98A2}"/>
              </a:ext>
            </a:extLst>
          </p:cNvPr>
          <p:cNvSpPr>
            <a:spLocks noGrp="1" noRot="1" noChangeAspect="1" noChangeArrowheads="1" noTextEdit="1"/>
          </p:cNvSpPr>
          <p:nvPr>
            <p:ph type="sldImg"/>
          </p:nvPr>
        </p:nvSpPr>
        <p:spPr>
          <a:solidFill>
            <a:srgbClr val="FFFFFF"/>
          </a:solidFill>
          <a:ln/>
        </p:spPr>
      </p:sp>
      <p:sp>
        <p:nvSpPr>
          <p:cNvPr id="43013" name="Rectangle 3">
            <a:extLst>
              <a:ext uri="{FF2B5EF4-FFF2-40B4-BE49-F238E27FC236}">
                <a16:creationId xmlns:a16="http://schemas.microsoft.com/office/drawing/2014/main" id="{DA3028D7-6CCC-E24A-BA33-F8506CA146A7}"/>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3">
            <a:extLst>
              <a:ext uri="{FF2B5EF4-FFF2-40B4-BE49-F238E27FC236}">
                <a16:creationId xmlns:a16="http://schemas.microsoft.com/office/drawing/2014/main" id="{4F1FA538-786C-BF4A-A120-701B1618305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F2E27454-9F26-2A4E-A88A-458DE8D0CD52}" type="datetime4">
              <a:rPr lang="en-US" altLang="en-US" sz="1300" smtClean="0"/>
              <a:pPr>
                <a:spcBef>
                  <a:spcPct val="0"/>
                </a:spcBef>
              </a:pPr>
              <a:t>October 15, 2020</a:t>
            </a:fld>
            <a:endParaRPr lang="en-US" altLang="en-US" sz="1300"/>
          </a:p>
        </p:txBody>
      </p:sp>
      <p:sp>
        <p:nvSpPr>
          <p:cNvPr id="8194" name="Rectangle 6">
            <a:extLst>
              <a:ext uri="{FF2B5EF4-FFF2-40B4-BE49-F238E27FC236}">
                <a16:creationId xmlns:a16="http://schemas.microsoft.com/office/drawing/2014/main" id="{78DDB4AA-1BB6-D747-B559-000301A6D56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8195" name="Rectangle 7">
            <a:extLst>
              <a:ext uri="{FF2B5EF4-FFF2-40B4-BE49-F238E27FC236}">
                <a16:creationId xmlns:a16="http://schemas.microsoft.com/office/drawing/2014/main" id="{EE55C187-580C-7F4B-9B50-FD88DAE5E1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1C73CC97-9385-AB44-AADC-D01BAA911B3C}" type="slidenum">
              <a:rPr lang="en-US" altLang="en-US" sz="1300" smtClean="0"/>
              <a:pPr>
                <a:spcBef>
                  <a:spcPct val="0"/>
                </a:spcBef>
              </a:pPr>
              <a:t>2</a:t>
            </a:fld>
            <a:endParaRPr lang="en-US" altLang="en-US" sz="1300"/>
          </a:p>
        </p:txBody>
      </p:sp>
      <p:sp>
        <p:nvSpPr>
          <p:cNvPr id="8196" name="Rectangle 2">
            <a:extLst>
              <a:ext uri="{FF2B5EF4-FFF2-40B4-BE49-F238E27FC236}">
                <a16:creationId xmlns:a16="http://schemas.microsoft.com/office/drawing/2014/main" id="{1C4CEC47-5285-9341-8F8F-5C00AB249926}"/>
              </a:ext>
            </a:extLst>
          </p:cNvPr>
          <p:cNvSpPr>
            <a:spLocks noGrp="1" noRot="1" noChangeAspect="1" noChangeArrowheads="1" noTextEdit="1"/>
          </p:cNvSpPr>
          <p:nvPr>
            <p:ph type="sldImg"/>
          </p:nvPr>
        </p:nvSpPr>
        <p:spPr>
          <a:solidFill>
            <a:srgbClr val="FFFFFF"/>
          </a:solidFill>
          <a:ln/>
        </p:spPr>
      </p:sp>
      <p:sp>
        <p:nvSpPr>
          <p:cNvPr id="8197" name="Rectangle 3">
            <a:extLst>
              <a:ext uri="{FF2B5EF4-FFF2-40B4-BE49-F238E27FC236}">
                <a16:creationId xmlns:a16="http://schemas.microsoft.com/office/drawing/2014/main" id="{EE448803-9775-4C44-902B-D3B24929E352}"/>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3">
            <a:extLst>
              <a:ext uri="{FF2B5EF4-FFF2-40B4-BE49-F238E27FC236}">
                <a16:creationId xmlns:a16="http://schemas.microsoft.com/office/drawing/2014/main" id="{B619791E-8A56-A74B-9DB6-3A047D0B0E2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95019022-CBA4-884B-A0E8-64D1A630FE69}" type="datetime4">
              <a:rPr lang="en-US" altLang="en-US" sz="1300" smtClean="0"/>
              <a:pPr>
                <a:spcBef>
                  <a:spcPct val="0"/>
                </a:spcBef>
              </a:pPr>
              <a:t>October 15, 2020</a:t>
            </a:fld>
            <a:endParaRPr lang="en-US" altLang="en-US" sz="1300"/>
          </a:p>
        </p:txBody>
      </p:sp>
      <p:sp>
        <p:nvSpPr>
          <p:cNvPr id="10242" name="Rectangle 6">
            <a:extLst>
              <a:ext uri="{FF2B5EF4-FFF2-40B4-BE49-F238E27FC236}">
                <a16:creationId xmlns:a16="http://schemas.microsoft.com/office/drawing/2014/main" id="{EBBBFA01-66E3-9543-A2AF-E750A21D7D1C}"/>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10243" name="Rectangle 7">
            <a:extLst>
              <a:ext uri="{FF2B5EF4-FFF2-40B4-BE49-F238E27FC236}">
                <a16:creationId xmlns:a16="http://schemas.microsoft.com/office/drawing/2014/main" id="{90ECFC01-99F0-BE4D-AF2F-C567558A788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E71E17B7-C593-864E-84B3-C3DAA4E31FDD}" type="slidenum">
              <a:rPr lang="en-US" altLang="en-US" sz="1300" smtClean="0"/>
              <a:pPr>
                <a:spcBef>
                  <a:spcPct val="0"/>
                </a:spcBef>
              </a:pPr>
              <a:t>3</a:t>
            </a:fld>
            <a:endParaRPr lang="en-US" altLang="en-US" sz="1300"/>
          </a:p>
        </p:txBody>
      </p:sp>
      <p:sp>
        <p:nvSpPr>
          <p:cNvPr id="10244" name="Rectangle 2">
            <a:extLst>
              <a:ext uri="{FF2B5EF4-FFF2-40B4-BE49-F238E27FC236}">
                <a16:creationId xmlns:a16="http://schemas.microsoft.com/office/drawing/2014/main" id="{F9D7DFC1-FB0F-1E4A-A9AA-B79A4E2BD614}"/>
              </a:ext>
            </a:extLst>
          </p:cNvPr>
          <p:cNvSpPr>
            <a:spLocks noGrp="1" noRot="1" noChangeAspect="1" noChangeArrowheads="1" noTextEdit="1"/>
          </p:cNvSpPr>
          <p:nvPr>
            <p:ph type="sldImg"/>
          </p:nvPr>
        </p:nvSpPr>
        <p:spPr>
          <a:solidFill>
            <a:srgbClr val="FFFFFF"/>
          </a:solidFill>
          <a:ln/>
        </p:spPr>
      </p:sp>
      <p:sp>
        <p:nvSpPr>
          <p:cNvPr id="10245" name="Rectangle 3">
            <a:extLst>
              <a:ext uri="{FF2B5EF4-FFF2-40B4-BE49-F238E27FC236}">
                <a16:creationId xmlns:a16="http://schemas.microsoft.com/office/drawing/2014/main" id="{78165120-01A7-7D4D-BB5D-DDD2F5168429}"/>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3">
            <a:extLst>
              <a:ext uri="{FF2B5EF4-FFF2-40B4-BE49-F238E27FC236}">
                <a16:creationId xmlns:a16="http://schemas.microsoft.com/office/drawing/2014/main" id="{00B18A97-19DA-014B-B56D-6B44A94D4E73}"/>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1B01A938-77B9-E04C-992A-D9CF9BBEE5E7}" type="datetime4">
              <a:rPr lang="en-US" altLang="en-US" sz="1300" smtClean="0"/>
              <a:pPr>
                <a:spcBef>
                  <a:spcPct val="0"/>
                </a:spcBef>
              </a:pPr>
              <a:t>October 15, 2020</a:t>
            </a:fld>
            <a:endParaRPr lang="en-US" altLang="en-US" sz="1300"/>
          </a:p>
        </p:txBody>
      </p:sp>
      <p:sp>
        <p:nvSpPr>
          <p:cNvPr id="12290" name="Rectangle 6">
            <a:extLst>
              <a:ext uri="{FF2B5EF4-FFF2-40B4-BE49-F238E27FC236}">
                <a16:creationId xmlns:a16="http://schemas.microsoft.com/office/drawing/2014/main" id="{41C754B7-A7FD-BE41-B16E-C9BE6DEDBC1B}"/>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12291" name="Rectangle 7">
            <a:extLst>
              <a:ext uri="{FF2B5EF4-FFF2-40B4-BE49-F238E27FC236}">
                <a16:creationId xmlns:a16="http://schemas.microsoft.com/office/drawing/2014/main" id="{264E4A7A-734A-D24B-AD61-0D36F75C515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C16B1D46-8409-F849-A99E-16B615EBFBF8}" type="slidenum">
              <a:rPr lang="en-US" altLang="en-US" sz="1300" smtClean="0"/>
              <a:pPr>
                <a:spcBef>
                  <a:spcPct val="0"/>
                </a:spcBef>
              </a:pPr>
              <a:t>4</a:t>
            </a:fld>
            <a:endParaRPr lang="en-US" altLang="en-US" sz="1300"/>
          </a:p>
        </p:txBody>
      </p:sp>
      <p:sp>
        <p:nvSpPr>
          <p:cNvPr id="12292" name="Rectangle 2">
            <a:extLst>
              <a:ext uri="{FF2B5EF4-FFF2-40B4-BE49-F238E27FC236}">
                <a16:creationId xmlns:a16="http://schemas.microsoft.com/office/drawing/2014/main" id="{CB0E2F1C-B9D6-3A4F-AF07-5BBB1E5019F3}"/>
              </a:ext>
            </a:extLst>
          </p:cNvPr>
          <p:cNvSpPr>
            <a:spLocks noGrp="1" noRot="1" noChangeAspect="1" noChangeArrowheads="1" noTextEdit="1"/>
          </p:cNvSpPr>
          <p:nvPr>
            <p:ph type="sldImg"/>
          </p:nvPr>
        </p:nvSpPr>
        <p:spPr>
          <a:solidFill>
            <a:srgbClr val="FFFFFF"/>
          </a:solidFill>
          <a:ln/>
        </p:spPr>
      </p:sp>
      <p:sp>
        <p:nvSpPr>
          <p:cNvPr id="12293" name="Rectangle 3">
            <a:extLst>
              <a:ext uri="{FF2B5EF4-FFF2-40B4-BE49-F238E27FC236}">
                <a16:creationId xmlns:a16="http://schemas.microsoft.com/office/drawing/2014/main" id="{CB7969DA-C52A-454C-A223-C9466D18C98D}"/>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a:extLst>
              <a:ext uri="{FF2B5EF4-FFF2-40B4-BE49-F238E27FC236}">
                <a16:creationId xmlns:a16="http://schemas.microsoft.com/office/drawing/2014/main" id="{E5F4D519-BDEB-1B4D-8301-7F8E1B5819C2}"/>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5B3F298C-110F-0346-8982-BA8F9460F763}" type="datetime4">
              <a:rPr lang="en-US" altLang="en-US" sz="1300" smtClean="0"/>
              <a:pPr>
                <a:spcBef>
                  <a:spcPct val="0"/>
                </a:spcBef>
              </a:pPr>
              <a:t>October 15, 2020</a:t>
            </a:fld>
            <a:endParaRPr lang="en-US" altLang="en-US" sz="1300"/>
          </a:p>
        </p:txBody>
      </p:sp>
      <p:sp>
        <p:nvSpPr>
          <p:cNvPr id="14338" name="Rectangle 6">
            <a:extLst>
              <a:ext uri="{FF2B5EF4-FFF2-40B4-BE49-F238E27FC236}">
                <a16:creationId xmlns:a16="http://schemas.microsoft.com/office/drawing/2014/main" id="{3126BEEB-0150-6A41-9303-A4A47CC92C1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14339" name="Rectangle 7">
            <a:extLst>
              <a:ext uri="{FF2B5EF4-FFF2-40B4-BE49-F238E27FC236}">
                <a16:creationId xmlns:a16="http://schemas.microsoft.com/office/drawing/2014/main" id="{695700E3-76EC-0B42-8863-8502A02948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71E6BF25-A077-BF4E-B1BE-417BBD0B7E60}" type="slidenum">
              <a:rPr lang="en-US" altLang="en-US" sz="1300" smtClean="0"/>
              <a:pPr>
                <a:spcBef>
                  <a:spcPct val="0"/>
                </a:spcBef>
              </a:pPr>
              <a:t>5</a:t>
            </a:fld>
            <a:endParaRPr lang="en-US" altLang="en-US" sz="1300"/>
          </a:p>
        </p:txBody>
      </p:sp>
      <p:sp>
        <p:nvSpPr>
          <p:cNvPr id="14340" name="Rectangle 2">
            <a:extLst>
              <a:ext uri="{FF2B5EF4-FFF2-40B4-BE49-F238E27FC236}">
                <a16:creationId xmlns:a16="http://schemas.microsoft.com/office/drawing/2014/main" id="{D2427B83-19DF-6843-9562-515703778977}"/>
              </a:ext>
            </a:extLst>
          </p:cNvPr>
          <p:cNvSpPr>
            <a:spLocks noGrp="1" noRot="1" noChangeAspect="1" noChangeArrowheads="1" noTextEdit="1"/>
          </p:cNvSpPr>
          <p:nvPr>
            <p:ph type="sldImg"/>
          </p:nvPr>
        </p:nvSpPr>
        <p:spPr>
          <a:solidFill>
            <a:srgbClr val="FFFFFF"/>
          </a:solidFill>
          <a:ln/>
        </p:spPr>
      </p:sp>
      <p:sp>
        <p:nvSpPr>
          <p:cNvPr id="14341" name="Rectangle 3">
            <a:extLst>
              <a:ext uri="{FF2B5EF4-FFF2-40B4-BE49-F238E27FC236}">
                <a16:creationId xmlns:a16="http://schemas.microsoft.com/office/drawing/2014/main" id="{0A5C6CA3-813D-3344-8050-FD84F479F36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a:extLst>
              <a:ext uri="{FF2B5EF4-FFF2-40B4-BE49-F238E27FC236}">
                <a16:creationId xmlns:a16="http://schemas.microsoft.com/office/drawing/2014/main" id="{19F20511-96A9-5C4E-9AF0-04FD7926D09E}"/>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21FF9162-C375-5A42-AD21-DBA769B10DB9}" type="datetime4">
              <a:rPr lang="en-US" altLang="en-US" sz="1300" smtClean="0"/>
              <a:pPr>
                <a:spcBef>
                  <a:spcPct val="0"/>
                </a:spcBef>
              </a:pPr>
              <a:t>October 15, 2020</a:t>
            </a:fld>
            <a:endParaRPr lang="en-US" altLang="en-US" sz="1300"/>
          </a:p>
        </p:txBody>
      </p:sp>
      <p:sp>
        <p:nvSpPr>
          <p:cNvPr id="16386" name="Rectangle 6">
            <a:extLst>
              <a:ext uri="{FF2B5EF4-FFF2-40B4-BE49-F238E27FC236}">
                <a16:creationId xmlns:a16="http://schemas.microsoft.com/office/drawing/2014/main" id="{5B86A960-06C7-AA40-BD99-0BA80133479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16387" name="Rectangle 7">
            <a:extLst>
              <a:ext uri="{FF2B5EF4-FFF2-40B4-BE49-F238E27FC236}">
                <a16:creationId xmlns:a16="http://schemas.microsoft.com/office/drawing/2014/main" id="{A9E8E913-AB8E-C940-8D23-DF0727629B7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EE2D835A-ABC9-F04B-BBA3-D5441949B770}" type="slidenum">
              <a:rPr lang="en-US" altLang="en-US" sz="1300" smtClean="0"/>
              <a:pPr>
                <a:spcBef>
                  <a:spcPct val="0"/>
                </a:spcBef>
              </a:pPr>
              <a:t>6</a:t>
            </a:fld>
            <a:endParaRPr lang="en-US" altLang="en-US" sz="1300"/>
          </a:p>
        </p:txBody>
      </p:sp>
      <p:sp>
        <p:nvSpPr>
          <p:cNvPr id="16388" name="Rectangle 2">
            <a:extLst>
              <a:ext uri="{FF2B5EF4-FFF2-40B4-BE49-F238E27FC236}">
                <a16:creationId xmlns:a16="http://schemas.microsoft.com/office/drawing/2014/main" id="{55D92720-C013-F746-B3CA-165BB25EF127}"/>
              </a:ext>
            </a:extLst>
          </p:cNvPr>
          <p:cNvSpPr>
            <a:spLocks noGrp="1" noRot="1" noChangeAspect="1" noChangeArrowheads="1" noTextEdit="1"/>
          </p:cNvSpPr>
          <p:nvPr>
            <p:ph type="sldImg"/>
          </p:nvPr>
        </p:nvSpPr>
        <p:spPr>
          <a:solidFill>
            <a:srgbClr val="FFFFFF"/>
          </a:solidFill>
          <a:ln/>
        </p:spPr>
      </p:sp>
      <p:sp>
        <p:nvSpPr>
          <p:cNvPr id="16389" name="Rectangle 3">
            <a:extLst>
              <a:ext uri="{FF2B5EF4-FFF2-40B4-BE49-F238E27FC236}">
                <a16:creationId xmlns:a16="http://schemas.microsoft.com/office/drawing/2014/main" id="{F6B301D9-3D76-954D-9EA3-78C4F72483F5}"/>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3">
            <a:extLst>
              <a:ext uri="{FF2B5EF4-FFF2-40B4-BE49-F238E27FC236}">
                <a16:creationId xmlns:a16="http://schemas.microsoft.com/office/drawing/2014/main" id="{86D370C6-F8C8-F54E-BB78-61A4CA567A91}"/>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01FF97AB-B8C2-7D4F-981C-654541CD85F8}" type="datetime4">
              <a:rPr lang="en-US" altLang="en-US" sz="1300" smtClean="0"/>
              <a:pPr>
                <a:spcBef>
                  <a:spcPct val="0"/>
                </a:spcBef>
              </a:pPr>
              <a:t>October 15, 2020</a:t>
            </a:fld>
            <a:endParaRPr lang="en-US" altLang="en-US" sz="1300"/>
          </a:p>
        </p:txBody>
      </p:sp>
      <p:sp>
        <p:nvSpPr>
          <p:cNvPr id="18434" name="Rectangle 6">
            <a:extLst>
              <a:ext uri="{FF2B5EF4-FFF2-40B4-BE49-F238E27FC236}">
                <a16:creationId xmlns:a16="http://schemas.microsoft.com/office/drawing/2014/main" id="{770FBFB8-A51F-FB47-8EC0-2C8F7BF2E45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18435" name="Rectangle 7">
            <a:extLst>
              <a:ext uri="{FF2B5EF4-FFF2-40B4-BE49-F238E27FC236}">
                <a16:creationId xmlns:a16="http://schemas.microsoft.com/office/drawing/2014/main" id="{BD5710ED-B546-894F-8500-0A9B46473E8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09CD0D3E-410B-6F45-AB58-A0C68329C703}" type="slidenum">
              <a:rPr lang="en-US" altLang="en-US" sz="1300" smtClean="0"/>
              <a:pPr>
                <a:spcBef>
                  <a:spcPct val="0"/>
                </a:spcBef>
              </a:pPr>
              <a:t>7</a:t>
            </a:fld>
            <a:endParaRPr lang="en-US" altLang="en-US" sz="1300"/>
          </a:p>
        </p:txBody>
      </p:sp>
      <p:sp>
        <p:nvSpPr>
          <p:cNvPr id="18436" name="Rectangle 2">
            <a:extLst>
              <a:ext uri="{FF2B5EF4-FFF2-40B4-BE49-F238E27FC236}">
                <a16:creationId xmlns:a16="http://schemas.microsoft.com/office/drawing/2014/main" id="{3DA90703-4844-8942-8C83-8592D9C7FCF9}"/>
              </a:ext>
            </a:extLst>
          </p:cNvPr>
          <p:cNvSpPr>
            <a:spLocks noGrp="1" noRot="1" noChangeAspect="1" noChangeArrowheads="1" noTextEdit="1"/>
          </p:cNvSpPr>
          <p:nvPr>
            <p:ph type="sldImg"/>
          </p:nvPr>
        </p:nvSpPr>
        <p:spPr>
          <a:solidFill>
            <a:srgbClr val="FFFFFF"/>
          </a:solidFill>
          <a:ln/>
        </p:spPr>
      </p:sp>
      <p:sp>
        <p:nvSpPr>
          <p:cNvPr id="18437" name="Rectangle 3">
            <a:extLst>
              <a:ext uri="{FF2B5EF4-FFF2-40B4-BE49-F238E27FC236}">
                <a16:creationId xmlns:a16="http://schemas.microsoft.com/office/drawing/2014/main" id="{4929906B-BA52-ED49-B57B-3A5A7E65BD01}"/>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a:extLst>
              <a:ext uri="{FF2B5EF4-FFF2-40B4-BE49-F238E27FC236}">
                <a16:creationId xmlns:a16="http://schemas.microsoft.com/office/drawing/2014/main" id="{C6EE4099-79CE-BE46-B40F-31D859EB6D46}"/>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FC48258A-164A-BB48-98D1-2D95A09BE218}" type="datetime4">
              <a:rPr lang="en-US" altLang="en-US" sz="1300" smtClean="0"/>
              <a:pPr>
                <a:spcBef>
                  <a:spcPct val="0"/>
                </a:spcBef>
              </a:pPr>
              <a:t>October 15, 2020</a:t>
            </a:fld>
            <a:endParaRPr lang="en-US" altLang="en-US" sz="1300"/>
          </a:p>
        </p:txBody>
      </p:sp>
      <p:sp>
        <p:nvSpPr>
          <p:cNvPr id="20482" name="Rectangle 6">
            <a:extLst>
              <a:ext uri="{FF2B5EF4-FFF2-40B4-BE49-F238E27FC236}">
                <a16:creationId xmlns:a16="http://schemas.microsoft.com/office/drawing/2014/main" id="{B0E84F8C-C7C7-3741-B4E9-49FB6F7BE31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20483" name="Rectangle 7">
            <a:extLst>
              <a:ext uri="{FF2B5EF4-FFF2-40B4-BE49-F238E27FC236}">
                <a16:creationId xmlns:a16="http://schemas.microsoft.com/office/drawing/2014/main" id="{A639DAB7-14C7-E949-995A-EDA5B96232A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DE7D562D-666F-E44F-BA4E-0169BDD951F5}" type="slidenum">
              <a:rPr lang="en-US" altLang="en-US" sz="1300" smtClean="0"/>
              <a:pPr>
                <a:spcBef>
                  <a:spcPct val="0"/>
                </a:spcBef>
              </a:pPr>
              <a:t>8</a:t>
            </a:fld>
            <a:endParaRPr lang="en-US" altLang="en-US" sz="1300"/>
          </a:p>
        </p:txBody>
      </p:sp>
      <p:sp>
        <p:nvSpPr>
          <p:cNvPr id="20484" name="Rectangle 2">
            <a:extLst>
              <a:ext uri="{FF2B5EF4-FFF2-40B4-BE49-F238E27FC236}">
                <a16:creationId xmlns:a16="http://schemas.microsoft.com/office/drawing/2014/main" id="{762A068C-6FE4-5A41-A469-A4366F042E1A}"/>
              </a:ext>
            </a:extLst>
          </p:cNvPr>
          <p:cNvSpPr>
            <a:spLocks noGrp="1" noRot="1" noChangeAspect="1" noChangeArrowheads="1" noTextEdit="1"/>
          </p:cNvSpPr>
          <p:nvPr>
            <p:ph type="sldImg"/>
          </p:nvPr>
        </p:nvSpPr>
        <p:spPr>
          <a:solidFill>
            <a:srgbClr val="FFFFFF"/>
          </a:solidFill>
          <a:ln/>
        </p:spPr>
      </p:sp>
      <p:sp>
        <p:nvSpPr>
          <p:cNvPr id="20485" name="Rectangle 3">
            <a:extLst>
              <a:ext uri="{FF2B5EF4-FFF2-40B4-BE49-F238E27FC236}">
                <a16:creationId xmlns:a16="http://schemas.microsoft.com/office/drawing/2014/main" id="{446D41BB-F1F9-E545-8060-7A9F0BE33E7D}"/>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a:extLst>
              <a:ext uri="{FF2B5EF4-FFF2-40B4-BE49-F238E27FC236}">
                <a16:creationId xmlns:a16="http://schemas.microsoft.com/office/drawing/2014/main" id="{D2890784-E436-554C-ACB1-B135C95B2BF5}"/>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38AFDA2D-E65E-314F-8300-9D0DA06E0FD8}" type="datetime4">
              <a:rPr lang="en-US" altLang="en-US" sz="1300" smtClean="0"/>
              <a:pPr>
                <a:spcBef>
                  <a:spcPct val="0"/>
                </a:spcBef>
              </a:pPr>
              <a:t>October 15, 2020</a:t>
            </a:fld>
            <a:endParaRPr lang="en-US" altLang="en-US" sz="1300"/>
          </a:p>
        </p:txBody>
      </p:sp>
      <p:sp>
        <p:nvSpPr>
          <p:cNvPr id="22530" name="Rectangle 6">
            <a:extLst>
              <a:ext uri="{FF2B5EF4-FFF2-40B4-BE49-F238E27FC236}">
                <a16:creationId xmlns:a16="http://schemas.microsoft.com/office/drawing/2014/main" id="{4957DC15-CEE7-7944-BCD8-E4735895D2A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300"/>
              <a:t>A Small Dose of Toxicology - Overview</a:t>
            </a:r>
          </a:p>
        </p:txBody>
      </p:sp>
      <p:sp>
        <p:nvSpPr>
          <p:cNvPr id="22531" name="Rectangle 7">
            <a:extLst>
              <a:ext uri="{FF2B5EF4-FFF2-40B4-BE49-F238E27FC236}">
                <a16:creationId xmlns:a16="http://schemas.microsoft.com/office/drawing/2014/main" id="{A71F14FE-B7AF-4D43-B631-4195ED34DD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37931725" indent="-37474525"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6520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6520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fld id="{A10EF3D5-4AFE-1845-A54A-D3C728530C39}" type="slidenum">
              <a:rPr lang="en-US" altLang="en-US" sz="1300" smtClean="0"/>
              <a:pPr>
                <a:spcBef>
                  <a:spcPct val="0"/>
                </a:spcBef>
              </a:pPr>
              <a:t>9</a:t>
            </a:fld>
            <a:endParaRPr lang="en-US" altLang="en-US" sz="1300"/>
          </a:p>
        </p:txBody>
      </p:sp>
      <p:sp>
        <p:nvSpPr>
          <p:cNvPr id="22532" name="Rectangle 2">
            <a:extLst>
              <a:ext uri="{FF2B5EF4-FFF2-40B4-BE49-F238E27FC236}">
                <a16:creationId xmlns:a16="http://schemas.microsoft.com/office/drawing/2014/main" id="{8FBE50B7-3EBE-E246-83F0-D8D501DB16AB}"/>
              </a:ext>
            </a:extLst>
          </p:cNvPr>
          <p:cNvSpPr>
            <a:spLocks noGrp="1" noRot="1" noChangeAspect="1" noChangeArrowheads="1" noTextEdit="1"/>
          </p:cNvSpPr>
          <p:nvPr>
            <p:ph type="sldImg"/>
          </p:nvPr>
        </p:nvSpPr>
        <p:spPr>
          <a:solidFill>
            <a:srgbClr val="FFFFFF"/>
          </a:solidFill>
          <a:ln/>
        </p:spPr>
      </p:sp>
      <p:sp>
        <p:nvSpPr>
          <p:cNvPr id="22533" name="Rectangle 3">
            <a:extLst>
              <a:ext uri="{FF2B5EF4-FFF2-40B4-BE49-F238E27FC236}">
                <a16:creationId xmlns:a16="http://schemas.microsoft.com/office/drawing/2014/main" id="{0F2DBCDB-CF46-694F-BA9F-237D905DC62B}"/>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1031">
            <a:extLst>
              <a:ext uri="{FF2B5EF4-FFF2-40B4-BE49-F238E27FC236}">
                <a16:creationId xmlns:a16="http://schemas.microsoft.com/office/drawing/2014/main" id="{9A99D28C-5F68-5B43-9584-3EAA34D89B54}"/>
              </a:ext>
            </a:extLst>
          </p:cNvPr>
          <p:cNvSpPr>
            <a:spLocks noChangeArrowheads="1"/>
          </p:cNvSpPr>
          <p:nvPr userDrawn="1"/>
        </p:nvSpPr>
        <p:spPr bwMode="auto">
          <a:xfrm>
            <a:off x="0" y="0"/>
            <a:ext cx="9144000" cy="9144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400">
                <a:solidFill>
                  <a:schemeClr val="tx2"/>
                </a:solidFill>
                <a:latin typeface="Arial" panose="020B0604020202020204" pitchFamily="34" charset="0"/>
                <a:ea typeface="ＭＳ Ｐゴシック" panose="020B0600070205080204" pitchFamily="34" charset="-128"/>
              </a:defRPr>
            </a:lvl1pPr>
            <a:lvl2pPr marL="742950" indent="-285750">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defRPr/>
            </a:pPr>
            <a:endParaRPr lang="en-US" altLang="en-US"/>
          </a:p>
        </p:txBody>
      </p:sp>
      <p:sp>
        <p:nvSpPr>
          <p:cNvPr id="3" name="Line 1032">
            <a:extLst>
              <a:ext uri="{FF2B5EF4-FFF2-40B4-BE49-F238E27FC236}">
                <a16:creationId xmlns:a16="http://schemas.microsoft.com/office/drawing/2014/main" id="{4C47A178-4341-A24D-986B-8807535796FF}"/>
              </a:ext>
            </a:extLst>
          </p:cNvPr>
          <p:cNvSpPr>
            <a:spLocks noChangeShapeType="1"/>
          </p:cNvSpPr>
          <p:nvPr userDrawn="1"/>
        </p:nvSpPr>
        <p:spPr bwMode="auto">
          <a:xfrm>
            <a:off x="0" y="914400"/>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 name="Text Box 1035">
            <a:extLst>
              <a:ext uri="{FF2B5EF4-FFF2-40B4-BE49-F238E27FC236}">
                <a16:creationId xmlns:a16="http://schemas.microsoft.com/office/drawing/2014/main" id="{084788E7-F2AD-A44A-A69C-0A308C76DA5A}"/>
              </a:ext>
            </a:extLst>
          </p:cNvPr>
          <p:cNvSpPr txBox="1">
            <a:spLocks noChangeArrowheads="1"/>
          </p:cNvSpPr>
          <p:nvPr userDrawn="1"/>
        </p:nvSpPr>
        <p:spPr bwMode="auto">
          <a:xfrm>
            <a:off x="6858000" y="6629400"/>
            <a:ext cx="2286000" cy="246221"/>
          </a:xfrm>
          <a:prstGeom prst="rect">
            <a:avLst/>
          </a:prstGeom>
          <a:solidFill>
            <a:schemeClr val="hlink"/>
          </a:solidFill>
          <a:ln w="9525">
            <a:solidFill>
              <a:schemeClr val="tx1"/>
            </a:solidFill>
            <a:miter lim="800000"/>
            <a:headEnd/>
            <a:tailEnd/>
          </a:ln>
          <a:effectLst/>
        </p:spPr>
        <p:txBody>
          <a:bodyPr wrap="square">
            <a:spAutoFit/>
          </a:bodyPr>
          <a:lstStyle>
            <a:lvl1pPr eaLnBrk="0" hangingPunct="0">
              <a:defRPr sz="44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4400">
                <a:solidFill>
                  <a:schemeClr val="tx2"/>
                </a:solidFill>
                <a:latin typeface="Arial" panose="020B0604020202020204" pitchFamily="34" charset="0"/>
                <a:ea typeface="ＭＳ Ｐゴシック" panose="020B0600070205080204" pitchFamily="34" charset="-128"/>
              </a:defRPr>
            </a:lvl2pPr>
            <a:lvl3pPr eaLnBrk="0" hangingPunct="0">
              <a:defRPr sz="4400">
                <a:solidFill>
                  <a:schemeClr val="tx2"/>
                </a:solidFill>
                <a:latin typeface="Arial" panose="020B0604020202020204" pitchFamily="34" charset="0"/>
                <a:ea typeface="ＭＳ Ｐゴシック" panose="020B0600070205080204" pitchFamily="34" charset="-128"/>
              </a:defRPr>
            </a:lvl3pPr>
            <a:lvl4pPr eaLnBrk="0" hangingPunct="0">
              <a:defRPr sz="4400">
                <a:solidFill>
                  <a:schemeClr val="tx2"/>
                </a:solidFill>
                <a:latin typeface="Arial" panose="020B0604020202020204" pitchFamily="34" charset="0"/>
                <a:ea typeface="ＭＳ Ｐゴシック" panose="020B0600070205080204" pitchFamily="34" charset="-128"/>
              </a:defRPr>
            </a:lvl4pPr>
            <a:lvl5pPr eaLnBrk="0" hangingPunct="0">
              <a:defRPr sz="44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defRPr/>
            </a:pPr>
            <a:r>
              <a:rPr lang="en-US" altLang="en-US" sz="1000" b="1" dirty="0"/>
              <a:t>A Small Dose of EDCs – 10/13/20</a:t>
            </a:r>
          </a:p>
        </p:txBody>
      </p:sp>
      <p:sp>
        <p:nvSpPr>
          <p:cNvPr id="5" name="TextBox 4">
            <a:extLst>
              <a:ext uri="{FF2B5EF4-FFF2-40B4-BE49-F238E27FC236}">
                <a16:creationId xmlns:a16="http://schemas.microsoft.com/office/drawing/2014/main" id="{91C8DEAF-6D24-C949-AA38-4071E47298FD}"/>
              </a:ext>
            </a:extLst>
          </p:cNvPr>
          <p:cNvSpPr txBox="1"/>
          <p:nvPr userDrawn="1"/>
        </p:nvSpPr>
        <p:spPr>
          <a:xfrm>
            <a:off x="6029739" y="1338470"/>
            <a:ext cx="184731" cy="769441"/>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D86A09F9-D290-7C45-8506-A8FDF0063D7F}"/>
              </a:ext>
            </a:extLst>
          </p:cNvPr>
          <p:cNvSpPr txBox="1"/>
          <p:nvPr userDrawn="1"/>
        </p:nvSpPr>
        <p:spPr>
          <a:xfrm>
            <a:off x="8057322" y="4280452"/>
            <a:ext cx="184731" cy="769441"/>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616545563"/>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1829468"/>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049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76200"/>
            <a:ext cx="6019800" cy="6049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5665772"/>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44318895"/>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330382694"/>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04235857"/>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4861487"/>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1409354"/>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9706367"/>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06614839"/>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99725939"/>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2FCFE"/>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AAE0B7DC-DBBC-3048-9841-AA32167CE6C9}"/>
              </a:ext>
            </a:extLst>
          </p:cNvPr>
          <p:cNvSpPr>
            <a:spLocks noChangeArrowheads="1"/>
          </p:cNvSpPr>
          <p:nvPr userDrawn="1"/>
        </p:nvSpPr>
        <p:spPr bwMode="auto">
          <a:xfrm>
            <a:off x="0" y="0"/>
            <a:ext cx="9144000" cy="9144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400">
                <a:solidFill>
                  <a:schemeClr val="tx2"/>
                </a:solidFill>
                <a:latin typeface="Arial" panose="020B0604020202020204" pitchFamily="34" charset="0"/>
                <a:ea typeface="ＭＳ Ｐゴシック" panose="020B0600070205080204" pitchFamily="34" charset="-128"/>
              </a:defRPr>
            </a:lvl1pPr>
            <a:lvl2pPr marL="742950" indent="-285750">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defRPr/>
            </a:pPr>
            <a:endParaRPr lang="en-US" altLang="en-US"/>
          </a:p>
        </p:txBody>
      </p:sp>
      <p:sp>
        <p:nvSpPr>
          <p:cNvPr id="1027" name="Rectangle 8">
            <a:extLst>
              <a:ext uri="{FF2B5EF4-FFF2-40B4-BE49-F238E27FC236}">
                <a16:creationId xmlns:a16="http://schemas.microsoft.com/office/drawing/2014/main" id="{F06855A6-545F-074C-9E20-AB02B4E31E71}"/>
              </a:ext>
            </a:extLst>
          </p:cNvPr>
          <p:cNvSpPr>
            <a:spLocks noChangeArrowheads="1"/>
          </p:cNvSpPr>
          <p:nvPr userDrawn="1"/>
        </p:nvSpPr>
        <p:spPr bwMode="auto">
          <a:xfrm>
            <a:off x="0" y="0"/>
            <a:ext cx="9144000" cy="9144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4400">
                <a:solidFill>
                  <a:schemeClr val="tx2"/>
                </a:solidFill>
                <a:latin typeface="Arial" panose="020B0604020202020204" pitchFamily="34" charset="0"/>
                <a:ea typeface="ＭＳ Ｐゴシック" panose="020B0600070205080204" pitchFamily="34" charset="-128"/>
              </a:defRPr>
            </a:lvl1pPr>
            <a:lvl2pPr marL="742950" indent="-285750">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defRPr/>
            </a:pPr>
            <a:endParaRPr lang="en-US" altLang="en-US"/>
          </a:p>
        </p:txBody>
      </p:sp>
      <p:sp>
        <p:nvSpPr>
          <p:cNvPr id="1028" name="Line 9">
            <a:extLst>
              <a:ext uri="{FF2B5EF4-FFF2-40B4-BE49-F238E27FC236}">
                <a16:creationId xmlns:a16="http://schemas.microsoft.com/office/drawing/2014/main" id="{86347BB9-6CF2-6742-8A6C-A5FD94FDA9C8}"/>
              </a:ext>
            </a:extLst>
          </p:cNvPr>
          <p:cNvSpPr>
            <a:spLocks noChangeShapeType="1"/>
          </p:cNvSpPr>
          <p:nvPr userDrawn="1"/>
        </p:nvSpPr>
        <p:spPr bwMode="auto">
          <a:xfrm>
            <a:off x="0" y="914400"/>
            <a:ext cx="9144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9" name="Rectangle 12">
            <a:extLst>
              <a:ext uri="{FF2B5EF4-FFF2-40B4-BE49-F238E27FC236}">
                <a16:creationId xmlns:a16="http://schemas.microsoft.com/office/drawing/2014/main" id="{0E26A8AB-4D78-1D42-8BF0-38A9BDB5B2DC}"/>
              </a:ext>
            </a:extLst>
          </p:cNvPr>
          <p:cNvSpPr>
            <a:spLocks noGrp="1" noChangeArrowheads="1"/>
          </p:cNvSpPr>
          <p:nvPr>
            <p:ph type="title"/>
          </p:nvPr>
        </p:nvSpPr>
        <p:spPr bwMode="auto">
          <a:xfrm>
            <a:off x="685800" y="762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a:t>Click to Edit Master Title Style</a:t>
            </a:r>
          </a:p>
        </p:txBody>
      </p:sp>
      <p:sp>
        <p:nvSpPr>
          <p:cNvPr id="1030" name="Text Box 14">
            <a:extLst>
              <a:ext uri="{FF2B5EF4-FFF2-40B4-BE49-F238E27FC236}">
                <a16:creationId xmlns:a16="http://schemas.microsoft.com/office/drawing/2014/main" id="{278D40B4-B86F-B549-8228-BD1A579EF150}"/>
              </a:ext>
            </a:extLst>
          </p:cNvPr>
          <p:cNvSpPr txBox="1">
            <a:spLocks noChangeArrowheads="1"/>
          </p:cNvSpPr>
          <p:nvPr userDrawn="1"/>
        </p:nvSpPr>
        <p:spPr bwMode="auto">
          <a:xfrm>
            <a:off x="0" y="6604000"/>
            <a:ext cx="2438400" cy="254000"/>
          </a:xfrm>
          <a:prstGeom prst="rect">
            <a:avLst/>
          </a:prstGeom>
          <a:solidFill>
            <a:schemeClr val="hlink"/>
          </a:solidFill>
          <a:ln w="9525">
            <a:solidFill>
              <a:schemeClr val="tx1"/>
            </a:solidFill>
            <a:miter lim="800000"/>
            <a:headEnd/>
            <a:tailEnd/>
          </a:ln>
        </p:spPr>
        <p:txBody>
          <a:bodyPr>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742950" indent="-285750">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defRPr/>
            </a:pPr>
            <a:r>
              <a:rPr lang="en-US" altLang="en-US" sz="1000" b="1"/>
              <a:t>              A Small Dose of Toxicology</a:t>
            </a:r>
          </a:p>
        </p:txBody>
      </p:sp>
      <p:pic>
        <p:nvPicPr>
          <p:cNvPr id="1031" name="Picture 15" descr="spoon01">
            <a:extLst>
              <a:ext uri="{FF2B5EF4-FFF2-40B4-BE49-F238E27FC236}">
                <a16:creationId xmlns:a16="http://schemas.microsoft.com/office/drawing/2014/main" id="{0F1FE4C0-31F3-2A47-AB7E-419F081F3C83}"/>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608763"/>
            <a:ext cx="533400"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0" name="Text Box 16">
            <a:extLst>
              <a:ext uri="{FF2B5EF4-FFF2-40B4-BE49-F238E27FC236}">
                <a16:creationId xmlns:a16="http://schemas.microsoft.com/office/drawing/2014/main" id="{C25ED144-658F-BD46-AEDB-1BDB3821891F}"/>
              </a:ext>
            </a:extLst>
          </p:cNvPr>
          <p:cNvSpPr txBox="1">
            <a:spLocks noChangeArrowheads="1"/>
          </p:cNvSpPr>
          <p:nvPr userDrawn="1"/>
        </p:nvSpPr>
        <p:spPr bwMode="auto">
          <a:xfrm>
            <a:off x="6934200" y="6604000"/>
            <a:ext cx="2209800" cy="254000"/>
          </a:xfrm>
          <a:prstGeom prst="rect">
            <a:avLst/>
          </a:prstGeom>
          <a:solidFill>
            <a:schemeClr val="hlink"/>
          </a:solidFill>
          <a:ln w="9525">
            <a:solidFill>
              <a:schemeClr val="tx1"/>
            </a:solidFill>
            <a:miter lim="800000"/>
            <a:headEnd/>
            <a:tailEnd/>
          </a:ln>
          <a:effectLst/>
        </p:spPr>
        <p:txBody>
          <a:bodyPr wrap="square">
            <a:spAutoFit/>
          </a:bodyPr>
          <a:lstStyle>
            <a:lvl1pPr eaLnBrk="0" hangingPunct="0">
              <a:defRPr sz="4400">
                <a:solidFill>
                  <a:schemeClr val="tx2"/>
                </a:solidFill>
                <a:latin typeface="Arial" panose="020B0604020202020204" pitchFamily="34" charset="0"/>
                <a:ea typeface="ＭＳ Ｐゴシック" panose="020B0600070205080204" pitchFamily="34" charset="-128"/>
              </a:defRPr>
            </a:lvl1pPr>
            <a:lvl2pPr marL="37931725" indent="-37474525" eaLnBrk="0" hangingPunct="0">
              <a:defRPr sz="4400">
                <a:solidFill>
                  <a:schemeClr val="tx2"/>
                </a:solidFill>
                <a:latin typeface="Arial" panose="020B0604020202020204" pitchFamily="34" charset="0"/>
                <a:ea typeface="ＭＳ Ｐゴシック" panose="020B0600070205080204" pitchFamily="34" charset="-128"/>
              </a:defRPr>
            </a:lvl2pPr>
            <a:lvl3pPr eaLnBrk="0" hangingPunct="0">
              <a:defRPr sz="4400">
                <a:solidFill>
                  <a:schemeClr val="tx2"/>
                </a:solidFill>
                <a:latin typeface="Arial" panose="020B0604020202020204" pitchFamily="34" charset="0"/>
                <a:ea typeface="ＭＳ Ｐゴシック" panose="020B0600070205080204" pitchFamily="34" charset="-128"/>
              </a:defRPr>
            </a:lvl3pPr>
            <a:lvl4pPr eaLnBrk="0" hangingPunct="0">
              <a:defRPr sz="4400">
                <a:solidFill>
                  <a:schemeClr val="tx2"/>
                </a:solidFill>
                <a:latin typeface="Arial" panose="020B0604020202020204" pitchFamily="34" charset="0"/>
                <a:ea typeface="ＭＳ Ｐゴシック" panose="020B0600070205080204" pitchFamily="34" charset="-128"/>
              </a:defRPr>
            </a:lvl4pPr>
            <a:lvl5pPr eaLnBrk="0" hangingPunct="0">
              <a:defRPr sz="4400">
                <a:solidFill>
                  <a:schemeClr val="tx2"/>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defRPr/>
            </a:pPr>
            <a:r>
              <a:rPr lang="en-US" altLang="en-US" sz="1000" b="1" dirty="0"/>
              <a:t>A Small Dose of EDCs – 10/13/20</a:t>
            </a:r>
          </a:p>
        </p:txBody>
      </p:sp>
      <p:sp>
        <p:nvSpPr>
          <p:cNvPr id="2" name="TextBox 1">
            <a:extLst>
              <a:ext uri="{FF2B5EF4-FFF2-40B4-BE49-F238E27FC236}">
                <a16:creationId xmlns:a16="http://schemas.microsoft.com/office/drawing/2014/main" id="{C86A9FFB-33F7-4C41-8D53-913096268F4A}"/>
              </a:ext>
            </a:extLst>
          </p:cNvPr>
          <p:cNvSpPr txBox="1"/>
          <p:nvPr userDrawn="1"/>
        </p:nvSpPr>
        <p:spPr>
          <a:xfrm>
            <a:off x="3856383" y="2425148"/>
            <a:ext cx="184731" cy="769441"/>
          </a:xfrm>
          <a:prstGeom prst="rect">
            <a:avLst/>
          </a:prstGeom>
          <a:noFill/>
        </p:spPr>
        <p:txBody>
          <a:bodyPr wrap="none" rtlCol="0">
            <a:spAutoFit/>
          </a:bodyPr>
          <a:lstStyle/>
          <a:p>
            <a:endParaRPr lang="en-US" dirty="0"/>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ransition spd="med">
    <p:pull/>
  </p:transition>
  <p:txStyles>
    <p:titleStyle>
      <a:lvl1pPr algn="ctr"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2"/>
          </a:solidFill>
          <a:latin typeface="Arial"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1" name="Group 13">
            <a:extLst>
              <a:ext uri="{FF2B5EF4-FFF2-40B4-BE49-F238E27FC236}">
                <a16:creationId xmlns:a16="http://schemas.microsoft.com/office/drawing/2014/main" id="{AEECA73B-BB53-E242-88FE-CC9931B808D4}"/>
              </a:ext>
            </a:extLst>
          </p:cNvPr>
          <p:cNvGrpSpPr>
            <a:grpSpLocks/>
          </p:cNvGrpSpPr>
          <p:nvPr/>
        </p:nvGrpSpPr>
        <p:grpSpPr bwMode="auto">
          <a:xfrm>
            <a:off x="1114425" y="1219200"/>
            <a:ext cx="6913563" cy="3505200"/>
            <a:chOff x="702" y="1632"/>
            <a:chExt cx="4355" cy="2208"/>
          </a:xfrm>
        </p:grpSpPr>
        <p:sp>
          <p:nvSpPr>
            <p:cNvPr id="5127" name="Freeform 10">
              <a:extLst>
                <a:ext uri="{FF2B5EF4-FFF2-40B4-BE49-F238E27FC236}">
                  <a16:creationId xmlns:a16="http://schemas.microsoft.com/office/drawing/2014/main" id="{AEC3BF19-410A-B647-A77F-F2A8B7B4AA1A}"/>
                </a:ext>
              </a:extLst>
            </p:cNvPr>
            <p:cNvSpPr>
              <a:spLocks/>
            </p:cNvSpPr>
            <p:nvPr/>
          </p:nvSpPr>
          <p:spPr bwMode="auto">
            <a:xfrm>
              <a:off x="702" y="1632"/>
              <a:ext cx="4355" cy="2208"/>
            </a:xfrm>
            <a:custGeom>
              <a:avLst/>
              <a:gdLst>
                <a:gd name="T0" fmla="*/ 6310 w 3910"/>
                <a:gd name="T1" fmla="*/ 2867 h 1817"/>
                <a:gd name="T2" fmla="*/ 6397 w 3910"/>
                <a:gd name="T3" fmla="*/ 3138 h 1817"/>
                <a:gd name="T4" fmla="*/ 6528 w 3910"/>
                <a:gd name="T5" fmla="*/ 3358 h 1817"/>
                <a:gd name="T6" fmla="*/ 6549 w 3910"/>
                <a:gd name="T7" fmla="*/ 3610 h 1817"/>
                <a:gd name="T8" fmla="*/ 6482 w 3910"/>
                <a:gd name="T9" fmla="*/ 3830 h 1817"/>
                <a:gd name="T10" fmla="*/ 6310 w 3910"/>
                <a:gd name="T11" fmla="*/ 4085 h 1817"/>
                <a:gd name="T12" fmla="*/ 6068 w 3910"/>
                <a:gd name="T13" fmla="*/ 4256 h 1817"/>
                <a:gd name="T14" fmla="*/ 5473 w 3910"/>
                <a:gd name="T15" fmla="*/ 4392 h 1817"/>
                <a:gd name="T16" fmla="*/ 5079 w 3910"/>
                <a:gd name="T17" fmla="*/ 4356 h 1817"/>
                <a:gd name="T18" fmla="*/ 4728 w 3910"/>
                <a:gd name="T19" fmla="*/ 4172 h 1817"/>
                <a:gd name="T20" fmla="*/ 4288 w 3910"/>
                <a:gd name="T21" fmla="*/ 3746 h 1817"/>
                <a:gd name="T22" fmla="*/ 4026 w 3910"/>
                <a:gd name="T23" fmla="*/ 3358 h 1817"/>
                <a:gd name="T24" fmla="*/ 3936 w 3910"/>
                <a:gd name="T25" fmla="*/ 3118 h 1817"/>
                <a:gd name="T26" fmla="*/ 3926 w 3910"/>
                <a:gd name="T27" fmla="*/ 2932 h 1817"/>
                <a:gd name="T28" fmla="*/ 3960 w 3910"/>
                <a:gd name="T29" fmla="*/ 2816 h 1817"/>
                <a:gd name="T30" fmla="*/ 4081 w 3910"/>
                <a:gd name="T31" fmla="*/ 2678 h 1817"/>
                <a:gd name="T32" fmla="*/ 4334 w 3910"/>
                <a:gd name="T33" fmla="*/ 2627 h 1817"/>
                <a:gd name="T34" fmla="*/ 4367 w 3910"/>
                <a:gd name="T35" fmla="*/ 2644 h 1817"/>
                <a:gd name="T36" fmla="*/ 4323 w 3910"/>
                <a:gd name="T37" fmla="*/ 2304 h 1817"/>
                <a:gd name="T38" fmla="*/ 3839 w 3910"/>
                <a:gd name="T39" fmla="*/ 2219 h 1817"/>
                <a:gd name="T40" fmla="*/ 3663 w 3910"/>
                <a:gd name="T41" fmla="*/ 2119 h 1817"/>
                <a:gd name="T42" fmla="*/ 1810 w 3910"/>
                <a:gd name="T43" fmla="*/ 576 h 1817"/>
                <a:gd name="T44" fmla="*/ 1054 w 3910"/>
                <a:gd name="T45" fmla="*/ 64 h 1817"/>
                <a:gd name="T46" fmla="*/ 735 w 3910"/>
                <a:gd name="T47" fmla="*/ 0 h 1817"/>
                <a:gd name="T48" fmla="*/ 242 w 3910"/>
                <a:gd name="T49" fmla="*/ 84 h 1817"/>
                <a:gd name="T50" fmla="*/ 65 w 3910"/>
                <a:gd name="T51" fmla="*/ 287 h 1817"/>
                <a:gd name="T52" fmla="*/ 0 w 3910"/>
                <a:gd name="T53" fmla="*/ 458 h 1817"/>
                <a:gd name="T54" fmla="*/ 0 w 3910"/>
                <a:gd name="T55" fmla="*/ 594 h 1817"/>
                <a:gd name="T56" fmla="*/ 56 w 3910"/>
                <a:gd name="T57" fmla="*/ 762 h 1817"/>
                <a:gd name="T58" fmla="*/ 329 w 3910"/>
                <a:gd name="T59" fmla="*/ 1034 h 1817"/>
                <a:gd name="T60" fmla="*/ 824 w 3910"/>
                <a:gd name="T61" fmla="*/ 1203 h 1817"/>
                <a:gd name="T62" fmla="*/ 1428 w 3910"/>
                <a:gd name="T63" fmla="*/ 1441 h 1817"/>
                <a:gd name="T64" fmla="*/ 2501 w 3910"/>
                <a:gd name="T65" fmla="*/ 2035 h 1817"/>
                <a:gd name="T66" fmla="*/ 3149 w 3910"/>
                <a:gd name="T67" fmla="*/ 2545 h 1817"/>
                <a:gd name="T68" fmla="*/ 3663 w 3910"/>
                <a:gd name="T69" fmla="*/ 3138 h 1817"/>
                <a:gd name="T70" fmla="*/ 3936 w 3910"/>
                <a:gd name="T71" fmla="*/ 3629 h 1817"/>
                <a:gd name="T72" fmla="*/ 4334 w 3910"/>
                <a:gd name="T73" fmla="*/ 4222 h 1817"/>
                <a:gd name="T74" fmla="*/ 4760 w 3910"/>
                <a:gd name="T75" fmla="*/ 4630 h 1817"/>
                <a:gd name="T76" fmla="*/ 5111 w 3910"/>
                <a:gd name="T77" fmla="*/ 4781 h 1817"/>
                <a:gd name="T78" fmla="*/ 5682 w 3910"/>
                <a:gd name="T79" fmla="*/ 4781 h 1817"/>
                <a:gd name="T80" fmla="*/ 6221 w 3910"/>
                <a:gd name="T81" fmla="*/ 4528 h 1817"/>
                <a:gd name="T82" fmla="*/ 6482 w 3910"/>
                <a:gd name="T83" fmla="*/ 4239 h 1817"/>
                <a:gd name="T84" fmla="*/ 6669 w 3910"/>
                <a:gd name="T85" fmla="*/ 3796 h 1817"/>
                <a:gd name="T86" fmla="*/ 6703 w 3910"/>
                <a:gd name="T87" fmla="*/ 3543 h 1817"/>
                <a:gd name="T88" fmla="*/ 6648 w 3910"/>
                <a:gd name="T89" fmla="*/ 3308 h 1817"/>
                <a:gd name="T90" fmla="*/ 6528 w 3910"/>
                <a:gd name="T91" fmla="*/ 3102 h 181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910"/>
                <a:gd name="T139" fmla="*/ 0 h 1817"/>
                <a:gd name="T140" fmla="*/ 3910 w 3910"/>
                <a:gd name="T141" fmla="*/ 1817 h 181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910" h="1817">
                  <a:moveTo>
                    <a:pt x="3808" y="1171"/>
                  </a:moveTo>
                  <a:lnTo>
                    <a:pt x="3808" y="1171"/>
                  </a:lnTo>
                  <a:lnTo>
                    <a:pt x="3680" y="1081"/>
                  </a:lnTo>
                  <a:lnTo>
                    <a:pt x="3731" y="1184"/>
                  </a:lnTo>
                  <a:lnTo>
                    <a:pt x="3763" y="1209"/>
                  </a:lnTo>
                  <a:lnTo>
                    <a:pt x="3789" y="1235"/>
                  </a:lnTo>
                  <a:lnTo>
                    <a:pt x="3808" y="1267"/>
                  </a:lnTo>
                  <a:lnTo>
                    <a:pt x="3821" y="1292"/>
                  </a:lnTo>
                  <a:lnTo>
                    <a:pt x="3827" y="1331"/>
                  </a:lnTo>
                  <a:lnTo>
                    <a:pt x="3821" y="1363"/>
                  </a:lnTo>
                  <a:lnTo>
                    <a:pt x="3808" y="1408"/>
                  </a:lnTo>
                  <a:lnTo>
                    <a:pt x="3782" y="1446"/>
                  </a:lnTo>
                  <a:lnTo>
                    <a:pt x="3757" y="1484"/>
                  </a:lnTo>
                  <a:lnTo>
                    <a:pt x="3725" y="1510"/>
                  </a:lnTo>
                  <a:lnTo>
                    <a:pt x="3680" y="1542"/>
                  </a:lnTo>
                  <a:lnTo>
                    <a:pt x="3641" y="1568"/>
                  </a:lnTo>
                  <a:lnTo>
                    <a:pt x="3590" y="1587"/>
                  </a:lnTo>
                  <a:lnTo>
                    <a:pt x="3539" y="1606"/>
                  </a:lnTo>
                  <a:lnTo>
                    <a:pt x="3430" y="1632"/>
                  </a:lnTo>
                  <a:lnTo>
                    <a:pt x="3309" y="1651"/>
                  </a:lnTo>
                  <a:lnTo>
                    <a:pt x="3193" y="1657"/>
                  </a:lnTo>
                  <a:lnTo>
                    <a:pt x="3072" y="1657"/>
                  </a:lnTo>
                  <a:lnTo>
                    <a:pt x="2963" y="1644"/>
                  </a:lnTo>
                  <a:lnTo>
                    <a:pt x="2912" y="1632"/>
                  </a:lnTo>
                  <a:lnTo>
                    <a:pt x="2861" y="1619"/>
                  </a:lnTo>
                  <a:lnTo>
                    <a:pt x="2758" y="1574"/>
                  </a:lnTo>
                  <a:lnTo>
                    <a:pt x="2662" y="1529"/>
                  </a:lnTo>
                  <a:lnTo>
                    <a:pt x="2579" y="1472"/>
                  </a:lnTo>
                  <a:lnTo>
                    <a:pt x="2502" y="1414"/>
                  </a:lnTo>
                  <a:lnTo>
                    <a:pt x="2432" y="1356"/>
                  </a:lnTo>
                  <a:lnTo>
                    <a:pt x="2381" y="1305"/>
                  </a:lnTo>
                  <a:lnTo>
                    <a:pt x="2349" y="1267"/>
                  </a:lnTo>
                  <a:lnTo>
                    <a:pt x="2310" y="1203"/>
                  </a:lnTo>
                  <a:lnTo>
                    <a:pt x="2297" y="1177"/>
                  </a:lnTo>
                  <a:lnTo>
                    <a:pt x="2291" y="1152"/>
                  </a:lnTo>
                  <a:lnTo>
                    <a:pt x="2291" y="1126"/>
                  </a:lnTo>
                  <a:lnTo>
                    <a:pt x="2291" y="1107"/>
                  </a:lnTo>
                  <a:lnTo>
                    <a:pt x="2297" y="1081"/>
                  </a:lnTo>
                  <a:lnTo>
                    <a:pt x="2310" y="1062"/>
                  </a:lnTo>
                  <a:lnTo>
                    <a:pt x="2329" y="1036"/>
                  </a:lnTo>
                  <a:lnTo>
                    <a:pt x="2355" y="1024"/>
                  </a:lnTo>
                  <a:lnTo>
                    <a:pt x="2381" y="1011"/>
                  </a:lnTo>
                  <a:lnTo>
                    <a:pt x="2413" y="998"/>
                  </a:lnTo>
                  <a:lnTo>
                    <a:pt x="2477" y="992"/>
                  </a:lnTo>
                  <a:lnTo>
                    <a:pt x="2528" y="992"/>
                  </a:lnTo>
                  <a:lnTo>
                    <a:pt x="2547" y="998"/>
                  </a:lnTo>
                  <a:lnTo>
                    <a:pt x="2681" y="870"/>
                  </a:lnTo>
                  <a:lnTo>
                    <a:pt x="2521" y="870"/>
                  </a:lnTo>
                  <a:lnTo>
                    <a:pt x="2374" y="857"/>
                  </a:lnTo>
                  <a:lnTo>
                    <a:pt x="2304" y="851"/>
                  </a:lnTo>
                  <a:lnTo>
                    <a:pt x="2240" y="838"/>
                  </a:lnTo>
                  <a:lnTo>
                    <a:pt x="2182" y="825"/>
                  </a:lnTo>
                  <a:lnTo>
                    <a:pt x="2137" y="800"/>
                  </a:lnTo>
                  <a:lnTo>
                    <a:pt x="1734" y="582"/>
                  </a:lnTo>
                  <a:lnTo>
                    <a:pt x="1280" y="333"/>
                  </a:lnTo>
                  <a:lnTo>
                    <a:pt x="1056" y="217"/>
                  </a:lnTo>
                  <a:lnTo>
                    <a:pt x="851" y="121"/>
                  </a:lnTo>
                  <a:lnTo>
                    <a:pt x="685" y="51"/>
                  </a:lnTo>
                  <a:lnTo>
                    <a:pt x="614" y="25"/>
                  </a:lnTo>
                  <a:lnTo>
                    <a:pt x="557" y="13"/>
                  </a:lnTo>
                  <a:lnTo>
                    <a:pt x="429" y="0"/>
                  </a:lnTo>
                  <a:lnTo>
                    <a:pt x="320" y="0"/>
                  </a:lnTo>
                  <a:lnTo>
                    <a:pt x="224" y="13"/>
                  </a:lnTo>
                  <a:lnTo>
                    <a:pt x="141" y="32"/>
                  </a:lnTo>
                  <a:lnTo>
                    <a:pt x="83" y="64"/>
                  </a:lnTo>
                  <a:lnTo>
                    <a:pt x="57" y="83"/>
                  </a:lnTo>
                  <a:lnTo>
                    <a:pt x="38" y="109"/>
                  </a:lnTo>
                  <a:lnTo>
                    <a:pt x="19" y="128"/>
                  </a:lnTo>
                  <a:lnTo>
                    <a:pt x="6" y="153"/>
                  </a:lnTo>
                  <a:lnTo>
                    <a:pt x="0" y="173"/>
                  </a:lnTo>
                  <a:lnTo>
                    <a:pt x="0" y="198"/>
                  </a:lnTo>
                  <a:lnTo>
                    <a:pt x="0" y="224"/>
                  </a:lnTo>
                  <a:lnTo>
                    <a:pt x="6" y="249"/>
                  </a:lnTo>
                  <a:lnTo>
                    <a:pt x="19" y="269"/>
                  </a:lnTo>
                  <a:lnTo>
                    <a:pt x="32" y="288"/>
                  </a:lnTo>
                  <a:lnTo>
                    <a:pt x="70" y="326"/>
                  </a:lnTo>
                  <a:lnTo>
                    <a:pt x="121" y="358"/>
                  </a:lnTo>
                  <a:lnTo>
                    <a:pt x="192" y="390"/>
                  </a:lnTo>
                  <a:lnTo>
                    <a:pt x="275" y="409"/>
                  </a:lnTo>
                  <a:lnTo>
                    <a:pt x="371" y="435"/>
                  </a:lnTo>
                  <a:lnTo>
                    <a:pt x="480" y="454"/>
                  </a:lnTo>
                  <a:lnTo>
                    <a:pt x="633" y="486"/>
                  </a:lnTo>
                  <a:lnTo>
                    <a:pt x="832" y="544"/>
                  </a:lnTo>
                  <a:lnTo>
                    <a:pt x="1069" y="614"/>
                  </a:lnTo>
                  <a:lnTo>
                    <a:pt x="1331" y="710"/>
                  </a:lnTo>
                  <a:lnTo>
                    <a:pt x="1459" y="768"/>
                  </a:lnTo>
                  <a:lnTo>
                    <a:pt x="1587" y="825"/>
                  </a:lnTo>
                  <a:lnTo>
                    <a:pt x="1715" y="889"/>
                  </a:lnTo>
                  <a:lnTo>
                    <a:pt x="1837" y="960"/>
                  </a:lnTo>
                  <a:lnTo>
                    <a:pt x="1945" y="1030"/>
                  </a:lnTo>
                  <a:lnTo>
                    <a:pt x="2048" y="1107"/>
                  </a:lnTo>
                  <a:lnTo>
                    <a:pt x="2137" y="1184"/>
                  </a:lnTo>
                  <a:lnTo>
                    <a:pt x="2214" y="1267"/>
                  </a:lnTo>
                  <a:lnTo>
                    <a:pt x="2297" y="1369"/>
                  </a:lnTo>
                  <a:lnTo>
                    <a:pt x="2374" y="1452"/>
                  </a:lnTo>
                  <a:lnTo>
                    <a:pt x="2451" y="1529"/>
                  </a:lnTo>
                  <a:lnTo>
                    <a:pt x="2528" y="1593"/>
                  </a:lnTo>
                  <a:lnTo>
                    <a:pt x="2605" y="1651"/>
                  </a:lnTo>
                  <a:lnTo>
                    <a:pt x="2688" y="1702"/>
                  </a:lnTo>
                  <a:lnTo>
                    <a:pt x="2777" y="1747"/>
                  </a:lnTo>
                  <a:lnTo>
                    <a:pt x="2873" y="1779"/>
                  </a:lnTo>
                  <a:lnTo>
                    <a:pt x="2982" y="1804"/>
                  </a:lnTo>
                  <a:lnTo>
                    <a:pt x="3091" y="1817"/>
                  </a:lnTo>
                  <a:lnTo>
                    <a:pt x="3206" y="1817"/>
                  </a:lnTo>
                  <a:lnTo>
                    <a:pt x="3315" y="1804"/>
                  </a:lnTo>
                  <a:lnTo>
                    <a:pt x="3424" y="1785"/>
                  </a:lnTo>
                  <a:lnTo>
                    <a:pt x="3533" y="1753"/>
                  </a:lnTo>
                  <a:lnTo>
                    <a:pt x="3629" y="1708"/>
                  </a:lnTo>
                  <a:lnTo>
                    <a:pt x="3712" y="1657"/>
                  </a:lnTo>
                  <a:lnTo>
                    <a:pt x="3782" y="1600"/>
                  </a:lnTo>
                  <a:lnTo>
                    <a:pt x="3840" y="1536"/>
                  </a:lnTo>
                  <a:lnTo>
                    <a:pt x="3878" y="1472"/>
                  </a:lnTo>
                  <a:lnTo>
                    <a:pt x="3891" y="1433"/>
                  </a:lnTo>
                  <a:lnTo>
                    <a:pt x="3904" y="1401"/>
                  </a:lnTo>
                  <a:lnTo>
                    <a:pt x="3910" y="1369"/>
                  </a:lnTo>
                  <a:lnTo>
                    <a:pt x="3910" y="1337"/>
                  </a:lnTo>
                  <a:lnTo>
                    <a:pt x="3904" y="1305"/>
                  </a:lnTo>
                  <a:lnTo>
                    <a:pt x="3891" y="1273"/>
                  </a:lnTo>
                  <a:lnTo>
                    <a:pt x="3878" y="1248"/>
                  </a:lnTo>
                  <a:lnTo>
                    <a:pt x="3859" y="1222"/>
                  </a:lnTo>
                  <a:lnTo>
                    <a:pt x="3833" y="1196"/>
                  </a:lnTo>
                  <a:lnTo>
                    <a:pt x="3808" y="1171"/>
                  </a:lnTo>
                  <a:close/>
                </a:path>
              </a:pathLst>
            </a:custGeom>
            <a:solidFill>
              <a:srgbClr val="00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11">
              <a:extLst>
                <a:ext uri="{FF2B5EF4-FFF2-40B4-BE49-F238E27FC236}">
                  <a16:creationId xmlns:a16="http://schemas.microsoft.com/office/drawing/2014/main" id="{998C99F1-ECA0-424B-B3FD-BC2DA67BB9B6}"/>
                </a:ext>
              </a:extLst>
            </p:cNvPr>
            <p:cNvSpPr>
              <a:spLocks/>
            </p:cNvSpPr>
            <p:nvPr/>
          </p:nvSpPr>
          <p:spPr bwMode="auto">
            <a:xfrm>
              <a:off x="3439" y="2485"/>
              <a:ext cx="1404" cy="1088"/>
            </a:xfrm>
            <a:custGeom>
              <a:avLst/>
              <a:gdLst>
                <a:gd name="T0" fmla="*/ 1072 w 1261"/>
                <a:gd name="T1" fmla="*/ 2377 h 895"/>
                <a:gd name="T2" fmla="*/ 1072 w 1261"/>
                <a:gd name="T3" fmla="*/ 2377 h 895"/>
                <a:gd name="T4" fmla="*/ 1205 w 1261"/>
                <a:gd name="T5" fmla="*/ 2377 h 895"/>
                <a:gd name="T6" fmla="*/ 1337 w 1261"/>
                <a:gd name="T7" fmla="*/ 2377 h 895"/>
                <a:gd name="T8" fmla="*/ 1555 w 1261"/>
                <a:gd name="T9" fmla="*/ 2343 h 895"/>
                <a:gd name="T10" fmla="*/ 1740 w 1261"/>
                <a:gd name="T11" fmla="*/ 2276 h 895"/>
                <a:gd name="T12" fmla="*/ 1895 w 1261"/>
                <a:gd name="T13" fmla="*/ 2191 h 895"/>
                <a:gd name="T14" fmla="*/ 2017 w 1261"/>
                <a:gd name="T15" fmla="*/ 2090 h 895"/>
                <a:gd name="T16" fmla="*/ 2102 w 1261"/>
                <a:gd name="T17" fmla="*/ 1972 h 895"/>
                <a:gd name="T18" fmla="*/ 2125 w 1261"/>
                <a:gd name="T19" fmla="*/ 1921 h 895"/>
                <a:gd name="T20" fmla="*/ 2146 w 1261"/>
                <a:gd name="T21" fmla="*/ 1850 h 895"/>
                <a:gd name="T22" fmla="*/ 2157 w 1261"/>
                <a:gd name="T23" fmla="*/ 1800 h 895"/>
                <a:gd name="T24" fmla="*/ 2157 w 1261"/>
                <a:gd name="T25" fmla="*/ 1749 h 895"/>
                <a:gd name="T26" fmla="*/ 2157 w 1261"/>
                <a:gd name="T27" fmla="*/ 1749 h 895"/>
                <a:gd name="T28" fmla="*/ 2146 w 1261"/>
                <a:gd name="T29" fmla="*/ 1630 h 895"/>
                <a:gd name="T30" fmla="*/ 2125 w 1261"/>
                <a:gd name="T31" fmla="*/ 1510 h 895"/>
                <a:gd name="T32" fmla="*/ 2092 w 1261"/>
                <a:gd name="T33" fmla="*/ 1376 h 895"/>
                <a:gd name="T34" fmla="*/ 2036 w 1261"/>
                <a:gd name="T35" fmla="*/ 1240 h 895"/>
                <a:gd name="T36" fmla="*/ 1927 w 1261"/>
                <a:gd name="T37" fmla="*/ 951 h 895"/>
                <a:gd name="T38" fmla="*/ 1775 w 1261"/>
                <a:gd name="T39" fmla="*/ 677 h 895"/>
                <a:gd name="T40" fmla="*/ 1620 w 1261"/>
                <a:gd name="T41" fmla="*/ 425 h 895"/>
                <a:gd name="T42" fmla="*/ 1533 w 1261"/>
                <a:gd name="T43" fmla="*/ 306 h 895"/>
                <a:gd name="T44" fmla="*/ 1446 w 1261"/>
                <a:gd name="T45" fmla="*/ 201 h 895"/>
                <a:gd name="T46" fmla="*/ 1368 w 1261"/>
                <a:gd name="T47" fmla="*/ 115 h 895"/>
                <a:gd name="T48" fmla="*/ 1292 w 1261"/>
                <a:gd name="T49" fmla="*/ 64 h 895"/>
                <a:gd name="T50" fmla="*/ 1217 w 1261"/>
                <a:gd name="T51" fmla="*/ 16 h 895"/>
                <a:gd name="T52" fmla="*/ 1140 w 1261"/>
                <a:gd name="T53" fmla="*/ 0 h 895"/>
                <a:gd name="T54" fmla="*/ 1140 w 1261"/>
                <a:gd name="T55" fmla="*/ 0 h 895"/>
                <a:gd name="T56" fmla="*/ 1072 w 1261"/>
                <a:gd name="T57" fmla="*/ 0 h 895"/>
                <a:gd name="T58" fmla="*/ 998 w 1261"/>
                <a:gd name="T59" fmla="*/ 33 h 895"/>
                <a:gd name="T60" fmla="*/ 909 w 1261"/>
                <a:gd name="T61" fmla="*/ 84 h 895"/>
                <a:gd name="T62" fmla="*/ 821 w 1261"/>
                <a:gd name="T63" fmla="*/ 135 h 895"/>
                <a:gd name="T64" fmla="*/ 658 w 1261"/>
                <a:gd name="T65" fmla="*/ 306 h 895"/>
                <a:gd name="T66" fmla="*/ 483 w 1261"/>
                <a:gd name="T67" fmla="*/ 508 h 895"/>
                <a:gd name="T68" fmla="*/ 328 w 1261"/>
                <a:gd name="T69" fmla="*/ 731 h 895"/>
                <a:gd name="T70" fmla="*/ 186 w 1261"/>
                <a:gd name="T71" fmla="*/ 932 h 895"/>
                <a:gd name="T72" fmla="*/ 87 w 1261"/>
                <a:gd name="T73" fmla="*/ 1101 h 895"/>
                <a:gd name="T74" fmla="*/ 22 w 1261"/>
                <a:gd name="T75" fmla="*/ 1222 h 895"/>
                <a:gd name="T76" fmla="*/ 22 w 1261"/>
                <a:gd name="T77" fmla="*/ 1222 h 895"/>
                <a:gd name="T78" fmla="*/ 0 w 1261"/>
                <a:gd name="T79" fmla="*/ 1307 h 895"/>
                <a:gd name="T80" fmla="*/ 0 w 1261"/>
                <a:gd name="T81" fmla="*/ 1391 h 895"/>
                <a:gd name="T82" fmla="*/ 0 w 1261"/>
                <a:gd name="T83" fmla="*/ 1476 h 895"/>
                <a:gd name="T84" fmla="*/ 22 w 1261"/>
                <a:gd name="T85" fmla="*/ 1561 h 895"/>
                <a:gd name="T86" fmla="*/ 56 w 1261"/>
                <a:gd name="T87" fmla="*/ 1664 h 895"/>
                <a:gd name="T88" fmla="*/ 109 w 1261"/>
                <a:gd name="T89" fmla="*/ 1749 h 895"/>
                <a:gd name="T90" fmla="*/ 164 w 1261"/>
                <a:gd name="T91" fmla="*/ 1834 h 895"/>
                <a:gd name="T92" fmla="*/ 230 w 1261"/>
                <a:gd name="T93" fmla="*/ 1934 h 895"/>
                <a:gd name="T94" fmla="*/ 317 w 1261"/>
                <a:gd name="T95" fmla="*/ 2019 h 895"/>
                <a:gd name="T96" fmla="*/ 405 w 1261"/>
                <a:gd name="T97" fmla="*/ 2090 h 895"/>
                <a:gd name="T98" fmla="*/ 492 w 1261"/>
                <a:gd name="T99" fmla="*/ 2175 h 895"/>
                <a:gd name="T100" fmla="*/ 601 w 1261"/>
                <a:gd name="T101" fmla="*/ 2226 h 895"/>
                <a:gd name="T102" fmla="*/ 713 w 1261"/>
                <a:gd name="T103" fmla="*/ 2290 h 895"/>
                <a:gd name="T104" fmla="*/ 832 w 1261"/>
                <a:gd name="T105" fmla="*/ 2326 h 895"/>
                <a:gd name="T106" fmla="*/ 952 w 1261"/>
                <a:gd name="T107" fmla="*/ 2360 h 895"/>
                <a:gd name="T108" fmla="*/ 1072 w 1261"/>
                <a:gd name="T109" fmla="*/ 2377 h 895"/>
                <a:gd name="T110" fmla="*/ 1072 w 1261"/>
                <a:gd name="T111" fmla="*/ 2377 h 89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61"/>
                <a:gd name="T169" fmla="*/ 0 h 895"/>
                <a:gd name="T170" fmla="*/ 1261 w 1261"/>
                <a:gd name="T171" fmla="*/ 895 h 89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61" h="895">
                  <a:moveTo>
                    <a:pt x="627" y="895"/>
                  </a:moveTo>
                  <a:lnTo>
                    <a:pt x="627" y="895"/>
                  </a:lnTo>
                  <a:lnTo>
                    <a:pt x="704" y="895"/>
                  </a:lnTo>
                  <a:lnTo>
                    <a:pt x="781" y="895"/>
                  </a:lnTo>
                  <a:lnTo>
                    <a:pt x="909" y="883"/>
                  </a:lnTo>
                  <a:lnTo>
                    <a:pt x="1018" y="857"/>
                  </a:lnTo>
                  <a:lnTo>
                    <a:pt x="1107" y="825"/>
                  </a:lnTo>
                  <a:lnTo>
                    <a:pt x="1178" y="787"/>
                  </a:lnTo>
                  <a:lnTo>
                    <a:pt x="1229" y="742"/>
                  </a:lnTo>
                  <a:lnTo>
                    <a:pt x="1242" y="723"/>
                  </a:lnTo>
                  <a:lnTo>
                    <a:pt x="1255" y="697"/>
                  </a:lnTo>
                  <a:lnTo>
                    <a:pt x="1261" y="678"/>
                  </a:lnTo>
                  <a:lnTo>
                    <a:pt x="1261" y="659"/>
                  </a:lnTo>
                  <a:lnTo>
                    <a:pt x="1255" y="614"/>
                  </a:lnTo>
                  <a:lnTo>
                    <a:pt x="1242" y="569"/>
                  </a:lnTo>
                  <a:lnTo>
                    <a:pt x="1223" y="518"/>
                  </a:lnTo>
                  <a:lnTo>
                    <a:pt x="1191" y="467"/>
                  </a:lnTo>
                  <a:lnTo>
                    <a:pt x="1127" y="358"/>
                  </a:lnTo>
                  <a:lnTo>
                    <a:pt x="1037" y="255"/>
                  </a:lnTo>
                  <a:lnTo>
                    <a:pt x="947" y="160"/>
                  </a:lnTo>
                  <a:lnTo>
                    <a:pt x="896" y="115"/>
                  </a:lnTo>
                  <a:lnTo>
                    <a:pt x="845" y="76"/>
                  </a:lnTo>
                  <a:lnTo>
                    <a:pt x="800" y="44"/>
                  </a:lnTo>
                  <a:lnTo>
                    <a:pt x="755" y="25"/>
                  </a:lnTo>
                  <a:lnTo>
                    <a:pt x="711" y="6"/>
                  </a:lnTo>
                  <a:lnTo>
                    <a:pt x="666" y="0"/>
                  </a:lnTo>
                  <a:lnTo>
                    <a:pt x="627" y="0"/>
                  </a:lnTo>
                  <a:lnTo>
                    <a:pt x="583" y="12"/>
                  </a:lnTo>
                  <a:lnTo>
                    <a:pt x="531" y="32"/>
                  </a:lnTo>
                  <a:lnTo>
                    <a:pt x="480" y="51"/>
                  </a:lnTo>
                  <a:lnTo>
                    <a:pt x="384" y="115"/>
                  </a:lnTo>
                  <a:lnTo>
                    <a:pt x="282" y="192"/>
                  </a:lnTo>
                  <a:lnTo>
                    <a:pt x="192" y="275"/>
                  </a:lnTo>
                  <a:lnTo>
                    <a:pt x="109" y="351"/>
                  </a:lnTo>
                  <a:lnTo>
                    <a:pt x="51" y="415"/>
                  </a:lnTo>
                  <a:lnTo>
                    <a:pt x="13" y="460"/>
                  </a:lnTo>
                  <a:lnTo>
                    <a:pt x="0" y="492"/>
                  </a:lnTo>
                  <a:lnTo>
                    <a:pt x="0" y="524"/>
                  </a:lnTo>
                  <a:lnTo>
                    <a:pt x="0" y="556"/>
                  </a:lnTo>
                  <a:lnTo>
                    <a:pt x="13" y="588"/>
                  </a:lnTo>
                  <a:lnTo>
                    <a:pt x="32" y="627"/>
                  </a:lnTo>
                  <a:lnTo>
                    <a:pt x="64" y="659"/>
                  </a:lnTo>
                  <a:lnTo>
                    <a:pt x="96" y="691"/>
                  </a:lnTo>
                  <a:lnTo>
                    <a:pt x="135" y="729"/>
                  </a:lnTo>
                  <a:lnTo>
                    <a:pt x="186" y="761"/>
                  </a:lnTo>
                  <a:lnTo>
                    <a:pt x="237" y="787"/>
                  </a:lnTo>
                  <a:lnTo>
                    <a:pt x="288" y="819"/>
                  </a:lnTo>
                  <a:lnTo>
                    <a:pt x="352" y="838"/>
                  </a:lnTo>
                  <a:lnTo>
                    <a:pt x="416" y="863"/>
                  </a:lnTo>
                  <a:lnTo>
                    <a:pt x="487" y="876"/>
                  </a:lnTo>
                  <a:lnTo>
                    <a:pt x="557" y="889"/>
                  </a:lnTo>
                  <a:lnTo>
                    <a:pt x="627" y="895"/>
                  </a:lnTo>
                  <a:close/>
                </a:path>
              </a:pathLst>
            </a:cu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22" name="Rectangle 6">
            <a:extLst>
              <a:ext uri="{FF2B5EF4-FFF2-40B4-BE49-F238E27FC236}">
                <a16:creationId xmlns:a16="http://schemas.microsoft.com/office/drawing/2014/main" id="{8D20B2F6-3BCD-4A4F-95BA-D841F47BD126}"/>
              </a:ext>
            </a:extLst>
          </p:cNvPr>
          <p:cNvSpPr>
            <a:spLocks noGrp="1" noChangeArrowheads="1"/>
          </p:cNvSpPr>
          <p:nvPr>
            <p:ph type="ctrTitle" idx="4294967295"/>
          </p:nvPr>
        </p:nvSpPr>
        <p:spPr>
          <a:xfrm>
            <a:off x="533400" y="1295400"/>
            <a:ext cx="8153400" cy="2771775"/>
          </a:xfrm>
          <a:noFill/>
        </p:spPr>
        <p:txBody>
          <a:bodyPr/>
          <a:lstStyle/>
          <a:p>
            <a:pPr eaLnBrk="1" hangingPunct="1"/>
            <a:r>
              <a:rPr lang="en-US" altLang="en-US" b="1" dirty="0">
                <a:solidFill>
                  <a:schemeClr val="tx1"/>
                </a:solidFill>
                <a:ea typeface="ＭＳ Ｐゴシック" panose="020B0600070205080204" pitchFamily="34" charset="-128"/>
              </a:rPr>
              <a:t>An Introduction To The Health Effects of Endocrine Disrupting Chemicals (EDCs)</a:t>
            </a:r>
          </a:p>
        </p:txBody>
      </p:sp>
      <p:sp>
        <p:nvSpPr>
          <p:cNvPr id="5123" name="Rectangle 7">
            <a:extLst>
              <a:ext uri="{FF2B5EF4-FFF2-40B4-BE49-F238E27FC236}">
                <a16:creationId xmlns:a16="http://schemas.microsoft.com/office/drawing/2014/main" id="{3174B553-17BC-6B4D-8860-E01ED81EBE87}"/>
              </a:ext>
            </a:extLst>
          </p:cNvPr>
          <p:cNvSpPr>
            <a:spLocks noChangeArrowheads="1"/>
          </p:cNvSpPr>
          <p:nvPr/>
        </p:nvSpPr>
        <p:spPr bwMode="auto">
          <a:xfrm>
            <a:off x="1692275" y="76200"/>
            <a:ext cx="577532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r>
              <a:rPr lang="en-US" altLang="en-US" b="1">
                <a:solidFill>
                  <a:schemeClr val="tx1"/>
                </a:solidFill>
              </a:rPr>
              <a:t>A Small Dose of </a:t>
            </a:r>
            <a:r>
              <a:rPr lang="en-US" altLang="en-US" b="1">
                <a:solidFill>
                  <a:schemeClr val="tx1"/>
                </a:solidFill>
                <a:cs typeface="Times New Roman" panose="02020603050405020304" pitchFamily="18" charset="0"/>
              </a:rPr>
              <a:t>EDC</a:t>
            </a:r>
          </a:p>
        </p:txBody>
      </p:sp>
      <p:sp>
        <p:nvSpPr>
          <p:cNvPr id="5124" name="TextBox 1">
            <a:extLst>
              <a:ext uri="{FF2B5EF4-FFF2-40B4-BE49-F238E27FC236}">
                <a16:creationId xmlns:a16="http://schemas.microsoft.com/office/drawing/2014/main" id="{686EBEFB-8CD6-F64C-B04E-84B5E5642676}"/>
              </a:ext>
            </a:extLst>
          </p:cNvPr>
          <p:cNvSpPr txBox="1">
            <a:spLocks noChangeArrowheads="1"/>
          </p:cNvSpPr>
          <p:nvPr/>
        </p:nvSpPr>
        <p:spPr bwMode="auto">
          <a:xfrm>
            <a:off x="9172575" y="857250"/>
            <a:ext cx="1841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742950" indent="-285750">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endParaRPr lang="en-US" altLang="en-US"/>
          </a:p>
        </p:txBody>
      </p:sp>
      <p:sp>
        <p:nvSpPr>
          <p:cNvPr id="5125" name="TextBox 2">
            <a:extLst>
              <a:ext uri="{FF2B5EF4-FFF2-40B4-BE49-F238E27FC236}">
                <a16:creationId xmlns:a16="http://schemas.microsoft.com/office/drawing/2014/main" id="{77300FF7-E0F3-974D-83D0-97176212BAE5}"/>
              </a:ext>
            </a:extLst>
          </p:cNvPr>
          <p:cNvSpPr txBox="1">
            <a:spLocks noChangeArrowheads="1"/>
          </p:cNvSpPr>
          <p:nvPr/>
        </p:nvSpPr>
        <p:spPr bwMode="auto">
          <a:xfrm>
            <a:off x="11329988" y="857250"/>
            <a:ext cx="18415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742950" indent="-285750">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endParaRPr lang="en-US" altLang="en-US"/>
          </a:p>
        </p:txBody>
      </p:sp>
      <p:pic>
        <p:nvPicPr>
          <p:cNvPr id="5126" name="Picture 4">
            <a:extLst>
              <a:ext uri="{FF2B5EF4-FFF2-40B4-BE49-F238E27FC236}">
                <a16:creationId xmlns:a16="http://schemas.microsoft.com/office/drawing/2014/main" id="{AD10A456-0F62-B443-B2E9-67D40B1D8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4876800"/>
            <a:ext cx="2794000"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6">
            <a:extLst>
              <a:ext uri="{FF2B5EF4-FFF2-40B4-BE49-F238E27FC236}">
                <a16:creationId xmlns:a16="http://schemas.microsoft.com/office/drawing/2014/main" id="{4473444F-C01E-CC4F-969A-4586D84CEB68}"/>
              </a:ext>
            </a:extLst>
          </p:cNvPr>
          <p:cNvSpPr txBox="1">
            <a:spLocks noChangeArrowheads="1"/>
          </p:cNvSpPr>
          <p:nvPr/>
        </p:nvSpPr>
        <p:spPr bwMode="auto">
          <a:xfrm>
            <a:off x="3117850" y="5045095"/>
            <a:ext cx="594995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742950" indent="-285750">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ctr" eaLnBrk="1" hangingPunct="1">
              <a:buFont typeface="Wingdings" pitchFamily="2" charset="2"/>
              <a:buNone/>
            </a:pPr>
            <a:r>
              <a:rPr lang="en-US" altLang="en-US" sz="3600" b="1" dirty="0"/>
              <a:t>Chapter 20 </a:t>
            </a:r>
            <a:r>
              <a:rPr lang="mr-IN" altLang="en-US" sz="3600" b="1" dirty="0"/>
              <a:t>–</a:t>
            </a:r>
            <a:r>
              <a:rPr lang="en-US" altLang="en-US" sz="3600" b="1" dirty="0"/>
              <a:t> 3</a:t>
            </a:r>
            <a:r>
              <a:rPr lang="en-US" altLang="en-US" sz="3600" b="1" baseline="30000" dirty="0"/>
              <a:t>rd</a:t>
            </a:r>
            <a:r>
              <a:rPr lang="en-US" altLang="en-US" sz="3600" b="1" dirty="0"/>
              <a:t> Edition</a:t>
            </a:r>
          </a:p>
          <a:p>
            <a:pPr algn="ctr" eaLnBrk="1" hangingPunct="1">
              <a:buFont typeface="Wingdings" pitchFamily="2" charset="2"/>
              <a:buNone/>
            </a:pPr>
            <a:r>
              <a:rPr lang="en-US" altLang="en-US" sz="2800" b="1" dirty="0"/>
              <a:t>Steven G. Gilbert, PhD, DABT</a:t>
            </a:r>
          </a:p>
          <a:p>
            <a:pPr algn="ctr" eaLnBrk="1" hangingPunct="1">
              <a:buFont typeface="Wingdings" pitchFamily="2" charset="2"/>
              <a:buNone/>
            </a:pPr>
            <a:r>
              <a:rPr lang="en-US" altLang="en-US" sz="2800" b="1" dirty="0" err="1"/>
              <a:t>www.asmalldoseoftoxicology.org</a:t>
            </a:r>
            <a:endParaRPr lang="en-US" altLang="en-US" sz="2800" b="1"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B0F5642D-034D-6F4C-8D88-6F189EFE63D8}"/>
              </a:ext>
            </a:extLst>
          </p:cNvPr>
          <p:cNvSpPr>
            <a:spLocks noGrp="1" noChangeArrowheads="1"/>
          </p:cNvSpPr>
          <p:nvPr>
            <p:ph type="title"/>
          </p:nvPr>
        </p:nvSpPr>
        <p:spPr>
          <a:xfrm>
            <a:off x="685800" y="106363"/>
            <a:ext cx="7772400" cy="698500"/>
          </a:xfrm>
          <a:noFill/>
        </p:spPr>
        <p:txBody>
          <a:bodyPr lIns="90488" tIns="44450" rIns="90488" bIns="44450"/>
          <a:lstStyle/>
          <a:p>
            <a:pPr eaLnBrk="1" hangingPunct="1"/>
            <a:r>
              <a:rPr lang="en-US" altLang="en-US" sz="4000" b="1">
                <a:solidFill>
                  <a:schemeClr val="tx1"/>
                </a:solidFill>
                <a:ea typeface="ＭＳ Ｐゴシック" panose="020B0600070205080204" pitchFamily="34" charset="-128"/>
              </a:rPr>
              <a:t>Chemicals - EDCs</a:t>
            </a:r>
            <a:r>
              <a:rPr lang="en-US" altLang="en-US" sz="3200" b="1">
                <a:solidFill>
                  <a:schemeClr val="tx1"/>
                </a:solidFill>
                <a:ea typeface="ＭＳ Ｐゴシック" panose="020B0600070205080204" pitchFamily="34" charset="-128"/>
              </a:rPr>
              <a:t> </a:t>
            </a:r>
          </a:p>
        </p:txBody>
      </p:sp>
      <p:sp>
        <p:nvSpPr>
          <p:cNvPr id="23554" name="Rectangle 3">
            <a:extLst>
              <a:ext uri="{FF2B5EF4-FFF2-40B4-BE49-F238E27FC236}">
                <a16:creationId xmlns:a16="http://schemas.microsoft.com/office/drawing/2014/main" id="{33236C8E-1CB1-B74C-B217-83D7D0C62267}"/>
              </a:ext>
            </a:extLst>
          </p:cNvPr>
          <p:cNvSpPr>
            <a:spLocks noChangeArrowheads="1"/>
          </p:cNvSpPr>
          <p:nvPr/>
        </p:nvSpPr>
        <p:spPr bwMode="auto">
          <a:xfrm>
            <a:off x="1335088" y="1676400"/>
            <a:ext cx="7427912"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Ø"/>
            </a:pPr>
            <a:r>
              <a:rPr lang="en-US" altLang="en-US" sz="3200" b="1"/>
              <a:t>DDT</a:t>
            </a:r>
          </a:p>
          <a:p>
            <a:pPr eaLnBrk="1" hangingPunct="1">
              <a:buFont typeface="Wingdings" pitchFamily="2" charset="2"/>
              <a:buChar char="Ø"/>
            </a:pPr>
            <a:r>
              <a:rPr lang="en-US" altLang="en-US" sz="3200" b="1"/>
              <a:t>Bisphenol A</a:t>
            </a:r>
          </a:p>
          <a:p>
            <a:pPr eaLnBrk="1" hangingPunct="1">
              <a:buFont typeface="Wingdings" pitchFamily="2" charset="2"/>
              <a:buChar char="Ø"/>
            </a:pPr>
            <a:r>
              <a:rPr lang="en-US" altLang="en-US" sz="3200" b="1"/>
              <a:t>Polychlorinated biphenyls</a:t>
            </a:r>
          </a:p>
          <a:p>
            <a:pPr eaLnBrk="1" hangingPunct="1">
              <a:buFont typeface="Wingdings" pitchFamily="2" charset="2"/>
              <a:buChar char="Ø"/>
            </a:pPr>
            <a:r>
              <a:rPr lang="en-US" altLang="en-US" sz="3200" b="1"/>
              <a:t>Polybrominated diphenyl ethers</a:t>
            </a:r>
          </a:p>
          <a:p>
            <a:pPr eaLnBrk="1" hangingPunct="1">
              <a:buFont typeface="Wingdings" pitchFamily="2" charset="2"/>
              <a:buChar char="Ø"/>
            </a:pPr>
            <a:r>
              <a:rPr lang="en-US" altLang="en-US" sz="3200" b="1"/>
              <a:t>Phthalates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4A30B5A8-50BA-CE45-BA3C-8C0BC0F892F2}"/>
              </a:ext>
            </a:extLst>
          </p:cNvPr>
          <p:cNvSpPr>
            <a:spLocks noGrp="1" noChangeArrowheads="1"/>
          </p:cNvSpPr>
          <p:nvPr>
            <p:ph type="title"/>
          </p:nvPr>
        </p:nvSpPr>
        <p:spPr>
          <a:xfrm>
            <a:off x="685800" y="76200"/>
            <a:ext cx="7772400" cy="758825"/>
          </a:xfrm>
          <a:noFill/>
        </p:spPr>
        <p:txBody>
          <a:bodyPr lIns="90488" tIns="44450" rIns="90488" bIns="44450"/>
          <a:lstStyle/>
          <a:p>
            <a:pPr eaLnBrk="1" hangingPunct="1"/>
            <a:r>
              <a:rPr lang="en-US" altLang="en-US" b="1">
                <a:solidFill>
                  <a:schemeClr val="tx1"/>
                </a:solidFill>
                <a:ea typeface="ＭＳ Ｐゴシック" panose="020B0600070205080204" pitchFamily="34" charset="-128"/>
              </a:rPr>
              <a:t>Endocrine System</a:t>
            </a:r>
          </a:p>
        </p:txBody>
      </p:sp>
      <p:sp>
        <p:nvSpPr>
          <p:cNvPr id="25602" name="Rectangle 3">
            <a:extLst>
              <a:ext uri="{FF2B5EF4-FFF2-40B4-BE49-F238E27FC236}">
                <a16:creationId xmlns:a16="http://schemas.microsoft.com/office/drawing/2014/main" id="{2D8632FD-877C-D748-AC22-E1F13017927B}"/>
              </a:ext>
            </a:extLst>
          </p:cNvPr>
          <p:cNvSpPr>
            <a:spLocks noGrp="1" noChangeArrowheads="1"/>
          </p:cNvSpPr>
          <p:nvPr>
            <p:ph type="body" idx="1"/>
          </p:nvPr>
        </p:nvSpPr>
        <p:spPr bwMode="auto">
          <a:xfrm>
            <a:off x="647700" y="1371600"/>
            <a:ext cx="7848600" cy="402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numCol="1" anchor="t" anchorCtr="0" compatLnSpc="1">
            <a:prstTxWarp prst="textNoShape">
              <a:avLst/>
            </a:prstTxWarp>
            <a:spAutoFit/>
          </a:bodyPr>
          <a:lstStyle/>
          <a:p>
            <a:pPr marL="0" indent="0" eaLnBrk="1" hangingPunct="1">
              <a:buFontTx/>
              <a:buNone/>
            </a:pPr>
            <a:r>
              <a:rPr lang="en-US" altLang="en-US" b="1">
                <a:latin typeface="Arial" panose="020B0604020202020204" pitchFamily="34" charset="0"/>
                <a:ea typeface="ＭＳ Ｐゴシック" panose="020B0600070205080204" pitchFamily="34" charset="-128"/>
              </a:rPr>
              <a:t>The endocrine system is the body’s chemical communication system, using the blood vessels to move chemicals throughout the body to communicate with different cells of the body. The endocrine system regulates metabolism, growth, development and puberty, and organ function.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EB360993-5CF5-BC49-BEF8-54EE2FC95F5A}"/>
              </a:ext>
            </a:extLst>
          </p:cNvPr>
          <p:cNvSpPr>
            <a:spLocks noGrp="1" noChangeArrowheads="1"/>
          </p:cNvSpPr>
          <p:nvPr>
            <p:ph type="title"/>
          </p:nvPr>
        </p:nvSpPr>
        <p:spPr>
          <a:xfrm>
            <a:off x="304800" y="76200"/>
            <a:ext cx="8458200" cy="758825"/>
          </a:xfrm>
          <a:noFill/>
        </p:spPr>
        <p:txBody>
          <a:bodyPr lIns="90488" tIns="44450" rIns="90488" bIns="44450"/>
          <a:lstStyle/>
          <a:p>
            <a:pPr eaLnBrk="1" hangingPunct="1"/>
            <a:r>
              <a:rPr lang="en-US" altLang="en-US" b="1">
                <a:solidFill>
                  <a:schemeClr val="tx1"/>
                </a:solidFill>
                <a:ea typeface="ＭＳ Ｐゴシック" panose="020B0600070205080204" pitchFamily="34" charset="-128"/>
              </a:rPr>
              <a:t>Glands that excrete Hormones</a:t>
            </a:r>
          </a:p>
        </p:txBody>
      </p:sp>
      <p:sp>
        <p:nvSpPr>
          <p:cNvPr id="27650" name="Rectangle 3">
            <a:extLst>
              <a:ext uri="{FF2B5EF4-FFF2-40B4-BE49-F238E27FC236}">
                <a16:creationId xmlns:a16="http://schemas.microsoft.com/office/drawing/2014/main" id="{FB2E4941-7076-B846-B626-6F0D191FB2AD}"/>
              </a:ext>
            </a:extLst>
          </p:cNvPr>
          <p:cNvSpPr>
            <a:spLocks noGrp="1" noChangeArrowheads="1"/>
          </p:cNvSpPr>
          <p:nvPr>
            <p:ph type="body" idx="1"/>
          </p:nvPr>
        </p:nvSpPr>
        <p:spPr bwMode="auto">
          <a:xfrm>
            <a:off x="647700" y="1752600"/>
            <a:ext cx="7848600" cy="40814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90488" tIns="44450" rIns="90488" bIns="44450" numCol="1" anchor="t" anchorCtr="0" compatLnSpc="1">
            <a:prstTxWarp prst="textNoShape">
              <a:avLst/>
            </a:prstTxWarp>
            <a:spAutoFit/>
          </a:bodyPr>
          <a:lstStyle/>
          <a:p>
            <a:pPr marL="0" indent="0" eaLnBrk="1" hangingPunct="1">
              <a:buFontTx/>
              <a:buNone/>
            </a:pPr>
            <a:r>
              <a:rPr lang="en-US" altLang="en-US" b="1">
                <a:latin typeface="Arial" panose="020B0604020202020204" pitchFamily="34" charset="0"/>
                <a:ea typeface="ＭＳ Ｐゴシック" panose="020B0600070205080204" pitchFamily="34" charset="-128"/>
              </a:rPr>
              <a:t>Pineal gland </a:t>
            </a:r>
          </a:p>
          <a:p>
            <a:pPr marL="0" indent="0" eaLnBrk="1" hangingPunct="1">
              <a:buFontTx/>
              <a:buNone/>
            </a:pPr>
            <a:r>
              <a:rPr lang="en-US" altLang="en-US" b="1">
                <a:latin typeface="Arial" panose="020B0604020202020204" pitchFamily="34" charset="0"/>
                <a:ea typeface="ＭＳ Ｐゴシック" panose="020B0600070205080204" pitchFamily="34" charset="-128"/>
              </a:rPr>
              <a:t>Pituitary gland </a:t>
            </a:r>
          </a:p>
          <a:p>
            <a:pPr marL="0" indent="0" eaLnBrk="1" hangingPunct="1">
              <a:buFontTx/>
              <a:buNone/>
            </a:pPr>
            <a:r>
              <a:rPr lang="en-US" altLang="en-US" b="1">
                <a:latin typeface="Arial" panose="020B0604020202020204" pitchFamily="34" charset="0"/>
                <a:ea typeface="ＭＳ Ｐゴシック" panose="020B0600070205080204" pitchFamily="34" charset="-128"/>
              </a:rPr>
              <a:t>Thyroid gland</a:t>
            </a:r>
          </a:p>
          <a:p>
            <a:pPr marL="0" indent="0" eaLnBrk="1" hangingPunct="1">
              <a:buFontTx/>
              <a:buNone/>
            </a:pPr>
            <a:r>
              <a:rPr lang="en-US" altLang="en-US" b="1">
                <a:latin typeface="Arial" panose="020B0604020202020204" pitchFamily="34" charset="0"/>
                <a:ea typeface="ＭＳ Ｐゴシック" panose="020B0600070205080204" pitchFamily="34" charset="-128"/>
              </a:rPr>
              <a:t>Adrenal gland</a:t>
            </a:r>
          </a:p>
          <a:p>
            <a:pPr marL="0" indent="0" eaLnBrk="1" hangingPunct="1">
              <a:buFontTx/>
              <a:buNone/>
            </a:pPr>
            <a:r>
              <a:rPr lang="en-US" altLang="en-US" b="1">
                <a:latin typeface="Arial" panose="020B0604020202020204" pitchFamily="34" charset="0"/>
                <a:ea typeface="ＭＳ Ｐゴシック" panose="020B0600070205080204" pitchFamily="34" charset="-128"/>
              </a:rPr>
              <a:t>Pancreas </a:t>
            </a:r>
          </a:p>
          <a:p>
            <a:pPr marL="0" indent="0" eaLnBrk="1" hangingPunct="1">
              <a:buFontTx/>
              <a:buNone/>
            </a:pPr>
            <a:r>
              <a:rPr lang="en-US" altLang="en-US" b="1">
                <a:latin typeface="Arial" panose="020B0604020202020204" pitchFamily="34" charset="0"/>
                <a:ea typeface="ＭＳ Ｐゴシック" panose="020B0600070205080204" pitchFamily="34" charset="-128"/>
              </a:rPr>
              <a:t>Ovary </a:t>
            </a:r>
          </a:p>
          <a:p>
            <a:pPr marL="0" indent="0" eaLnBrk="1" hangingPunct="1">
              <a:buFontTx/>
              <a:buNone/>
            </a:pPr>
            <a:r>
              <a:rPr lang="en-US" altLang="en-US" b="1">
                <a:latin typeface="Arial" panose="020B0604020202020204" pitchFamily="34" charset="0"/>
                <a:ea typeface="ＭＳ Ｐゴシック" panose="020B0600070205080204" pitchFamily="34" charset="-128"/>
              </a:rPr>
              <a:t>Testes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3">
            <a:extLst>
              <a:ext uri="{FF2B5EF4-FFF2-40B4-BE49-F238E27FC236}">
                <a16:creationId xmlns:a16="http://schemas.microsoft.com/office/drawing/2014/main" id="{DE8E4D9F-E027-5E44-A552-34F31532148D}"/>
              </a:ext>
            </a:extLst>
          </p:cNvPr>
          <p:cNvSpPr>
            <a:spLocks noGrp="1" noChangeArrowheads="1"/>
          </p:cNvSpPr>
          <p:nvPr>
            <p:ph type="title" idx="4294967295"/>
          </p:nvPr>
        </p:nvSpPr>
        <p:spPr>
          <a:xfrm>
            <a:off x="152400" y="76200"/>
            <a:ext cx="8839200" cy="762000"/>
          </a:xfrm>
        </p:spPr>
        <p:txBody>
          <a:bodyPr/>
          <a:lstStyle/>
          <a:p>
            <a:pPr eaLnBrk="1" hangingPunct="1"/>
            <a:r>
              <a:rPr lang="en-US" altLang="en-US" b="1">
                <a:ea typeface="ＭＳ Ｐゴシック" panose="020B0600070205080204" pitchFamily="34" charset="-128"/>
              </a:rPr>
              <a:t>Hormones and Function</a:t>
            </a:r>
            <a:r>
              <a:rPr lang="en-US" altLang="en-US">
                <a:ea typeface="ＭＳ Ｐゴシック" panose="020B0600070205080204" pitchFamily="34" charset="-128"/>
              </a:rPr>
              <a:t> </a:t>
            </a:r>
            <a:r>
              <a:rPr lang="en-US" altLang="en-US" b="1">
                <a:solidFill>
                  <a:schemeClr val="tx1"/>
                </a:solidFill>
                <a:ea typeface="ＭＳ Ｐゴシック" panose="020B0600070205080204" pitchFamily="34" charset="-128"/>
              </a:rPr>
              <a:t>– I</a:t>
            </a:r>
          </a:p>
        </p:txBody>
      </p:sp>
      <p:graphicFrame>
        <p:nvGraphicFramePr>
          <p:cNvPr id="218411" name="Group 299">
            <a:extLst>
              <a:ext uri="{FF2B5EF4-FFF2-40B4-BE49-F238E27FC236}">
                <a16:creationId xmlns:a16="http://schemas.microsoft.com/office/drawing/2014/main" id="{4B80C945-9C45-F14A-BBBB-117A24FE995F}"/>
              </a:ext>
            </a:extLst>
          </p:cNvPr>
          <p:cNvGraphicFramePr>
            <a:graphicFrameLocks noGrp="1"/>
          </p:cNvGraphicFramePr>
          <p:nvPr/>
        </p:nvGraphicFramePr>
        <p:xfrm>
          <a:off x="838200" y="1524000"/>
          <a:ext cx="7467600" cy="3902076"/>
        </p:xfrm>
        <a:graphic>
          <a:graphicData uri="http://schemas.openxmlformats.org/drawingml/2006/table">
            <a:tbl>
              <a:tblPr/>
              <a:tblGrid>
                <a:gridCol w="2514600">
                  <a:extLst>
                    <a:ext uri="{9D8B030D-6E8A-4147-A177-3AD203B41FA5}">
                      <a16:colId xmlns:a16="http://schemas.microsoft.com/office/drawing/2014/main" val="20000"/>
                    </a:ext>
                  </a:extLst>
                </a:gridCol>
                <a:gridCol w="2308225">
                  <a:extLst>
                    <a:ext uri="{9D8B030D-6E8A-4147-A177-3AD203B41FA5}">
                      <a16:colId xmlns:a16="http://schemas.microsoft.com/office/drawing/2014/main" val="20001"/>
                    </a:ext>
                  </a:extLst>
                </a:gridCol>
                <a:gridCol w="2644775">
                  <a:extLst>
                    <a:ext uri="{9D8B030D-6E8A-4147-A177-3AD203B41FA5}">
                      <a16:colId xmlns:a16="http://schemas.microsoft.com/office/drawing/2014/main" val="20002"/>
                    </a:ext>
                  </a:extLst>
                </a:gridCol>
              </a:tblGrid>
              <a:tr h="33533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Gland (location)</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Example hormone</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Function</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3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Pineal gland (brain)</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Melatonin</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Sleep</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9214">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Pituitary gland (brain)</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Growth hormone</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Growth, cell reproduction</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92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Prolactin</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Milk production, sexual gratification</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92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Thyroid-stimulating hormone</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stimulates thyroid gland to secrete T3 and T4 </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82309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Luteinizing hormone</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Female: ovulation</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Male: regulates testosterone </a:t>
                      </a:r>
                      <a:endParaRPr kumimoji="0" lang="en-US" sz="1600" b="1" i="0" u="none" strike="noStrike" cap="none" normalizeH="0" baseline="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335">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Thyroid gland (neck)</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Thyroxine (T4)</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Metabolism </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335">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457200" algn="l"/>
                        </a:tabLst>
                      </a:pPr>
                      <a:endParaRPr kumimoji="0" lang="en-US" sz="1600" b="1" i="0" u="none" strike="noStrike" cap="none" normalizeH="0" baseline="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Triiodothyronine (T3)</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Metabolism</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D87FA690-7FD2-BF4F-A680-06636E11E7A9}"/>
              </a:ext>
            </a:extLst>
          </p:cNvPr>
          <p:cNvSpPr>
            <a:spLocks noGrp="1" noChangeArrowheads="1"/>
          </p:cNvSpPr>
          <p:nvPr>
            <p:ph type="title" idx="4294967295"/>
          </p:nvPr>
        </p:nvSpPr>
        <p:spPr>
          <a:xfrm>
            <a:off x="152400" y="76200"/>
            <a:ext cx="8839200" cy="762000"/>
          </a:xfrm>
        </p:spPr>
        <p:txBody>
          <a:bodyPr/>
          <a:lstStyle/>
          <a:p>
            <a:pPr eaLnBrk="1" hangingPunct="1"/>
            <a:r>
              <a:rPr lang="en-US" altLang="en-US" b="1">
                <a:ea typeface="ＭＳ Ｐゴシック" panose="020B0600070205080204" pitchFamily="34" charset="-128"/>
              </a:rPr>
              <a:t>Hormones and Function</a:t>
            </a:r>
            <a:r>
              <a:rPr lang="en-US" altLang="en-US">
                <a:ea typeface="ＭＳ Ｐゴシック" panose="020B0600070205080204" pitchFamily="34" charset="-128"/>
              </a:rPr>
              <a:t> </a:t>
            </a:r>
            <a:r>
              <a:rPr lang="en-US" altLang="en-US" b="1">
                <a:solidFill>
                  <a:schemeClr val="tx1"/>
                </a:solidFill>
                <a:ea typeface="ＭＳ Ｐゴシック" panose="020B0600070205080204" pitchFamily="34" charset="-128"/>
              </a:rPr>
              <a:t>– II</a:t>
            </a:r>
          </a:p>
        </p:txBody>
      </p:sp>
      <p:graphicFrame>
        <p:nvGraphicFramePr>
          <p:cNvPr id="255049" name="Group 73">
            <a:extLst>
              <a:ext uri="{FF2B5EF4-FFF2-40B4-BE49-F238E27FC236}">
                <a16:creationId xmlns:a16="http://schemas.microsoft.com/office/drawing/2014/main" id="{FB9A863D-85E1-E84D-96E8-1E14A5EB12D0}"/>
              </a:ext>
            </a:extLst>
          </p:cNvPr>
          <p:cNvGraphicFramePr>
            <a:graphicFrameLocks noGrp="1"/>
          </p:cNvGraphicFramePr>
          <p:nvPr/>
        </p:nvGraphicFramePr>
        <p:xfrm>
          <a:off x="914400" y="1524000"/>
          <a:ext cx="7239000" cy="4054477"/>
        </p:xfrm>
        <a:graphic>
          <a:graphicData uri="http://schemas.openxmlformats.org/drawingml/2006/table">
            <a:tbl>
              <a:tblPr/>
              <a:tblGrid>
                <a:gridCol w="2667000">
                  <a:extLst>
                    <a:ext uri="{9D8B030D-6E8A-4147-A177-3AD203B41FA5}">
                      <a16:colId xmlns:a16="http://schemas.microsoft.com/office/drawing/2014/main" val="20000"/>
                    </a:ext>
                  </a:extLst>
                </a:gridCol>
                <a:gridCol w="2149475">
                  <a:extLst>
                    <a:ext uri="{9D8B030D-6E8A-4147-A177-3AD203B41FA5}">
                      <a16:colId xmlns:a16="http://schemas.microsoft.com/office/drawing/2014/main" val="20001"/>
                    </a:ext>
                  </a:extLst>
                </a:gridCol>
                <a:gridCol w="2422525">
                  <a:extLst>
                    <a:ext uri="{9D8B030D-6E8A-4147-A177-3AD203B41FA5}">
                      <a16:colId xmlns:a16="http://schemas.microsoft.com/office/drawing/2014/main" val="20002"/>
                    </a:ext>
                  </a:extLst>
                </a:gridCol>
              </a:tblGrid>
              <a:tr h="33533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Gland (location)</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Example hormone</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Function</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33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Adrenal gland (kidney)</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Glucocorticoids</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Effects glucose uptake</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308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Adrenaline</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Fight-or-flight response (range of effects)</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333">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Pancreas (kidney)</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Insulin</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Regulates glucose</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2308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Ovary (female)</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Progesterone</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Pregnancy, muscle relaxation, range of effects</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92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a:ln>
                          <a:noFill/>
                        </a:ln>
                        <a:solidFill>
                          <a:schemeClr val="tx1"/>
                        </a:solidFill>
                        <a:effectLst/>
                        <a:latin typeface="Arial" charset="0"/>
                      </a:endParaRP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Estrogens</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Growth, sexual characteristics </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23089">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Testes (male)</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Testosterone (androgen)</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1600" b="1" i="0" u="none" strike="noStrike" cap="none" normalizeH="0" baseline="0">
                          <a:ln>
                            <a:noFill/>
                          </a:ln>
                          <a:solidFill>
                            <a:schemeClr val="tx1"/>
                          </a:solidFill>
                          <a:effectLst/>
                          <a:latin typeface="Arial" charset="0"/>
                          <a:ea typeface="Times New Roman" charset="0"/>
                          <a:cs typeface="Arial" charset="0"/>
                        </a:rPr>
                        <a:t>Muscle mass, bone density, sexual maturation </a:t>
                      </a:r>
                    </a:p>
                  </a:txBody>
                  <a:tcPr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31780" name="Rectangle 65">
            <a:extLst>
              <a:ext uri="{FF2B5EF4-FFF2-40B4-BE49-F238E27FC236}">
                <a16:creationId xmlns:a16="http://schemas.microsoft.com/office/drawing/2014/main" id="{6652A72E-48AE-6C4C-8712-6CA59931A802}"/>
              </a:ext>
            </a:extLst>
          </p:cNvPr>
          <p:cNvSpPr>
            <a:spLocks noChangeArrowheads="1"/>
          </p:cNvSpPr>
          <p:nvPr/>
        </p:nvSpPr>
        <p:spPr bwMode="auto">
          <a:xfrm>
            <a:off x="0" y="6321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tabLst>
                <a:tab pos="457200" algn="l"/>
              </a:tabLst>
              <a:defRPr sz="4400">
                <a:solidFill>
                  <a:schemeClr val="tx2"/>
                </a:solidFill>
                <a:latin typeface="Arial" panose="020B0604020202020204" pitchFamily="34" charset="0"/>
                <a:ea typeface="ＭＳ Ｐゴシック" panose="020B0600070205080204" pitchFamily="34" charset="-128"/>
              </a:defRPr>
            </a:lvl1pPr>
            <a:lvl2pPr marL="37931725" indent="-37474525">
              <a:tabLst>
                <a:tab pos="457200" algn="l"/>
              </a:tabLst>
              <a:defRPr sz="4400">
                <a:solidFill>
                  <a:schemeClr val="tx2"/>
                </a:solidFill>
                <a:latin typeface="Arial" panose="020B0604020202020204" pitchFamily="34" charset="0"/>
                <a:ea typeface="ＭＳ Ｐゴシック" panose="020B0600070205080204" pitchFamily="34" charset="-128"/>
              </a:defRPr>
            </a:lvl2pPr>
            <a:lvl3pPr marL="1143000" indent="-228600">
              <a:tabLst>
                <a:tab pos="457200" algn="l"/>
              </a:tabLst>
              <a:defRPr sz="4400">
                <a:solidFill>
                  <a:schemeClr val="tx2"/>
                </a:solidFill>
                <a:latin typeface="Arial" panose="020B0604020202020204" pitchFamily="34" charset="0"/>
                <a:ea typeface="ＭＳ Ｐゴシック" panose="020B0600070205080204" pitchFamily="34" charset="-128"/>
              </a:defRPr>
            </a:lvl3pPr>
            <a:lvl4pPr marL="1600200" indent="-228600">
              <a:tabLst>
                <a:tab pos="457200" algn="l"/>
              </a:tabLst>
              <a:defRPr sz="4400">
                <a:solidFill>
                  <a:schemeClr val="tx2"/>
                </a:solidFill>
                <a:latin typeface="Arial" panose="020B0604020202020204" pitchFamily="34" charset="0"/>
                <a:ea typeface="ＭＳ Ｐゴシック" panose="020B0600070205080204" pitchFamily="34" charset="-128"/>
              </a:defRPr>
            </a:lvl4pPr>
            <a:lvl5pPr marL="2057400" indent="-228600">
              <a:tabLst>
                <a:tab pos="457200" algn="l"/>
              </a:tabLst>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457200" algn="l"/>
              </a:tabLs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457200" algn="l"/>
              </a:tabLs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457200" algn="l"/>
              </a:tabLs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457200" algn="l"/>
              </a:tabLst>
              <a:defRPr sz="4400">
                <a:solidFill>
                  <a:schemeClr val="tx2"/>
                </a:solidFill>
                <a:latin typeface="Arial" panose="020B0604020202020204" pitchFamily="34" charset="0"/>
                <a:ea typeface="ＭＳ Ｐゴシック" panose="020B0600070205080204" pitchFamily="34" charset="-128"/>
              </a:defRPr>
            </a:lvl9pPr>
          </a:lstStyle>
          <a:p>
            <a:pPr eaLnBrk="1" hangingPunct="1"/>
            <a:endParaRPr lang="en-US" altLang="en-US" sz="2400">
              <a:solidFill>
                <a:schemeClr val="tx1"/>
              </a:solidFill>
              <a:latin typeface="Times New Roman" panose="02020603050405020304" pitchFamily="18"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9532EDCF-F35A-6643-8536-D700D6472E82}"/>
              </a:ext>
            </a:extLst>
          </p:cNvPr>
          <p:cNvSpPr>
            <a:spLocks noChangeArrowheads="1"/>
          </p:cNvSpPr>
          <p:nvPr/>
        </p:nvSpPr>
        <p:spPr bwMode="auto">
          <a:xfrm>
            <a:off x="533400" y="2157413"/>
            <a:ext cx="8153400" cy="271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spcBef>
                <a:spcPct val="20000"/>
              </a:spcBef>
            </a:pPr>
            <a:r>
              <a:rPr lang="en-US" altLang="en-US" sz="3200" b="1">
                <a:solidFill>
                  <a:schemeClr val="tx1"/>
                </a:solidFill>
              </a:rPr>
              <a:t>“As crude a weapon as a cave man’s club, the chemical barrage has been hurled against the fabric of life.”</a:t>
            </a:r>
          </a:p>
          <a:p>
            <a:pPr>
              <a:spcBef>
                <a:spcPct val="20000"/>
              </a:spcBef>
            </a:pPr>
            <a:endParaRPr lang="en-US" altLang="en-US" sz="3200" b="1">
              <a:solidFill>
                <a:schemeClr val="tx1"/>
              </a:solidFill>
            </a:endParaRPr>
          </a:p>
          <a:p>
            <a:pPr>
              <a:spcBef>
                <a:spcPct val="20000"/>
              </a:spcBef>
            </a:pPr>
            <a:r>
              <a:rPr lang="en-US" altLang="en-US" sz="3200" b="1">
                <a:solidFill>
                  <a:schemeClr val="tx1"/>
                </a:solidFill>
              </a:rPr>
              <a:t>Rachel Carson – Silent Spring (1962)</a:t>
            </a:r>
          </a:p>
        </p:txBody>
      </p:sp>
      <p:sp>
        <p:nvSpPr>
          <p:cNvPr id="33794" name="Rectangle 3">
            <a:extLst>
              <a:ext uri="{FF2B5EF4-FFF2-40B4-BE49-F238E27FC236}">
                <a16:creationId xmlns:a16="http://schemas.microsoft.com/office/drawing/2014/main" id="{403B519D-C9C8-FA47-A8B8-237EBB2B4BE9}"/>
              </a:ext>
            </a:extLst>
          </p:cNvPr>
          <p:cNvSpPr>
            <a:spLocks noGrp="1" noChangeArrowheads="1"/>
          </p:cNvSpPr>
          <p:nvPr>
            <p:ph type="title" idx="4294967295"/>
          </p:nvPr>
        </p:nvSpPr>
        <p:spPr>
          <a:xfrm>
            <a:off x="152400" y="76200"/>
            <a:ext cx="8839200" cy="762000"/>
          </a:xfrm>
        </p:spPr>
        <p:txBody>
          <a:bodyPr/>
          <a:lstStyle/>
          <a:p>
            <a:pPr eaLnBrk="1" hangingPunct="1"/>
            <a:r>
              <a:rPr lang="en-US" altLang="en-US" b="1">
                <a:solidFill>
                  <a:schemeClr val="tx1"/>
                </a:solidFill>
                <a:ea typeface="ＭＳ Ｐゴシック" panose="020B0600070205080204" pitchFamily="34" charset="-128"/>
              </a:rPr>
              <a:t>Silent Spring I</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EA0EFAFD-C004-0B4A-8F9E-737161EE11D3}"/>
              </a:ext>
            </a:extLst>
          </p:cNvPr>
          <p:cNvSpPr>
            <a:spLocks noChangeArrowheads="1"/>
          </p:cNvSpPr>
          <p:nvPr/>
        </p:nvSpPr>
        <p:spPr bwMode="auto">
          <a:xfrm>
            <a:off x="533400" y="2157413"/>
            <a:ext cx="8153400" cy="320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spcBef>
                <a:spcPct val="20000"/>
              </a:spcBef>
            </a:pPr>
            <a:r>
              <a:rPr lang="en-US" altLang="en-US" sz="3200" b="1">
                <a:solidFill>
                  <a:schemeClr val="tx1"/>
                </a:solidFill>
              </a:rPr>
              <a:t>“The “control of nature” is a phrase conceived in arrogance, born of the Neanderthal age of biology and the convenience of man.”</a:t>
            </a:r>
          </a:p>
          <a:p>
            <a:pPr>
              <a:spcBef>
                <a:spcPct val="20000"/>
              </a:spcBef>
            </a:pPr>
            <a:endParaRPr lang="en-US" altLang="en-US" sz="3200" b="1">
              <a:solidFill>
                <a:schemeClr val="tx1"/>
              </a:solidFill>
            </a:endParaRPr>
          </a:p>
          <a:p>
            <a:pPr>
              <a:spcBef>
                <a:spcPct val="20000"/>
              </a:spcBef>
            </a:pPr>
            <a:r>
              <a:rPr lang="en-US" altLang="en-US" sz="3200" b="1">
                <a:solidFill>
                  <a:schemeClr val="tx1"/>
                </a:solidFill>
              </a:rPr>
              <a:t>Rachel Carson – Silent Spring (1962)</a:t>
            </a:r>
          </a:p>
        </p:txBody>
      </p:sp>
      <p:sp>
        <p:nvSpPr>
          <p:cNvPr id="35842" name="Rectangle 3">
            <a:extLst>
              <a:ext uri="{FF2B5EF4-FFF2-40B4-BE49-F238E27FC236}">
                <a16:creationId xmlns:a16="http://schemas.microsoft.com/office/drawing/2014/main" id="{4B7319C1-E08D-B646-880B-43FC0C1FD903}"/>
              </a:ext>
            </a:extLst>
          </p:cNvPr>
          <p:cNvSpPr>
            <a:spLocks noGrp="1" noChangeArrowheads="1"/>
          </p:cNvSpPr>
          <p:nvPr>
            <p:ph type="title" idx="4294967295"/>
          </p:nvPr>
        </p:nvSpPr>
        <p:spPr>
          <a:xfrm>
            <a:off x="152400" y="76200"/>
            <a:ext cx="8839200" cy="762000"/>
          </a:xfrm>
        </p:spPr>
        <p:txBody>
          <a:bodyPr/>
          <a:lstStyle/>
          <a:p>
            <a:pPr eaLnBrk="1" hangingPunct="1"/>
            <a:r>
              <a:rPr lang="en-US" altLang="en-US" b="1">
                <a:solidFill>
                  <a:schemeClr val="tx1"/>
                </a:solidFill>
                <a:ea typeface="ＭＳ Ｐゴシック" panose="020B0600070205080204" pitchFamily="34" charset="-128"/>
              </a:rPr>
              <a:t>Silent Spring II</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89" name="Group 7">
            <a:extLst>
              <a:ext uri="{FF2B5EF4-FFF2-40B4-BE49-F238E27FC236}">
                <a16:creationId xmlns:a16="http://schemas.microsoft.com/office/drawing/2014/main" id="{91D3FC5D-95AF-594F-91DC-2374B916AE3A}"/>
              </a:ext>
            </a:extLst>
          </p:cNvPr>
          <p:cNvGrpSpPr>
            <a:grpSpLocks/>
          </p:cNvGrpSpPr>
          <p:nvPr/>
        </p:nvGrpSpPr>
        <p:grpSpPr bwMode="auto">
          <a:xfrm>
            <a:off x="1114425" y="1676400"/>
            <a:ext cx="6913563" cy="3505200"/>
            <a:chOff x="702" y="1632"/>
            <a:chExt cx="4355" cy="2208"/>
          </a:xfrm>
        </p:grpSpPr>
        <p:sp>
          <p:nvSpPr>
            <p:cNvPr id="37892" name="Freeform 8">
              <a:extLst>
                <a:ext uri="{FF2B5EF4-FFF2-40B4-BE49-F238E27FC236}">
                  <a16:creationId xmlns:a16="http://schemas.microsoft.com/office/drawing/2014/main" id="{D262ED34-43B0-6C4E-887D-01DBC9E1333A}"/>
                </a:ext>
              </a:extLst>
            </p:cNvPr>
            <p:cNvSpPr>
              <a:spLocks/>
            </p:cNvSpPr>
            <p:nvPr/>
          </p:nvSpPr>
          <p:spPr bwMode="auto">
            <a:xfrm>
              <a:off x="702" y="1632"/>
              <a:ext cx="4355" cy="2208"/>
            </a:xfrm>
            <a:custGeom>
              <a:avLst/>
              <a:gdLst>
                <a:gd name="T0" fmla="*/ 6310 w 3910"/>
                <a:gd name="T1" fmla="*/ 2867 h 1817"/>
                <a:gd name="T2" fmla="*/ 6397 w 3910"/>
                <a:gd name="T3" fmla="*/ 3138 h 1817"/>
                <a:gd name="T4" fmla="*/ 6528 w 3910"/>
                <a:gd name="T5" fmla="*/ 3358 h 1817"/>
                <a:gd name="T6" fmla="*/ 6549 w 3910"/>
                <a:gd name="T7" fmla="*/ 3610 h 1817"/>
                <a:gd name="T8" fmla="*/ 6482 w 3910"/>
                <a:gd name="T9" fmla="*/ 3830 h 1817"/>
                <a:gd name="T10" fmla="*/ 6310 w 3910"/>
                <a:gd name="T11" fmla="*/ 4085 h 1817"/>
                <a:gd name="T12" fmla="*/ 6068 w 3910"/>
                <a:gd name="T13" fmla="*/ 4256 h 1817"/>
                <a:gd name="T14" fmla="*/ 5473 w 3910"/>
                <a:gd name="T15" fmla="*/ 4392 h 1817"/>
                <a:gd name="T16" fmla="*/ 5079 w 3910"/>
                <a:gd name="T17" fmla="*/ 4356 h 1817"/>
                <a:gd name="T18" fmla="*/ 4728 w 3910"/>
                <a:gd name="T19" fmla="*/ 4172 h 1817"/>
                <a:gd name="T20" fmla="*/ 4288 w 3910"/>
                <a:gd name="T21" fmla="*/ 3746 h 1817"/>
                <a:gd name="T22" fmla="*/ 4026 w 3910"/>
                <a:gd name="T23" fmla="*/ 3358 h 1817"/>
                <a:gd name="T24" fmla="*/ 3936 w 3910"/>
                <a:gd name="T25" fmla="*/ 3118 h 1817"/>
                <a:gd name="T26" fmla="*/ 3926 w 3910"/>
                <a:gd name="T27" fmla="*/ 2932 h 1817"/>
                <a:gd name="T28" fmla="*/ 3960 w 3910"/>
                <a:gd name="T29" fmla="*/ 2816 h 1817"/>
                <a:gd name="T30" fmla="*/ 4081 w 3910"/>
                <a:gd name="T31" fmla="*/ 2678 h 1817"/>
                <a:gd name="T32" fmla="*/ 4334 w 3910"/>
                <a:gd name="T33" fmla="*/ 2627 h 1817"/>
                <a:gd name="T34" fmla="*/ 4367 w 3910"/>
                <a:gd name="T35" fmla="*/ 2644 h 1817"/>
                <a:gd name="T36" fmla="*/ 4323 w 3910"/>
                <a:gd name="T37" fmla="*/ 2304 h 1817"/>
                <a:gd name="T38" fmla="*/ 3839 w 3910"/>
                <a:gd name="T39" fmla="*/ 2219 h 1817"/>
                <a:gd name="T40" fmla="*/ 3663 w 3910"/>
                <a:gd name="T41" fmla="*/ 2119 h 1817"/>
                <a:gd name="T42" fmla="*/ 1810 w 3910"/>
                <a:gd name="T43" fmla="*/ 576 h 1817"/>
                <a:gd name="T44" fmla="*/ 1054 w 3910"/>
                <a:gd name="T45" fmla="*/ 64 h 1817"/>
                <a:gd name="T46" fmla="*/ 735 w 3910"/>
                <a:gd name="T47" fmla="*/ 0 h 1817"/>
                <a:gd name="T48" fmla="*/ 242 w 3910"/>
                <a:gd name="T49" fmla="*/ 84 h 1817"/>
                <a:gd name="T50" fmla="*/ 65 w 3910"/>
                <a:gd name="T51" fmla="*/ 287 h 1817"/>
                <a:gd name="T52" fmla="*/ 0 w 3910"/>
                <a:gd name="T53" fmla="*/ 458 h 1817"/>
                <a:gd name="T54" fmla="*/ 0 w 3910"/>
                <a:gd name="T55" fmla="*/ 594 h 1817"/>
                <a:gd name="T56" fmla="*/ 56 w 3910"/>
                <a:gd name="T57" fmla="*/ 762 h 1817"/>
                <a:gd name="T58" fmla="*/ 329 w 3910"/>
                <a:gd name="T59" fmla="*/ 1034 h 1817"/>
                <a:gd name="T60" fmla="*/ 824 w 3910"/>
                <a:gd name="T61" fmla="*/ 1203 h 1817"/>
                <a:gd name="T62" fmla="*/ 1428 w 3910"/>
                <a:gd name="T63" fmla="*/ 1441 h 1817"/>
                <a:gd name="T64" fmla="*/ 2501 w 3910"/>
                <a:gd name="T65" fmla="*/ 2035 h 1817"/>
                <a:gd name="T66" fmla="*/ 3149 w 3910"/>
                <a:gd name="T67" fmla="*/ 2545 h 1817"/>
                <a:gd name="T68" fmla="*/ 3663 w 3910"/>
                <a:gd name="T69" fmla="*/ 3138 h 1817"/>
                <a:gd name="T70" fmla="*/ 3936 w 3910"/>
                <a:gd name="T71" fmla="*/ 3629 h 1817"/>
                <a:gd name="T72" fmla="*/ 4334 w 3910"/>
                <a:gd name="T73" fmla="*/ 4222 h 1817"/>
                <a:gd name="T74" fmla="*/ 4760 w 3910"/>
                <a:gd name="T75" fmla="*/ 4630 h 1817"/>
                <a:gd name="T76" fmla="*/ 5111 w 3910"/>
                <a:gd name="T77" fmla="*/ 4781 h 1817"/>
                <a:gd name="T78" fmla="*/ 5682 w 3910"/>
                <a:gd name="T79" fmla="*/ 4781 h 1817"/>
                <a:gd name="T80" fmla="*/ 6221 w 3910"/>
                <a:gd name="T81" fmla="*/ 4528 h 1817"/>
                <a:gd name="T82" fmla="*/ 6482 w 3910"/>
                <a:gd name="T83" fmla="*/ 4239 h 1817"/>
                <a:gd name="T84" fmla="*/ 6669 w 3910"/>
                <a:gd name="T85" fmla="*/ 3796 h 1817"/>
                <a:gd name="T86" fmla="*/ 6703 w 3910"/>
                <a:gd name="T87" fmla="*/ 3543 h 1817"/>
                <a:gd name="T88" fmla="*/ 6648 w 3910"/>
                <a:gd name="T89" fmla="*/ 3308 h 1817"/>
                <a:gd name="T90" fmla="*/ 6528 w 3910"/>
                <a:gd name="T91" fmla="*/ 3102 h 181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910"/>
                <a:gd name="T139" fmla="*/ 0 h 1817"/>
                <a:gd name="T140" fmla="*/ 3910 w 3910"/>
                <a:gd name="T141" fmla="*/ 1817 h 181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910" h="1817">
                  <a:moveTo>
                    <a:pt x="3808" y="1171"/>
                  </a:moveTo>
                  <a:lnTo>
                    <a:pt x="3808" y="1171"/>
                  </a:lnTo>
                  <a:lnTo>
                    <a:pt x="3680" y="1081"/>
                  </a:lnTo>
                  <a:lnTo>
                    <a:pt x="3731" y="1184"/>
                  </a:lnTo>
                  <a:lnTo>
                    <a:pt x="3763" y="1209"/>
                  </a:lnTo>
                  <a:lnTo>
                    <a:pt x="3789" y="1235"/>
                  </a:lnTo>
                  <a:lnTo>
                    <a:pt x="3808" y="1267"/>
                  </a:lnTo>
                  <a:lnTo>
                    <a:pt x="3821" y="1292"/>
                  </a:lnTo>
                  <a:lnTo>
                    <a:pt x="3827" y="1331"/>
                  </a:lnTo>
                  <a:lnTo>
                    <a:pt x="3821" y="1363"/>
                  </a:lnTo>
                  <a:lnTo>
                    <a:pt x="3808" y="1408"/>
                  </a:lnTo>
                  <a:lnTo>
                    <a:pt x="3782" y="1446"/>
                  </a:lnTo>
                  <a:lnTo>
                    <a:pt x="3757" y="1484"/>
                  </a:lnTo>
                  <a:lnTo>
                    <a:pt x="3725" y="1510"/>
                  </a:lnTo>
                  <a:lnTo>
                    <a:pt x="3680" y="1542"/>
                  </a:lnTo>
                  <a:lnTo>
                    <a:pt x="3641" y="1568"/>
                  </a:lnTo>
                  <a:lnTo>
                    <a:pt x="3590" y="1587"/>
                  </a:lnTo>
                  <a:lnTo>
                    <a:pt x="3539" y="1606"/>
                  </a:lnTo>
                  <a:lnTo>
                    <a:pt x="3430" y="1632"/>
                  </a:lnTo>
                  <a:lnTo>
                    <a:pt x="3309" y="1651"/>
                  </a:lnTo>
                  <a:lnTo>
                    <a:pt x="3193" y="1657"/>
                  </a:lnTo>
                  <a:lnTo>
                    <a:pt x="3072" y="1657"/>
                  </a:lnTo>
                  <a:lnTo>
                    <a:pt x="2963" y="1644"/>
                  </a:lnTo>
                  <a:lnTo>
                    <a:pt x="2912" y="1632"/>
                  </a:lnTo>
                  <a:lnTo>
                    <a:pt x="2861" y="1619"/>
                  </a:lnTo>
                  <a:lnTo>
                    <a:pt x="2758" y="1574"/>
                  </a:lnTo>
                  <a:lnTo>
                    <a:pt x="2662" y="1529"/>
                  </a:lnTo>
                  <a:lnTo>
                    <a:pt x="2579" y="1472"/>
                  </a:lnTo>
                  <a:lnTo>
                    <a:pt x="2502" y="1414"/>
                  </a:lnTo>
                  <a:lnTo>
                    <a:pt x="2432" y="1356"/>
                  </a:lnTo>
                  <a:lnTo>
                    <a:pt x="2381" y="1305"/>
                  </a:lnTo>
                  <a:lnTo>
                    <a:pt x="2349" y="1267"/>
                  </a:lnTo>
                  <a:lnTo>
                    <a:pt x="2310" y="1203"/>
                  </a:lnTo>
                  <a:lnTo>
                    <a:pt x="2297" y="1177"/>
                  </a:lnTo>
                  <a:lnTo>
                    <a:pt x="2291" y="1152"/>
                  </a:lnTo>
                  <a:lnTo>
                    <a:pt x="2291" y="1126"/>
                  </a:lnTo>
                  <a:lnTo>
                    <a:pt x="2291" y="1107"/>
                  </a:lnTo>
                  <a:lnTo>
                    <a:pt x="2297" y="1081"/>
                  </a:lnTo>
                  <a:lnTo>
                    <a:pt x="2310" y="1062"/>
                  </a:lnTo>
                  <a:lnTo>
                    <a:pt x="2329" y="1036"/>
                  </a:lnTo>
                  <a:lnTo>
                    <a:pt x="2355" y="1024"/>
                  </a:lnTo>
                  <a:lnTo>
                    <a:pt x="2381" y="1011"/>
                  </a:lnTo>
                  <a:lnTo>
                    <a:pt x="2413" y="998"/>
                  </a:lnTo>
                  <a:lnTo>
                    <a:pt x="2477" y="992"/>
                  </a:lnTo>
                  <a:lnTo>
                    <a:pt x="2528" y="992"/>
                  </a:lnTo>
                  <a:lnTo>
                    <a:pt x="2547" y="998"/>
                  </a:lnTo>
                  <a:lnTo>
                    <a:pt x="2681" y="870"/>
                  </a:lnTo>
                  <a:lnTo>
                    <a:pt x="2521" y="870"/>
                  </a:lnTo>
                  <a:lnTo>
                    <a:pt x="2374" y="857"/>
                  </a:lnTo>
                  <a:lnTo>
                    <a:pt x="2304" y="851"/>
                  </a:lnTo>
                  <a:lnTo>
                    <a:pt x="2240" y="838"/>
                  </a:lnTo>
                  <a:lnTo>
                    <a:pt x="2182" y="825"/>
                  </a:lnTo>
                  <a:lnTo>
                    <a:pt x="2137" y="800"/>
                  </a:lnTo>
                  <a:lnTo>
                    <a:pt x="1734" y="582"/>
                  </a:lnTo>
                  <a:lnTo>
                    <a:pt x="1280" y="333"/>
                  </a:lnTo>
                  <a:lnTo>
                    <a:pt x="1056" y="217"/>
                  </a:lnTo>
                  <a:lnTo>
                    <a:pt x="851" y="121"/>
                  </a:lnTo>
                  <a:lnTo>
                    <a:pt x="685" y="51"/>
                  </a:lnTo>
                  <a:lnTo>
                    <a:pt x="614" y="25"/>
                  </a:lnTo>
                  <a:lnTo>
                    <a:pt x="557" y="13"/>
                  </a:lnTo>
                  <a:lnTo>
                    <a:pt x="429" y="0"/>
                  </a:lnTo>
                  <a:lnTo>
                    <a:pt x="320" y="0"/>
                  </a:lnTo>
                  <a:lnTo>
                    <a:pt x="224" y="13"/>
                  </a:lnTo>
                  <a:lnTo>
                    <a:pt x="141" y="32"/>
                  </a:lnTo>
                  <a:lnTo>
                    <a:pt x="83" y="64"/>
                  </a:lnTo>
                  <a:lnTo>
                    <a:pt x="57" y="83"/>
                  </a:lnTo>
                  <a:lnTo>
                    <a:pt x="38" y="109"/>
                  </a:lnTo>
                  <a:lnTo>
                    <a:pt x="19" y="128"/>
                  </a:lnTo>
                  <a:lnTo>
                    <a:pt x="6" y="153"/>
                  </a:lnTo>
                  <a:lnTo>
                    <a:pt x="0" y="173"/>
                  </a:lnTo>
                  <a:lnTo>
                    <a:pt x="0" y="198"/>
                  </a:lnTo>
                  <a:lnTo>
                    <a:pt x="0" y="224"/>
                  </a:lnTo>
                  <a:lnTo>
                    <a:pt x="6" y="249"/>
                  </a:lnTo>
                  <a:lnTo>
                    <a:pt x="19" y="269"/>
                  </a:lnTo>
                  <a:lnTo>
                    <a:pt x="32" y="288"/>
                  </a:lnTo>
                  <a:lnTo>
                    <a:pt x="70" y="326"/>
                  </a:lnTo>
                  <a:lnTo>
                    <a:pt x="121" y="358"/>
                  </a:lnTo>
                  <a:lnTo>
                    <a:pt x="192" y="390"/>
                  </a:lnTo>
                  <a:lnTo>
                    <a:pt x="275" y="409"/>
                  </a:lnTo>
                  <a:lnTo>
                    <a:pt x="371" y="435"/>
                  </a:lnTo>
                  <a:lnTo>
                    <a:pt x="480" y="454"/>
                  </a:lnTo>
                  <a:lnTo>
                    <a:pt x="633" y="486"/>
                  </a:lnTo>
                  <a:lnTo>
                    <a:pt x="832" y="544"/>
                  </a:lnTo>
                  <a:lnTo>
                    <a:pt x="1069" y="614"/>
                  </a:lnTo>
                  <a:lnTo>
                    <a:pt x="1331" y="710"/>
                  </a:lnTo>
                  <a:lnTo>
                    <a:pt x="1459" y="768"/>
                  </a:lnTo>
                  <a:lnTo>
                    <a:pt x="1587" y="825"/>
                  </a:lnTo>
                  <a:lnTo>
                    <a:pt x="1715" y="889"/>
                  </a:lnTo>
                  <a:lnTo>
                    <a:pt x="1837" y="960"/>
                  </a:lnTo>
                  <a:lnTo>
                    <a:pt x="1945" y="1030"/>
                  </a:lnTo>
                  <a:lnTo>
                    <a:pt x="2048" y="1107"/>
                  </a:lnTo>
                  <a:lnTo>
                    <a:pt x="2137" y="1184"/>
                  </a:lnTo>
                  <a:lnTo>
                    <a:pt x="2214" y="1267"/>
                  </a:lnTo>
                  <a:lnTo>
                    <a:pt x="2297" y="1369"/>
                  </a:lnTo>
                  <a:lnTo>
                    <a:pt x="2374" y="1452"/>
                  </a:lnTo>
                  <a:lnTo>
                    <a:pt x="2451" y="1529"/>
                  </a:lnTo>
                  <a:lnTo>
                    <a:pt x="2528" y="1593"/>
                  </a:lnTo>
                  <a:lnTo>
                    <a:pt x="2605" y="1651"/>
                  </a:lnTo>
                  <a:lnTo>
                    <a:pt x="2688" y="1702"/>
                  </a:lnTo>
                  <a:lnTo>
                    <a:pt x="2777" y="1747"/>
                  </a:lnTo>
                  <a:lnTo>
                    <a:pt x="2873" y="1779"/>
                  </a:lnTo>
                  <a:lnTo>
                    <a:pt x="2982" y="1804"/>
                  </a:lnTo>
                  <a:lnTo>
                    <a:pt x="3091" y="1817"/>
                  </a:lnTo>
                  <a:lnTo>
                    <a:pt x="3206" y="1817"/>
                  </a:lnTo>
                  <a:lnTo>
                    <a:pt x="3315" y="1804"/>
                  </a:lnTo>
                  <a:lnTo>
                    <a:pt x="3424" y="1785"/>
                  </a:lnTo>
                  <a:lnTo>
                    <a:pt x="3533" y="1753"/>
                  </a:lnTo>
                  <a:lnTo>
                    <a:pt x="3629" y="1708"/>
                  </a:lnTo>
                  <a:lnTo>
                    <a:pt x="3712" y="1657"/>
                  </a:lnTo>
                  <a:lnTo>
                    <a:pt x="3782" y="1600"/>
                  </a:lnTo>
                  <a:lnTo>
                    <a:pt x="3840" y="1536"/>
                  </a:lnTo>
                  <a:lnTo>
                    <a:pt x="3878" y="1472"/>
                  </a:lnTo>
                  <a:lnTo>
                    <a:pt x="3891" y="1433"/>
                  </a:lnTo>
                  <a:lnTo>
                    <a:pt x="3904" y="1401"/>
                  </a:lnTo>
                  <a:lnTo>
                    <a:pt x="3910" y="1369"/>
                  </a:lnTo>
                  <a:lnTo>
                    <a:pt x="3910" y="1337"/>
                  </a:lnTo>
                  <a:lnTo>
                    <a:pt x="3904" y="1305"/>
                  </a:lnTo>
                  <a:lnTo>
                    <a:pt x="3891" y="1273"/>
                  </a:lnTo>
                  <a:lnTo>
                    <a:pt x="3878" y="1248"/>
                  </a:lnTo>
                  <a:lnTo>
                    <a:pt x="3859" y="1222"/>
                  </a:lnTo>
                  <a:lnTo>
                    <a:pt x="3833" y="1196"/>
                  </a:lnTo>
                  <a:lnTo>
                    <a:pt x="3808" y="1171"/>
                  </a:lnTo>
                  <a:close/>
                </a:path>
              </a:pathLst>
            </a:custGeom>
            <a:solidFill>
              <a:srgbClr val="00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893" name="Freeform 9">
              <a:extLst>
                <a:ext uri="{FF2B5EF4-FFF2-40B4-BE49-F238E27FC236}">
                  <a16:creationId xmlns:a16="http://schemas.microsoft.com/office/drawing/2014/main" id="{78DBEA9C-22D1-2F4C-BBD1-179A22F5C780}"/>
                </a:ext>
              </a:extLst>
            </p:cNvPr>
            <p:cNvSpPr>
              <a:spLocks/>
            </p:cNvSpPr>
            <p:nvPr/>
          </p:nvSpPr>
          <p:spPr bwMode="auto">
            <a:xfrm>
              <a:off x="3439" y="2485"/>
              <a:ext cx="1404" cy="1088"/>
            </a:xfrm>
            <a:custGeom>
              <a:avLst/>
              <a:gdLst>
                <a:gd name="T0" fmla="*/ 1072 w 1261"/>
                <a:gd name="T1" fmla="*/ 2377 h 895"/>
                <a:gd name="T2" fmla="*/ 1072 w 1261"/>
                <a:gd name="T3" fmla="*/ 2377 h 895"/>
                <a:gd name="T4" fmla="*/ 1205 w 1261"/>
                <a:gd name="T5" fmla="*/ 2377 h 895"/>
                <a:gd name="T6" fmla="*/ 1337 w 1261"/>
                <a:gd name="T7" fmla="*/ 2377 h 895"/>
                <a:gd name="T8" fmla="*/ 1555 w 1261"/>
                <a:gd name="T9" fmla="*/ 2343 h 895"/>
                <a:gd name="T10" fmla="*/ 1740 w 1261"/>
                <a:gd name="T11" fmla="*/ 2276 h 895"/>
                <a:gd name="T12" fmla="*/ 1895 w 1261"/>
                <a:gd name="T13" fmla="*/ 2191 h 895"/>
                <a:gd name="T14" fmla="*/ 2017 w 1261"/>
                <a:gd name="T15" fmla="*/ 2090 h 895"/>
                <a:gd name="T16" fmla="*/ 2102 w 1261"/>
                <a:gd name="T17" fmla="*/ 1972 h 895"/>
                <a:gd name="T18" fmla="*/ 2125 w 1261"/>
                <a:gd name="T19" fmla="*/ 1921 h 895"/>
                <a:gd name="T20" fmla="*/ 2146 w 1261"/>
                <a:gd name="T21" fmla="*/ 1850 h 895"/>
                <a:gd name="T22" fmla="*/ 2157 w 1261"/>
                <a:gd name="T23" fmla="*/ 1800 h 895"/>
                <a:gd name="T24" fmla="*/ 2157 w 1261"/>
                <a:gd name="T25" fmla="*/ 1749 h 895"/>
                <a:gd name="T26" fmla="*/ 2157 w 1261"/>
                <a:gd name="T27" fmla="*/ 1749 h 895"/>
                <a:gd name="T28" fmla="*/ 2146 w 1261"/>
                <a:gd name="T29" fmla="*/ 1630 h 895"/>
                <a:gd name="T30" fmla="*/ 2125 w 1261"/>
                <a:gd name="T31" fmla="*/ 1510 h 895"/>
                <a:gd name="T32" fmla="*/ 2092 w 1261"/>
                <a:gd name="T33" fmla="*/ 1376 h 895"/>
                <a:gd name="T34" fmla="*/ 2036 w 1261"/>
                <a:gd name="T35" fmla="*/ 1240 h 895"/>
                <a:gd name="T36" fmla="*/ 1927 w 1261"/>
                <a:gd name="T37" fmla="*/ 951 h 895"/>
                <a:gd name="T38" fmla="*/ 1775 w 1261"/>
                <a:gd name="T39" fmla="*/ 677 h 895"/>
                <a:gd name="T40" fmla="*/ 1620 w 1261"/>
                <a:gd name="T41" fmla="*/ 425 h 895"/>
                <a:gd name="T42" fmla="*/ 1533 w 1261"/>
                <a:gd name="T43" fmla="*/ 306 h 895"/>
                <a:gd name="T44" fmla="*/ 1446 w 1261"/>
                <a:gd name="T45" fmla="*/ 201 h 895"/>
                <a:gd name="T46" fmla="*/ 1368 w 1261"/>
                <a:gd name="T47" fmla="*/ 115 h 895"/>
                <a:gd name="T48" fmla="*/ 1292 w 1261"/>
                <a:gd name="T49" fmla="*/ 64 h 895"/>
                <a:gd name="T50" fmla="*/ 1217 w 1261"/>
                <a:gd name="T51" fmla="*/ 16 h 895"/>
                <a:gd name="T52" fmla="*/ 1140 w 1261"/>
                <a:gd name="T53" fmla="*/ 0 h 895"/>
                <a:gd name="T54" fmla="*/ 1140 w 1261"/>
                <a:gd name="T55" fmla="*/ 0 h 895"/>
                <a:gd name="T56" fmla="*/ 1072 w 1261"/>
                <a:gd name="T57" fmla="*/ 0 h 895"/>
                <a:gd name="T58" fmla="*/ 998 w 1261"/>
                <a:gd name="T59" fmla="*/ 33 h 895"/>
                <a:gd name="T60" fmla="*/ 909 w 1261"/>
                <a:gd name="T61" fmla="*/ 84 h 895"/>
                <a:gd name="T62" fmla="*/ 821 w 1261"/>
                <a:gd name="T63" fmla="*/ 135 h 895"/>
                <a:gd name="T64" fmla="*/ 658 w 1261"/>
                <a:gd name="T65" fmla="*/ 306 h 895"/>
                <a:gd name="T66" fmla="*/ 483 w 1261"/>
                <a:gd name="T67" fmla="*/ 508 h 895"/>
                <a:gd name="T68" fmla="*/ 328 w 1261"/>
                <a:gd name="T69" fmla="*/ 731 h 895"/>
                <a:gd name="T70" fmla="*/ 186 w 1261"/>
                <a:gd name="T71" fmla="*/ 932 h 895"/>
                <a:gd name="T72" fmla="*/ 87 w 1261"/>
                <a:gd name="T73" fmla="*/ 1101 h 895"/>
                <a:gd name="T74" fmla="*/ 22 w 1261"/>
                <a:gd name="T75" fmla="*/ 1222 h 895"/>
                <a:gd name="T76" fmla="*/ 22 w 1261"/>
                <a:gd name="T77" fmla="*/ 1222 h 895"/>
                <a:gd name="T78" fmla="*/ 0 w 1261"/>
                <a:gd name="T79" fmla="*/ 1307 h 895"/>
                <a:gd name="T80" fmla="*/ 0 w 1261"/>
                <a:gd name="T81" fmla="*/ 1391 h 895"/>
                <a:gd name="T82" fmla="*/ 0 w 1261"/>
                <a:gd name="T83" fmla="*/ 1476 h 895"/>
                <a:gd name="T84" fmla="*/ 22 w 1261"/>
                <a:gd name="T85" fmla="*/ 1561 h 895"/>
                <a:gd name="T86" fmla="*/ 56 w 1261"/>
                <a:gd name="T87" fmla="*/ 1664 h 895"/>
                <a:gd name="T88" fmla="*/ 109 w 1261"/>
                <a:gd name="T89" fmla="*/ 1749 h 895"/>
                <a:gd name="T90" fmla="*/ 164 w 1261"/>
                <a:gd name="T91" fmla="*/ 1834 h 895"/>
                <a:gd name="T92" fmla="*/ 230 w 1261"/>
                <a:gd name="T93" fmla="*/ 1934 h 895"/>
                <a:gd name="T94" fmla="*/ 317 w 1261"/>
                <a:gd name="T95" fmla="*/ 2019 h 895"/>
                <a:gd name="T96" fmla="*/ 405 w 1261"/>
                <a:gd name="T97" fmla="*/ 2090 h 895"/>
                <a:gd name="T98" fmla="*/ 492 w 1261"/>
                <a:gd name="T99" fmla="*/ 2175 h 895"/>
                <a:gd name="T100" fmla="*/ 601 w 1261"/>
                <a:gd name="T101" fmla="*/ 2226 h 895"/>
                <a:gd name="T102" fmla="*/ 713 w 1261"/>
                <a:gd name="T103" fmla="*/ 2290 h 895"/>
                <a:gd name="T104" fmla="*/ 832 w 1261"/>
                <a:gd name="T105" fmla="*/ 2326 h 895"/>
                <a:gd name="T106" fmla="*/ 952 w 1261"/>
                <a:gd name="T107" fmla="*/ 2360 h 895"/>
                <a:gd name="T108" fmla="*/ 1072 w 1261"/>
                <a:gd name="T109" fmla="*/ 2377 h 895"/>
                <a:gd name="T110" fmla="*/ 1072 w 1261"/>
                <a:gd name="T111" fmla="*/ 2377 h 89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61"/>
                <a:gd name="T169" fmla="*/ 0 h 895"/>
                <a:gd name="T170" fmla="*/ 1261 w 1261"/>
                <a:gd name="T171" fmla="*/ 895 h 89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61" h="895">
                  <a:moveTo>
                    <a:pt x="627" y="895"/>
                  </a:moveTo>
                  <a:lnTo>
                    <a:pt x="627" y="895"/>
                  </a:lnTo>
                  <a:lnTo>
                    <a:pt x="704" y="895"/>
                  </a:lnTo>
                  <a:lnTo>
                    <a:pt x="781" y="895"/>
                  </a:lnTo>
                  <a:lnTo>
                    <a:pt x="909" y="883"/>
                  </a:lnTo>
                  <a:lnTo>
                    <a:pt x="1018" y="857"/>
                  </a:lnTo>
                  <a:lnTo>
                    <a:pt x="1107" y="825"/>
                  </a:lnTo>
                  <a:lnTo>
                    <a:pt x="1178" y="787"/>
                  </a:lnTo>
                  <a:lnTo>
                    <a:pt x="1229" y="742"/>
                  </a:lnTo>
                  <a:lnTo>
                    <a:pt x="1242" y="723"/>
                  </a:lnTo>
                  <a:lnTo>
                    <a:pt x="1255" y="697"/>
                  </a:lnTo>
                  <a:lnTo>
                    <a:pt x="1261" y="678"/>
                  </a:lnTo>
                  <a:lnTo>
                    <a:pt x="1261" y="659"/>
                  </a:lnTo>
                  <a:lnTo>
                    <a:pt x="1255" y="614"/>
                  </a:lnTo>
                  <a:lnTo>
                    <a:pt x="1242" y="569"/>
                  </a:lnTo>
                  <a:lnTo>
                    <a:pt x="1223" y="518"/>
                  </a:lnTo>
                  <a:lnTo>
                    <a:pt x="1191" y="467"/>
                  </a:lnTo>
                  <a:lnTo>
                    <a:pt x="1127" y="358"/>
                  </a:lnTo>
                  <a:lnTo>
                    <a:pt x="1037" y="255"/>
                  </a:lnTo>
                  <a:lnTo>
                    <a:pt x="947" y="160"/>
                  </a:lnTo>
                  <a:lnTo>
                    <a:pt x="896" y="115"/>
                  </a:lnTo>
                  <a:lnTo>
                    <a:pt x="845" y="76"/>
                  </a:lnTo>
                  <a:lnTo>
                    <a:pt x="800" y="44"/>
                  </a:lnTo>
                  <a:lnTo>
                    <a:pt x="755" y="25"/>
                  </a:lnTo>
                  <a:lnTo>
                    <a:pt x="711" y="6"/>
                  </a:lnTo>
                  <a:lnTo>
                    <a:pt x="666" y="0"/>
                  </a:lnTo>
                  <a:lnTo>
                    <a:pt x="627" y="0"/>
                  </a:lnTo>
                  <a:lnTo>
                    <a:pt x="583" y="12"/>
                  </a:lnTo>
                  <a:lnTo>
                    <a:pt x="531" y="32"/>
                  </a:lnTo>
                  <a:lnTo>
                    <a:pt x="480" y="51"/>
                  </a:lnTo>
                  <a:lnTo>
                    <a:pt x="384" y="115"/>
                  </a:lnTo>
                  <a:lnTo>
                    <a:pt x="282" y="192"/>
                  </a:lnTo>
                  <a:lnTo>
                    <a:pt x="192" y="275"/>
                  </a:lnTo>
                  <a:lnTo>
                    <a:pt x="109" y="351"/>
                  </a:lnTo>
                  <a:lnTo>
                    <a:pt x="51" y="415"/>
                  </a:lnTo>
                  <a:lnTo>
                    <a:pt x="13" y="460"/>
                  </a:lnTo>
                  <a:lnTo>
                    <a:pt x="0" y="492"/>
                  </a:lnTo>
                  <a:lnTo>
                    <a:pt x="0" y="524"/>
                  </a:lnTo>
                  <a:lnTo>
                    <a:pt x="0" y="556"/>
                  </a:lnTo>
                  <a:lnTo>
                    <a:pt x="13" y="588"/>
                  </a:lnTo>
                  <a:lnTo>
                    <a:pt x="32" y="627"/>
                  </a:lnTo>
                  <a:lnTo>
                    <a:pt x="64" y="659"/>
                  </a:lnTo>
                  <a:lnTo>
                    <a:pt x="96" y="691"/>
                  </a:lnTo>
                  <a:lnTo>
                    <a:pt x="135" y="729"/>
                  </a:lnTo>
                  <a:lnTo>
                    <a:pt x="186" y="761"/>
                  </a:lnTo>
                  <a:lnTo>
                    <a:pt x="237" y="787"/>
                  </a:lnTo>
                  <a:lnTo>
                    <a:pt x="288" y="819"/>
                  </a:lnTo>
                  <a:lnTo>
                    <a:pt x="352" y="838"/>
                  </a:lnTo>
                  <a:lnTo>
                    <a:pt x="416" y="863"/>
                  </a:lnTo>
                  <a:lnTo>
                    <a:pt x="487" y="876"/>
                  </a:lnTo>
                  <a:lnTo>
                    <a:pt x="557" y="889"/>
                  </a:lnTo>
                  <a:lnTo>
                    <a:pt x="627" y="895"/>
                  </a:lnTo>
                  <a:close/>
                </a:path>
              </a:pathLst>
            </a:cu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7890" name="Rectangle 5">
            <a:extLst>
              <a:ext uri="{FF2B5EF4-FFF2-40B4-BE49-F238E27FC236}">
                <a16:creationId xmlns:a16="http://schemas.microsoft.com/office/drawing/2014/main" id="{2F31F4D4-687F-2E4C-B14E-D55EDC7D09E7}"/>
              </a:ext>
            </a:extLst>
          </p:cNvPr>
          <p:cNvSpPr>
            <a:spLocks noGrp="1" noChangeArrowheads="1"/>
          </p:cNvSpPr>
          <p:nvPr>
            <p:ph type="title" idx="4294967295"/>
          </p:nvPr>
        </p:nvSpPr>
        <p:spPr>
          <a:xfrm>
            <a:off x="457200" y="76200"/>
            <a:ext cx="8229600" cy="762000"/>
          </a:xfrm>
        </p:spPr>
        <p:txBody>
          <a:bodyPr/>
          <a:lstStyle/>
          <a:p>
            <a:pPr eaLnBrk="1" hangingPunct="1"/>
            <a:r>
              <a:rPr lang="en-US" altLang="en-US" b="1">
                <a:solidFill>
                  <a:schemeClr val="tx1"/>
                </a:solidFill>
                <a:ea typeface="ＭＳ Ｐゴシック" panose="020B0600070205080204" pitchFamily="34" charset="-128"/>
              </a:rPr>
              <a:t>A Small Dose of ED</a:t>
            </a:r>
          </a:p>
        </p:txBody>
      </p:sp>
      <p:pic>
        <p:nvPicPr>
          <p:cNvPr id="37891" name="Picture 6" descr="bd00028_">
            <a:extLst>
              <a:ext uri="{FF2B5EF4-FFF2-40B4-BE49-F238E27FC236}">
                <a16:creationId xmlns:a16="http://schemas.microsoft.com/office/drawing/2014/main" id="{950E50CB-01B4-EB4E-9168-56FAC3CB64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7900" y="1509713"/>
            <a:ext cx="4610100" cy="451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5" name="Group 8">
            <a:extLst>
              <a:ext uri="{FF2B5EF4-FFF2-40B4-BE49-F238E27FC236}">
                <a16:creationId xmlns:a16="http://schemas.microsoft.com/office/drawing/2014/main" id="{8618795A-B2F3-A14E-AD0C-175F397C5133}"/>
              </a:ext>
            </a:extLst>
          </p:cNvPr>
          <p:cNvGrpSpPr>
            <a:grpSpLocks/>
          </p:cNvGrpSpPr>
          <p:nvPr/>
        </p:nvGrpSpPr>
        <p:grpSpPr bwMode="auto">
          <a:xfrm>
            <a:off x="1114425" y="1676400"/>
            <a:ext cx="6913563" cy="3505200"/>
            <a:chOff x="702" y="1632"/>
            <a:chExt cx="4355" cy="2208"/>
          </a:xfrm>
        </p:grpSpPr>
        <p:sp>
          <p:nvSpPr>
            <p:cNvPr id="41989" name="Freeform 9">
              <a:extLst>
                <a:ext uri="{FF2B5EF4-FFF2-40B4-BE49-F238E27FC236}">
                  <a16:creationId xmlns:a16="http://schemas.microsoft.com/office/drawing/2014/main" id="{8D2D5A23-7A4C-444D-8A6C-B9D6C97EA136}"/>
                </a:ext>
              </a:extLst>
            </p:cNvPr>
            <p:cNvSpPr>
              <a:spLocks/>
            </p:cNvSpPr>
            <p:nvPr/>
          </p:nvSpPr>
          <p:spPr bwMode="auto">
            <a:xfrm>
              <a:off x="702" y="1632"/>
              <a:ext cx="4355" cy="2208"/>
            </a:xfrm>
            <a:custGeom>
              <a:avLst/>
              <a:gdLst>
                <a:gd name="T0" fmla="*/ 6310 w 3910"/>
                <a:gd name="T1" fmla="*/ 2867 h 1817"/>
                <a:gd name="T2" fmla="*/ 6397 w 3910"/>
                <a:gd name="T3" fmla="*/ 3138 h 1817"/>
                <a:gd name="T4" fmla="*/ 6528 w 3910"/>
                <a:gd name="T5" fmla="*/ 3358 h 1817"/>
                <a:gd name="T6" fmla="*/ 6549 w 3910"/>
                <a:gd name="T7" fmla="*/ 3610 h 1817"/>
                <a:gd name="T8" fmla="*/ 6482 w 3910"/>
                <a:gd name="T9" fmla="*/ 3830 h 1817"/>
                <a:gd name="T10" fmla="*/ 6310 w 3910"/>
                <a:gd name="T11" fmla="*/ 4085 h 1817"/>
                <a:gd name="T12" fmla="*/ 6068 w 3910"/>
                <a:gd name="T13" fmla="*/ 4256 h 1817"/>
                <a:gd name="T14" fmla="*/ 5473 w 3910"/>
                <a:gd name="T15" fmla="*/ 4392 h 1817"/>
                <a:gd name="T16" fmla="*/ 5079 w 3910"/>
                <a:gd name="T17" fmla="*/ 4356 h 1817"/>
                <a:gd name="T18" fmla="*/ 4728 w 3910"/>
                <a:gd name="T19" fmla="*/ 4172 h 1817"/>
                <a:gd name="T20" fmla="*/ 4288 w 3910"/>
                <a:gd name="T21" fmla="*/ 3746 h 1817"/>
                <a:gd name="T22" fmla="*/ 4026 w 3910"/>
                <a:gd name="T23" fmla="*/ 3358 h 1817"/>
                <a:gd name="T24" fmla="*/ 3936 w 3910"/>
                <a:gd name="T25" fmla="*/ 3118 h 1817"/>
                <a:gd name="T26" fmla="*/ 3926 w 3910"/>
                <a:gd name="T27" fmla="*/ 2932 h 1817"/>
                <a:gd name="T28" fmla="*/ 3960 w 3910"/>
                <a:gd name="T29" fmla="*/ 2816 h 1817"/>
                <a:gd name="T30" fmla="*/ 4081 w 3910"/>
                <a:gd name="T31" fmla="*/ 2678 h 1817"/>
                <a:gd name="T32" fmla="*/ 4334 w 3910"/>
                <a:gd name="T33" fmla="*/ 2627 h 1817"/>
                <a:gd name="T34" fmla="*/ 4367 w 3910"/>
                <a:gd name="T35" fmla="*/ 2644 h 1817"/>
                <a:gd name="T36" fmla="*/ 4323 w 3910"/>
                <a:gd name="T37" fmla="*/ 2304 h 1817"/>
                <a:gd name="T38" fmla="*/ 3839 w 3910"/>
                <a:gd name="T39" fmla="*/ 2219 h 1817"/>
                <a:gd name="T40" fmla="*/ 3663 w 3910"/>
                <a:gd name="T41" fmla="*/ 2119 h 1817"/>
                <a:gd name="T42" fmla="*/ 1810 w 3910"/>
                <a:gd name="T43" fmla="*/ 576 h 1817"/>
                <a:gd name="T44" fmla="*/ 1054 w 3910"/>
                <a:gd name="T45" fmla="*/ 64 h 1817"/>
                <a:gd name="T46" fmla="*/ 735 w 3910"/>
                <a:gd name="T47" fmla="*/ 0 h 1817"/>
                <a:gd name="T48" fmla="*/ 242 w 3910"/>
                <a:gd name="T49" fmla="*/ 84 h 1817"/>
                <a:gd name="T50" fmla="*/ 65 w 3910"/>
                <a:gd name="T51" fmla="*/ 287 h 1817"/>
                <a:gd name="T52" fmla="*/ 0 w 3910"/>
                <a:gd name="T53" fmla="*/ 458 h 1817"/>
                <a:gd name="T54" fmla="*/ 0 w 3910"/>
                <a:gd name="T55" fmla="*/ 594 h 1817"/>
                <a:gd name="T56" fmla="*/ 56 w 3910"/>
                <a:gd name="T57" fmla="*/ 762 h 1817"/>
                <a:gd name="T58" fmla="*/ 329 w 3910"/>
                <a:gd name="T59" fmla="*/ 1034 h 1817"/>
                <a:gd name="T60" fmla="*/ 824 w 3910"/>
                <a:gd name="T61" fmla="*/ 1203 h 1817"/>
                <a:gd name="T62" fmla="*/ 1428 w 3910"/>
                <a:gd name="T63" fmla="*/ 1441 h 1817"/>
                <a:gd name="T64" fmla="*/ 2501 w 3910"/>
                <a:gd name="T65" fmla="*/ 2035 h 1817"/>
                <a:gd name="T66" fmla="*/ 3149 w 3910"/>
                <a:gd name="T67" fmla="*/ 2545 h 1817"/>
                <a:gd name="T68" fmla="*/ 3663 w 3910"/>
                <a:gd name="T69" fmla="*/ 3138 h 1817"/>
                <a:gd name="T70" fmla="*/ 3936 w 3910"/>
                <a:gd name="T71" fmla="*/ 3629 h 1817"/>
                <a:gd name="T72" fmla="*/ 4334 w 3910"/>
                <a:gd name="T73" fmla="*/ 4222 h 1817"/>
                <a:gd name="T74" fmla="*/ 4760 w 3910"/>
                <a:gd name="T75" fmla="*/ 4630 h 1817"/>
                <a:gd name="T76" fmla="*/ 5111 w 3910"/>
                <a:gd name="T77" fmla="*/ 4781 h 1817"/>
                <a:gd name="T78" fmla="*/ 5682 w 3910"/>
                <a:gd name="T79" fmla="*/ 4781 h 1817"/>
                <a:gd name="T80" fmla="*/ 6221 w 3910"/>
                <a:gd name="T81" fmla="*/ 4528 h 1817"/>
                <a:gd name="T82" fmla="*/ 6482 w 3910"/>
                <a:gd name="T83" fmla="*/ 4239 h 1817"/>
                <a:gd name="T84" fmla="*/ 6669 w 3910"/>
                <a:gd name="T85" fmla="*/ 3796 h 1817"/>
                <a:gd name="T86" fmla="*/ 6703 w 3910"/>
                <a:gd name="T87" fmla="*/ 3543 h 1817"/>
                <a:gd name="T88" fmla="*/ 6648 w 3910"/>
                <a:gd name="T89" fmla="*/ 3308 h 1817"/>
                <a:gd name="T90" fmla="*/ 6528 w 3910"/>
                <a:gd name="T91" fmla="*/ 3102 h 181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910"/>
                <a:gd name="T139" fmla="*/ 0 h 1817"/>
                <a:gd name="T140" fmla="*/ 3910 w 3910"/>
                <a:gd name="T141" fmla="*/ 1817 h 181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910" h="1817">
                  <a:moveTo>
                    <a:pt x="3808" y="1171"/>
                  </a:moveTo>
                  <a:lnTo>
                    <a:pt x="3808" y="1171"/>
                  </a:lnTo>
                  <a:lnTo>
                    <a:pt x="3680" y="1081"/>
                  </a:lnTo>
                  <a:lnTo>
                    <a:pt x="3731" y="1184"/>
                  </a:lnTo>
                  <a:lnTo>
                    <a:pt x="3763" y="1209"/>
                  </a:lnTo>
                  <a:lnTo>
                    <a:pt x="3789" y="1235"/>
                  </a:lnTo>
                  <a:lnTo>
                    <a:pt x="3808" y="1267"/>
                  </a:lnTo>
                  <a:lnTo>
                    <a:pt x="3821" y="1292"/>
                  </a:lnTo>
                  <a:lnTo>
                    <a:pt x="3827" y="1331"/>
                  </a:lnTo>
                  <a:lnTo>
                    <a:pt x="3821" y="1363"/>
                  </a:lnTo>
                  <a:lnTo>
                    <a:pt x="3808" y="1408"/>
                  </a:lnTo>
                  <a:lnTo>
                    <a:pt x="3782" y="1446"/>
                  </a:lnTo>
                  <a:lnTo>
                    <a:pt x="3757" y="1484"/>
                  </a:lnTo>
                  <a:lnTo>
                    <a:pt x="3725" y="1510"/>
                  </a:lnTo>
                  <a:lnTo>
                    <a:pt x="3680" y="1542"/>
                  </a:lnTo>
                  <a:lnTo>
                    <a:pt x="3641" y="1568"/>
                  </a:lnTo>
                  <a:lnTo>
                    <a:pt x="3590" y="1587"/>
                  </a:lnTo>
                  <a:lnTo>
                    <a:pt x="3539" y="1606"/>
                  </a:lnTo>
                  <a:lnTo>
                    <a:pt x="3430" y="1632"/>
                  </a:lnTo>
                  <a:lnTo>
                    <a:pt x="3309" y="1651"/>
                  </a:lnTo>
                  <a:lnTo>
                    <a:pt x="3193" y="1657"/>
                  </a:lnTo>
                  <a:lnTo>
                    <a:pt x="3072" y="1657"/>
                  </a:lnTo>
                  <a:lnTo>
                    <a:pt x="2963" y="1644"/>
                  </a:lnTo>
                  <a:lnTo>
                    <a:pt x="2912" y="1632"/>
                  </a:lnTo>
                  <a:lnTo>
                    <a:pt x="2861" y="1619"/>
                  </a:lnTo>
                  <a:lnTo>
                    <a:pt x="2758" y="1574"/>
                  </a:lnTo>
                  <a:lnTo>
                    <a:pt x="2662" y="1529"/>
                  </a:lnTo>
                  <a:lnTo>
                    <a:pt x="2579" y="1472"/>
                  </a:lnTo>
                  <a:lnTo>
                    <a:pt x="2502" y="1414"/>
                  </a:lnTo>
                  <a:lnTo>
                    <a:pt x="2432" y="1356"/>
                  </a:lnTo>
                  <a:lnTo>
                    <a:pt x="2381" y="1305"/>
                  </a:lnTo>
                  <a:lnTo>
                    <a:pt x="2349" y="1267"/>
                  </a:lnTo>
                  <a:lnTo>
                    <a:pt x="2310" y="1203"/>
                  </a:lnTo>
                  <a:lnTo>
                    <a:pt x="2297" y="1177"/>
                  </a:lnTo>
                  <a:lnTo>
                    <a:pt x="2291" y="1152"/>
                  </a:lnTo>
                  <a:lnTo>
                    <a:pt x="2291" y="1126"/>
                  </a:lnTo>
                  <a:lnTo>
                    <a:pt x="2291" y="1107"/>
                  </a:lnTo>
                  <a:lnTo>
                    <a:pt x="2297" y="1081"/>
                  </a:lnTo>
                  <a:lnTo>
                    <a:pt x="2310" y="1062"/>
                  </a:lnTo>
                  <a:lnTo>
                    <a:pt x="2329" y="1036"/>
                  </a:lnTo>
                  <a:lnTo>
                    <a:pt x="2355" y="1024"/>
                  </a:lnTo>
                  <a:lnTo>
                    <a:pt x="2381" y="1011"/>
                  </a:lnTo>
                  <a:lnTo>
                    <a:pt x="2413" y="998"/>
                  </a:lnTo>
                  <a:lnTo>
                    <a:pt x="2477" y="992"/>
                  </a:lnTo>
                  <a:lnTo>
                    <a:pt x="2528" y="992"/>
                  </a:lnTo>
                  <a:lnTo>
                    <a:pt x="2547" y="998"/>
                  </a:lnTo>
                  <a:lnTo>
                    <a:pt x="2681" y="870"/>
                  </a:lnTo>
                  <a:lnTo>
                    <a:pt x="2521" y="870"/>
                  </a:lnTo>
                  <a:lnTo>
                    <a:pt x="2374" y="857"/>
                  </a:lnTo>
                  <a:lnTo>
                    <a:pt x="2304" y="851"/>
                  </a:lnTo>
                  <a:lnTo>
                    <a:pt x="2240" y="838"/>
                  </a:lnTo>
                  <a:lnTo>
                    <a:pt x="2182" y="825"/>
                  </a:lnTo>
                  <a:lnTo>
                    <a:pt x="2137" y="800"/>
                  </a:lnTo>
                  <a:lnTo>
                    <a:pt x="1734" y="582"/>
                  </a:lnTo>
                  <a:lnTo>
                    <a:pt x="1280" y="333"/>
                  </a:lnTo>
                  <a:lnTo>
                    <a:pt x="1056" y="217"/>
                  </a:lnTo>
                  <a:lnTo>
                    <a:pt x="851" y="121"/>
                  </a:lnTo>
                  <a:lnTo>
                    <a:pt x="685" y="51"/>
                  </a:lnTo>
                  <a:lnTo>
                    <a:pt x="614" y="25"/>
                  </a:lnTo>
                  <a:lnTo>
                    <a:pt x="557" y="13"/>
                  </a:lnTo>
                  <a:lnTo>
                    <a:pt x="429" y="0"/>
                  </a:lnTo>
                  <a:lnTo>
                    <a:pt x="320" y="0"/>
                  </a:lnTo>
                  <a:lnTo>
                    <a:pt x="224" y="13"/>
                  </a:lnTo>
                  <a:lnTo>
                    <a:pt x="141" y="32"/>
                  </a:lnTo>
                  <a:lnTo>
                    <a:pt x="83" y="64"/>
                  </a:lnTo>
                  <a:lnTo>
                    <a:pt x="57" y="83"/>
                  </a:lnTo>
                  <a:lnTo>
                    <a:pt x="38" y="109"/>
                  </a:lnTo>
                  <a:lnTo>
                    <a:pt x="19" y="128"/>
                  </a:lnTo>
                  <a:lnTo>
                    <a:pt x="6" y="153"/>
                  </a:lnTo>
                  <a:lnTo>
                    <a:pt x="0" y="173"/>
                  </a:lnTo>
                  <a:lnTo>
                    <a:pt x="0" y="198"/>
                  </a:lnTo>
                  <a:lnTo>
                    <a:pt x="0" y="224"/>
                  </a:lnTo>
                  <a:lnTo>
                    <a:pt x="6" y="249"/>
                  </a:lnTo>
                  <a:lnTo>
                    <a:pt x="19" y="269"/>
                  </a:lnTo>
                  <a:lnTo>
                    <a:pt x="32" y="288"/>
                  </a:lnTo>
                  <a:lnTo>
                    <a:pt x="70" y="326"/>
                  </a:lnTo>
                  <a:lnTo>
                    <a:pt x="121" y="358"/>
                  </a:lnTo>
                  <a:lnTo>
                    <a:pt x="192" y="390"/>
                  </a:lnTo>
                  <a:lnTo>
                    <a:pt x="275" y="409"/>
                  </a:lnTo>
                  <a:lnTo>
                    <a:pt x="371" y="435"/>
                  </a:lnTo>
                  <a:lnTo>
                    <a:pt x="480" y="454"/>
                  </a:lnTo>
                  <a:lnTo>
                    <a:pt x="633" y="486"/>
                  </a:lnTo>
                  <a:lnTo>
                    <a:pt x="832" y="544"/>
                  </a:lnTo>
                  <a:lnTo>
                    <a:pt x="1069" y="614"/>
                  </a:lnTo>
                  <a:lnTo>
                    <a:pt x="1331" y="710"/>
                  </a:lnTo>
                  <a:lnTo>
                    <a:pt x="1459" y="768"/>
                  </a:lnTo>
                  <a:lnTo>
                    <a:pt x="1587" y="825"/>
                  </a:lnTo>
                  <a:lnTo>
                    <a:pt x="1715" y="889"/>
                  </a:lnTo>
                  <a:lnTo>
                    <a:pt x="1837" y="960"/>
                  </a:lnTo>
                  <a:lnTo>
                    <a:pt x="1945" y="1030"/>
                  </a:lnTo>
                  <a:lnTo>
                    <a:pt x="2048" y="1107"/>
                  </a:lnTo>
                  <a:lnTo>
                    <a:pt x="2137" y="1184"/>
                  </a:lnTo>
                  <a:lnTo>
                    <a:pt x="2214" y="1267"/>
                  </a:lnTo>
                  <a:lnTo>
                    <a:pt x="2297" y="1369"/>
                  </a:lnTo>
                  <a:lnTo>
                    <a:pt x="2374" y="1452"/>
                  </a:lnTo>
                  <a:lnTo>
                    <a:pt x="2451" y="1529"/>
                  </a:lnTo>
                  <a:lnTo>
                    <a:pt x="2528" y="1593"/>
                  </a:lnTo>
                  <a:lnTo>
                    <a:pt x="2605" y="1651"/>
                  </a:lnTo>
                  <a:lnTo>
                    <a:pt x="2688" y="1702"/>
                  </a:lnTo>
                  <a:lnTo>
                    <a:pt x="2777" y="1747"/>
                  </a:lnTo>
                  <a:lnTo>
                    <a:pt x="2873" y="1779"/>
                  </a:lnTo>
                  <a:lnTo>
                    <a:pt x="2982" y="1804"/>
                  </a:lnTo>
                  <a:lnTo>
                    <a:pt x="3091" y="1817"/>
                  </a:lnTo>
                  <a:lnTo>
                    <a:pt x="3206" y="1817"/>
                  </a:lnTo>
                  <a:lnTo>
                    <a:pt x="3315" y="1804"/>
                  </a:lnTo>
                  <a:lnTo>
                    <a:pt x="3424" y="1785"/>
                  </a:lnTo>
                  <a:lnTo>
                    <a:pt x="3533" y="1753"/>
                  </a:lnTo>
                  <a:lnTo>
                    <a:pt x="3629" y="1708"/>
                  </a:lnTo>
                  <a:lnTo>
                    <a:pt x="3712" y="1657"/>
                  </a:lnTo>
                  <a:lnTo>
                    <a:pt x="3782" y="1600"/>
                  </a:lnTo>
                  <a:lnTo>
                    <a:pt x="3840" y="1536"/>
                  </a:lnTo>
                  <a:lnTo>
                    <a:pt x="3878" y="1472"/>
                  </a:lnTo>
                  <a:lnTo>
                    <a:pt x="3891" y="1433"/>
                  </a:lnTo>
                  <a:lnTo>
                    <a:pt x="3904" y="1401"/>
                  </a:lnTo>
                  <a:lnTo>
                    <a:pt x="3910" y="1369"/>
                  </a:lnTo>
                  <a:lnTo>
                    <a:pt x="3910" y="1337"/>
                  </a:lnTo>
                  <a:lnTo>
                    <a:pt x="3904" y="1305"/>
                  </a:lnTo>
                  <a:lnTo>
                    <a:pt x="3891" y="1273"/>
                  </a:lnTo>
                  <a:lnTo>
                    <a:pt x="3878" y="1248"/>
                  </a:lnTo>
                  <a:lnTo>
                    <a:pt x="3859" y="1222"/>
                  </a:lnTo>
                  <a:lnTo>
                    <a:pt x="3833" y="1196"/>
                  </a:lnTo>
                  <a:lnTo>
                    <a:pt x="3808" y="1171"/>
                  </a:lnTo>
                  <a:close/>
                </a:path>
              </a:pathLst>
            </a:custGeom>
            <a:solidFill>
              <a:srgbClr val="000000">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990" name="Freeform 10">
              <a:extLst>
                <a:ext uri="{FF2B5EF4-FFF2-40B4-BE49-F238E27FC236}">
                  <a16:creationId xmlns:a16="http://schemas.microsoft.com/office/drawing/2014/main" id="{A2170061-2578-DF4F-AB83-9E3264F4309F}"/>
                </a:ext>
              </a:extLst>
            </p:cNvPr>
            <p:cNvSpPr>
              <a:spLocks/>
            </p:cNvSpPr>
            <p:nvPr/>
          </p:nvSpPr>
          <p:spPr bwMode="auto">
            <a:xfrm>
              <a:off x="3439" y="2485"/>
              <a:ext cx="1404" cy="1088"/>
            </a:xfrm>
            <a:custGeom>
              <a:avLst/>
              <a:gdLst>
                <a:gd name="T0" fmla="*/ 1072 w 1261"/>
                <a:gd name="T1" fmla="*/ 2377 h 895"/>
                <a:gd name="T2" fmla="*/ 1072 w 1261"/>
                <a:gd name="T3" fmla="*/ 2377 h 895"/>
                <a:gd name="T4" fmla="*/ 1205 w 1261"/>
                <a:gd name="T5" fmla="*/ 2377 h 895"/>
                <a:gd name="T6" fmla="*/ 1337 w 1261"/>
                <a:gd name="T7" fmla="*/ 2377 h 895"/>
                <a:gd name="T8" fmla="*/ 1555 w 1261"/>
                <a:gd name="T9" fmla="*/ 2343 h 895"/>
                <a:gd name="T10" fmla="*/ 1740 w 1261"/>
                <a:gd name="T11" fmla="*/ 2276 h 895"/>
                <a:gd name="T12" fmla="*/ 1895 w 1261"/>
                <a:gd name="T13" fmla="*/ 2191 h 895"/>
                <a:gd name="T14" fmla="*/ 2017 w 1261"/>
                <a:gd name="T15" fmla="*/ 2090 h 895"/>
                <a:gd name="T16" fmla="*/ 2102 w 1261"/>
                <a:gd name="T17" fmla="*/ 1972 h 895"/>
                <a:gd name="T18" fmla="*/ 2125 w 1261"/>
                <a:gd name="T19" fmla="*/ 1921 h 895"/>
                <a:gd name="T20" fmla="*/ 2146 w 1261"/>
                <a:gd name="T21" fmla="*/ 1850 h 895"/>
                <a:gd name="T22" fmla="*/ 2157 w 1261"/>
                <a:gd name="T23" fmla="*/ 1800 h 895"/>
                <a:gd name="T24" fmla="*/ 2157 w 1261"/>
                <a:gd name="T25" fmla="*/ 1749 h 895"/>
                <a:gd name="T26" fmla="*/ 2157 w 1261"/>
                <a:gd name="T27" fmla="*/ 1749 h 895"/>
                <a:gd name="T28" fmla="*/ 2146 w 1261"/>
                <a:gd name="T29" fmla="*/ 1630 h 895"/>
                <a:gd name="T30" fmla="*/ 2125 w 1261"/>
                <a:gd name="T31" fmla="*/ 1510 h 895"/>
                <a:gd name="T32" fmla="*/ 2092 w 1261"/>
                <a:gd name="T33" fmla="*/ 1376 h 895"/>
                <a:gd name="T34" fmla="*/ 2036 w 1261"/>
                <a:gd name="T35" fmla="*/ 1240 h 895"/>
                <a:gd name="T36" fmla="*/ 1927 w 1261"/>
                <a:gd name="T37" fmla="*/ 951 h 895"/>
                <a:gd name="T38" fmla="*/ 1775 w 1261"/>
                <a:gd name="T39" fmla="*/ 677 h 895"/>
                <a:gd name="T40" fmla="*/ 1620 w 1261"/>
                <a:gd name="T41" fmla="*/ 425 h 895"/>
                <a:gd name="T42" fmla="*/ 1533 w 1261"/>
                <a:gd name="T43" fmla="*/ 306 h 895"/>
                <a:gd name="T44" fmla="*/ 1446 w 1261"/>
                <a:gd name="T45" fmla="*/ 201 h 895"/>
                <a:gd name="T46" fmla="*/ 1368 w 1261"/>
                <a:gd name="T47" fmla="*/ 115 h 895"/>
                <a:gd name="T48" fmla="*/ 1292 w 1261"/>
                <a:gd name="T49" fmla="*/ 64 h 895"/>
                <a:gd name="T50" fmla="*/ 1217 w 1261"/>
                <a:gd name="T51" fmla="*/ 16 h 895"/>
                <a:gd name="T52" fmla="*/ 1140 w 1261"/>
                <a:gd name="T53" fmla="*/ 0 h 895"/>
                <a:gd name="T54" fmla="*/ 1140 w 1261"/>
                <a:gd name="T55" fmla="*/ 0 h 895"/>
                <a:gd name="T56" fmla="*/ 1072 w 1261"/>
                <a:gd name="T57" fmla="*/ 0 h 895"/>
                <a:gd name="T58" fmla="*/ 998 w 1261"/>
                <a:gd name="T59" fmla="*/ 33 h 895"/>
                <a:gd name="T60" fmla="*/ 909 w 1261"/>
                <a:gd name="T61" fmla="*/ 84 h 895"/>
                <a:gd name="T62" fmla="*/ 821 w 1261"/>
                <a:gd name="T63" fmla="*/ 135 h 895"/>
                <a:gd name="T64" fmla="*/ 658 w 1261"/>
                <a:gd name="T65" fmla="*/ 306 h 895"/>
                <a:gd name="T66" fmla="*/ 483 w 1261"/>
                <a:gd name="T67" fmla="*/ 508 h 895"/>
                <a:gd name="T68" fmla="*/ 328 w 1261"/>
                <a:gd name="T69" fmla="*/ 731 h 895"/>
                <a:gd name="T70" fmla="*/ 186 w 1261"/>
                <a:gd name="T71" fmla="*/ 932 h 895"/>
                <a:gd name="T72" fmla="*/ 87 w 1261"/>
                <a:gd name="T73" fmla="*/ 1101 h 895"/>
                <a:gd name="T74" fmla="*/ 22 w 1261"/>
                <a:gd name="T75" fmla="*/ 1222 h 895"/>
                <a:gd name="T76" fmla="*/ 22 w 1261"/>
                <a:gd name="T77" fmla="*/ 1222 h 895"/>
                <a:gd name="T78" fmla="*/ 0 w 1261"/>
                <a:gd name="T79" fmla="*/ 1307 h 895"/>
                <a:gd name="T80" fmla="*/ 0 w 1261"/>
                <a:gd name="T81" fmla="*/ 1391 h 895"/>
                <a:gd name="T82" fmla="*/ 0 w 1261"/>
                <a:gd name="T83" fmla="*/ 1476 h 895"/>
                <a:gd name="T84" fmla="*/ 22 w 1261"/>
                <a:gd name="T85" fmla="*/ 1561 h 895"/>
                <a:gd name="T86" fmla="*/ 56 w 1261"/>
                <a:gd name="T87" fmla="*/ 1664 h 895"/>
                <a:gd name="T88" fmla="*/ 109 w 1261"/>
                <a:gd name="T89" fmla="*/ 1749 h 895"/>
                <a:gd name="T90" fmla="*/ 164 w 1261"/>
                <a:gd name="T91" fmla="*/ 1834 h 895"/>
                <a:gd name="T92" fmla="*/ 230 w 1261"/>
                <a:gd name="T93" fmla="*/ 1934 h 895"/>
                <a:gd name="T94" fmla="*/ 317 w 1261"/>
                <a:gd name="T95" fmla="*/ 2019 h 895"/>
                <a:gd name="T96" fmla="*/ 405 w 1261"/>
                <a:gd name="T97" fmla="*/ 2090 h 895"/>
                <a:gd name="T98" fmla="*/ 492 w 1261"/>
                <a:gd name="T99" fmla="*/ 2175 h 895"/>
                <a:gd name="T100" fmla="*/ 601 w 1261"/>
                <a:gd name="T101" fmla="*/ 2226 h 895"/>
                <a:gd name="T102" fmla="*/ 713 w 1261"/>
                <a:gd name="T103" fmla="*/ 2290 h 895"/>
                <a:gd name="T104" fmla="*/ 832 w 1261"/>
                <a:gd name="T105" fmla="*/ 2326 h 895"/>
                <a:gd name="T106" fmla="*/ 952 w 1261"/>
                <a:gd name="T107" fmla="*/ 2360 h 895"/>
                <a:gd name="T108" fmla="*/ 1072 w 1261"/>
                <a:gd name="T109" fmla="*/ 2377 h 895"/>
                <a:gd name="T110" fmla="*/ 1072 w 1261"/>
                <a:gd name="T111" fmla="*/ 2377 h 89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61"/>
                <a:gd name="T169" fmla="*/ 0 h 895"/>
                <a:gd name="T170" fmla="*/ 1261 w 1261"/>
                <a:gd name="T171" fmla="*/ 895 h 89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61" h="895">
                  <a:moveTo>
                    <a:pt x="627" y="895"/>
                  </a:moveTo>
                  <a:lnTo>
                    <a:pt x="627" y="895"/>
                  </a:lnTo>
                  <a:lnTo>
                    <a:pt x="704" y="895"/>
                  </a:lnTo>
                  <a:lnTo>
                    <a:pt x="781" y="895"/>
                  </a:lnTo>
                  <a:lnTo>
                    <a:pt x="909" y="883"/>
                  </a:lnTo>
                  <a:lnTo>
                    <a:pt x="1018" y="857"/>
                  </a:lnTo>
                  <a:lnTo>
                    <a:pt x="1107" y="825"/>
                  </a:lnTo>
                  <a:lnTo>
                    <a:pt x="1178" y="787"/>
                  </a:lnTo>
                  <a:lnTo>
                    <a:pt x="1229" y="742"/>
                  </a:lnTo>
                  <a:lnTo>
                    <a:pt x="1242" y="723"/>
                  </a:lnTo>
                  <a:lnTo>
                    <a:pt x="1255" y="697"/>
                  </a:lnTo>
                  <a:lnTo>
                    <a:pt x="1261" y="678"/>
                  </a:lnTo>
                  <a:lnTo>
                    <a:pt x="1261" y="659"/>
                  </a:lnTo>
                  <a:lnTo>
                    <a:pt x="1255" y="614"/>
                  </a:lnTo>
                  <a:lnTo>
                    <a:pt x="1242" y="569"/>
                  </a:lnTo>
                  <a:lnTo>
                    <a:pt x="1223" y="518"/>
                  </a:lnTo>
                  <a:lnTo>
                    <a:pt x="1191" y="467"/>
                  </a:lnTo>
                  <a:lnTo>
                    <a:pt x="1127" y="358"/>
                  </a:lnTo>
                  <a:lnTo>
                    <a:pt x="1037" y="255"/>
                  </a:lnTo>
                  <a:lnTo>
                    <a:pt x="947" y="160"/>
                  </a:lnTo>
                  <a:lnTo>
                    <a:pt x="896" y="115"/>
                  </a:lnTo>
                  <a:lnTo>
                    <a:pt x="845" y="76"/>
                  </a:lnTo>
                  <a:lnTo>
                    <a:pt x="800" y="44"/>
                  </a:lnTo>
                  <a:lnTo>
                    <a:pt x="755" y="25"/>
                  </a:lnTo>
                  <a:lnTo>
                    <a:pt x="711" y="6"/>
                  </a:lnTo>
                  <a:lnTo>
                    <a:pt x="666" y="0"/>
                  </a:lnTo>
                  <a:lnTo>
                    <a:pt x="627" y="0"/>
                  </a:lnTo>
                  <a:lnTo>
                    <a:pt x="583" y="12"/>
                  </a:lnTo>
                  <a:lnTo>
                    <a:pt x="531" y="32"/>
                  </a:lnTo>
                  <a:lnTo>
                    <a:pt x="480" y="51"/>
                  </a:lnTo>
                  <a:lnTo>
                    <a:pt x="384" y="115"/>
                  </a:lnTo>
                  <a:lnTo>
                    <a:pt x="282" y="192"/>
                  </a:lnTo>
                  <a:lnTo>
                    <a:pt x="192" y="275"/>
                  </a:lnTo>
                  <a:lnTo>
                    <a:pt x="109" y="351"/>
                  </a:lnTo>
                  <a:lnTo>
                    <a:pt x="51" y="415"/>
                  </a:lnTo>
                  <a:lnTo>
                    <a:pt x="13" y="460"/>
                  </a:lnTo>
                  <a:lnTo>
                    <a:pt x="0" y="492"/>
                  </a:lnTo>
                  <a:lnTo>
                    <a:pt x="0" y="524"/>
                  </a:lnTo>
                  <a:lnTo>
                    <a:pt x="0" y="556"/>
                  </a:lnTo>
                  <a:lnTo>
                    <a:pt x="13" y="588"/>
                  </a:lnTo>
                  <a:lnTo>
                    <a:pt x="32" y="627"/>
                  </a:lnTo>
                  <a:lnTo>
                    <a:pt x="64" y="659"/>
                  </a:lnTo>
                  <a:lnTo>
                    <a:pt x="96" y="691"/>
                  </a:lnTo>
                  <a:lnTo>
                    <a:pt x="135" y="729"/>
                  </a:lnTo>
                  <a:lnTo>
                    <a:pt x="186" y="761"/>
                  </a:lnTo>
                  <a:lnTo>
                    <a:pt x="237" y="787"/>
                  </a:lnTo>
                  <a:lnTo>
                    <a:pt x="288" y="819"/>
                  </a:lnTo>
                  <a:lnTo>
                    <a:pt x="352" y="838"/>
                  </a:lnTo>
                  <a:lnTo>
                    <a:pt x="416" y="863"/>
                  </a:lnTo>
                  <a:lnTo>
                    <a:pt x="487" y="876"/>
                  </a:lnTo>
                  <a:lnTo>
                    <a:pt x="557" y="889"/>
                  </a:lnTo>
                  <a:lnTo>
                    <a:pt x="627" y="895"/>
                  </a:lnTo>
                  <a:close/>
                </a:path>
              </a:pathLst>
            </a:custGeom>
            <a:solidFill>
              <a:srgbClr val="FF00FF">
                <a:alpha val="50195"/>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986" name="Rectangle 2">
            <a:extLst>
              <a:ext uri="{FF2B5EF4-FFF2-40B4-BE49-F238E27FC236}">
                <a16:creationId xmlns:a16="http://schemas.microsoft.com/office/drawing/2014/main" id="{5E8D4017-06D2-6C4B-BB93-F2B11E2BC49C}"/>
              </a:ext>
            </a:extLst>
          </p:cNvPr>
          <p:cNvSpPr>
            <a:spLocks noGrp="1" noChangeArrowheads="1"/>
          </p:cNvSpPr>
          <p:nvPr>
            <p:ph type="title" idx="4294967295"/>
          </p:nvPr>
        </p:nvSpPr>
        <p:spPr>
          <a:xfrm>
            <a:off x="457200" y="76200"/>
            <a:ext cx="8229600" cy="762000"/>
          </a:xfrm>
        </p:spPr>
        <p:txBody>
          <a:bodyPr/>
          <a:lstStyle/>
          <a:p>
            <a:pPr eaLnBrk="1" hangingPunct="1"/>
            <a:r>
              <a:rPr lang="en-US" altLang="en-US" b="1">
                <a:solidFill>
                  <a:schemeClr val="tx1"/>
                </a:solidFill>
                <a:ea typeface="ＭＳ Ｐゴシック" panose="020B0600070205080204" pitchFamily="34" charset="-128"/>
              </a:rPr>
              <a:t>Authorship Information</a:t>
            </a:r>
          </a:p>
        </p:txBody>
      </p:sp>
      <p:sp>
        <p:nvSpPr>
          <p:cNvPr id="41987" name="Rectangle 6">
            <a:extLst>
              <a:ext uri="{FF2B5EF4-FFF2-40B4-BE49-F238E27FC236}">
                <a16:creationId xmlns:a16="http://schemas.microsoft.com/office/drawing/2014/main" id="{04646624-7D92-994D-818D-F57867CDC7AD}"/>
              </a:ext>
            </a:extLst>
          </p:cNvPr>
          <p:cNvSpPr>
            <a:spLocks noChangeArrowheads="1"/>
          </p:cNvSpPr>
          <p:nvPr/>
        </p:nvSpPr>
        <p:spPr bwMode="auto">
          <a:xfrm>
            <a:off x="1066800" y="3962400"/>
            <a:ext cx="70104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ctr" eaLnBrk="1" hangingPunct="1"/>
            <a:r>
              <a:rPr lang="en-US" altLang="en-US" sz="2800" b="1" dirty="0">
                <a:solidFill>
                  <a:schemeClr val="tx1"/>
                </a:solidFill>
              </a:rPr>
              <a:t>For Additional Information Contact</a:t>
            </a:r>
          </a:p>
          <a:p>
            <a:pPr algn="ctr" eaLnBrk="1" hangingPunct="1"/>
            <a:r>
              <a:rPr lang="en-US" altLang="en-US" sz="2800" b="1" dirty="0">
                <a:solidFill>
                  <a:schemeClr val="tx1"/>
                </a:solidFill>
              </a:rPr>
              <a:t>Steven G. Gilbert, PhD, DABT</a:t>
            </a:r>
          </a:p>
          <a:p>
            <a:pPr algn="ctr" eaLnBrk="1" hangingPunct="1"/>
            <a:r>
              <a:rPr lang="en-US" altLang="en-US" sz="2800" b="1" dirty="0">
                <a:solidFill>
                  <a:schemeClr val="tx1"/>
                </a:solidFill>
              </a:rPr>
              <a:t>E-mail: </a:t>
            </a:r>
            <a:r>
              <a:rPr lang="en-US" altLang="en-US" sz="2800" b="1" dirty="0" err="1">
                <a:solidFill>
                  <a:schemeClr val="tx1"/>
                </a:solidFill>
              </a:rPr>
              <a:t>sgilbert@innd.org</a:t>
            </a:r>
            <a:endParaRPr lang="en-US" altLang="en-US" sz="2800" b="1" dirty="0">
              <a:solidFill>
                <a:schemeClr val="tx1"/>
              </a:solidFill>
            </a:endParaRPr>
          </a:p>
          <a:p>
            <a:pPr algn="ctr" eaLnBrk="1" hangingPunct="1"/>
            <a:r>
              <a:rPr lang="en-US" altLang="en-US" sz="2800" b="1" dirty="0">
                <a:solidFill>
                  <a:schemeClr val="tx1"/>
                </a:solidFill>
              </a:rPr>
              <a:t>Web: </a:t>
            </a:r>
            <a:r>
              <a:rPr lang="en-US" altLang="en-US" sz="2800" b="1" dirty="0" err="1">
                <a:solidFill>
                  <a:schemeClr val="tx1"/>
                </a:solidFill>
              </a:rPr>
              <a:t>www</a:t>
            </a:r>
            <a:r>
              <a:rPr lang="en-US" altLang="en-US" sz="2800" b="1" err="1">
                <a:solidFill>
                  <a:schemeClr val="tx1"/>
                </a:solidFill>
              </a:rPr>
              <a:t>.</a:t>
            </a:r>
            <a:r>
              <a:rPr lang="en-US" altLang="en-US" sz="2800" b="1">
                <a:solidFill>
                  <a:schemeClr val="tx1"/>
                </a:solidFill>
              </a:rPr>
              <a:t>asmalldoseoftoxicology.org</a:t>
            </a:r>
            <a:endParaRPr lang="en-US" altLang="en-US" sz="2800" b="1" dirty="0">
              <a:solidFill>
                <a:schemeClr val="tx1"/>
              </a:solidFill>
            </a:endParaRPr>
          </a:p>
        </p:txBody>
      </p:sp>
      <p:sp>
        <p:nvSpPr>
          <p:cNvPr id="41988" name="Rectangle 7">
            <a:extLst>
              <a:ext uri="{FF2B5EF4-FFF2-40B4-BE49-F238E27FC236}">
                <a16:creationId xmlns:a16="http://schemas.microsoft.com/office/drawing/2014/main" id="{4E076D34-2054-5340-934A-265282A17276}"/>
              </a:ext>
            </a:extLst>
          </p:cNvPr>
          <p:cNvSpPr>
            <a:spLocks noChangeArrowheads="1"/>
          </p:cNvSpPr>
          <p:nvPr/>
        </p:nvSpPr>
        <p:spPr bwMode="auto">
          <a:xfrm>
            <a:off x="609600" y="2009775"/>
            <a:ext cx="78867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ctr" eaLnBrk="1" hangingPunct="1"/>
            <a:r>
              <a:rPr lang="en-US" altLang="en-US" sz="3600" b="1">
                <a:solidFill>
                  <a:schemeClr val="tx1"/>
                </a:solidFill>
              </a:rPr>
              <a:t>This presentation is supplement to </a:t>
            </a:r>
          </a:p>
          <a:p>
            <a:pPr algn="ctr" eaLnBrk="1" hangingPunct="1"/>
            <a:r>
              <a:rPr lang="en-US" altLang="en-US" sz="3600" b="1">
                <a:solidFill>
                  <a:schemeClr val="tx1"/>
                </a:solidFill>
              </a:rPr>
              <a:t> “A Small Dose of Toxicology”</a:t>
            </a:r>
            <a:endParaRPr lang="en-US" altLang="en-US" sz="2000" b="1">
              <a:solidFill>
                <a:schemeClr val="tx1"/>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a:extLst>
              <a:ext uri="{FF2B5EF4-FFF2-40B4-BE49-F238E27FC236}">
                <a16:creationId xmlns:a16="http://schemas.microsoft.com/office/drawing/2014/main" id="{59634437-6242-3C47-B1B6-A89589518BB3}"/>
              </a:ext>
            </a:extLst>
          </p:cNvPr>
          <p:cNvSpPr>
            <a:spLocks noGrp="1" noChangeArrowheads="1"/>
          </p:cNvSpPr>
          <p:nvPr>
            <p:ph type="title"/>
          </p:nvPr>
        </p:nvSpPr>
        <p:spPr>
          <a:xfrm>
            <a:off x="685800" y="76200"/>
            <a:ext cx="7772400" cy="758825"/>
          </a:xfrm>
          <a:noFill/>
        </p:spPr>
        <p:txBody>
          <a:bodyPr lIns="90488" tIns="44450" rIns="90488" bIns="44450"/>
          <a:lstStyle/>
          <a:p>
            <a:pPr eaLnBrk="1" hangingPunct="1"/>
            <a:r>
              <a:rPr lang="en-US" altLang="en-US" b="1">
                <a:solidFill>
                  <a:schemeClr val="tx1"/>
                </a:solidFill>
                <a:ea typeface="ＭＳ Ｐゴシック" panose="020B0600070205080204" pitchFamily="34" charset="-128"/>
              </a:rPr>
              <a:t>EDCs Defined</a:t>
            </a:r>
          </a:p>
        </p:txBody>
      </p:sp>
      <p:sp>
        <p:nvSpPr>
          <p:cNvPr id="7170" name="Rectangle 3">
            <a:extLst>
              <a:ext uri="{FF2B5EF4-FFF2-40B4-BE49-F238E27FC236}">
                <a16:creationId xmlns:a16="http://schemas.microsoft.com/office/drawing/2014/main" id="{9B222378-AACC-6140-8A68-7147C2B0DB07}"/>
              </a:ext>
            </a:extLst>
          </p:cNvPr>
          <p:cNvSpPr>
            <a:spLocks noChangeArrowheads="1"/>
          </p:cNvSpPr>
          <p:nvPr/>
        </p:nvSpPr>
        <p:spPr bwMode="auto">
          <a:xfrm>
            <a:off x="942975" y="1597025"/>
            <a:ext cx="725805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buFont typeface="Wingdings" pitchFamily="2" charset="2"/>
              <a:buNone/>
            </a:pPr>
            <a:r>
              <a:rPr lang="en-US" altLang="en-US" sz="3200" b="1"/>
              <a:t>Endocrine Disrupting Chemicals </a:t>
            </a:r>
          </a:p>
          <a:p>
            <a:pPr eaLnBrk="1" hangingPunct="1">
              <a:buFont typeface="Wingdings" pitchFamily="2" charset="2"/>
              <a:buNone/>
            </a:pPr>
            <a:endParaRPr lang="en-US" altLang="en-US" sz="3200" b="1"/>
          </a:p>
          <a:p>
            <a:pPr eaLnBrk="1" hangingPunct="1">
              <a:buFont typeface="Wingdings" pitchFamily="2" charset="2"/>
              <a:buNone/>
            </a:pPr>
            <a:r>
              <a:rPr lang="en-US" altLang="en-US" sz="3200" b="1"/>
              <a:t>A broad range of chemicals that interact with endocrine system of humans and animals and produce a range of adverse effects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a:extLst>
              <a:ext uri="{FF2B5EF4-FFF2-40B4-BE49-F238E27FC236}">
                <a16:creationId xmlns:a16="http://schemas.microsoft.com/office/drawing/2014/main" id="{C7DA044A-2DCE-4F44-9159-6B6041DA4CA4}"/>
              </a:ext>
            </a:extLst>
          </p:cNvPr>
          <p:cNvSpPr>
            <a:spLocks noGrp="1" noChangeArrowheads="1"/>
          </p:cNvSpPr>
          <p:nvPr>
            <p:ph type="title"/>
          </p:nvPr>
        </p:nvSpPr>
        <p:spPr>
          <a:xfrm>
            <a:off x="152400" y="136525"/>
            <a:ext cx="8839200" cy="638175"/>
          </a:xfrm>
          <a:noFill/>
        </p:spPr>
        <p:txBody>
          <a:bodyPr lIns="90488" tIns="44450" rIns="90488" bIns="44450"/>
          <a:lstStyle/>
          <a:p>
            <a:pPr eaLnBrk="1" hangingPunct="1"/>
            <a:r>
              <a:rPr lang="en-US" altLang="en-US" sz="3600" b="1">
                <a:solidFill>
                  <a:schemeClr val="tx1"/>
                </a:solidFill>
                <a:ea typeface="ＭＳ Ｐゴシック" panose="020B0600070205080204" pitchFamily="34" charset="-128"/>
              </a:rPr>
              <a:t>Case Study - Hormonal Contraceptives</a:t>
            </a:r>
          </a:p>
        </p:txBody>
      </p:sp>
      <p:sp>
        <p:nvSpPr>
          <p:cNvPr id="9218" name="Rectangle 35">
            <a:extLst>
              <a:ext uri="{FF2B5EF4-FFF2-40B4-BE49-F238E27FC236}">
                <a16:creationId xmlns:a16="http://schemas.microsoft.com/office/drawing/2014/main" id="{2598CCBD-F0FB-164A-AA9A-240532971765}"/>
              </a:ext>
            </a:extLst>
          </p:cNvPr>
          <p:cNvSpPr>
            <a:spLocks noChangeArrowheads="1"/>
          </p:cNvSpPr>
          <p:nvPr/>
        </p:nvSpPr>
        <p:spPr bwMode="auto">
          <a:xfrm>
            <a:off x="990600" y="1295400"/>
            <a:ext cx="7162800"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Ø"/>
            </a:pPr>
            <a:r>
              <a:rPr lang="en-US" altLang="en-US" sz="3200" b="1"/>
              <a:t>Oral contraceptives - ultimate endocrine disruptor</a:t>
            </a:r>
          </a:p>
          <a:p>
            <a:pPr eaLnBrk="1" hangingPunct="1">
              <a:buFont typeface="Wingdings" pitchFamily="2" charset="2"/>
              <a:buChar char="Ø"/>
            </a:pPr>
            <a:r>
              <a:rPr lang="en-US" altLang="en-US" sz="3200" b="1"/>
              <a:t>May 9, 1960, the Food and Drug Administration approved “the Pill”</a:t>
            </a:r>
          </a:p>
          <a:p>
            <a:pPr eaLnBrk="1" hangingPunct="1">
              <a:buFont typeface="Wingdings" pitchFamily="2" charset="2"/>
              <a:buChar char="Ø"/>
            </a:pPr>
            <a:r>
              <a:rPr lang="en-US" altLang="en-US" sz="3200" b="1"/>
              <a:t>Combination of an estrogen and a progesterone, to inhibit female fertility</a:t>
            </a:r>
          </a:p>
          <a:p>
            <a:pPr eaLnBrk="1" hangingPunct="1">
              <a:buFont typeface="Wingdings" pitchFamily="2" charset="2"/>
              <a:buChar char="Ø"/>
            </a:pPr>
            <a:r>
              <a:rPr lang="en-US" altLang="en-US" sz="3200" b="1"/>
              <a:t>Patient reports of blood clots and pulmonary embolism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a:extLst>
              <a:ext uri="{FF2B5EF4-FFF2-40B4-BE49-F238E27FC236}">
                <a16:creationId xmlns:a16="http://schemas.microsoft.com/office/drawing/2014/main" id="{667DC063-F6AA-CB48-B27D-1989A6094B94}"/>
              </a:ext>
            </a:extLst>
          </p:cNvPr>
          <p:cNvSpPr>
            <a:spLocks noGrp="1" noChangeArrowheads="1"/>
          </p:cNvSpPr>
          <p:nvPr>
            <p:ph type="title"/>
          </p:nvPr>
        </p:nvSpPr>
        <p:spPr>
          <a:xfrm>
            <a:off x="381000" y="76200"/>
            <a:ext cx="8458200" cy="758825"/>
          </a:xfrm>
          <a:noFill/>
        </p:spPr>
        <p:txBody>
          <a:bodyPr lIns="90488" tIns="44450" rIns="90488" bIns="44450"/>
          <a:lstStyle/>
          <a:p>
            <a:pPr eaLnBrk="1" hangingPunct="1"/>
            <a:r>
              <a:rPr lang="en-US" altLang="en-US" b="1">
                <a:solidFill>
                  <a:schemeClr val="tx1"/>
                </a:solidFill>
                <a:ea typeface="ＭＳ Ｐゴシック" panose="020B0600070205080204" pitchFamily="34" charset="-128"/>
              </a:rPr>
              <a:t>Case Study - DES</a:t>
            </a:r>
          </a:p>
        </p:txBody>
      </p:sp>
      <p:sp>
        <p:nvSpPr>
          <p:cNvPr id="11266" name="Rectangle 3">
            <a:extLst>
              <a:ext uri="{FF2B5EF4-FFF2-40B4-BE49-F238E27FC236}">
                <a16:creationId xmlns:a16="http://schemas.microsoft.com/office/drawing/2014/main" id="{3964762D-568B-5049-8E0C-DDF510FEC80B}"/>
              </a:ext>
            </a:extLst>
          </p:cNvPr>
          <p:cNvSpPr>
            <a:spLocks noChangeArrowheads="1"/>
          </p:cNvSpPr>
          <p:nvPr/>
        </p:nvSpPr>
        <p:spPr bwMode="auto">
          <a:xfrm>
            <a:off x="304800" y="1295400"/>
            <a:ext cx="56388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Ø"/>
            </a:pPr>
            <a:r>
              <a:rPr lang="en-US" altLang="en-US" sz="2800" b="1"/>
              <a:t>1938 - synthetic estrogen diethylstilbestrol (DES)</a:t>
            </a:r>
          </a:p>
          <a:p>
            <a:pPr eaLnBrk="1" hangingPunct="1">
              <a:buFont typeface="Wingdings" pitchFamily="2" charset="2"/>
              <a:buChar char="Ø"/>
            </a:pPr>
            <a:r>
              <a:rPr lang="en-US" altLang="en-US" sz="2800" b="1"/>
              <a:t>1941 the FDA approved its use for menopausal symptoms and 1947 to prevent miscarriages</a:t>
            </a:r>
          </a:p>
        </p:txBody>
      </p:sp>
      <p:pic>
        <p:nvPicPr>
          <p:cNvPr id="11267" name="Picture 4" descr="DES">
            <a:extLst>
              <a:ext uri="{FF2B5EF4-FFF2-40B4-BE49-F238E27FC236}">
                <a16:creationId xmlns:a16="http://schemas.microsoft.com/office/drawing/2014/main" id="{D4C1FBDA-54EE-CC43-AC19-667BF35D3A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143000"/>
            <a:ext cx="2473325" cy="265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5">
            <a:extLst>
              <a:ext uri="{FF2B5EF4-FFF2-40B4-BE49-F238E27FC236}">
                <a16:creationId xmlns:a16="http://schemas.microsoft.com/office/drawing/2014/main" id="{B252D4E5-25CD-F64D-8557-48F389D2FAD3}"/>
              </a:ext>
            </a:extLst>
          </p:cNvPr>
          <p:cNvSpPr>
            <a:spLocks noChangeArrowheads="1"/>
          </p:cNvSpPr>
          <p:nvPr/>
        </p:nvSpPr>
        <p:spPr bwMode="auto">
          <a:xfrm>
            <a:off x="304800" y="3505200"/>
            <a:ext cx="84582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Ø"/>
            </a:pPr>
            <a:endParaRPr lang="en-US" altLang="en-US" sz="2800" b="1"/>
          </a:p>
          <a:p>
            <a:pPr eaLnBrk="1" hangingPunct="1">
              <a:buFont typeface="Wingdings" pitchFamily="2" charset="2"/>
              <a:buChar char="Ø"/>
            </a:pPr>
            <a:r>
              <a:rPr lang="en-US" altLang="en-US" sz="2800" b="1"/>
              <a:t>1953 the first study indicating that DES was not effective in preventing miscarriages</a:t>
            </a:r>
          </a:p>
          <a:p>
            <a:pPr eaLnBrk="1" hangingPunct="1">
              <a:buFont typeface="Wingdings" pitchFamily="2" charset="2"/>
              <a:buChar char="Ø"/>
            </a:pPr>
            <a:r>
              <a:rPr lang="en-US" altLang="en-US" sz="2800" b="1"/>
              <a:t>1971 first study was published link DES to vaginal cancer in female offspring</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a:extLst>
              <a:ext uri="{FF2B5EF4-FFF2-40B4-BE49-F238E27FC236}">
                <a16:creationId xmlns:a16="http://schemas.microsoft.com/office/drawing/2014/main" id="{43CDD1E2-FC1D-C146-9814-F14AD2C86D41}"/>
              </a:ext>
            </a:extLst>
          </p:cNvPr>
          <p:cNvSpPr>
            <a:spLocks noGrp="1" noChangeArrowheads="1"/>
          </p:cNvSpPr>
          <p:nvPr>
            <p:ph type="title"/>
          </p:nvPr>
        </p:nvSpPr>
        <p:spPr>
          <a:xfrm>
            <a:off x="381000" y="106363"/>
            <a:ext cx="8458200" cy="698500"/>
          </a:xfrm>
          <a:noFill/>
        </p:spPr>
        <p:txBody>
          <a:bodyPr lIns="90488" tIns="44450" rIns="90488" bIns="44450"/>
          <a:lstStyle/>
          <a:p>
            <a:pPr eaLnBrk="1" hangingPunct="1"/>
            <a:r>
              <a:rPr lang="en-US" altLang="en-US" sz="4000" b="1">
                <a:solidFill>
                  <a:schemeClr val="tx1"/>
                </a:solidFill>
                <a:ea typeface="ＭＳ Ｐゴシック" panose="020B0600070205080204" pitchFamily="34" charset="-128"/>
              </a:rPr>
              <a:t>Case Study - BPA</a:t>
            </a:r>
          </a:p>
        </p:txBody>
      </p:sp>
      <p:sp>
        <p:nvSpPr>
          <p:cNvPr id="13314" name="Rectangle 3">
            <a:extLst>
              <a:ext uri="{FF2B5EF4-FFF2-40B4-BE49-F238E27FC236}">
                <a16:creationId xmlns:a16="http://schemas.microsoft.com/office/drawing/2014/main" id="{C1977F14-2269-7941-A27D-0A51E176BF51}"/>
              </a:ext>
            </a:extLst>
          </p:cNvPr>
          <p:cNvSpPr>
            <a:spLocks noChangeArrowheads="1"/>
          </p:cNvSpPr>
          <p:nvPr/>
        </p:nvSpPr>
        <p:spPr bwMode="auto">
          <a:xfrm>
            <a:off x="228600" y="1033463"/>
            <a:ext cx="6019800" cy="308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Ø"/>
            </a:pPr>
            <a:r>
              <a:rPr lang="en-US" altLang="en-US" sz="2800" b="1"/>
              <a:t>1891 - Bisphenol-A (BPA), created by Aleksandr Dianin</a:t>
            </a:r>
          </a:p>
          <a:p>
            <a:pPr eaLnBrk="1" hangingPunct="1">
              <a:buFont typeface="Wingdings" pitchFamily="2" charset="2"/>
              <a:buChar char="Ø"/>
            </a:pPr>
            <a:r>
              <a:rPr lang="en-US" altLang="en-US" sz="2800" b="1"/>
              <a:t>1940s and 1950s, the chemical industry discovered that BPA was an excellent hardener for epoxy resins and plastic polycarbonate</a:t>
            </a:r>
          </a:p>
        </p:txBody>
      </p:sp>
      <p:pic>
        <p:nvPicPr>
          <p:cNvPr id="13315" name="Picture 5" descr="Plastic Baby Bottle">
            <a:extLst>
              <a:ext uri="{FF2B5EF4-FFF2-40B4-BE49-F238E27FC236}">
                <a16:creationId xmlns:a16="http://schemas.microsoft.com/office/drawing/2014/main" id="{37B9DE57-4356-EA40-8760-BB0AA2683D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1219200"/>
            <a:ext cx="2476500"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 Box 6">
            <a:extLst>
              <a:ext uri="{FF2B5EF4-FFF2-40B4-BE49-F238E27FC236}">
                <a16:creationId xmlns:a16="http://schemas.microsoft.com/office/drawing/2014/main" id="{DB2D21A1-E98D-634B-830E-E98840181EA1}"/>
              </a:ext>
            </a:extLst>
          </p:cNvPr>
          <p:cNvSpPr txBox="1">
            <a:spLocks noChangeArrowheads="1"/>
          </p:cNvSpPr>
          <p:nvPr/>
        </p:nvSpPr>
        <p:spPr bwMode="auto">
          <a:xfrm>
            <a:off x="4572000" y="1295400"/>
            <a:ext cx="4191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pPr>
            <a:endParaRPr lang="en-US" altLang="en-US"/>
          </a:p>
        </p:txBody>
      </p:sp>
      <p:sp>
        <p:nvSpPr>
          <p:cNvPr id="13317" name="Rectangle 7">
            <a:extLst>
              <a:ext uri="{FF2B5EF4-FFF2-40B4-BE49-F238E27FC236}">
                <a16:creationId xmlns:a16="http://schemas.microsoft.com/office/drawing/2014/main" id="{314A88D9-5BB6-7E47-AD0F-90D0B37519EA}"/>
              </a:ext>
            </a:extLst>
          </p:cNvPr>
          <p:cNvSpPr>
            <a:spLocks noChangeArrowheads="1"/>
          </p:cNvSpPr>
          <p:nvPr/>
        </p:nvSpPr>
        <p:spPr bwMode="auto">
          <a:xfrm>
            <a:off x="228600" y="3640138"/>
            <a:ext cx="8153400"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buFont typeface="Wingdings" pitchFamily="2" charset="2"/>
              <a:buNone/>
            </a:pPr>
            <a:endParaRPr lang="en-US" altLang="en-US" sz="2800" b="1"/>
          </a:p>
          <a:p>
            <a:pPr eaLnBrk="1" hangingPunct="1">
              <a:buFont typeface="Wingdings" pitchFamily="2" charset="2"/>
              <a:buChar char="Ø"/>
            </a:pPr>
            <a:r>
              <a:rPr lang="en-US" altLang="en-US" sz="2800" b="1"/>
              <a:t>estimated use per year of 6 billion pounds – used in consumer products</a:t>
            </a:r>
          </a:p>
          <a:p>
            <a:pPr eaLnBrk="1" hangingPunct="1">
              <a:buFont typeface="Wingdings" pitchFamily="2" charset="2"/>
              <a:buChar char="Ø"/>
            </a:pPr>
            <a:r>
              <a:rPr lang="en-US" altLang="en-US" sz="2800" b="1"/>
              <a:t>effects on the endocrine system occur at very low doses</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42539709-3129-9941-98B9-E943FFD60A05}"/>
              </a:ext>
            </a:extLst>
          </p:cNvPr>
          <p:cNvSpPr>
            <a:spLocks noGrp="1" noChangeArrowheads="1"/>
          </p:cNvSpPr>
          <p:nvPr>
            <p:ph type="title"/>
          </p:nvPr>
        </p:nvSpPr>
        <p:spPr>
          <a:xfrm>
            <a:off x="381000" y="106363"/>
            <a:ext cx="8458200" cy="698500"/>
          </a:xfrm>
          <a:noFill/>
        </p:spPr>
        <p:txBody>
          <a:bodyPr lIns="90488" tIns="44450" rIns="90488" bIns="44450"/>
          <a:lstStyle/>
          <a:p>
            <a:pPr eaLnBrk="1" hangingPunct="1"/>
            <a:r>
              <a:rPr lang="en-US" altLang="en-US" sz="4000" b="1">
                <a:solidFill>
                  <a:schemeClr val="tx1"/>
                </a:solidFill>
                <a:ea typeface="ＭＳ Ｐゴシック" panose="020B0600070205080204" pitchFamily="34" charset="-128"/>
              </a:rPr>
              <a:t>Case Study - Atrazine</a:t>
            </a:r>
          </a:p>
        </p:txBody>
      </p:sp>
      <p:sp>
        <p:nvSpPr>
          <p:cNvPr id="15362" name="Rectangle 3">
            <a:extLst>
              <a:ext uri="{FF2B5EF4-FFF2-40B4-BE49-F238E27FC236}">
                <a16:creationId xmlns:a16="http://schemas.microsoft.com/office/drawing/2014/main" id="{7DB3AB2E-15DA-6F4B-BEB0-14B6B5A9904B}"/>
              </a:ext>
            </a:extLst>
          </p:cNvPr>
          <p:cNvSpPr>
            <a:spLocks noChangeArrowheads="1"/>
          </p:cNvSpPr>
          <p:nvPr/>
        </p:nvSpPr>
        <p:spPr bwMode="auto">
          <a:xfrm>
            <a:off x="76200" y="1033463"/>
            <a:ext cx="411480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Ø"/>
            </a:pPr>
            <a:r>
              <a:rPr lang="en-US" altLang="en-US" sz="2800" b="1"/>
              <a:t>herbicides like Atrazine, used to kill broadleaf and grassy weeds</a:t>
            </a:r>
          </a:p>
          <a:p>
            <a:pPr eaLnBrk="1" hangingPunct="1">
              <a:buFont typeface="Wingdings" pitchFamily="2" charset="2"/>
              <a:buChar char="Ø"/>
            </a:pPr>
            <a:r>
              <a:rPr lang="en-US" altLang="en-US" sz="2800" b="1"/>
              <a:t>banned in the European Union as a persistent ground water contaminant</a:t>
            </a:r>
          </a:p>
        </p:txBody>
      </p:sp>
      <p:sp>
        <p:nvSpPr>
          <p:cNvPr id="15363" name="Text Box 5">
            <a:extLst>
              <a:ext uri="{FF2B5EF4-FFF2-40B4-BE49-F238E27FC236}">
                <a16:creationId xmlns:a16="http://schemas.microsoft.com/office/drawing/2014/main" id="{1CF5BCA8-13B5-3B42-82E8-BD963B47192D}"/>
              </a:ext>
            </a:extLst>
          </p:cNvPr>
          <p:cNvSpPr txBox="1">
            <a:spLocks noChangeArrowheads="1"/>
          </p:cNvSpPr>
          <p:nvPr/>
        </p:nvSpPr>
        <p:spPr bwMode="auto">
          <a:xfrm>
            <a:off x="4572000" y="1295400"/>
            <a:ext cx="4191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pPr>
            <a:endParaRPr lang="en-US" altLang="en-US"/>
          </a:p>
        </p:txBody>
      </p:sp>
      <p:sp>
        <p:nvSpPr>
          <p:cNvPr id="15364" name="Rectangle 6">
            <a:extLst>
              <a:ext uri="{FF2B5EF4-FFF2-40B4-BE49-F238E27FC236}">
                <a16:creationId xmlns:a16="http://schemas.microsoft.com/office/drawing/2014/main" id="{84027875-8B46-C545-93FC-A840675E0F6E}"/>
              </a:ext>
            </a:extLst>
          </p:cNvPr>
          <p:cNvSpPr>
            <a:spLocks noChangeArrowheads="1"/>
          </p:cNvSpPr>
          <p:nvPr/>
        </p:nvSpPr>
        <p:spPr bwMode="auto">
          <a:xfrm>
            <a:off x="304800" y="5180013"/>
            <a:ext cx="8153400"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Ø"/>
            </a:pPr>
            <a:r>
              <a:rPr lang="en-US" altLang="en-US" sz="2800" b="1"/>
              <a:t>most widely used herbicides in the US</a:t>
            </a:r>
          </a:p>
          <a:p>
            <a:pPr eaLnBrk="1" hangingPunct="1">
              <a:buFont typeface="Wingdings" pitchFamily="2" charset="2"/>
              <a:buChar char="Ø"/>
            </a:pPr>
            <a:r>
              <a:rPr lang="en-US" altLang="en-US" sz="2800" b="1"/>
              <a:t>Atrazine feminizes male frogs by disrupting the endocrine system</a:t>
            </a:r>
          </a:p>
        </p:txBody>
      </p:sp>
      <p:pic>
        <p:nvPicPr>
          <p:cNvPr id="15365" name="Picture 7" descr="atrazine-use">
            <a:extLst>
              <a:ext uri="{FF2B5EF4-FFF2-40B4-BE49-F238E27FC236}">
                <a16:creationId xmlns:a16="http://schemas.microsoft.com/office/drawing/2014/main" id="{3AFB06D9-2469-014D-A28B-C3D719FFD3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1066800"/>
            <a:ext cx="4648200" cy="412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60D191DB-33D7-934A-B4CE-C597EC41A86E}"/>
              </a:ext>
            </a:extLst>
          </p:cNvPr>
          <p:cNvSpPr>
            <a:spLocks noGrp="1" noChangeArrowheads="1"/>
          </p:cNvSpPr>
          <p:nvPr>
            <p:ph type="title"/>
          </p:nvPr>
        </p:nvSpPr>
        <p:spPr>
          <a:xfrm>
            <a:off x="152400" y="76200"/>
            <a:ext cx="8915400" cy="758825"/>
          </a:xfrm>
          <a:noFill/>
        </p:spPr>
        <p:txBody>
          <a:bodyPr lIns="90488" tIns="44450" rIns="90488" bIns="44450"/>
          <a:lstStyle/>
          <a:p>
            <a:pPr eaLnBrk="1" hangingPunct="1"/>
            <a:r>
              <a:rPr lang="en-US" altLang="en-US" b="1">
                <a:ea typeface="ＭＳ Ｐゴシック" panose="020B0600070205080204" pitchFamily="34" charset="-128"/>
              </a:rPr>
              <a:t>Introduction - EDC</a:t>
            </a:r>
            <a:r>
              <a:rPr lang="en-US" altLang="en-US" sz="3600" b="1">
                <a:ea typeface="ＭＳ Ｐゴシック" panose="020B0600070205080204" pitchFamily="34" charset="-128"/>
              </a:rPr>
              <a:t> </a:t>
            </a:r>
          </a:p>
        </p:txBody>
      </p:sp>
      <p:sp>
        <p:nvSpPr>
          <p:cNvPr id="17410" name="Rectangle 3">
            <a:extLst>
              <a:ext uri="{FF2B5EF4-FFF2-40B4-BE49-F238E27FC236}">
                <a16:creationId xmlns:a16="http://schemas.microsoft.com/office/drawing/2014/main" id="{F39E6FA9-F945-974C-BD30-55419D3C5824}"/>
              </a:ext>
            </a:extLst>
          </p:cNvPr>
          <p:cNvSpPr>
            <a:spLocks noChangeArrowheads="1"/>
          </p:cNvSpPr>
          <p:nvPr/>
        </p:nvSpPr>
        <p:spPr bwMode="auto">
          <a:xfrm>
            <a:off x="776288" y="1447800"/>
            <a:ext cx="7591425"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Ø"/>
            </a:pPr>
            <a:r>
              <a:rPr lang="en-US" altLang="en-US" sz="3200" b="1"/>
              <a:t>1991 - endocrine disruptor first used at a conference at the Wingspread Conference Center in Racine, Wisconsin. This conference was chaired by Theo Colburn, </a:t>
            </a:r>
          </a:p>
          <a:p>
            <a:pPr eaLnBrk="1" hangingPunct="1">
              <a:buFont typeface="Wingdings" pitchFamily="2" charset="2"/>
              <a:buChar char="Ø"/>
            </a:pPr>
            <a:endParaRPr lang="en-US" altLang="en-US" sz="3200" b="1"/>
          </a:p>
          <a:p>
            <a:pPr eaLnBrk="1" hangingPunct="1">
              <a:buFont typeface="Wingdings" pitchFamily="2" charset="2"/>
              <a:buChar char="Ø"/>
            </a:pPr>
            <a:r>
              <a:rPr lang="en-US" altLang="en-US" sz="3200" b="1"/>
              <a:t>The term was introduced into the scientific literature in 1993.</a:t>
            </a:r>
            <a:r>
              <a:rPr lang="de-DE" altLang="en-US" sz="3200" b="1"/>
              <a:t> Colborn T, vom Saal FS, Soto AM (EHP, 101(5) October 1993). </a:t>
            </a:r>
            <a:endParaRPr lang="en-US" altLang="en-US" sz="3200" b="1"/>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1DA91F2C-86EA-EF40-B905-D1D7A61FD60B}"/>
              </a:ext>
            </a:extLst>
          </p:cNvPr>
          <p:cNvSpPr>
            <a:spLocks noGrp="1" noChangeArrowheads="1"/>
          </p:cNvSpPr>
          <p:nvPr>
            <p:ph type="title"/>
          </p:nvPr>
        </p:nvSpPr>
        <p:spPr>
          <a:xfrm>
            <a:off x="685800" y="106363"/>
            <a:ext cx="7772400" cy="698500"/>
          </a:xfrm>
          <a:noFill/>
        </p:spPr>
        <p:txBody>
          <a:bodyPr lIns="90488" tIns="44450" rIns="90488" bIns="44450"/>
          <a:lstStyle/>
          <a:p>
            <a:pPr eaLnBrk="1" hangingPunct="1"/>
            <a:r>
              <a:rPr lang="en-US" altLang="en-US" sz="4000" b="1">
                <a:solidFill>
                  <a:schemeClr val="tx1"/>
                </a:solidFill>
                <a:ea typeface="ＭＳ Ｐゴシック" panose="020B0600070205080204" pitchFamily="34" charset="-128"/>
              </a:rPr>
              <a:t>Health Effects - EDCs</a:t>
            </a:r>
            <a:r>
              <a:rPr lang="en-US" altLang="en-US" sz="3200" b="1">
                <a:solidFill>
                  <a:schemeClr val="tx1"/>
                </a:solidFill>
                <a:ea typeface="ＭＳ Ｐゴシック" panose="020B0600070205080204" pitchFamily="34" charset="-128"/>
              </a:rPr>
              <a:t> </a:t>
            </a:r>
          </a:p>
        </p:txBody>
      </p:sp>
      <p:sp>
        <p:nvSpPr>
          <p:cNvPr id="19458" name="Rectangle 3">
            <a:extLst>
              <a:ext uri="{FF2B5EF4-FFF2-40B4-BE49-F238E27FC236}">
                <a16:creationId xmlns:a16="http://schemas.microsoft.com/office/drawing/2014/main" id="{A99B9709-36B9-DC4E-A433-661D88917C11}"/>
              </a:ext>
            </a:extLst>
          </p:cNvPr>
          <p:cNvSpPr>
            <a:spLocks noChangeArrowheads="1"/>
          </p:cNvSpPr>
          <p:nvPr/>
        </p:nvSpPr>
        <p:spPr bwMode="auto">
          <a:xfrm>
            <a:off x="1335088" y="1676400"/>
            <a:ext cx="6437312" cy="436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Ø"/>
            </a:pPr>
            <a:r>
              <a:rPr lang="en-US" altLang="en-US" sz="2800" b="1"/>
              <a:t>reproductive issues</a:t>
            </a:r>
          </a:p>
          <a:p>
            <a:pPr eaLnBrk="1" hangingPunct="1">
              <a:buFont typeface="Wingdings" pitchFamily="2" charset="2"/>
              <a:buChar char="Ø"/>
            </a:pPr>
            <a:r>
              <a:rPr lang="en-US" altLang="en-US" sz="2800" b="1"/>
              <a:t>reduced fertility</a:t>
            </a:r>
          </a:p>
          <a:p>
            <a:pPr eaLnBrk="1" hangingPunct="1">
              <a:buFont typeface="Wingdings" pitchFamily="2" charset="2"/>
              <a:buChar char="Ø"/>
            </a:pPr>
            <a:r>
              <a:rPr lang="en-US" altLang="en-US" sz="2800" b="1"/>
              <a:t>male and female reproductive tract abnormalities</a:t>
            </a:r>
          </a:p>
          <a:p>
            <a:pPr eaLnBrk="1" hangingPunct="1">
              <a:buFont typeface="Wingdings" pitchFamily="2" charset="2"/>
              <a:buChar char="Ø"/>
            </a:pPr>
            <a:r>
              <a:rPr lang="en-US" altLang="en-US" sz="2800" b="1"/>
              <a:t>skewed male/female sex ratios changes in hormone levels</a:t>
            </a:r>
          </a:p>
          <a:p>
            <a:pPr eaLnBrk="1" hangingPunct="1">
              <a:buFont typeface="Wingdings" pitchFamily="2" charset="2"/>
              <a:buChar char="Ø"/>
            </a:pPr>
            <a:r>
              <a:rPr lang="en-US" altLang="en-US" sz="2800" b="1"/>
              <a:t>early puberty</a:t>
            </a:r>
          </a:p>
          <a:p>
            <a:pPr eaLnBrk="1" hangingPunct="1">
              <a:buFont typeface="Wingdings" pitchFamily="2" charset="2"/>
              <a:buChar char="Ø"/>
            </a:pPr>
            <a:r>
              <a:rPr lang="en-US" altLang="en-US" sz="2800" b="1"/>
              <a:t>brain and behavior problems</a:t>
            </a:r>
          </a:p>
          <a:p>
            <a:pPr eaLnBrk="1" hangingPunct="1">
              <a:buFont typeface="Wingdings" pitchFamily="2" charset="2"/>
              <a:buChar char="Ø"/>
            </a:pPr>
            <a:r>
              <a:rPr lang="en-US" altLang="en-US" sz="2800" b="1"/>
              <a:t>impaired immune functions</a:t>
            </a:r>
          </a:p>
          <a:p>
            <a:pPr eaLnBrk="1" hangingPunct="1">
              <a:buFont typeface="Wingdings" pitchFamily="2" charset="2"/>
              <a:buChar char="Ø"/>
            </a:pPr>
            <a:r>
              <a:rPr lang="en-US" altLang="en-US" sz="2800" b="1"/>
              <a:t>various cancers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AEFADAD4-5C5D-814A-AE11-2B768C1235FC}"/>
              </a:ext>
            </a:extLst>
          </p:cNvPr>
          <p:cNvSpPr>
            <a:spLocks noGrp="1" noChangeArrowheads="1"/>
          </p:cNvSpPr>
          <p:nvPr>
            <p:ph type="title"/>
          </p:nvPr>
        </p:nvSpPr>
        <p:spPr>
          <a:xfrm>
            <a:off x="685800" y="106363"/>
            <a:ext cx="7772400" cy="698500"/>
          </a:xfrm>
          <a:noFill/>
        </p:spPr>
        <p:txBody>
          <a:bodyPr lIns="90488" tIns="44450" rIns="90488" bIns="44450"/>
          <a:lstStyle/>
          <a:p>
            <a:pPr eaLnBrk="1" hangingPunct="1"/>
            <a:r>
              <a:rPr lang="en-US" altLang="en-US" sz="4000" b="1">
                <a:solidFill>
                  <a:schemeClr val="tx1"/>
                </a:solidFill>
                <a:ea typeface="ＭＳ Ｐゴシック" panose="020B0600070205080204" pitchFamily="34" charset="-128"/>
              </a:rPr>
              <a:t>Chemicals - EDCs</a:t>
            </a:r>
            <a:r>
              <a:rPr lang="en-US" altLang="en-US" sz="3200" b="1">
                <a:solidFill>
                  <a:schemeClr val="tx1"/>
                </a:solidFill>
                <a:ea typeface="ＭＳ Ｐゴシック" panose="020B0600070205080204" pitchFamily="34" charset="-128"/>
              </a:rPr>
              <a:t> </a:t>
            </a:r>
          </a:p>
        </p:txBody>
      </p:sp>
      <p:sp>
        <p:nvSpPr>
          <p:cNvPr id="21506" name="Rectangle 3">
            <a:extLst>
              <a:ext uri="{FF2B5EF4-FFF2-40B4-BE49-F238E27FC236}">
                <a16:creationId xmlns:a16="http://schemas.microsoft.com/office/drawing/2014/main" id="{4A6A18D5-B704-8246-A96A-C056672B8D3E}"/>
              </a:ext>
            </a:extLst>
          </p:cNvPr>
          <p:cNvSpPr>
            <a:spLocks noChangeArrowheads="1"/>
          </p:cNvSpPr>
          <p:nvPr/>
        </p:nvSpPr>
        <p:spPr bwMode="auto">
          <a:xfrm>
            <a:off x="1335088" y="1676400"/>
            <a:ext cx="6437312"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37931725" indent="-37474525">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eaLnBrk="1" hangingPunct="1">
              <a:buFont typeface="Wingdings" pitchFamily="2" charset="2"/>
              <a:buChar char="Ø"/>
            </a:pPr>
            <a:r>
              <a:rPr lang="en-US" altLang="en-US" sz="2800" b="1"/>
              <a:t>Hormones (natural &amp; synthetic)</a:t>
            </a:r>
          </a:p>
          <a:p>
            <a:pPr eaLnBrk="1" hangingPunct="1">
              <a:buFont typeface="Wingdings" pitchFamily="2" charset="2"/>
              <a:buChar char="Ø"/>
            </a:pPr>
            <a:r>
              <a:rPr lang="en-US" altLang="en-US" sz="2800" b="1"/>
              <a:t>Plant constituents</a:t>
            </a:r>
          </a:p>
          <a:p>
            <a:pPr eaLnBrk="1" hangingPunct="1">
              <a:buFont typeface="Wingdings" pitchFamily="2" charset="2"/>
              <a:buChar char="Ø"/>
            </a:pPr>
            <a:r>
              <a:rPr lang="en-US" altLang="en-US" sz="2800" b="1"/>
              <a:t>Pesticides</a:t>
            </a:r>
          </a:p>
          <a:p>
            <a:pPr eaLnBrk="1" hangingPunct="1">
              <a:buFont typeface="Wingdings" pitchFamily="2" charset="2"/>
              <a:buChar char="Ø"/>
            </a:pPr>
            <a:r>
              <a:rPr lang="en-US" altLang="en-US" sz="2800" b="1"/>
              <a:t>compounds used in the plastics industry and in consumer products</a:t>
            </a:r>
          </a:p>
          <a:p>
            <a:pPr eaLnBrk="1" hangingPunct="1">
              <a:buFont typeface="Wingdings" pitchFamily="2" charset="2"/>
              <a:buChar char="Ø"/>
            </a:pPr>
            <a:r>
              <a:rPr lang="en-US" altLang="en-US" sz="2800" b="1"/>
              <a:t>other industrial by-products and pollutants</a:t>
            </a:r>
          </a:p>
        </p:txBody>
      </p:sp>
    </p:spTree>
  </p:cSld>
  <p:clrMapOvr>
    <a:masterClrMapping/>
  </p:clrMapOvr>
  <p:transition/>
</p:sld>
</file>

<file path=ppt/theme/theme1.xml><?xml version="1.0" encoding="utf-8"?>
<a:theme xmlns:a="http://schemas.openxmlformats.org/drawingml/2006/main" name="Default Design">
  <a:themeElements>
    <a:clrScheme name="Default Design 8">
      <a:dk1>
        <a:srgbClr val="00007D"/>
      </a:dk1>
      <a:lt1>
        <a:srgbClr val="FFFFFF"/>
      </a:lt1>
      <a:dk2>
        <a:srgbClr val="00007D"/>
      </a:dk2>
      <a:lt2>
        <a:srgbClr val="808080"/>
      </a:lt2>
      <a:accent1>
        <a:srgbClr val="00CC99"/>
      </a:accent1>
      <a:accent2>
        <a:srgbClr val="3333CC"/>
      </a:accent2>
      <a:accent3>
        <a:srgbClr val="FFFFFF"/>
      </a:accent3>
      <a:accent4>
        <a:srgbClr val="00006A"/>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7D"/>
        </a:dk1>
        <a:lt1>
          <a:srgbClr val="FFFFFF"/>
        </a:lt1>
        <a:dk2>
          <a:srgbClr val="00007D"/>
        </a:dk2>
        <a:lt2>
          <a:srgbClr val="808080"/>
        </a:lt2>
        <a:accent1>
          <a:srgbClr val="00CC99"/>
        </a:accent1>
        <a:accent2>
          <a:srgbClr val="3333CC"/>
        </a:accent2>
        <a:accent3>
          <a:srgbClr val="FFFFFF"/>
        </a:accent3>
        <a:accent4>
          <a:srgbClr val="00006A"/>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3657</TotalTime>
  <Words>873</Words>
  <Application>Microsoft Macintosh PowerPoint</Application>
  <PresentationFormat>On-screen Show (4:3)</PresentationFormat>
  <Paragraphs>178</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ＭＳ Ｐゴシック</vt:lpstr>
      <vt:lpstr>Arial</vt:lpstr>
      <vt:lpstr>Times New Roman</vt:lpstr>
      <vt:lpstr>Wingdings</vt:lpstr>
      <vt:lpstr>Default Design</vt:lpstr>
      <vt:lpstr>An Introduction To The Health Effects of Endocrine Disrupting Chemicals (EDCs)</vt:lpstr>
      <vt:lpstr>EDCs Defined</vt:lpstr>
      <vt:lpstr>Case Study - Hormonal Contraceptives</vt:lpstr>
      <vt:lpstr>Case Study - DES</vt:lpstr>
      <vt:lpstr>Case Study - BPA</vt:lpstr>
      <vt:lpstr>Case Study - Atrazine</vt:lpstr>
      <vt:lpstr>Introduction - EDC </vt:lpstr>
      <vt:lpstr>Health Effects - EDCs </vt:lpstr>
      <vt:lpstr>Chemicals - EDCs </vt:lpstr>
      <vt:lpstr>Chemicals - EDCs </vt:lpstr>
      <vt:lpstr>Endocrine System</vt:lpstr>
      <vt:lpstr>Glands that excrete Hormones</vt:lpstr>
      <vt:lpstr>Hormones and Function – I</vt:lpstr>
      <vt:lpstr>Hormones and Function – II</vt:lpstr>
      <vt:lpstr>Silent Spring I</vt:lpstr>
      <vt:lpstr>Silent Spring II</vt:lpstr>
      <vt:lpstr>A Small Dose of ED</vt:lpstr>
      <vt:lpstr>Authorship Information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G. Gilbert</dc:creator>
  <cp:lastModifiedBy>Steven Gilbert</cp:lastModifiedBy>
  <cp:revision>183</cp:revision>
  <cp:lastPrinted>2000-09-13T16:44:54Z</cp:lastPrinted>
  <dcterms:created xsi:type="dcterms:W3CDTF">2000-05-10T18:37:25Z</dcterms:created>
  <dcterms:modified xsi:type="dcterms:W3CDTF">2020-10-15T19:32:08Z</dcterms:modified>
</cp:coreProperties>
</file>