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handoutMasterIdLst>
    <p:handoutMasterId r:id="rId72"/>
  </p:handoutMasterIdLst>
  <p:sldIdLst>
    <p:sldId id="302" r:id="rId2"/>
    <p:sldId id="394" r:id="rId3"/>
    <p:sldId id="372" r:id="rId4"/>
    <p:sldId id="344" r:id="rId5"/>
    <p:sldId id="424" r:id="rId6"/>
    <p:sldId id="425" r:id="rId7"/>
    <p:sldId id="426" r:id="rId8"/>
    <p:sldId id="427" r:id="rId9"/>
    <p:sldId id="428" r:id="rId10"/>
    <p:sldId id="429" r:id="rId11"/>
    <p:sldId id="430" r:id="rId12"/>
    <p:sldId id="431" r:id="rId13"/>
    <p:sldId id="373" r:id="rId14"/>
    <p:sldId id="365" r:id="rId15"/>
    <p:sldId id="407" r:id="rId16"/>
    <p:sldId id="371" r:id="rId17"/>
    <p:sldId id="387" r:id="rId18"/>
    <p:sldId id="374" r:id="rId19"/>
    <p:sldId id="384" r:id="rId20"/>
    <p:sldId id="383" r:id="rId21"/>
    <p:sldId id="385" r:id="rId22"/>
    <p:sldId id="419" r:id="rId23"/>
    <p:sldId id="392" r:id="rId24"/>
    <p:sldId id="375" r:id="rId25"/>
    <p:sldId id="377" r:id="rId26"/>
    <p:sldId id="376" r:id="rId27"/>
    <p:sldId id="378" r:id="rId28"/>
    <p:sldId id="324" r:id="rId29"/>
    <p:sldId id="364" r:id="rId30"/>
    <p:sldId id="363" r:id="rId31"/>
    <p:sldId id="367" r:id="rId32"/>
    <p:sldId id="368" r:id="rId33"/>
    <p:sldId id="366" r:id="rId34"/>
    <p:sldId id="369" r:id="rId35"/>
    <p:sldId id="404" r:id="rId36"/>
    <p:sldId id="379" r:id="rId37"/>
    <p:sldId id="420" r:id="rId38"/>
    <p:sldId id="405" r:id="rId39"/>
    <p:sldId id="406" r:id="rId40"/>
    <p:sldId id="433" r:id="rId41"/>
    <p:sldId id="380" r:id="rId42"/>
    <p:sldId id="421" r:id="rId43"/>
    <p:sldId id="381" r:id="rId44"/>
    <p:sldId id="386" r:id="rId45"/>
    <p:sldId id="382" r:id="rId46"/>
    <p:sldId id="409" r:id="rId47"/>
    <p:sldId id="408" r:id="rId48"/>
    <p:sldId id="317" r:id="rId49"/>
    <p:sldId id="412" r:id="rId50"/>
    <p:sldId id="413" r:id="rId51"/>
    <p:sldId id="415" r:id="rId52"/>
    <p:sldId id="418" r:id="rId53"/>
    <p:sldId id="411" r:id="rId54"/>
    <p:sldId id="389" r:id="rId55"/>
    <p:sldId id="390" r:id="rId56"/>
    <p:sldId id="391" r:id="rId57"/>
    <p:sldId id="410" r:id="rId58"/>
    <p:sldId id="414" r:id="rId59"/>
    <p:sldId id="422" r:id="rId60"/>
    <p:sldId id="434" r:id="rId61"/>
    <p:sldId id="388" r:id="rId62"/>
    <p:sldId id="423" r:id="rId63"/>
    <p:sldId id="346" r:id="rId64"/>
    <p:sldId id="342" r:id="rId65"/>
    <p:sldId id="341" r:id="rId66"/>
    <p:sldId id="343" r:id="rId67"/>
    <p:sldId id="439" r:id="rId68"/>
    <p:sldId id="440" r:id="rId69"/>
    <p:sldId id="441" r:id="rId70"/>
  </p:sldIdLst>
  <p:sldSz cx="9144000" cy="6858000" type="screen4x3"/>
  <p:notesSz cx="7302500" cy="9588500"/>
  <p:defaultTextStyle>
    <a:defPPr>
      <a:defRPr lang="en-US"/>
    </a:defPPr>
    <a:lvl1pPr algn="l" rtl="0" fontAlgn="base">
      <a:spcBef>
        <a:spcPct val="0"/>
      </a:spcBef>
      <a:spcAft>
        <a:spcPct val="0"/>
      </a:spcAft>
      <a:defRPr sz="4400" kern="1200">
        <a:solidFill>
          <a:schemeClr val="tx2"/>
        </a:solidFill>
        <a:latin typeface="Arial" pitchFamily="-1" charset="0"/>
        <a:ea typeface="+mn-ea"/>
        <a:cs typeface="+mn-cs"/>
      </a:defRPr>
    </a:lvl1pPr>
    <a:lvl2pPr marL="457200" algn="l" rtl="0" fontAlgn="base">
      <a:spcBef>
        <a:spcPct val="0"/>
      </a:spcBef>
      <a:spcAft>
        <a:spcPct val="0"/>
      </a:spcAft>
      <a:defRPr sz="4400" kern="1200">
        <a:solidFill>
          <a:schemeClr val="tx2"/>
        </a:solidFill>
        <a:latin typeface="Arial" pitchFamily="-1" charset="0"/>
        <a:ea typeface="+mn-ea"/>
        <a:cs typeface="+mn-cs"/>
      </a:defRPr>
    </a:lvl2pPr>
    <a:lvl3pPr marL="914400" algn="l" rtl="0" fontAlgn="base">
      <a:spcBef>
        <a:spcPct val="0"/>
      </a:spcBef>
      <a:spcAft>
        <a:spcPct val="0"/>
      </a:spcAft>
      <a:defRPr sz="4400" kern="1200">
        <a:solidFill>
          <a:schemeClr val="tx2"/>
        </a:solidFill>
        <a:latin typeface="Arial" pitchFamily="-1" charset="0"/>
        <a:ea typeface="+mn-ea"/>
        <a:cs typeface="+mn-cs"/>
      </a:defRPr>
    </a:lvl3pPr>
    <a:lvl4pPr marL="1371600" algn="l" rtl="0" fontAlgn="base">
      <a:spcBef>
        <a:spcPct val="0"/>
      </a:spcBef>
      <a:spcAft>
        <a:spcPct val="0"/>
      </a:spcAft>
      <a:defRPr sz="4400" kern="1200">
        <a:solidFill>
          <a:schemeClr val="tx2"/>
        </a:solidFill>
        <a:latin typeface="Arial" pitchFamily="-1" charset="0"/>
        <a:ea typeface="+mn-ea"/>
        <a:cs typeface="+mn-cs"/>
      </a:defRPr>
    </a:lvl4pPr>
    <a:lvl5pPr marL="1828800" algn="l" rtl="0" fontAlgn="base">
      <a:spcBef>
        <a:spcPct val="0"/>
      </a:spcBef>
      <a:spcAft>
        <a:spcPct val="0"/>
      </a:spcAft>
      <a:defRPr sz="4400" kern="1200">
        <a:solidFill>
          <a:schemeClr val="tx2"/>
        </a:solidFill>
        <a:latin typeface="Arial" pitchFamily="-1" charset="0"/>
        <a:ea typeface="+mn-ea"/>
        <a:cs typeface="+mn-cs"/>
      </a:defRPr>
    </a:lvl5pPr>
    <a:lvl6pPr marL="2286000" algn="l" defTabSz="457200" rtl="0" eaLnBrk="1" latinLnBrk="0" hangingPunct="1">
      <a:defRPr sz="4400" kern="1200">
        <a:solidFill>
          <a:schemeClr val="tx2"/>
        </a:solidFill>
        <a:latin typeface="Arial" pitchFamily="-1" charset="0"/>
        <a:ea typeface="+mn-ea"/>
        <a:cs typeface="+mn-cs"/>
      </a:defRPr>
    </a:lvl6pPr>
    <a:lvl7pPr marL="2743200" algn="l" defTabSz="457200" rtl="0" eaLnBrk="1" latinLnBrk="0" hangingPunct="1">
      <a:defRPr sz="4400" kern="1200">
        <a:solidFill>
          <a:schemeClr val="tx2"/>
        </a:solidFill>
        <a:latin typeface="Arial" pitchFamily="-1" charset="0"/>
        <a:ea typeface="+mn-ea"/>
        <a:cs typeface="+mn-cs"/>
      </a:defRPr>
    </a:lvl7pPr>
    <a:lvl8pPr marL="3200400" algn="l" defTabSz="457200" rtl="0" eaLnBrk="1" latinLnBrk="0" hangingPunct="1">
      <a:defRPr sz="4400" kern="1200">
        <a:solidFill>
          <a:schemeClr val="tx2"/>
        </a:solidFill>
        <a:latin typeface="Arial" pitchFamily="-1" charset="0"/>
        <a:ea typeface="+mn-ea"/>
        <a:cs typeface="+mn-cs"/>
      </a:defRPr>
    </a:lvl8pPr>
    <a:lvl9pPr marL="3657600" algn="l" defTabSz="457200" rtl="0" eaLnBrk="1" latinLnBrk="0" hangingPunct="1">
      <a:defRPr sz="4400" kern="1200">
        <a:solidFill>
          <a:schemeClr val="tx2"/>
        </a:solidFill>
        <a:latin typeface="Arial"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0">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CFE"/>
    <a:srgbClr val="000000"/>
    <a:srgbClr val="710D67"/>
    <a:srgbClr val="00007D"/>
    <a:srgbClr val="0000CC"/>
    <a:srgbClr val="000066"/>
    <a:srgbClr val="3399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01"/>
  </p:normalViewPr>
  <p:slideViewPr>
    <p:cSldViewPr showGuides="1">
      <p:cViewPr varScale="1">
        <p:scale>
          <a:sx n="90" d="100"/>
          <a:sy n="90" d="100"/>
        </p:scale>
        <p:origin x="440" y="20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50" d="100"/>
        <a:sy n="150" d="100"/>
      </p:scale>
      <p:origin x="0" y="0"/>
    </p:cViewPr>
  </p:sorterViewPr>
  <p:notesViewPr>
    <p:cSldViewPr showGuides="1">
      <p:cViewPr varScale="1">
        <p:scale>
          <a:sx n="61" d="100"/>
          <a:sy n="61" d="100"/>
        </p:scale>
        <p:origin x="-1698" y="-60"/>
      </p:cViewPr>
      <p:guideLst>
        <p:guide orient="horz" pos="3020"/>
        <p:guide pos="23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defTabSz="965200">
              <a:defRPr sz="1300">
                <a:solidFill>
                  <a:schemeClr val="tx1"/>
                </a:solidFill>
                <a:latin typeface="Times New Roman" charset="0"/>
              </a:defRPr>
            </a:lvl1pPr>
          </a:lstStyle>
          <a:p>
            <a:pPr>
              <a:defRPr/>
            </a:pPr>
            <a:endParaRPr lang="en-US"/>
          </a:p>
        </p:txBody>
      </p:sp>
      <p:sp>
        <p:nvSpPr>
          <p:cNvPr id="67587" name="Rectangle 3"/>
          <p:cNvSpPr>
            <a:spLocks noGrp="1" noChangeArrowheads="1"/>
          </p:cNvSpPr>
          <p:nvPr>
            <p:ph type="dt" sz="quarter" idx="1"/>
          </p:nvPr>
        </p:nvSpPr>
        <p:spPr bwMode="auto">
          <a:xfrm>
            <a:off x="4138613" y="0"/>
            <a:ext cx="3163887"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r" defTabSz="965200">
              <a:defRPr sz="1300">
                <a:solidFill>
                  <a:schemeClr val="tx1"/>
                </a:solidFill>
                <a:latin typeface="Times New Roman" charset="0"/>
              </a:defRPr>
            </a:lvl1pPr>
          </a:lstStyle>
          <a:p>
            <a:pPr>
              <a:defRPr/>
            </a:pPr>
            <a:fld id="{FDDA4C5C-D23D-274C-A969-6B2494565631}" type="datetime1">
              <a:rPr lang="en-US"/>
              <a:pPr>
                <a:defRPr/>
              </a:pPr>
              <a:t>10/15/20</a:t>
            </a:fld>
            <a:endParaRPr lang="en-US"/>
          </a:p>
        </p:txBody>
      </p:sp>
      <p:sp>
        <p:nvSpPr>
          <p:cNvPr id="67588" name="Rectangle 4"/>
          <p:cNvSpPr>
            <a:spLocks noGrp="1" noChangeArrowheads="1"/>
          </p:cNvSpPr>
          <p:nvPr>
            <p:ph type="ftr" sz="quarter" idx="2"/>
          </p:nvPr>
        </p:nvSpPr>
        <p:spPr bwMode="auto">
          <a:xfrm>
            <a:off x="0" y="9109075"/>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defTabSz="965200">
              <a:defRPr sz="1300" smtClean="0">
                <a:solidFill>
                  <a:schemeClr val="tx1"/>
                </a:solidFill>
                <a:latin typeface="Times New Roman" charset="0"/>
              </a:defRPr>
            </a:lvl1pPr>
          </a:lstStyle>
          <a:p>
            <a:pPr>
              <a:defRPr/>
            </a:pPr>
            <a:r>
              <a:rPr lang="en-US"/>
              <a:t>A Small Dose of Toxicology - Overview</a:t>
            </a:r>
          </a:p>
        </p:txBody>
      </p:sp>
      <p:sp>
        <p:nvSpPr>
          <p:cNvPr id="67589" name="Rectangle 5"/>
          <p:cNvSpPr>
            <a:spLocks noGrp="1" noChangeArrowheads="1"/>
          </p:cNvSpPr>
          <p:nvPr>
            <p:ph type="sldNum" sz="quarter" idx="3"/>
          </p:nvPr>
        </p:nvSpPr>
        <p:spPr bwMode="auto">
          <a:xfrm>
            <a:off x="4138613" y="9109075"/>
            <a:ext cx="3163887"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r" defTabSz="965200">
              <a:defRPr sz="1300">
                <a:solidFill>
                  <a:schemeClr val="tx1"/>
                </a:solidFill>
                <a:latin typeface="Times New Roman" charset="0"/>
              </a:defRPr>
            </a:lvl1pPr>
          </a:lstStyle>
          <a:p>
            <a:pPr>
              <a:defRPr/>
            </a:pPr>
            <a:fld id="{3A882E8A-C742-A146-85C7-D440FC6C383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defTabSz="965200">
              <a:defRPr sz="1300">
                <a:solidFill>
                  <a:schemeClr val="tx1"/>
                </a:solidFill>
                <a:latin typeface="Times New Roman" charset="0"/>
              </a:defRPr>
            </a:lvl1pPr>
          </a:lstStyle>
          <a:p>
            <a:pPr>
              <a:defRPr/>
            </a:pPr>
            <a:endParaRPr lang="en-US"/>
          </a:p>
        </p:txBody>
      </p:sp>
      <p:sp>
        <p:nvSpPr>
          <p:cNvPr id="3075" name="Rectangle 3"/>
          <p:cNvSpPr>
            <a:spLocks noGrp="1" noChangeArrowheads="1"/>
          </p:cNvSpPr>
          <p:nvPr>
            <p:ph type="dt" idx="1"/>
          </p:nvPr>
        </p:nvSpPr>
        <p:spPr bwMode="auto">
          <a:xfrm>
            <a:off x="4138613" y="0"/>
            <a:ext cx="3163887"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r" defTabSz="965200">
              <a:defRPr sz="1300">
                <a:solidFill>
                  <a:schemeClr val="tx1"/>
                </a:solidFill>
                <a:latin typeface="Times New Roman" charset="0"/>
              </a:defRPr>
            </a:lvl1pPr>
          </a:lstStyle>
          <a:p>
            <a:pPr>
              <a:defRPr/>
            </a:pPr>
            <a:fld id="{C6846E8F-8C4F-4041-9455-612EBDF66B89}" type="datetime1">
              <a:rPr lang="en-US"/>
              <a:pPr>
                <a:defRPr/>
              </a:pPr>
              <a:t>10/15/20</a:t>
            </a:fld>
            <a:endParaRPr lang="en-US"/>
          </a:p>
        </p:txBody>
      </p:sp>
      <p:sp>
        <p:nvSpPr>
          <p:cNvPr id="14340"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73138" y="4554538"/>
            <a:ext cx="5356225" cy="43148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09075"/>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defTabSz="965200">
              <a:defRPr sz="1300" smtClean="0">
                <a:solidFill>
                  <a:schemeClr val="tx1"/>
                </a:solidFill>
                <a:latin typeface="Times New Roman" charset="0"/>
              </a:defRPr>
            </a:lvl1pPr>
          </a:lstStyle>
          <a:p>
            <a:pPr>
              <a:defRPr/>
            </a:pPr>
            <a:r>
              <a:rPr lang="en-US"/>
              <a:t>A Small Dose of Toxicology - Overview</a:t>
            </a:r>
          </a:p>
        </p:txBody>
      </p:sp>
      <p:sp>
        <p:nvSpPr>
          <p:cNvPr id="3079" name="Rectangle 7"/>
          <p:cNvSpPr>
            <a:spLocks noGrp="1" noChangeArrowheads="1"/>
          </p:cNvSpPr>
          <p:nvPr>
            <p:ph type="sldNum" sz="quarter" idx="5"/>
          </p:nvPr>
        </p:nvSpPr>
        <p:spPr bwMode="auto">
          <a:xfrm>
            <a:off x="4138613" y="9109075"/>
            <a:ext cx="3163887"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r" defTabSz="965200">
              <a:defRPr sz="1300">
                <a:solidFill>
                  <a:schemeClr val="tx1"/>
                </a:solidFill>
                <a:latin typeface="Times New Roman" charset="0"/>
              </a:defRPr>
            </a:lvl1pPr>
          </a:lstStyle>
          <a:p>
            <a:pPr>
              <a:defRPr/>
            </a:pPr>
            <a:fld id="{71C121AC-819D-0B41-8556-357E40032EB1}" type="slidenum">
              <a:rPr lang="en-US"/>
              <a:pPr>
                <a:defRPr/>
              </a:pPr>
              <a:t>‹#›</a:t>
            </a:fld>
            <a:endParaRPr lang="en-US"/>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1"/>
          </p:nvPr>
        </p:nvSpPr>
        <p:spPr>
          <a:noFill/>
        </p:spPr>
        <p:txBody>
          <a:bodyPr/>
          <a:lstStyle/>
          <a:p>
            <a:fld id="{E256D49D-8DC6-134D-A09D-587AC6B09E25}" type="datetime4">
              <a:rPr lang="en-US">
                <a:latin typeface="Times New Roman" pitchFamily="-1" charset="0"/>
              </a:rPr>
              <a:pPr/>
              <a:t>October 15, 2020</a:t>
            </a:fld>
            <a:endParaRPr lang="en-US">
              <a:latin typeface="Times New Roman" pitchFamily="-1" charset="0"/>
            </a:endParaRPr>
          </a:p>
        </p:txBody>
      </p:sp>
      <p:sp>
        <p:nvSpPr>
          <p:cNvPr id="16387"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16388" name="Rectangle 7"/>
          <p:cNvSpPr>
            <a:spLocks noGrp="1" noChangeArrowheads="1"/>
          </p:cNvSpPr>
          <p:nvPr>
            <p:ph type="sldNum" sz="quarter" idx="5"/>
          </p:nvPr>
        </p:nvSpPr>
        <p:spPr>
          <a:noFill/>
        </p:spPr>
        <p:txBody>
          <a:bodyPr/>
          <a:lstStyle/>
          <a:p>
            <a:fld id="{60EBFE59-0C87-5640-9DEF-1553AC6CB207}" type="slidenum">
              <a:rPr lang="en-US">
                <a:latin typeface="Times New Roman" pitchFamily="-1" charset="0"/>
              </a:rPr>
              <a:pPr/>
              <a:t>1</a:t>
            </a:fld>
            <a:endParaRPr lang="en-US">
              <a:latin typeface="Times New Roman" pitchFamily="-1" charset="0"/>
            </a:endParaRPr>
          </a:p>
        </p:txBody>
      </p:sp>
      <p:sp>
        <p:nvSpPr>
          <p:cNvPr id="16389" name="Rectangle 2"/>
          <p:cNvSpPr>
            <a:spLocks noGrp="1" noRot="1" noChangeAspect="1" noChangeArrowheads="1" noTextEdit="1"/>
          </p:cNvSpPr>
          <p:nvPr>
            <p:ph type="sldImg"/>
          </p:nvPr>
        </p:nvSpPr>
        <p:spPr>
          <a:solidFill>
            <a:srgbClr val="FFFFFF"/>
          </a:solidFill>
          <a:ln/>
        </p:spPr>
      </p:sp>
      <p:sp>
        <p:nvSpPr>
          <p:cNvPr id="1639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Times New Roman"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C9ECA36-DEF2-354F-B7C6-750E2BCA5D3B}" type="datetime4">
              <a:rPr lang="en-US">
                <a:latin typeface="Times New Roman" pitchFamily="-1" charset="0"/>
              </a:rPr>
              <a:pPr/>
              <a:t>October 15, 2020</a:t>
            </a:fld>
            <a:endParaRPr lang="en-US">
              <a:latin typeface="Times New Roman" pitchFamily="-1" charset="0"/>
            </a:endParaRPr>
          </a:p>
        </p:txBody>
      </p:sp>
      <p:sp>
        <p:nvSpPr>
          <p:cNvPr id="18435"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18436" name="Rectangle 7"/>
          <p:cNvSpPr>
            <a:spLocks noGrp="1" noChangeArrowheads="1"/>
          </p:cNvSpPr>
          <p:nvPr>
            <p:ph type="sldNum" sz="quarter" idx="5"/>
          </p:nvPr>
        </p:nvSpPr>
        <p:spPr>
          <a:noFill/>
        </p:spPr>
        <p:txBody>
          <a:bodyPr/>
          <a:lstStyle/>
          <a:p>
            <a:fld id="{30136595-2056-4544-8791-71D13EE8C719}" type="slidenum">
              <a:rPr lang="en-US">
                <a:latin typeface="Times New Roman" pitchFamily="-1" charset="0"/>
              </a:rPr>
              <a:pPr/>
              <a:t>10</a:t>
            </a:fld>
            <a:endParaRPr lang="en-US">
              <a:latin typeface="Times New Roman" pitchFamily="-1" charset="0"/>
            </a:endParaRPr>
          </a:p>
        </p:txBody>
      </p:sp>
      <p:sp>
        <p:nvSpPr>
          <p:cNvPr id="18437" name="Rectangle 2"/>
          <p:cNvSpPr>
            <a:spLocks noGrp="1" noRot="1" noChangeAspect="1" noChangeArrowheads="1"/>
          </p:cNvSpPr>
          <p:nvPr>
            <p:ph type="sldImg"/>
          </p:nvPr>
        </p:nvSpPr>
        <p:spPr>
          <a:solidFill>
            <a:srgbClr val="FFFFFF"/>
          </a:solidFill>
          <a:ln/>
        </p:spPr>
      </p:sp>
      <p:sp>
        <p:nvSpPr>
          <p:cNvPr id="1843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C9ECA36-DEF2-354F-B7C6-750E2BCA5D3B}" type="datetime4">
              <a:rPr lang="en-US">
                <a:latin typeface="Times New Roman" pitchFamily="-1" charset="0"/>
              </a:rPr>
              <a:pPr/>
              <a:t>October 15, 2020</a:t>
            </a:fld>
            <a:endParaRPr lang="en-US">
              <a:latin typeface="Times New Roman" pitchFamily="-1" charset="0"/>
            </a:endParaRPr>
          </a:p>
        </p:txBody>
      </p:sp>
      <p:sp>
        <p:nvSpPr>
          <p:cNvPr id="18435"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18436" name="Rectangle 7"/>
          <p:cNvSpPr>
            <a:spLocks noGrp="1" noChangeArrowheads="1"/>
          </p:cNvSpPr>
          <p:nvPr>
            <p:ph type="sldNum" sz="quarter" idx="5"/>
          </p:nvPr>
        </p:nvSpPr>
        <p:spPr>
          <a:noFill/>
        </p:spPr>
        <p:txBody>
          <a:bodyPr/>
          <a:lstStyle/>
          <a:p>
            <a:fld id="{30136595-2056-4544-8791-71D13EE8C719}" type="slidenum">
              <a:rPr lang="en-US">
                <a:latin typeface="Times New Roman" pitchFamily="-1" charset="0"/>
              </a:rPr>
              <a:pPr/>
              <a:t>11</a:t>
            </a:fld>
            <a:endParaRPr lang="en-US">
              <a:latin typeface="Times New Roman" pitchFamily="-1" charset="0"/>
            </a:endParaRPr>
          </a:p>
        </p:txBody>
      </p:sp>
      <p:sp>
        <p:nvSpPr>
          <p:cNvPr id="18437" name="Rectangle 2"/>
          <p:cNvSpPr>
            <a:spLocks noGrp="1" noRot="1" noChangeAspect="1" noChangeArrowheads="1"/>
          </p:cNvSpPr>
          <p:nvPr>
            <p:ph type="sldImg"/>
          </p:nvPr>
        </p:nvSpPr>
        <p:spPr>
          <a:solidFill>
            <a:srgbClr val="FFFFFF"/>
          </a:solidFill>
          <a:ln/>
        </p:spPr>
      </p:sp>
      <p:sp>
        <p:nvSpPr>
          <p:cNvPr id="1843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C9ECA36-DEF2-354F-B7C6-750E2BCA5D3B}" type="datetime4">
              <a:rPr lang="en-US">
                <a:latin typeface="Times New Roman" pitchFamily="-1" charset="0"/>
              </a:rPr>
              <a:pPr/>
              <a:t>October 15, 2020</a:t>
            </a:fld>
            <a:endParaRPr lang="en-US">
              <a:latin typeface="Times New Roman" pitchFamily="-1" charset="0"/>
            </a:endParaRPr>
          </a:p>
        </p:txBody>
      </p:sp>
      <p:sp>
        <p:nvSpPr>
          <p:cNvPr id="18435"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18436" name="Rectangle 7"/>
          <p:cNvSpPr>
            <a:spLocks noGrp="1" noChangeArrowheads="1"/>
          </p:cNvSpPr>
          <p:nvPr>
            <p:ph type="sldNum" sz="quarter" idx="5"/>
          </p:nvPr>
        </p:nvSpPr>
        <p:spPr>
          <a:noFill/>
        </p:spPr>
        <p:txBody>
          <a:bodyPr/>
          <a:lstStyle/>
          <a:p>
            <a:fld id="{30136595-2056-4544-8791-71D13EE8C719}" type="slidenum">
              <a:rPr lang="en-US">
                <a:latin typeface="Times New Roman" pitchFamily="-1" charset="0"/>
              </a:rPr>
              <a:pPr/>
              <a:t>12</a:t>
            </a:fld>
            <a:endParaRPr lang="en-US">
              <a:latin typeface="Times New Roman" pitchFamily="-1" charset="0"/>
            </a:endParaRPr>
          </a:p>
        </p:txBody>
      </p:sp>
      <p:sp>
        <p:nvSpPr>
          <p:cNvPr id="18437" name="Rectangle 2"/>
          <p:cNvSpPr>
            <a:spLocks noGrp="1" noRot="1" noChangeAspect="1" noChangeArrowheads="1"/>
          </p:cNvSpPr>
          <p:nvPr>
            <p:ph type="sldImg"/>
          </p:nvPr>
        </p:nvSpPr>
        <p:spPr>
          <a:solidFill>
            <a:srgbClr val="FFFFFF"/>
          </a:solidFill>
          <a:ln/>
        </p:spPr>
      </p:sp>
      <p:sp>
        <p:nvSpPr>
          <p:cNvPr id="1843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C9ECA36-DEF2-354F-B7C6-750E2BCA5D3B}" type="datetime4">
              <a:rPr lang="en-US">
                <a:latin typeface="Times New Roman" pitchFamily="-1" charset="0"/>
              </a:rPr>
              <a:pPr/>
              <a:t>October 15, 2020</a:t>
            </a:fld>
            <a:endParaRPr lang="en-US">
              <a:latin typeface="Times New Roman" pitchFamily="-1" charset="0"/>
            </a:endParaRPr>
          </a:p>
        </p:txBody>
      </p:sp>
      <p:sp>
        <p:nvSpPr>
          <p:cNvPr id="18435"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18436" name="Rectangle 7"/>
          <p:cNvSpPr>
            <a:spLocks noGrp="1" noChangeArrowheads="1"/>
          </p:cNvSpPr>
          <p:nvPr>
            <p:ph type="sldNum" sz="quarter" idx="5"/>
          </p:nvPr>
        </p:nvSpPr>
        <p:spPr>
          <a:noFill/>
        </p:spPr>
        <p:txBody>
          <a:bodyPr/>
          <a:lstStyle/>
          <a:p>
            <a:fld id="{30136595-2056-4544-8791-71D13EE8C719}" type="slidenum">
              <a:rPr lang="en-US">
                <a:latin typeface="Times New Roman" pitchFamily="-1" charset="0"/>
              </a:rPr>
              <a:pPr/>
              <a:t>13</a:t>
            </a:fld>
            <a:endParaRPr lang="en-US">
              <a:latin typeface="Times New Roman" pitchFamily="-1" charset="0"/>
            </a:endParaRPr>
          </a:p>
        </p:txBody>
      </p:sp>
      <p:sp>
        <p:nvSpPr>
          <p:cNvPr id="18437" name="Rectangle 2"/>
          <p:cNvSpPr>
            <a:spLocks noGrp="1" noRot="1" noChangeAspect="1" noChangeArrowheads="1"/>
          </p:cNvSpPr>
          <p:nvPr>
            <p:ph type="sldImg"/>
          </p:nvPr>
        </p:nvSpPr>
        <p:spPr>
          <a:solidFill>
            <a:srgbClr val="FFFFFF"/>
          </a:solidFill>
          <a:ln/>
        </p:spPr>
      </p:sp>
      <p:sp>
        <p:nvSpPr>
          <p:cNvPr id="1843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C9ECA36-DEF2-354F-B7C6-750E2BCA5D3B}" type="datetime4">
              <a:rPr lang="en-US">
                <a:latin typeface="Times New Roman" pitchFamily="-1" charset="0"/>
              </a:rPr>
              <a:pPr/>
              <a:t>October 15, 2020</a:t>
            </a:fld>
            <a:endParaRPr lang="en-US">
              <a:latin typeface="Times New Roman" pitchFamily="-1" charset="0"/>
            </a:endParaRPr>
          </a:p>
        </p:txBody>
      </p:sp>
      <p:sp>
        <p:nvSpPr>
          <p:cNvPr id="18435"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18436" name="Rectangle 7"/>
          <p:cNvSpPr>
            <a:spLocks noGrp="1" noChangeArrowheads="1"/>
          </p:cNvSpPr>
          <p:nvPr>
            <p:ph type="sldNum" sz="quarter" idx="5"/>
          </p:nvPr>
        </p:nvSpPr>
        <p:spPr>
          <a:noFill/>
        </p:spPr>
        <p:txBody>
          <a:bodyPr/>
          <a:lstStyle/>
          <a:p>
            <a:fld id="{30136595-2056-4544-8791-71D13EE8C719}" type="slidenum">
              <a:rPr lang="en-US">
                <a:latin typeface="Times New Roman" pitchFamily="-1" charset="0"/>
              </a:rPr>
              <a:pPr/>
              <a:t>14</a:t>
            </a:fld>
            <a:endParaRPr lang="en-US">
              <a:latin typeface="Times New Roman" pitchFamily="-1" charset="0"/>
            </a:endParaRPr>
          </a:p>
        </p:txBody>
      </p:sp>
      <p:sp>
        <p:nvSpPr>
          <p:cNvPr id="18437" name="Rectangle 2"/>
          <p:cNvSpPr>
            <a:spLocks noGrp="1" noRot="1" noChangeAspect="1" noChangeArrowheads="1"/>
          </p:cNvSpPr>
          <p:nvPr>
            <p:ph type="sldImg"/>
          </p:nvPr>
        </p:nvSpPr>
        <p:spPr>
          <a:solidFill>
            <a:srgbClr val="FFFFFF"/>
          </a:solidFill>
          <a:ln/>
        </p:spPr>
      </p:sp>
      <p:sp>
        <p:nvSpPr>
          <p:cNvPr id="1843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C9ECA36-DEF2-354F-B7C6-750E2BCA5D3B}" type="datetime4">
              <a:rPr lang="en-US">
                <a:latin typeface="Times New Roman" pitchFamily="-1" charset="0"/>
              </a:rPr>
              <a:pPr/>
              <a:t>October 15, 2020</a:t>
            </a:fld>
            <a:endParaRPr lang="en-US">
              <a:latin typeface="Times New Roman" pitchFamily="-1" charset="0"/>
            </a:endParaRPr>
          </a:p>
        </p:txBody>
      </p:sp>
      <p:sp>
        <p:nvSpPr>
          <p:cNvPr id="18435"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18436" name="Rectangle 7"/>
          <p:cNvSpPr>
            <a:spLocks noGrp="1" noChangeArrowheads="1"/>
          </p:cNvSpPr>
          <p:nvPr>
            <p:ph type="sldNum" sz="quarter" idx="5"/>
          </p:nvPr>
        </p:nvSpPr>
        <p:spPr>
          <a:noFill/>
        </p:spPr>
        <p:txBody>
          <a:bodyPr/>
          <a:lstStyle/>
          <a:p>
            <a:fld id="{30136595-2056-4544-8791-71D13EE8C719}" type="slidenum">
              <a:rPr lang="en-US">
                <a:latin typeface="Times New Roman" pitchFamily="-1" charset="0"/>
              </a:rPr>
              <a:pPr/>
              <a:t>15</a:t>
            </a:fld>
            <a:endParaRPr lang="en-US">
              <a:latin typeface="Times New Roman" pitchFamily="-1" charset="0"/>
            </a:endParaRPr>
          </a:p>
        </p:txBody>
      </p:sp>
      <p:sp>
        <p:nvSpPr>
          <p:cNvPr id="18437" name="Rectangle 2"/>
          <p:cNvSpPr>
            <a:spLocks noGrp="1" noRot="1" noChangeAspect="1" noChangeArrowheads="1"/>
          </p:cNvSpPr>
          <p:nvPr>
            <p:ph type="sldImg"/>
          </p:nvPr>
        </p:nvSpPr>
        <p:spPr>
          <a:solidFill>
            <a:srgbClr val="FFFFFF"/>
          </a:solidFill>
          <a:ln/>
        </p:spPr>
      </p:sp>
      <p:sp>
        <p:nvSpPr>
          <p:cNvPr id="1843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C9ECA36-DEF2-354F-B7C6-750E2BCA5D3B}" type="datetime4">
              <a:rPr lang="en-US">
                <a:latin typeface="Times New Roman" pitchFamily="-1" charset="0"/>
              </a:rPr>
              <a:pPr/>
              <a:t>October 15, 2020</a:t>
            </a:fld>
            <a:endParaRPr lang="en-US">
              <a:latin typeface="Times New Roman" pitchFamily="-1" charset="0"/>
            </a:endParaRPr>
          </a:p>
        </p:txBody>
      </p:sp>
      <p:sp>
        <p:nvSpPr>
          <p:cNvPr id="18435"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18436" name="Rectangle 7"/>
          <p:cNvSpPr>
            <a:spLocks noGrp="1" noChangeArrowheads="1"/>
          </p:cNvSpPr>
          <p:nvPr>
            <p:ph type="sldNum" sz="quarter" idx="5"/>
          </p:nvPr>
        </p:nvSpPr>
        <p:spPr>
          <a:noFill/>
        </p:spPr>
        <p:txBody>
          <a:bodyPr/>
          <a:lstStyle/>
          <a:p>
            <a:fld id="{30136595-2056-4544-8791-71D13EE8C719}" type="slidenum">
              <a:rPr lang="en-US">
                <a:latin typeface="Times New Roman" pitchFamily="-1" charset="0"/>
              </a:rPr>
              <a:pPr/>
              <a:t>16</a:t>
            </a:fld>
            <a:endParaRPr lang="en-US">
              <a:latin typeface="Times New Roman" pitchFamily="-1" charset="0"/>
            </a:endParaRPr>
          </a:p>
        </p:txBody>
      </p:sp>
      <p:sp>
        <p:nvSpPr>
          <p:cNvPr id="18437" name="Rectangle 2"/>
          <p:cNvSpPr>
            <a:spLocks noGrp="1" noRot="1" noChangeAspect="1" noChangeArrowheads="1"/>
          </p:cNvSpPr>
          <p:nvPr>
            <p:ph type="sldImg"/>
          </p:nvPr>
        </p:nvSpPr>
        <p:spPr>
          <a:solidFill>
            <a:srgbClr val="FFFFFF"/>
          </a:solidFill>
          <a:ln/>
        </p:spPr>
      </p:sp>
      <p:sp>
        <p:nvSpPr>
          <p:cNvPr id="1843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C9ECA36-DEF2-354F-B7C6-750E2BCA5D3B}" type="datetime4">
              <a:rPr lang="en-US">
                <a:latin typeface="Times New Roman" pitchFamily="-1" charset="0"/>
              </a:rPr>
              <a:pPr/>
              <a:t>October 15, 2020</a:t>
            </a:fld>
            <a:endParaRPr lang="en-US">
              <a:latin typeface="Times New Roman" pitchFamily="-1" charset="0"/>
            </a:endParaRPr>
          </a:p>
        </p:txBody>
      </p:sp>
      <p:sp>
        <p:nvSpPr>
          <p:cNvPr id="18435"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18436" name="Rectangle 7"/>
          <p:cNvSpPr>
            <a:spLocks noGrp="1" noChangeArrowheads="1"/>
          </p:cNvSpPr>
          <p:nvPr>
            <p:ph type="sldNum" sz="quarter" idx="5"/>
          </p:nvPr>
        </p:nvSpPr>
        <p:spPr>
          <a:noFill/>
        </p:spPr>
        <p:txBody>
          <a:bodyPr/>
          <a:lstStyle/>
          <a:p>
            <a:fld id="{30136595-2056-4544-8791-71D13EE8C719}" type="slidenum">
              <a:rPr lang="en-US">
                <a:latin typeface="Times New Roman" pitchFamily="-1" charset="0"/>
              </a:rPr>
              <a:pPr/>
              <a:t>17</a:t>
            </a:fld>
            <a:endParaRPr lang="en-US">
              <a:latin typeface="Times New Roman" pitchFamily="-1" charset="0"/>
            </a:endParaRPr>
          </a:p>
        </p:txBody>
      </p:sp>
      <p:sp>
        <p:nvSpPr>
          <p:cNvPr id="18437" name="Rectangle 2"/>
          <p:cNvSpPr>
            <a:spLocks noGrp="1" noRot="1" noChangeAspect="1" noChangeArrowheads="1"/>
          </p:cNvSpPr>
          <p:nvPr>
            <p:ph type="sldImg"/>
          </p:nvPr>
        </p:nvSpPr>
        <p:spPr>
          <a:solidFill>
            <a:srgbClr val="FFFFFF"/>
          </a:solidFill>
          <a:ln/>
        </p:spPr>
      </p:sp>
      <p:sp>
        <p:nvSpPr>
          <p:cNvPr id="1843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C9ECA36-DEF2-354F-B7C6-750E2BCA5D3B}" type="datetime4">
              <a:rPr lang="en-US">
                <a:latin typeface="Times New Roman" pitchFamily="-1" charset="0"/>
              </a:rPr>
              <a:pPr/>
              <a:t>October 15, 2020</a:t>
            </a:fld>
            <a:endParaRPr lang="en-US">
              <a:latin typeface="Times New Roman" pitchFamily="-1" charset="0"/>
            </a:endParaRPr>
          </a:p>
        </p:txBody>
      </p:sp>
      <p:sp>
        <p:nvSpPr>
          <p:cNvPr id="18435"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18436" name="Rectangle 7"/>
          <p:cNvSpPr>
            <a:spLocks noGrp="1" noChangeArrowheads="1"/>
          </p:cNvSpPr>
          <p:nvPr>
            <p:ph type="sldNum" sz="quarter" idx="5"/>
          </p:nvPr>
        </p:nvSpPr>
        <p:spPr>
          <a:noFill/>
        </p:spPr>
        <p:txBody>
          <a:bodyPr/>
          <a:lstStyle/>
          <a:p>
            <a:fld id="{30136595-2056-4544-8791-71D13EE8C719}" type="slidenum">
              <a:rPr lang="en-US">
                <a:latin typeface="Times New Roman" pitchFamily="-1" charset="0"/>
              </a:rPr>
              <a:pPr/>
              <a:t>18</a:t>
            </a:fld>
            <a:endParaRPr lang="en-US">
              <a:latin typeface="Times New Roman" pitchFamily="-1" charset="0"/>
            </a:endParaRPr>
          </a:p>
        </p:txBody>
      </p:sp>
      <p:sp>
        <p:nvSpPr>
          <p:cNvPr id="18437" name="Rectangle 2"/>
          <p:cNvSpPr>
            <a:spLocks noGrp="1" noRot="1" noChangeAspect="1" noChangeArrowheads="1"/>
          </p:cNvSpPr>
          <p:nvPr>
            <p:ph type="sldImg"/>
          </p:nvPr>
        </p:nvSpPr>
        <p:spPr>
          <a:solidFill>
            <a:srgbClr val="FFFFFF"/>
          </a:solidFill>
          <a:ln/>
        </p:spPr>
      </p:sp>
      <p:sp>
        <p:nvSpPr>
          <p:cNvPr id="1843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C9ECA36-DEF2-354F-B7C6-750E2BCA5D3B}" type="datetime4">
              <a:rPr lang="en-US">
                <a:latin typeface="Times New Roman" pitchFamily="-1" charset="0"/>
              </a:rPr>
              <a:pPr/>
              <a:t>October 15, 2020</a:t>
            </a:fld>
            <a:endParaRPr lang="en-US">
              <a:latin typeface="Times New Roman" pitchFamily="-1" charset="0"/>
            </a:endParaRPr>
          </a:p>
        </p:txBody>
      </p:sp>
      <p:sp>
        <p:nvSpPr>
          <p:cNvPr id="18435"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18436" name="Rectangle 7"/>
          <p:cNvSpPr>
            <a:spLocks noGrp="1" noChangeArrowheads="1"/>
          </p:cNvSpPr>
          <p:nvPr>
            <p:ph type="sldNum" sz="quarter" idx="5"/>
          </p:nvPr>
        </p:nvSpPr>
        <p:spPr>
          <a:noFill/>
        </p:spPr>
        <p:txBody>
          <a:bodyPr/>
          <a:lstStyle/>
          <a:p>
            <a:fld id="{30136595-2056-4544-8791-71D13EE8C719}" type="slidenum">
              <a:rPr lang="en-US">
                <a:latin typeface="Times New Roman" pitchFamily="-1" charset="0"/>
              </a:rPr>
              <a:pPr/>
              <a:t>19</a:t>
            </a:fld>
            <a:endParaRPr lang="en-US">
              <a:latin typeface="Times New Roman" pitchFamily="-1" charset="0"/>
            </a:endParaRPr>
          </a:p>
        </p:txBody>
      </p:sp>
      <p:sp>
        <p:nvSpPr>
          <p:cNvPr id="18437" name="Rectangle 2"/>
          <p:cNvSpPr>
            <a:spLocks noGrp="1" noRot="1" noChangeAspect="1" noChangeArrowheads="1"/>
          </p:cNvSpPr>
          <p:nvPr>
            <p:ph type="sldImg"/>
          </p:nvPr>
        </p:nvSpPr>
        <p:spPr>
          <a:solidFill>
            <a:srgbClr val="FFFFFF"/>
          </a:solidFill>
          <a:ln/>
        </p:spPr>
      </p:sp>
      <p:sp>
        <p:nvSpPr>
          <p:cNvPr id="1843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dt" sz="quarter" idx="1"/>
          </p:nvPr>
        </p:nvSpPr>
        <p:spPr>
          <a:noFill/>
        </p:spPr>
        <p:txBody>
          <a:bodyPr/>
          <a:lstStyle/>
          <a:p>
            <a:fld id="{54108D4E-4EEE-304D-9972-28A487E5FDCF}" type="datetime4">
              <a:rPr lang="en-US"/>
              <a:pPr/>
              <a:t>October 15, 2020</a:t>
            </a:fld>
            <a:endParaRPr lang="en-US"/>
          </a:p>
        </p:txBody>
      </p:sp>
      <p:sp>
        <p:nvSpPr>
          <p:cNvPr id="23555" name="Rectangle 6"/>
          <p:cNvSpPr>
            <a:spLocks noGrp="1" noChangeArrowheads="1"/>
          </p:cNvSpPr>
          <p:nvPr>
            <p:ph type="ftr" sz="quarter" idx="4"/>
          </p:nvPr>
        </p:nvSpPr>
        <p:spPr>
          <a:noFill/>
        </p:spPr>
        <p:txBody>
          <a:bodyPr/>
          <a:lstStyle/>
          <a:p>
            <a:r>
              <a:rPr lang="en-US"/>
              <a:t>A Small Dose of Toxicology - Overview</a:t>
            </a:r>
          </a:p>
        </p:txBody>
      </p:sp>
      <p:sp>
        <p:nvSpPr>
          <p:cNvPr id="23556" name="Rectangle 7"/>
          <p:cNvSpPr>
            <a:spLocks noGrp="1" noChangeArrowheads="1"/>
          </p:cNvSpPr>
          <p:nvPr>
            <p:ph type="sldNum" sz="quarter" idx="5"/>
          </p:nvPr>
        </p:nvSpPr>
        <p:spPr>
          <a:noFill/>
        </p:spPr>
        <p:txBody>
          <a:bodyPr/>
          <a:lstStyle/>
          <a:p>
            <a:fld id="{762925EB-9854-8A4B-8638-653A89826D2A}" type="slidenum">
              <a:rPr lang="en-US"/>
              <a:pPr/>
              <a:t>2</a:t>
            </a:fld>
            <a:endParaRPr lang="en-US"/>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764C2F29-3961-B34A-9FC6-E09009651D34}" type="datetime4">
              <a:rPr lang="en-US">
                <a:latin typeface="Times New Roman" pitchFamily="-1" charset="0"/>
              </a:rPr>
              <a:pPr/>
              <a:t>October 15, 2020</a:t>
            </a:fld>
            <a:endParaRPr lang="en-US">
              <a:latin typeface="Times New Roman" pitchFamily="-1" charset="0"/>
            </a:endParaRPr>
          </a:p>
        </p:txBody>
      </p:sp>
      <p:sp>
        <p:nvSpPr>
          <p:cNvPr id="20483"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20484" name="Rectangle 7"/>
          <p:cNvSpPr>
            <a:spLocks noGrp="1" noChangeArrowheads="1"/>
          </p:cNvSpPr>
          <p:nvPr>
            <p:ph type="sldNum" sz="quarter" idx="5"/>
          </p:nvPr>
        </p:nvSpPr>
        <p:spPr>
          <a:noFill/>
        </p:spPr>
        <p:txBody>
          <a:bodyPr/>
          <a:lstStyle/>
          <a:p>
            <a:fld id="{01F1D61A-713F-5E44-B89F-C109CE58FA90}" type="slidenum">
              <a:rPr lang="en-US">
                <a:latin typeface="Times New Roman" pitchFamily="-1" charset="0"/>
              </a:rPr>
              <a:pPr/>
              <a:t>20</a:t>
            </a:fld>
            <a:endParaRPr lang="en-US">
              <a:latin typeface="Times New Roman" pitchFamily="-1" charset="0"/>
            </a:endParaRPr>
          </a:p>
        </p:txBody>
      </p:sp>
      <p:sp>
        <p:nvSpPr>
          <p:cNvPr id="20485" name="Rectangle 2"/>
          <p:cNvSpPr>
            <a:spLocks noGrp="1" noRot="1" noChangeAspect="1" noChangeArrowheads="1"/>
          </p:cNvSpPr>
          <p:nvPr>
            <p:ph type="sldImg"/>
          </p:nvPr>
        </p:nvSpPr>
        <p:spPr>
          <a:solidFill>
            <a:srgbClr val="FFFFFF"/>
          </a:solidFill>
          <a:ln/>
        </p:spPr>
      </p:sp>
      <p:sp>
        <p:nvSpPr>
          <p:cNvPr id="2048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764C2F29-3961-B34A-9FC6-E09009651D34}" type="datetime4">
              <a:rPr lang="en-US">
                <a:latin typeface="Times New Roman" pitchFamily="-1" charset="0"/>
              </a:rPr>
              <a:pPr/>
              <a:t>October 15, 2020</a:t>
            </a:fld>
            <a:endParaRPr lang="en-US">
              <a:latin typeface="Times New Roman" pitchFamily="-1" charset="0"/>
            </a:endParaRPr>
          </a:p>
        </p:txBody>
      </p:sp>
      <p:sp>
        <p:nvSpPr>
          <p:cNvPr id="20483"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20484" name="Rectangle 7"/>
          <p:cNvSpPr>
            <a:spLocks noGrp="1" noChangeArrowheads="1"/>
          </p:cNvSpPr>
          <p:nvPr>
            <p:ph type="sldNum" sz="quarter" idx="5"/>
          </p:nvPr>
        </p:nvSpPr>
        <p:spPr>
          <a:noFill/>
        </p:spPr>
        <p:txBody>
          <a:bodyPr/>
          <a:lstStyle/>
          <a:p>
            <a:fld id="{01F1D61A-713F-5E44-B89F-C109CE58FA90}" type="slidenum">
              <a:rPr lang="en-US">
                <a:latin typeface="Times New Roman" pitchFamily="-1" charset="0"/>
              </a:rPr>
              <a:pPr/>
              <a:t>21</a:t>
            </a:fld>
            <a:endParaRPr lang="en-US">
              <a:latin typeface="Times New Roman" pitchFamily="-1" charset="0"/>
            </a:endParaRPr>
          </a:p>
        </p:txBody>
      </p:sp>
      <p:sp>
        <p:nvSpPr>
          <p:cNvPr id="20485" name="Rectangle 2"/>
          <p:cNvSpPr>
            <a:spLocks noGrp="1" noRot="1" noChangeAspect="1" noChangeArrowheads="1"/>
          </p:cNvSpPr>
          <p:nvPr>
            <p:ph type="sldImg"/>
          </p:nvPr>
        </p:nvSpPr>
        <p:spPr>
          <a:solidFill>
            <a:srgbClr val="FFFFFF"/>
          </a:solidFill>
          <a:ln/>
        </p:spPr>
      </p:sp>
      <p:sp>
        <p:nvSpPr>
          <p:cNvPr id="2048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Times New Roman" pitchFamily="-1"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764C2F29-3961-B34A-9FC6-E09009651D34}" type="datetime4">
              <a:rPr lang="en-US">
                <a:latin typeface="Times New Roman" pitchFamily="-1" charset="0"/>
              </a:rPr>
              <a:pPr/>
              <a:t>October 15, 2020</a:t>
            </a:fld>
            <a:endParaRPr lang="en-US">
              <a:latin typeface="Times New Roman" pitchFamily="-1" charset="0"/>
            </a:endParaRPr>
          </a:p>
        </p:txBody>
      </p:sp>
      <p:sp>
        <p:nvSpPr>
          <p:cNvPr id="20483"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20484" name="Rectangle 7"/>
          <p:cNvSpPr>
            <a:spLocks noGrp="1" noChangeArrowheads="1"/>
          </p:cNvSpPr>
          <p:nvPr>
            <p:ph type="sldNum" sz="quarter" idx="5"/>
          </p:nvPr>
        </p:nvSpPr>
        <p:spPr>
          <a:noFill/>
        </p:spPr>
        <p:txBody>
          <a:bodyPr/>
          <a:lstStyle/>
          <a:p>
            <a:fld id="{01F1D61A-713F-5E44-B89F-C109CE58FA90}" type="slidenum">
              <a:rPr lang="en-US">
                <a:latin typeface="Times New Roman" pitchFamily="-1" charset="0"/>
              </a:rPr>
              <a:pPr/>
              <a:t>22</a:t>
            </a:fld>
            <a:endParaRPr lang="en-US">
              <a:latin typeface="Times New Roman" pitchFamily="-1" charset="0"/>
            </a:endParaRPr>
          </a:p>
        </p:txBody>
      </p:sp>
      <p:sp>
        <p:nvSpPr>
          <p:cNvPr id="20485" name="Rectangle 2"/>
          <p:cNvSpPr>
            <a:spLocks noGrp="1" noRot="1" noChangeAspect="1" noChangeArrowheads="1"/>
          </p:cNvSpPr>
          <p:nvPr>
            <p:ph type="sldImg"/>
          </p:nvPr>
        </p:nvSpPr>
        <p:spPr>
          <a:solidFill>
            <a:srgbClr val="FFFFFF"/>
          </a:solidFill>
          <a:ln/>
        </p:spPr>
      </p:sp>
      <p:sp>
        <p:nvSpPr>
          <p:cNvPr id="2048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764C2F29-3961-B34A-9FC6-E09009651D34}" type="datetime4">
              <a:rPr lang="en-US">
                <a:latin typeface="Times New Roman" pitchFamily="-1" charset="0"/>
              </a:rPr>
              <a:pPr/>
              <a:t>October 15, 2020</a:t>
            </a:fld>
            <a:endParaRPr lang="en-US">
              <a:latin typeface="Times New Roman" pitchFamily="-1" charset="0"/>
            </a:endParaRPr>
          </a:p>
        </p:txBody>
      </p:sp>
      <p:sp>
        <p:nvSpPr>
          <p:cNvPr id="20483"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20484" name="Rectangle 7"/>
          <p:cNvSpPr>
            <a:spLocks noGrp="1" noChangeArrowheads="1"/>
          </p:cNvSpPr>
          <p:nvPr>
            <p:ph type="sldNum" sz="quarter" idx="5"/>
          </p:nvPr>
        </p:nvSpPr>
        <p:spPr>
          <a:noFill/>
        </p:spPr>
        <p:txBody>
          <a:bodyPr/>
          <a:lstStyle/>
          <a:p>
            <a:fld id="{01F1D61A-713F-5E44-B89F-C109CE58FA90}" type="slidenum">
              <a:rPr lang="en-US">
                <a:latin typeface="Times New Roman" pitchFamily="-1" charset="0"/>
              </a:rPr>
              <a:pPr/>
              <a:t>23</a:t>
            </a:fld>
            <a:endParaRPr lang="en-US">
              <a:latin typeface="Times New Roman" pitchFamily="-1" charset="0"/>
            </a:endParaRPr>
          </a:p>
        </p:txBody>
      </p:sp>
      <p:sp>
        <p:nvSpPr>
          <p:cNvPr id="20485" name="Rectangle 2"/>
          <p:cNvSpPr>
            <a:spLocks noGrp="1" noRot="1" noChangeAspect="1" noChangeArrowheads="1"/>
          </p:cNvSpPr>
          <p:nvPr>
            <p:ph type="sldImg"/>
          </p:nvPr>
        </p:nvSpPr>
        <p:spPr>
          <a:solidFill>
            <a:srgbClr val="FFFFFF"/>
          </a:solidFill>
          <a:ln/>
        </p:spPr>
      </p:sp>
      <p:sp>
        <p:nvSpPr>
          <p:cNvPr id="2048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C9ECA36-DEF2-354F-B7C6-750E2BCA5D3B}" type="datetime4">
              <a:rPr lang="en-US">
                <a:latin typeface="Times New Roman" pitchFamily="-1" charset="0"/>
              </a:rPr>
              <a:pPr/>
              <a:t>October 15, 2020</a:t>
            </a:fld>
            <a:endParaRPr lang="en-US">
              <a:latin typeface="Times New Roman" pitchFamily="-1" charset="0"/>
            </a:endParaRPr>
          </a:p>
        </p:txBody>
      </p:sp>
      <p:sp>
        <p:nvSpPr>
          <p:cNvPr id="18435"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18436" name="Rectangle 7"/>
          <p:cNvSpPr>
            <a:spLocks noGrp="1" noChangeArrowheads="1"/>
          </p:cNvSpPr>
          <p:nvPr>
            <p:ph type="sldNum" sz="quarter" idx="5"/>
          </p:nvPr>
        </p:nvSpPr>
        <p:spPr>
          <a:noFill/>
        </p:spPr>
        <p:txBody>
          <a:bodyPr/>
          <a:lstStyle/>
          <a:p>
            <a:fld id="{30136595-2056-4544-8791-71D13EE8C719}" type="slidenum">
              <a:rPr lang="en-US">
                <a:latin typeface="Times New Roman" pitchFamily="-1" charset="0"/>
              </a:rPr>
              <a:pPr/>
              <a:t>24</a:t>
            </a:fld>
            <a:endParaRPr lang="en-US">
              <a:latin typeface="Times New Roman" pitchFamily="-1" charset="0"/>
            </a:endParaRPr>
          </a:p>
        </p:txBody>
      </p:sp>
      <p:sp>
        <p:nvSpPr>
          <p:cNvPr id="18437" name="Rectangle 2"/>
          <p:cNvSpPr>
            <a:spLocks noGrp="1" noRot="1" noChangeAspect="1" noChangeArrowheads="1"/>
          </p:cNvSpPr>
          <p:nvPr>
            <p:ph type="sldImg"/>
          </p:nvPr>
        </p:nvSpPr>
        <p:spPr>
          <a:solidFill>
            <a:srgbClr val="FFFFFF"/>
          </a:solidFill>
          <a:ln/>
        </p:spPr>
      </p:sp>
      <p:sp>
        <p:nvSpPr>
          <p:cNvPr id="1843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C9ECA36-DEF2-354F-B7C6-750E2BCA5D3B}" type="datetime4">
              <a:rPr lang="en-US">
                <a:latin typeface="Times New Roman" pitchFamily="-1" charset="0"/>
              </a:rPr>
              <a:pPr/>
              <a:t>October 15, 2020</a:t>
            </a:fld>
            <a:endParaRPr lang="en-US">
              <a:latin typeface="Times New Roman" pitchFamily="-1" charset="0"/>
            </a:endParaRPr>
          </a:p>
        </p:txBody>
      </p:sp>
      <p:sp>
        <p:nvSpPr>
          <p:cNvPr id="18435"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18436" name="Rectangle 7"/>
          <p:cNvSpPr>
            <a:spLocks noGrp="1" noChangeArrowheads="1"/>
          </p:cNvSpPr>
          <p:nvPr>
            <p:ph type="sldNum" sz="quarter" idx="5"/>
          </p:nvPr>
        </p:nvSpPr>
        <p:spPr>
          <a:noFill/>
        </p:spPr>
        <p:txBody>
          <a:bodyPr/>
          <a:lstStyle/>
          <a:p>
            <a:fld id="{30136595-2056-4544-8791-71D13EE8C719}" type="slidenum">
              <a:rPr lang="en-US">
                <a:latin typeface="Times New Roman" pitchFamily="-1" charset="0"/>
              </a:rPr>
              <a:pPr/>
              <a:t>25</a:t>
            </a:fld>
            <a:endParaRPr lang="en-US">
              <a:latin typeface="Times New Roman" pitchFamily="-1" charset="0"/>
            </a:endParaRPr>
          </a:p>
        </p:txBody>
      </p:sp>
      <p:sp>
        <p:nvSpPr>
          <p:cNvPr id="18437" name="Rectangle 2"/>
          <p:cNvSpPr>
            <a:spLocks noGrp="1" noRot="1" noChangeAspect="1" noChangeArrowheads="1"/>
          </p:cNvSpPr>
          <p:nvPr>
            <p:ph type="sldImg"/>
          </p:nvPr>
        </p:nvSpPr>
        <p:spPr>
          <a:solidFill>
            <a:srgbClr val="FFFFFF"/>
          </a:solidFill>
          <a:ln/>
        </p:spPr>
      </p:sp>
      <p:sp>
        <p:nvSpPr>
          <p:cNvPr id="1843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C9ECA36-DEF2-354F-B7C6-750E2BCA5D3B}" type="datetime4">
              <a:rPr lang="en-US">
                <a:latin typeface="Times New Roman" pitchFamily="-1" charset="0"/>
              </a:rPr>
              <a:pPr/>
              <a:t>October 15, 2020</a:t>
            </a:fld>
            <a:endParaRPr lang="en-US">
              <a:latin typeface="Times New Roman" pitchFamily="-1" charset="0"/>
            </a:endParaRPr>
          </a:p>
        </p:txBody>
      </p:sp>
      <p:sp>
        <p:nvSpPr>
          <p:cNvPr id="18435"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18436" name="Rectangle 7"/>
          <p:cNvSpPr>
            <a:spLocks noGrp="1" noChangeArrowheads="1"/>
          </p:cNvSpPr>
          <p:nvPr>
            <p:ph type="sldNum" sz="quarter" idx="5"/>
          </p:nvPr>
        </p:nvSpPr>
        <p:spPr>
          <a:noFill/>
        </p:spPr>
        <p:txBody>
          <a:bodyPr/>
          <a:lstStyle/>
          <a:p>
            <a:fld id="{30136595-2056-4544-8791-71D13EE8C719}" type="slidenum">
              <a:rPr lang="en-US">
                <a:latin typeface="Times New Roman" pitchFamily="-1" charset="0"/>
              </a:rPr>
              <a:pPr/>
              <a:t>26</a:t>
            </a:fld>
            <a:endParaRPr lang="en-US">
              <a:latin typeface="Times New Roman" pitchFamily="-1" charset="0"/>
            </a:endParaRPr>
          </a:p>
        </p:txBody>
      </p:sp>
      <p:sp>
        <p:nvSpPr>
          <p:cNvPr id="18437" name="Rectangle 2"/>
          <p:cNvSpPr>
            <a:spLocks noGrp="1" noRot="1" noChangeAspect="1" noChangeArrowheads="1"/>
          </p:cNvSpPr>
          <p:nvPr>
            <p:ph type="sldImg"/>
          </p:nvPr>
        </p:nvSpPr>
        <p:spPr>
          <a:solidFill>
            <a:srgbClr val="FFFFFF"/>
          </a:solidFill>
          <a:ln/>
        </p:spPr>
      </p:sp>
      <p:sp>
        <p:nvSpPr>
          <p:cNvPr id="1843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C9ECA36-DEF2-354F-B7C6-750E2BCA5D3B}" type="datetime4">
              <a:rPr lang="en-US">
                <a:latin typeface="Times New Roman" pitchFamily="-1" charset="0"/>
              </a:rPr>
              <a:pPr/>
              <a:t>October 15, 2020</a:t>
            </a:fld>
            <a:endParaRPr lang="en-US">
              <a:latin typeface="Times New Roman" pitchFamily="-1" charset="0"/>
            </a:endParaRPr>
          </a:p>
        </p:txBody>
      </p:sp>
      <p:sp>
        <p:nvSpPr>
          <p:cNvPr id="18435"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18436" name="Rectangle 7"/>
          <p:cNvSpPr>
            <a:spLocks noGrp="1" noChangeArrowheads="1"/>
          </p:cNvSpPr>
          <p:nvPr>
            <p:ph type="sldNum" sz="quarter" idx="5"/>
          </p:nvPr>
        </p:nvSpPr>
        <p:spPr>
          <a:noFill/>
        </p:spPr>
        <p:txBody>
          <a:bodyPr/>
          <a:lstStyle/>
          <a:p>
            <a:fld id="{30136595-2056-4544-8791-71D13EE8C719}" type="slidenum">
              <a:rPr lang="en-US">
                <a:latin typeface="Times New Roman" pitchFamily="-1" charset="0"/>
              </a:rPr>
              <a:pPr/>
              <a:t>27</a:t>
            </a:fld>
            <a:endParaRPr lang="en-US">
              <a:latin typeface="Times New Roman" pitchFamily="-1" charset="0"/>
            </a:endParaRPr>
          </a:p>
        </p:txBody>
      </p:sp>
      <p:sp>
        <p:nvSpPr>
          <p:cNvPr id="18437" name="Rectangle 2"/>
          <p:cNvSpPr>
            <a:spLocks noGrp="1" noRot="1" noChangeAspect="1" noChangeArrowheads="1"/>
          </p:cNvSpPr>
          <p:nvPr>
            <p:ph type="sldImg"/>
          </p:nvPr>
        </p:nvSpPr>
        <p:spPr>
          <a:solidFill>
            <a:srgbClr val="FFFFFF"/>
          </a:solidFill>
          <a:ln/>
        </p:spPr>
      </p:sp>
      <p:sp>
        <p:nvSpPr>
          <p:cNvPr id="1843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764C2F29-3961-B34A-9FC6-E09009651D34}" type="datetime4">
              <a:rPr lang="en-US">
                <a:latin typeface="Times New Roman" pitchFamily="-1" charset="0"/>
              </a:rPr>
              <a:pPr/>
              <a:t>October 15, 2020</a:t>
            </a:fld>
            <a:endParaRPr lang="en-US">
              <a:latin typeface="Times New Roman" pitchFamily="-1" charset="0"/>
            </a:endParaRPr>
          </a:p>
        </p:txBody>
      </p:sp>
      <p:sp>
        <p:nvSpPr>
          <p:cNvPr id="20483"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20484" name="Rectangle 7"/>
          <p:cNvSpPr>
            <a:spLocks noGrp="1" noChangeArrowheads="1"/>
          </p:cNvSpPr>
          <p:nvPr>
            <p:ph type="sldNum" sz="quarter" idx="5"/>
          </p:nvPr>
        </p:nvSpPr>
        <p:spPr>
          <a:noFill/>
        </p:spPr>
        <p:txBody>
          <a:bodyPr/>
          <a:lstStyle/>
          <a:p>
            <a:fld id="{01F1D61A-713F-5E44-B89F-C109CE58FA90}" type="slidenum">
              <a:rPr lang="en-US">
                <a:latin typeface="Times New Roman" pitchFamily="-1" charset="0"/>
              </a:rPr>
              <a:pPr/>
              <a:t>28</a:t>
            </a:fld>
            <a:endParaRPr lang="en-US">
              <a:latin typeface="Times New Roman" pitchFamily="-1" charset="0"/>
            </a:endParaRPr>
          </a:p>
        </p:txBody>
      </p:sp>
      <p:sp>
        <p:nvSpPr>
          <p:cNvPr id="20485" name="Rectangle 2"/>
          <p:cNvSpPr>
            <a:spLocks noGrp="1" noRot="1" noChangeAspect="1" noChangeArrowheads="1"/>
          </p:cNvSpPr>
          <p:nvPr>
            <p:ph type="sldImg"/>
          </p:nvPr>
        </p:nvSpPr>
        <p:spPr>
          <a:solidFill>
            <a:srgbClr val="FFFFFF"/>
          </a:solidFill>
          <a:ln/>
        </p:spPr>
      </p:sp>
      <p:sp>
        <p:nvSpPr>
          <p:cNvPr id="2048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764C2F29-3961-B34A-9FC6-E09009651D34}" type="datetime4">
              <a:rPr lang="en-US">
                <a:latin typeface="Times New Roman" pitchFamily="-1" charset="0"/>
              </a:rPr>
              <a:pPr/>
              <a:t>October 15, 2020</a:t>
            </a:fld>
            <a:endParaRPr lang="en-US">
              <a:latin typeface="Times New Roman" pitchFamily="-1" charset="0"/>
            </a:endParaRPr>
          </a:p>
        </p:txBody>
      </p:sp>
      <p:sp>
        <p:nvSpPr>
          <p:cNvPr id="20483"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20484" name="Rectangle 7"/>
          <p:cNvSpPr>
            <a:spLocks noGrp="1" noChangeArrowheads="1"/>
          </p:cNvSpPr>
          <p:nvPr>
            <p:ph type="sldNum" sz="quarter" idx="5"/>
          </p:nvPr>
        </p:nvSpPr>
        <p:spPr>
          <a:noFill/>
        </p:spPr>
        <p:txBody>
          <a:bodyPr/>
          <a:lstStyle/>
          <a:p>
            <a:fld id="{01F1D61A-713F-5E44-B89F-C109CE58FA90}" type="slidenum">
              <a:rPr lang="en-US">
                <a:latin typeface="Times New Roman" pitchFamily="-1" charset="0"/>
              </a:rPr>
              <a:pPr/>
              <a:t>29</a:t>
            </a:fld>
            <a:endParaRPr lang="en-US">
              <a:latin typeface="Times New Roman" pitchFamily="-1" charset="0"/>
            </a:endParaRPr>
          </a:p>
        </p:txBody>
      </p:sp>
      <p:sp>
        <p:nvSpPr>
          <p:cNvPr id="20485" name="Rectangle 2"/>
          <p:cNvSpPr>
            <a:spLocks noGrp="1" noRot="1" noChangeAspect="1" noChangeArrowheads="1"/>
          </p:cNvSpPr>
          <p:nvPr>
            <p:ph type="sldImg"/>
          </p:nvPr>
        </p:nvSpPr>
        <p:spPr>
          <a:solidFill>
            <a:srgbClr val="FFFFFF"/>
          </a:solidFill>
          <a:ln/>
        </p:spPr>
      </p:sp>
      <p:sp>
        <p:nvSpPr>
          <p:cNvPr id="2048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C9ECA36-DEF2-354F-B7C6-750E2BCA5D3B}" type="datetime4">
              <a:rPr lang="en-US">
                <a:latin typeface="Times New Roman" pitchFamily="-1" charset="0"/>
              </a:rPr>
              <a:pPr/>
              <a:t>October 15, 2020</a:t>
            </a:fld>
            <a:endParaRPr lang="en-US">
              <a:latin typeface="Times New Roman" pitchFamily="-1" charset="0"/>
            </a:endParaRPr>
          </a:p>
        </p:txBody>
      </p:sp>
      <p:sp>
        <p:nvSpPr>
          <p:cNvPr id="18435"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18436" name="Rectangle 7"/>
          <p:cNvSpPr>
            <a:spLocks noGrp="1" noChangeArrowheads="1"/>
          </p:cNvSpPr>
          <p:nvPr>
            <p:ph type="sldNum" sz="quarter" idx="5"/>
          </p:nvPr>
        </p:nvSpPr>
        <p:spPr>
          <a:noFill/>
        </p:spPr>
        <p:txBody>
          <a:bodyPr/>
          <a:lstStyle/>
          <a:p>
            <a:fld id="{30136595-2056-4544-8791-71D13EE8C719}" type="slidenum">
              <a:rPr lang="en-US">
                <a:latin typeface="Times New Roman" pitchFamily="-1" charset="0"/>
              </a:rPr>
              <a:pPr/>
              <a:t>3</a:t>
            </a:fld>
            <a:endParaRPr lang="en-US">
              <a:latin typeface="Times New Roman" pitchFamily="-1" charset="0"/>
            </a:endParaRPr>
          </a:p>
        </p:txBody>
      </p:sp>
      <p:sp>
        <p:nvSpPr>
          <p:cNvPr id="18437" name="Rectangle 2"/>
          <p:cNvSpPr>
            <a:spLocks noGrp="1" noRot="1" noChangeAspect="1" noChangeArrowheads="1"/>
          </p:cNvSpPr>
          <p:nvPr>
            <p:ph type="sldImg"/>
          </p:nvPr>
        </p:nvSpPr>
        <p:spPr>
          <a:solidFill>
            <a:srgbClr val="FFFFFF"/>
          </a:solidFill>
          <a:ln/>
        </p:spPr>
      </p:sp>
      <p:sp>
        <p:nvSpPr>
          <p:cNvPr id="1843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764C2F29-3961-B34A-9FC6-E09009651D34}" type="datetime4">
              <a:rPr lang="en-US">
                <a:latin typeface="Times New Roman" pitchFamily="-1" charset="0"/>
              </a:rPr>
              <a:pPr/>
              <a:t>October 15, 2020</a:t>
            </a:fld>
            <a:endParaRPr lang="en-US">
              <a:latin typeface="Times New Roman" pitchFamily="-1" charset="0"/>
            </a:endParaRPr>
          </a:p>
        </p:txBody>
      </p:sp>
      <p:sp>
        <p:nvSpPr>
          <p:cNvPr id="20483"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20484" name="Rectangle 7"/>
          <p:cNvSpPr>
            <a:spLocks noGrp="1" noChangeArrowheads="1"/>
          </p:cNvSpPr>
          <p:nvPr>
            <p:ph type="sldNum" sz="quarter" idx="5"/>
          </p:nvPr>
        </p:nvSpPr>
        <p:spPr>
          <a:noFill/>
        </p:spPr>
        <p:txBody>
          <a:bodyPr/>
          <a:lstStyle/>
          <a:p>
            <a:fld id="{01F1D61A-713F-5E44-B89F-C109CE58FA90}" type="slidenum">
              <a:rPr lang="en-US">
                <a:latin typeface="Times New Roman" pitchFamily="-1" charset="0"/>
              </a:rPr>
              <a:pPr/>
              <a:t>30</a:t>
            </a:fld>
            <a:endParaRPr lang="en-US">
              <a:latin typeface="Times New Roman" pitchFamily="-1" charset="0"/>
            </a:endParaRPr>
          </a:p>
        </p:txBody>
      </p:sp>
      <p:sp>
        <p:nvSpPr>
          <p:cNvPr id="20485" name="Rectangle 2"/>
          <p:cNvSpPr>
            <a:spLocks noGrp="1" noRot="1" noChangeAspect="1" noChangeArrowheads="1"/>
          </p:cNvSpPr>
          <p:nvPr>
            <p:ph type="sldImg"/>
          </p:nvPr>
        </p:nvSpPr>
        <p:spPr>
          <a:solidFill>
            <a:srgbClr val="FFFFFF"/>
          </a:solidFill>
          <a:ln/>
        </p:spPr>
      </p:sp>
      <p:sp>
        <p:nvSpPr>
          <p:cNvPr id="2048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764C2F29-3961-B34A-9FC6-E09009651D34}" type="datetime4">
              <a:rPr lang="en-US">
                <a:latin typeface="Times New Roman" pitchFamily="-1" charset="0"/>
              </a:rPr>
              <a:pPr/>
              <a:t>October 15, 2020</a:t>
            </a:fld>
            <a:endParaRPr lang="en-US">
              <a:latin typeface="Times New Roman" pitchFamily="-1" charset="0"/>
            </a:endParaRPr>
          </a:p>
        </p:txBody>
      </p:sp>
      <p:sp>
        <p:nvSpPr>
          <p:cNvPr id="20483"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20484" name="Rectangle 7"/>
          <p:cNvSpPr>
            <a:spLocks noGrp="1" noChangeArrowheads="1"/>
          </p:cNvSpPr>
          <p:nvPr>
            <p:ph type="sldNum" sz="quarter" idx="5"/>
          </p:nvPr>
        </p:nvSpPr>
        <p:spPr>
          <a:noFill/>
        </p:spPr>
        <p:txBody>
          <a:bodyPr/>
          <a:lstStyle/>
          <a:p>
            <a:fld id="{01F1D61A-713F-5E44-B89F-C109CE58FA90}" type="slidenum">
              <a:rPr lang="en-US">
                <a:latin typeface="Times New Roman" pitchFamily="-1" charset="0"/>
              </a:rPr>
              <a:pPr/>
              <a:t>31</a:t>
            </a:fld>
            <a:endParaRPr lang="en-US">
              <a:latin typeface="Times New Roman" pitchFamily="-1" charset="0"/>
            </a:endParaRPr>
          </a:p>
        </p:txBody>
      </p:sp>
      <p:sp>
        <p:nvSpPr>
          <p:cNvPr id="20485" name="Rectangle 2"/>
          <p:cNvSpPr>
            <a:spLocks noGrp="1" noRot="1" noChangeAspect="1" noChangeArrowheads="1"/>
          </p:cNvSpPr>
          <p:nvPr>
            <p:ph type="sldImg"/>
          </p:nvPr>
        </p:nvSpPr>
        <p:spPr>
          <a:solidFill>
            <a:srgbClr val="FFFFFF"/>
          </a:solidFill>
          <a:ln/>
        </p:spPr>
      </p:sp>
      <p:sp>
        <p:nvSpPr>
          <p:cNvPr id="2048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764C2F29-3961-B34A-9FC6-E09009651D34}" type="datetime4">
              <a:rPr lang="en-US">
                <a:latin typeface="Times New Roman" pitchFamily="-1" charset="0"/>
              </a:rPr>
              <a:pPr/>
              <a:t>October 15, 2020</a:t>
            </a:fld>
            <a:endParaRPr lang="en-US">
              <a:latin typeface="Times New Roman" pitchFamily="-1" charset="0"/>
            </a:endParaRPr>
          </a:p>
        </p:txBody>
      </p:sp>
      <p:sp>
        <p:nvSpPr>
          <p:cNvPr id="20483"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20484" name="Rectangle 7"/>
          <p:cNvSpPr>
            <a:spLocks noGrp="1" noChangeArrowheads="1"/>
          </p:cNvSpPr>
          <p:nvPr>
            <p:ph type="sldNum" sz="quarter" idx="5"/>
          </p:nvPr>
        </p:nvSpPr>
        <p:spPr>
          <a:noFill/>
        </p:spPr>
        <p:txBody>
          <a:bodyPr/>
          <a:lstStyle/>
          <a:p>
            <a:fld id="{01F1D61A-713F-5E44-B89F-C109CE58FA90}" type="slidenum">
              <a:rPr lang="en-US">
                <a:latin typeface="Times New Roman" pitchFamily="-1" charset="0"/>
              </a:rPr>
              <a:pPr/>
              <a:t>32</a:t>
            </a:fld>
            <a:endParaRPr lang="en-US">
              <a:latin typeface="Times New Roman" pitchFamily="-1" charset="0"/>
            </a:endParaRPr>
          </a:p>
        </p:txBody>
      </p:sp>
      <p:sp>
        <p:nvSpPr>
          <p:cNvPr id="20485" name="Rectangle 2"/>
          <p:cNvSpPr>
            <a:spLocks noGrp="1" noRot="1" noChangeAspect="1" noChangeArrowheads="1"/>
          </p:cNvSpPr>
          <p:nvPr>
            <p:ph type="sldImg"/>
          </p:nvPr>
        </p:nvSpPr>
        <p:spPr>
          <a:solidFill>
            <a:srgbClr val="FFFFFF"/>
          </a:solidFill>
          <a:ln/>
        </p:spPr>
      </p:sp>
      <p:sp>
        <p:nvSpPr>
          <p:cNvPr id="2048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764C2F29-3961-B34A-9FC6-E09009651D34}" type="datetime4">
              <a:rPr lang="en-US">
                <a:latin typeface="Times New Roman" pitchFamily="-1" charset="0"/>
              </a:rPr>
              <a:pPr/>
              <a:t>October 15, 2020</a:t>
            </a:fld>
            <a:endParaRPr lang="en-US">
              <a:latin typeface="Times New Roman" pitchFamily="-1" charset="0"/>
            </a:endParaRPr>
          </a:p>
        </p:txBody>
      </p:sp>
      <p:sp>
        <p:nvSpPr>
          <p:cNvPr id="20483"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20484" name="Rectangle 7"/>
          <p:cNvSpPr>
            <a:spLocks noGrp="1" noChangeArrowheads="1"/>
          </p:cNvSpPr>
          <p:nvPr>
            <p:ph type="sldNum" sz="quarter" idx="5"/>
          </p:nvPr>
        </p:nvSpPr>
        <p:spPr>
          <a:noFill/>
        </p:spPr>
        <p:txBody>
          <a:bodyPr/>
          <a:lstStyle/>
          <a:p>
            <a:fld id="{01F1D61A-713F-5E44-B89F-C109CE58FA90}" type="slidenum">
              <a:rPr lang="en-US">
                <a:latin typeface="Times New Roman" pitchFamily="-1" charset="0"/>
              </a:rPr>
              <a:pPr/>
              <a:t>33</a:t>
            </a:fld>
            <a:endParaRPr lang="en-US">
              <a:latin typeface="Times New Roman" pitchFamily="-1" charset="0"/>
            </a:endParaRPr>
          </a:p>
        </p:txBody>
      </p:sp>
      <p:sp>
        <p:nvSpPr>
          <p:cNvPr id="20485" name="Rectangle 2"/>
          <p:cNvSpPr>
            <a:spLocks noGrp="1" noRot="1" noChangeAspect="1" noChangeArrowheads="1"/>
          </p:cNvSpPr>
          <p:nvPr>
            <p:ph type="sldImg"/>
          </p:nvPr>
        </p:nvSpPr>
        <p:spPr>
          <a:solidFill>
            <a:srgbClr val="FFFFFF"/>
          </a:solidFill>
          <a:ln/>
        </p:spPr>
      </p:sp>
      <p:sp>
        <p:nvSpPr>
          <p:cNvPr id="2048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764C2F29-3961-B34A-9FC6-E09009651D34}" type="datetime4">
              <a:rPr lang="en-US">
                <a:latin typeface="Times New Roman" pitchFamily="-1" charset="0"/>
              </a:rPr>
              <a:pPr/>
              <a:t>October 15, 2020</a:t>
            </a:fld>
            <a:endParaRPr lang="en-US">
              <a:latin typeface="Times New Roman" pitchFamily="-1" charset="0"/>
            </a:endParaRPr>
          </a:p>
        </p:txBody>
      </p:sp>
      <p:sp>
        <p:nvSpPr>
          <p:cNvPr id="20483"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20484" name="Rectangle 7"/>
          <p:cNvSpPr>
            <a:spLocks noGrp="1" noChangeArrowheads="1"/>
          </p:cNvSpPr>
          <p:nvPr>
            <p:ph type="sldNum" sz="quarter" idx="5"/>
          </p:nvPr>
        </p:nvSpPr>
        <p:spPr>
          <a:noFill/>
        </p:spPr>
        <p:txBody>
          <a:bodyPr/>
          <a:lstStyle/>
          <a:p>
            <a:fld id="{01F1D61A-713F-5E44-B89F-C109CE58FA90}" type="slidenum">
              <a:rPr lang="en-US">
                <a:latin typeface="Times New Roman" pitchFamily="-1" charset="0"/>
              </a:rPr>
              <a:pPr/>
              <a:t>34</a:t>
            </a:fld>
            <a:endParaRPr lang="en-US">
              <a:latin typeface="Times New Roman" pitchFamily="-1" charset="0"/>
            </a:endParaRPr>
          </a:p>
        </p:txBody>
      </p:sp>
      <p:sp>
        <p:nvSpPr>
          <p:cNvPr id="20485" name="Rectangle 2"/>
          <p:cNvSpPr>
            <a:spLocks noGrp="1" noRot="1" noChangeAspect="1" noChangeArrowheads="1"/>
          </p:cNvSpPr>
          <p:nvPr>
            <p:ph type="sldImg"/>
          </p:nvPr>
        </p:nvSpPr>
        <p:spPr>
          <a:solidFill>
            <a:srgbClr val="FFFFFF"/>
          </a:solidFill>
          <a:ln/>
        </p:spPr>
      </p:sp>
      <p:sp>
        <p:nvSpPr>
          <p:cNvPr id="2048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dt" sz="quarter" idx="1"/>
          </p:nvPr>
        </p:nvSpPr>
        <p:spPr>
          <a:noFill/>
        </p:spPr>
        <p:txBody>
          <a:bodyPr/>
          <a:lstStyle/>
          <a:p>
            <a:fld id="{A58FF119-2552-D14A-81BC-440E60CD1691}" type="datetime4">
              <a:rPr lang="en-US"/>
              <a:pPr/>
              <a:t>October 15, 2020</a:t>
            </a:fld>
            <a:endParaRPr lang="en-US"/>
          </a:p>
        </p:txBody>
      </p:sp>
      <p:sp>
        <p:nvSpPr>
          <p:cNvPr id="77827" name="Rectangle 6"/>
          <p:cNvSpPr>
            <a:spLocks noGrp="1" noChangeArrowheads="1"/>
          </p:cNvSpPr>
          <p:nvPr>
            <p:ph type="ftr" sz="quarter" idx="4"/>
          </p:nvPr>
        </p:nvSpPr>
        <p:spPr>
          <a:noFill/>
        </p:spPr>
        <p:txBody>
          <a:bodyPr/>
          <a:lstStyle/>
          <a:p>
            <a:r>
              <a:rPr lang="en-US"/>
              <a:t>A Small Dose of Toxicology - Overview</a:t>
            </a:r>
          </a:p>
        </p:txBody>
      </p:sp>
      <p:sp>
        <p:nvSpPr>
          <p:cNvPr id="77828" name="Rectangle 7"/>
          <p:cNvSpPr>
            <a:spLocks noGrp="1" noChangeArrowheads="1"/>
          </p:cNvSpPr>
          <p:nvPr>
            <p:ph type="sldNum" sz="quarter" idx="5"/>
          </p:nvPr>
        </p:nvSpPr>
        <p:spPr>
          <a:noFill/>
        </p:spPr>
        <p:txBody>
          <a:bodyPr/>
          <a:lstStyle/>
          <a:p>
            <a:fld id="{95F7B786-0657-9340-9B83-FEF2082F2EB9}" type="slidenum">
              <a:rPr lang="en-US"/>
              <a:pPr/>
              <a:t>35</a:t>
            </a:fld>
            <a:endParaRPr lang="en-US"/>
          </a:p>
        </p:txBody>
      </p:sp>
      <p:sp>
        <p:nvSpPr>
          <p:cNvPr id="77829" name="Rectangle 2"/>
          <p:cNvSpPr>
            <a:spLocks noGrp="1" noRot="1" noChangeAspect="1" noChangeArrowheads="1"/>
          </p:cNvSpPr>
          <p:nvPr>
            <p:ph type="sldImg"/>
          </p:nvPr>
        </p:nvSpPr>
        <p:spPr>
          <a:solidFill>
            <a:srgbClr val="FFFFFF"/>
          </a:solidFill>
          <a:ln/>
        </p:spPr>
      </p:sp>
      <p:sp>
        <p:nvSpPr>
          <p:cNvPr id="7783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764C2F29-3961-B34A-9FC6-E09009651D34}" type="datetime4">
              <a:rPr lang="en-US">
                <a:latin typeface="Times New Roman" pitchFamily="-1" charset="0"/>
              </a:rPr>
              <a:pPr/>
              <a:t>October 15, 2020</a:t>
            </a:fld>
            <a:endParaRPr lang="en-US">
              <a:latin typeface="Times New Roman" pitchFamily="-1" charset="0"/>
            </a:endParaRPr>
          </a:p>
        </p:txBody>
      </p:sp>
      <p:sp>
        <p:nvSpPr>
          <p:cNvPr id="20483"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20484" name="Rectangle 7"/>
          <p:cNvSpPr>
            <a:spLocks noGrp="1" noChangeArrowheads="1"/>
          </p:cNvSpPr>
          <p:nvPr>
            <p:ph type="sldNum" sz="quarter" idx="5"/>
          </p:nvPr>
        </p:nvSpPr>
        <p:spPr>
          <a:noFill/>
        </p:spPr>
        <p:txBody>
          <a:bodyPr/>
          <a:lstStyle/>
          <a:p>
            <a:fld id="{01F1D61A-713F-5E44-B89F-C109CE58FA90}" type="slidenum">
              <a:rPr lang="en-US">
                <a:latin typeface="Times New Roman" pitchFamily="-1" charset="0"/>
              </a:rPr>
              <a:pPr/>
              <a:t>36</a:t>
            </a:fld>
            <a:endParaRPr lang="en-US">
              <a:latin typeface="Times New Roman" pitchFamily="-1" charset="0"/>
            </a:endParaRPr>
          </a:p>
        </p:txBody>
      </p:sp>
      <p:sp>
        <p:nvSpPr>
          <p:cNvPr id="20485" name="Rectangle 2"/>
          <p:cNvSpPr>
            <a:spLocks noGrp="1" noRot="1" noChangeAspect="1" noChangeArrowheads="1"/>
          </p:cNvSpPr>
          <p:nvPr>
            <p:ph type="sldImg"/>
          </p:nvPr>
        </p:nvSpPr>
        <p:spPr>
          <a:solidFill>
            <a:srgbClr val="FFFFFF"/>
          </a:solidFill>
          <a:ln/>
        </p:spPr>
      </p:sp>
      <p:sp>
        <p:nvSpPr>
          <p:cNvPr id="2048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764C2F29-3961-B34A-9FC6-E09009651D34}" type="datetime4">
              <a:rPr lang="en-US">
                <a:latin typeface="Times New Roman" pitchFamily="-1" charset="0"/>
              </a:rPr>
              <a:pPr/>
              <a:t>October 15, 2020</a:t>
            </a:fld>
            <a:endParaRPr lang="en-US">
              <a:latin typeface="Times New Roman" pitchFamily="-1" charset="0"/>
            </a:endParaRPr>
          </a:p>
        </p:txBody>
      </p:sp>
      <p:sp>
        <p:nvSpPr>
          <p:cNvPr id="20483"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20484" name="Rectangle 7"/>
          <p:cNvSpPr>
            <a:spLocks noGrp="1" noChangeArrowheads="1"/>
          </p:cNvSpPr>
          <p:nvPr>
            <p:ph type="sldNum" sz="quarter" idx="5"/>
          </p:nvPr>
        </p:nvSpPr>
        <p:spPr>
          <a:noFill/>
        </p:spPr>
        <p:txBody>
          <a:bodyPr/>
          <a:lstStyle/>
          <a:p>
            <a:fld id="{01F1D61A-713F-5E44-B89F-C109CE58FA90}" type="slidenum">
              <a:rPr lang="en-US">
                <a:latin typeface="Times New Roman" pitchFamily="-1" charset="0"/>
              </a:rPr>
              <a:pPr/>
              <a:t>37</a:t>
            </a:fld>
            <a:endParaRPr lang="en-US">
              <a:latin typeface="Times New Roman" pitchFamily="-1" charset="0"/>
            </a:endParaRPr>
          </a:p>
        </p:txBody>
      </p:sp>
      <p:sp>
        <p:nvSpPr>
          <p:cNvPr id="20485" name="Rectangle 2"/>
          <p:cNvSpPr>
            <a:spLocks noGrp="1" noRot="1" noChangeAspect="1" noChangeArrowheads="1"/>
          </p:cNvSpPr>
          <p:nvPr>
            <p:ph type="sldImg"/>
          </p:nvPr>
        </p:nvSpPr>
        <p:spPr>
          <a:solidFill>
            <a:srgbClr val="FFFFFF"/>
          </a:solidFill>
          <a:ln/>
        </p:spPr>
      </p:sp>
      <p:sp>
        <p:nvSpPr>
          <p:cNvPr id="2048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764C2F29-3961-B34A-9FC6-E09009651D34}" type="datetime4">
              <a:rPr lang="en-US">
                <a:latin typeface="Times New Roman" pitchFamily="-1" charset="0"/>
              </a:rPr>
              <a:pPr/>
              <a:t>October 15, 2020</a:t>
            </a:fld>
            <a:endParaRPr lang="en-US">
              <a:latin typeface="Times New Roman" pitchFamily="-1" charset="0"/>
            </a:endParaRPr>
          </a:p>
        </p:txBody>
      </p:sp>
      <p:sp>
        <p:nvSpPr>
          <p:cNvPr id="20483"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20484" name="Rectangle 7"/>
          <p:cNvSpPr>
            <a:spLocks noGrp="1" noChangeArrowheads="1"/>
          </p:cNvSpPr>
          <p:nvPr>
            <p:ph type="sldNum" sz="quarter" idx="5"/>
          </p:nvPr>
        </p:nvSpPr>
        <p:spPr>
          <a:noFill/>
        </p:spPr>
        <p:txBody>
          <a:bodyPr/>
          <a:lstStyle/>
          <a:p>
            <a:fld id="{01F1D61A-713F-5E44-B89F-C109CE58FA90}" type="slidenum">
              <a:rPr lang="en-US">
                <a:latin typeface="Times New Roman" pitchFamily="-1" charset="0"/>
              </a:rPr>
              <a:pPr/>
              <a:t>38</a:t>
            </a:fld>
            <a:endParaRPr lang="en-US">
              <a:latin typeface="Times New Roman" pitchFamily="-1" charset="0"/>
            </a:endParaRPr>
          </a:p>
        </p:txBody>
      </p:sp>
      <p:sp>
        <p:nvSpPr>
          <p:cNvPr id="20485" name="Rectangle 2"/>
          <p:cNvSpPr>
            <a:spLocks noGrp="1" noRot="1" noChangeAspect="1" noChangeArrowheads="1"/>
          </p:cNvSpPr>
          <p:nvPr>
            <p:ph type="sldImg"/>
          </p:nvPr>
        </p:nvSpPr>
        <p:spPr>
          <a:solidFill>
            <a:srgbClr val="FFFFFF"/>
          </a:solidFill>
          <a:ln/>
        </p:spPr>
      </p:sp>
      <p:sp>
        <p:nvSpPr>
          <p:cNvPr id="2048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764C2F29-3961-B34A-9FC6-E09009651D34}" type="datetime4">
              <a:rPr lang="en-US">
                <a:latin typeface="Times New Roman" pitchFamily="-1" charset="0"/>
              </a:rPr>
              <a:pPr/>
              <a:t>October 15, 2020</a:t>
            </a:fld>
            <a:endParaRPr lang="en-US">
              <a:latin typeface="Times New Roman" pitchFamily="-1" charset="0"/>
            </a:endParaRPr>
          </a:p>
        </p:txBody>
      </p:sp>
      <p:sp>
        <p:nvSpPr>
          <p:cNvPr id="20483"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20484" name="Rectangle 7"/>
          <p:cNvSpPr>
            <a:spLocks noGrp="1" noChangeArrowheads="1"/>
          </p:cNvSpPr>
          <p:nvPr>
            <p:ph type="sldNum" sz="quarter" idx="5"/>
          </p:nvPr>
        </p:nvSpPr>
        <p:spPr>
          <a:noFill/>
        </p:spPr>
        <p:txBody>
          <a:bodyPr/>
          <a:lstStyle/>
          <a:p>
            <a:fld id="{01F1D61A-713F-5E44-B89F-C109CE58FA90}" type="slidenum">
              <a:rPr lang="en-US">
                <a:latin typeface="Times New Roman" pitchFamily="-1" charset="0"/>
              </a:rPr>
              <a:pPr/>
              <a:t>39</a:t>
            </a:fld>
            <a:endParaRPr lang="en-US">
              <a:latin typeface="Times New Roman" pitchFamily="-1" charset="0"/>
            </a:endParaRPr>
          </a:p>
        </p:txBody>
      </p:sp>
      <p:sp>
        <p:nvSpPr>
          <p:cNvPr id="20485" name="Rectangle 2"/>
          <p:cNvSpPr>
            <a:spLocks noGrp="1" noRot="1" noChangeAspect="1" noChangeArrowheads="1"/>
          </p:cNvSpPr>
          <p:nvPr>
            <p:ph type="sldImg"/>
          </p:nvPr>
        </p:nvSpPr>
        <p:spPr>
          <a:solidFill>
            <a:srgbClr val="FFFFFF"/>
          </a:solidFill>
          <a:ln/>
        </p:spPr>
      </p:sp>
      <p:sp>
        <p:nvSpPr>
          <p:cNvPr id="2048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C9ECA36-DEF2-354F-B7C6-750E2BCA5D3B}" type="datetime4">
              <a:rPr lang="en-US">
                <a:latin typeface="Times New Roman" pitchFamily="-1" charset="0"/>
              </a:rPr>
              <a:pPr/>
              <a:t>October 15, 2020</a:t>
            </a:fld>
            <a:endParaRPr lang="en-US">
              <a:latin typeface="Times New Roman" pitchFamily="-1" charset="0"/>
            </a:endParaRPr>
          </a:p>
        </p:txBody>
      </p:sp>
      <p:sp>
        <p:nvSpPr>
          <p:cNvPr id="18435"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18436" name="Rectangle 7"/>
          <p:cNvSpPr>
            <a:spLocks noGrp="1" noChangeArrowheads="1"/>
          </p:cNvSpPr>
          <p:nvPr>
            <p:ph type="sldNum" sz="quarter" idx="5"/>
          </p:nvPr>
        </p:nvSpPr>
        <p:spPr>
          <a:noFill/>
        </p:spPr>
        <p:txBody>
          <a:bodyPr/>
          <a:lstStyle/>
          <a:p>
            <a:fld id="{30136595-2056-4544-8791-71D13EE8C719}" type="slidenum">
              <a:rPr lang="en-US">
                <a:latin typeface="Times New Roman" pitchFamily="-1" charset="0"/>
              </a:rPr>
              <a:pPr/>
              <a:t>4</a:t>
            </a:fld>
            <a:endParaRPr lang="en-US">
              <a:latin typeface="Times New Roman" pitchFamily="-1" charset="0"/>
            </a:endParaRPr>
          </a:p>
        </p:txBody>
      </p:sp>
      <p:sp>
        <p:nvSpPr>
          <p:cNvPr id="18437" name="Rectangle 2"/>
          <p:cNvSpPr>
            <a:spLocks noGrp="1" noRot="1" noChangeAspect="1" noChangeArrowheads="1"/>
          </p:cNvSpPr>
          <p:nvPr>
            <p:ph type="sldImg"/>
          </p:nvPr>
        </p:nvSpPr>
        <p:spPr>
          <a:solidFill>
            <a:srgbClr val="FFFFFF"/>
          </a:solidFill>
          <a:ln/>
        </p:spPr>
      </p:sp>
      <p:sp>
        <p:nvSpPr>
          <p:cNvPr id="1843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764C2F29-3961-B34A-9FC6-E09009651D34}" type="datetime4">
              <a:rPr lang="en-US">
                <a:latin typeface="Times New Roman" pitchFamily="-1" charset="0"/>
              </a:rPr>
              <a:pPr/>
              <a:t>October 15, 2020</a:t>
            </a:fld>
            <a:endParaRPr lang="en-US">
              <a:latin typeface="Times New Roman" pitchFamily="-1" charset="0"/>
            </a:endParaRPr>
          </a:p>
        </p:txBody>
      </p:sp>
      <p:sp>
        <p:nvSpPr>
          <p:cNvPr id="20483"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20484" name="Rectangle 7"/>
          <p:cNvSpPr>
            <a:spLocks noGrp="1" noChangeArrowheads="1"/>
          </p:cNvSpPr>
          <p:nvPr>
            <p:ph type="sldNum" sz="quarter" idx="5"/>
          </p:nvPr>
        </p:nvSpPr>
        <p:spPr>
          <a:noFill/>
        </p:spPr>
        <p:txBody>
          <a:bodyPr/>
          <a:lstStyle/>
          <a:p>
            <a:fld id="{01F1D61A-713F-5E44-B89F-C109CE58FA90}" type="slidenum">
              <a:rPr lang="en-US">
                <a:latin typeface="Times New Roman" pitchFamily="-1" charset="0"/>
              </a:rPr>
              <a:pPr/>
              <a:t>40</a:t>
            </a:fld>
            <a:endParaRPr lang="en-US">
              <a:latin typeface="Times New Roman" pitchFamily="-1" charset="0"/>
            </a:endParaRPr>
          </a:p>
        </p:txBody>
      </p:sp>
      <p:sp>
        <p:nvSpPr>
          <p:cNvPr id="20485" name="Rectangle 2"/>
          <p:cNvSpPr>
            <a:spLocks noGrp="1" noRot="1" noChangeAspect="1" noChangeArrowheads="1"/>
          </p:cNvSpPr>
          <p:nvPr>
            <p:ph type="sldImg"/>
          </p:nvPr>
        </p:nvSpPr>
        <p:spPr>
          <a:solidFill>
            <a:srgbClr val="FFFFFF"/>
          </a:solidFill>
          <a:ln/>
        </p:spPr>
      </p:sp>
      <p:sp>
        <p:nvSpPr>
          <p:cNvPr id="2048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764C2F29-3961-B34A-9FC6-E09009651D34}" type="datetime4">
              <a:rPr lang="en-US">
                <a:latin typeface="Times New Roman" pitchFamily="-1" charset="0"/>
              </a:rPr>
              <a:pPr/>
              <a:t>October 15, 2020</a:t>
            </a:fld>
            <a:endParaRPr lang="en-US">
              <a:latin typeface="Times New Roman" pitchFamily="-1" charset="0"/>
            </a:endParaRPr>
          </a:p>
        </p:txBody>
      </p:sp>
      <p:sp>
        <p:nvSpPr>
          <p:cNvPr id="20483"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20484" name="Rectangle 7"/>
          <p:cNvSpPr>
            <a:spLocks noGrp="1" noChangeArrowheads="1"/>
          </p:cNvSpPr>
          <p:nvPr>
            <p:ph type="sldNum" sz="quarter" idx="5"/>
          </p:nvPr>
        </p:nvSpPr>
        <p:spPr>
          <a:noFill/>
        </p:spPr>
        <p:txBody>
          <a:bodyPr/>
          <a:lstStyle/>
          <a:p>
            <a:fld id="{01F1D61A-713F-5E44-B89F-C109CE58FA90}" type="slidenum">
              <a:rPr lang="en-US">
                <a:latin typeface="Times New Roman" pitchFamily="-1" charset="0"/>
              </a:rPr>
              <a:pPr/>
              <a:t>41</a:t>
            </a:fld>
            <a:endParaRPr lang="en-US">
              <a:latin typeface="Times New Roman" pitchFamily="-1" charset="0"/>
            </a:endParaRPr>
          </a:p>
        </p:txBody>
      </p:sp>
      <p:sp>
        <p:nvSpPr>
          <p:cNvPr id="20485" name="Rectangle 2"/>
          <p:cNvSpPr>
            <a:spLocks noGrp="1" noRot="1" noChangeAspect="1" noChangeArrowheads="1"/>
          </p:cNvSpPr>
          <p:nvPr>
            <p:ph type="sldImg"/>
          </p:nvPr>
        </p:nvSpPr>
        <p:spPr>
          <a:solidFill>
            <a:srgbClr val="FFFFFF"/>
          </a:solidFill>
          <a:ln/>
        </p:spPr>
      </p:sp>
      <p:sp>
        <p:nvSpPr>
          <p:cNvPr id="2048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764C2F29-3961-B34A-9FC6-E09009651D34}" type="datetime4">
              <a:rPr lang="en-US">
                <a:latin typeface="Times New Roman" pitchFamily="-1" charset="0"/>
              </a:rPr>
              <a:pPr/>
              <a:t>October 15, 2020</a:t>
            </a:fld>
            <a:endParaRPr lang="en-US">
              <a:latin typeface="Times New Roman" pitchFamily="-1" charset="0"/>
            </a:endParaRPr>
          </a:p>
        </p:txBody>
      </p:sp>
      <p:sp>
        <p:nvSpPr>
          <p:cNvPr id="20483"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20484" name="Rectangle 7"/>
          <p:cNvSpPr>
            <a:spLocks noGrp="1" noChangeArrowheads="1"/>
          </p:cNvSpPr>
          <p:nvPr>
            <p:ph type="sldNum" sz="quarter" idx="5"/>
          </p:nvPr>
        </p:nvSpPr>
        <p:spPr>
          <a:noFill/>
        </p:spPr>
        <p:txBody>
          <a:bodyPr/>
          <a:lstStyle/>
          <a:p>
            <a:fld id="{01F1D61A-713F-5E44-B89F-C109CE58FA90}" type="slidenum">
              <a:rPr lang="en-US">
                <a:latin typeface="Times New Roman" pitchFamily="-1" charset="0"/>
              </a:rPr>
              <a:pPr/>
              <a:t>42</a:t>
            </a:fld>
            <a:endParaRPr lang="en-US">
              <a:latin typeface="Times New Roman" pitchFamily="-1" charset="0"/>
            </a:endParaRPr>
          </a:p>
        </p:txBody>
      </p:sp>
      <p:sp>
        <p:nvSpPr>
          <p:cNvPr id="20485" name="Rectangle 2"/>
          <p:cNvSpPr>
            <a:spLocks noGrp="1" noRot="1" noChangeAspect="1" noChangeArrowheads="1"/>
          </p:cNvSpPr>
          <p:nvPr>
            <p:ph type="sldImg"/>
          </p:nvPr>
        </p:nvSpPr>
        <p:spPr>
          <a:solidFill>
            <a:srgbClr val="FFFFFF"/>
          </a:solidFill>
          <a:ln/>
        </p:spPr>
      </p:sp>
      <p:sp>
        <p:nvSpPr>
          <p:cNvPr id="2048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764C2F29-3961-B34A-9FC6-E09009651D34}" type="datetime4">
              <a:rPr lang="en-US">
                <a:latin typeface="Times New Roman" pitchFamily="-1" charset="0"/>
              </a:rPr>
              <a:pPr/>
              <a:t>October 15, 2020</a:t>
            </a:fld>
            <a:endParaRPr lang="en-US">
              <a:latin typeface="Times New Roman" pitchFamily="-1" charset="0"/>
            </a:endParaRPr>
          </a:p>
        </p:txBody>
      </p:sp>
      <p:sp>
        <p:nvSpPr>
          <p:cNvPr id="20483"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20484" name="Rectangle 7"/>
          <p:cNvSpPr>
            <a:spLocks noGrp="1" noChangeArrowheads="1"/>
          </p:cNvSpPr>
          <p:nvPr>
            <p:ph type="sldNum" sz="quarter" idx="5"/>
          </p:nvPr>
        </p:nvSpPr>
        <p:spPr>
          <a:noFill/>
        </p:spPr>
        <p:txBody>
          <a:bodyPr/>
          <a:lstStyle/>
          <a:p>
            <a:fld id="{01F1D61A-713F-5E44-B89F-C109CE58FA90}" type="slidenum">
              <a:rPr lang="en-US">
                <a:latin typeface="Times New Roman" pitchFamily="-1" charset="0"/>
              </a:rPr>
              <a:pPr/>
              <a:t>43</a:t>
            </a:fld>
            <a:endParaRPr lang="en-US">
              <a:latin typeface="Times New Roman" pitchFamily="-1" charset="0"/>
            </a:endParaRPr>
          </a:p>
        </p:txBody>
      </p:sp>
      <p:sp>
        <p:nvSpPr>
          <p:cNvPr id="20485" name="Rectangle 2"/>
          <p:cNvSpPr>
            <a:spLocks noGrp="1" noRot="1" noChangeAspect="1" noChangeArrowheads="1"/>
          </p:cNvSpPr>
          <p:nvPr>
            <p:ph type="sldImg"/>
          </p:nvPr>
        </p:nvSpPr>
        <p:spPr>
          <a:solidFill>
            <a:srgbClr val="FFFFFF"/>
          </a:solidFill>
          <a:ln/>
        </p:spPr>
      </p:sp>
      <p:sp>
        <p:nvSpPr>
          <p:cNvPr id="2048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764C2F29-3961-B34A-9FC6-E09009651D34}" type="datetime4">
              <a:rPr lang="en-US">
                <a:latin typeface="Times New Roman" pitchFamily="-1" charset="0"/>
              </a:rPr>
              <a:pPr/>
              <a:t>October 15, 2020</a:t>
            </a:fld>
            <a:endParaRPr lang="en-US">
              <a:latin typeface="Times New Roman" pitchFamily="-1" charset="0"/>
            </a:endParaRPr>
          </a:p>
        </p:txBody>
      </p:sp>
      <p:sp>
        <p:nvSpPr>
          <p:cNvPr id="20483"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20484" name="Rectangle 7"/>
          <p:cNvSpPr>
            <a:spLocks noGrp="1" noChangeArrowheads="1"/>
          </p:cNvSpPr>
          <p:nvPr>
            <p:ph type="sldNum" sz="quarter" idx="5"/>
          </p:nvPr>
        </p:nvSpPr>
        <p:spPr>
          <a:noFill/>
        </p:spPr>
        <p:txBody>
          <a:bodyPr/>
          <a:lstStyle/>
          <a:p>
            <a:fld id="{01F1D61A-713F-5E44-B89F-C109CE58FA90}" type="slidenum">
              <a:rPr lang="en-US">
                <a:latin typeface="Times New Roman" pitchFamily="-1" charset="0"/>
              </a:rPr>
              <a:pPr/>
              <a:t>44</a:t>
            </a:fld>
            <a:endParaRPr lang="en-US">
              <a:latin typeface="Times New Roman" pitchFamily="-1" charset="0"/>
            </a:endParaRPr>
          </a:p>
        </p:txBody>
      </p:sp>
      <p:sp>
        <p:nvSpPr>
          <p:cNvPr id="20485" name="Rectangle 2"/>
          <p:cNvSpPr>
            <a:spLocks noGrp="1" noRot="1" noChangeAspect="1" noChangeArrowheads="1"/>
          </p:cNvSpPr>
          <p:nvPr>
            <p:ph type="sldImg"/>
          </p:nvPr>
        </p:nvSpPr>
        <p:spPr>
          <a:solidFill>
            <a:srgbClr val="FFFFFF"/>
          </a:solidFill>
          <a:ln/>
        </p:spPr>
      </p:sp>
      <p:sp>
        <p:nvSpPr>
          <p:cNvPr id="2048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764C2F29-3961-B34A-9FC6-E09009651D34}" type="datetime4">
              <a:rPr lang="en-US">
                <a:latin typeface="Times New Roman" pitchFamily="-1" charset="0"/>
              </a:rPr>
              <a:pPr/>
              <a:t>October 15, 2020</a:t>
            </a:fld>
            <a:endParaRPr lang="en-US">
              <a:latin typeface="Times New Roman" pitchFamily="-1" charset="0"/>
            </a:endParaRPr>
          </a:p>
        </p:txBody>
      </p:sp>
      <p:sp>
        <p:nvSpPr>
          <p:cNvPr id="20483"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20484" name="Rectangle 7"/>
          <p:cNvSpPr>
            <a:spLocks noGrp="1" noChangeArrowheads="1"/>
          </p:cNvSpPr>
          <p:nvPr>
            <p:ph type="sldNum" sz="quarter" idx="5"/>
          </p:nvPr>
        </p:nvSpPr>
        <p:spPr>
          <a:noFill/>
        </p:spPr>
        <p:txBody>
          <a:bodyPr/>
          <a:lstStyle/>
          <a:p>
            <a:fld id="{01F1D61A-713F-5E44-B89F-C109CE58FA90}" type="slidenum">
              <a:rPr lang="en-US">
                <a:latin typeface="Times New Roman" pitchFamily="-1" charset="0"/>
              </a:rPr>
              <a:pPr/>
              <a:t>45</a:t>
            </a:fld>
            <a:endParaRPr lang="en-US">
              <a:latin typeface="Times New Roman" pitchFamily="-1" charset="0"/>
            </a:endParaRPr>
          </a:p>
        </p:txBody>
      </p:sp>
      <p:sp>
        <p:nvSpPr>
          <p:cNvPr id="20485" name="Rectangle 2"/>
          <p:cNvSpPr>
            <a:spLocks noGrp="1" noRot="1" noChangeAspect="1" noChangeArrowheads="1"/>
          </p:cNvSpPr>
          <p:nvPr>
            <p:ph type="sldImg"/>
          </p:nvPr>
        </p:nvSpPr>
        <p:spPr>
          <a:solidFill>
            <a:srgbClr val="FFFFFF"/>
          </a:solidFill>
          <a:ln/>
        </p:spPr>
      </p:sp>
      <p:sp>
        <p:nvSpPr>
          <p:cNvPr id="2048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764C2F29-3961-B34A-9FC6-E09009651D34}" type="datetime4">
              <a:rPr lang="en-US">
                <a:latin typeface="Times New Roman" pitchFamily="-1" charset="0"/>
              </a:rPr>
              <a:pPr/>
              <a:t>October 15, 2020</a:t>
            </a:fld>
            <a:endParaRPr lang="en-US">
              <a:latin typeface="Times New Roman" pitchFamily="-1" charset="0"/>
            </a:endParaRPr>
          </a:p>
        </p:txBody>
      </p:sp>
      <p:sp>
        <p:nvSpPr>
          <p:cNvPr id="20483"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20484" name="Rectangle 7"/>
          <p:cNvSpPr>
            <a:spLocks noGrp="1" noChangeArrowheads="1"/>
          </p:cNvSpPr>
          <p:nvPr>
            <p:ph type="sldNum" sz="quarter" idx="5"/>
          </p:nvPr>
        </p:nvSpPr>
        <p:spPr>
          <a:noFill/>
        </p:spPr>
        <p:txBody>
          <a:bodyPr/>
          <a:lstStyle/>
          <a:p>
            <a:fld id="{01F1D61A-713F-5E44-B89F-C109CE58FA90}" type="slidenum">
              <a:rPr lang="en-US">
                <a:latin typeface="Times New Roman" pitchFamily="-1" charset="0"/>
              </a:rPr>
              <a:pPr/>
              <a:t>46</a:t>
            </a:fld>
            <a:endParaRPr lang="en-US">
              <a:latin typeface="Times New Roman" pitchFamily="-1" charset="0"/>
            </a:endParaRPr>
          </a:p>
        </p:txBody>
      </p:sp>
      <p:sp>
        <p:nvSpPr>
          <p:cNvPr id="20485" name="Rectangle 2"/>
          <p:cNvSpPr>
            <a:spLocks noGrp="1" noRot="1" noChangeAspect="1" noChangeArrowheads="1"/>
          </p:cNvSpPr>
          <p:nvPr>
            <p:ph type="sldImg"/>
          </p:nvPr>
        </p:nvSpPr>
        <p:spPr>
          <a:solidFill>
            <a:srgbClr val="FFFFFF"/>
          </a:solidFill>
          <a:ln/>
        </p:spPr>
      </p:sp>
      <p:sp>
        <p:nvSpPr>
          <p:cNvPr id="2048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764C2F29-3961-B34A-9FC6-E09009651D34}" type="datetime4">
              <a:rPr lang="en-US">
                <a:latin typeface="Times New Roman" pitchFamily="-1" charset="0"/>
              </a:rPr>
              <a:pPr/>
              <a:t>October 15, 2020</a:t>
            </a:fld>
            <a:endParaRPr lang="en-US">
              <a:latin typeface="Times New Roman" pitchFamily="-1" charset="0"/>
            </a:endParaRPr>
          </a:p>
        </p:txBody>
      </p:sp>
      <p:sp>
        <p:nvSpPr>
          <p:cNvPr id="20483"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20484" name="Rectangle 7"/>
          <p:cNvSpPr>
            <a:spLocks noGrp="1" noChangeArrowheads="1"/>
          </p:cNvSpPr>
          <p:nvPr>
            <p:ph type="sldNum" sz="quarter" idx="5"/>
          </p:nvPr>
        </p:nvSpPr>
        <p:spPr>
          <a:noFill/>
        </p:spPr>
        <p:txBody>
          <a:bodyPr/>
          <a:lstStyle/>
          <a:p>
            <a:fld id="{01F1D61A-713F-5E44-B89F-C109CE58FA90}" type="slidenum">
              <a:rPr lang="en-US">
                <a:latin typeface="Times New Roman" pitchFamily="-1" charset="0"/>
              </a:rPr>
              <a:pPr/>
              <a:t>47</a:t>
            </a:fld>
            <a:endParaRPr lang="en-US">
              <a:latin typeface="Times New Roman" pitchFamily="-1" charset="0"/>
            </a:endParaRPr>
          </a:p>
        </p:txBody>
      </p:sp>
      <p:sp>
        <p:nvSpPr>
          <p:cNvPr id="20485" name="Rectangle 2"/>
          <p:cNvSpPr>
            <a:spLocks noGrp="1" noRot="1" noChangeAspect="1" noChangeArrowheads="1"/>
          </p:cNvSpPr>
          <p:nvPr>
            <p:ph type="sldImg"/>
          </p:nvPr>
        </p:nvSpPr>
        <p:spPr>
          <a:solidFill>
            <a:srgbClr val="FFFFFF"/>
          </a:solidFill>
          <a:ln/>
        </p:spPr>
      </p:sp>
      <p:sp>
        <p:nvSpPr>
          <p:cNvPr id="2048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p>
            <a:fld id="{9EEFB94E-56D5-5B4D-B79F-1DD02B1128B8}" type="datetime4">
              <a:rPr lang="en-US">
                <a:latin typeface="Times New Roman" pitchFamily="-1" charset="0"/>
              </a:rPr>
              <a:pPr/>
              <a:t>October 15, 2020</a:t>
            </a:fld>
            <a:endParaRPr lang="en-US">
              <a:latin typeface="Times New Roman" pitchFamily="-1" charset="0"/>
            </a:endParaRPr>
          </a:p>
        </p:txBody>
      </p:sp>
      <p:sp>
        <p:nvSpPr>
          <p:cNvPr id="45059"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45060" name="Rectangle 7"/>
          <p:cNvSpPr>
            <a:spLocks noGrp="1" noChangeArrowheads="1"/>
          </p:cNvSpPr>
          <p:nvPr>
            <p:ph type="sldNum" sz="quarter" idx="5"/>
          </p:nvPr>
        </p:nvSpPr>
        <p:spPr>
          <a:noFill/>
        </p:spPr>
        <p:txBody>
          <a:bodyPr/>
          <a:lstStyle/>
          <a:p>
            <a:fld id="{95D23863-E7F4-B043-8497-6E80A01783F5}" type="slidenum">
              <a:rPr lang="en-US">
                <a:latin typeface="Times New Roman" pitchFamily="-1" charset="0"/>
              </a:rPr>
              <a:pPr/>
              <a:t>48</a:t>
            </a:fld>
            <a:endParaRPr lang="en-US">
              <a:latin typeface="Times New Roman" pitchFamily="-1" charset="0"/>
            </a:endParaRPr>
          </a:p>
        </p:txBody>
      </p:sp>
      <p:sp>
        <p:nvSpPr>
          <p:cNvPr id="45061" name="Rectangle 2"/>
          <p:cNvSpPr>
            <a:spLocks noGrp="1" noRot="1" noChangeAspect="1" noChangeArrowheads="1"/>
          </p:cNvSpPr>
          <p:nvPr>
            <p:ph type="sldImg"/>
          </p:nvPr>
        </p:nvSpPr>
        <p:spPr>
          <a:solidFill>
            <a:srgbClr val="FFFFFF"/>
          </a:solidFill>
          <a:ln/>
        </p:spPr>
      </p:sp>
      <p:sp>
        <p:nvSpPr>
          <p:cNvPr id="4506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p>
            <a:fld id="{9EEFB94E-56D5-5B4D-B79F-1DD02B1128B8}" type="datetime4">
              <a:rPr lang="en-US">
                <a:latin typeface="Times New Roman" pitchFamily="-1" charset="0"/>
              </a:rPr>
              <a:pPr/>
              <a:t>October 15, 2020</a:t>
            </a:fld>
            <a:endParaRPr lang="en-US">
              <a:latin typeface="Times New Roman" pitchFamily="-1" charset="0"/>
            </a:endParaRPr>
          </a:p>
        </p:txBody>
      </p:sp>
      <p:sp>
        <p:nvSpPr>
          <p:cNvPr id="45059"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45060" name="Rectangle 7"/>
          <p:cNvSpPr>
            <a:spLocks noGrp="1" noChangeArrowheads="1"/>
          </p:cNvSpPr>
          <p:nvPr>
            <p:ph type="sldNum" sz="quarter" idx="5"/>
          </p:nvPr>
        </p:nvSpPr>
        <p:spPr>
          <a:noFill/>
        </p:spPr>
        <p:txBody>
          <a:bodyPr/>
          <a:lstStyle/>
          <a:p>
            <a:fld id="{95D23863-E7F4-B043-8497-6E80A01783F5}" type="slidenum">
              <a:rPr lang="en-US">
                <a:latin typeface="Times New Roman" pitchFamily="-1" charset="0"/>
              </a:rPr>
              <a:pPr/>
              <a:t>49</a:t>
            </a:fld>
            <a:endParaRPr lang="en-US">
              <a:latin typeface="Times New Roman" pitchFamily="-1" charset="0"/>
            </a:endParaRPr>
          </a:p>
        </p:txBody>
      </p:sp>
      <p:sp>
        <p:nvSpPr>
          <p:cNvPr id="45061" name="Rectangle 2"/>
          <p:cNvSpPr>
            <a:spLocks noGrp="1" noRot="1" noChangeAspect="1" noChangeArrowheads="1"/>
          </p:cNvSpPr>
          <p:nvPr>
            <p:ph type="sldImg"/>
          </p:nvPr>
        </p:nvSpPr>
        <p:spPr>
          <a:solidFill>
            <a:srgbClr val="FFFFFF"/>
          </a:solidFill>
          <a:ln/>
        </p:spPr>
      </p:sp>
      <p:sp>
        <p:nvSpPr>
          <p:cNvPr id="4506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C9ECA36-DEF2-354F-B7C6-750E2BCA5D3B}" type="datetime4">
              <a:rPr lang="en-US">
                <a:latin typeface="Times New Roman" pitchFamily="-1" charset="0"/>
              </a:rPr>
              <a:pPr/>
              <a:t>October 15, 2020</a:t>
            </a:fld>
            <a:endParaRPr lang="en-US">
              <a:latin typeface="Times New Roman" pitchFamily="-1" charset="0"/>
            </a:endParaRPr>
          </a:p>
        </p:txBody>
      </p:sp>
      <p:sp>
        <p:nvSpPr>
          <p:cNvPr id="18435"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18436" name="Rectangle 7"/>
          <p:cNvSpPr>
            <a:spLocks noGrp="1" noChangeArrowheads="1"/>
          </p:cNvSpPr>
          <p:nvPr>
            <p:ph type="sldNum" sz="quarter" idx="5"/>
          </p:nvPr>
        </p:nvSpPr>
        <p:spPr>
          <a:noFill/>
        </p:spPr>
        <p:txBody>
          <a:bodyPr/>
          <a:lstStyle/>
          <a:p>
            <a:fld id="{30136595-2056-4544-8791-71D13EE8C719}" type="slidenum">
              <a:rPr lang="en-US">
                <a:latin typeface="Times New Roman" pitchFamily="-1" charset="0"/>
              </a:rPr>
              <a:pPr/>
              <a:t>5</a:t>
            </a:fld>
            <a:endParaRPr lang="en-US">
              <a:latin typeface="Times New Roman" pitchFamily="-1" charset="0"/>
            </a:endParaRPr>
          </a:p>
        </p:txBody>
      </p:sp>
      <p:sp>
        <p:nvSpPr>
          <p:cNvPr id="18437" name="Rectangle 2"/>
          <p:cNvSpPr>
            <a:spLocks noGrp="1" noRot="1" noChangeAspect="1" noChangeArrowheads="1"/>
          </p:cNvSpPr>
          <p:nvPr>
            <p:ph type="sldImg"/>
          </p:nvPr>
        </p:nvSpPr>
        <p:spPr>
          <a:solidFill>
            <a:srgbClr val="FFFFFF"/>
          </a:solidFill>
          <a:ln/>
        </p:spPr>
      </p:sp>
      <p:sp>
        <p:nvSpPr>
          <p:cNvPr id="1843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p>
            <a:fld id="{9EEFB94E-56D5-5B4D-B79F-1DD02B1128B8}" type="datetime4">
              <a:rPr lang="en-US">
                <a:latin typeface="Times New Roman" pitchFamily="-1" charset="0"/>
              </a:rPr>
              <a:pPr/>
              <a:t>October 15, 2020</a:t>
            </a:fld>
            <a:endParaRPr lang="en-US">
              <a:latin typeface="Times New Roman" pitchFamily="-1" charset="0"/>
            </a:endParaRPr>
          </a:p>
        </p:txBody>
      </p:sp>
      <p:sp>
        <p:nvSpPr>
          <p:cNvPr id="45059"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45060" name="Rectangle 7"/>
          <p:cNvSpPr>
            <a:spLocks noGrp="1" noChangeArrowheads="1"/>
          </p:cNvSpPr>
          <p:nvPr>
            <p:ph type="sldNum" sz="quarter" idx="5"/>
          </p:nvPr>
        </p:nvSpPr>
        <p:spPr>
          <a:noFill/>
        </p:spPr>
        <p:txBody>
          <a:bodyPr/>
          <a:lstStyle/>
          <a:p>
            <a:fld id="{95D23863-E7F4-B043-8497-6E80A01783F5}" type="slidenum">
              <a:rPr lang="en-US">
                <a:latin typeface="Times New Roman" pitchFamily="-1" charset="0"/>
              </a:rPr>
              <a:pPr/>
              <a:t>50</a:t>
            </a:fld>
            <a:endParaRPr lang="en-US">
              <a:latin typeface="Times New Roman" pitchFamily="-1" charset="0"/>
            </a:endParaRPr>
          </a:p>
        </p:txBody>
      </p:sp>
      <p:sp>
        <p:nvSpPr>
          <p:cNvPr id="45061" name="Rectangle 2"/>
          <p:cNvSpPr>
            <a:spLocks noGrp="1" noRot="1" noChangeAspect="1" noChangeArrowheads="1"/>
          </p:cNvSpPr>
          <p:nvPr>
            <p:ph type="sldImg"/>
          </p:nvPr>
        </p:nvSpPr>
        <p:spPr>
          <a:solidFill>
            <a:srgbClr val="FFFFFF"/>
          </a:solidFill>
          <a:ln/>
        </p:spPr>
      </p:sp>
      <p:sp>
        <p:nvSpPr>
          <p:cNvPr id="4506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p>
            <a:fld id="{9EEFB94E-56D5-5B4D-B79F-1DD02B1128B8}" type="datetime4">
              <a:rPr lang="en-US">
                <a:latin typeface="Times New Roman" pitchFamily="-1" charset="0"/>
              </a:rPr>
              <a:pPr/>
              <a:t>October 15, 2020</a:t>
            </a:fld>
            <a:endParaRPr lang="en-US">
              <a:latin typeface="Times New Roman" pitchFamily="-1" charset="0"/>
            </a:endParaRPr>
          </a:p>
        </p:txBody>
      </p:sp>
      <p:sp>
        <p:nvSpPr>
          <p:cNvPr id="45059"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45060" name="Rectangle 7"/>
          <p:cNvSpPr>
            <a:spLocks noGrp="1" noChangeArrowheads="1"/>
          </p:cNvSpPr>
          <p:nvPr>
            <p:ph type="sldNum" sz="quarter" idx="5"/>
          </p:nvPr>
        </p:nvSpPr>
        <p:spPr>
          <a:noFill/>
        </p:spPr>
        <p:txBody>
          <a:bodyPr/>
          <a:lstStyle/>
          <a:p>
            <a:fld id="{95D23863-E7F4-B043-8497-6E80A01783F5}" type="slidenum">
              <a:rPr lang="en-US">
                <a:latin typeface="Times New Roman" pitchFamily="-1" charset="0"/>
              </a:rPr>
              <a:pPr/>
              <a:t>51</a:t>
            </a:fld>
            <a:endParaRPr lang="en-US">
              <a:latin typeface="Times New Roman" pitchFamily="-1" charset="0"/>
            </a:endParaRPr>
          </a:p>
        </p:txBody>
      </p:sp>
      <p:sp>
        <p:nvSpPr>
          <p:cNvPr id="45061" name="Rectangle 2"/>
          <p:cNvSpPr>
            <a:spLocks noGrp="1" noRot="1" noChangeAspect="1" noChangeArrowheads="1"/>
          </p:cNvSpPr>
          <p:nvPr>
            <p:ph type="sldImg"/>
          </p:nvPr>
        </p:nvSpPr>
        <p:spPr>
          <a:solidFill>
            <a:srgbClr val="FFFFFF"/>
          </a:solidFill>
          <a:ln/>
        </p:spPr>
      </p:sp>
      <p:sp>
        <p:nvSpPr>
          <p:cNvPr id="4506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p>
            <a:fld id="{9EEFB94E-56D5-5B4D-B79F-1DD02B1128B8}" type="datetime4">
              <a:rPr lang="en-US">
                <a:latin typeface="Times New Roman" pitchFamily="-1" charset="0"/>
              </a:rPr>
              <a:pPr/>
              <a:t>October 15, 2020</a:t>
            </a:fld>
            <a:endParaRPr lang="en-US">
              <a:latin typeface="Times New Roman" pitchFamily="-1" charset="0"/>
            </a:endParaRPr>
          </a:p>
        </p:txBody>
      </p:sp>
      <p:sp>
        <p:nvSpPr>
          <p:cNvPr id="45059"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45060" name="Rectangle 7"/>
          <p:cNvSpPr>
            <a:spLocks noGrp="1" noChangeArrowheads="1"/>
          </p:cNvSpPr>
          <p:nvPr>
            <p:ph type="sldNum" sz="quarter" idx="5"/>
          </p:nvPr>
        </p:nvSpPr>
        <p:spPr>
          <a:noFill/>
        </p:spPr>
        <p:txBody>
          <a:bodyPr/>
          <a:lstStyle/>
          <a:p>
            <a:fld id="{95D23863-E7F4-B043-8497-6E80A01783F5}" type="slidenum">
              <a:rPr lang="en-US">
                <a:latin typeface="Times New Roman" pitchFamily="-1" charset="0"/>
              </a:rPr>
              <a:pPr/>
              <a:t>52</a:t>
            </a:fld>
            <a:endParaRPr lang="en-US">
              <a:latin typeface="Times New Roman" pitchFamily="-1" charset="0"/>
            </a:endParaRPr>
          </a:p>
        </p:txBody>
      </p:sp>
      <p:sp>
        <p:nvSpPr>
          <p:cNvPr id="45061" name="Rectangle 2"/>
          <p:cNvSpPr>
            <a:spLocks noGrp="1" noRot="1" noChangeAspect="1" noChangeArrowheads="1"/>
          </p:cNvSpPr>
          <p:nvPr>
            <p:ph type="sldImg"/>
          </p:nvPr>
        </p:nvSpPr>
        <p:spPr>
          <a:solidFill>
            <a:srgbClr val="FFFFFF"/>
          </a:solidFill>
          <a:ln/>
        </p:spPr>
      </p:sp>
      <p:sp>
        <p:nvSpPr>
          <p:cNvPr id="4506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p>
            <a:fld id="{9EEFB94E-56D5-5B4D-B79F-1DD02B1128B8}" type="datetime4">
              <a:rPr lang="en-US">
                <a:latin typeface="Times New Roman" pitchFamily="-1" charset="0"/>
              </a:rPr>
              <a:pPr/>
              <a:t>October 15, 2020</a:t>
            </a:fld>
            <a:endParaRPr lang="en-US">
              <a:latin typeface="Times New Roman" pitchFamily="-1" charset="0"/>
            </a:endParaRPr>
          </a:p>
        </p:txBody>
      </p:sp>
      <p:sp>
        <p:nvSpPr>
          <p:cNvPr id="45059"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45060" name="Rectangle 7"/>
          <p:cNvSpPr>
            <a:spLocks noGrp="1" noChangeArrowheads="1"/>
          </p:cNvSpPr>
          <p:nvPr>
            <p:ph type="sldNum" sz="quarter" idx="5"/>
          </p:nvPr>
        </p:nvSpPr>
        <p:spPr>
          <a:noFill/>
        </p:spPr>
        <p:txBody>
          <a:bodyPr/>
          <a:lstStyle/>
          <a:p>
            <a:fld id="{95D23863-E7F4-B043-8497-6E80A01783F5}" type="slidenum">
              <a:rPr lang="en-US">
                <a:latin typeface="Times New Roman" pitchFamily="-1" charset="0"/>
              </a:rPr>
              <a:pPr/>
              <a:t>53</a:t>
            </a:fld>
            <a:endParaRPr lang="en-US">
              <a:latin typeface="Times New Roman" pitchFamily="-1" charset="0"/>
            </a:endParaRPr>
          </a:p>
        </p:txBody>
      </p:sp>
      <p:sp>
        <p:nvSpPr>
          <p:cNvPr id="45061" name="Rectangle 2"/>
          <p:cNvSpPr>
            <a:spLocks noGrp="1" noRot="1" noChangeAspect="1" noChangeArrowheads="1"/>
          </p:cNvSpPr>
          <p:nvPr>
            <p:ph type="sldImg"/>
          </p:nvPr>
        </p:nvSpPr>
        <p:spPr>
          <a:solidFill>
            <a:srgbClr val="FFFFFF"/>
          </a:solidFill>
          <a:ln/>
        </p:spPr>
      </p:sp>
      <p:sp>
        <p:nvSpPr>
          <p:cNvPr id="4506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p>
            <a:fld id="{9EEFB94E-56D5-5B4D-B79F-1DD02B1128B8}" type="datetime4">
              <a:rPr lang="en-US">
                <a:latin typeface="Times New Roman" pitchFamily="-1" charset="0"/>
              </a:rPr>
              <a:pPr/>
              <a:t>October 15, 2020</a:t>
            </a:fld>
            <a:endParaRPr lang="en-US">
              <a:latin typeface="Times New Roman" pitchFamily="-1" charset="0"/>
            </a:endParaRPr>
          </a:p>
        </p:txBody>
      </p:sp>
      <p:sp>
        <p:nvSpPr>
          <p:cNvPr id="45059"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45060" name="Rectangle 7"/>
          <p:cNvSpPr>
            <a:spLocks noGrp="1" noChangeArrowheads="1"/>
          </p:cNvSpPr>
          <p:nvPr>
            <p:ph type="sldNum" sz="quarter" idx="5"/>
          </p:nvPr>
        </p:nvSpPr>
        <p:spPr>
          <a:noFill/>
        </p:spPr>
        <p:txBody>
          <a:bodyPr/>
          <a:lstStyle/>
          <a:p>
            <a:fld id="{95D23863-E7F4-B043-8497-6E80A01783F5}" type="slidenum">
              <a:rPr lang="en-US">
                <a:latin typeface="Times New Roman" pitchFamily="-1" charset="0"/>
              </a:rPr>
              <a:pPr/>
              <a:t>54</a:t>
            </a:fld>
            <a:endParaRPr lang="en-US">
              <a:latin typeface="Times New Roman" pitchFamily="-1" charset="0"/>
            </a:endParaRPr>
          </a:p>
        </p:txBody>
      </p:sp>
      <p:sp>
        <p:nvSpPr>
          <p:cNvPr id="45061" name="Rectangle 2"/>
          <p:cNvSpPr>
            <a:spLocks noGrp="1" noRot="1" noChangeAspect="1" noChangeArrowheads="1"/>
          </p:cNvSpPr>
          <p:nvPr>
            <p:ph type="sldImg"/>
          </p:nvPr>
        </p:nvSpPr>
        <p:spPr>
          <a:solidFill>
            <a:srgbClr val="FFFFFF"/>
          </a:solidFill>
          <a:ln/>
        </p:spPr>
      </p:sp>
      <p:sp>
        <p:nvSpPr>
          <p:cNvPr id="4506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p>
            <a:fld id="{9EEFB94E-56D5-5B4D-B79F-1DD02B1128B8}" type="datetime4">
              <a:rPr lang="en-US">
                <a:latin typeface="Times New Roman" pitchFamily="-1" charset="0"/>
              </a:rPr>
              <a:pPr/>
              <a:t>October 15, 2020</a:t>
            </a:fld>
            <a:endParaRPr lang="en-US">
              <a:latin typeface="Times New Roman" pitchFamily="-1" charset="0"/>
            </a:endParaRPr>
          </a:p>
        </p:txBody>
      </p:sp>
      <p:sp>
        <p:nvSpPr>
          <p:cNvPr id="45059"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45060" name="Rectangle 7"/>
          <p:cNvSpPr>
            <a:spLocks noGrp="1" noChangeArrowheads="1"/>
          </p:cNvSpPr>
          <p:nvPr>
            <p:ph type="sldNum" sz="quarter" idx="5"/>
          </p:nvPr>
        </p:nvSpPr>
        <p:spPr>
          <a:noFill/>
        </p:spPr>
        <p:txBody>
          <a:bodyPr/>
          <a:lstStyle/>
          <a:p>
            <a:fld id="{95D23863-E7F4-B043-8497-6E80A01783F5}" type="slidenum">
              <a:rPr lang="en-US">
                <a:latin typeface="Times New Roman" pitchFamily="-1" charset="0"/>
              </a:rPr>
              <a:pPr/>
              <a:t>55</a:t>
            </a:fld>
            <a:endParaRPr lang="en-US">
              <a:latin typeface="Times New Roman" pitchFamily="-1" charset="0"/>
            </a:endParaRPr>
          </a:p>
        </p:txBody>
      </p:sp>
      <p:sp>
        <p:nvSpPr>
          <p:cNvPr id="45061" name="Rectangle 2"/>
          <p:cNvSpPr>
            <a:spLocks noGrp="1" noRot="1" noChangeAspect="1" noChangeArrowheads="1"/>
          </p:cNvSpPr>
          <p:nvPr>
            <p:ph type="sldImg"/>
          </p:nvPr>
        </p:nvSpPr>
        <p:spPr>
          <a:solidFill>
            <a:srgbClr val="FFFFFF"/>
          </a:solidFill>
          <a:ln/>
        </p:spPr>
      </p:sp>
      <p:sp>
        <p:nvSpPr>
          <p:cNvPr id="4506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p>
            <a:fld id="{9EEFB94E-56D5-5B4D-B79F-1DD02B1128B8}" type="datetime4">
              <a:rPr lang="en-US">
                <a:latin typeface="Times New Roman" pitchFamily="-1" charset="0"/>
              </a:rPr>
              <a:pPr/>
              <a:t>October 15, 2020</a:t>
            </a:fld>
            <a:endParaRPr lang="en-US">
              <a:latin typeface="Times New Roman" pitchFamily="-1" charset="0"/>
            </a:endParaRPr>
          </a:p>
        </p:txBody>
      </p:sp>
      <p:sp>
        <p:nvSpPr>
          <p:cNvPr id="45059"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45060" name="Rectangle 7"/>
          <p:cNvSpPr>
            <a:spLocks noGrp="1" noChangeArrowheads="1"/>
          </p:cNvSpPr>
          <p:nvPr>
            <p:ph type="sldNum" sz="quarter" idx="5"/>
          </p:nvPr>
        </p:nvSpPr>
        <p:spPr>
          <a:noFill/>
        </p:spPr>
        <p:txBody>
          <a:bodyPr/>
          <a:lstStyle/>
          <a:p>
            <a:fld id="{95D23863-E7F4-B043-8497-6E80A01783F5}" type="slidenum">
              <a:rPr lang="en-US">
                <a:latin typeface="Times New Roman" pitchFamily="-1" charset="0"/>
              </a:rPr>
              <a:pPr/>
              <a:t>56</a:t>
            </a:fld>
            <a:endParaRPr lang="en-US">
              <a:latin typeface="Times New Roman" pitchFamily="-1" charset="0"/>
            </a:endParaRPr>
          </a:p>
        </p:txBody>
      </p:sp>
      <p:sp>
        <p:nvSpPr>
          <p:cNvPr id="45061" name="Rectangle 2"/>
          <p:cNvSpPr>
            <a:spLocks noGrp="1" noRot="1" noChangeAspect="1" noChangeArrowheads="1"/>
          </p:cNvSpPr>
          <p:nvPr>
            <p:ph type="sldImg"/>
          </p:nvPr>
        </p:nvSpPr>
        <p:spPr>
          <a:solidFill>
            <a:srgbClr val="FFFFFF"/>
          </a:solidFill>
          <a:ln/>
        </p:spPr>
      </p:sp>
      <p:sp>
        <p:nvSpPr>
          <p:cNvPr id="4506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p>
            <a:fld id="{9EEFB94E-56D5-5B4D-B79F-1DD02B1128B8}" type="datetime4">
              <a:rPr lang="en-US">
                <a:latin typeface="Times New Roman" pitchFamily="-1" charset="0"/>
              </a:rPr>
              <a:pPr/>
              <a:t>October 15, 2020</a:t>
            </a:fld>
            <a:endParaRPr lang="en-US">
              <a:latin typeface="Times New Roman" pitchFamily="-1" charset="0"/>
            </a:endParaRPr>
          </a:p>
        </p:txBody>
      </p:sp>
      <p:sp>
        <p:nvSpPr>
          <p:cNvPr id="45059"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45060" name="Rectangle 7"/>
          <p:cNvSpPr>
            <a:spLocks noGrp="1" noChangeArrowheads="1"/>
          </p:cNvSpPr>
          <p:nvPr>
            <p:ph type="sldNum" sz="quarter" idx="5"/>
          </p:nvPr>
        </p:nvSpPr>
        <p:spPr>
          <a:noFill/>
        </p:spPr>
        <p:txBody>
          <a:bodyPr/>
          <a:lstStyle/>
          <a:p>
            <a:fld id="{95D23863-E7F4-B043-8497-6E80A01783F5}" type="slidenum">
              <a:rPr lang="en-US">
                <a:latin typeface="Times New Roman" pitchFamily="-1" charset="0"/>
              </a:rPr>
              <a:pPr/>
              <a:t>57</a:t>
            </a:fld>
            <a:endParaRPr lang="en-US">
              <a:latin typeface="Times New Roman" pitchFamily="-1" charset="0"/>
            </a:endParaRPr>
          </a:p>
        </p:txBody>
      </p:sp>
      <p:sp>
        <p:nvSpPr>
          <p:cNvPr id="45061" name="Rectangle 2"/>
          <p:cNvSpPr>
            <a:spLocks noGrp="1" noRot="1" noChangeAspect="1" noChangeArrowheads="1"/>
          </p:cNvSpPr>
          <p:nvPr>
            <p:ph type="sldImg"/>
          </p:nvPr>
        </p:nvSpPr>
        <p:spPr>
          <a:solidFill>
            <a:srgbClr val="FFFFFF"/>
          </a:solidFill>
          <a:ln/>
        </p:spPr>
      </p:sp>
      <p:sp>
        <p:nvSpPr>
          <p:cNvPr id="4506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p>
            <a:fld id="{9EEFB94E-56D5-5B4D-B79F-1DD02B1128B8}" type="datetime4">
              <a:rPr lang="en-US">
                <a:latin typeface="Times New Roman" pitchFamily="-1" charset="0"/>
              </a:rPr>
              <a:pPr/>
              <a:t>October 15, 2020</a:t>
            </a:fld>
            <a:endParaRPr lang="en-US">
              <a:latin typeface="Times New Roman" pitchFamily="-1" charset="0"/>
            </a:endParaRPr>
          </a:p>
        </p:txBody>
      </p:sp>
      <p:sp>
        <p:nvSpPr>
          <p:cNvPr id="45059"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45060" name="Rectangle 7"/>
          <p:cNvSpPr>
            <a:spLocks noGrp="1" noChangeArrowheads="1"/>
          </p:cNvSpPr>
          <p:nvPr>
            <p:ph type="sldNum" sz="quarter" idx="5"/>
          </p:nvPr>
        </p:nvSpPr>
        <p:spPr>
          <a:noFill/>
        </p:spPr>
        <p:txBody>
          <a:bodyPr/>
          <a:lstStyle/>
          <a:p>
            <a:fld id="{95D23863-E7F4-B043-8497-6E80A01783F5}" type="slidenum">
              <a:rPr lang="en-US">
                <a:latin typeface="Times New Roman" pitchFamily="-1" charset="0"/>
              </a:rPr>
              <a:pPr/>
              <a:t>58</a:t>
            </a:fld>
            <a:endParaRPr lang="en-US">
              <a:latin typeface="Times New Roman" pitchFamily="-1" charset="0"/>
            </a:endParaRPr>
          </a:p>
        </p:txBody>
      </p:sp>
      <p:sp>
        <p:nvSpPr>
          <p:cNvPr id="45061" name="Rectangle 2"/>
          <p:cNvSpPr>
            <a:spLocks noGrp="1" noRot="1" noChangeAspect="1" noChangeArrowheads="1"/>
          </p:cNvSpPr>
          <p:nvPr>
            <p:ph type="sldImg"/>
          </p:nvPr>
        </p:nvSpPr>
        <p:spPr>
          <a:solidFill>
            <a:srgbClr val="FFFFFF"/>
          </a:solidFill>
          <a:ln/>
        </p:spPr>
      </p:sp>
      <p:sp>
        <p:nvSpPr>
          <p:cNvPr id="4506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p>
            <a:fld id="{9EEFB94E-56D5-5B4D-B79F-1DD02B1128B8}" type="datetime4">
              <a:rPr lang="en-US">
                <a:latin typeface="Times New Roman" pitchFamily="-1" charset="0"/>
              </a:rPr>
              <a:pPr/>
              <a:t>October 15, 2020</a:t>
            </a:fld>
            <a:endParaRPr lang="en-US">
              <a:latin typeface="Times New Roman" pitchFamily="-1" charset="0"/>
            </a:endParaRPr>
          </a:p>
        </p:txBody>
      </p:sp>
      <p:sp>
        <p:nvSpPr>
          <p:cNvPr id="45059"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45060" name="Rectangle 7"/>
          <p:cNvSpPr>
            <a:spLocks noGrp="1" noChangeArrowheads="1"/>
          </p:cNvSpPr>
          <p:nvPr>
            <p:ph type="sldNum" sz="quarter" idx="5"/>
          </p:nvPr>
        </p:nvSpPr>
        <p:spPr>
          <a:noFill/>
        </p:spPr>
        <p:txBody>
          <a:bodyPr/>
          <a:lstStyle/>
          <a:p>
            <a:fld id="{95D23863-E7F4-B043-8497-6E80A01783F5}" type="slidenum">
              <a:rPr lang="en-US">
                <a:latin typeface="Times New Roman" pitchFamily="-1" charset="0"/>
              </a:rPr>
              <a:pPr/>
              <a:t>59</a:t>
            </a:fld>
            <a:endParaRPr lang="en-US">
              <a:latin typeface="Times New Roman" pitchFamily="-1" charset="0"/>
            </a:endParaRPr>
          </a:p>
        </p:txBody>
      </p:sp>
      <p:sp>
        <p:nvSpPr>
          <p:cNvPr id="45061" name="Rectangle 2"/>
          <p:cNvSpPr>
            <a:spLocks noGrp="1" noRot="1" noChangeAspect="1" noChangeArrowheads="1"/>
          </p:cNvSpPr>
          <p:nvPr>
            <p:ph type="sldImg"/>
          </p:nvPr>
        </p:nvSpPr>
        <p:spPr>
          <a:solidFill>
            <a:srgbClr val="FFFFFF"/>
          </a:solidFill>
          <a:ln/>
        </p:spPr>
      </p:sp>
      <p:sp>
        <p:nvSpPr>
          <p:cNvPr id="4506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C9ECA36-DEF2-354F-B7C6-750E2BCA5D3B}" type="datetime4">
              <a:rPr lang="en-US">
                <a:latin typeface="Times New Roman" pitchFamily="-1" charset="0"/>
              </a:rPr>
              <a:pPr/>
              <a:t>October 15, 2020</a:t>
            </a:fld>
            <a:endParaRPr lang="en-US">
              <a:latin typeface="Times New Roman" pitchFamily="-1" charset="0"/>
            </a:endParaRPr>
          </a:p>
        </p:txBody>
      </p:sp>
      <p:sp>
        <p:nvSpPr>
          <p:cNvPr id="18435"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18436" name="Rectangle 7"/>
          <p:cNvSpPr>
            <a:spLocks noGrp="1" noChangeArrowheads="1"/>
          </p:cNvSpPr>
          <p:nvPr>
            <p:ph type="sldNum" sz="quarter" idx="5"/>
          </p:nvPr>
        </p:nvSpPr>
        <p:spPr>
          <a:noFill/>
        </p:spPr>
        <p:txBody>
          <a:bodyPr/>
          <a:lstStyle/>
          <a:p>
            <a:fld id="{30136595-2056-4544-8791-71D13EE8C719}" type="slidenum">
              <a:rPr lang="en-US">
                <a:latin typeface="Times New Roman" pitchFamily="-1" charset="0"/>
              </a:rPr>
              <a:pPr/>
              <a:t>6</a:t>
            </a:fld>
            <a:endParaRPr lang="en-US">
              <a:latin typeface="Times New Roman" pitchFamily="-1" charset="0"/>
            </a:endParaRPr>
          </a:p>
        </p:txBody>
      </p:sp>
      <p:sp>
        <p:nvSpPr>
          <p:cNvPr id="18437" name="Rectangle 2"/>
          <p:cNvSpPr>
            <a:spLocks noGrp="1" noRot="1" noChangeAspect="1" noChangeArrowheads="1"/>
          </p:cNvSpPr>
          <p:nvPr>
            <p:ph type="sldImg"/>
          </p:nvPr>
        </p:nvSpPr>
        <p:spPr>
          <a:solidFill>
            <a:srgbClr val="FFFFFF"/>
          </a:solidFill>
          <a:ln/>
        </p:spPr>
      </p:sp>
      <p:sp>
        <p:nvSpPr>
          <p:cNvPr id="1843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p>
            <a:fld id="{9EEFB94E-56D5-5B4D-B79F-1DD02B1128B8}" type="datetime4">
              <a:rPr lang="en-US">
                <a:latin typeface="Times New Roman" pitchFamily="-1" charset="0"/>
              </a:rPr>
              <a:pPr/>
              <a:t>October 15, 2020</a:t>
            </a:fld>
            <a:endParaRPr lang="en-US">
              <a:latin typeface="Times New Roman" pitchFamily="-1" charset="0"/>
            </a:endParaRPr>
          </a:p>
        </p:txBody>
      </p:sp>
      <p:sp>
        <p:nvSpPr>
          <p:cNvPr id="45059"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45060" name="Rectangle 7"/>
          <p:cNvSpPr>
            <a:spLocks noGrp="1" noChangeArrowheads="1"/>
          </p:cNvSpPr>
          <p:nvPr>
            <p:ph type="sldNum" sz="quarter" idx="5"/>
          </p:nvPr>
        </p:nvSpPr>
        <p:spPr>
          <a:noFill/>
        </p:spPr>
        <p:txBody>
          <a:bodyPr/>
          <a:lstStyle/>
          <a:p>
            <a:fld id="{95D23863-E7F4-B043-8497-6E80A01783F5}" type="slidenum">
              <a:rPr lang="en-US">
                <a:latin typeface="Times New Roman" pitchFamily="-1" charset="0"/>
              </a:rPr>
              <a:pPr/>
              <a:t>60</a:t>
            </a:fld>
            <a:endParaRPr lang="en-US">
              <a:latin typeface="Times New Roman" pitchFamily="-1" charset="0"/>
            </a:endParaRPr>
          </a:p>
        </p:txBody>
      </p:sp>
      <p:sp>
        <p:nvSpPr>
          <p:cNvPr id="45061" name="Rectangle 2"/>
          <p:cNvSpPr>
            <a:spLocks noGrp="1" noRot="1" noChangeAspect="1" noChangeArrowheads="1"/>
          </p:cNvSpPr>
          <p:nvPr>
            <p:ph type="sldImg"/>
          </p:nvPr>
        </p:nvSpPr>
        <p:spPr>
          <a:solidFill>
            <a:srgbClr val="FFFFFF"/>
          </a:solidFill>
          <a:ln/>
        </p:spPr>
      </p:sp>
      <p:sp>
        <p:nvSpPr>
          <p:cNvPr id="4506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p>
            <a:fld id="{9EEFB94E-56D5-5B4D-B79F-1DD02B1128B8}" type="datetime4">
              <a:rPr lang="en-US">
                <a:latin typeface="Times New Roman" pitchFamily="-1" charset="0"/>
              </a:rPr>
              <a:pPr/>
              <a:t>October 15, 2020</a:t>
            </a:fld>
            <a:endParaRPr lang="en-US">
              <a:latin typeface="Times New Roman" pitchFamily="-1" charset="0"/>
            </a:endParaRPr>
          </a:p>
        </p:txBody>
      </p:sp>
      <p:sp>
        <p:nvSpPr>
          <p:cNvPr id="45059"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45060" name="Rectangle 7"/>
          <p:cNvSpPr>
            <a:spLocks noGrp="1" noChangeArrowheads="1"/>
          </p:cNvSpPr>
          <p:nvPr>
            <p:ph type="sldNum" sz="quarter" idx="5"/>
          </p:nvPr>
        </p:nvSpPr>
        <p:spPr>
          <a:noFill/>
        </p:spPr>
        <p:txBody>
          <a:bodyPr/>
          <a:lstStyle/>
          <a:p>
            <a:fld id="{95D23863-E7F4-B043-8497-6E80A01783F5}" type="slidenum">
              <a:rPr lang="en-US">
                <a:latin typeface="Times New Roman" pitchFamily="-1" charset="0"/>
              </a:rPr>
              <a:pPr/>
              <a:t>61</a:t>
            </a:fld>
            <a:endParaRPr lang="en-US">
              <a:latin typeface="Times New Roman" pitchFamily="-1" charset="0"/>
            </a:endParaRPr>
          </a:p>
        </p:txBody>
      </p:sp>
      <p:sp>
        <p:nvSpPr>
          <p:cNvPr id="45061" name="Rectangle 2"/>
          <p:cNvSpPr>
            <a:spLocks noGrp="1" noRot="1" noChangeAspect="1" noChangeArrowheads="1"/>
          </p:cNvSpPr>
          <p:nvPr>
            <p:ph type="sldImg"/>
          </p:nvPr>
        </p:nvSpPr>
        <p:spPr>
          <a:solidFill>
            <a:srgbClr val="FFFFFF"/>
          </a:solidFill>
          <a:ln/>
        </p:spPr>
      </p:sp>
      <p:sp>
        <p:nvSpPr>
          <p:cNvPr id="4506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p>
            <a:fld id="{9EEFB94E-56D5-5B4D-B79F-1DD02B1128B8}" type="datetime4">
              <a:rPr lang="en-US">
                <a:latin typeface="Times New Roman" pitchFamily="-1" charset="0"/>
              </a:rPr>
              <a:pPr/>
              <a:t>October 15, 2020</a:t>
            </a:fld>
            <a:endParaRPr lang="en-US">
              <a:latin typeface="Times New Roman" pitchFamily="-1" charset="0"/>
            </a:endParaRPr>
          </a:p>
        </p:txBody>
      </p:sp>
      <p:sp>
        <p:nvSpPr>
          <p:cNvPr id="45059"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45060" name="Rectangle 7"/>
          <p:cNvSpPr>
            <a:spLocks noGrp="1" noChangeArrowheads="1"/>
          </p:cNvSpPr>
          <p:nvPr>
            <p:ph type="sldNum" sz="quarter" idx="5"/>
          </p:nvPr>
        </p:nvSpPr>
        <p:spPr>
          <a:noFill/>
        </p:spPr>
        <p:txBody>
          <a:bodyPr/>
          <a:lstStyle/>
          <a:p>
            <a:fld id="{95D23863-E7F4-B043-8497-6E80A01783F5}" type="slidenum">
              <a:rPr lang="en-US">
                <a:latin typeface="Times New Roman" pitchFamily="-1" charset="0"/>
              </a:rPr>
              <a:pPr/>
              <a:t>62</a:t>
            </a:fld>
            <a:endParaRPr lang="en-US">
              <a:latin typeface="Times New Roman" pitchFamily="-1" charset="0"/>
            </a:endParaRPr>
          </a:p>
        </p:txBody>
      </p:sp>
      <p:sp>
        <p:nvSpPr>
          <p:cNvPr id="45061" name="Rectangle 2"/>
          <p:cNvSpPr>
            <a:spLocks noGrp="1" noRot="1" noChangeAspect="1" noChangeArrowheads="1"/>
          </p:cNvSpPr>
          <p:nvPr>
            <p:ph type="sldImg"/>
          </p:nvPr>
        </p:nvSpPr>
        <p:spPr>
          <a:solidFill>
            <a:srgbClr val="FFFFFF"/>
          </a:solidFill>
          <a:ln/>
        </p:spPr>
      </p:sp>
      <p:sp>
        <p:nvSpPr>
          <p:cNvPr id="4506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noFill/>
        </p:spPr>
        <p:txBody>
          <a:bodyPr/>
          <a:lstStyle/>
          <a:p>
            <a:fld id="{2713DCDB-E23B-D34D-80A6-BD4D7BC0E780}" type="datetime4">
              <a:rPr lang="en-US">
                <a:latin typeface="Times New Roman" pitchFamily="-1" charset="0"/>
              </a:rPr>
              <a:pPr/>
              <a:t>October 15, 2020</a:t>
            </a:fld>
            <a:endParaRPr lang="en-US">
              <a:latin typeface="Times New Roman" pitchFamily="-1" charset="0"/>
            </a:endParaRPr>
          </a:p>
        </p:txBody>
      </p:sp>
      <p:sp>
        <p:nvSpPr>
          <p:cNvPr id="47107"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47108" name="Rectangle 7"/>
          <p:cNvSpPr>
            <a:spLocks noGrp="1" noChangeArrowheads="1"/>
          </p:cNvSpPr>
          <p:nvPr>
            <p:ph type="sldNum" sz="quarter" idx="5"/>
          </p:nvPr>
        </p:nvSpPr>
        <p:spPr>
          <a:noFill/>
        </p:spPr>
        <p:txBody>
          <a:bodyPr/>
          <a:lstStyle/>
          <a:p>
            <a:fld id="{E401EAD3-0A1C-B84E-996F-C3C34764D53E}" type="slidenum">
              <a:rPr lang="en-US">
                <a:latin typeface="Times New Roman" pitchFamily="-1" charset="0"/>
              </a:rPr>
              <a:pPr/>
              <a:t>63</a:t>
            </a:fld>
            <a:endParaRPr lang="en-US">
              <a:latin typeface="Times New Roman" pitchFamily="-1" charset="0"/>
            </a:endParaRPr>
          </a:p>
        </p:txBody>
      </p:sp>
      <p:sp>
        <p:nvSpPr>
          <p:cNvPr id="47109" name="Rectangle 2"/>
          <p:cNvSpPr>
            <a:spLocks noGrp="1" noRot="1" noChangeAspect="1" noChangeArrowheads="1"/>
          </p:cNvSpPr>
          <p:nvPr>
            <p:ph type="sldImg"/>
          </p:nvPr>
        </p:nvSpPr>
        <p:spPr>
          <a:solidFill>
            <a:srgbClr val="FFFFFF"/>
          </a:solidFill>
          <a:ln/>
        </p:spPr>
      </p:sp>
      <p:sp>
        <p:nvSpPr>
          <p:cNvPr id="4711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EB6BA2AB-3ABD-8F4F-BCFB-49D18AD94865}" type="datetime4">
              <a:rPr lang="en-US">
                <a:latin typeface="Times New Roman" pitchFamily="-1" charset="0"/>
              </a:rPr>
              <a:pPr/>
              <a:t>October 15, 2020</a:t>
            </a:fld>
            <a:endParaRPr lang="en-US">
              <a:latin typeface="Times New Roman" pitchFamily="-1" charset="0"/>
            </a:endParaRPr>
          </a:p>
        </p:txBody>
      </p:sp>
      <p:sp>
        <p:nvSpPr>
          <p:cNvPr id="51203"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51204" name="Rectangle 7"/>
          <p:cNvSpPr>
            <a:spLocks noGrp="1" noChangeArrowheads="1"/>
          </p:cNvSpPr>
          <p:nvPr>
            <p:ph type="sldNum" sz="quarter" idx="5"/>
          </p:nvPr>
        </p:nvSpPr>
        <p:spPr>
          <a:noFill/>
        </p:spPr>
        <p:txBody>
          <a:bodyPr/>
          <a:lstStyle/>
          <a:p>
            <a:fld id="{179A9C70-66CA-2C40-8C34-0DEAC7AB35CB}" type="slidenum">
              <a:rPr lang="en-US">
                <a:latin typeface="Times New Roman" pitchFamily="-1" charset="0"/>
              </a:rPr>
              <a:pPr/>
              <a:t>64</a:t>
            </a:fld>
            <a:endParaRPr lang="en-US">
              <a:latin typeface="Times New Roman" pitchFamily="-1" charset="0"/>
            </a:endParaRPr>
          </a:p>
        </p:txBody>
      </p:sp>
      <p:sp>
        <p:nvSpPr>
          <p:cNvPr id="51205" name="Rectangle 2"/>
          <p:cNvSpPr>
            <a:spLocks noGrp="1" noRot="1" noChangeAspect="1" noChangeArrowheads="1"/>
          </p:cNvSpPr>
          <p:nvPr>
            <p:ph type="sldImg"/>
          </p:nvPr>
        </p:nvSpPr>
        <p:spPr>
          <a:solidFill>
            <a:srgbClr val="FFFFFF"/>
          </a:solidFill>
          <a:ln/>
        </p:spPr>
      </p:sp>
      <p:sp>
        <p:nvSpPr>
          <p:cNvPr id="5120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p:spPr>
        <p:txBody>
          <a:bodyPr/>
          <a:lstStyle/>
          <a:p>
            <a:fld id="{3ADD5708-D86A-4A44-83E4-5F153A20274D}" type="datetime4">
              <a:rPr lang="en-US">
                <a:latin typeface="Times New Roman" pitchFamily="-1" charset="0"/>
              </a:rPr>
              <a:pPr/>
              <a:t>October 15, 2020</a:t>
            </a:fld>
            <a:endParaRPr lang="en-US">
              <a:latin typeface="Times New Roman" pitchFamily="-1" charset="0"/>
            </a:endParaRPr>
          </a:p>
        </p:txBody>
      </p:sp>
      <p:sp>
        <p:nvSpPr>
          <p:cNvPr id="49155"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49156" name="Rectangle 7"/>
          <p:cNvSpPr>
            <a:spLocks noGrp="1" noChangeArrowheads="1"/>
          </p:cNvSpPr>
          <p:nvPr>
            <p:ph type="sldNum" sz="quarter" idx="5"/>
          </p:nvPr>
        </p:nvSpPr>
        <p:spPr>
          <a:noFill/>
        </p:spPr>
        <p:txBody>
          <a:bodyPr/>
          <a:lstStyle/>
          <a:p>
            <a:fld id="{0A42851F-4071-1444-8F80-61F89FFBE3A5}" type="slidenum">
              <a:rPr lang="en-US">
                <a:latin typeface="Times New Roman" pitchFamily="-1" charset="0"/>
              </a:rPr>
              <a:pPr/>
              <a:t>65</a:t>
            </a:fld>
            <a:endParaRPr lang="en-US">
              <a:latin typeface="Times New Roman" pitchFamily="-1" charset="0"/>
            </a:endParaRPr>
          </a:p>
        </p:txBody>
      </p:sp>
      <p:sp>
        <p:nvSpPr>
          <p:cNvPr id="49157" name="Rectangle 2"/>
          <p:cNvSpPr>
            <a:spLocks noGrp="1" noRot="1" noChangeAspect="1" noChangeArrowheads="1"/>
          </p:cNvSpPr>
          <p:nvPr>
            <p:ph type="sldImg"/>
          </p:nvPr>
        </p:nvSpPr>
        <p:spPr>
          <a:solidFill>
            <a:srgbClr val="FFFFFF"/>
          </a:solidFill>
          <a:ln/>
        </p:spPr>
      </p:sp>
      <p:sp>
        <p:nvSpPr>
          <p:cNvPr id="4915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dt" sz="quarter" idx="1"/>
          </p:nvPr>
        </p:nvSpPr>
        <p:spPr>
          <a:noFill/>
        </p:spPr>
        <p:txBody>
          <a:bodyPr/>
          <a:lstStyle/>
          <a:p>
            <a:fld id="{C217CBD0-E8DC-204F-BD0C-37FF7D0B0C1D}" type="datetime4">
              <a:rPr lang="en-US">
                <a:latin typeface="Times New Roman" pitchFamily="-1" charset="0"/>
              </a:rPr>
              <a:pPr/>
              <a:t>October 15, 2020</a:t>
            </a:fld>
            <a:endParaRPr lang="en-US">
              <a:latin typeface="Times New Roman" pitchFamily="-1" charset="0"/>
            </a:endParaRPr>
          </a:p>
        </p:txBody>
      </p:sp>
      <p:sp>
        <p:nvSpPr>
          <p:cNvPr id="53251"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53252" name="Rectangle 7"/>
          <p:cNvSpPr>
            <a:spLocks noGrp="1" noChangeArrowheads="1"/>
          </p:cNvSpPr>
          <p:nvPr>
            <p:ph type="sldNum" sz="quarter" idx="5"/>
          </p:nvPr>
        </p:nvSpPr>
        <p:spPr>
          <a:noFill/>
        </p:spPr>
        <p:txBody>
          <a:bodyPr/>
          <a:lstStyle/>
          <a:p>
            <a:fld id="{92CF618E-1C0C-C04C-B33E-0C8218CBC314}" type="slidenum">
              <a:rPr lang="en-US">
                <a:latin typeface="Times New Roman" pitchFamily="-1" charset="0"/>
              </a:rPr>
              <a:pPr/>
              <a:t>66</a:t>
            </a:fld>
            <a:endParaRPr lang="en-US">
              <a:latin typeface="Times New Roman" pitchFamily="-1" charset="0"/>
            </a:endParaRPr>
          </a:p>
        </p:txBody>
      </p:sp>
      <p:sp>
        <p:nvSpPr>
          <p:cNvPr id="53253" name="Rectangle 2"/>
          <p:cNvSpPr>
            <a:spLocks noGrp="1" noRot="1" noChangeAspect="1" noChangeArrowheads="1"/>
          </p:cNvSpPr>
          <p:nvPr>
            <p:ph type="sldImg"/>
          </p:nvPr>
        </p:nvSpPr>
        <p:spPr>
          <a:solidFill>
            <a:srgbClr val="FFFFFF"/>
          </a:solidFill>
          <a:ln/>
        </p:spPr>
      </p:sp>
      <p:sp>
        <p:nvSpPr>
          <p:cNvPr id="5325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dt" sz="quarter" idx="1"/>
          </p:nvPr>
        </p:nvSpPr>
        <p:spPr>
          <a:noFill/>
        </p:spPr>
        <p:txBody>
          <a:bodyPr/>
          <a:lstStyle/>
          <a:p>
            <a:fld id="{96907B7B-AA60-8D41-8859-D0EE527D1C6D}" type="datetime4">
              <a:rPr lang="en-US">
                <a:latin typeface="Times New Roman" pitchFamily="-83" charset="0"/>
              </a:rPr>
              <a:pPr/>
              <a:t>October 15, 2020</a:t>
            </a:fld>
            <a:endParaRPr lang="en-US">
              <a:latin typeface="Times New Roman" pitchFamily="-83" charset="0"/>
            </a:endParaRPr>
          </a:p>
        </p:txBody>
      </p:sp>
      <p:sp>
        <p:nvSpPr>
          <p:cNvPr id="39939" name="Rectangle 6"/>
          <p:cNvSpPr>
            <a:spLocks noGrp="1" noChangeArrowheads="1"/>
          </p:cNvSpPr>
          <p:nvPr>
            <p:ph type="ftr" sz="quarter" idx="4"/>
          </p:nvPr>
        </p:nvSpPr>
        <p:spPr>
          <a:noFill/>
        </p:spPr>
        <p:txBody>
          <a:bodyPr/>
          <a:lstStyle/>
          <a:p>
            <a:r>
              <a:rPr lang="en-US">
                <a:latin typeface="Times New Roman" pitchFamily="-83" charset="0"/>
              </a:rPr>
              <a:t>A Small Dose of Toxicology - Overview</a:t>
            </a:r>
          </a:p>
        </p:txBody>
      </p:sp>
      <p:sp>
        <p:nvSpPr>
          <p:cNvPr id="39940" name="Rectangle 7"/>
          <p:cNvSpPr>
            <a:spLocks noGrp="1" noChangeArrowheads="1"/>
          </p:cNvSpPr>
          <p:nvPr>
            <p:ph type="sldNum" sz="quarter" idx="5"/>
          </p:nvPr>
        </p:nvSpPr>
        <p:spPr>
          <a:noFill/>
        </p:spPr>
        <p:txBody>
          <a:bodyPr/>
          <a:lstStyle/>
          <a:p>
            <a:fld id="{F416E6A1-A8CE-BE45-912E-0A83FF4A5C53}" type="slidenum">
              <a:rPr lang="en-US">
                <a:latin typeface="Times New Roman" pitchFamily="-83" charset="0"/>
              </a:rPr>
              <a:pPr/>
              <a:t>67</a:t>
            </a:fld>
            <a:endParaRPr lang="en-US">
              <a:latin typeface="Times New Roman" pitchFamily="-83" charset="0"/>
            </a:endParaRPr>
          </a:p>
        </p:txBody>
      </p:sp>
      <p:sp>
        <p:nvSpPr>
          <p:cNvPr id="39941" name="Rectangle 2"/>
          <p:cNvSpPr>
            <a:spLocks noGrp="1" noRot="1" noChangeAspect="1" noChangeArrowheads="1" noTextEdit="1"/>
          </p:cNvSpPr>
          <p:nvPr>
            <p:ph type="sldImg"/>
          </p:nvPr>
        </p:nvSpPr>
        <p:spPr>
          <a:ln/>
        </p:spPr>
      </p:sp>
      <p:sp>
        <p:nvSpPr>
          <p:cNvPr id="39942" name="Rectangle 3"/>
          <p:cNvSpPr>
            <a:spLocks noGrp="1" noChangeArrowheads="1"/>
          </p:cNvSpPr>
          <p:nvPr>
            <p:ph type="body" idx="1"/>
          </p:nvPr>
        </p:nvSpPr>
        <p:spPr>
          <a:noFill/>
          <a:ln/>
        </p:spPr>
        <p:txBody>
          <a:bodyPr lIns="96505" tIns="48251" rIns="96505" bIns="48251"/>
          <a:lstStyle/>
          <a:p>
            <a:pPr eaLnBrk="1" hangingPunct="1"/>
            <a:endParaRPr lang="en-US">
              <a:latin typeface="Times New Roman" pitchFamily="-83"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dt" sz="quarter" idx="1"/>
          </p:nvPr>
        </p:nvSpPr>
        <p:spPr>
          <a:noFill/>
        </p:spPr>
        <p:txBody>
          <a:bodyPr/>
          <a:lstStyle/>
          <a:p>
            <a:fld id="{6157C01B-A5E5-124A-AB5F-F5B1BF377340}" type="datetime4">
              <a:rPr lang="en-US">
                <a:latin typeface="Times New Roman" pitchFamily="-83" charset="0"/>
              </a:rPr>
              <a:pPr/>
              <a:t>October 15, 2020</a:t>
            </a:fld>
            <a:endParaRPr lang="en-US">
              <a:latin typeface="Times New Roman" pitchFamily="-83" charset="0"/>
            </a:endParaRPr>
          </a:p>
        </p:txBody>
      </p:sp>
      <p:sp>
        <p:nvSpPr>
          <p:cNvPr id="41987" name="Rectangle 6"/>
          <p:cNvSpPr>
            <a:spLocks noGrp="1" noChangeArrowheads="1"/>
          </p:cNvSpPr>
          <p:nvPr>
            <p:ph type="ftr" sz="quarter" idx="4"/>
          </p:nvPr>
        </p:nvSpPr>
        <p:spPr>
          <a:noFill/>
        </p:spPr>
        <p:txBody>
          <a:bodyPr/>
          <a:lstStyle/>
          <a:p>
            <a:r>
              <a:rPr lang="en-US">
                <a:latin typeface="Times New Roman" pitchFamily="-83" charset="0"/>
              </a:rPr>
              <a:t>A Small Dose of Toxicology - Overview</a:t>
            </a:r>
          </a:p>
        </p:txBody>
      </p:sp>
      <p:sp>
        <p:nvSpPr>
          <p:cNvPr id="41988" name="Rectangle 7"/>
          <p:cNvSpPr>
            <a:spLocks noGrp="1" noChangeArrowheads="1"/>
          </p:cNvSpPr>
          <p:nvPr>
            <p:ph type="sldNum" sz="quarter" idx="5"/>
          </p:nvPr>
        </p:nvSpPr>
        <p:spPr>
          <a:noFill/>
        </p:spPr>
        <p:txBody>
          <a:bodyPr/>
          <a:lstStyle/>
          <a:p>
            <a:fld id="{61CC0255-E0FB-994E-9EF0-C6C8E32EC7F7}" type="slidenum">
              <a:rPr lang="en-US">
                <a:latin typeface="Times New Roman" pitchFamily="-83" charset="0"/>
              </a:rPr>
              <a:pPr/>
              <a:t>68</a:t>
            </a:fld>
            <a:endParaRPr lang="en-US">
              <a:latin typeface="Times New Roman" pitchFamily="-83" charset="0"/>
            </a:endParaRPr>
          </a:p>
        </p:txBody>
      </p:sp>
      <p:sp>
        <p:nvSpPr>
          <p:cNvPr id="41989" name="Rectangle 2"/>
          <p:cNvSpPr>
            <a:spLocks noGrp="1" noRot="1" noChangeAspect="1" noChangeArrowheads="1" noTextEdit="1"/>
          </p:cNvSpPr>
          <p:nvPr>
            <p:ph type="sldImg"/>
          </p:nvPr>
        </p:nvSpPr>
        <p:spPr>
          <a:ln/>
        </p:spPr>
      </p:sp>
      <p:sp>
        <p:nvSpPr>
          <p:cNvPr id="41990" name="Rectangle 3"/>
          <p:cNvSpPr>
            <a:spLocks noGrp="1" noChangeArrowheads="1"/>
          </p:cNvSpPr>
          <p:nvPr>
            <p:ph type="body" idx="1"/>
          </p:nvPr>
        </p:nvSpPr>
        <p:spPr>
          <a:noFill/>
          <a:ln/>
        </p:spPr>
        <p:txBody>
          <a:bodyPr/>
          <a:lstStyle/>
          <a:p>
            <a:pPr eaLnBrk="1" hangingPunct="1"/>
            <a:endParaRPr lang="en-US">
              <a:latin typeface="Times New Roman" pitchFamily="-83"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a:noFill/>
        </p:spPr>
        <p:txBody>
          <a:bodyPr/>
          <a:lstStyle/>
          <a:p>
            <a:fld id="{37882DDB-53DF-BA4B-8D96-443F2BB1D922}" type="datetime4">
              <a:rPr lang="en-US">
                <a:latin typeface="Times New Roman" pitchFamily="-83" charset="0"/>
              </a:rPr>
              <a:pPr/>
              <a:t>October 15, 2020</a:t>
            </a:fld>
            <a:endParaRPr lang="en-US">
              <a:latin typeface="Times New Roman" pitchFamily="-83" charset="0"/>
            </a:endParaRPr>
          </a:p>
        </p:txBody>
      </p:sp>
      <p:sp>
        <p:nvSpPr>
          <p:cNvPr id="44035" name="Rectangle 6"/>
          <p:cNvSpPr>
            <a:spLocks noGrp="1" noChangeArrowheads="1"/>
          </p:cNvSpPr>
          <p:nvPr>
            <p:ph type="ftr" sz="quarter" idx="4"/>
          </p:nvPr>
        </p:nvSpPr>
        <p:spPr>
          <a:noFill/>
        </p:spPr>
        <p:txBody>
          <a:bodyPr/>
          <a:lstStyle/>
          <a:p>
            <a:r>
              <a:rPr lang="en-US">
                <a:latin typeface="Times New Roman" pitchFamily="-83" charset="0"/>
              </a:rPr>
              <a:t>A Small Dose of Toxicology - Overview</a:t>
            </a:r>
          </a:p>
        </p:txBody>
      </p:sp>
      <p:sp>
        <p:nvSpPr>
          <p:cNvPr id="44036" name="Rectangle 7"/>
          <p:cNvSpPr>
            <a:spLocks noGrp="1" noChangeArrowheads="1"/>
          </p:cNvSpPr>
          <p:nvPr>
            <p:ph type="sldNum" sz="quarter" idx="5"/>
          </p:nvPr>
        </p:nvSpPr>
        <p:spPr>
          <a:noFill/>
        </p:spPr>
        <p:txBody>
          <a:bodyPr/>
          <a:lstStyle/>
          <a:p>
            <a:fld id="{DF7F8D44-4942-2147-892E-95B2BB6169DB}" type="slidenum">
              <a:rPr lang="en-US">
                <a:latin typeface="Times New Roman" pitchFamily="-83" charset="0"/>
              </a:rPr>
              <a:pPr/>
              <a:t>69</a:t>
            </a:fld>
            <a:endParaRPr lang="en-US">
              <a:latin typeface="Times New Roman" pitchFamily="-83" charset="0"/>
            </a:endParaRPr>
          </a:p>
        </p:txBody>
      </p:sp>
      <p:sp>
        <p:nvSpPr>
          <p:cNvPr id="44037" name="Rectangle 2"/>
          <p:cNvSpPr>
            <a:spLocks noGrp="1" noRot="1" noChangeAspect="1" noChangeArrowheads="1" noTextEdit="1"/>
          </p:cNvSpPr>
          <p:nvPr>
            <p:ph type="sldImg"/>
          </p:nvPr>
        </p:nvSpPr>
        <p:spPr>
          <a:ln/>
        </p:spPr>
      </p:sp>
      <p:sp>
        <p:nvSpPr>
          <p:cNvPr id="44038" name="Rectangle 3"/>
          <p:cNvSpPr>
            <a:spLocks noGrp="1" noChangeArrowheads="1"/>
          </p:cNvSpPr>
          <p:nvPr>
            <p:ph type="body" idx="1"/>
          </p:nvPr>
        </p:nvSpPr>
        <p:spPr>
          <a:noFill/>
          <a:ln/>
        </p:spPr>
        <p:txBody>
          <a:bodyPr lIns="96503" tIns="48251" rIns="96503" bIns="48251"/>
          <a:lstStyle/>
          <a:p>
            <a:pPr eaLnBrk="1" hangingPunct="1"/>
            <a:endParaRPr lang="en-US">
              <a:latin typeface="Times New Roman" pitchFamily="-83"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C9ECA36-DEF2-354F-B7C6-750E2BCA5D3B}" type="datetime4">
              <a:rPr lang="en-US">
                <a:latin typeface="Times New Roman" pitchFamily="-1" charset="0"/>
              </a:rPr>
              <a:pPr/>
              <a:t>October 15, 2020</a:t>
            </a:fld>
            <a:endParaRPr lang="en-US">
              <a:latin typeface="Times New Roman" pitchFamily="-1" charset="0"/>
            </a:endParaRPr>
          </a:p>
        </p:txBody>
      </p:sp>
      <p:sp>
        <p:nvSpPr>
          <p:cNvPr id="18435"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18436" name="Rectangle 7"/>
          <p:cNvSpPr>
            <a:spLocks noGrp="1" noChangeArrowheads="1"/>
          </p:cNvSpPr>
          <p:nvPr>
            <p:ph type="sldNum" sz="quarter" idx="5"/>
          </p:nvPr>
        </p:nvSpPr>
        <p:spPr>
          <a:noFill/>
        </p:spPr>
        <p:txBody>
          <a:bodyPr/>
          <a:lstStyle/>
          <a:p>
            <a:fld id="{30136595-2056-4544-8791-71D13EE8C719}" type="slidenum">
              <a:rPr lang="en-US">
                <a:latin typeface="Times New Roman" pitchFamily="-1" charset="0"/>
              </a:rPr>
              <a:pPr/>
              <a:t>7</a:t>
            </a:fld>
            <a:endParaRPr lang="en-US">
              <a:latin typeface="Times New Roman" pitchFamily="-1" charset="0"/>
            </a:endParaRPr>
          </a:p>
        </p:txBody>
      </p:sp>
      <p:sp>
        <p:nvSpPr>
          <p:cNvPr id="18437" name="Rectangle 2"/>
          <p:cNvSpPr>
            <a:spLocks noGrp="1" noRot="1" noChangeAspect="1" noChangeArrowheads="1"/>
          </p:cNvSpPr>
          <p:nvPr>
            <p:ph type="sldImg"/>
          </p:nvPr>
        </p:nvSpPr>
        <p:spPr>
          <a:solidFill>
            <a:srgbClr val="FFFFFF"/>
          </a:solidFill>
          <a:ln/>
        </p:spPr>
      </p:sp>
      <p:sp>
        <p:nvSpPr>
          <p:cNvPr id="1843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C9ECA36-DEF2-354F-B7C6-750E2BCA5D3B}" type="datetime4">
              <a:rPr lang="en-US">
                <a:latin typeface="Times New Roman" pitchFamily="-1" charset="0"/>
              </a:rPr>
              <a:pPr/>
              <a:t>October 15, 2020</a:t>
            </a:fld>
            <a:endParaRPr lang="en-US">
              <a:latin typeface="Times New Roman" pitchFamily="-1" charset="0"/>
            </a:endParaRPr>
          </a:p>
        </p:txBody>
      </p:sp>
      <p:sp>
        <p:nvSpPr>
          <p:cNvPr id="18435"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18436" name="Rectangle 7"/>
          <p:cNvSpPr>
            <a:spLocks noGrp="1" noChangeArrowheads="1"/>
          </p:cNvSpPr>
          <p:nvPr>
            <p:ph type="sldNum" sz="quarter" idx="5"/>
          </p:nvPr>
        </p:nvSpPr>
        <p:spPr>
          <a:noFill/>
        </p:spPr>
        <p:txBody>
          <a:bodyPr/>
          <a:lstStyle/>
          <a:p>
            <a:fld id="{30136595-2056-4544-8791-71D13EE8C719}" type="slidenum">
              <a:rPr lang="en-US">
                <a:latin typeface="Times New Roman" pitchFamily="-1" charset="0"/>
              </a:rPr>
              <a:pPr/>
              <a:t>8</a:t>
            </a:fld>
            <a:endParaRPr lang="en-US">
              <a:latin typeface="Times New Roman" pitchFamily="-1" charset="0"/>
            </a:endParaRPr>
          </a:p>
        </p:txBody>
      </p:sp>
      <p:sp>
        <p:nvSpPr>
          <p:cNvPr id="18437" name="Rectangle 2"/>
          <p:cNvSpPr>
            <a:spLocks noGrp="1" noRot="1" noChangeAspect="1" noChangeArrowheads="1"/>
          </p:cNvSpPr>
          <p:nvPr>
            <p:ph type="sldImg"/>
          </p:nvPr>
        </p:nvSpPr>
        <p:spPr>
          <a:solidFill>
            <a:srgbClr val="FFFFFF"/>
          </a:solidFill>
          <a:ln/>
        </p:spPr>
      </p:sp>
      <p:sp>
        <p:nvSpPr>
          <p:cNvPr id="1843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C9ECA36-DEF2-354F-B7C6-750E2BCA5D3B}" type="datetime4">
              <a:rPr lang="en-US">
                <a:latin typeface="Times New Roman" pitchFamily="-1" charset="0"/>
              </a:rPr>
              <a:pPr/>
              <a:t>October 15, 2020</a:t>
            </a:fld>
            <a:endParaRPr lang="en-US">
              <a:latin typeface="Times New Roman" pitchFamily="-1" charset="0"/>
            </a:endParaRPr>
          </a:p>
        </p:txBody>
      </p:sp>
      <p:sp>
        <p:nvSpPr>
          <p:cNvPr id="18435" name="Rectangle 6"/>
          <p:cNvSpPr>
            <a:spLocks noGrp="1" noChangeArrowheads="1"/>
          </p:cNvSpPr>
          <p:nvPr>
            <p:ph type="ftr" sz="quarter" idx="4"/>
          </p:nvPr>
        </p:nvSpPr>
        <p:spPr>
          <a:noFill/>
        </p:spPr>
        <p:txBody>
          <a:bodyPr/>
          <a:lstStyle/>
          <a:p>
            <a:r>
              <a:rPr lang="en-US">
                <a:latin typeface="Times New Roman" pitchFamily="-1" charset="0"/>
              </a:rPr>
              <a:t>A Small Dose of Toxicology - Overview</a:t>
            </a:r>
          </a:p>
        </p:txBody>
      </p:sp>
      <p:sp>
        <p:nvSpPr>
          <p:cNvPr id="18436" name="Rectangle 7"/>
          <p:cNvSpPr>
            <a:spLocks noGrp="1" noChangeArrowheads="1"/>
          </p:cNvSpPr>
          <p:nvPr>
            <p:ph type="sldNum" sz="quarter" idx="5"/>
          </p:nvPr>
        </p:nvSpPr>
        <p:spPr>
          <a:noFill/>
        </p:spPr>
        <p:txBody>
          <a:bodyPr/>
          <a:lstStyle/>
          <a:p>
            <a:fld id="{30136595-2056-4544-8791-71D13EE8C719}" type="slidenum">
              <a:rPr lang="en-US">
                <a:latin typeface="Times New Roman" pitchFamily="-1" charset="0"/>
              </a:rPr>
              <a:pPr/>
              <a:t>9</a:t>
            </a:fld>
            <a:endParaRPr lang="en-US">
              <a:latin typeface="Times New Roman" pitchFamily="-1" charset="0"/>
            </a:endParaRPr>
          </a:p>
        </p:txBody>
      </p:sp>
      <p:sp>
        <p:nvSpPr>
          <p:cNvPr id="18437" name="Rectangle 2"/>
          <p:cNvSpPr>
            <a:spLocks noGrp="1" noRot="1" noChangeAspect="1" noChangeArrowheads="1"/>
          </p:cNvSpPr>
          <p:nvPr>
            <p:ph type="sldImg"/>
          </p:nvPr>
        </p:nvSpPr>
        <p:spPr>
          <a:solidFill>
            <a:srgbClr val="FFFFFF"/>
          </a:solidFill>
          <a:ln/>
        </p:spPr>
      </p:sp>
      <p:sp>
        <p:nvSpPr>
          <p:cNvPr id="1843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031"/>
          <p:cNvSpPr>
            <a:spLocks noChangeArrowheads="1"/>
          </p:cNvSpPr>
          <p:nvPr userDrawn="1"/>
        </p:nvSpPr>
        <p:spPr bwMode="auto">
          <a:xfrm>
            <a:off x="0" y="0"/>
            <a:ext cx="9144000" cy="914400"/>
          </a:xfrm>
          <a:prstGeom prst="rect">
            <a:avLst/>
          </a:prstGeom>
          <a:solidFill>
            <a:schemeClr val="hlink"/>
          </a:solidFill>
          <a:ln w="9525">
            <a:noFill/>
            <a:miter lim="800000"/>
            <a:headEnd/>
            <a:tailEnd/>
          </a:ln>
          <a:effectLst/>
        </p:spPr>
        <p:txBody>
          <a:bodyPr wrap="none" anchor="ctr">
            <a:prstTxWarp prst="textNoShape">
              <a:avLst/>
            </a:prstTxWarp>
          </a:bodyPr>
          <a:lstStyle/>
          <a:p>
            <a:pPr>
              <a:defRPr/>
            </a:pPr>
            <a:endParaRPr lang="en-US">
              <a:latin typeface="Arial" charset="0"/>
            </a:endParaRPr>
          </a:p>
        </p:txBody>
      </p:sp>
      <p:sp>
        <p:nvSpPr>
          <p:cNvPr id="3" name="Line 1032"/>
          <p:cNvSpPr>
            <a:spLocks noChangeShapeType="1"/>
          </p:cNvSpPr>
          <p:nvPr userDrawn="1"/>
        </p:nvSpPr>
        <p:spPr bwMode="auto">
          <a:xfrm>
            <a:off x="0" y="914400"/>
            <a:ext cx="9144000" cy="0"/>
          </a:xfrm>
          <a:prstGeom prst="line">
            <a:avLst/>
          </a:prstGeom>
          <a:noFill/>
          <a:ln w="25400">
            <a:solidFill>
              <a:schemeClr val="tx1"/>
            </a:solidFill>
            <a:round/>
            <a:headEnd/>
            <a:tailEnd/>
          </a:ln>
          <a:effectLst/>
        </p:spPr>
        <p:txBody>
          <a:bodyPr>
            <a:prstTxWarp prst="textNoShape">
              <a:avLst/>
            </a:prstTxWarp>
          </a:bodyPr>
          <a:lstStyle/>
          <a:p>
            <a:pPr>
              <a:defRPr/>
            </a:pPr>
            <a:endParaRPr lang="en-US">
              <a:latin typeface="Arial" charset="0"/>
            </a:endParaRPr>
          </a:p>
        </p:txBody>
      </p:sp>
      <p:sp>
        <p:nvSpPr>
          <p:cNvPr id="5" name="Text Box 16"/>
          <p:cNvSpPr txBox="1">
            <a:spLocks noChangeArrowheads="1"/>
          </p:cNvSpPr>
          <p:nvPr userDrawn="1"/>
        </p:nvSpPr>
        <p:spPr bwMode="auto">
          <a:xfrm>
            <a:off x="6781800" y="6604000"/>
            <a:ext cx="2362200" cy="254000"/>
          </a:xfrm>
          <a:prstGeom prst="rect">
            <a:avLst/>
          </a:prstGeom>
          <a:solidFill>
            <a:schemeClr val="hlink"/>
          </a:solidFill>
          <a:ln w="9525">
            <a:solidFill>
              <a:schemeClr val="tx1"/>
            </a:solidFill>
            <a:miter lim="800000"/>
            <a:headEnd/>
            <a:tailEnd/>
          </a:ln>
          <a:effectLst/>
        </p:spPr>
        <p:txBody>
          <a:bodyPr>
            <a:prstTxWarp prst="textNoShape">
              <a:avLst/>
            </a:prstTxWarp>
            <a:spAutoFit/>
          </a:bodyPr>
          <a:lstStyle/>
          <a:p>
            <a:pPr>
              <a:defRPr/>
            </a:pPr>
            <a:r>
              <a:rPr lang="en-US" sz="1000" b="1" dirty="0">
                <a:latin typeface="Arial" charset="0"/>
              </a:rPr>
              <a:t>A Small Dose of </a:t>
            </a:r>
            <a:r>
              <a:rPr lang="en-US" sz="1000" b="1" dirty="0" err="1">
                <a:latin typeface="Arial" charset="0"/>
              </a:rPr>
              <a:t>Nanotox</a:t>
            </a:r>
            <a:r>
              <a:rPr lang="en-US" sz="1000" b="1" dirty="0">
                <a:latin typeface="Arial" charset="0"/>
              </a:rPr>
              <a:t> – 10/15/20</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049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6200"/>
            <a:ext cx="6019800" cy="6049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FCFE"/>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0"/>
            <a:ext cx="9144000" cy="914400"/>
          </a:xfrm>
          <a:prstGeom prst="rect">
            <a:avLst/>
          </a:prstGeom>
          <a:solidFill>
            <a:schemeClr val="hlink"/>
          </a:solidFill>
          <a:ln w="9525">
            <a:noFill/>
            <a:miter lim="800000"/>
            <a:headEnd/>
            <a:tailEnd/>
          </a:ln>
          <a:effectLst/>
        </p:spPr>
        <p:txBody>
          <a:bodyPr wrap="none" anchor="ctr">
            <a:prstTxWarp prst="textNoShape">
              <a:avLst/>
            </a:prstTxWarp>
          </a:bodyPr>
          <a:lstStyle/>
          <a:p>
            <a:pPr>
              <a:defRPr/>
            </a:pPr>
            <a:endParaRPr lang="en-US">
              <a:latin typeface="Arial" charset="0"/>
            </a:endParaRPr>
          </a:p>
        </p:txBody>
      </p:sp>
      <p:sp>
        <p:nvSpPr>
          <p:cNvPr id="1032" name="Rectangle 8"/>
          <p:cNvSpPr>
            <a:spLocks noChangeArrowheads="1"/>
          </p:cNvSpPr>
          <p:nvPr userDrawn="1"/>
        </p:nvSpPr>
        <p:spPr bwMode="auto">
          <a:xfrm>
            <a:off x="0" y="0"/>
            <a:ext cx="9144000" cy="914400"/>
          </a:xfrm>
          <a:prstGeom prst="rect">
            <a:avLst/>
          </a:prstGeom>
          <a:solidFill>
            <a:schemeClr val="hlink"/>
          </a:solidFill>
          <a:ln w="9525">
            <a:noFill/>
            <a:miter lim="800000"/>
            <a:headEnd/>
            <a:tailEnd/>
          </a:ln>
          <a:effectLst/>
        </p:spPr>
        <p:txBody>
          <a:bodyPr wrap="none" anchor="ctr">
            <a:prstTxWarp prst="textNoShape">
              <a:avLst/>
            </a:prstTxWarp>
          </a:bodyPr>
          <a:lstStyle/>
          <a:p>
            <a:pPr>
              <a:defRPr/>
            </a:pPr>
            <a:endParaRPr lang="en-US">
              <a:latin typeface="Arial" charset="0"/>
            </a:endParaRPr>
          </a:p>
        </p:txBody>
      </p:sp>
      <p:sp>
        <p:nvSpPr>
          <p:cNvPr id="1033" name="Line 9"/>
          <p:cNvSpPr>
            <a:spLocks noChangeShapeType="1"/>
          </p:cNvSpPr>
          <p:nvPr userDrawn="1"/>
        </p:nvSpPr>
        <p:spPr bwMode="auto">
          <a:xfrm>
            <a:off x="0" y="914400"/>
            <a:ext cx="9144000" cy="0"/>
          </a:xfrm>
          <a:prstGeom prst="line">
            <a:avLst/>
          </a:prstGeom>
          <a:noFill/>
          <a:ln w="25400">
            <a:solidFill>
              <a:schemeClr val="tx1"/>
            </a:solidFill>
            <a:round/>
            <a:headEnd/>
            <a:tailEnd/>
          </a:ln>
          <a:effectLst/>
        </p:spPr>
        <p:txBody>
          <a:bodyPr>
            <a:prstTxWarp prst="textNoShape">
              <a:avLst/>
            </a:prstTxWarp>
          </a:bodyPr>
          <a:lstStyle/>
          <a:p>
            <a:pPr>
              <a:defRPr/>
            </a:pPr>
            <a:endParaRPr lang="en-US">
              <a:latin typeface="Arial" charset="0"/>
            </a:endParaRPr>
          </a:p>
        </p:txBody>
      </p:sp>
      <p:sp>
        <p:nvSpPr>
          <p:cNvPr id="1029" name="Rectangle 12"/>
          <p:cNvSpPr>
            <a:spLocks noGrp="1" noChangeArrowheads="1"/>
          </p:cNvSpPr>
          <p:nvPr>
            <p:ph type="title"/>
          </p:nvPr>
        </p:nvSpPr>
        <p:spPr bwMode="auto">
          <a:xfrm>
            <a:off x="685800" y="762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1038" name="Text Box 14"/>
          <p:cNvSpPr txBox="1">
            <a:spLocks noChangeArrowheads="1"/>
          </p:cNvSpPr>
          <p:nvPr userDrawn="1"/>
        </p:nvSpPr>
        <p:spPr bwMode="auto">
          <a:xfrm>
            <a:off x="0" y="6604000"/>
            <a:ext cx="2438400" cy="254000"/>
          </a:xfrm>
          <a:prstGeom prst="rect">
            <a:avLst/>
          </a:prstGeom>
          <a:solidFill>
            <a:schemeClr val="hlink"/>
          </a:solidFill>
          <a:ln w="9525">
            <a:solidFill>
              <a:schemeClr val="tx1"/>
            </a:solidFill>
            <a:miter lim="800000"/>
            <a:headEnd/>
            <a:tailEnd/>
          </a:ln>
          <a:effectLst/>
        </p:spPr>
        <p:txBody>
          <a:bodyPr>
            <a:prstTxWarp prst="textNoShape">
              <a:avLst/>
            </a:prstTxWarp>
            <a:spAutoFit/>
          </a:bodyPr>
          <a:lstStyle/>
          <a:p>
            <a:pPr>
              <a:defRPr/>
            </a:pPr>
            <a:r>
              <a:rPr lang="en-US" sz="1000" b="1">
                <a:latin typeface="Arial" charset="0"/>
              </a:rPr>
              <a:t>              A Small Dose of Toxicology</a:t>
            </a:r>
          </a:p>
        </p:txBody>
      </p:sp>
      <p:pic>
        <p:nvPicPr>
          <p:cNvPr id="2" name="Picture 15" descr="spoon01"/>
          <p:cNvPicPr>
            <a:picLocks noChangeAspect="1" noChangeArrowheads="1"/>
          </p:cNvPicPr>
          <p:nvPr userDrawn="1"/>
        </p:nvPicPr>
        <p:blipFill>
          <a:blip r:embed="rId13"/>
          <a:srcRect/>
          <a:stretch>
            <a:fillRect/>
          </a:stretch>
        </p:blipFill>
        <p:spPr bwMode="auto">
          <a:xfrm>
            <a:off x="0" y="6608763"/>
            <a:ext cx="533400" cy="249237"/>
          </a:xfrm>
          <a:prstGeom prst="rect">
            <a:avLst/>
          </a:prstGeom>
          <a:noFill/>
          <a:ln w="9525">
            <a:noFill/>
            <a:miter lim="800000"/>
            <a:headEnd/>
            <a:tailEnd/>
          </a:ln>
        </p:spPr>
      </p:pic>
      <p:sp>
        <p:nvSpPr>
          <p:cNvPr id="1040" name="Text Box 16"/>
          <p:cNvSpPr txBox="1">
            <a:spLocks noChangeArrowheads="1"/>
          </p:cNvSpPr>
          <p:nvPr userDrawn="1"/>
        </p:nvSpPr>
        <p:spPr bwMode="auto">
          <a:xfrm>
            <a:off x="6781800" y="6604000"/>
            <a:ext cx="2362200" cy="254000"/>
          </a:xfrm>
          <a:prstGeom prst="rect">
            <a:avLst/>
          </a:prstGeom>
          <a:solidFill>
            <a:schemeClr val="hlink"/>
          </a:solidFill>
          <a:ln w="9525">
            <a:solidFill>
              <a:schemeClr val="tx1"/>
            </a:solidFill>
            <a:miter lim="800000"/>
            <a:headEnd/>
            <a:tailEnd/>
          </a:ln>
          <a:effectLst/>
        </p:spPr>
        <p:txBody>
          <a:bodyPr>
            <a:prstTxWarp prst="textNoShape">
              <a:avLst/>
            </a:prstTxWarp>
            <a:spAutoFit/>
          </a:bodyPr>
          <a:lstStyle/>
          <a:p>
            <a:pPr>
              <a:defRPr/>
            </a:pPr>
            <a:r>
              <a:rPr lang="en-US" sz="1000" b="1" dirty="0">
                <a:latin typeface="Arial" charset="0"/>
              </a:rPr>
              <a:t>A Small Dose of </a:t>
            </a:r>
            <a:r>
              <a:rPr lang="en-US" sz="1000" b="1" dirty="0" err="1">
                <a:latin typeface="Arial" charset="0"/>
              </a:rPr>
              <a:t>Nanotox</a:t>
            </a:r>
            <a:r>
              <a:rPr lang="en-US" sz="1000" b="1" dirty="0">
                <a:latin typeface="Arial" charset="0"/>
              </a:rPr>
              <a:t> – 10/15/20</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spd="med"/>
  <p:txStyles>
    <p:titleStyle>
      <a:lvl1pPr algn="ctr" rtl="0" eaLnBrk="0" fontAlgn="base" hangingPunct="0">
        <a:spcBef>
          <a:spcPct val="0"/>
        </a:spcBef>
        <a:spcAft>
          <a:spcPct val="0"/>
        </a:spcAft>
        <a:defRPr sz="4400">
          <a:solidFill>
            <a:schemeClr val="tx2"/>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www.nanotechproject.org/inventories/map/"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6.emf"/></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6.xml"/><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40.jpeg"/></Relationships>
</file>

<file path=ppt/slides/_rels/slide4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43.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50.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7.jpeg"/><Relationship Id="rId5" Type="http://schemas.openxmlformats.org/officeDocument/2006/relationships/image" Target="../media/image46.png"/><Relationship Id="rId10" Type="http://schemas.openxmlformats.org/officeDocument/2006/relationships/image" Target="../media/image49.png"/><Relationship Id="rId4" Type="http://schemas.openxmlformats.org/officeDocument/2006/relationships/image" Target="../media/image45.jpeg"/><Relationship Id="rId9" Type="http://schemas.openxmlformats.org/officeDocument/2006/relationships/image" Target="../media/image48.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depts.washington.edu/ntuf"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en.wikipedia.org/wiki/Nanotechnology" TargetMode="External"/><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http://healthlinks.washington.edu/nwcphp/nph/" TargetMode="Externa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3"/>
          <p:cNvGrpSpPr>
            <a:grpSpLocks/>
          </p:cNvGrpSpPr>
          <p:nvPr/>
        </p:nvGrpSpPr>
        <p:grpSpPr bwMode="auto">
          <a:xfrm>
            <a:off x="1114425" y="1676400"/>
            <a:ext cx="6913563" cy="3505200"/>
            <a:chOff x="702" y="1632"/>
            <a:chExt cx="4355" cy="2208"/>
          </a:xfrm>
        </p:grpSpPr>
        <p:sp>
          <p:nvSpPr>
            <p:cNvPr id="15365" name="Freeform 10"/>
            <p:cNvSpPr>
              <a:spLocks/>
            </p:cNvSpPr>
            <p:nvPr/>
          </p:nvSpPr>
          <p:spPr bwMode="auto">
            <a:xfrm>
              <a:off x="702" y="1632"/>
              <a:ext cx="4355" cy="2208"/>
            </a:xfrm>
            <a:custGeom>
              <a:avLst/>
              <a:gdLst>
                <a:gd name="T0" fmla="*/ 3680 w 3910"/>
                <a:gd name="T1" fmla="*/ 1081 h 1817"/>
                <a:gd name="T2" fmla="*/ 3731 w 3910"/>
                <a:gd name="T3" fmla="*/ 1184 h 1817"/>
                <a:gd name="T4" fmla="*/ 3808 w 3910"/>
                <a:gd name="T5" fmla="*/ 1267 h 1817"/>
                <a:gd name="T6" fmla="*/ 3821 w 3910"/>
                <a:gd name="T7" fmla="*/ 1363 h 1817"/>
                <a:gd name="T8" fmla="*/ 3782 w 3910"/>
                <a:gd name="T9" fmla="*/ 1446 h 1817"/>
                <a:gd name="T10" fmla="*/ 3680 w 3910"/>
                <a:gd name="T11" fmla="*/ 1542 h 1817"/>
                <a:gd name="T12" fmla="*/ 3539 w 3910"/>
                <a:gd name="T13" fmla="*/ 1606 h 1817"/>
                <a:gd name="T14" fmla="*/ 3193 w 3910"/>
                <a:gd name="T15" fmla="*/ 1657 h 1817"/>
                <a:gd name="T16" fmla="*/ 2963 w 3910"/>
                <a:gd name="T17" fmla="*/ 1644 h 1817"/>
                <a:gd name="T18" fmla="*/ 2758 w 3910"/>
                <a:gd name="T19" fmla="*/ 1574 h 1817"/>
                <a:gd name="T20" fmla="*/ 2502 w 3910"/>
                <a:gd name="T21" fmla="*/ 1414 h 1817"/>
                <a:gd name="T22" fmla="*/ 2349 w 3910"/>
                <a:gd name="T23" fmla="*/ 1267 h 1817"/>
                <a:gd name="T24" fmla="*/ 2297 w 3910"/>
                <a:gd name="T25" fmla="*/ 1177 h 1817"/>
                <a:gd name="T26" fmla="*/ 2291 w 3910"/>
                <a:gd name="T27" fmla="*/ 1107 h 1817"/>
                <a:gd name="T28" fmla="*/ 2310 w 3910"/>
                <a:gd name="T29" fmla="*/ 1062 h 1817"/>
                <a:gd name="T30" fmla="*/ 2381 w 3910"/>
                <a:gd name="T31" fmla="*/ 1011 h 1817"/>
                <a:gd name="T32" fmla="*/ 2528 w 3910"/>
                <a:gd name="T33" fmla="*/ 992 h 1817"/>
                <a:gd name="T34" fmla="*/ 2547 w 3910"/>
                <a:gd name="T35" fmla="*/ 998 h 1817"/>
                <a:gd name="T36" fmla="*/ 2521 w 3910"/>
                <a:gd name="T37" fmla="*/ 870 h 1817"/>
                <a:gd name="T38" fmla="*/ 2240 w 3910"/>
                <a:gd name="T39" fmla="*/ 838 h 1817"/>
                <a:gd name="T40" fmla="*/ 2137 w 3910"/>
                <a:gd name="T41" fmla="*/ 800 h 1817"/>
                <a:gd name="T42" fmla="*/ 1056 w 3910"/>
                <a:gd name="T43" fmla="*/ 217 h 1817"/>
                <a:gd name="T44" fmla="*/ 614 w 3910"/>
                <a:gd name="T45" fmla="*/ 25 h 1817"/>
                <a:gd name="T46" fmla="*/ 429 w 3910"/>
                <a:gd name="T47" fmla="*/ 0 h 1817"/>
                <a:gd name="T48" fmla="*/ 141 w 3910"/>
                <a:gd name="T49" fmla="*/ 32 h 1817"/>
                <a:gd name="T50" fmla="*/ 38 w 3910"/>
                <a:gd name="T51" fmla="*/ 109 h 1817"/>
                <a:gd name="T52" fmla="*/ 0 w 3910"/>
                <a:gd name="T53" fmla="*/ 173 h 1817"/>
                <a:gd name="T54" fmla="*/ 0 w 3910"/>
                <a:gd name="T55" fmla="*/ 224 h 1817"/>
                <a:gd name="T56" fmla="*/ 32 w 3910"/>
                <a:gd name="T57" fmla="*/ 288 h 1817"/>
                <a:gd name="T58" fmla="*/ 192 w 3910"/>
                <a:gd name="T59" fmla="*/ 390 h 1817"/>
                <a:gd name="T60" fmla="*/ 480 w 3910"/>
                <a:gd name="T61" fmla="*/ 454 h 1817"/>
                <a:gd name="T62" fmla="*/ 832 w 3910"/>
                <a:gd name="T63" fmla="*/ 544 h 1817"/>
                <a:gd name="T64" fmla="*/ 1459 w 3910"/>
                <a:gd name="T65" fmla="*/ 768 h 1817"/>
                <a:gd name="T66" fmla="*/ 1837 w 3910"/>
                <a:gd name="T67" fmla="*/ 960 h 1817"/>
                <a:gd name="T68" fmla="*/ 2137 w 3910"/>
                <a:gd name="T69" fmla="*/ 1184 h 1817"/>
                <a:gd name="T70" fmla="*/ 2297 w 3910"/>
                <a:gd name="T71" fmla="*/ 1369 h 1817"/>
                <a:gd name="T72" fmla="*/ 2528 w 3910"/>
                <a:gd name="T73" fmla="*/ 1593 h 1817"/>
                <a:gd name="T74" fmla="*/ 2777 w 3910"/>
                <a:gd name="T75" fmla="*/ 1747 h 1817"/>
                <a:gd name="T76" fmla="*/ 2982 w 3910"/>
                <a:gd name="T77" fmla="*/ 1804 h 1817"/>
                <a:gd name="T78" fmla="*/ 3315 w 3910"/>
                <a:gd name="T79" fmla="*/ 1804 h 1817"/>
                <a:gd name="T80" fmla="*/ 3629 w 3910"/>
                <a:gd name="T81" fmla="*/ 1708 h 1817"/>
                <a:gd name="T82" fmla="*/ 3782 w 3910"/>
                <a:gd name="T83" fmla="*/ 1600 h 1817"/>
                <a:gd name="T84" fmla="*/ 3891 w 3910"/>
                <a:gd name="T85" fmla="*/ 1433 h 1817"/>
                <a:gd name="T86" fmla="*/ 3910 w 3910"/>
                <a:gd name="T87" fmla="*/ 1337 h 1817"/>
                <a:gd name="T88" fmla="*/ 3878 w 3910"/>
                <a:gd name="T89" fmla="*/ 1248 h 1817"/>
                <a:gd name="T90" fmla="*/ 3808 w 3910"/>
                <a:gd name="T91" fmla="*/ 1171 h 18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10"/>
                <a:gd name="T139" fmla="*/ 0 h 1817"/>
                <a:gd name="T140" fmla="*/ 3910 w 3910"/>
                <a:gd name="T141" fmla="*/ 1817 h 18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10" h="1817">
                  <a:moveTo>
                    <a:pt x="3808" y="1171"/>
                  </a:moveTo>
                  <a:lnTo>
                    <a:pt x="3808" y="1171"/>
                  </a:lnTo>
                  <a:lnTo>
                    <a:pt x="3680" y="1081"/>
                  </a:lnTo>
                  <a:lnTo>
                    <a:pt x="3731" y="1184"/>
                  </a:lnTo>
                  <a:lnTo>
                    <a:pt x="3763" y="1209"/>
                  </a:lnTo>
                  <a:lnTo>
                    <a:pt x="3789" y="1235"/>
                  </a:lnTo>
                  <a:lnTo>
                    <a:pt x="3808" y="1267"/>
                  </a:lnTo>
                  <a:lnTo>
                    <a:pt x="3821" y="1292"/>
                  </a:lnTo>
                  <a:lnTo>
                    <a:pt x="3827" y="1331"/>
                  </a:lnTo>
                  <a:lnTo>
                    <a:pt x="3821" y="1363"/>
                  </a:lnTo>
                  <a:lnTo>
                    <a:pt x="3808" y="1408"/>
                  </a:lnTo>
                  <a:lnTo>
                    <a:pt x="3782" y="1446"/>
                  </a:lnTo>
                  <a:lnTo>
                    <a:pt x="3757" y="1484"/>
                  </a:lnTo>
                  <a:lnTo>
                    <a:pt x="3725" y="1510"/>
                  </a:lnTo>
                  <a:lnTo>
                    <a:pt x="3680" y="1542"/>
                  </a:lnTo>
                  <a:lnTo>
                    <a:pt x="3641" y="1568"/>
                  </a:lnTo>
                  <a:lnTo>
                    <a:pt x="3590" y="1587"/>
                  </a:lnTo>
                  <a:lnTo>
                    <a:pt x="3539" y="1606"/>
                  </a:lnTo>
                  <a:lnTo>
                    <a:pt x="3430" y="1632"/>
                  </a:lnTo>
                  <a:lnTo>
                    <a:pt x="3309" y="1651"/>
                  </a:lnTo>
                  <a:lnTo>
                    <a:pt x="3193" y="1657"/>
                  </a:lnTo>
                  <a:lnTo>
                    <a:pt x="3072" y="1657"/>
                  </a:lnTo>
                  <a:lnTo>
                    <a:pt x="2963" y="1644"/>
                  </a:lnTo>
                  <a:lnTo>
                    <a:pt x="2912" y="1632"/>
                  </a:lnTo>
                  <a:lnTo>
                    <a:pt x="2861" y="1619"/>
                  </a:lnTo>
                  <a:lnTo>
                    <a:pt x="2758" y="1574"/>
                  </a:lnTo>
                  <a:lnTo>
                    <a:pt x="2662" y="1529"/>
                  </a:lnTo>
                  <a:lnTo>
                    <a:pt x="2579" y="1472"/>
                  </a:lnTo>
                  <a:lnTo>
                    <a:pt x="2502" y="1414"/>
                  </a:lnTo>
                  <a:lnTo>
                    <a:pt x="2432" y="1356"/>
                  </a:lnTo>
                  <a:lnTo>
                    <a:pt x="2381" y="1305"/>
                  </a:lnTo>
                  <a:lnTo>
                    <a:pt x="2349" y="1267"/>
                  </a:lnTo>
                  <a:lnTo>
                    <a:pt x="2310" y="1203"/>
                  </a:lnTo>
                  <a:lnTo>
                    <a:pt x="2297" y="1177"/>
                  </a:lnTo>
                  <a:lnTo>
                    <a:pt x="2291" y="1152"/>
                  </a:lnTo>
                  <a:lnTo>
                    <a:pt x="2291" y="1126"/>
                  </a:lnTo>
                  <a:lnTo>
                    <a:pt x="2291" y="1107"/>
                  </a:lnTo>
                  <a:lnTo>
                    <a:pt x="2297" y="1081"/>
                  </a:lnTo>
                  <a:lnTo>
                    <a:pt x="2310" y="1062"/>
                  </a:lnTo>
                  <a:lnTo>
                    <a:pt x="2329" y="1036"/>
                  </a:lnTo>
                  <a:lnTo>
                    <a:pt x="2355" y="1024"/>
                  </a:lnTo>
                  <a:lnTo>
                    <a:pt x="2381" y="1011"/>
                  </a:lnTo>
                  <a:lnTo>
                    <a:pt x="2413" y="998"/>
                  </a:lnTo>
                  <a:lnTo>
                    <a:pt x="2477" y="992"/>
                  </a:lnTo>
                  <a:lnTo>
                    <a:pt x="2528" y="992"/>
                  </a:lnTo>
                  <a:lnTo>
                    <a:pt x="2547" y="998"/>
                  </a:lnTo>
                  <a:lnTo>
                    <a:pt x="2681" y="870"/>
                  </a:lnTo>
                  <a:lnTo>
                    <a:pt x="2521" y="870"/>
                  </a:lnTo>
                  <a:lnTo>
                    <a:pt x="2374" y="857"/>
                  </a:lnTo>
                  <a:lnTo>
                    <a:pt x="2304" y="851"/>
                  </a:lnTo>
                  <a:lnTo>
                    <a:pt x="2240" y="838"/>
                  </a:lnTo>
                  <a:lnTo>
                    <a:pt x="2182" y="825"/>
                  </a:lnTo>
                  <a:lnTo>
                    <a:pt x="2137" y="800"/>
                  </a:lnTo>
                  <a:lnTo>
                    <a:pt x="1734" y="582"/>
                  </a:lnTo>
                  <a:lnTo>
                    <a:pt x="1280" y="333"/>
                  </a:lnTo>
                  <a:lnTo>
                    <a:pt x="1056" y="217"/>
                  </a:lnTo>
                  <a:lnTo>
                    <a:pt x="851" y="121"/>
                  </a:lnTo>
                  <a:lnTo>
                    <a:pt x="685" y="51"/>
                  </a:lnTo>
                  <a:lnTo>
                    <a:pt x="614" y="25"/>
                  </a:lnTo>
                  <a:lnTo>
                    <a:pt x="557" y="13"/>
                  </a:lnTo>
                  <a:lnTo>
                    <a:pt x="429" y="0"/>
                  </a:lnTo>
                  <a:lnTo>
                    <a:pt x="320" y="0"/>
                  </a:lnTo>
                  <a:lnTo>
                    <a:pt x="224" y="13"/>
                  </a:lnTo>
                  <a:lnTo>
                    <a:pt x="141" y="32"/>
                  </a:lnTo>
                  <a:lnTo>
                    <a:pt x="83" y="64"/>
                  </a:lnTo>
                  <a:lnTo>
                    <a:pt x="57" y="83"/>
                  </a:lnTo>
                  <a:lnTo>
                    <a:pt x="38" y="109"/>
                  </a:lnTo>
                  <a:lnTo>
                    <a:pt x="19" y="128"/>
                  </a:lnTo>
                  <a:lnTo>
                    <a:pt x="6" y="153"/>
                  </a:lnTo>
                  <a:lnTo>
                    <a:pt x="0" y="173"/>
                  </a:lnTo>
                  <a:lnTo>
                    <a:pt x="0" y="198"/>
                  </a:lnTo>
                  <a:lnTo>
                    <a:pt x="0" y="224"/>
                  </a:lnTo>
                  <a:lnTo>
                    <a:pt x="6" y="249"/>
                  </a:lnTo>
                  <a:lnTo>
                    <a:pt x="19" y="269"/>
                  </a:lnTo>
                  <a:lnTo>
                    <a:pt x="32" y="288"/>
                  </a:lnTo>
                  <a:lnTo>
                    <a:pt x="70" y="326"/>
                  </a:lnTo>
                  <a:lnTo>
                    <a:pt x="121" y="358"/>
                  </a:lnTo>
                  <a:lnTo>
                    <a:pt x="192" y="390"/>
                  </a:lnTo>
                  <a:lnTo>
                    <a:pt x="275" y="409"/>
                  </a:lnTo>
                  <a:lnTo>
                    <a:pt x="371" y="435"/>
                  </a:lnTo>
                  <a:lnTo>
                    <a:pt x="480" y="454"/>
                  </a:lnTo>
                  <a:lnTo>
                    <a:pt x="633" y="486"/>
                  </a:lnTo>
                  <a:lnTo>
                    <a:pt x="832" y="544"/>
                  </a:lnTo>
                  <a:lnTo>
                    <a:pt x="1069" y="614"/>
                  </a:lnTo>
                  <a:lnTo>
                    <a:pt x="1331" y="710"/>
                  </a:lnTo>
                  <a:lnTo>
                    <a:pt x="1459" y="768"/>
                  </a:lnTo>
                  <a:lnTo>
                    <a:pt x="1587" y="825"/>
                  </a:lnTo>
                  <a:lnTo>
                    <a:pt x="1715" y="889"/>
                  </a:lnTo>
                  <a:lnTo>
                    <a:pt x="1837" y="960"/>
                  </a:lnTo>
                  <a:lnTo>
                    <a:pt x="1945" y="1030"/>
                  </a:lnTo>
                  <a:lnTo>
                    <a:pt x="2048" y="1107"/>
                  </a:lnTo>
                  <a:lnTo>
                    <a:pt x="2137" y="1184"/>
                  </a:lnTo>
                  <a:lnTo>
                    <a:pt x="2214" y="1267"/>
                  </a:lnTo>
                  <a:lnTo>
                    <a:pt x="2297" y="1369"/>
                  </a:lnTo>
                  <a:lnTo>
                    <a:pt x="2374" y="1452"/>
                  </a:lnTo>
                  <a:lnTo>
                    <a:pt x="2451" y="1529"/>
                  </a:lnTo>
                  <a:lnTo>
                    <a:pt x="2528" y="1593"/>
                  </a:lnTo>
                  <a:lnTo>
                    <a:pt x="2605" y="1651"/>
                  </a:lnTo>
                  <a:lnTo>
                    <a:pt x="2688" y="1702"/>
                  </a:lnTo>
                  <a:lnTo>
                    <a:pt x="2777" y="1747"/>
                  </a:lnTo>
                  <a:lnTo>
                    <a:pt x="2873" y="1779"/>
                  </a:lnTo>
                  <a:lnTo>
                    <a:pt x="2982" y="1804"/>
                  </a:lnTo>
                  <a:lnTo>
                    <a:pt x="3091" y="1817"/>
                  </a:lnTo>
                  <a:lnTo>
                    <a:pt x="3206" y="1817"/>
                  </a:lnTo>
                  <a:lnTo>
                    <a:pt x="3315" y="1804"/>
                  </a:lnTo>
                  <a:lnTo>
                    <a:pt x="3424" y="1785"/>
                  </a:lnTo>
                  <a:lnTo>
                    <a:pt x="3533" y="1753"/>
                  </a:lnTo>
                  <a:lnTo>
                    <a:pt x="3629" y="1708"/>
                  </a:lnTo>
                  <a:lnTo>
                    <a:pt x="3712" y="1657"/>
                  </a:lnTo>
                  <a:lnTo>
                    <a:pt x="3782" y="1600"/>
                  </a:lnTo>
                  <a:lnTo>
                    <a:pt x="3840" y="1536"/>
                  </a:lnTo>
                  <a:lnTo>
                    <a:pt x="3878" y="1472"/>
                  </a:lnTo>
                  <a:lnTo>
                    <a:pt x="3891" y="1433"/>
                  </a:lnTo>
                  <a:lnTo>
                    <a:pt x="3904" y="1401"/>
                  </a:lnTo>
                  <a:lnTo>
                    <a:pt x="3910" y="1369"/>
                  </a:lnTo>
                  <a:lnTo>
                    <a:pt x="3910" y="1337"/>
                  </a:lnTo>
                  <a:lnTo>
                    <a:pt x="3904" y="1305"/>
                  </a:lnTo>
                  <a:lnTo>
                    <a:pt x="3891" y="1273"/>
                  </a:lnTo>
                  <a:lnTo>
                    <a:pt x="3878" y="1248"/>
                  </a:lnTo>
                  <a:lnTo>
                    <a:pt x="3859" y="1222"/>
                  </a:lnTo>
                  <a:lnTo>
                    <a:pt x="3833" y="1196"/>
                  </a:lnTo>
                  <a:lnTo>
                    <a:pt x="3808" y="1171"/>
                  </a:lnTo>
                  <a:close/>
                </a:path>
              </a:pathLst>
            </a:custGeom>
            <a:solidFill>
              <a:srgbClr val="000000">
                <a:alpha val="50195"/>
              </a:srgbClr>
            </a:solidFill>
            <a:ln w="9525">
              <a:noFill/>
              <a:round/>
              <a:headEnd/>
              <a:tailEnd/>
            </a:ln>
          </p:spPr>
          <p:txBody>
            <a:bodyPr>
              <a:prstTxWarp prst="textNoShape">
                <a:avLst/>
              </a:prstTxWarp>
            </a:bodyPr>
            <a:lstStyle/>
            <a:p>
              <a:endParaRPr lang="en-US"/>
            </a:p>
          </p:txBody>
        </p:sp>
        <p:sp>
          <p:nvSpPr>
            <p:cNvPr id="15366" name="Freeform 11"/>
            <p:cNvSpPr>
              <a:spLocks/>
            </p:cNvSpPr>
            <p:nvPr/>
          </p:nvSpPr>
          <p:spPr bwMode="auto">
            <a:xfrm>
              <a:off x="3439" y="2485"/>
              <a:ext cx="1404" cy="1088"/>
            </a:xfrm>
            <a:custGeom>
              <a:avLst/>
              <a:gdLst>
                <a:gd name="T0" fmla="*/ 627 w 1261"/>
                <a:gd name="T1" fmla="*/ 895 h 895"/>
                <a:gd name="T2" fmla="*/ 627 w 1261"/>
                <a:gd name="T3" fmla="*/ 895 h 895"/>
                <a:gd name="T4" fmla="*/ 704 w 1261"/>
                <a:gd name="T5" fmla="*/ 895 h 895"/>
                <a:gd name="T6" fmla="*/ 781 w 1261"/>
                <a:gd name="T7" fmla="*/ 895 h 895"/>
                <a:gd name="T8" fmla="*/ 909 w 1261"/>
                <a:gd name="T9" fmla="*/ 883 h 895"/>
                <a:gd name="T10" fmla="*/ 1018 w 1261"/>
                <a:gd name="T11" fmla="*/ 857 h 895"/>
                <a:gd name="T12" fmla="*/ 1107 w 1261"/>
                <a:gd name="T13" fmla="*/ 825 h 895"/>
                <a:gd name="T14" fmla="*/ 1178 w 1261"/>
                <a:gd name="T15" fmla="*/ 787 h 895"/>
                <a:gd name="T16" fmla="*/ 1229 w 1261"/>
                <a:gd name="T17" fmla="*/ 742 h 895"/>
                <a:gd name="T18" fmla="*/ 1242 w 1261"/>
                <a:gd name="T19" fmla="*/ 723 h 895"/>
                <a:gd name="T20" fmla="*/ 1255 w 1261"/>
                <a:gd name="T21" fmla="*/ 697 h 895"/>
                <a:gd name="T22" fmla="*/ 1261 w 1261"/>
                <a:gd name="T23" fmla="*/ 678 h 895"/>
                <a:gd name="T24" fmla="*/ 1261 w 1261"/>
                <a:gd name="T25" fmla="*/ 659 h 895"/>
                <a:gd name="T26" fmla="*/ 1261 w 1261"/>
                <a:gd name="T27" fmla="*/ 659 h 895"/>
                <a:gd name="T28" fmla="*/ 1255 w 1261"/>
                <a:gd name="T29" fmla="*/ 614 h 895"/>
                <a:gd name="T30" fmla="*/ 1242 w 1261"/>
                <a:gd name="T31" fmla="*/ 569 h 895"/>
                <a:gd name="T32" fmla="*/ 1223 w 1261"/>
                <a:gd name="T33" fmla="*/ 518 h 895"/>
                <a:gd name="T34" fmla="*/ 1191 w 1261"/>
                <a:gd name="T35" fmla="*/ 467 h 895"/>
                <a:gd name="T36" fmla="*/ 1127 w 1261"/>
                <a:gd name="T37" fmla="*/ 358 h 895"/>
                <a:gd name="T38" fmla="*/ 1037 w 1261"/>
                <a:gd name="T39" fmla="*/ 255 h 895"/>
                <a:gd name="T40" fmla="*/ 947 w 1261"/>
                <a:gd name="T41" fmla="*/ 160 h 895"/>
                <a:gd name="T42" fmla="*/ 896 w 1261"/>
                <a:gd name="T43" fmla="*/ 115 h 895"/>
                <a:gd name="T44" fmla="*/ 845 w 1261"/>
                <a:gd name="T45" fmla="*/ 76 h 895"/>
                <a:gd name="T46" fmla="*/ 800 w 1261"/>
                <a:gd name="T47" fmla="*/ 44 h 895"/>
                <a:gd name="T48" fmla="*/ 755 w 1261"/>
                <a:gd name="T49" fmla="*/ 25 h 895"/>
                <a:gd name="T50" fmla="*/ 711 w 1261"/>
                <a:gd name="T51" fmla="*/ 6 h 895"/>
                <a:gd name="T52" fmla="*/ 666 w 1261"/>
                <a:gd name="T53" fmla="*/ 0 h 895"/>
                <a:gd name="T54" fmla="*/ 666 w 1261"/>
                <a:gd name="T55" fmla="*/ 0 h 895"/>
                <a:gd name="T56" fmla="*/ 627 w 1261"/>
                <a:gd name="T57" fmla="*/ 0 h 895"/>
                <a:gd name="T58" fmla="*/ 583 w 1261"/>
                <a:gd name="T59" fmla="*/ 12 h 895"/>
                <a:gd name="T60" fmla="*/ 531 w 1261"/>
                <a:gd name="T61" fmla="*/ 32 h 895"/>
                <a:gd name="T62" fmla="*/ 480 w 1261"/>
                <a:gd name="T63" fmla="*/ 51 h 895"/>
                <a:gd name="T64" fmla="*/ 384 w 1261"/>
                <a:gd name="T65" fmla="*/ 115 h 895"/>
                <a:gd name="T66" fmla="*/ 282 w 1261"/>
                <a:gd name="T67" fmla="*/ 192 h 895"/>
                <a:gd name="T68" fmla="*/ 192 w 1261"/>
                <a:gd name="T69" fmla="*/ 275 h 895"/>
                <a:gd name="T70" fmla="*/ 109 w 1261"/>
                <a:gd name="T71" fmla="*/ 351 h 895"/>
                <a:gd name="T72" fmla="*/ 51 w 1261"/>
                <a:gd name="T73" fmla="*/ 415 h 895"/>
                <a:gd name="T74" fmla="*/ 13 w 1261"/>
                <a:gd name="T75" fmla="*/ 460 h 895"/>
                <a:gd name="T76" fmla="*/ 13 w 1261"/>
                <a:gd name="T77" fmla="*/ 460 h 895"/>
                <a:gd name="T78" fmla="*/ 0 w 1261"/>
                <a:gd name="T79" fmla="*/ 492 h 895"/>
                <a:gd name="T80" fmla="*/ 0 w 1261"/>
                <a:gd name="T81" fmla="*/ 524 h 895"/>
                <a:gd name="T82" fmla="*/ 0 w 1261"/>
                <a:gd name="T83" fmla="*/ 556 h 895"/>
                <a:gd name="T84" fmla="*/ 13 w 1261"/>
                <a:gd name="T85" fmla="*/ 588 h 895"/>
                <a:gd name="T86" fmla="*/ 32 w 1261"/>
                <a:gd name="T87" fmla="*/ 627 h 895"/>
                <a:gd name="T88" fmla="*/ 64 w 1261"/>
                <a:gd name="T89" fmla="*/ 659 h 895"/>
                <a:gd name="T90" fmla="*/ 96 w 1261"/>
                <a:gd name="T91" fmla="*/ 691 h 895"/>
                <a:gd name="T92" fmla="*/ 135 w 1261"/>
                <a:gd name="T93" fmla="*/ 729 h 895"/>
                <a:gd name="T94" fmla="*/ 186 w 1261"/>
                <a:gd name="T95" fmla="*/ 761 h 895"/>
                <a:gd name="T96" fmla="*/ 237 w 1261"/>
                <a:gd name="T97" fmla="*/ 787 h 895"/>
                <a:gd name="T98" fmla="*/ 288 w 1261"/>
                <a:gd name="T99" fmla="*/ 819 h 895"/>
                <a:gd name="T100" fmla="*/ 352 w 1261"/>
                <a:gd name="T101" fmla="*/ 838 h 895"/>
                <a:gd name="T102" fmla="*/ 416 w 1261"/>
                <a:gd name="T103" fmla="*/ 863 h 895"/>
                <a:gd name="T104" fmla="*/ 487 w 1261"/>
                <a:gd name="T105" fmla="*/ 876 h 895"/>
                <a:gd name="T106" fmla="*/ 557 w 1261"/>
                <a:gd name="T107" fmla="*/ 889 h 895"/>
                <a:gd name="T108" fmla="*/ 627 w 1261"/>
                <a:gd name="T109" fmla="*/ 895 h 895"/>
                <a:gd name="T110" fmla="*/ 627 w 1261"/>
                <a:gd name="T111" fmla="*/ 895 h 8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61"/>
                <a:gd name="T169" fmla="*/ 0 h 895"/>
                <a:gd name="T170" fmla="*/ 1261 w 1261"/>
                <a:gd name="T171" fmla="*/ 895 h 89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61" h="895">
                  <a:moveTo>
                    <a:pt x="627" y="895"/>
                  </a:moveTo>
                  <a:lnTo>
                    <a:pt x="627" y="895"/>
                  </a:lnTo>
                  <a:lnTo>
                    <a:pt x="704" y="895"/>
                  </a:lnTo>
                  <a:lnTo>
                    <a:pt x="781" y="895"/>
                  </a:lnTo>
                  <a:lnTo>
                    <a:pt x="909" y="883"/>
                  </a:lnTo>
                  <a:lnTo>
                    <a:pt x="1018" y="857"/>
                  </a:lnTo>
                  <a:lnTo>
                    <a:pt x="1107" y="825"/>
                  </a:lnTo>
                  <a:lnTo>
                    <a:pt x="1178" y="787"/>
                  </a:lnTo>
                  <a:lnTo>
                    <a:pt x="1229" y="742"/>
                  </a:lnTo>
                  <a:lnTo>
                    <a:pt x="1242" y="723"/>
                  </a:lnTo>
                  <a:lnTo>
                    <a:pt x="1255" y="697"/>
                  </a:lnTo>
                  <a:lnTo>
                    <a:pt x="1261" y="678"/>
                  </a:lnTo>
                  <a:lnTo>
                    <a:pt x="1261" y="659"/>
                  </a:lnTo>
                  <a:lnTo>
                    <a:pt x="1255" y="614"/>
                  </a:lnTo>
                  <a:lnTo>
                    <a:pt x="1242" y="569"/>
                  </a:lnTo>
                  <a:lnTo>
                    <a:pt x="1223" y="518"/>
                  </a:lnTo>
                  <a:lnTo>
                    <a:pt x="1191" y="467"/>
                  </a:lnTo>
                  <a:lnTo>
                    <a:pt x="1127" y="358"/>
                  </a:lnTo>
                  <a:lnTo>
                    <a:pt x="1037" y="255"/>
                  </a:lnTo>
                  <a:lnTo>
                    <a:pt x="947" y="160"/>
                  </a:lnTo>
                  <a:lnTo>
                    <a:pt x="896" y="115"/>
                  </a:lnTo>
                  <a:lnTo>
                    <a:pt x="845" y="76"/>
                  </a:lnTo>
                  <a:lnTo>
                    <a:pt x="800" y="44"/>
                  </a:lnTo>
                  <a:lnTo>
                    <a:pt x="755" y="25"/>
                  </a:lnTo>
                  <a:lnTo>
                    <a:pt x="711" y="6"/>
                  </a:lnTo>
                  <a:lnTo>
                    <a:pt x="666" y="0"/>
                  </a:lnTo>
                  <a:lnTo>
                    <a:pt x="627" y="0"/>
                  </a:lnTo>
                  <a:lnTo>
                    <a:pt x="583" y="12"/>
                  </a:lnTo>
                  <a:lnTo>
                    <a:pt x="531" y="32"/>
                  </a:lnTo>
                  <a:lnTo>
                    <a:pt x="480" y="51"/>
                  </a:lnTo>
                  <a:lnTo>
                    <a:pt x="384" y="115"/>
                  </a:lnTo>
                  <a:lnTo>
                    <a:pt x="282" y="192"/>
                  </a:lnTo>
                  <a:lnTo>
                    <a:pt x="192" y="275"/>
                  </a:lnTo>
                  <a:lnTo>
                    <a:pt x="109" y="351"/>
                  </a:lnTo>
                  <a:lnTo>
                    <a:pt x="51" y="415"/>
                  </a:lnTo>
                  <a:lnTo>
                    <a:pt x="13" y="460"/>
                  </a:lnTo>
                  <a:lnTo>
                    <a:pt x="0" y="492"/>
                  </a:lnTo>
                  <a:lnTo>
                    <a:pt x="0" y="524"/>
                  </a:lnTo>
                  <a:lnTo>
                    <a:pt x="0" y="556"/>
                  </a:lnTo>
                  <a:lnTo>
                    <a:pt x="13" y="588"/>
                  </a:lnTo>
                  <a:lnTo>
                    <a:pt x="32" y="627"/>
                  </a:lnTo>
                  <a:lnTo>
                    <a:pt x="64" y="659"/>
                  </a:lnTo>
                  <a:lnTo>
                    <a:pt x="96" y="691"/>
                  </a:lnTo>
                  <a:lnTo>
                    <a:pt x="135" y="729"/>
                  </a:lnTo>
                  <a:lnTo>
                    <a:pt x="186" y="761"/>
                  </a:lnTo>
                  <a:lnTo>
                    <a:pt x="237" y="787"/>
                  </a:lnTo>
                  <a:lnTo>
                    <a:pt x="288" y="819"/>
                  </a:lnTo>
                  <a:lnTo>
                    <a:pt x="352" y="838"/>
                  </a:lnTo>
                  <a:lnTo>
                    <a:pt x="416" y="863"/>
                  </a:lnTo>
                  <a:lnTo>
                    <a:pt x="487" y="876"/>
                  </a:lnTo>
                  <a:lnTo>
                    <a:pt x="557" y="889"/>
                  </a:lnTo>
                  <a:lnTo>
                    <a:pt x="627" y="895"/>
                  </a:lnTo>
                  <a:close/>
                </a:path>
              </a:pathLst>
            </a:custGeom>
            <a:solidFill>
              <a:srgbClr val="FF00FF">
                <a:alpha val="50195"/>
              </a:srgbClr>
            </a:solidFill>
            <a:ln w="9525">
              <a:noFill/>
              <a:round/>
              <a:headEnd/>
              <a:tailEnd/>
            </a:ln>
          </p:spPr>
          <p:txBody>
            <a:bodyPr>
              <a:prstTxWarp prst="textNoShape">
                <a:avLst/>
              </a:prstTxWarp>
            </a:bodyPr>
            <a:lstStyle/>
            <a:p>
              <a:endParaRPr lang="en-US"/>
            </a:p>
          </p:txBody>
        </p:sp>
      </p:grpSp>
      <p:sp>
        <p:nvSpPr>
          <p:cNvPr id="15363" name="Rectangle 6"/>
          <p:cNvSpPr>
            <a:spLocks noGrp="1" noChangeArrowheads="1"/>
          </p:cNvSpPr>
          <p:nvPr>
            <p:ph type="ctrTitle" idx="4294967295"/>
          </p:nvPr>
        </p:nvSpPr>
        <p:spPr>
          <a:xfrm>
            <a:off x="685800" y="1767006"/>
            <a:ext cx="7772400" cy="1661994"/>
          </a:xfrm>
          <a:noFill/>
        </p:spPr>
        <p:txBody>
          <a:bodyPr lIns="0" tIns="0" rIns="0" bIns="0"/>
          <a:lstStyle/>
          <a:p>
            <a:pPr eaLnBrk="1" hangingPunct="1"/>
            <a:r>
              <a:rPr lang="en-US" sz="3600" b="1" dirty="0">
                <a:solidFill>
                  <a:schemeClr val="tx1"/>
                </a:solidFill>
              </a:rPr>
              <a:t>An Introduction to the Effects of Nanomaterials – </a:t>
            </a:r>
            <a:br>
              <a:rPr lang="en-US" sz="3600" b="1" dirty="0">
                <a:solidFill>
                  <a:schemeClr val="tx1"/>
                </a:solidFill>
              </a:rPr>
            </a:br>
            <a:r>
              <a:rPr lang="en-US" sz="3600" b="1" dirty="0">
                <a:solidFill>
                  <a:schemeClr val="tx1"/>
                </a:solidFill>
              </a:rPr>
              <a:t>The Next Unregulated Revolution</a:t>
            </a:r>
            <a:r>
              <a:rPr lang="en-US" sz="3200" b="1" dirty="0">
                <a:solidFill>
                  <a:schemeClr val="tx1"/>
                </a:solidFill>
              </a:rPr>
              <a:t>?</a:t>
            </a:r>
          </a:p>
        </p:txBody>
      </p:sp>
      <p:sp>
        <p:nvSpPr>
          <p:cNvPr id="15364" name="Rectangle 7"/>
          <p:cNvSpPr>
            <a:spLocks noChangeArrowheads="1"/>
          </p:cNvSpPr>
          <p:nvPr/>
        </p:nvSpPr>
        <p:spPr bwMode="auto">
          <a:xfrm>
            <a:off x="137894" y="76200"/>
            <a:ext cx="8828058" cy="646331"/>
          </a:xfrm>
          <a:prstGeom prst="rect">
            <a:avLst/>
          </a:prstGeom>
          <a:noFill/>
          <a:ln w="9525">
            <a:noFill/>
            <a:miter lim="800000"/>
            <a:headEnd/>
            <a:tailEnd/>
          </a:ln>
        </p:spPr>
        <p:txBody>
          <a:bodyPr wrap="none">
            <a:prstTxWarp prst="textNoShape">
              <a:avLst/>
            </a:prstTxWarp>
            <a:spAutoFit/>
          </a:bodyPr>
          <a:lstStyle/>
          <a:p>
            <a:r>
              <a:rPr lang="en-US" sz="3600" b="1" dirty="0">
                <a:solidFill>
                  <a:schemeClr val="tx1"/>
                </a:solidFill>
              </a:rPr>
              <a:t>A Small (</a:t>
            </a:r>
            <a:r>
              <a:rPr lang="en-US" sz="3600" b="1" dirty="0" err="1">
                <a:solidFill>
                  <a:schemeClr val="tx1"/>
                </a:solidFill>
              </a:rPr>
              <a:t>nano</a:t>
            </a:r>
            <a:r>
              <a:rPr lang="en-US" sz="3600" b="1" dirty="0">
                <a:solidFill>
                  <a:schemeClr val="tx1"/>
                </a:solidFill>
              </a:rPr>
              <a:t>) Dose of </a:t>
            </a:r>
            <a:r>
              <a:rPr lang="en-US" sz="3600" b="1" dirty="0">
                <a:solidFill>
                  <a:schemeClr val="tx1"/>
                </a:solidFill>
                <a:ea typeface="Times New Roman" pitchFamily="-1" charset="0"/>
                <a:cs typeface="Times New Roman" pitchFamily="-1" charset="0"/>
              </a:rPr>
              <a:t>Nanotoxicology</a:t>
            </a:r>
            <a:endParaRPr lang="en-US" sz="3600" b="1" dirty="0">
              <a:solidFill>
                <a:schemeClr val="tx1"/>
              </a:solidFill>
            </a:endParaRPr>
          </a:p>
        </p:txBody>
      </p:sp>
      <p:pic>
        <p:nvPicPr>
          <p:cNvPr id="7" name="Picture 6" descr="Cobalt Nanoparticle.jpg"/>
          <p:cNvPicPr>
            <a:picLocks noChangeAspect="1"/>
          </p:cNvPicPr>
          <p:nvPr/>
        </p:nvPicPr>
        <p:blipFill>
          <a:blip r:embed="rId3"/>
          <a:stretch>
            <a:fillRect/>
          </a:stretch>
        </p:blipFill>
        <p:spPr>
          <a:xfrm>
            <a:off x="19050" y="4495800"/>
            <a:ext cx="2343150" cy="2343150"/>
          </a:xfrm>
          <a:prstGeom prst="rect">
            <a:avLst/>
          </a:prstGeom>
        </p:spPr>
      </p:pic>
      <p:sp>
        <p:nvSpPr>
          <p:cNvPr id="8" name="TextBox 7"/>
          <p:cNvSpPr txBox="1"/>
          <p:nvPr/>
        </p:nvSpPr>
        <p:spPr>
          <a:xfrm>
            <a:off x="2362200" y="6642556"/>
            <a:ext cx="2595582" cy="215444"/>
          </a:xfrm>
          <a:prstGeom prst="rect">
            <a:avLst/>
          </a:prstGeom>
          <a:noFill/>
        </p:spPr>
        <p:txBody>
          <a:bodyPr wrap="none" rtlCol="0">
            <a:spAutoFit/>
          </a:bodyPr>
          <a:lstStyle/>
          <a:p>
            <a:r>
              <a:rPr lang="en-US" sz="800" dirty="0"/>
              <a:t>A Cobalt </a:t>
            </a:r>
            <a:r>
              <a:rPr lang="en-US" sz="800" dirty="0" err="1"/>
              <a:t>nanoparticle</a:t>
            </a:r>
            <a:r>
              <a:rPr lang="en-US" sz="800" dirty="0"/>
              <a:t> coated with layers of </a:t>
            </a:r>
            <a:r>
              <a:rPr lang="en-US" sz="800" dirty="0" err="1"/>
              <a:t>graphene</a:t>
            </a:r>
            <a:endParaRPr lang="en-US" sz="800" dirty="0"/>
          </a:p>
        </p:txBody>
      </p:sp>
      <p:sp>
        <p:nvSpPr>
          <p:cNvPr id="12" name="Text Box 6">
            <a:extLst>
              <a:ext uri="{FF2B5EF4-FFF2-40B4-BE49-F238E27FC236}">
                <a16:creationId xmlns:a16="http://schemas.microsoft.com/office/drawing/2014/main" id="{39318C6C-E185-FD44-AAD8-9C8B940F0BEB}"/>
              </a:ext>
            </a:extLst>
          </p:cNvPr>
          <p:cNvSpPr txBox="1">
            <a:spLocks noChangeArrowheads="1"/>
          </p:cNvSpPr>
          <p:nvPr/>
        </p:nvSpPr>
        <p:spPr bwMode="auto">
          <a:xfrm>
            <a:off x="3117850" y="5045095"/>
            <a:ext cx="594995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4400">
                <a:solidFill>
                  <a:schemeClr val="tx2"/>
                </a:solidFill>
                <a:latin typeface="Arial" panose="020B0604020202020204" pitchFamily="34" charset="0"/>
                <a:ea typeface="ＭＳ Ｐゴシック" panose="020B0600070205080204" pitchFamily="34" charset="-128"/>
              </a:defRPr>
            </a:lvl1pPr>
            <a:lvl2pPr marL="742950" indent="-285750">
              <a:defRPr sz="4400">
                <a:solidFill>
                  <a:schemeClr val="tx2"/>
                </a:solidFill>
                <a:latin typeface="Arial" panose="020B0604020202020204" pitchFamily="34" charset="0"/>
                <a:ea typeface="ＭＳ Ｐゴシック" panose="020B0600070205080204" pitchFamily="34" charset="-128"/>
              </a:defRPr>
            </a:lvl2pPr>
            <a:lvl3pPr marL="1143000" indent="-228600">
              <a:defRPr sz="4400">
                <a:solidFill>
                  <a:schemeClr val="tx2"/>
                </a:solidFill>
                <a:latin typeface="Arial" panose="020B0604020202020204" pitchFamily="34" charset="0"/>
                <a:ea typeface="ＭＳ Ｐゴシック" panose="020B0600070205080204" pitchFamily="34" charset="-128"/>
              </a:defRPr>
            </a:lvl3pPr>
            <a:lvl4pPr marL="1600200" indent="-228600">
              <a:defRPr sz="4400">
                <a:solidFill>
                  <a:schemeClr val="tx2"/>
                </a:solidFill>
                <a:latin typeface="Arial" panose="020B0604020202020204" pitchFamily="34" charset="0"/>
                <a:ea typeface="ＭＳ Ｐゴシック" panose="020B0600070205080204" pitchFamily="34" charset="-128"/>
              </a:defRPr>
            </a:lvl4pPr>
            <a:lvl5pPr marL="2057400" indent="-228600">
              <a:defRPr sz="4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algn="ctr" eaLnBrk="1" hangingPunct="1">
              <a:buFont typeface="Wingdings" pitchFamily="2" charset="2"/>
              <a:buNone/>
            </a:pPr>
            <a:r>
              <a:rPr lang="en-US" altLang="en-US" sz="3600" b="1" dirty="0"/>
              <a:t>Chapter 21 </a:t>
            </a:r>
            <a:r>
              <a:rPr lang="mr-IN" altLang="en-US" sz="3600" b="1" dirty="0"/>
              <a:t>–</a:t>
            </a:r>
            <a:r>
              <a:rPr lang="en-US" altLang="en-US" sz="3600" b="1" dirty="0"/>
              <a:t> 3</a:t>
            </a:r>
            <a:r>
              <a:rPr lang="en-US" altLang="en-US" sz="3600" b="1" baseline="30000" dirty="0"/>
              <a:t>rd</a:t>
            </a:r>
            <a:r>
              <a:rPr lang="en-US" altLang="en-US" sz="3600" b="1" dirty="0"/>
              <a:t> Edition</a:t>
            </a:r>
          </a:p>
          <a:p>
            <a:pPr algn="ctr" eaLnBrk="1" hangingPunct="1">
              <a:buFont typeface="Wingdings" pitchFamily="2" charset="2"/>
              <a:buNone/>
            </a:pPr>
            <a:r>
              <a:rPr lang="en-US" altLang="en-US" sz="2800" b="1" dirty="0"/>
              <a:t>Steven G. Gilbert, PhD, DABT</a:t>
            </a:r>
          </a:p>
          <a:p>
            <a:pPr algn="ctr" eaLnBrk="1" hangingPunct="1">
              <a:buFont typeface="Wingdings" pitchFamily="2" charset="2"/>
              <a:buNone/>
            </a:pPr>
            <a:r>
              <a:rPr lang="en-US" altLang="en-US" sz="2800" b="1" dirty="0" err="1"/>
              <a:t>www.asmalldoseoftoxicology.org</a:t>
            </a:r>
            <a:endParaRPr lang="en-US" altLang="en-US" sz="2800" b="1"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2174"/>
            <a:ext cx="7772400" cy="766877"/>
          </a:xfrm>
          <a:noFill/>
        </p:spPr>
        <p:txBody>
          <a:bodyPr lIns="90488" tIns="44450" rIns="90488" bIns="44450"/>
          <a:lstStyle/>
          <a:p>
            <a:pPr eaLnBrk="1" hangingPunct="1"/>
            <a:r>
              <a:rPr lang="en-US" b="1" dirty="0" err="1">
                <a:solidFill>
                  <a:schemeClr val="tx1"/>
                </a:solidFill>
              </a:rPr>
              <a:t>Nano</a:t>
            </a:r>
            <a:r>
              <a:rPr lang="en-US" b="1" dirty="0">
                <a:solidFill>
                  <a:schemeClr val="tx1"/>
                </a:solidFill>
              </a:rPr>
              <a:t> </a:t>
            </a:r>
            <a:r>
              <a:rPr lang="en-US" b="1">
                <a:solidFill>
                  <a:schemeClr val="tx1"/>
                </a:solidFill>
              </a:rPr>
              <a:t>in History</a:t>
            </a:r>
            <a:endParaRPr lang="en-US" b="1" dirty="0">
              <a:solidFill>
                <a:schemeClr val="tx1"/>
              </a:solidFill>
            </a:endParaRPr>
          </a:p>
        </p:txBody>
      </p:sp>
      <p:sp>
        <p:nvSpPr>
          <p:cNvPr id="17411" name="Rectangle 3"/>
          <p:cNvSpPr>
            <a:spLocks noChangeArrowheads="1"/>
          </p:cNvSpPr>
          <p:nvPr/>
        </p:nvSpPr>
        <p:spPr bwMode="auto">
          <a:xfrm>
            <a:off x="942975" y="1371600"/>
            <a:ext cx="7258050" cy="707886"/>
          </a:xfrm>
          <a:prstGeom prst="rect">
            <a:avLst/>
          </a:prstGeom>
          <a:noFill/>
          <a:ln w="9525">
            <a:noFill/>
            <a:miter lim="800000"/>
            <a:headEnd/>
            <a:tailEnd/>
          </a:ln>
        </p:spPr>
        <p:txBody>
          <a:bodyPr>
            <a:prstTxWarp prst="textNoShape">
              <a:avLst/>
            </a:prstTxWarp>
            <a:spAutoFit/>
          </a:bodyPr>
          <a:lstStyle/>
          <a:p>
            <a:pPr algn="ctr"/>
            <a:r>
              <a:rPr lang="en-US" sz="2000" b="1" dirty="0"/>
              <a:t>1999–early 2000’s:  Consumer products making use of nanotechnology began appearing in the marketplace</a:t>
            </a:r>
          </a:p>
        </p:txBody>
      </p:sp>
      <p:sp>
        <p:nvSpPr>
          <p:cNvPr id="6" name="TextBox 5"/>
          <p:cNvSpPr txBox="1"/>
          <p:nvPr/>
        </p:nvSpPr>
        <p:spPr>
          <a:xfrm>
            <a:off x="3321215" y="6367046"/>
            <a:ext cx="2469985" cy="307777"/>
          </a:xfrm>
          <a:prstGeom prst="rect">
            <a:avLst/>
          </a:prstGeom>
          <a:noFill/>
        </p:spPr>
        <p:txBody>
          <a:bodyPr wrap="none" rtlCol="0">
            <a:spAutoFit/>
          </a:bodyPr>
          <a:lstStyle/>
          <a:p>
            <a:r>
              <a:rPr lang="en-US" sz="1400" dirty="0"/>
              <a:t>http://</a:t>
            </a:r>
            <a:r>
              <a:rPr lang="en-US" sz="1400" dirty="0" err="1"/>
              <a:t>www.nano.gov</a:t>
            </a:r>
            <a:r>
              <a:rPr lang="en-US" sz="1400" dirty="0"/>
              <a:t>/timeline</a:t>
            </a:r>
          </a:p>
        </p:txBody>
      </p:sp>
      <p:pic>
        <p:nvPicPr>
          <p:cNvPr id="8" name="Picture 7" descr="products_0.jpg"/>
          <p:cNvPicPr>
            <a:picLocks noChangeAspect="1"/>
          </p:cNvPicPr>
          <p:nvPr/>
        </p:nvPicPr>
        <p:blipFill>
          <a:blip r:embed="rId3"/>
          <a:stretch>
            <a:fillRect/>
          </a:stretch>
        </p:blipFill>
        <p:spPr>
          <a:xfrm>
            <a:off x="1441450" y="2921000"/>
            <a:ext cx="6261100" cy="1016000"/>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2174"/>
            <a:ext cx="7772400" cy="766877"/>
          </a:xfrm>
          <a:noFill/>
        </p:spPr>
        <p:txBody>
          <a:bodyPr lIns="90488" tIns="44450" rIns="90488" bIns="44450"/>
          <a:lstStyle/>
          <a:p>
            <a:pPr eaLnBrk="1" hangingPunct="1"/>
            <a:r>
              <a:rPr lang="en-US" b="1" dirty="0" err="1">
                <a:solidFill>
                  <a:schemeClr val="tx1"/>
                </a:solidFill>
              </a:rPr>
              <a:t>Nano</a:t>
            </a:r>
            <a:r>
              <a:rPr lang="en-US" b="1" dirty="0">
                <a:solidFill>
                  <a:schemeClr val="tx1"/>
                </a:solidFill>
              </a:rPr>
              <a:t> </a:t>
            </a:r>
            <a:r>
              <a:rPr lang="en-US" b="1">
                <a:solidFill>
                  <a:schemeClr val="tx1"/>
                </a:solidFill>
              </a:rPr>
              <a:t>in History</a:t>
            </a:r>
            <a:endParaRPr lang="en-US" b="1" dirty="0">
              <a:solidFill>
                <a:schemeClr val="tx1"/>
              </a:solidFill>
            </a:endParaRPr>
          </a:p>
        </p:txBody>
      </p:sp>
      <p:sp>
        <p:nvSpPr>
          <p:cNvPr id="17411" name="Rectangle 3"/>
          <p:cNvSpPr>
            <a:spLocks noChangeArrowheads="1"/>
          </p:cNvSpPr>
          <p:nvPr/>
        </p:nvSpPr>
        <p:spPr bwMode="auto">
          <a:xfrm>
            <a:off x="942975" y="2099608"/>
            <a:ext cx="7258050" cy="1938992"/>
          </a:xfrm>
          <a:prstGeom prst="rect">
            <a:avLst/>
          </a:prstGeom>
          <a:noFill/>
          <a:ln w="9525">
            <a:noFill/>
            <a:miter lim="800000"/>
            <a:headEnd/>
            <a:tailEnd/>
          </a:ln>
        </p:spPr>
        <p:txBody>
          <a:bodyPr>
            <a:prstTxWarp prst="textNoShape">
              <a:avLst/>
            </a:prstTxWarp>
            <a:spAutoFit/>
          </a:bodyPr>
          <a:lstStyle/>
          <a:p>
            <a:pPr algn="ctr"/>
            <a:r>
              <a:rPr lang="en-US" sz="2000" b="1" dirty="0"/>
              <a:t>2004: Britain’s Royal Society and the Royal Academy of Engineering published </a:t>
            </a:r>
            <a:r>
              <a:rPr lang="en-US" sz="2000" b="1" dirty="0" err="1"/>
              <a:t>Nanoscience</a:t>
            </a:r>
            <a:r>
              <a:rPr lang="en-US" sz="2000" b="1" dirty="0"/>
              <a:t> and Nanotechnologies: Opportunities and Uncertainties advocating the need to address potential health, environmental, social, ethical, and regulatory issues associated with nanotechnology.</a:t>
            </a:r>
          </a:p>
        </p:txBody>
      </p:sp>
      <p:sp>
        <p:nvSpPr>
          <p:cNvPr id="6" name="TextBox 5"/>
          <p:cNvSpPr txBox="1"/>
          <p:nvPr/>
        </p:nvSpPr>
        <p:spPr>
          <a:xfrm>
            <a:off x="3321215" y="6367046"/>
            <a:ext cx="2469985" cy="307777"/>
          </a:xfrm>
          <a:prstGeom prst="rect">
            <a:avLst/>
          </a:prstGeom>
          <a:noFill/>
        </p:spPr>
        <p:txBody>
          <a:bodyPr wrap="none" rtlCol="0">
            <a:spAutoFit/>
          </a:bodyPr>
          <a:lstStyle/>
          <a:p>
            <a:r>
              <a:rPr lang="en-US" sz="1400" dirty="0"/>
              <a:t>http://</a:t>
            </a:r>
            <a:r>
              <a:rPr lang="en-US" sz="1400" dirty="0" err="1"/>
              <a:t>www.nano.gov</a:t>
            </a:r>
            <a:r>
              <a:rPr lang="en-US" sz="1400" dirty="0"/>
              <a:t>/timeline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2174"/>
            <a:ext cx="7772400" cy="766877"/>
          </a:xfrm>
          <a:noFill/>
        </p:spPr>
        <p:txBody>
          <a:bodyPr lIns="90488" tIns="44450" rIns="90488" bIns="44450"/>
          <a:lstStyle/>
          <a:p>
            <a:pPr eaLnBrk="1" hangingPunct="1"/>
            <a:r>
              <a:rPr lang="en-US" b="1" dirty="0" err="1">
                <a:solidFill>
                  <a:schemeClr val="tx1"/>
                </a:solidFill>
              </a:rPr>
              <a:t>Nano</a:t>
            </a:r>
            <a:r>
              <a:rPr lang="en-US" b="1" dirty="0">
                <a:solidFill>
                  <a:schemeClr val="tx1"/>
                </a:solidFill>
              </a:rPr>
              <a:t> </a:t>
            </a:r>
            <a:r>
              <a:rPr lang="en-US" b="1">
                <a:solidFill>
                  <a:schemeClr val="tx1"/>
                </a:solidFill>
              </a:rPr>
              <a:t>in History</a:t>
            </a:r>
            <a:endParaRPr lang="en-US" b="1" dirty="0">
              <a:solidFill>
                <a:schemeClr val="tx1"/>
              </a:solidFill>
            </a:endParaRPr>
          </a:p>
        </p:txBody>
      </p:sp>
      <p:sp>
        <p:nvSpPr>
          <p:cNvPr id="17411" name="Rectangle 3"/>
          <p:cNvSpPr>
            <a:spLocks noChangeArrowheads="1"/>
          </p:cNvSpPr>
          <p:nvPr/>
        </p:nvSpPr>
        <p:spPr bwMode="auto">
          <a:xfrm>
            <a:off x="942975" y="1371600"/>
            <a:ext cx="7258050" cy="3785652"/>
          </a:xfrm>
          <a:prstGeom prst="rect">
            <a:avLst/>
          </a:prstGeom>
          <a:noFill/>
          <a:ln w="9525">
            <a:noFill/>
            <a:miter lim="800000"/>
            <a:headEnd/>
            <a:tailEnd/>
          </a:ln>
        </p:spPr>
        <p:txBody>
          <a:bodyPr>
            <a:prstTxWarp prst="textNoShape">
              <a:avLst/>
            </a:prstTxWarp>
            <a:spAutoFit/>
          </a:bodyPr>
          <a:lstStyle/>
          <a:p>
            <a:pPr algn="ctr"/>
            <a:r>
              <a:rPr lang="en-US" sz="2000" b="1" dirty="0"/>
              <a:t>2008:  The first official National Nanotechnology Initiative (NNI) Strategy for Nanotechnology-Related Environmental, Health, and Safety (EHS) Research was published, based on a two-year process of NNI-sponsored investigations and public dialogs. </a:t>
            </a:r>
          </a:p>
          <a:p>
            <a:pPr algn="ctr"/>
            <a:endParaRPr lang="en-US" sz="2000" b="1" dirty="0"/>
          </a:p>
          <a:p>
            <a:pPr algn="ctr"/>
            <a:r>
              <a:rPr lang="en-US" sz="2000" b="1" dirty="0"/>
              <a:t>2011:  The NSET Subcommittee updated both the NNI Strategic Plan and the NNI Environmental, Health, and Safety Research Strategy, drawing on extensive input from public workshops and online dialog with stakeholders from Government, academia, NGOs, and the public, and others.</a:t>
            </a:r>
          </a:p>
        </p:txBody>
      </p:sp>
      <p:sp>
        <p:nvSpPr>
          <p:cNvPr id="6" name="TextBox 5"/>
          <p:cNvSpPr txBox="1"/>
          <p:nvPr/>
        </p:nvSpPr>
        <p:spPr>
          <a:xfrm>
            <a:off x="3321215" y="6367046"/>
            <a:ext cx="2469985" cy="307777"/>
          </a:xfrm>
          <a:prstGeom prst="rect">
            <a:avLst/>
          </a:prstGeom>
          <a:noFill/>
        </p:spPr>
        <p:txBody>
          <a:bodyPr wrap="none" rtlCol="0">
            <a:spAutoFit/>
          </a:bodyPr>
          <a:lstStyle/>
          <a:p>
            <a:r>
              <a:rPr lang="en-US" sz="1400" dirty="0"/>
              <a:t>http://</a:t>
            </a:r>
            <a:r>
              <a:rPr lang="en-US" sz="1400" dirty="0" err="1"/>
              <a:t>www.nano.gov</a:t>
            </a:r>
            <a:r>
              <a:rPr lang="en-US" sz="1400" dirty="0"/>
              <a:t>/timeline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102952"/>
            <a:ext cx="7772400" cy="705321"/>
          </a:xfrm>
          <a:noFill/>
        </p:spPr>
        <p:txBody>
          <a:bodyPr lIns="90488" tIns="44450" rIns="90488" bIns="44450"/>
          <a:lstStyle/>
          <a:p>
            <a:pPr eaLnBrk="1" hangingPunct="1"/>
            <a:r>
              <a:rPr lang="en-US" sz="4000" b="1" dirty="0"/>
              <a:t>Promises of Nanotechnology</a:t>
            </a:r>
            <a:endParaRPr lang="en-US" sz="4000" b="1" dirty="0">
              <a:solidFill>
                <a:schemeClr val="tx1"/>
              </a:solidFill>
            </a:endParaRPr>
          </a:p>
        </p:txBody>
      </p:sp>
      <p:sp>
        <p:nvSpPr>
          <p:cNvPr id="17411" name="Rectangle 3"/>
          <p:cNvSpPr>
            <a:spLocks noChangeArrowheads="1"/>
          </p:cNvSpPr>
          <p:nvPr/>
        </p:nvSpPr>
        <p:spPr bwMode="auto">
          <a:xfrm>
            <a:off x="1143000" y="1371600"/>
            <a:ext cx="6858000" cy="2062103"/>
          </a:xfrm>
          <a:prstGeom prst="rect">
            <a:avLst/>
          </a:prstGeom>
          <a:noFill/>
          <a:ln w="9525">
            <a:noFill/>
            <a:miter lim="800000"/>
            <a:headEnd/>
            <a:tailEnd/>
          </a:ln>
        </p:spPr>
        <p:txBody>
          <a:bodyPr wrap="square">
            <a:prstTxWarp prst="textNoShape">
              <a:avLst/>
            </a:prstTxWarp>
            <a:spAutoFit/>
          </a:bodyPr>
          <a:lstStyle/>
          <a:p>
            <a:r>
              <a:rPr lang="en-US" sz="3200" b="1" u="sng" dirty="0"/>
              <a:t>Clean Energy</a:t>
            </a:r>
            <a:endParaRPr lang="en-US" sz="3200" b="1" dirty="0"/>
          </a:p>
          <a:p>
            <a:pPr>
              <a:buFont typeface="Wingdings" pitchFamily="-1" charset="2"/>
              <a:buNone/>
            </a:pPr>
            <a:r>
              <a:rPr lang="en-US" sz="3200" b="1" dirty="0"/>
              <a:t>Clean, secure affordable energy</a:t>
            </a:r>
          </a:p>
          <a:p>
            <a:pPr>
              <a:buFont typeface="Wingdings" pitchFamily="-1" charset="2"/>
              <a:buNone/>
            </a:pPr>
            <a:r>
              <a:rPr lang="en-US" sz="3200" b="1" dirty="0"/>
              <a:t>Solar panels more efficient. </a:t>
            </a:r>
          </a:p>
          <a:p>
            <a:pPr>
              <a:buFont typeface="Wingdings" pitchFamily="-1" charset="2"/>
              <a:buNone/>
            </a:pPr>
            <a:r>
              <a:rPr lang="en-US" sz="3200" b="1" dirty="0"/>
              <a:t>Fuel cell development</a:t>
            </a:r>
          </a:p>
        </p:txBody>
      </p:sp>
      <p:sp>
        <p:nvSpPr>
          <p:cNvPr id="4" name="TextBox 3"/>
          <p:cNvSpPr txBox="1"/>
          <p:nvPr/>
        </p:nvSpPr>
        <p:spPr>
          <a:xfrm>
            <a:off x="1143000" y="3617655"/>
            <a:ext cx="6705600" cy="2554545"/>
          </a:xfrm>
          <a:prstGeom prst="rect">
            <a:avLst/>
          </a:prstGeom>
          <a:noFill/>
        </p:spPr>
        <p:txBody>
          <a:bodyPr wrap="square" rtlCol="0">
            <a:spAutoFit/>
          </a:bodyPr>
          <a:lstStyle/>
          <a:p>
            <a:r>
              <a:rPr lang="en-US" sz="3200" b="1" u="sng" dirty="0"/>
              <a:t>Clean Water</a:t>
            </a:r>
          </a:p>
          <a:p>
            <a:r>
              <a:rPr lang="en-US" sz="3200" b="1" dirty="0"/>
              <a:t>Nanomaterials - detection of impurities (pollutants, microbes, etc), as well as removal of them, catalysts reduce waste water </a:t>
            </a:r>
          </a:p>
        </p:txBody>
      </p:sp>
      <p:sp>
        <p:nvSpPr>
          <p:cNvPr id="5" name="TextBox 4"/>
          <p:cNvSpPr txBox="1"/>
          <p:nvPr/>
        </p:nvSpPr>
        <p:spPr>
          <a:xfrm>
            <a:off x="-634978" y="5973619"/>
            <a:ext cx="184666" cy="769441"/>
          </a:xfrm>
          <a:prstGeom prst="rect">
            <a:avLst/>
          </a:prstGeom>
          <a:noFill/>
        </p:spPr>
        <p:txBody>
          <a:bodyPr wrap="none" rtlCol="0">
            <a:spAutoFit/>
          </a:bodyPr>
          <a:lstStyle/>
          <a:p>
            <a:endParaRPr lang="en-US"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66380"/>
            <a:ext cx="8305800" cy="1443985"/>
          </a:xfrm>
          <a:noFill/>
        </p:spPr>
        <p:txBody>
          <a:bodyPr lIns="90488" tIns="44450" rIns="90488" bIns="44450"/>
          <a:lstStyle/>
          <a:p>
            <a:pPr eaLnBrk="1" hangingPunct="1"/>
            <a:r>
              <a:rPr lang="en-US" b="1" dirty="0">
                <a:solidFill>
                  <a:schemeClr val="tx1"/>
                </a:solidFill>
              </a:rPr>
              <a:t>How big is a nanometer (nm)?</a:t>
            </a:r>
          </a:p>
        </p:txBody>
      </p:sp>
      <p:sp>
        <p:nvSpPr>
          <p:cNvPr id="17411" name="Rectangle 3"/>
          <p:cNvSpPr>
            <a:spLocks noChangeArrowheads="1"/>
          </p:cNvSpPr>
          <p:nvPr/>
        </p:nvSpPr>
        <p:spPr bwMode="auto">
          <a:xfrm>
            <a:off x="942975" y="1371600"/>
            <a:ext cx="7258050" cy="4832093"/>
          </a:xfrm>
          <a:prstGeom prst="rect">
            <a:avLst/>
          </a:prstGeom>
          <a:noFill/>
          <a:ln w="9525">
            <a:noFill/>
            <a:miter lim="800000"/>
            <a:headEnd/>
            <a:tailEnd/>
          </a:ln>
        </p:spPr>
        <p:txBody>
          <a:bodyPr>
            <a:prstTxWarp prst="textNoShape">
              <a:avLst/>
            </a:prstTxWarp>
            <a:spAutoFit/>
          </a:bodyPr>
          <a:lstStyle/>
          <a:p>
            <a:pPr marL="514350" indent="-514350">
              <a:buFont typeface="Wingdings" charset="2"/>
              <a:buChar char="Ø"/>
            </a:pPr>
            <a:r>
              <a:rPr lang="en-US" sz="2800" b="1" dirty="0"/>
              <a:t>Sheet of paper is about 100,000 nm thick.</a:t>
            </a:r>
          </a:p>
          <a:p>
            <a:pPr marL="514350" indent="-514350">
              <a:buFont typeface="Wingdings" charset="2"/>
              <a:buChar char="Ø"/>
            </a:pPr>
            <a:r>
              <a:rPr lang="en-US" sz="2800" b="1" dirty="0"/>
              <a:t>A strand of human DNA  is 2.5 nanometers in diameter</a:t>
            </a:r>
          </a:p>
          <a:p>
            <a:pPr marL="514350" indent="-514350">
              <a:buFont typeface="Wingdings" charset="2"/>
              <a:buChar char="Ø"/>
            </a:pPr>
            <a:r>
              <a:rPr lang="en-US" sz="2800" b="1" dirty="0"/>
              <a:t>A human hair is approximately 80,000- 100,000 nanometers wide</a:t>
            </a:r>
          </a:p>
          <a:p>
            <a:pPr marL="514350" indent="-514350">
              <a:buFont typeface="Wingdings" charset="2"/>
              <a:buChar char="Ø"/>
            </a:pPr>
            <a:r>
              <a:rPr lang="en-US" sz="2800" b="1" dirty="0"/>
              <a:t>There are 25,400,000 nm in an inch.</a:t>
            </a:r>
          </a:p>
          <a:p>
            <a:pPr marL="514350" indent="-514350">
              <a:buFont typeface="Wingdings" charset="2"/>
              <a:buChar char="Ø"/>
            </a:pPr>
            <a:r>
              <a:rPr lang="en-US" sz="2800" b="1" dirty="0"/>
              <a:t>A single gold atom is about a third of a nanometer in diameter</a:t>
            </a:r>
          </a:p>
          <a:p>
            <a:pPr marL="514350" indent="-514350">
              <a:buFont typeface="Wingdings" charset="2"/>
              <a:buChar char="Ø"/>
            </a:pPr>
            <a:r>
              <a:rPr lang="en-US" sz="2800" b="1" dirty="0"/>
              <a:t>A nanometer is a millionth of a millimeter (10-9)</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43270"/>
            <a:ext cx="8229600" cy="1197764"/>
          </a:xfrm>
          <a:noFill/>
        </p:spPr>
        <p:txBody>
          <a:bodyPr lIns="90488" tIns="44450" rIns="90488" bIns="44450"/>
          <a:lstStyle/>
          <a:p>
            <a:pPr lvl="0" eaLnBrk="1" hangingPunct="1">
              <a:defRPr/>
            </a:pPr>
            <a:r>
              <a:rPr lang="en-US" sz="3600" b="1" dirty="0">
                <a:latin typeface="Arial" charset="0"/>
                <a:ea typeface="ＭＳ Ｐゴシック" charset="0"/>
                <a:cs typeface="ＭＳ Ｐゴシック" charset="0"/>
              </a:rPr>
              <a:t>Common engineered </a:t>
            </a:r>
            <a:r>
              <a:rPr lang="en-US" sz="3600" b="1" dirty="0" err="1">
                <a:latin typeface="Arial" charset="0"/>
                <a:ea typeface="ＭＳ Ｐゴシック" charset="0"/>
                <a:cs typeface="ＭＳ Ｐゴシック" charset="0"/>
              </a:rPr>
              <a:t>nanomaterials</a:t>
            </a:r>
            <a:endParaRPr lang="en-US" sz="3600" b="1" dirty="0">
              <a:latin typeface="Arial" charset="0"/>
              <a:ea typeface="ＭＳ Ｐゴシック" charset="0"/>
              <a:cs typeface="ＭＳ Ｐゴシック" charset="0"/>
            </a:endParaRPr>
          </a:p>
        </p:txBody>
      </p:sp>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62200"/>
            <a:ext cx="2286000" cy="20193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362200"/>
            <a:ext cx="1854200" cy="6096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7"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124200"/>
            <a:ext cx="2008188" cy="1676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8"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2133600"/>
            <a:ext cx="1397000" cy="9017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9"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5800" y="4876800"/>
            <a:ext cx="2286000" cy="15509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0"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3962400"/>
            <a:ext cx="1676400" cy="13255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11" name="TextBox 9"/>
          <p:cNvSpPr txBox="1">
            <a:spLocks noChangeArrowheads="1"/>
          </p:cNvSpPr>
          <p:nvPr/>
        </p:nvSpPr>
        <p:spPr bwMode="auto">
          <a:xfrm>
            <a:off x="457200" y="1905000"/>
            <a:ext cx="2541588" cy="4619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Amorphous silica</a:t>
            </a:r>
          </a:p>
        </p:txBody>
      </p:sp>
      <p:sp>
        <p:nvSpPr>
          <p:cNvPr id="12" name="TextBox 10"/>
          <p:cNvSpPr txBox="1">
            <a:spLocks noChangeArrowheads="1"/>
          </p:cNvSpPr>
          <p:nvPr/>
        </p:nvSpPr>
        <p:spPr bwMode="auto">
          <a:xfrm>
            <a:off x="5181600" y="1905000"/>
            <a:ext cx="2717800" cy="4619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Carbon nanotubes</a:t>
            </a:r>
          </a:p>
        </p:txBody>
      </p:sp>
      <p:sp>
        <p:nvSpPr>
          <p:cNvPr id="13" name="TextBox 11"/>
          <p:cNvSpPr txBox="1">
            <a:spLocks noChangeArrowheads="1"/>
          </p:cNvSpPr>
          <p:nvPr/>
        </p:nvSpPr>
        <p:spPr bwMode="auto">
          <a:xfrm>
            <a:off x="3429000" y="3429000"/>
            <a:ext cx="1638300" cy="4619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Nanosilver</a:t>
            </a:r>
          </a:p>
        </p:txBody>
      </p:sp>
      <p:sp>
        <p:nvSpPr>
          <p:cNvPr id="14" name="TextBox 12"/>
          <p:cNvSpPr txBox="1">
            <a:spLocks noChangeArrowheads="1"/>
          </p:cNvSpPr>
          <p:nvPr/>
        </p:nvSpPr>
        <p:spPr bwMode="auto">
          <a:xfrm>
            <a:off x="609600" y="4495800"/>
            <a:ext cx="2568575" cy="4619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TiO2 (nanotubes)</a:t>
            </a:r>
          </a:p>
        </p:txBody>
      </p:sp>
      <p:pic>
        <p:nvPicPr>
          <p:cNvPr id="15" name="Picture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5105400"/>
            <a:ext cx="1473200" cy="1600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16" name="TextBox 14"/>
          <p:cNvSpPr txBox="1">
            <a:spLocks noChangeArrowheads="1"/>
          </p:cNvSpPr>
          <p:nvPr/>
        </p:nvSpPr>
        <p:spPr bwMode="auto">
          <a:xfrm>
            <a:off x="4191000" y="6019800"/>
            <a:ext cx="1501775" cy="4619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Nanogold</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2174"/>
            <a:ext cx="7772400" cy="766877"/>
          </a:xfrm>
          <a:noFill/>
        </p:spPr>
        <p:txBody>
          <a:bodyPr lIns="90488" tIns="44450" rIns="90488" bIns="44450"/>
          <a:lstStyle/>
          <a:p>
            <a:pPr eaLnBrk="1" hangingPunct="1"/>
            <a:r>
              <a:rPr lang="en-US" b="1" dirty="0" err="1">
                <a:solidFill>
                  <a:schemeClr val="tx1"/>
                </a:solidFill>
              </a:rPr>
              <a:t>Nano</a:t>
            </a:r>
            <a:r>
              <a:rPr lang="en-US" b="1" dirty="0">
                <a:solidFill>
                  <a:schemeClr val="tx1"/>
                </a:solidFill>
              </a:rPr>
              <a:t> New Chemical Entity?</a:t>
            </a:r>
          </a:p>
        </p:txBody>
      </p:sp>
      <p:sp>
        <p:nvSpPr>
          <p:cNvPr id="17411" name="Rectangle 3"/>
          <p:cNvSpPr>
            <a:spLocks noChangeArrowheads="1"/>
          </p:cNvSpPr>
          <p:nvPr/>
        </p:nvSpPr>
        <p:spPr bwMode="auto">
          <a:xfrm>
            <a:off x="942975" y="1597025"/>
            <a:ext cx="7258050" cy="3970318"/>
          </a:xfrm>
          <a:prstGeom prst="rect">
            <a:avLst/>
          </a:prstGeom>
          <a:noFill/>
          <a:ln w="9525">
            <a:noFill/>
            <a:miter lim="800000"/>
            <a:headEnd/>
            <a:tailEnd/>
          </a:ln>
        </p:spPr>
        <p:txBody>
          <a:bodyPr>
            <a:prstTxWarp prst="textNoShape">
              <a:avLst/>
            </a:prstTxWarp>
            <a:spAutoFit/>
          </a:bodyPr>
          <a:lstStyle/>
          <a:p>
            <a:pPr>
              <a:buFont typeface="Wingdings" pitchFamily="-1" charset="2"/>
              <a:buNone/>
            </a:pPr>
            <a:r>
              <a:rPr lang="en-US" sz="3600" b="1" dirty="0"/>
              <a:t>Nanomaterials can exhibit different fundamental physical, biological, and chemical properties than their larger counterparts. </a:t>
            </a:r>
          </a:p>
          <a:p>
            <a:pPr>
              <a:buFont typeface="Wingdings" pitchFamily="-1" charset="2"/>
              <a:buNone/>
            </a:pPr>
            <a:endParaRPr lang="en-US" sz="3600" b="1" dirty="0"/>
          </a:p>
          <a:p>
            <a:pPr>
              <a:buFont typeface="Wingdings" pitchFamily="-1" charset="2"/>
              <a:buNone/>
            </a:pPr>
            <a:r>
              <a:rPr lang="en-US" sz="3600" b="1" dirty="0"/>
              <a:t>Consequences?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2174"/>
            <a:ext cx="7772400" cy="766877"/>
          </a:xfrm>
          <a:noFill/>
        </p:spPr>
        <p:txBody>
          <a:bodyPr lIns="90488" tIns="44450" rIns="90488" bIns="44450"/>
          <a:lstStyle/>
          <a:p>
            <a:pPr eaLnBrk="1" hangingPunct="1"/>
            <a:r>
              <a:rPr lang="en-US" b="1" dirty="0"/>
              <a:t>Classes of </a:t>
            </a:r>
            <a:r>
              <a:rPr lang="en-US" b="1" dirty="0" err="1"/>
              <a:t>nanomaterials</a:t>
            </a:r>
            <a:r>
              <a:rPr lang="en-US" b="1" dirty="0"/>
              <a:t> </a:t>
            </a:r>
            <a:endParaRPr lang="en-US" b="1" dirty="0">
              <a:solidFill>
                <a:schemeClr val="tx1"/>
              </a:solidFill>
            </a:endParaRPr>
          </a:p>
        </p:txBody>
      </p:sp>
      <p:sp>
        <p:nvSpPr>
          <p:cNvPr id="17411" name="Rectangle 3"/>
          <p:cNvSpPr>
            <a:spLocks noChangeArrowheads="1"/>
          </p:cNvSpPr>
          <p:nvPr/>
        </p:nvSpPr>
        <p:spPr bwMode="auto">
          <a:xfrm>
            <a:off x="609600" y="1524000"/>
            <a:ext cx="7972426" cy="4585871"/>
          </a:xfrm>
          <a:prstGeom prst="rect">
            <a:avLst/>
          </a:prstGeom>
          <a:noFill/>
          <a:ln w="9525">
            <a:noFill/>
            <a:miter lim="800000"/>
            <a:headEnd/>
            <a:tailEnd/>
          </a:ln>
        </p:spPr>
        <p:txBody>
          <a:bodyPr wrap="square">
            <a:prstTxWarp prst="textNoShape">
              <a:avLst/>
            </a:prstTxWarp>
            <a:spAutoFit/>
          </a:bodyPr>
          <a:lstStyle/>
          <a:p>
            <a:pPr marL="457200" indent="-457200">
              <a:spcBef>
                <a:spcPts val="600"/>
              </a:spcBef>
              <a:buFont typeface="Wingdings" charset="2"/>
              <a:buChar char="Ø"/>
            </a:pPr>
            <a:r>
              <a:rPr lang="en-US" sz="2400" b="1" dirty="0">
                <a:solidFill>
                  <a:srgbClr val="FF0000"/>
                </a:solidFill>
              </a:rPr>
              <a:t>Engineered </a:t>
            </a:r>
            <a:r>
              <a:rPr lang="en-US" sz="2400" b="1" dirty="0" err="1">
                <a:solidFill>
                  <a:srgbClr val="FF0000"/>
                </a:solidFill>
              </a:rPr>
              <a:t>nanomaterials</a:t>
            </a:r>
            <a:r>
              <a:rPr lang="en-US" sz="2000" b="1" dirty="0"/>
              <a:t>: Manufactured materials with engineered structure between 1 - 100 nm.</a:t>
            </a:r>
          </a:p>
          <a:p>
            <a:pPr marL="457200" indent="-457200">
              <a:spcBef>
                <a:spcPts val="600"/>
              </a:spcBef>
              <a:buFont typeface="Wingdings" charset="2"/>
              <a:buChar char="Ø"/>
            </a:pPr>
            <a:r>
              <a:rPr lang="en-US" sz="2400" b="1" dirty="0">
                <a:solidFill>
                  <a:srgbClr val="FF0000"/>
                </a:solidFill>
              </a:rPr>
              <a:t>Incidental </a:t>
            </a:r>
            <a:r>
              <a:rPr lang="en-US" sz="2400" b="1" dirty="0" err="1">
                <a:solidFill>
                  <a:srgbClr val="FF0000"/>
                </a:solidFill>
              </a:rPr>
              <a:t>nanomaterials</a:t>
            </a:r>
            <a:r>
              <a:rPr lang="en-US" sz="2000" b="1" dirty="0"/>
              <a:t>: Materials with a structure between 1 - 100 nm produced as a by-product of a process. Examples: welding fume and diesel emission particulates.</a:t>
            </a:r>
          </a:p>
          <a:p>
            <a:pPr marL="457200" indent="-457200">
              <a:spcBef>
                <a:spcPts val="600"/>
              </a:spcBef>
              <a:buFont typeface="Wingdings" charset="2"/>
              <a:buChar char="Ø"/>
            </a:pPr>
            <a:r>
              <a:rPr lang="en-US" sz="2400" b="1" dirty="0">
                <a:solidFill>
                  <a:srgbClr val="FF0000"/>
                </a:solidFill>
              </a:rPr>
              <a:t>Natural </a:t>
            </a:r>
            <a:r>
              <a:rPr lang="en-US" sz="2400" b="1" dirty="0" err="1">
                <a:solidFill>
                  <a:srgbClr val="FF0000"/>
                </a:solidFill>
              </a:rPr>
              <a:t>nanomaterials</a:t>
            </a:r>
            <a:r>
              <a:rPr lang="en-US" sz="2000" b="1" dirty="0"/>
              <a:t>: Materials with a structure between 1 - 100 nm that are a result of natural processes. Example: volcanic emissions, sea spray, and atmospheric gas-to-particle conversion.</a:t>
            </a:r>
          </a:p>
          <a:p>
            <a:pPr marL="457200" indent="-457200">
              <a:spcBef>
                <a:spcPts val="600"/>
              </a:spcBef>
              <a:buFont typeface="Wingdings" charset="2"/>
              <a:buChar char="Ø"/>
            </a:pPr>
            <a:r>
              <a:rPr lang="en-US" sz="2000" b="1" dirty="0">
                <a:solidFill>
                  <a:srgbClr val="FF0000"/>
                </a:solidFill>
              </a:rPr>
              <a:t>Mimic of natural </a:t>
            </a:r>
            <a:r>
              <a:rPr lang="en-US" sz="2000" b="1" dirty="0" err="1">
                <a:solidFill>
                  <a:srgbClr val="FF0000"/>
                </a:solidFill>
              </a:rPr>
              <a:t>nanomaterials</a:t>
            </a:r>
            <a:r>
              <a:rPr lang="en-US" sz="2000" b="1" dirty="0">
                <a:solidFill>
                  <a:srgbClr val="FF0000"/>
                </a:solidFill>
              </a:rPr>
              <a:t> </a:t>
            </a:r>
            <a:r>
              <a:rPr lang="en-US" sz="2000" b="1" dirty="0"/>
              <a:t>- create engineered </a:t>
            </a:r>
            <a:r>
              <a:rPr lang="en-US" sz="2000" b="1" dirty="0" err="1"/>
              <a:t>nanomaterials</a:t>
            </a:r>
            <a:r>
              <a:rPr lang="en-US" sz="2000" b="1" dirty="0"/>
              <a:t>.  Example: Metallic Organic Frameworks (</a:t>
            </a:r>
            <a:r>
              <a:rPr lang="en-US" sz="2000" b="1" dirty="0" err="1"/>
              <a:t>MOFs</a:t>
            </a:r>
            <a:r>
              <a:rPr lang="en-US" sz="2000" b="1" dirty="0"/>
              <a:t>) similar structure and characteristics of volcanic ash</a:t>
            </a:r>
          </a:p>
          <a:p>
            <a:pPr marL="457200" indent="-457200">
              <a:spcBef>
                <a:spcPts val="600"/>
              </a:spcBef>
              <a:buFont typeface="Wingdings" charset="2"/>
              <a:buChar char="Ø"/>
            </a:pPr>
            <a:endParaRPr lang="en-US" sz="2000" b="1"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102952"/>
            <a:ext cx="7772400" cy="705321"/>
          </a:xfrm>
          <a:noFill/>
        </p:spPr>
        <p:txBody>
          <a:bodyPr lIns="90488" tIns="44450" rIns="90488" bIns="44450"/>
          <a:lstStyle/>
          <a:p>
            <a:pPr eaLnBrk="1" hangingPunct="1"/>
            <a:r>
              <a:rPr lang="en-US" sz="4000" b="1" dirty="0" err="1">
                <a:solidFill>
                  <a:schemeClr val="tx1"/>
                </a:solidFill>
              </a:rPr>
              <a:t>Nanomaterial</a:t>
            </a:r>
            <a:r>
              <a:rPr lang="en-US" sz="4000" b="1" dirty="0">
                <a:solidFill>
                  <a:schemeClr val="tx1"/>
                </a:solidFill>
              </a:rPr>
              <a:t> New Properties?</a:t>
            </a:r>
          </a:p>
        </p:txBody>
      </p:sp>
      <p:sp>
        <p:nvSpPr>
          <p:cNvPr id="17411" name="Rectangle 3"/>
          <p:cNvSpPr>
            <a:spLocks noChangeArrowheads="1"/>
          </p:cNvSpPr>
          <p:nvPr/>
        </p:nvSpPr>
        <p:spPr bwMode="auto">
          <a:xfrm>
            <a:off x="942975" y="1295400"/>
            <a:ext cx="7258050" cy="5078314"/>
          </a:xfrm>
          <a:prstGeom prst="rect">
            <a:avLst/>
          </a:prstGeom>
          <a:noFill/>
          <a:ln w="9525">
            <a:noFill/>
            <a:miter lim="800000"/>
            <a:headEnd/>
            <a:tailEnd/>
          </a:ln>
        </p:spPr>
        <p:txBody>
          <a:bodyPr>
            <a:prstTxWarp prst="textNoShape">
              <a:avLst/>
            </a:prstTxWarp>
            <a:spAutoFit/>
          </a:bodyPr>
          <a:lstStyle/>
          <a:p>
            <a:pPr marL="514350" indent="-514350">
              <a:buFont typeface="Wingdings" charset="2"/>
              <a:buChar char="Ø"/>
            </a:pPr>
            <a:r>
              <a:rPr lang="en-US" sz="2800" b="1" dirty="0"/>
              <a:t>Unusual physical, chemical, and biological characteristics at </a:t>
            </a:r>
            <a:r>
              <a:rPr lang="en-US" sz="2800" b="1" dirty="0" err="1"/>
              <a:t>nano</a:t>
            </a:r>
            <a:r>
              <a:rPr lang="en-US" sz="2800" b="1" dirty="0"/>
              <a:t>-scale</a:t>
            </a:r>
          </a:p>
          <a:p>
            <a:pPr marL="514350" indent="-514350">
              <a:buFont typeface="Wingdings" charset="2"/>
              <a:buChar char="Ø"/>
            </a:pPr>
            <a:r>
              <a:rPr lang="en-US" sz="2800" b="1" dirty="0"/>
              <a:t>Individual </a:t>
            </a:r>
            <a:r>
              <a:rPr lang="en-US" sz="2800" b="1" dirty="0" err="1"/>
              <a:t>nanoparticles</a:t>
            </a:r>
            <a:r>
              <a:rPr lang="en-US" sz="2800" b="1" dirty="0"/>
              <a:t> have different properties than bulk solutions</a:t>
            </a:r>
          </a:p>
          <a:p>
            <a:pPr marL="514350" indent="-514350">
              <a:buFont typeface="Wingdings" charset="2"/>
              <a:buChar char="Ø"/>
            </a:pPr>
            <a:r>
              <a:rPr lang="en-US" sz="2800" b="1" dirty="0"/>
              <a:t>Greater surface area/volume-potentially more reactive</a:t>
            </a:r>
          </a:p>
          <a:p>
            <a:pPr marL="514350" indent="-514350">
              <a:buFont typeface="Wingdings" charset="2"/>
              <a:buChar char="Ø"/>
            </a:pPr>
            <a:r>
              <a:rPr lang="en-US" sz="2800" b="1" dirty="0"/>
              <a:t>Ability to manipulate individual particles</a:t>
            </a:r>
          </a:p>
          <a:p>
            <a:pPr marL="514350" indent="-514350">
              <a:buFont typeface="Wingdings" charset="2"/>
              <a:buChar char="Ø"/>
            </a:pPr>
            <a:r>
              <a:rPr lang="en-US" sz="2800" b="1" dirty="0"/>
              <a:t>Surface chemicals</a:t>
            </a:r>
            <a:endParaRPr lang="en-US" sz="3600" b="1" dirty="0"/>
          </a:p>
          <a:p>
            <a:pPr>
              <a:buFont typeface="Wingdings" pitchFamily="-1" charset="2"/>
              <a:buNone/>
            </a:pPr>
            <a:r>
              <a:rPr lang="en-US" sz="3600" b="1" dirty="0"/>
              <a:t>Consequences?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2174"/>
            <a:ext cx="7772400" cy="766877"/>
          </a:xfrm>
          <a:noFill/>
        </p:spPr>
        <p:txBody>
          <a:bodyPr lIns="90488" tIns="44450" rIns="90488" bIns="44450"/>
          <a:lstStyle/>
          <a:p>
            <a:pPr eaLnBrk="1" hangingPunct="1"/>
            <a:r>
              <a:rPr lang="en-US" b="1" dirty="0" err="1">
                <a:solidFill>
                  <a:schemeClr val="tx1"/>
                </a:solidFill>
              </a:rPr>
              <a:t>Nano</a:t>
            </a:r>
            <a:r>
              <a:rPr lang="en-US" b="1" dirty="0">
                <a:solidFill>
                  <a:schemeClr val="tx1"/>
                </a:solidFill>
              </a:rPr>
              <a:t> Products Growing</a:t>
            </a:r>
          </a:p>
        </p:txBody>
      </p:sp>
      <p:sp>
        <p:nvSpPr>
          <p:cNvPr id="17411" name="Rectangle 3"/>
          <p:cNvSpPr>
            <a:spLocks noChangeArrowheads="1"/>
          </p:cNvSpPr>
          <p:nvPr/>
        </p:nvSpPr>
        <p:spPr bwMode="auto">
          <a:xfrm>
            <a:off x="942974" y="1219200"/>
            <a:ext cx="7667625" cy="954107"/>
          </a:xfrm>
          <a:prstGeom prst="rect">
            <a:avLst/>
          </a:prstGeom>
          <a:noFill/>
          <a:ln w="9525">
            <a:noFill/>
            <a:miter lim="800000"/>
            <a:headEnd/>
            <a:tailEnd/>
          </a:ln>
        </p:spPr>
        <p:txBody>
          <a:bodyPr wrap="square">
            <a:prstTxWarp prst="textNoShape">
              <a:avLst/>
            </a:prstTxWarp>
            <a:spAutoFit/>
          </a:bodyPr>
          <a:lstStyle/>
          <a:p>
            <a:r>
              <a:rPr lang="en-US" sz="2800" b="1" dirty="0"/>
              <a:t>March 2011, consumer products inventory contains 1317 products or product lines</a:t>
            </a:r>
            <a:endParaRPr lang="en-US" sz="3600" b="1" dirty="0"/>
          </a:p>
        </p:txBody>
      </p:sp>
      <p:pic>
        <p:nvPicPr>
          <p:cNvPr id="4" name="Picture 3" descr="totalproducts2011.png"/>
          <p:cNvPicPr>
            <a:picLocks noChangeAspect="1"/>
          </p:cNvPicPr>
          <p:nvPr/>
        </p:nvPicPr>
        <p:blipFill>
          <a:blip r:embed="rId3"/>
          <a:stretch>
            <a:fillRect/>
          </a:stretch>
        </p:blipFill>
        <p:spPr>
          <a:xfrm>
            <a:off x="1828800" y="2400300"/>
            <a:ext cx="5151764" cy="3924300"/>
          </a:xfrm>
          <a:prstGeom prst="rect">
            <a:avLst/>
          </a:prstGeom>
        </p:spPr>
      </p:pic>
      <p:sp>
        <p:nvSpPr>
          <p:cNvPr id="5" name="TextBox 4"/>
          <p:cNvSpPr txBox="1"/>
          <p:nvPr/>
        </p:nvSpPr>
        <p:spPr>
          <a:xfrm>
            <a:off x="2057400" y="6324600"/>
            <a:ext cx="4839786" cy="276999"/>
          </a:xfrm>
          <a:prstGeom prst="rect">
            <a:avLst/>
          </a:prstGeom>
          <a:noFill/>
        </p:spPr>
        <p:txBody>
          <a:bodyPr wrap="none" rtlCol="0">
            <a:spAutoFit/>
          </a:bodyPr>
          <a:lstStyle/>
          <a:p>
            <a:r>
              <a:rPr lang="en-US" sz="1200" dirty="0" err="1"/>
              <a:t>http://www.nanotechproject.org/inventories/consumer/analysis_draft/</a:t>
            </a:r>
            <a:endParaRPr lang="en-US" sz="1200"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52400" y="76200"/>
            <a:ext cx="8839200" cy="762000"/>
          </a:xfrm>
        </p:spPr>
        <p:txBody>
          <a:bodyPr/>
          <a:lstStyle/>
          <a:p>
            <a:pPr eaLnBrk="1" hangingPunct="1"/>
            <a:r>
              <a:rPr lang="en-US" b="1" dirty="0">
                <a:solidFill>
                  <a:schemeClr val="tx1"/>
                </a:solidFill>
              </a:rPr>
              <a:t>Nanomaterials</a:t>
            </a:r>
          </a:p>
        </p:txBody>
      </p:sp>
      <p:sp>
        <p:nvSpPr>
          <p:cNvPr id="4" name="TextBox 3"/>
          <p:cNvSpPr txBox="1"/>
          <p:nvPr/>
        </p:nvSpPr>
        <p:spPr>
          <a:xfrm>
            <a:off x="838200" y="1676400"/>
            <a:ext cx="7467600" cy="4154983"/>
          </a:xfrm>
          <a:prstGeom prst="rect">
            <a:avLst/>
          </a:prstGeom>
          <a:noFill/>
        </p:spPr>
        <p:txBody>
          <a:bodyPr wrap="square" rtlCol="0">
            <a:spAutoFit/>
          </a:bodyPr>
          <a:lstStyle/>
          <a:p>
            <a:pPr marL="742950" indent="-742950">
              <a:buFont typeface="Wingdings" charset="2"/>
              <a:buChar char="Ø"/>
            </a:pPr>
            <a:r>
              <a:rPr lang="en-US" b="1" dirty="0"/>
              <a:t>Very Small</a:t>
            </a:r>
          </a:p>
          <a:p>
            <a:pPr marL="742950" indent="-742950">
              <a:buFont typeface="Wingdings" charset="2"/>
              <a:buChar char="Ø"/>
            </a:pPr>
            <a:r>
              <a:rPr lang="en-US" b="1" dirty="0"/>
              <a:t>Very disruptive (electricity, telephone, birth control …)</a:t>
            </a:r>
          </a:p>
          <a:p>
            <a:pPr marL="742950" indent="-742950">
              <a:buFont typeface="Wingdings" charset="2"/>
              <a:buChar char="Ø"/>
            </a:pPr>
            <a:r>
              <a:rPr lang="en-US" b="1" dirty="0"/>
              <a:t>Huge benefits</a:t>
            </a:r>
          </a:p>
          <a:p>
            <a:pPr marL="742950" indent="-742950">
              <a:buFont typeface="Wingdings" charset="2"/>
              <a:buChar char="Ø"/>
            </a:pPr>
            <a:r>
              <a:rPr lang="en-US" b="1" dirty="0"/>
              <a:t>Potential for huge harm</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33729"/>
            <a:ext cx="8839200" cy="643766"/>
          </a:xfrm>
          <a:noFill/>
        </p:spPr>
        <p:txBody>
          <a:bodyPr lIns="90488" tIns="44450" rIns="90488" bIns="44450"/>
          <a:lstStyle/>
          <a:p>
            <a:pPr marL="457200" indent="-457200"/>
            <a:r>
              <a:rPr lang="en-US" sz="3600" b="1" dirty="0"/>
              <a:t>US </a:t>
            </a:r>
            <a:r>
              <a:rPr lang="en-US" sz="3600" b="1" dirty="0" err="1"/>
              <a:t>NanoMetro</a:t>
            </a:r>
            <a:r>
              <a:rPr lang="en-US" sz="3600" b="1" dirty="0"/>
              <a:t> Map</a:t>
            </a:r>
          </a:p>
        </p:txBody>
      </p:sp>
      <p:pic>
        <p:nvPicPr>
          <p:cNvPr id="5" name="Picture 4"/>
          <p:cNvPicPr>
            <a:picLocks noChangeAspect="1"/>
          </p:cNvPicPr>
          <p:nvPr/>
        </p:nvPicPr>
        <p:blipFill>
          <a:blip r:embed="rId3"/>
          <a:stretch>
            <a:fillRect/>
          </a:stretch>
        </p:blipFill>
        <p:spPr>
          <a:xfrm>
            <a:off x="48532" y="2624917"/>
            <a:ext cx="9095468" cy="3013883"/>
          </a:xfrm>
          <a:prstGeom prst="rect">
            <a:avLst/>
          </a:prstGeom>
        </p:spPr>
      </p:pic>
      <p:sp>
        <p:nvSpPr>
          <p:cNvPr id="6" name="TextBox 5"/>
          <p:cNvSpPr txBox="1"/>
          <p:nvPr/>
        </p:nvSpPr>
        <p:spPr>
          <a:xfrm>
            <a:off x="2514600" y="6172200"/>
            <a:ext cx="4019049" cy="307777"/>
          </a:xfrm>
          <a:prstGeom prst="rect">
            <a:avLst/>
          </a:prstGeom>
          <a:noFill/>
        </p:spPr>
        <p:txBody>
          <a:bodyPr wrap="none" rtlCol="0">
            <a:spAutoFit/>
          </a:bodyPr>
          <a:lstStyle/>
          <a:p>
            <a:r>
              <a:rPr lang="en-US" sz="1400" dirty="0"/>
              <a:t>http://</a:t>
            </a:r>
            <a:r>
              <a:rPr lang="en-US" sz="1400" dirty="0" err="1"/>
              <a:t>www.nanotechproject.org</a:t>
            </a:r>
            <a:r>
              <a:rPr lang="en-US" sz="1400" dirty="0"/>
              <a:t>/inventories/map/</a:t>
            </a:r>
          </a:p>
        </p:txBody>
      </p:sp>
      <p:sp>
        <p:nvSpPr>
          <p:cNvPr id="7" name="TextBox 6"/>
          <p:cNvSpPr txBox="1"/>
          <p:nvPr/>
        </p:nvSpPr>
        <p:spPr>
          <a:xfrm>
            <a:off x="609600" y="1501914"/>
            <a:ext cx="7848600" cy="707886"/>
          </a:xfrm>
          <a:prstGeom prst="rect">
            <a:avLst/>
          </a:prstGeom>
          <a:noFill/>
        </p:spPr>
        <p:txBody>
          <a:bodyPr wrap="square" rtlCol="0">
            <a:spAutoFit/>
          </a:bodyPr>
          <a:lstStyle/>
          <a:p>
            <a:r>
              <a:rPr lang="en-US" sz="2000" b="1" dirty="0"/>
              <a:t>goods based on nanotechnology is predicted to grow from $147 billion in 2007 to $3.1 trillion in 2015</a:t>
            </a:r>
          </a:p>
        </p:txBody>
      </p:sp>
      <p:sp>
        <p:nvSpPr>
          <p:cNvPr id="8" name="TextBox 7"/>
          <p:cNvSpPr txBox="1"/>
          <p:nvPr/>
        </p:nvSpPr>
        <p:spPr>
          <a:xfrm>
            <a:off x="4060304" y="5791200"/>
            <a:ext cx="1146543" cy="369332"/>
          </a:xfrm>
          <a:prstGeom prst="rect">
            <a:avLst/>
          </a:prstGeom>
          <a:noFill/>
        </p:spPr>
        <p:txBody>
          <a:bodyPr wrap="none" rtlCol="0">
            <a:spAutoFit/>
          </a:bodyPr>
          <a:lstStyle/>
          <a:p>
            <a:r>
              <a:rPr lang="en-US" sz="1800" b="1" dirty="0">
                <a:hlinkClick r:id="rId4"/>
              </a:rPr>
              <a:t>US </a:t>
            </a:r>
            <a:r>
              <a:rPr lang="en-US" sz="1800" b="1" dirty="0" err="1">
                <a:hlinkClick r:id="rId4"/>
              </a:rPr>
              <a:t>Nano</a:t>
            </a:r>
            <a:endParaRPr lang="en-US" sz="1800" b="1"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33729"/>
            <a:ext cx="8839200" cy="643766"/>
          </a:xfrm>
          <a:noFill/>
        </p:spPr>
        <p:txBody>
          <a:bodyPr lIns="90488" tIns="44450" rIns="90488" bIns="44450"/>
          <a:lstStyle/>
          <a:p>
            <a:pPr marL="457200" indent="-457200"/>
            <a:r>
              <a:rPr lang="en-US" sz="3600" b="1" dirty="0"/>
              <a:t>Seattle </a:t>
            </a:r>
            <a:r>
              <a:rPr lang="en-US" sz="3600" b="1" dirty="0" err="1"/>
              <a:t>NanoMetro</a:t>
            </a:r>
            <a:r>
              <a:rPr lang="en-US" sz="3600" b="1" dirty="0"/>
              <a:t> Map</a:t>
            </a:r>
          </a:p>
        </p:txBody>
      </p:sp>
      <p:sp>
        <p:nvSpPr>
          <p:cNvPr id="6" name="TextBox 5"/>
          <p:cNvSpPr txBox="1"/>
          <p:nvPr/>
        </p:nvSpPr>
        <p:spPr>
          <a:xfrm>
            <a:off x="2514600" y="6172200"/>
            <a:ext cx="4019049" cy="307777"/>
          </a:xfrm>
          <a:prstGeom prst="rect">
            <a:avLst/>
          </a:prstGeom>
          <a:noFill/>
        </p:spPr>
        <p:txBody>
          <a:bodyPr wrap="none" rtlCol="0">
            <a:spAutoFit/>
          </a:bodyPr>
          <a:lstStyle/>
          <a:p>
            <a:r>
              <a:rPr lang="en-US" sz="1400" dirty="0"/>
              <a:t>http://</a:t>
            </a:r>
            <a:r>
              <a:rPr lang="en-US" sz="1400" dirty="0" err="1"/>
              <a:t>www.nanotechproject.org</a:t>
            </a:r>
            <a:r>
              <a:rPr lang="en-US" sz="1400" dirty="0"/>
              <a:t>/inventories/map/</a:t>
            </a:r>
          </a:p>
        </p:txBody>
      </p:sp>
      <p:pic>
        <p:nvPicPr>
          <p:cNvPr id="8" name="Picture 7" descr="seattle.nano.tiff"/>
          <p:cNvPicPr>
            <a:picLocks noChangeAspect="1"/>
          </p:cNvPicPr>
          <p:nvPr/>
        </p:nvPicPr>
        <p:blipFill>
          <a:blip r:embed="rId3"/>
          <a:stretch>
            <a:fillRect/>
          </a:stretch>
        </p:blipFill>
        <p:spPr>
          <a:xfrm>
            <a:off x="0" y="1896012"/>
            <a:ext cx="9144000" cy="3065975"/>
          </a:xfrm>
          <a:prstGeom prst="rect">
            <a:avLst/>
          </a:prstGeom>
        </p:spPr>
      </p:pic>
      <p:sp>
        <p:nvSpPr>
          <p:cNvPr id="9" name="TextBox 8"/>
          <p:cNvSpPr txBox="1"/>
          <p:nvPr/>
        </p:nvSpPr>
        <p:spPr>
          <a:xfrm>
            <a:off x="762000" y="1143000"/>
            <a:ext cx="7544403" cy="461665"/>
          </a:xfrm>
          <a:prstGeom prst="rect">
            <a:avLst/>
          </a:prstGeom>
          <a:noFill/>
        </p:spPr>
        <p:txBody>
          <a:bodyPr wrap="none" rtlCol="0">
            <a:spAutoFit/>
          </a:bodyPr>
          <a:lstStyle/>
          <a:p>
            <a:r>
              <a:rPr lang="en-US" sz="2400" b="1" dirty="0"/>
              <a:t>WA 35 companies / universities working with </a:t>
            </a:r>
            <a:r>
              <a:rPr lang="en-US" sz="2400" b="1" dirty="0" err="1"/>
              <a:t>nano</a:t>
            </a:r>
            <a:endParaRPr lang="en-US" sz="2400" b="1"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33729"/>
            <a:ext cx="8839200" cy="643766"/>
          </a:xfrm>
          <a:noFill/>
        </p:spPr>
        <p:txBody>
          <a:bodyPr lIns="90488" tIns="44450" rIns="90488" bIns="44450"/>
          <a:lstStyle/>
          <a:p>
            <a:pPr marL="457200" indent="-457200"/>
            <a:r>
              <a:rPr lang="en-US" sz="3600" b="1" dirty="0"/>
              <a:t>Seattle </a:t>
            </a:r>
            <a:r>
              <a:rPr lang="en-US" sz="3600" b="1" dirty="0" err="1"/>
              <a:t>NanoMetro</a:t>
            </a:r>
            <a:r>
              <a:rPr lang="en-US" sz="3600" b="1" dirty="0"/>
              <a:t> Map</a:t>
            </a:r>
          </a:p>
        </p:txBody>
      </p:sp>
      <p:sp>
        <p:nvSpPr>
          <p:cNvPr id="6" name="TextBox 5"/>
          <p:cNvSpPr txBox="1"/>
          <p:nvPr/>
        </p:nvSpPr>
        <p:spPr>
          <a:xfrm>
            <a:off x="2514600" y="6172200"/>
            <a:ext cx="4019049" cy="307777"/>
          </a:xfrm>
          <a:prstGeom prst="rect">
            <a:avLst/>
          </a:prstGeom>
          <a:noFill/>
        </p:spPr>
        <p:txBody>
          <a:bodyPr wrap="none" rtlCol="0">
            <a:spAutoFit/>
          </a:bodyPr>
          <a:lstStyle/>
          <a:p>
            <a:r>
              <a:rPr lang="en-US" sz="1400" dirty="0"/>
              <a:t>http://</a:t>
            </a:r>
            <a:r>
              <a:rPr lang="en-US" sz="1400" dirty="0" err="1"/>
              <a:t>www.nanotechproject.org</a:t>
            </a:r>
            <a:r>
              <a:rPr lang="en-US" sz="1400" dirty="0"/>
              <a:t>/inventories/map/</a:t>
            </a:r>
          </a:p>
        </p:txBody>
      </p:sp>
      <p:sp>
        <p:nvSpPr>
          <p:cNvPr id="9" name="TextBox 8"/>
          <p:cNvSpPr txBox="1"/>
          <p:nvPr/>
        </p:nvSpPr>
        <p:spPr>
          <a:xfrm>
            <a:off x="762000" y="1143000"/>
            <a:ext cx="8229600" cy="5401478"/>
          </a:xfrm>
          <a:prstGeom prst="rect">
            <a:avLst/>
          </a:prstGeom>
          <a:noFill/>
        </p:spPr>
        <p:txBody>
          <a:bodyPr wrap="square" rtlCol="0">
            <a:spAutoFit/>
          </a:bodyPr>
          <a:lstStyle/>
          <a:p>
            <a:r>
              <a:rPr lang="en-US" sz="2800" b="1" u="sng" dirty="0"/>
              <a:t>Examples</a:t>
            </a:r>
            <a:endParaRPr lang="en-US" sz="2400" b="1" u="sng" dirty="0"/>
          </a:p>
          <a:p>
            <a:pPr marL="514350" indent="-514350" eaLnBrk="0" hangingPunct="0">
              <a:spcBef>
                <a:spcPts val="600"/>
              </a:spcBef>
              <a:buFont typeface="Arial"/>
              <a:buChar char="•"/>
            </a:pPr>
            <a:r>
              <a:rPr lang="en-US" sz="2800" b="1" u="sng" dirty="0">
                <a:solidFill>
                  <a:schemeClr val="tx1"/>
                </a:solidFill>
              </a:rPr>
              <a:t>Hummingbird Scientific</a:t>
            </a:r>
          </a:p>
          <a:p>
            <a:pPr marL="971550" lvl="1" indent="-514350" eaLnBrk="0" hangingPunct="0">
              <a:spcBef>
                <a:spcPts val="0"/>
              </a:spcBef>
            </a:pPr>
            <a:r>
              <a:rPr lang="en-US" sz="2400" b="1" dirty="0">
                <a:solidFill>
                  <a:schemeClr val="tx1"/>
                </a:solidFill>
              </a:rPr>
              <a:t>Analytical instruments</a:t>
            </a:r>
          </a:p>
          <a:p>
            <a:pPr marL="971550" lvl="1" indent="-514350" eaLnBrk="0" hangingPunct="0">
              <a:spcBef>
                <a:spcPts val="0"/>
              </a:spcBef>
            </a:pPr>
            <a:r>
              <a:rPr lang="en-US" sz="2400" dirty="0">
                <a:solidFill>
                  <a:schemeClr val="tx1"/>
                </a:solidFill>
              </a:rPr>
              <a:t>http://</a:t>
            </a:r>
            <a:r>
              <a:rPr lang="en-US" sz="2400" dirty="0" err="1">
                <a:solidFill>
                  <a:schemeClr val="tx1"/>
                </a:solidFill>
              </a:rPr>
              <a:t>www.hummingbirdscientific.com</a:t>
            </a:r>
            <a:r>
              <a:rPr lang="en-US" sz="2400" dirty="0">
                <a:solidFill>
                  <a:schemeClr val="tx1"/>
                </a:solidFill>
              </a:rPr>
              <a:t>/home/</a:t>
            </a:r>
          </a:p>
          <a:p>
            <a:pPr marL="971550" lvl="1" indent="-514350" eaLnBrk="0" hangingPunct="0">
              <a:spcBef>
                <a:spcPts val="0"/>
              </a:spcBef>
            </a:pPr>
            <a:r>
              <a:rPr lang="en-US" sz="2400" dirty="0">
                <a:solidFill>
                  <a:schemeClr val="tx1"/>
                </a:solidFill>
              </a:rPr>
              <a:t>Lacey, WA 98516</a:t>
            </a:r>
          </a:p>
          <a:p>
            <a:pPr marL="457200" indent="-457200">
              <a:spcBef>
                <a:spcPts val="600"/>
              </a:spcBef>
              <a:buFont typeface="Arial"/>
              <a:buChar char="•"/>
            </a:pPr>
            <a:r>
              <a:rPr lang="en-US" sz="2800" b="1" u="sng" dirty="0"/>
              <a:t>Nordstrom </a:t>
            </a:r>
            <a:endParaRPr lang="en-US" sz="2400" b="1" u="sng" dirty="0"/>
          </a:p>
          <a:p>
            <a:pPr lvl="1"/>
            <a:r>
              <a:rPr lang="en-US" sz="2400" b="1" dirty="0"/>
              <a:t>3LAB 'Super </a:t>
            </a:r>
            <a:r>
              <a:rPr lang="en-US" sz="2400" b="1" dirty="0" err="1"/>
              <a:t>h</a:t>
            </a:r>
            <a:r>
              <a:rPr lang="en-US" sz="2400" b="1" dirty="0"/>
              <a:t>' Age-Defying Serum</a:t>
            </a:r>
          </a:p>
          <a:p>
            <a:pPr lvl="1"/>
            <a:r>
              <a:rPr lang="en-US" sz="2000" dirty="0"/>
              <a:t>An advanced treatment serum that contains </a:t>
            </a:r>
            <a:r>
              <a:rPr lang="en-US" sz="2000" dirty="0" err="1"/>
              <a:t>Nano</a:t>
            </a:r>
            <a:r>
              <a:rPr lang="en-US" sz="2000" dirty="0"/>
              <a:t>-Claire GY™—the world’s first cosmetic grade synthetic growth hormone $320</a:t>
            </a:r>
            <a:endParaRPr lang="en-US" sz="2000" b="1" dirty="0"/>
          </a:p>
          <a:p>
            <a:pPr lvl="1"/>
            <a:r>
              <a:rPr lang="en-US" sz="1400" b="1" dirty="0"/>
              <a:t>http://</a:t>
            </a:r>
            <a:r>
              <a:rPr lang="en-US" sz="1400" b="1" dirty="0" err="1"/>
              <a:t>shop.nordstrom.com/sr?keyword</a:t>
            </a:r>
            <a:r>
              <a:rPr lang="en-US" sz="1400" b="1" dirty="0"/>
              <a:t>=</a:t>
            </a:r>
            <a:r>
              <a:rPr lang="en-US" sz="1400" b="1" dirty="0" err="1"/>
              <a:t>nanotechnology&amp;origin</a:t>
            </a:r>
            <a:r>
              <a:rPr lang="en-US" sz="1400" b="1" dirty="0"/>
              <a:t>=</a:t>
            </a:r>
            <a:r>
              <a:rPr lang="en-US" sz="1400" b="1" dirty="0" err="1"/>
              <a:t>keywordsearch</a:t>
            </a:r>
            <a:endParaRPr lang="en-US" sz="1400" b="1" dirty="0"/>
          </a:p>
          <a:p>
            <a:pPr marL="457200" indent="-457200">
              <a:spcBef>
                <a:spcPts val="600"/>
              </a:spcBef>
              <a:buFont typeface="Arial"/>
              <a:buChar char="•"/>
            </a:pPr>
            <a:r>
              <a:rPr lang="en-US" sz="2400" b="1" u="sng" dirty="0"/>
              <a:t>APEX NANOTECH, LLC</a:t>
            </a:r>
          </a:p>
          <a:p>
            <a:pPr lvl="1"/>
            <a:r>
              <a:rPr lang="en-US" sz="2400" b="1" dirty="0"/>
              <a:t>Gasoline additive (secret technology)</a:t>
            </a:r>
          </a:p>
          <a:p>
            <a:pPr lvl="1"/>
            <a:r>
              <a:rPr lang="en-US" sz="2400" dirty="0"/>
              <a:t>http://</a:t>
            </a:r>
            <a:r>
              <a:rPr lang="en-US" sz="2400" dirty="0" err="1"/>
              <a:t>www.apexnanotech.com</a:t>
            </a:r>
            <a:r>
              <a:rPr lang="en-US" sz="2400" dirty="0"/>
              <a:t>/</a:t>
            </a:r>
          </a:p>
          <a:p>
            <a:endParaRPr lang="en-US" sz="2400" b="1"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33729"/>
            <a:ext cx="8839200" cy="643766"/>
          </a:xfrm>
          <a:noFill/>
        </p:spPr>
        <p:txBody>
          <a:bodyPr lIns="90488" tIns="44450" rIns="90488" bIns="44450"/>
          <a:lstStyle/>
          <a:p>
            <a:pPr marL="457200" indent="-457200"/>
            <a:r>
              <a:rPr lang="en-US" sz="3600" b="1" dirty="0"/>
              <a:t>Take Precautions</a:t>
            </a:r>
          </a:p>
        </p:txBody>
      </p:sp>
      <p:pic>
        <p:nvPicPr>
          <p:cNvPr id="4" name="Content Placeholder 3" descr="Smoky_The_Nanobot.jpg"/>
          <p:cNvPicPr>
            <a:picLocks noChangeAspect="1"/>
          </p:cNvPicPr>
          <p:nvPr/>
        </p:nvPicPr>
        <p:blipFill>
          <a:blip r:embed="rId3"/>
          <a:srcRect l="-11700" r="-11700"/>
          <a:stretch>
            <a:fillRect/>
          </a:stretch>
        </p:blipFill>
        <p:spPr bwMode="auto">
          <a:xfrm>
            <a:off x="295275" y="1524000"/>
            <a:ext cx="8620125" cy="5080000"/>
          </a:xfrm>
          <a:prstGeom prst="rect">
            <a:avLst/>
          </a:prstGeom>
          <a:noFill/>
          <a:ln w="9525">
            <a:noFill/>
            <a:miter lim="800000"/>
            <a:headEnd/>
            <a:tailEnd/>
          </a:ln>
        </p:spPr>
      </p:pic>
      <p:sp>
        <p:nvSpPr>
          <p:cNvPr id="5" name="TextBox 4"/>
          <p:cNvSpPr txBox="1"/>
          <p:nvPr/>
        </p:nvSpPr>
        <p:spPr>
          <a:xfrm>
            <a:off x="2035525" y="990600"/>
            <a:ext cx="5127275" cy="461665"/>
          </a:xfrm>
          <a:prstGeom prst="rect">
            <a:avLst/>
          </a:prstGeom>
          <a:noFill/>
        </p:spPr>
        <p:txBody>
          <a:bodyPr wrap="none" rtlCol="0">
            <a:spAutoFit/>
          </a:bodyPr>
          <a:lstStyle/>
          <a:p>
            <a:r>
              <a:rPr lang="en-US" sz="2400" b="1" dirty="0"/>
              <a:t>Prey --  novel by Michael Crichton</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2174"/>
            <a:ext cx="7772400" cy="766877"/>
          </a:xfrm>
          <a:noFill/>
        </p:spPr>
        <p:txBody>
          <a:bodyPr lIns="90488" tIns="44450" rIns="90488" bIns="44450"/>
          <a:lstStyle/>
          <a:p>
            <a:pPr eaLnBrk="1" hangingPunct="1"/>
            <a:r>
              <a:rPr lang="en-US" b="1" dirty="0">
                <a:solidFill>
                  <a:schemeClr val="tx1"/>
                </a:solidFill>
              </a:rPr>
              <a:t>Known </a:t>
            </a:r>
            <a:r>
              <a:rPr lang="en-US" b="1" dirty="0" err="1">
                <a:solidFill>
                  <a:schemeClr val="tx1"/>
                </a:solidFill>
              </a:rPr>
              <a:t>Nano</a:t>
            </a:r>
            <a:r>
              <a:rPr lang="en-US" b="1" dirty="0">
                <a:solidFill>
                  <a:schemeClr val="tx1"/>
                </a:solidFill>
              </a:rPr>
              <a:t> Products</a:t>
            </a:r>
          </a:p>
        </p:txBody>
      </p:sp>
      <p:sp>
        <p:nvSpPr>
          <p:cNvPr id="17411" name="Rectangle 3"/>
          <p:cNvSpPr>
            <a:spLocks noChangeArrowheads="1"/>
          </p:cNvSpPr>
          <p:nvPr/>
        </p:nvSpPr>
        <p:spPr bwMode="auto">
          <a:xfrm>
            <a:off x="942975" y="1597025"/>
            <a:ext cx="4924425" cy="1631216"/>
          </a:xfrm>
          <a:prstGeom prst="rect">
            <a:avLst/>
          </a:prstGeom>
          <a:noFill/>
          <a:ln w="9525">
            <a:noFill/>
            <a:miter lim="800000"/>
            <a:headEnd/>
            <a:tailEnd/>
          </a:ln>
        </p:spPr>
        <p:txBody>
          <a:bodyPr wrap="square">
            <a:prstTxWarp prst="textNoShape">
              <a:avLst/>
            </a:prstTxWarp>
            <a:spAutoFit/>
          </a:bodyPr>
          <a:lstStyle/>
          <a:p>
            <a:pPr marL="514350" indent="-514350">
              <a:buFont typeface="Wingdings" charset="2"/>
              <a:buChar char="Ø"/>
            </a:pPr>
            <a:r>
              <a:rPr lang="en-US" sz="2000" b="1" dirty="0"/>
              <a:t>Baby Bear - With the additive of Silver </a:t>
            </a:r>
            <a:r>
              <a:rPr lang="en-US" sz="2000" b="1" dirty="0" err="1"/>
              <a:t>Nanoparticles</a:t>
            </a:r>
            <a:r>
              <a:rPr lang="en-US" sz="2000" b="1" dirty="0"/>
              <a:t>, our product has been </a:t>
            </a:r>
            <a:r>
              <a:rPr lang="en-US" sz="2000" b="1" u="sng" dirty="0"/>
              <a:t>clinically proven </a:t>
            </a:r>
            <a:r>
              <a:rPr lang="en-US" sz="2000" b="1" dirty="0"/>
              <a:t>to fight against harmful bacteria, molds and mites.</a:t>
            </a:r>
            <a:endParaRPr lang="en-US" sz="3600" b="1" dirty="0"/>
          </a:p>
        </p:txBody>
      </p:sp>
      <p:pic>
        <p:nvPicPr>
          <p:cNvPr id="4" name="Picture 3" descr="bear.jpg"/>
          <p:cNvPicPr>
            <a:picLocks noChangeAspect="1"/>
          </p:cNvPicPr>
          <p:nvPr/>
        </p:nvPicPr>
        <p:blipFill>
          <a:blip r:embed="rId3"/>
          <a:stretch>
            <a:fillRect/>
          </a:stretch>
        </p:blipFill>
        <p:spPr>
          <a:xfrm>
            <a:off x="5943600" y="1371600"/>
            <a:ext cx="2222500" cy="2222500"/>
          </a:xfrm>
          <a:prstGeom prst="rect">
            <a:avLst/>
          </a:prstGeom>
        </p:spPr>
      </p:pic>
      <p:sp>
        <p:nvSpPr>
          <p:cNvPr id="5" name="Rectangle 3"/>
          <p:cNvSpPr>
            <a:spLocks noChangeArrowheads="1"/>
          </p:cNvSpPr>
          <p:nvPr/>
        </p:nvSpPr>
        <p:spPr bwMode="auto">
          <a:xfrm>
            <a:off x="838200" y="3886200"/>
            <a:ext cx="4924425" cy="1631216"/>
          </a:xfrm>
          <a:prstGeom prst="rect">
            <a:avLst/>
          </a:prstGeom>
          <a:noFill/>
          <a:ln w="9525">
            <a:noFill/>
            <a:miter lim="800000"/>
            <a:headEnd/>
            <a:tailEnd/>
          </a:ln>
        </p:spPr>
        <p:txBody>
          <a:bodyPr wrap="square">
            <a:prstTxWarp prst="textNoShape">
              <a:avLst/>
            </a:prstTxWarp>
            <a:spAutoFit/>
          </a:bodyPr>
          <a:lstStyle/>
          <a:p>
            <a:pPr marL="514350" indent="-514350">
              <a:buFont typeface="Wingdings" charset="2"/>
              <a:buChar char="Ø"/>
            </a:pPr>
            <a:r>
              <a:rPr lang="en-US" sz="2000" b="1" dirty="0"/>
              <a:t>Baby Blanket - The fabric is made using so-called ‘</a:t>
            </a:r>
            <a:r>
              <a:rPr lang="en-US" sz="2000" b="1" dirty="0" err="1"/>
              <a:t>nano</a:t>
            </a:r>
            <a:r>
              <a:rPr lang="en-US" sz="2000" b="1" dirty="0"/>
              <a:t> technology’ and allows the naturally occurring metal silver to be incorporated into the material.</a:t>
            </a:r>
            <a:endParaRPr lang="en-US" sz="2800" b="1" dirty="0"/>
          </a:p>
        </p:txBody>
      </p:sp>
      <p:pic>
        <p:nvPicPr>
          <p:cNvPr id="6" name="Picture 5" descr="baby blanket.jpg"/>
          <p:cNvPicPr>
            <a:picLocks noChangeAspect="1"/>
          </p:cNvPicPr>
          <p:nvPr/>
        </p:nvPicPr>
        <p:blipFill>
          <a:blip r:embed="rId4"/>
          <a:stretch>
            <a:fillRect/>
          </a:stretch>
        </p:blipFill>
        <p:spPr>
          <a:xfrm>
            <a:off x="5943600" y="3886200"/>
            <a:ext cx="2222500" cy="1765300"/>
          </a:xfrm>
          <a:prstGeom prst="rect">
            <a:avLst/>
          </a:prstGeom>
        </p:spPr>
      </p:pic>
      <p:sp>
        <p:nvSpPr>
          <p:cNvPr id="7" name="TextBox 6"/>
          <p:cNvSpPr txBox="1"/>
          <p:nvPr/>
        </p:nvSpPr>
        <p:spPr>
          <a:xfrm>
            <a:off x="1143000" y="5943600"/>
            <a:ext cx="7545655" cy="307777"/>
          </a:xfrm>
          <a:prstGeom prst="rect">
            <a:avLst/>
          </a:prstGeom>
          <a:noFill/>
        </p:spPr>
        <p:txBody>
          <a:bodyPr wrap="none" rtlCol="0">
            <a:spAutoFit/>
          </a:bodyPr>
          <a:lstStyle/>
          <a:p>
            <a:r>
              <a:rPr lang="en-US" sz="1400" dirty="0" err="1"/>
              <a:t>http://www.nanotechproject.org/inventories/consumer/browse/categories/goods_for_children/</a:t>
            </a:r>
            <a:endParaRPr lang="en-US" sz="1400"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2174"/>
            <a:ext cx="7772400" cy="766877"/>
          </a:xfrm>
          <a:noFill/>
        </p:spPr>
        <p:txBody>
          <a:bodyPr lIns="90488" tIns="44450" rIns="90488" bIns="44450"/>
          <a:lstStyle/>
          <a:p>
            <a:pPr eaLnBrk="1" hangingPunct="1"/>
            <a:r>
              <a:rPr lang="en-US" b="1" dirty="0">
                <a:solidFill>
                  <a:schemeClr val="tx1"/>
                </a:solidFill>
              </a:rPr>
              <a:t>Known </a:t>
            </a:r>
            <a:r>
              <a:rPr lang="en-US" b="1" dirty="0" err="1">
                <a:solidFill>
                  <a:schemeClr val="tx1"/>
                </a:solidFill>
              </a:rPr>
              <a:t>Nano</a:t>
            </a:r>
            <a:r>
              <a:rPr lang="en-US" b="1" dirty="0">
                <a:solidFill>
                  <a:schemeClr val="tx1"/>
                </a:solidFill>
              </a:rPr>
              <a:t> Products</a:t>
            </a:r>
          </a:p>
        </p:txBody>
      </p:sp>
      <p:sp>
        <p:nvSpPr>
          <p:cNvPr id="17411" name="Rectangle 3"/>
          <p:cNvSpPr>
            <a:spLocks noChangeArrowheads="1"/>
          </p:cNvSpPr>
          <p:nvPr/>
        </p:nvSpPr>
        <p:spPr bwMode="auto">
          <a:xfrm>
            <a:off x="942975" y="1597025"/>
            <a:ext cx="4924425" cy="2400657"/>
          </a:xfrm>
          <a:prstGeom prst="rect">
            <a:avLst/>
          </a:prstGeom>
          <a:noFill/>
          <a:ln w="9525">
            <a:noFill/>
            <a:miter lim="800000"/>
            <a:headEnd/>
            <a:tailEnd/>
          </a:ln>
        </p:spPr>
        <p:txBody>
          <a:bodyPr wrap="square">
            <a:prstTxWarp prst="textNoShape">
              <a:avLst/>
            </a:prstTxWarp>
            <a:spAutoFit/>
          </a:bodyPr>
          <a:lstStyle/>
          <a:p>
            <a:pPr marL="514350" indent="-514350">
              <a:buFont typeface="Wingdings" charset="2"/>
              <a:buChar char="Ø"/>
            </a:pPr>
            <a:r>
              <a:rPr lang="en-US" sz="2000" b="1" dirty="0"/>
              <a:t>Antibacterial Silver Athletic and Lounging Socks: Sharper </a:t>
            </a:r>
            <a:r>
              <a:rPr lang="en-US" sz="2000" b="1" dirty="0" err="1"/>
              <a:t>Image®PRODUCT</a:t>
            </a:r>
            <a:r>
              <a:rPr lang="en-US" sz="2000" b="1" dirty="0"/>
              <a:t> </a:t>
            </a:r>
            <a:r>
              <a:rPr lang="en-US" sz="1800" dirty="0"/>
              <a:t>“Cushioned, fitted, quarter-length sports socks knitted with a cotton material containing millions of invisible silver </a:t>
            </a:r>
            <a:r>
              <a:rPr lang="en-US" sz="1800" dirty="0" err="1"/>
              <a:t>nanoparticles</a:t>
            </a:r>
            <a:r>
              <a:rPr lang="en-US" sz="1800" dirty="0"/>
              <a:t>. Innovative socks are </a:t>
            </a:r>
            <a:r>
              <a:rPr lang="en-US" sz="1800" b="1" u="sng" dirty="0"/>
              <a:t>naturally </a:t>
            </a:r>
            <a:r>
              <a:rPr lang="en-US" sz="1800" dirty="0"/>
              <a:t>antibacterial and antifungal.”</a:t>
            </a:r>
            <a:endParaRPr lang="en-US" sz="3200" dirty="0"/>
          </a:p>
        </p:txBody>
      </p:sp>
      <p:sp>
        <p:nvSpPr>
          <p:cNvPr id="5" name="Rectangle 3"/>
          <p:cNvSpPr>
            <a:spLocks noChangeArrowheads="1"/>
          </p:cNvSpPr>
          <p:nvPr/>
        </p:nvSpPr>
        <p:spPr bwMode="auto">
          <a:xfrm>
            <a:off x="838200" y="4083784"/>
            <a:ext cx="4924425" cy="1631216"/>
          </a:xfrm>
          <a:prstGeom prst="rect">
            <a:avLst/>
          </a:prstGeom>
          <a:noFill/>
          <a:ln w="9525">
            <a:noFill/>
            <a:miter lim="800000"/>
            <a:headEnd/>
            <a:tailEnd/>
          </a:ln>
        </p:spPr>
        <p:txBody>
          <a:bodyPr wrap="square">
            <a:prstTxWarp prst="textNoShape">
              <a:avLst/>
            </a:prstTxWarp>
            <a:spAutoFit/>
          </a:bodyPr>
          <a:lstStyle/>
          <a:p>
            <a:pPr marL="514350" indent="-514350">
              <a:buFont typeface="Wingdings" charset="2"/>
              <a:buChar char="Ø"/>
            </a:pPr>
            <a:r>
              <a:rPr lang="en-US" sz="2000" b="1" dirty="0"/>
              <a:t>3XDRY® ESSEX SHIRT: Simms Fishing Products -- </a:t>
            </a:r>
            <a:r>
              <a:rPr lang="en-US" sz="2000" dirty="0"/>
              <a:t>“UPF 30 offers all day sun protection Fabric features a </a:t>
            </a:r>
            <a:r>
              <a:rPr lang="en-US" sz="2000" u="sng" dirty="0"/>
              <a:t>special silver-based </a:t>
            </a:r>
            <a:r>
              <a:rPr lang="en-US" sz="2000" dirty="0"/>
              <a:t>nanotechnology -</a:t>
            </a:r>
            <a:endParaRPr lang="en-US" sz="2800" dirty="0"/>
          </a:p>
        </p:txBody>
      </p:sp>
      <p:sp>
        <p:nvSpPr>
          <p:cNvPr id="7" name="TextBox 6"/>
          <p:cNvSpPr txBox="1"/>
          <p:nvPr/>
        </p:nvSpPr>
        <p:spPr>
          <a:xfrm>
            <a:off x="1143000" y="5943600"/>
            <a:ext cx="7840608" cy="307777"/>
          </a:xfrm>
          <a:prstGeom prst="rect">
            <a:avLst/>
          </a:prstGeom>
          <a:noFill/>
        </p:spPr>
        <p:txBody>
          <a:bodyPr wrap="none" rtlCol="0">
            <a:spAutoFit/>
          </a:bodyPr>
          <a:lstStyle/>
          <a:p>
            <a:r>
              <a:rPr lang="en-US" sz="1400" dirty="0" err="1"/>
              <a:t>http://www.nanotechproject.org/inventories/consumer/browse/categories/health_fitness/clothing/</a:t>
            </a:r>
            <a:endParaRPr lang="en-US" sz="1400" dirty="0"/>
          </a:p>
        </p:txBody>
      </p:sp>
      <p:pic>
        <p:nvPicPr>
          <p:cNvPr id="8" name="Picture 7" descr="socks.jpg"/>
          <p:cNvPicPr>
            <a:picLocks noChangeAspect="1"/>
          </p:cNvPicPr>
          <p:nvPr/>
        </p:nvPicPr>
        <p:blipFill>
          <a:blip r:embed="rId3"/>
          <a:stretch>
            <a:fillRect/>
          </a:stretch>
        </p:blipFill>
        <p:spPr>
          <a:xfrm>
            <a:off x="6400800" y="1555750"/>
            <a:ext cx="1470039" cy="1873250"/>
          </a:xfrm>
          <a:prstGeom prst="rect">
            <a:avLst/>
          </a:prstGeom>
        </p:spPr>
      </p:pic>
      <p:pic>
        <p:nvPicPr>
          <p:cNvPr id="9" name="Picture 8" descr="shirt.jpg"/>
          <p:cNvPicPr>
            <a:picLocks noChangeAspect="1"/>
          </p:cNvPicPr>
          <p:nvPr/>
        </p:nvPicPr>
        <p:blipFill>
          <a:blip r:embed="rId4"/>
          <a:stretch>
            <a:fillRect/>
          </a:stretch>
        </p:blipFill>
        <p:spPr>
          <a:xfrm>
            <a:off x="6400800" y="3810000"/>
            <a:ext cx="1561377" cy="2114550"/>
          </a:xfrm>
          <a:prstGeom prst="rect">
            <a:avLst/>
          </a:prstGeom>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2174"/>
            <a:ext cx="7772400" cy="766877"/>
          </a:xfrm>
          <a:noFill/>
        </p:spPr>
        <p:txBody>
          <a:bodyPr lIns="90488" tIns="44450" rIns="90488" bIns="44450"/>
          <a:lstStyle/>
          <a:p>
            <a:pPr eaLnBrk="1" hangingPunct="1"/>
            <a:r>
              <a:rPr lang="en-US" b="1" dirty="0">
                <a:solidFill>
                  <a:schemeClr val="tx1"/>
                </a:solidFill>
              </a:rPr>
              <a:t>Known </a:t>
            </a:r>
            <a:r>
              <a:rPr lang="en-US" b="1" dirty="0" err="1">
                <a:solidFill>
                  <a:schemeClr val="tx1"/>
                </a:solidFill>
              </a:rPr>
              <a:t>Nano</a:t>
            </a:r>
            <a:r>
              <a:rPr lang="en-US" b="1" dirty="0">
                <a:solidFill>
                  <a:schemeClr val="tx1"/>
                </a:solidFill>
              </a:rPr>
              <a:t> Products</a:t>
            </a:r>
          </a:p>
        </p:txBody>
      </p:sp>
      <p:sp>
        <p:nvSpPr>
          <p:cNvPr id="17411" name="Rectangle 3"/>
          <p:cNvSpPr>
            <a:spLocks noChangeArrowheads="1"/>
          </p:cNvSpPr>
          <p:nvPr/>
        </p:nvSpPr>
        <p:spPr bwMode="auto">
          <a:xfrm>
            <a:off x="533400" y="1597025"/>
            <a:ext cx="5334001" cy="2092881"/>
          </a:xfrm>
          <a:prstGeom prst="rect">
            <a:avLst/>
          </a:prstGeom>
          <a:noFill/>
          <a:ln w="9525">
            <a:noFill/>
            <a:miter lim="800000"/>
            <a:headEnd/>
            <a:tailEnd/>
          </a:ln>
        </p:spPr>
        <p:txBody>
          <a:bodyPr wrap="square">
            <a:prstTxWarp prst="textNoShape">
              <a:avLst/>
            </a:prstTxWarp>
            <a:spAutoFit/>
          </a:bodyPr>
          <a:lstStyle/>
          <a:p>
            <a:pPr marL="514350" indent="-514350">
              <a:buFont typeface="Wingdings" charset="2"/>
              <a:buChar char="Ø"/>
            </a:pPr>
            <a:r>
              <a:rPr lang="en-US" sz="2000" b="1" dirty="0"/>
              <a:t>Antibacterial Kitchenware: </a:t>
            </a:r>
            <a:r>
              <a:rPr lang="en-US" sz="2000" b="1" dirty="0" err="1"/>
              <a:t>Nano</a:t>
            </a:r>
            <a:r>
              <a:rPr lang="en-US" sz="2000" b="1" dirty="0"/>
              <a:t> Care Technology, Ltd. -- </a:t>
            </a:r>
            <a:r>
              <a:rPr lang="en-US" sz="1800" dirty="0"/>
              <a:t>Our Antibacterial tableware with </a:t>
            </a:r>
            <a:r>
              <a:rPr lang="en-US" sz="1800" dirty="0" err="1"/>
              <a:t>nano</a:t>
            </a:r>
            <a:r>
              <a:rPr lang="en-US" sz="1800" dirty="0"/>
              <a:t> silver coating could kill the attached bacteria and microbial in ten minutes and the effect can </a:t>
            </a:r>
            <a:r>
              <a:rPr lang="en-US" sz="1800" u="sng" dirty="0"/>
              <a:t>last for a long time even permanently </a:t>
            </a:r>
            <a:r>
              <a:rPr lang="en-US" sz="1800" dirty="0"/>
              <a:t>and keep the surface always clean.</a:t>
            </a:r>
            <a:endParaRPr lang="en-US" sz="1800" b="1" dirty="0"/>
          </a:p>
        </p:txBody>
      </p:sp>
      <p:sp>
        <p:nvSpPr>
          <p:cNvPr id="5" name="Rectangle 3"/>
          <p:cNvSpPr>
            <a:spLocks noChangeArrowheads="1"/>
          </p:cNvSpPr>
          <p:nvPr/>
        </p:nvSpPr>
        <p:spPr bwMode="auto">
          <a:xfrm>
            <a:off x="685800" y="4007584"/>
            <a:ext cx="5257800" cy="2400657"/>
          </a:xfrm>
          <a:prstGeom prst="rect">
            <a:avLst/>
          </a:prstGeom>
          <a:noFill/>
          <a:ln w="9525">
            <a:noFill/>
            <a:miter lim="800000"/>
            <a:headEnd/>
            <a:tailEnd/>
          </a:ln>
        </p:spPr>
        <p:txBody>
          <a:bodyPr wrap="square">
            <a:prstTxWarp prst="textNoShape">
              <a:avLst/>
            </a:prstTxWarp>
            <a:spAutoFit/>
          </a:bodyPr>
          <a:lstStyle/>
          <a:p>
            <a:pPr marL="514350" indent="-514350">
              <a:buFont typeface="Wingdings" charset="2"/>
              <a:buChar char="Ø"/>
            </a:pPr>
            <a:r>
              <a:rPr lang="en-US" sz="2000" b="1" dirty="0" err="1"/>
              <a:t>Nano</a:t>
            </a:r>
            <a:r>
              <a:rPr lang="en-US" sz="2000" b="1" dirty="0"/>
              <a:t>-in Natural Environmental Cleaning Agent: </a:t>
            </a:r>
            <a:r>
              <a:rPr lang="en-US" sz="2000" b="1" dirty="0" err="1"/>
              <a:t>Nano</a:t>
            </a:r>
            <a:r>
              <a:rPr lang="en-US" sz="2000" b="1" dirty="0"/>
              <a:t>-Infinity Nanotech Co., Ltd. -- </a:t>
            </a:r>
            <a:r>
              <a:rPr lang="en-US" sz="1800" dirty="0"/>
              <a:t>“this </a:t>
            </a:r>
            <a:r>
              <a:rPr lang="en-US" sz="1800" dirty="0" err="1"/>
              <a:t>Nano</a:t>
            </a:r>
            <a:r>
              <a:rPr lang="en-US" sz="1800" dirty="0"/>
              <a:t> micelle product containing </a:t>
            </a:r>
            <a:r>
              <a:rPr lang="en-US" sz="1800" u="sng" dirty="0"/>
              <a:t>natural </a:t>
            </a:r>
            <a:r>
              <a:rPr lang="en-US" sz="1800" dirty="0"/>
              <a:t>glycerin can completely remove any pesticide residues on fruits/vegetable, and all the oil/dirt on cutlery. </a:t>
            </a:r>
            <a:r>
              <a:rPr lang="en-US" sz="1800" u="sng" dirty="0"/>
              <a:t>Its efficient and safe cleaning power is a must for your healthy life</a:t>
            </a:r>
            <a:r>
              <a:rPr lang="en-US" sz="1800" dirty="0"/>
              <a:t>.”</a:t>
            </a:r>
            <a:endParaRPr lang="en-US" sz="2800" dirty="0"/>
          </a:p>
        </p:txBody>
      </p:sp>
      <p:pic>
        <p:nvPicPr>
          <p:cNvPr id="7" name="Picture 6" descr="kitchenware.jpg"/>
          <p:cNvPicPr>
            <a:picLocks noChangeAspect="1"/>
          </p:cNvPicPr>
          <p:nvPr/>
        </p:nvPicPr>
        <p:blipFill>
          <a:blip r:embed="rId3"/>
          <a:stretch>
            <a:fillRect/>
          </a:stretch>
        </p:blipFill>
        <p:spPr>
          <a:xfrm>
            <a:off x="6324600" y="1600200"/>
            <a:ext cx="2222500" cy="1574800"/>
          </a:xfrm>
          <a:prstGeom prst="rect">
            <a:avLst/>
          </a:prstGeom>
        </p:spPr>
      </p:pic>
      <p:pic>
        <p:nvPicPr>
          <p:cNvPr id="8" name="Picture 7" descr="nanospray.jpg"/>
          <p:cNvPicPr>
            <a:picLocks noChangeAspect="1"/>
          </p:cNvPicPr>
          <p:nvPr/>
        </p:nvPicPr>
        <p:blipFill>
          <a:blip r:embed="rId4"/>
          <a:stretch>
            <a:fillRect/>
          </a:stretch>
        </p:blipFill>
        <p:spPr>
          <a:xfrm>
            <a:off x="6583304" y="4038600"/>
            <a:ext cx="1646296" cy="2286000"/>
          </a:xfrm>
          <a:prstGeom prst="rect">
            <a:avLst/>
          </a:prstGeom>
        </p:spPr>
      </p:pic>
      <p:sp>
        <p:nvSpPr>
          <p:cNvPr id="9" name="TextBox 8"/>
          <p:cNvSpPr txBox="1"/>
          <p:nvPr/>
        </p:nvSpPr>
        <p:spPr>
          <a:xfrm>
            <a:off x="609600" y="6400800"/>
            <a:ext cx="6230385" cy="261610"/>
          </a:xfrm>
          <a:prstGeom prst="rect">
            <a:avLst/>
          </a:prstGeom>
          <a:noFill/>
        </p:spPr>
        <p:txBody>
          <a:bodyPr wrap="none" rtlCol="0">
            <a:spAutoFit/>
          </a:bodyPr>
          <a:lstStyle/>
          <a:p>
            <a:r>
              <a:rPr lang="en-US" sz="1100" dirty="0" err="1"/>
              <a:t>http://www.nanotechproject.org/inventories/consumer/browse/categories/food_beverage/cooking/</a:t>
            </a:r>
            <a:endParaRPr lang="en-US" sz="1100" dirty="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2174"/>
            <a:ext cx="7772400" cy="766877"/>
          </a:xfrm>
          <a:noFill/>
        </p:spPr>
        <p:txBody>
          <a:bodyPr lIns="90488" tIns="44450" rIns="90488" bIns="44450"/>
          <a:lstStyle/>
          <a:p>
            <a:pPr eaLnBrk="1" hangingPunct="1"/>
            <a:r>
              <a:rPr lang="en-US" b="1" dirty="0">
                <a:solidFill>
                  <a:schemeClr val="tx1"/>
                </a:solidFill>
              </a:rPr>
              <a:t>Known </a:t>
            </a:r>
            <a:r>
              <a:rPr lang="en-US" b="1" dirty="0" err="1">
                <a:solidFill>
                  <a:schemeClr val="tx1"/>
                </a:solidFill>
              </a:rPr>
              <a:t>Nano</a:t>
            </a:r>
            <a:r>
              <a:rPr lang="en-US" b="1" dirty="0">
                <a:solidFill>
                  <a:schemeClr val="tx1"/>
                </a:solidFill>
              </a:rPr>
              <a:t> Products</a:t>
            </a:r>
          </a:p>
        </p:txBody>
      </p:sp>
      <p:sp>
        <p:nvSpPr>
          <p:cNvPr id="17411" name="Rectangle 3"/>
          <p:cNvSpPr>
            <a:spLocks noChangeArrowheads="1"/>
          </p:cNvSpPr>
          <p:nvPr/>
        </p:nvSpPr>
        <p:spPr bwMode="auto">
          <a:xfrm>
            <a:off x="533400" y="1597025"/>
            <a:ext cx="5334001" cy="1938992"/>
          </a:xfrm>
          <a:prstGeom prst="rect">
            <a:avLst/>
          </a:prstGeom>
          <a:noFill/>
          <a:ln w="9525">
            <a:noFill/>
            <a:miter lim="800000"/>
            <a:headEnd/>
            <a:tailEnd/>
          </a:ln>
        </p:spPr>
        <p:txBody>
          <a:bodyPr wrap="square">
            <a:prstTxWarp prst="textNoShape">
              <a:avLst/>
            </a:prstTxWarp>
            <a:spAutoFit/>
          </a:bodyPr>
          <a:lstStyle/>
          <a:p>
            <a:pPr marL="514350" indent="-514350">
              <a:buFont typeface="Wingdings" charset="2"/>
              <a:buChar char="Ø"/>
            </a:pPr>
            <a:r>
              <a:rPr lang="en-US" sz="2000" b="1" dirty="0"/>
              <a:t>Behr® PREMIUM PLUS® Exterior Paint: Behr® Process Corporation -- </a:t>
            </a:r>
            <a:r>
              <a:rPr lang="en-US" sz="1600" b="1" dirty="0"/>
              <a:t>“…</a:t>
            </a:r>
            <a:r>
              <a:rPr lang="en-US" sz="1600" b="1" dirty="0" err="1"/>
              <a:t>Nanophase’s</a:t>
            </a:r>
            <a:r>
              <a:rPr lang="en-US" sz="1600" b="1" dirty="0"/>
              <a:t> proprietary </a:t>
            </a:r>
            <a:r>
              <a:rPr lang="en-US" sz="1600" b="1" dirty="0" err="1"/>
              <a:t>nanoparticles</a:t>
            </a:r>
            <a:r>
              <a:rPr lang="en-US" sz="1600" b="1" dirty="0"/>
              <a:t> are now being used in Behr’s Premium Plus Ultra paint. </a:t>
            </a:r>
            <a:r>
              <a:rPr lang="en-US" sz="1600" b="1" dirty="0" err="1"/>
              <a:t>Nanophase’s</a:t>
            </a:r>
            <a:r>
              <a:rPr lang="en-US" sz="1600" b="1" dirty="0"/>
              <a:t> </a:t>
            </a:r>
            <a:r>
              <a:rPr lang="en-US" sz="1600" b="1" dirty="0" err="1"/>
              <a:t>nanoparticles</a:t>
            </a:r>
            <a:r>
              <a:rPr lang="en-US" sz="1600" b="1" dirty="0"/>
              <a:t> not only lend the paint </a:t>
            </a:r>
            <a:r>
              <a:rPr lang="en-US" sz="1600" b="1" u="sng" dirty="0"/>
              <a:t>improved adhesion and anti-mildew properties.”</a:t>
            </a:r>
            <a:endParaRPr lang="en-US" sz="1800" b="1" u="sng" dirty="0"/>
          </a:p>
        </p:txBody>
      </p:sp>
      <p:sp>
        <p:nvSpPr>
          <p:cNvPr id="5" name="Rectangle 3"/>
          <p:cNvSpPr>
            <a:spLocks noChangeArrowheads="1"/>
          </p:cNvSpPr>
          <p:nvPr/>
        </p:nvSpPr>
        <p:spPr bwMode="auto">
          <a:xfrm>
            <a:off x="685800" y="4007584"/>
            <a:ext cx="5257800" cy="1323439"/>
          </a:xfrm>
          <a:prstGeom prst="rect">
            <a:avLst/>
          </a:prstGeom>
          <a:noFill/>
          <a:ln w="9525">
            <a:noFill/>
            <a:miter lim="800000"/>
            <a:headEnd/>
            <a:tailEnd/>
          </a:ln>
        </p:spPr>
        <p:txBody>
          <a:bodyPr wrap="square">
            <a:prstTxWarp prst="textNoShape">
              <a:avLst/>
            </a:prstTxWarp>
            <a:spAutoFit/>
          </a:bodyPr>
          <a:lstStyle/>
          <a:p>
            <a:pPr marL="514350" indent="-514350">
              <a:buFont typeface="Wingdings" charset="2"/>
              <a:buChar char="Ø"/>
            </a:pPr>
            <a:r>
              <a:rPr lang="en-US" sz="2000" b="1" dirty="0" err="1"/>
              <a:t>Samsonite</a:t>
            </a:r>
            <a:r>
              <a:rPr lang="en-US" sz="2000" b="1" dirty="0"/>
              <a:t>® Silhouette® 11 Collection: </a:t>
            </a:r>
            <a:r>
              <a:rPr lang="en-US" sz="2000" b="1" dirty="0" err="1"/>
              <a:t>Samsonite</a:t>
            </a:r>
            <a:r>
              <a:rPr lang="en-US" sz="2000" b="1" dirty="0"/>
              <a:t> – “</a:t>
            </a:r>
            <a:r>
              <a:rPr lang="en-US" sz="2000" b="1" dirty="0" err="1"/>
              <a:t>Tricore</a:t>
            </a:r>
            <a:r>
              <a:rPr lang="en-US" sz="2000" b="1" dirty="0"/>
              <a:t> Nylon with DuPont </a:t>
            </a:r>
            <a:r>
              <a:rPr lang="en-US" sz="2000" b="1" dirty="0" err="1"/>
              <a:t>Nano</a:t>
            </a:r>
            <a:r>
              <a:rPr lang="en-US" sz="2000" b="1" dirty="0"/>
              <a:t> Technology fabric protection</a:t>
            </a:r>
            <a:endParaRPr lang="en-US" sz="2800" dirty="0"/>
          </a:p>
        </p:txBody>
      </p:sp>
      <p:sp>
        <p:nvSpPr>
          <p:cNvPr id="9" name="TextBox 8"/>
          <p:cNvSpPr txBox="1"/>
          <p:nvPr/>
        </p:nvSpPr>
        <p:spPr>
          <a:xfrm>
            <a:off x="609600" y="6019800"/>
            <a:ext cx="6230385" cy="261610"/>
          </a:xfrm>
          <a:prstGeom prst="rect">
            <a:avLst/>
          </a:prstGeom>
          <a:noFill/>
        </p:spPr>
        <p:txBody>
          <a:bodyPr wrap="none" rtlCol="0">
            <a:spAutoFit/>
          </a:bodyPr>
          <a:lstStyle/>
          <a:p>
            <a:r>
              <a:rPr lang="en-US" sz="1100" dirty="0" err="1"/>
              <a:t>http://www.nanotechproject.org/inventories/consumer/browse/categories/food_beverage/cooking/</a:t>
            </a:r>
            <a:endParaRPr lang="en-US" sz="1100" dirty="0"/>
          </a:p>
        </p:txBody>
      </p:sp>
      <p:pic>
        <p:nvPicPr>
          <p:cNvPr id="10" name="Picture 9" descr="paint.nano.jpg"/>
          <p:cNvPicPr>
            <a:picLocks noChangeAspect="1"/>
          </p:cNvPicPr>
          <p:nvPr/>
        </p:nvPicPr>
        <p:blipFill>
          <a:blip r:embed="rId3"/>
          <a:stretch>
            <a:fillRect/>
          </a:stretch>
        </p:blipFill>
        <p:spPr>
          <a:xfrm>
            <a:off x="6629400" y="1447800"/>
            <a:ext cx="1528354" cy="1981200"/>
          </a:xfrm>
          <a:prstGeom prst="rect">
            <a:avLst/>
          </a:prstGeom>
        </p:spPr>
      </p:pic>
      <p:pic>
        <p:nvPicPr>
          <p:cNvPr id="11" name="Picture 10" descr="luggage.png"/>
          <p:cNvPicPr>
            <a:picLocks noChangeAspect="1"/>
          </p:cNvPicPr>
          <p:nvPr/>
        </p:nvPicPr>
        <p:blipFill>
          <a:blip r:embed="rId4"/>
          <a:stretch>
            <a:fillRect/>
          </a:stretch>
        </p:blipFill>
        <p:spPr>
          <a:xfrm>
            <a:off x="6629400" y="4038600"/>
            <a:ext cx="1524000" cy="1637211"/>
          </a:xfrm>
          <a:prstGeom prst="rect">
            <a:avLst/>
          </a:prstGeo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33729"/>
            <a:ext cx="8839200" cy="643766"/>
          </a:xfrm>
          <a:noFill/>
        </p:spPr>
        <p:txBody>
          <a:bodyPr lIns="90488" tIns="44450" rIns="90488" bIns="44450"/>
          <a:lstStyle/>
          <a:p>
            <a:pPr eaLnBrk="1" hangingPunct="1"/>
            <a:r>
              <a:rPr lang="en-US" sz="3600" b="1" dirty="0">
                <a:solidFill>
                  <a:schemeClr val="tx1"/>
                </a:solidFill>
              </a:rPr>
              <a:t>Case Study – Titanium dioxide (TiO2)</a:t>
            </a:r>
          </a:p>
        </p:txBody>
      </p:sp>
      <p:sp>
        <p:nvSpPr>
          <p:cNvPr id="19459" name="Rectangle 35"/>
          <p:cNvSpPr>
            <a:spLocks noChangeArrowheads="1"/>
          </p:cNvSpPr>
          <p:nvPr/>
        </p:nvSpPr>
        <p:spPr bwMode="auto">
          <a:xfrm>
            <a:off x="762000" y="1295400"/>
            <a:ext cx="5334000" cy="2554545"/>
          </a:xfrm>
          <a:prstGeom prst="rect">
            <a:avLst/>
          </a:prstGeom>
          <a:noFill/>
          <a:ln w="9525">
            <a:noFill/>
            <a:miter lim="800000"/>
            <a:headEnd/>
            <a:tailEnd/>
          </a:ln>
        </p:spPr>
        <p:txBody>
          <a:bodyPr wrap="square">
            <a:prstTxWarp prst="textNoShape">
              <a:avLst/>
            </a:prstTxWarp>
            <a:spAutoFit/>
          </a:bodyPr>
          <a:lstStyle/>
          <a:p>
            <a:pPr marL="457200" indent="-457200">
              <a:buFont typeface="Wingdings" pitchFamily="-1" charset="2"/>
              <a:buChar char="Ø"/>
            </a:pPr>
            <a:r>
              <a:rPr lang="en-US" sz="3200" b="1" dirty="0"/>
              <a:t>white pigment </a:t>
            </a:r>
          </a:p>
          <a:p>
            <a:pPr marL="457200" indent="-457200">
              <a:buFont typeface="Wingdings" pitchFamily="-1" charset="2"/>
              <a:buChar char="Ø"/>
            </a:pPr>
            <a:r>
              <a:rPr lang="en-US" sz="3200" b="1" dirty="0"/>
              <a:t>Many uses - paints, coatings, plastics, papers, inks, foods, medicines, toothpastes</a:t>
            </a:r>
          </a:p>
        </p:txBody>
      </p:sp>
      <p:pic>
        <p:nvPicPr>
          <p:cNvPr id="4" name="Picture 3" descr="Titanium(IV)_oxide.jpg"/>
          <p:cNvPicPr>
            <a:picLocks noChangeAspect="1"/>
          </p:cNvPicPr>
          <p:nvPr/>
        </p:nvPicPr>
        <p:blipFill>
          <a:blip r:embed="rId3"/>
          <a:stretch>
            <a:fillRect/>
          </a:stretch>
        </p:blipFill>
        <p:spPr>
          <a:xfrm>
            <a:off x="6172200" y="1219200"/>
            <a:ext cx="2540000" cy="1854200"/>
          </a:xfrm>
          <a:prstGeom prst="rect">
            <a:avLst/>
          </a:prstGeom>
        </p:spPr>
      </p:pic>
      <p:sp>
        <p:nvSpPr>
          <p:cNvPr id="5" name="TextBox 4"/>
          <p:cNvSpPr txBox="1"/>
          <p:nvPr/>
        </p:nvSpPr>
        <p:spPr>
          <a:xfrm>
            <a:off x="609600" y="4038600"/>
            <a:ext cx="8033770" cy="2062103"/>
          </a:xfrm>
          <a:prstGeom prst="rect">
            <a:avLst/>
          </a:prstGeom>
          <a:noFill/>
        </p:spPr>
        <p:txBody>
          <a:bodyPr wrap="none" rtlCol="0">
            <a:spAutoFit/>
          </a:bodyPr>
          <a:lstStyle/>
          <a:p>
            <a:pPr marL="514350" indent="-514350">
              <a:buFont typeface="Wingdings" charset="2"/>
              <a:buChar char="Ø"/>
            </a:pPr>
            <a:r>
              <a:rPr lang="en-US" sz="3200" b="1" dirty="0"/>
              <a:t>cosmetic and skin care products</a:t>
            </a:r>
          </a:p>
          <a:p>
            <a:pPr lvl="1"/>
            <a:r>
              <a:rPr lang="en-US" sz="3200" b="1" dirty="0"/>
              <a:t>strong UV light absorbing capabilities</a:t>
            </a:r>
          </a:p>
          <a:p>
            <a:pPr lvl="1"/>
            <a:r>
              <a:rPr lang="en-US" sz="3200" b="1" dirty="0"/>
              <a:t>coated with silica or alumina</a:t>
            </a:r>
          </a:p>
          <a:p>
            <a:r>
              <a:rPr lang="en-US" sz="3200" b="1" dirty="0"/>
              <a:t>NANO – clear instead of white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33729"/>
            <a:ext cx="8839200" cy="643766"/>
          </a:xfrm>
          <a:noFill/>
        </p:spPr>
        <p:txBody>
          <a:bodyPr lIns="90488" tIns="44450" rIns="90488" bIns="44450"/>
          <a:lstStyle/>
          <a:p>
            <a:pPr eaLnBrk="1" hangingPunct="1"/>
            <a:r>
              <a:rPr lang="en-US" sz="3600" b="1" dirty="0">
                <a:solidFill>
                  <a:schemeClr val="tx1"/>
                </a:solidFill>
              </a:rPr>
              <a:t>Case Study – Titanium dioxide (TiO2)</a:t>
            </a:r>
          </a:p>
        </p:txBody>
      </p:sp>
      <p:sp>
        <p:nvSpPr>
          <p:cNvPr id="19459" name="Rectangle 35"/>
          <p:cNvSpPr>
            <a:spLocks noChangeArrowheads="1"/>
          </p:cNvSpPr>
          <p:nvPr/>
        </p:nvSpPr>
        <p:spPr bwMode="auto">
          <a:xfrm>
            <a:off x="685800" y="2480369"/>
            <a:ext cx="7772400" cy="3724097"/>
          </a:xfrm>
          <a:prstGeom prst="rect">
            <a:avLst/>
          </a:prstGeom>
          <a:noFill/>
          <a:ln w="9525">
            <a:noFill/>
            <a:miter lim="800000"/>
            <a:headEnd/>
            <a:tailEnd/>
          </a:ln>
        </p:spPr>
        <p:txBody>
          <a:bodyPr wrap="square">
            <a:prstTxWarp prst="textNoShape">
              <a:avLst/>
            </a:prstTxWarp>
            <a:spAutoFit/>
          </a:bodyPr>
          <a:lstStyle/>
          <a:p>
            <a:pPr marL="457200" indent="-457200">
              <a:buFont typeface="Wingdings" pitchFamily="-1" charset="2"/>
              <a:buChar char="Ø"/>
            </a:pPr>
            <a:r>
              <a:rPr lang="en-US" sz="2800" b="1" dirty="0"/>
              <a:t>“The U.S. Food and Drug Administration’s newly released sunscreen rules fail to meaningfully consider the risks posed by </a:t>
            </a:r>
            <a:r>
              <a:rPr lang="en-US" sz="2800" b="1" dirty="0" err="1"/>
              <a:t>nanoscale</a:t>
            </a:r>
            <a:r>
              <a:rPr lang="en-US" sz="2800" b="1" dirty="0"/>
              <a:t> ingredients, according to public interest groups including Friends of the Earth, The International Center for Technology Assessment and Consumers Union.” June 23, 2011</a:t>
            </a:r>
          </a:p>
          <a:p>
            <a:pPr marL="914400" lvl="1" indent="-457200"/>
            <a:r>
              <a:rPr lang="en-US" sz="1200" b="1" dirty="0"/>
              <a:t>(http://www.foe.org/news/archives/2011-06-new-fda-sunscreen-rules-called-blind-to-nanotechnolo)</a:t>
            </a:r>
          </a:p>
        </p:txBody>
      </p:sp>
      <p:sp>
        <p:nvSpPr>
          <p:cNvPr id="6" name="TextBox 5"/>
          <p:cNvSpPr txBox="1"/>
          <p:nvPr/>
        </p:nvSpPr>
        <p:spPr>
          <a:xfrm>
            <a:off x="838200" y="1447800"/>
            <a:ext cx="7467601" cy="830997"/>
          </a:xfrm>
          <a:prstGeom prst="rect">
            <a:avLst/>
          </a:prstGeom>
          <a:noFill/>
        </p:spPr>
        <p:txBody>
          <a:bodyPr wrap="square" rtlCol="0">
            <a:spAutoFit/>
          </a:bodyPr>
          <a:lstStyle/>
          <a:p>
            <a:pPr marL="457200" indent="-457200">
              <a:buFont typeface="Wingdings" charset="2"/>
              <a:buChar char="Ø"/>
            </a:pPr>
            <a:r>
              <a:rPr lang="en-US" sz="2400" b="1" dirty="0"/>
              <a:t>titanium dioxide (TiO2) and zinc oxide (</a:t>
            </a:r>
            <a:r>
              <a:rPr lang="en-US" sz="2400" b="1" dirty="0" err="1"/>
              <a:t>ZnO</a:t>
            </a:r>
            <a:r>
              <a:rPr lang="en-US" sz="2400" b="1" dirty="0"/>
              <a:t>) rub on clear instead of white.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2174"/>
            <a:ext cx="7772400" cy="766877"/>
          </a:xfrm>
          <a:noFill/>
        </p:spPr>
        <p:txBody>
          <a:bodyPr lIns="90488" tIns="44450" rIns="90488" bIns="44450"/>
          <a:lstStyle/>
          <a:p>
            <a:pPr eaLnBrk="1" hangingPunct="1"/>
            <a:r>
              <a:rPr lang="en-US" b="1" dirty="0"/>
              <a:t>Nanotechnology </a:t>
            </a:r>
            <a:endParaRPr lang="en-US" b="1" dirty="0">
              <a:solidFill>
                <a:schemeClr val="tx1"/>
              </a:solidFill>
            </a:endParaRPr>
          </a:p>
        </p:txBody>
      </p:sp>
      <p:sp>
        <p:nvSpPr>
          <p:cNvPr id="17411" name="Rectangle 3"/>
          <p:cNvSpPr>
            <a:spLocks noChangeArrowheads="1"/>
          </p:cNvSpPr>
          <p:nvPr/>
        </p:nvSpPr>
        <p:spPr bwMode="auto">
          <a:xfrm>
            <a:off x="685800" y="2020431"/>
            <a:ext cx="7667625" cy="2246769"/>
          </a:xfrm>
          <a:prstGeom prst="rect">
            <a:avLst/>
          </a:prstGeom>
          <a:noFill/>
          <a:ln w="9525">
            <a:noFill/>
            <a:miter lim="800000"/>
            <a:headEnd/>
            <a:tailEnd/>
          </a:ln>
        </p:spPr>
        <p:txBody>
          <a:bodyPr wrap="square">
            <a:prstTxWarp prst="textNoShape">
              <a:avLst/>
            </a:prstTxWarp>
            <a:spAutoFit/>
          </a:bodyPr>
          <a:lstStyle/>
          <a:p>
            <a:pPr>
              <a:buFont typeface="Wingdings" pitchFamily="-1" charset="2"/>
              <a:buNone/>
            </a:pPr>
            <a:r>
              <a:rPr lang="en-US" sz="2800" b="1" dirty="0"/>
              <a:t>“Nanotechnology is the understanding and control of matter at dimensions between approximately 1 and 100 nanometers, where unique phenomena enable novel applications.” http://</a:t>
            </a:r>
            <a:r>
              <a:rPr lang="en-US" sz="2800" b="1" dirty="0" err="1"/>
              <a:t>www.nano.gov</a:t>
            </a:r>
            <a:r>
              <a:rPr lang="en-US" sz="2800" b="1" dirty="0"/>
              <a:t>/</a:t>
            </a:r>
          </a:p>
        </p:txBody>
      </p:sp>
      <p:sp>
        <p:nvSpPr>
          <p:cNvPr id="4" name="TextBox 3"/>
          <p:cNvSpPr txBox="1"/>
          <p:nvPr/>
        </p:nvSpPr>
        <p:spPr>
          <a:xfrm>
            <a:off x="838200" y="4508718"/>
            <a:ext cx="7467600" cy="1815882"/>
          </a:xfrm>
          <a:prstGeom prst="rect">
            <a:avLst/>
          </a:prstGeom>
          <a:noFill/>
        </p:spPr>
        <p:txBody>
          <a:bodyPr wrap="square" rtlCol="0">
            <a:spAutoFit/>
          </a:bodyPr>
          <a:lstStyle/>
          <a:p>
            <a:r>
              <a:rPr lang="en-US" sz="2800" b="1" dirty="0"/>
              <a:t>Multiple disciplines, including science, engineering, technology, toxicology, biomedical, government, </a:t>
            </a:r>
            <a:r>
              <a:rPr lang="en-US" sz="2800" b="1" dirty="0">
                <a:solidFill>
                  <a:srgbClr val="FF0000"/>
                </a:solidFill>
              </a:rPr>
              <a:t>materials science </a:t>
            </a:r>
            <a:r>
              <a:rPr lang="en-US" sz="2800" b="1" dirty="0"/>
              <a:t>(manufacture / characterization) </a:t>
            </a:r>
            <a:endParaRPr lang="en-US" sz="2800" dirty="0"/>
          </a:p>
        </p:txBody>
      </p:sp>
      <p:sp>
        <p:nvSpPr>
          <p:cNvPr id="5" name="Rectangle 3"/>
          <p:cNvSpPr>
            <a:spLocks noChangeArrowheads="1"/>
          </p:cNvSpPr>
          <p:nvPr/>
        </p:nvSpPr>
        <p:spPr bwMode="auto">
          <a:xfrm>
            <a:off x="942975" y="1295400"/>
            <a:ext cx="7258050" cy="584776"/>
          </a:xfrm>
          <a:prstGeom prst="rect">
            <a:avLst/>
          </a:prstGeom>
          <a:noFill/>
          <a:ln w="9525">
            <a:noFill/>
            <a:miter lim="800000"/>
            <a:headEnd/>
            <a:tailEnd/>
          </a:ln>
        </p:spPr>
        <p:txBody>
          <a:bodyPr>
            <a:prstTxWarp prst="textNoShape">
              <a:avLst/>
            </a:prstTxWarp>
            <a:spAutoFit/>
          </a:bodyPr>
          <a:lstStyle/>
          <a:p>
            <a:pPr>
              <a:buFont typeface="Wingdings" pitchFamily="-1" charset="2"/>
              <a:buNone/>
            </a:pPr>
            <a:r>
              <a:rPr lang="en-US" sz="3200" dirty="0"/>
              <a:t>Latin from Greek</a:t>
            </a:r>
            <a:r>
              <a:rPr lang="en-US" sz="3200" b="1" i="1" dirty="0"/>
              <a:t> </a:t>
            </a:r>
            <a:r>
              <a:rPr lang="en-US" sz="3200" b="1" i="1" dirty="0" err="1"/>
              <a:t>nanos</a:t>
            </a:r>
            <a:r>
              <a:rPr lang="en-US" sz="3200" b="1" i="1" dirty="0"/>
              <a:t> ‘dwarf’</a:t>
            </a:r>
            <a:endParaRPr lang="en-US" sz="3200" b="1"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36525"/>
            <a:ext cx="8839200" cy="638175"/>
          </a:xfrm>
          <a:noFill/>
        </p:spPr>
        <p:txBody>
          <a:bodyPr lIns="90488" tIns="44450" rIns="90488" bIns="44450"/>
          <a:lstStyle/>
          <a:p>
            <a:pPr eaLnBrk="1" hangingPunct="1"/>
            <a:r>
              <a:rPr lang="en-US" sz="3600" b="1" dirty="0">
                <a:solidFill>
                  <a:schemeClr val="tx1"/>
                </a:solidFill>
              </a:rPr>
              <a:t>Case Study – Silver </a:t>
            </a:r>
            <a:r>
              <a:rPr lang="en-US" sz="3600" b="1" dirty="0" err="1">
                <a:solidFill>
                  <a:schemeClr val="tx1"/>
                </a:solidFill>
              </a:rPr>
              <a:t>Nanoparticles</a:t>
            </a:r>
            <a:endParaRPr lang="en-US" sz="3600" b="1" dirty="0">
              <a:solidFill>
                <a:schemeClr val="tx1"/>
              </a:solidFill>
            </a:endParaRPr>
          </a:p>
        </p:txBody>
      </p:sp>
      <p:sp>
        <p:nvSpPr>
          <p:cNvPr id="19459" name="Rectangle 35"/>
          <p:cNvSpPr>
            <a:spLocks noChangeArrowheads="1"/>
          </p:cNvSpPr>
          <p:nvPr/>
        </p:nvSpPr>
        <p:spPr bwMode="auto">
          <a:xfrm>
            <a:off x="990600" y="1295400"/>
            <a:ext cx="4419600" cy="2985433"/>
          </a:xfrm>
          <a:prstGeom prst="rect">
            <a:avLst/>
          </a:prstGeom>
          <a:noFill/>
          <a:ln w="9525">
            <a:noFill/>
            <a:miter lim="800000"/>
            <a:headEnd/>
            <a:tailEnd/>
          </a:ln>
        </p:spPr>
        <p:txBody>
          <a:bodyPr wrap="square">
            <a:prstTxWarp prst="textNoShape">
              <a:avLst/>
            </a:prstTxWarp>
            <a:spAutoFit/>
          </a:bodyPr>
          <a:lstStyle/>
          <a:p>
            <a:pPr marL="457200" indent="-457200">
              <a:buFont typeface="Wingdings" pitchFamily="-1" charset="2"/>
              <a:buChar char="Ø"/>
            </a:pPr>
            <a:r>
              <a:rPr lang="en-US" sz="2800" b="1" dirty="0"/>
              <a:t>History –</a:t>
            </a:r>
          </a:p>
          <a:p>
            <a:pPr marL="457200" indent="-457200">
              <a:buFont typeface="Wingdings" pitchFamily="-1" charset="2"/>
              <a:buChar char="Ø"/>
            </a:pPr>
            <a:r>
              <a:rPr lang="en-US" sz="2000" b="1" dirty="0"/>
              <a:t>Hippocrates, noted beneficial healing and </a:t>
            </a:r>
            <a:r>
              <a:rPr lang="en-US" sz="2000" b="1" dirty="0" err="1"/>
              <a:t>antidisease</a:t>
            </a:r>
            <a:r>
              <a:rPr lang="en-US" sz="2000" b="1" dirty="0"/>
              <a:t> properties</a:t>
            </a:r>
          </a:p>
          <a:p>
            <a:pPr marL="457200" indent="-457200">
              <a:buFont typeface="Wingdings" pitchFamily="-1" charset="2"/>
              <a:buChar char="Ø"/>
            </a:pPr>
            <a:r>
              <a:rPr lang="en-US" sz="2000" b="1" dirty="0"/>
              <a:t>Silver coins in milk (1900s)</a:t>
            </a:r>
          </a:p>
          <a:p>
            <a:pPr marL="457200" indent="-457200">
              <a:buFont typeface="Wingdings" pitchFamily="-1" charset="2"/>
              <a:buChar char="Ø"/>
            </a:pPr>
            <a:r>
              <a:rPr lang="en-US" sz="2000" b="1" dirty="0"/>
              <a:t>regulatory approval as an antimicrobial agent</a:t>
            </a:r>
          </a:p>
          <a:p>
            <a:pPr marL="457200" indent="-457200">
              <a:buFont typeface="Wingdings" pitchFamily="-1" charset="2"/>
              <a:buChar char="Ø"/>
            </a:pPr>
            <a:r>
              <a:rPr lang="en-US" sz="2000" b="1" dirty="0"/>
              <a:t>Use declined in 1940s with antibiotics </a:t>
            </a:r>
          </a:p>
        </p:txBody>
      </p:sp>
      <p:sp>
        <p:nvSpPr>
          <p:cNvPr id="5" name="Rectangle 35"/>
          <p:cNvSpPr>
            <a:spLocks noChangeArrowheads="1"/>
          </p:cNvSpPr>
          <p:nvPr/>
        </p:nvSpPr>
        <p:spPr bwMode="auto">
          <a:xfrm>
            <a:off x="685800" y="4495800"/>
            <a:ext cx="7391400" cy="1569660"/>
          </a:xfrm>
          <a:prstGeom prst="rect">
            <a:avLst/>
          </a:prstGeom>
          <a:noFill/>
          <a:ln w="9525">
            <a:noFill/>
            <a:miter lim="800000"/>
            <a:headEnd/>
            <a:tailEnd/>
          </a:ln>
        </p:spPr>
        <p:txBody>
          <a:bodyPr wrap="square">
            <a:prstTxWarp prst="textNoShape">
              <a:avLst/>
            </a:prstTxWarp>
            <a:spAutoFit/>
          </a:bodyPr>
          <a:lstStyle/>
          <a:p>
            <a:pPr marL="457200" indent="-457200">
              <a:buFont typeface="Wingdings" pitchFamily="-1" charset="2"/>
              <a:buChar char="Ø"/>
            </a:pPr>
            <a:r>
              <a:rPr lang="en-US" sz="2400" b="1" dirty="0"/>
              <a:t>Silver sulfadiazine – antibacterial – wound treatment – burns, external infections </a:t>
            </a:r>
          </a:p>
          <a:p>
            <a:pPr marL="457200" indent="-457200">
              <a:buFont typeface="Wingdings" pitchFamily="-1" charset="2"/>
              <a:buChar char="Ø"/>
            </a:pPr>
            <a:r>
              <a:rPr lang="en-US" sz="2400" b="1" dirty="0"/>
              <a:t>colloidal silver as an alternative medicine treatment – no data, claims unsupported</a:t>
            </a:r>
          </a:p>
        </p:txBody>
      </p:sp>
      <p:pic>
        <p:nvPicPr>
          <p:cNvPr id="6" name="Picture 5" descr="Silver_sulfadiazine_Silvadene.svg.png"/>
          <p:cNvPicPr>
            <a:picLocks noChangeAspect="1"/>
          </p:cNvPicPr>
          <p:nvPr/>
        </p:nvPicPr>
        <p:blipFill>
          <a:blip r:embed="rId3"/>
          <a:stretch>
            <a:fillRect/>
          </a:stretch>
        </p:blipFill>
        <p:spPr>
          <a:xfrm>
            <a:off x="5105400" y="1626531"/>
            <a:ext cx="3733800" cy="1954869"/>
          </a:xfrm>
          <a:prstGeom prst="rect">
            <a:avLst/>
          </a:prstGeom>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36525"/>
            <a:ext cx="8839200" cy="638175"/>
          </a:xfrm>
          <a:noFill/>
        </p:spPr>
        <p:txBody>
          <a:bodyPr lIns="90488" tIns="44450" rIns="90488" bIns="44450"/>
          <a:lstStyle/>
          <a:p>
            <a:pPr eaLnBrk="1" hangingPunct="1"/>
            <a:r>
              <a:rPr lang="en-US" sz="3600" b="1" dirty="0">
                <a:solidFill>
                  <a:schemeClr val="tx1"/>
                </a:solidFill>
              </a:rPr>
              <a:t>Case Study – Silver </a:t>
            </a:r>
            <a:r>
              <a:rPr lang="en-US" sz="3600" b="1" dirty="0" err="1">
                <a:solidFill>
                  <a:schemeClr val="tx1"/>
                </a:solidFill>
              </a:rPr>
              <a:t>Nanoparticles</a:t>
            </a:r>
            <a:endParaRPr lang="en-US" sz="3600" b="1" dirty="0">
              <a:solidFill>
                <a:schemeClr val="tx1"/>
              </a:solidFill>
            </a:endParaRPr>
          </a:p>
        </p:txBody>
      </p:sp>
      <p:sp>
        <p:nvSpPr>
          <p:cNvPr id="19459" name="Rectangle 35"/>
          <p:cNvSpPr>
            <a:spLocks noChangeArrowheads="1"/>
          </p:cNvSpPr>
          <p:nvPr/>
        </p:nvSpPr>
        <p:spPr bwMode="auto">
          <a:xfrm>
            <a:off x="685800" y="1295400"/>
            <a:ext cx="4724400" cy="830997"/>
          </a:xfrm>
          <a:prstGeom prst="rect">
            <a:avLst/>
          </a:prstGeom>
          <a:noFill/>
          <a:ln w="9525">
            <a:noFill/>
            <a:miter lim="800000"/>
            <a:headEnd/>
            <a:tailEnd/>
          </a:ln>
        </p:spPr>
        <p:txBody>
          <a:bodyPr wrap="square">
            <a:prstTxWarp prst="textNoShape">
              <a:avLst/>
            </a:prstTxWarp>
            <a:spAutoFit/>
          </a:bodyPr>
          <a:lstStyle/>
          <a:p>
            <a:pPr marL="457200" indent="-457200">
              <a:buFont typeface="Wingdings" pitchFamily="-1" charset="2"/>
              <a:buChar char="Ø"/>
            </a:pPr>
            <a:r>
              <a:rPr lang="en-US" sz="2400" b="1" dirty="0"/>
              <a:t>Silver </a:t>
            </a:r>
            <a:r>
              <a:rPr lang="en-US" sz="2400" b="1" dirty="0" err="1"/>
              <a:t>nanoparticles</a:t>
            </a:r>
            <a:r>
              <a:rPr lang="en-US" sz="2400" b="1" dirty="0"/>
              <a:t> of between 1-100 nm in size</a:t>
            </a:r>
          </a:p>
        </p:txBody>
      </p:sp>
      <p:pic>
        <p:nvPicPr>
          <p:cNvPr id="4" name="Picture 3" descr="Silver.nano.particles.jpg"/>
          <p:cNvPicPr>
            <a:picLocks noChangeAspect="1"/>
          </p:cNvPicPr>
          <p:nvPr/>
        </p:nvPicPr>
        <p:blipFill>
          <a:blip r:embed="rId3"/>
          <a:stretch>
            <a:fillRect/>
          </a:stretch>
        </p:blipFill>
        <p:spPr>
          <a:xfrm>
            <a:off x="5867400" y="1371600"/>
            <a:ext cx="2565400" cy="2308860"/>
          </a:xfrm>
          <a:prstGeom prst="rect">
            <a:avLst/>
          </a:prstGeom>
        </p:spPr>
      </p:pic>
      <p:sp>
        <p:nvSpPr>
          <p:cNvPr id="5" name="Rectangle 35"/>
          <p:cNvSpPr>
            <a:spLocks noChangeArrowheads="1"/>
          </p:cNvSpPr>
          <p:nvPr/>
        </p:nvSpPr>
        <p:spPr bwMode="auto">
          <a:xfrm>
            <a:off x="685800" y="2286000"/>
            <a:ext cx="4419600" cy="1569660"/>
          </a:xfrm>
          <a:prstGeom prst="rect">
            <a:avLst/>
          </a:prstGeom>
          <a:noFill/>
          <a:ln w="9525">
            <a:noFill/>
            <a:miter lim="800000"/>
            <a:headEnd/>
            <a:tailEnd/>
          </a:ln>
        </p:spPr>
        <p:txBody>
          <a:bodyPr wrap="square">
            <a:prstTxWarp prst="textNoShape">
              <a:avLst/>
            </a:prstTxWarp>
            <a:spAutoFit/>
          </a:bodyPr>
          <a:lstStyle/>
          <a:p>
            <a:pPr marL="457200" indent="-457200">
              <a:buFont typeface="Wingdings" pitchFamily="-1" charset="2"/>
              <a:buChar char="Ø"/>
            </a:pPr>
            <a:r>
              <a:rPr lang="en-US" sz="2400" b="1" dirty="0"/>
              <a:t>Uses - catalysis, optics, electronics, medical, water treatment, textiles, consumer products</a:t>
            </a:r>
          </a:p>
        </p:txBody>
      </p:sp>
      <p:sp>
        <p:nvSpPr>
          <p:cNvPr id="6" name="TextBox 5"/>
          <p:cNvSpPr txBox="1"/>
          <p:nvPr/>
        </p:nvSpPr>
        <p:spPr>
          <a:xfrm>
            <a:off x="685800" y="3886200"/>
            <a:ext cx="7620000" cy="830997"/>
          </a:xfrm>
          <a:prstGeom prst="rect">
            <a:avLst/>
          </a:prstGeom>
          <a:noFill/>
        </p:spPr>
        <p:txBody>
          <a:bodyPr wrap="square" rtlCol="0">
            <a:spAutoFit/>
          </a:bodyPr>
          <a:lstStyle/>
          <a:p>
            <a:pPr marL="457200" indent="-457200">
              <a:buFont typeface="Wingdings" charset="2"/>
              <a:buChar char="Ø"/>
            </a:pPr>
            <a:r>
              <a:rPr lang="en-US" sz="2400" b="1" dirty="0"/>
              <a:t>Silver </a:t>
            </a:r>
            <a:r>
              <a:rPr lang="en-US" sz="2400" b="1" dirty="0" err="1"/>
              <a:t>nanoparticles</a:t>
            </a:r>
            <a:r>
              <a:rPr lang="en-US" sz="2400" b="1" dirty="0"/>
              <a:t> are now replacing silver sulfadiazine – wound dressing</a:t>
            </a:r>
          </a:p>
        </p:txBody>
      </p:sp>
      <p:sp>
        <p:nvSpPr>
          <p:cNvPr id="8" name="TextBox 7"/>
          <p:cNvSpPr txBox="1"/>
          <p:nvPr/>
        </p:nvSpPr>
        <p:spPr>
          <a:xfrm>
            <a:off x="762000" y="5562600"/>
            <a:ext cx="7696200" cy="584776"/>
          </a:xfrm>
          <a:prstGeom prst="rect">
            <a:avLst/>
          </a:prstGeom>
          <a:noFill/>
        </p:spPr>
        <p:txBody>
          <a:bodyPr wrap="square" rtlCol="0">
            <a:spAutoFit/>
          </a:bodyPr>
          <a:lstStyle/>
          <a:p>
            <a:r>
              <a:rPr lang="en-US" sz="1600" dirty="0"/>
              <a:t>US EPA State of the Science Literature Review: Everything </a:t>
            </a:r>
            <a:r>
              <a:rPr lang="en-US" sz="1600" dirty="0" err="1"/>
              <a:t>Nanosilver</a:t>
            </a:r>
            <a:r>
              <a:rPr lang="en-US" sz="1600" dirty="0"/>
              <a:t> and More – August 2010 - http://www.epa.gov/nanoscience/files/NanoPaper1.pdf</a:t>
            </a:r>
            <a:endParaRPr lang="en-US" sz="2000" dirty="0"/>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36525"/>
            <a:ext cx="8839200" cy="638175"/>
          </a:xfrm>
          <a:noFill/>
        </p:spPr>
        <p:txBody>
          <a:bodyPr lIns="90488" tIns="44450" rIns="90488" bIns="44450"/>
          <a:lstStyle/>
          <a:p>
            <a:pPr eaLnBrk="1" hangingPunct="1"/>
            <a:r>
              <a:rPr lang="en-US" sz="3600" b="1" dirty="0">
                <a:solidFill>
                  <a:schemeClr val="tx1"/>
                </a:solidFill>
              </a:rPr>
              <a:t>Case Study – Silver </a:t>
            </a:r>
            <a:r>
              <a:rPr lang="en-US" sz="3600" b="1" dirty="0" err="1">
                <a:solidFill>
                  <a:schemeClr val="tx1"/>
                </a:solidFill>
              </a:rPr>
              <a:t>Nanoparticles</a:t>
            </a:r>
            <a:endParaRPr lang="en-US" sz="3600" b="1" dirty="0">
              <a:solidFill>
                <a:schemeClr val="tx1"/>
              </a:solidFill>
            </a:endParaRPr>
          </a:p>
        </p:txBody>
      </p:sp>
      <p:sp>
        <p:nvSpPr>
          <p:cNvPr id="19459" name="Rectangle 35"/>
          <p:cNvSpPr>
            <a:spLocks noChangeArrowheads="1"/>
          </p:cNvSpPr>
          <p:nvPr/>
        </p:nvSpPr>
        <p:spPr bwMode="auto">
          <a:xfrm>
            <a:off x="685800" y="1295400"/>
            <a:ext cx="4876800" cy="2308324"/>
          </a:xfrm>
          <a:prstGeom prst="rect">
            <a:avLst/>
          </a:prstGeom>
          <a:noFill/>
          <a:ln w="9525">
            <a:noFill/>
            <a:miter lim="800000"/>
            <a:headEnd/>
            <a:tailEnd/>
          </a:ln>
        </p:spPr>
        <p:txBody>
          <a:bodyPr wrap="square">
            <a:prstTxWarp prst="textNoShape">
              <a:avLst/>
            </a:prstTxWarp>
            <a:spAutoFit/>
          </a:bodyPr>
          <a:lstStyle/>
          <a:p>
            <a:pPr marL="457200" indent="-457200">
              <a:buFont typeface="Wingdings" pitchFamily="-1" charset="2"/>
              <a:buChar char="Ø"/>
            </a:pPr>
            <a:r>
              <a:rPr lang="en-US" sz="2400" b="1" dirty="0"/>
              <a:t>More than 200 products -- including odor-resistant socks, baby bottles and clothes-washing machines -- are laced with specks of </a:t>
            </a:r>
            <a:r>
              <a:rPr lang="en-US" sz="2400" b="1" dirty="0" err="1"/>
              <a:t>nanosilver</a:t>
            </a:r>
            <a:endParaRPr lang="en-US" sz="2400" b="1" dirty="0"/>
          </a:p>
        </p:txBody>
      </p:sp>
      <p:sp>
        <p:nvSpPr>
          <p:cNvPr id="6" name="TextBox 5"/>
          <p:cNvSpPr txBox="1"/>
          <p:nvPr/>
        </p:nvSpPr>
        <p:spPr>
          <a:xfrm>
            <a:off x="685800" y="3752672"/>
            <a:ext cx="7620000" cy="1200328"/>
          </a:xfrm>
          <a:prstGeom prst="rect">
            <a:avLst/>
          </a:prstGeom>
          <a:noFill/>
        </p:spPr>
        <p:txBody>
          <a:bodyPr wrap="square" rtlCol="0">
            <a:spAutoFit/>
          </a:bodyPr>
          <a:lstStyle/>
          <a:p>
            <a:pPr marL="457200" indent="-457200">
              <a:buFont typeface="Wingdings" charset="2"/>
              <a:buChar char="Ø"/>
            </a:pPr>
            <a:r>
              <a:rPr lang="en-US" sz="2400" b="1" dirty="0"/>
              <a:t>Harms aquatic organisms</a:t>
            </a:r>
          </a:p>
          <a:p>
            <a:pPr marL="457200" indent="-457200">
              <a:buFont typeface="Wingdings" charset="2"/>
              <a:buChar char="Ø"/>
            </a:pPr>
            <a:r>
              <a:rPr lang="en-US" sz="2400" b="1" dirty="0"/>
              <a:t>Regulate the chemical as a pesticide</a:t>
            </a:r>
          </a:p>
          <a:p>
            <a:pPr marL="457200" indent="-457200">
              <a:buFont typeface="Wingdings" charset="2"/>
              <a:buChar char="Ø"/>
            </a:pPr>
            <a:r>
              <a:rPr lang="en-US" sz="2400" b="1" dirty="0"/>
              <a:t>Harms bacteria in wastewater treatment plants</a:t>
            </a:r>
          </a:p>
        </p:txBody>
      </p:sp>
      <p:sp>
        <p:nvSpPr>
          <p:cNvPr id="7" name="TextBox 6"/>
          <p:cNvSpPr txBox="1"/>
          <p:nvPr/>
        </p:nvSpPr>
        <p:spPr>
          <a:xfrm>
            <a:off x="685800" y="5188803"/>
            <a:ext cx="7620000" cy="830997"/>
          </a:xfrm>
          <a:prstGeom prst="rect">
            <a:avLst/>
          </a:prstGeom>
          <a:noFill/>
        </p:spPr>
        <p:txBody>
          <a:bodyPr wrap="square" rtlCol="0">
            <a:spAutoFit/>
          </a:bodyPr>
          <a:lstStyle/>
          <a:p>
            <a:pPr marL="457200" indent="-457200">
              <a:buFont typeface="Wingdings" charset="2"/>
              <a:buChar char="Ø"/>
            </a:pPr>
            <a:r>
              <a:rPr lang="en-US" sz="2400" b="1" dirty="0"/>
              <a:t>Health – allergic reaction,  accumulation in liver, brain?, </a:t>
            </a:r>
            <a:r>
              <a:rPr lang="en-US" sz="2400" b="1" dirty="0" err="1"/>
              <a:t>Argyria</a:t>
            </a:r>
            <a:r>
              <a:rPr lang="en-US" sz="2400" b="1" dirty="0"/>
              <a:t> and staining</a:t>
            </a:r>
          </a:p>
        </p:txBody>
      </p:sp>
      <p:pic>
        <p:nvPicPr>
          <p:cNvPr id="8" name="Picture 7" descr="nano.silver.socks.jpg"/>
          <p:cNvPicPr>
            <a:picLocks noChangeAspect="1"/>
          </p:cNvPicPr>
          <p:nvPr/>
        </p:nvPicPr>
        <p:blipFill>
          <a:blip r:embed="rId3"/>
          <a:stretch>
            <a:fillRect/>
          </a:stretch>
        </p:blipFill>
        <p:spPr>
          <a:xfrm>
            <a:off x="5765800" y="1028700"/>
            <a:ext cx="3378200" cy="2400300"/>
          </a:xfrm>
          <a:prstGeom prst="rect">
            <a:avLst/>
          </a:prstGeom>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33729"/>
            <a:ext cx="8839200" cy="643766"/>
          </a:xfrm>
          <a:noFill/>
        </p:spPr>
        <p:txBody>
          <a:bodyPr lIns="90488" tIns="44450" rIns="90488" bIns="44450"/>
          <a:lstStyle/>
          <a:p>
            <a:pPr eaLnBrk="1" hangingPunct="1"/>
            <a:r>
              <a:rPr lang="en-US" sz="3600" b="1" dirty="0">
                <a:solidFill>
                  <a:schemeClr val="tx1"/>
                </a:solidFill>
              </a:rPr>
              <a:t>Case Study - </a:t>
            </a:r>
            <a:r>
              <a:rPr lang="en-US" sz="3600" b="1" dirty="0"/>
              <a:t>Quantum Dots</a:t>
            </a:r>
            <a:endParaRPr lang="en-US" sz="3600" b="1" dirty="0">
              <a:solidFill>
                <a:schemeClr val="tx1"/>
              </a:solidFill>
            </a:endParaRPr>
          </a:p>
        </p:txBody>
      </p:sp>
      <p:sp>
        <p:nvSpPr>
          <p:cNvPr id="7" name="Text Box 3"/>
          <p:cNvSpPr txBox="1">
            <a:spLocks noChangeArrowheads="1"/>
          </p:cNvSpPr>
          <p:nvPr/>
        </p:nvSpPr>
        <p:spPr bwMode="auto">
          <a:xfrm>
            <a:off x="457200" y="1066800"/>
            <a:ext cx="4964112" cy="46166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22250" indent="-222250">
              <a:defRPr sz="2400">
                <a:solidFill>
                  <a:schemeClr val="tx1"/>
                </a:solidFill>
                <a:latin typeface="Arial" charset="0"/>
                <a:ea typeface="ＭＳ Ｐゴシック" charset="0"/>
                <a:cs typeface="ＭＳ Ｐゴシック" charset="0"/>
              </a:defRPr>
            </a:lvl1pPr>
            <a:lvl2pPr marL="57308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buFont typeface="Times" charset="0"/>
              <a:buChar char="•"/>
              <a:defRPr/>
            </a:pPr>
            <a:r>
              <a:rPr lang="en-US" dirty="0"/>
              <a:t>Semiconductor </a:t>
            </a:r>
            <a:r>
              <a:rPr lang="en-US" dirty="0" err="1"/>
              <a:t>Nanocrystals</a:t>
            </a:r>
            <a:r>
              <a:rPr lang="en-US" dirty="0"/>
              <a:t> </a:t>
            </a:r>
          </a:p>
        </p:txBody>
      </p:sp>
      <p:sp>
        <p:nvSpPr>
          <p:cNvPr id="8" name="Text Box 4"/>
          <p:cNvSpPr txBox="1">
            <a:spLocks noChangeArrowheads="1"/>
          </p:cNvSpPr>
          <p:nvPr/>
        </p:nvSpPr>
        <p:spPr bwMode="auto">
          <a:xfrm>
            <a:off x="674688" y="2155825"/>
            <a:ext cx="3592512" cy="101566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buFont typeface="Times" charset="0"/>
              <a:buChar char="•"/>
              <a:defRPr/>
            </a:pPr>
            <a:r>
              <a:rPr lang="en-US" sz="1800" dirty="0"/>
              <a:t>  </a:t>
            </a:r>
            <a:r>
              <a:rPr lang="en-US" sz="2000" dirty="0"/>
              <a:t>Metalloid crystalline core </a:t>
            </a:r>
          </a:p>
          <a:p>
            <a:pPr lvl="1">
              <a:buSzPct val="60000"/>
              <a:buFont typeface="Wingdings" charset="0"/>
              <a:buChar char="v"/>
              <a:defRPr/>
            </a:pPr>
            <a:r>
              <a:rPr lang="en-US" sz="2000" dirty="0"/>
              <a:t> Zinc (Zn)</a:t>
            </a:r>
          </a:p>
          <a:p>
            <a:pPr lvl="1">
              <a:buSzPct val="60000"/>
              <a:buFont typeface="Wingdings" charset="0"/>
              <a:buChar char="v"/>
              <a:defRPr/>
            </a:pPr>
            <a:r>
              <a:rPr lang="en-US" sz="2000" dirty="0"/>
              <a:t> Cadmium (</a:t>
            </a:r>
            <a:r>
              <a:rPr lang="en-US" sz="2000" dirty="0" err="1"/>
              <a:t>Cd</a:t>
            </a:r>
            <a:r>
              <a:rPr lang="en-US" sz="2000" dirty="0"/>
              <a:t>)</a:t>
            </a:r>
            <a:endParaRPr lang="en-US" sz="4800" dirty="0"/>
          </a:p>
        </p:txBody>
      </p:sp>
      <p:sp>
        <p:nvSpPr>
          <p:cNvPr id="9" name="Text Box 5"/>
          <p:cNvSpPr txBox="1">
            <a:spLocks noChangeArrowheads="1"/>
          </p:cNvSpPr>
          <p:nvPr/>
        </p:nvSpPr>
        <p:spPr bwMode="auto">
          <a:xfrm>
            <a:off x="674688" y="1447800"/>
            <a:ext cx="4430712" cy="707886"/>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buFont typeface="Times" charset="0"/>
              <a:buChar char="•"/>
              <a:defRPr/>
            </a:pPr>
            <a:r>
              <a:rPr lang="en-US" sz="1800" dirty="0"/>
              <a:t>  </a:t>
            </a:r>
            <a:r>
              <a:rPr lang="en-US" sz="2000" dirty="0"/>
              <a:t>Ranging in size from approximately 2 - 150 nm</a:t>
            </a:r>
            <a:endParaRPr lang="en-US" sz="1800" dirty="0"/>
          </a:p>
        </p:txBody>
      </p:sp>
      <p:sp>
        <p:nvSpPr>
          <p:cNvPr id="10" name="Text Box 6"/>
          <p:cNvSpPr txBox="1">
            <a:spLocks noChangeArrowheads="1"/>
          </p:cNvSpPr>
          <p:nvPr/>
        </p:nvSpPr>
        <p:spPr bwMode="auto">
          <a:xfrm>
            <a:off x="674688" y="3124200"/>
            <a:ext cx="3365024" cy="101566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buFont typeface="Times" charset="0"/>
              <a:buChar char="•"/>
              <a:defRPr/>
            </a:pPr>
            <a:r>
              <a:rPr lang="en-US" sz="1800" dirty="0"/>
              <a:t>  </a:t>
            </a:r>
            <a:r>
              <a:rPr lang="en-US" sz="2000" dirty="0"/>
              <a:t>Cap or shell covering core</a:t>
            </a:r>
          </a:p>
          <a:p>
            <a:pPr lvl="1">
              <a:buSzPct val="65000"/>
              <a:buFont typeface="Wingdings" charset="0"/>
              <a:buChar char="v"/>
              <a:defRPr/>
            </a:pPr>
            <a:r>
              <a:rPr lang="en-US" sz="2000" dirty="0"/>
              <a:t>  Selenium (Se)</a:t>
            </a:r>
          </a:p>
          <a:p>
            <a:pPr lvl="1">
              <a:buSzPct val="65000"/>
              <a:buFont typeface="Wingdings" charset="0"/>
              <a:buChar char="v"/>
              <a:defRPr/>
            </a:pPr>
            <a:r>
              <a:rPr lang="en-US" sz="2000" dirty="0"/>
              <a:t>  Tellurium (Te)</a:t>
            </a:r>
          </a:p>
        </p:txBody>
      </p:sp>
      <p:sp>
        <p:nvSpPr>
          <p:cNvPr id="11" name="Text Box 7"/>
          <p:cNvSpPr txBox="1">
            <a:spLocks noChangeArrowheads="1"/>
          </p:cNvSpPr>
          <p:nvPr/>
        </p:nvSpPr>
        <p:spPr bwMode="auto">
          <a:xfrm>
            <a:off x="674688" y="4038600"/>
            <a:ext cx="3416320" cy="101566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buFont typeface="Times" charset="0"/>
              <a:buChar char="•"/>
              <a:defRPr/>
            </a:pPr>
            <a:r>
              <a:rPr lang="en-US" sz="1800" dirty="0"/>
              <a:t>  </a:t>
            </a:r>
            <a:r>
              <a:rPr lang="en-US" sz="2000" dirty="0"/>
              <a:t>Coating</a:t>
            </a:r>
          </a:p>
          <a:p>
            <a:pPr lvl="1">
              <a:buSzPct val="60000"/>
              <a:buFont typeface="Wingdings" charset="0"/>
              <a:buChar char="v"/>
              <a:defRPr/>
            </a:pPr>
            <a:r>
              <a:rPr lang="en-US" sz="2000" dirty="0"/>
              <a:t>  Biocompatible coating</a:t>
            </a:r>
          </a:p>
          <a:p>
            <a:pPr lvl="1">
              <a:buSzPct val="60000"/>
              <a:buFont typeface="Wingdings" charset="0"/>
              <a:buChar char="v"/>
              <a:defRPr/>
            </a:pPr>
            <a:r>
              <a:rPr lang="en-US" sz="2000" dirty="0"/>
              <a:t>  Functional groups</a:t>
            </a:r>
          </a:p>
        </p:txBody>
      </p:sp>
      <p:pic>
        <p:nvPicPr>
          <p:cNvPr id="1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143000"/>
            <a:ext cx="3784600" cy="13970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rgbClr val="000000">
                      <a:alpha val="74998"/>
                    </a:srgbClr>
                  </a:outerShdw>
                </a:effectLst>
              </a14:hiddenEffects>
            </a:ext>
          </a:extLst>
        </p:spPr>
      </p:pic>
      <p:sp>
        <p:nvSpPr>
          <p:cNvPr id="14" name="Text Box 7"/>
          <p:cNvSpPr txBox="1">
            <a:spLocks noChangeArrowheads="1"/>
          </p:cNvSpPr>
          <p:nvPr/>
        </p:nvSpPr>
        <p:spPr bwMode="auto">
          <a:xfrm>
            <a:off x="685800" y="4953000"/>
            <a:ext cx="7558479" cy="101566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buFont typeface="Times" charset="0"/>
              <a:buChar char="•"/>
              <a:defRPr/>
            </a:pPr>
            <a:r>
              <a:rPr lang="en-US" sz="1800" dirty="0"/>
              <a:t>  </a:t>
            </a:r>
            <a:r>
              <a:rPr lang="en-US" sz="2000" dirty="0"/>
              <a:t>Green Dots (no heavy metals)</a:t>
            </a:r>
          </a:p>
          <a:p>
            <a:pPr lvl="1">
              <a:buSzPct val="60000"/>
              <a:buFont typeface="Wingdings" charset="0"/>
              <a:buChar char="v"/>
              <a:defRPr/>
            </a:pPr>
            <a:r>
              <a:rPr lang="en-US" sz="2000" dirty="0"/>
              <a:t>  </a:t>
            </a:r>
            <a:r>
              <a:rPr lang="en-US" sz="2000" dirty="0" err="1"/>
              <a:t>Nanoco</a:t>
            </a:r>
            <a:r>
              <a:rPr lang="en-US" sz="2000" dirty="0"/>
              <a:t> Group PLC - http://</a:t>
            </a:r>
            <a:r>
              <a:rPr lang="en-US" sz="2000" dirty="0" err="1"/>
              <a:t>www.nanocotechnologies.com</a:t>
            </a:r>
            <a:r>
              <a:rPr lang="en-US" sz="2000" dirty="0"/>
              <a:t>/</a:t>
            </a:r>
          </a:p>
          <a:p>
            <a:pPr lvl="1">
              <a:buSzPct val="60000"/>
              <a:buFont typeface="Wingdings" charset="0"/>
              <a:buChar char="v"/>
              <a:defRPr/>
            </a:pPr>
            <a:r>
              <a:rPr lang="en-US" sz="2000" dirty="0"/>
              <a:t>  Functional groups</a:t>
            </a:r>
          </a:p>
        </p:txBody>
      </p:sp>
      <p:sp>
        <p:nvSpPr>
          <p:cNvPr id="15" name="Text Box 7"/>
          <p:cNvSpPr txBox="1">
            <a:spLocks noChangeArrowheads="1"/>
          </p:cNvSpPr>
          <p:nvPr/>
        </p:nvSpPr>
        <p:spPr bwMode="auto">
          <a:xfrm>
            <a:off x="685800" y="5845314"/>
            <a:ext cx="8077200" cy="89255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buFont typeface="Times" charset="0"/>
              <a:buChar char="•"/>
              <a:defRPr/>
            </a:pPr>
            <a:r>
              <a:rPr lang="en-US" sz="1800" dirty="0"/>
              <a:t>  </a:t>
            </a:r>
            <a:r>
              <a:rPr lang="en-US" sz="2000" dirty="0"/>
              <a:t>Market size $7.5 billion - 2022</a:t>
            </a:r>
          </a:p>
          <a:p>
            <a:pPr lvl="1">
              <a:buSzPct val="60000"/>
              <a:buFont typeface="Wingdings" charset="0"/>
              <a:buChar char="v"/>
              <a:defRPr/>
            </a:pPr>
            <a:r>
              <a:rPr lang="en-US" sz="2000" dirty="0"/>
              <a:t>  </a:t>
            </a:r>
            <a:r>
              <a:rPr lang="en-US" sz="2000" dirty="0" err="1"/>
              <a:t>Nanoco</a:t>
            </a:r>
            <a:r>
              <a:rPr lang="en-US" sz="2000" dirty="0"/>
              <a:t> </a:t>
            </a:r>
            <a:r>
              <a:rPr lang="en-US" sz="1200" dirty="0"/>
              <a:t>http://betanews.com/newswire/2012/05/18/marketsandmarkets-global-quantum-dots-qd-market-worth-of-7480-25-million-by-2022//</a:t>
            </a:r>
          </a:p>
        </p:txBody>
      </p:sp>
      <p:pic>
        <p:nvPicPr>
          <p:cNvPr id="1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826581"/>
            <a:ext cx="2743200" cy="2278819"/>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33729"/>
            <a:ext cx="8839200" cy="643766"/>
          </a:xfrm>
          <a:noFill/>
        </p:spPr>
        <p:txBody>
          <a:bodyPr lIns="90488" tIns="44450" rIns="90488" bIns="44450"/>
          <a:lstStyle/>
          <a:p>
            <a:pPr eaLnBrk="1" hangingPunct="1"/>
            <a:r>
              <a:rPr lang="en-US" sz="3600" b="1" dirty="0">
                <a:solidFill>
                  <a:schemeClr val="tx1"/>
                </a:solidFill>
              </a:rPr>
              <a:t>Case Study - </a:t>
            </a:r>
            <a:r>
              <a:rPr lang="en-US" sz="3600" b="1" dirty="0"/>
              <a:t>Quantum Dots</a:t>
            </a:r>
            <a:endParaRPr lang="en-US" sz="3600" b="1" dirty="0">
              <a:solidFill>
                <a:schemeClr val="tx1"/>
              </a:solidFill>
            </a:endParaRPr>
          </a:p>
        </p:txBody>
      </p:sp>
      <p:sp>
        <p:nvSpPr>
          <p:cNvPr id="19459" name="Rectangle 35"/>
          <p:cNvSpPr>
            <a:spLocks noChangeArrowheads="1"/>
          </p:cNvSpPr>
          <p:nvPr/>
        </p:nvSpPr>
        <p:spPr bwMode="auto">
          <a:xfrm>
            <a:off x="762000" y="1143000"/>
            <a:ext cx="7162800" cy="584776"/>
          </a:xfrm>
          <a:prstGeom prst="rect">
            <a:avLst/>
          </a:prstGeom>
          <a:noFill/>
          <a:ln w="9525">
            <a:noFill/>
            <a:miter lim="800000"/>
            <a:headEnd/>
            <a:tailEnd/>
          </a:ln>
        </p:spPr>
        <p:txBody>
          <a:bodyPr>
            <a:prstTxWarp prst="textNoShape">
              <a:avLst/>
            </a:prstTxWarp>
            <a:spAutoFit/>
          </a:bodyPr>
          <a:lstStyle/>
          <a:p>
            <a:pPr marL="457200" indent="-457200">
              <a:buFont typeface="Wingdings" pitchFamily="-1" charset="2"/>
              <a:buChar char="Ø"/>
            </a:pPr>
            <a:r>
              <a:rPr lang="en-US" sz="3200" b="1" dirty="0"/>
              <a:t>Quantum Dots </a:t>
            </a:r>
            <a:r>
              <a:rPr lang="en-US" sz="3200" b="1"/>
              <a:t>and You</a:t>
            </a:r>
            <a:endParaRPr lang="en-US" sz="3200" b="1" dirty="0"/>
          </a:p>
        </p:txBody>
      </p:sp>
      <p:pic>
        <p:nvPicPr>
          <p:cNvPr id="4" name="Picture 4"/>
          <p:cNvPicPr>
            <a:picLocks noChangeAspect="1"/>
          </p:cNvPicPr>
          <p:nvPr/>
        </p:nvPicPr>
        <p:blipFill>
          <a:blip r:embed="rId3"/>
          <a:srcRect/>
          <a:stretch>
            <a:fillRect/>
          </a:stretch>
        </p:blipFill>
        <p:spPr bwMode="auto">
          <a:xfrm>
            <a:off x="4043363" y="1735138"/>
            <a:ext cx="5100637" cy="3454400"/>
          </a:xfrm>
          <a:prstGeom prst="rect">
            <a:avLst/>
          </a:prstGeom>
          <a:noFill/>
          <a:ln w="9525">
            <a:noFill/>
            <a:miter lim="800000"/>
            <a:headEnd/>
            <a:tailEnd/>
          </a:ln>
        </p:spPr>
      </p:pic>
      <p:sp>
        <p:nvSpPr>
          <p:cNvPr id="5" name="TextBox 4"/>
          <p:cNvSpPr txBox="1"/>
          <p:nvPr/>
        </p:nvSpPr>
        <p:spPr>
          <a:xfrm>
            <a:off x="228600" y="2286000"/>
            <a:ext cx="3993401" cy="3108544"/>
          </a:xfrm>
          <a:prstGeom prst="rect">
            <a:avLst/>
          </a:prstGeom>
          <a:noFill/>
        </p:spPr>
        <p:txBody>
          <a:bodyPr wrap="none" rtlCol="0">
            <a:spAutoFit/>
          </a:bodyPr>
          <a:lstStyle/>
          <a:p>
            <a:pPr marL="457200" indent="-457200">
              <a:buFont typeface="Wingdings" charset="2"/>
              <a:buChar char="Ø"/>
            </a:pPr>
            <a:r>
              <a:rPr lang="en-US" sz="2400" u="sng" dirty="0"/>
              <a:t>Medical imaging</a:t>
            </a:r>
          </a:p>
          <a:p>
            <a:pPr marL="914400" lvl="1" indent="-457200">
              <a:buFont typeface="Wingdings" charset="2"/>
              <a:buChar char="Ø"/>
            </a:pPr>
            <a:r>
              <a:rPr lang="en-US" sz="2000" dirty="0"/>
              <a:t>Cancer</a:t>
            </a:r>
          </a:p>
          <a:p>
            <a:pPr marL="914400" lvl="1" indent="-457200">
              <a:buFont typeface="Wingdings" charset="2"/>
              <a:buChar char="Ø"/>
            </a:pPr>
            <a:r>
              <a:rPr lang="en-US" sz="2000" dirty="0"/>
              <a:t>Diagnostics</a:t>
            </a:r>
          </a:p>
          <a:p>
            <a:pPr marL="914400" lvl="1" indent="-457200">
              <a:buFont typeface="Wingdings" charset="2"/>
              <a:buChar char="Ø"/>
            </a:pPr>
            <a:r>
              <a:rPr lang="en-US" sz="2000" dirty="0"/>
              <a:t>Therapeutics</a:t>
            </a:r>
          </a:p>
          <a:p>
            <a:pPr marL="914400" lvl="1" indent="-457200">
              <a:buFont typeface="Wingdings" charset="2"/>
              <a:buChar char="Ø"/>
            </a:pPr>
            <a:endParaRPr lang="en-US" sz="2400" dirty="0"/>
          </a:p>
          <a:p>
            <a:pPr marL="457200" indent="-457200">
              <a:buFont typeface="Wingdings" charset="2"/>
              <a:buChar char="Ø"/>
            </a:pPr>
            <a:r>
              <a:rPr lang="en-US" sz="2400" u="sng" dirty="0"/>
              <a:t>Biological imaging agent</a:t>
            </a:r>
          </a:p>
          <a:p>
            <a:pPr marL="914400" lvl="1" indent="-457200">
              <a:buFont typeface="Wingdings" charset="2"/>
              <a:buChar char="Ø"/>
            </a:pPr>
            <a:r>
              <a:rPr lang="en-US" sz="2000" dirty="0"/>
              <a:t>“Tag” proteins</a:t>
            </a:r>
          </a:p>
          <a:p>
            <a:pPr marL="914400" lvl="1" indent="-457200">
              <a:buFont typeface="Wingdings" charset="2"/>
              <a:buChar char="Ø"/>
            </a:pPr>
            <a:r>
              <a:rPr lang="en-US" sz="2000" dirty="0"/>
              <a:t>Monitor cellular uptake</a:t>
            </a:r>
          </a:p>
          <a:p>
            <a:endParaRPr lang="en-US" sz="2400"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76200"/>
            <a:ext cx="7772400" cy="758825"/>
          </a:xfrm>
          <a:noFill/>
        </p:spPr>
        <p:txBody>
          <a:bodyPr lIns="90488" tIns="44450" rIns="90488" bIns="44450"/>
          <a:lstStyle/>
          <a:p>
            <a:pPr eaLnBrk="1" hangingPunct="1"/>
            <a:r>
              <a:rPr lang="en-US" b="1">
                <a:solidFill>
                  <a:schemeClr val="tx1"/>
                </a:solidFill>
              </a:rPr>
              <a:t>Key Words</a:t>
            </a:r>
          </a:p>
        </p:txBody>
      </p:sp>
      <p:sp>
        <p:nvSpPr>
          <p:cNvPr id="76803" name="Rectangle 3"/>
          <p:cNvSpPr>
            <a:spLocks noGrp="1" noChangeArrowheads="1"/>
          </p:cNvSpPr>
          <p:nvPr>
            <p:ph type="body" idx="1"/>
          </p:nvPr>
        </p:nvSpPr>
        <p:spPr bwMode="auto">
          <a:xfrm>
            <a:off x="647700" y="2981568"/>
            <a:ext cx="7848600" cy="828432"/>
          </a:xfrm>
          <a:noFill/>
          <a:ln w="12700">
            <a:miter lim="800000"/>
            <a:headEnd/>
            <a:tailEnd/>
          </a:ln>
        </p:spPr>
        <p:txBody>
          <a:bodyPr wrap="square" lIns="90488" tIns="44450" rIns="90488" bIns="44450" numCol="1" anchor="t" anchorCtr="0" compatLnSpc="1">
            <a:prstTxWarp prst="textNoShape">
              <a:avLst/>
            </a:prstTxWarp>
            <a:spAutoFit/>
          </a:bodyPr>
          <a:lstStyle/>
          <a:p>
            <a:pPr algn="ctr" eaLnBrk="1" hangingPunct="1">
              <a:buFontTx/>
              <a:buNone/>
            </a:pPr>
            <a:r>
              <a:rPr lang="en-US" sz="4800" b="1" dirty="0">
                <a:latin typeface="Arial" charset="0"/>
              </a:rPr>
              <a:t>Hazard X Exposure = Risk</a:t>
            </a:r>
          </a:p>
        </p:txBody>
      </p:sp>
      <p:sp>
        <p:nvSpPr>
          <p:cNvPr id="76804" name="Line 4"/>
          <p:cNvSpPr>
            <a:spLocks noChangeShapeType="1"/>
          </p:cNvSpPr>
          <p:nvPr/>
        </p:nvSpPr>
        <p:spPr bwMode="auto">
          <a:xfrm>
            <a:off x="542925" y="2438400"/>
            <a:ext cx="8102600" cy="0"/>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76805" name="Rectangle 5"/>
          <p:cNvSpPr>
            <a:spLocks noChangeArrowheads="1"/>
          </p:cNvSpPr>
          <p:nvPr/>
        </p:nvSpPr>
        <p:spPr bwMode="auto">
          <a:xfrm>
            <a:off x="685800" y="1371600"/>
            <a:ext cx="7772400" cy="911225"/>
          </a:xfrm>
          <a:prstGeom prst="rect">
            <a:avLst/>
          </a:prstGeom>
          <a:noFill/>
          <a:ln w="12700">
            <a:noFill/>
            <a:miter lim="800000"/>
            <a:headEnd/>
            <a:tailEnd/>
          </a:ln>
        </p:spPr>
        <p:txBody>
          <a:bodyPr lIns="90488" tIns="44450" rIns="90488" bIns="44450" anchor="ctr">
            <a:prstTxWarp prst="textNoShape">
              <a:avLst/>
            </a:prstTxWarp>
            <a:spAutoFit/>
          </a:bodyPr>
          <a:lstStyle/>
          <a:p>
            <a:pPr algn="ctr"/>
            <a:r>
              <a:rPr lang="en-US" sz="5400" b="1">
                <a:solidFill>
                  <a:schemeClr val="tx1"/>
                </a:solidFill>
              </a:rPr>
              <a:t>Dose / Response</a:t>
            </a:r>
          </a:p>
        </p:txBody>
      </p:sp>
      <p:sp>
        <p:nvSpPr>
          <p:cNvPr id="76806" name="Line 8"/>
          <p:cNvSpPr>
            <a:spLocks noChangeShapeType="1"/>
          </p:cNvSpPr>
          <p:nvPr/>
        </p:nvSpPr>
        <p:spPr bwMode="auto">
          <a:xfrm>
            <a:off x="609600" y="4495800"/>
            <a:ext cx="8102600" cy="0"/>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76807" name="Rectangle 9"/>
          <p:cNvSpPr>
            <a:spLocks noChangeArrowheads="1"/>
          </p:cNvSpPr>
          <p:nvPr/>
        </p:nvSpPr>
        <p:spPr bwMode="auto">
          <a:xfrm>
            <a:off x="685800" y="4727575"/>
            <a:ext cx="7772400" cy="911225"/>
          </a:xfrm>
          <a:prstGeom prst="rect">
            <a:avLst/>
          </a:prstGeom>
          <a:noFill/>
          <a:ln w="12700">
            <a:noFill/>
            <a:miter lim="800000"/>
            <a:headEnd/>
            <a:tailEnd/>
          </a:ln>
        </p:spPr>
        <p:txBody>
          <a:bodyPr lIns="90488" tIns="44450" rIns="90488" bIns="44450" anchor="ctr">
            <a:prstTxWarp prst="textNoShape">
              <a:avLst/>
            </a:prstTxWarp>
            <a:spAutoFit/>
          </a:bodyPr>
          <a:lstStyle/>
          <a:p>
            <a:pPr algn="ctr"/>
            <a:r>
              <a:rPr lang="en-US" sz="5400" b="1">
                <a:solidFill>
                  <a:srgbClr val="800000"/>
                </a:solidFill>
              </a:rPr>
              <a:t>Individual Sensitivity</a:t>
            </a:r>
          </a:p>
        </p:txBody>
      </p:sp>
      <p:sp>
        <p:nvSpPr>
          <p:cNvPr id="8" name="Oval 7"/>
          <p:cNvSpPr/>
          <p:nvPr/>
        </p:nvSpPr>
        <p:spPr bwMode="auto">
          <a:xfrm>
            <a:off x="3429000" y="2819400"/>
            <a:ext cx="3048000" cy="1219200"/>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33729"/>
            <a:ext cx="8839200" cy="643766"/>
          </a:xfrm>
          <a:noFill/>
        </p:spPr>
        <p:txBody>
          <a:bodyPr lIns="90488" tIns="44450" rIns="90488" bIns="44450"/>
          <a:lstStyle/>
          <a:p>
            <a:pPr eaLnBrk="1" hangingPunct="1"/>
            <a:r>
              <a:rPr lang="en-US" sz="3600" b="1" dirty="0">
                <a:solidFill>
                  <a:schemeClr val="tx1"/>
                </a:solidFill>
              </a:rPr>
              <a:t>Nanotoxicology Issues</a:t>
            </a:r>
          </a:p>
        </p:txBody>
      </p:sp>
      <p:sp>
        <p:nvSpPr>
          <p:cNvPr id="19459" name="Rectangle 35"/>
          <p:cNvSpPr>
            <a:spLocks noChangeArrowheads="1"/>
          </p:cNvSpPr>
          <p:nvPr/>
        </p:nvSpPr>
        <p:spPr bwMode="auto">
          <a:xfrm>
            <a:off x="990600" y="1524000"/>
            <a:ext cx="7162800" cy="4770537"/>
          </a:xfrm>
          <a:prstGeom prst="rect">
            <a:avLst/>
          </a:prstGeom>
          <a:noFill/>
          <a:ln w="9525">
            <a:noFill/>
            <a:miter lim="800000"/>
            <a:headEnd/>
            <a:tailEnd/>
          </a:ln>
        </p:spPr>
        <p:txBody>
          <a:bodyPr>
            <a:prstTxWarp prst="textNoShape">
              <a:avLst/>
            </a:prstTxWarp>
            <a:spAutoFit/>
          </a:bodyPr>
          <a:lstStyle/>
          <a:p>
            <a:pPr marL="457200" indent="-457200">
              <a:buFont typeface="Wingdings" pitchFamily="-1" charset="2"/>
              <a:buChar char="Ø"/>
            </a:pPr>
            <a:r>
              <a:rPr lang="en-US" sz="3600" b="1" dirty="0"/>
              <a:t>Occupational Health</a:t>
            </a:r>
          </a:p>
          <a:p>
            <a:pPr marL="914400" lvl="1" indent="-457200">
              <a:buFont typeface="Wingdings" pitchFamily="-1" charset="2"/>
              <a:buChar char="Ø"/>
            </a:pPr>
            <a:r>
              <a:rPr lang="en-US" sz="3200" b="1" dirty="0"/>
              <a:t>Workers</a:t>
            </a:r>
            <a:endParaRPr lang="en-US" sz="3600" b="1" dirty="0"/>
          </a:p>
          <a:p>
            <a:pPr marL="457200" indent="-457200">
              <a:buFont typeface="Wingdings" pitchFamily="-1" charset="2"/>
              <a:buChar char="Ø"/>
            </a:pPr>
            <a:r>
              <a:rPr lang="en-US" sz="3600" b="1" dirty="0"/>
              <a:t>Human Health</a:t>
            </a:r>
          </a:p>
          <a:p>
            <a:pPr marL="914400" lvl="1" indent="-457200">
              <a:buFont typeface="Wingdings" pitchFamily="-1" charset="2"/>
              <a:buChar char="Ø"/>
            </a:pPr>
            <a:r>
              <a:rPr lang="en-US" sz="3200" b="1" dirty="0"/>
              <a:t>Consumers</a:t>
            </a:r>
          </a:p>
          <a:p>
            <a:pPr marL="914400" lvl="1" indent="-457200">
              <a:buFont typeface="Wingdings" pitchFamily="-1" charset="2"/>
              <a:buChar char="Ø"/>
            </a:pPr>
            <a:r>
              <a:rPr lang="en-US" sz="3200" b="1" dirty="0"/>
              <a:t>Vulnerable – kids / elderly</a:t>
            </a:r>
          </a:p>
          <a:p>
            <a:pPr marL="457200" indent="-457200">
              <a:buFont typeface="Wingdings" pitchFamily="-1" charset="2"/>
              <a:buChar char="Ø"/>
            </a:pPr>
            <a:r>
              <a:rPr lang="en-US" sz="3600" b="1" dirty="0"/>
              <a:t>Environmental Health</a:t>
            </a:r>
          </a:p>
          <a:p>
            <a:pPr marL="914400" lvl="1" indent="-457200">
              <a:buFont typeface="Wingdings" pitchFamily="-1" charset="2"/>
              <a:buChar char="Ø"/>
            </a:pPr>
            <a:r>
              <a:rPr lang="en-US" sz="3200" b="1" dirty="0"/>
              <a:t>Eco-system --- Aquatic life, Terrestrial life, Plant, Wildlife</a:t>
            </a:r>
          </a:p>
          <a:p>
            <a:pPr marL="457200" indent="-457200">
              <a:buFont typeface="Wingdings" pitchFamily="-1" charset="2"/>
              <a:buChar char="Ø"/>
            </a:pPr>
            <a:endParaRPr lang="en-US" sz="3600" b="1" dirty="0"/>
          </a:p>
        </p:txBody>
      </p:sp>
      <p:sp>
        <p:nvSpPr>
          <p:cNvPr id="4" name="TextBox 3"/>
          <p:cNvSpPr txBox="1"/>
          <p:nvPr/>
        </p:nvSpPr>
        <p:spPr>
          <a:xfrm>
            <a:off x="2992864" y="5088552"/>
            <a:ext cx="184666" cy="769441"/>
          </a:xfrm>
          <a:prstGeom prst="rect">
            <a:avLst/>
          </a:prstGeom>
          <a:noFill/>
        </p:spPr>
        <p:txBody>
          <a:bodyPr wrap="none" rtlCol="0">
            <a:spAutoFit/>
          </a:bodyPr>
          <a:lstStyle/>
          <a:p>
            <a:endParaRPr lang="en-US" dirty="0"/>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33729"/>
            <a:ext cx="8839200" cy="643766"/>
          </a:xfrm>
          <a:noFill/>
        </p:spPr>
        <p:txBody>
          <a:bodyPr lIns="90488" tIns="44450" rIns="90488" bIns="44450"/>
          <a:lstStyle/>
          <a:p>
            <a:pPr eaLnBrk="1" hangingPunct="1"/>
            <a:r>
              <a:rPr lang="en-US" sz="3600" b="1" dirty="0">
                <a:solidFill>
                  <a:schemeClr val="tx1"/>
                </a:solidFill>
              </a:rPr>
              <a:t>Nanotoxicology </a:t>
            </a:r>
            <a:r>
              <a:rPr lang="en-US" sz="3600" b="1" dirty="0"/>
              <a:t>Practical </a:t>
            </a:r>
            <a:r>
              <a:rPr lang="en-US" sz="3600" b="1" dirty="0">
                <a:solidFill>
                  <a:schemeClr val="tx1"/>
                </a:solidFill>
              </a:rPr>
              <a:t> Issues</a:t>
            </a:r>
          </a:p>
        </p:txBody>
      </p:sp>
      <p:sp>
        <p:nvSpPr>
          <p:cNvPr id="4" name="TextBox 3"/>
          <p:cNvSpPr txBox="1"/>
          <p:nvPr/>
        </p:nvSpPr>
        <p:spPr>
          <a:xfrm>
            <a:off x="2992864" y="5088552"/>
            <a:ext cx="184666" cy="769441"/>
          </a:xfrm>
          <a:prstGeom prst="rect">
            <a:avLst/>
          </a:prstGeom>
          <a:noFill/>
        </p:spPr>
        <p:txBody>
          <a:bodyPr wrap="none" rtlCol="0">
            <a:spAutoFit/>
          </a:bodyPr>
          <a:lstStyle/>
          <a:p>
            <a:endParaRPr lang="en-US" dirty="0"/>
          </a:p>
        </p:txBody>
      </p:sp>
      <p:sp>
        <p:nvSpPr>
          <p:cNvPr id="5" name="Rectangle 35"/>
          <p:cNvSpPr>
            <a:spLocks noChangeArrowheads="1"/>
          </p:cNvSpPr>
          <p:nvPr/>
        </p:nvSpPr>
        <p:spPr bwMode="auto">
          <a:xfrm>
            <a:off x="685800" y="1606927"/>
            <a:ext cx="7772400" cy="4031873"/>
          </a:xfrm>
          <a:prstGeom prst="rect">
            <a:avLst/>
          </a:prstGeom>
          <a:noFill/>
          <a:ln w="9525">
            <a:noFill/>
            <a:miter lim="800000"/>
            <a:headEnd/>
            <a:tailEnd/>
          </a:ln>
        </p:spPr>
        <p:txBody>
          <a:bodyPr wrap="square">
            <a:prstTxWarp prst="textNoShape">
              <a:avLst/>
            </a:prstTxWarp>
            <a:spAutoFit/>
          </a:bodyPr>
          <a:lstStyle/>
          <a:p>
            <a:pPr marL="457200" indent="-457200">
              <a:buFont typeface="Wingdings" pitchFamily="-1" charset="2"/>
              <a:buChar char="Ø"/>
            </a:pPr>
            <a:r>
              <a:rPr lang="en-US" sz="3200" b="1" dirty="0"/>
              <a:t>How to properly take field (environment / work place) samples, detect, characterize, quantify  </a:t>
            </a:r>
          </a:p>
          <a:p>
            <a:pPr marL="457200" indent="-457200">
              <a:buFont typeface="Wingdings" pitchFamily="-1" charset="2"/>
              <a:buChar char="Ø"/>
            </a:pPr>
            <a:r>
              <a:rPr lang="en-US" sz="3200" b="1" dirty="0"/>
              <a:t>Standard testing procedures, protocols</a:t>
            </a:r>
          </a:p>
          <a:p>
            <a:pPr marL="457200" indent="-457200">
              <a:buFont typeface="Wingdings" pitchFamily="-1" charset="2"/>
              <a:buChar char="Ø"/>
            </a:pPr>
            <a:r>
              <a:rPr lang="en-US" sz="3200" b="1" dirty="0"/>
              <a:t>Incorporating into laws, regulations</a:t>
            </a:r>
          </a:p>
          <a:p>
            <a:pPr marL="457200" indent="-457200">
              <a:buFont typeface="Wingdings" pitchFamily="-1" charset="2"/>
              <a:buChar char="Ø"/>
            </a:pPr>
            <a:r>
              <a:rPr lang="en-US" sz="3200" b="1" dirty="0"/>
              <a:t>Air quality and sediments standards as examples?</a:t>
            </a:r>
            <a:endParaRPr lang="en-US" sz="3600" b="1" dirty="0"/>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33729"/>
            <a:ext cx="8839200" cy="643766"/>
          </a:xfrm>
          <a:noFill/>
        </p:spPr>
        <p:txBody>
          <a:bodyPr lIns="90488" tIns="44450" rIns="90488" bIns="44450"/>
          <a:lstStyle/>
          <a:p>
            <a:pPr eaLnBrk="1" hangingPunct="1"/>
            <a:r>
              <a:rPr lang="en-US" sz="3600" b="1" dirty="0" err="1">
                <a:solidFill>
                  <a:schemeClr val="tx1"/>
                </a:solidFill>
              </a:rPr>
              <a:t>Nanotoxicologoy</a:t>
            </a:r>
            <a:r>
              <a:rPr lang="en-US" sz="3600" b="1" dirty="0">
                <a:solidFill>
                  <a:schemeClr val="tx1"/>
                </a:solidFill>
              </a:rPr>
              <a:t> Issues</a:t>
            </a:r>
          </a:p>
        </p:txBody>
      </p:sp>
      <p:sp>
        <p:nvSpPr>
          <p:cNvPr id="4" name="TextBox 3"/>
          <p:cNvSpPr txBox="1"/>
          <p:nvPr/>
        </p:nvSpPr>
        <p:spPr>
          <a:xfrm>
            <a:off x="2992864" y="5088552"/>
            <a:ext cx="184666" cy="769441"/>
          </a:xfrm>
          <a:prstGeom prst="rect">
            <a:avLst/>
          </a:prstGeom>
          <a:noFill/>
        </p:spPr>
        <p:txBody>
          <a:bodyPr wrap="none" rtlCol="0">
            <a:spAutoFit/>
          </a:bodyPr>
          <a:lstStyle/>
          <a:p>
            <a:endParaRPr lang="en-US" dirty="0"/>
          </a:p>
        </p:txBody>
      </p:sp>
      <p:pic>
        <p:nvPicPr>
          <p:cNvPr id="5" name="Picture 2"/>
          <p:cNvPicPr>
            <a:picLocks noChangeAspect="1" noChangeArrowheads="1"/>
          </p:cNvPicPr>
          <p:nvPr/>
        </p:nvPicPr>
        <p:blipFill>
          <a:blip r:embed="rId3"/>
          <a:srcRect/>
          <a:stretch>
            <a:fillRect/>
          </a:stretch>
        </p:blipFill>
        <p:spPr bwMode="auto">
          <a:xfrm>
            <a:off x="0" y="1692275"/>
            <a:ext cx="9142413" cy="4470400"/>
          </a:xfrm>
          <a:prstGeom prst="rect">
            <a:avLst/>
          </a:prstGeom>
          <a:noFill/>
          <a:ln w="9525">
            <a:noFill/>
            <a:round/>
            <a:headEnd/>
            <a:tailEnd/>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43270"/>
            <a:ext cx="8839200" cy="1197764"/>
          </a:xfrm>
          <a:noFill/>
        </p:spPr>
        <p:txBody>
          <a:bodyPr lIns="90488" tIns="44450" rIns="90488" bIns="44450"/>
          <a:lstStyle/>
          <a:p>
            <a:pPr eaLnBrk="1" hangingPunct="1"/>
            <a:r>
              <a:rPr lang="en-US" sz="3600" b="1" dirty="0">
                <a:solidFill>
                  <a:schemeClr val="tx1"/>
                </a:solidFill>
              </a:rPr>
              <a:t>Environmental, Health, and Safety research</a:t>
            </a:r>
          </a:p>
        </p:txBody>
      </p:sp>
      <p:sp>
        <p:nvSpPr>
          <p:cNvPr id="4" name="TextBox 3"/>
          <p:cNvSpPr txBox="1"/>
          <p:nvPr/>
        </p:nvSpPr>
        <p:spPr>
          <a:xfrm>
            <a:off x="2992864" y="5088552"/>
            <a:ext cx="184666" cy="769441"/>
          </a:xfrm>
          <a:prstGeom prst="rect">
            <a:avLst/>
          </a:prstGeom>
          <a:noFill/>
        </p:spPr>
        <p:txBody>
          <a:bodyPr wrap="none" rtlCol="0">
            <a:spAutoFit/>
          </a:bodyPr>
          <a:lstStyle/>
          <a:p>
            <a:endParaRPr lang="en-US" dirty="0"/>
          </a:p>
        </p:txBody>
      </p:sp>
      <p:sp>
        <p:nvSpPr>
          <p:cNvPr id="6" name="TextBox 5"/>
          <p:cNvSpPr txBox="1"/>
          <p:nvPr/>
        </p:nvSpPr>
        <p:spPr>
          <a:xfrm>
            <a:off x="609600" y="1219200"/>
            <a:ext cx="8153400" cy="5386089"/>
          </a:xfrm>
          <a:prstGeom prst="rect">
            <a:avLst/>
          </a:prstGeom>
          <a:noFill/>
        </p:spPr>
        <p:txBody>
          <a:bodyPr wrap="square" rtlCol="0">
            <a:spAutoFit/>
          </a:bodyPr>
          <a:lstStyle/>
          <a:p>
            <a:r>
              <a:rPr lang="en-US" sz="3200" b="1" u="sng" dirty="0"/>
              <a:t>Who is responsible?</a:t>
            </a:r>
          </a:p>
          <a:p>
            <a:pPr marL="457200" indent="-457200">
              <a:buFont typeface="Wingdings" charset="2"/>
              <a:buChar char="Ø"/>
            </a:pPr>
            <a:r>
              <a:rPr lang="en-US" sz="2400" dirty="0"/>
              <a:t>National Institute for Standards and Technology (NIST)</a:t>
            </a:r>
          </a:p>
          <a:p>
            <a:pPr marL="914400" lvl="1" indent="-457200"/>
            <a:r>
              <a:rPr lang="en-US" sz="2400" dirty="0"/>
              <a:t>- Instrumentation, metrology, and analytical methods</a:t>
            </a:r>
          </a:p>
          <a:p>
            <a:pPr marL="457200" indent="-457200">
              <a:buFont typeface="Wingdings" charset="2"/>
              <a:buChar char="Ø"/>
            </a:pPr>
            <a:r>
              <a:rPr lang="en-US" sz="2400" dirty="0"/>
              <a:t>National Institutes of Health (NIH)</a:t>
            </a:r>
          </a:p>
          <a:p>
            <a:pPr marL="457200" indent="-457200"/>
            <a:r>
              <a:rPr lang="en-US" sz="2400" dirty="0"/>
              <a:t>	- Nanomaterials and human health</a:t>
            </a:r>
          </a:p>
          <a:p>
            <a:pPr marL="457200" indent="-457200">
              <a:buFont typeface="Wingdings" charset="2"/>
              <a:buChar char="Ø"/>
            </a:pPr>
            <a:r>
              <a:rPr lang="en-US" sz="2400" dirty="0"/>
              <a:t>Environmental Protection Agency (EPA)</a:t>
            </a:r>
          </a:p>
          <a:p>
            <a:pPr marL="457200" indent="-457200"/>
            <a:r>
              <a:rPr lang="en-US" sz="2400" dirty="0"/>
              <a:t> 	- Nanomaterials and the environment</a:t>
            </a:r>
          </a:p>
          <a:p>
            <a:pPr marL="457200" indent="-457200">
              <a:buFont typeface="Wingdings" charset="2"/>
              <a:buChar char="Ø"/>
            </a:pPr>
            <a:r>
              <a:rPr lang="en-US" sz="2400" dirty="0"/>
              <a:t>National Institutes of Occupational Safety and Health (NIOSH)</a:t>
            </a:r>
          </a:p>
          <a:p>
            <a:pPr marL="457200" indent="-457200"/>
            <a:r>
              <a:rPr lang="en-US" sz="2400" dirty="0"/>
              <a:t>	- Human and environmental exposure assessment</a:t>
            </a:r>
          </a:p>
          <a:p>
            <a:pPr marL="457200" indent="-457200">
              <a:buFont typeface="Wingdings" charset="2"/>
              <a:buChar char="Ø"/>
            </a:pPr>
            <a:r>
              <a:rPr lang="en-US" sz="2400" dirty="0"/>
              <a:t>Food and Drug Administration (FDA)</a:t>
            </a:r>
          </a:p>
          <a:p>
            <a:pPr marL="457200" indent="-457200"/>
            <a:r>
              <a:rPr lang="en-US" sz="2400" dirty="0"/>
              <a:t>	- Risk management (also EPA)</a:t>
            </a:r>
          </a:p>
          <a:p>
            <a:pPr marL="457200" indent="-457200">
              <a:buFont typeface="Wingdings" charset="2"/>
              <a:buChar char="Ø"/>
            </a:pPr>
            <a:r>
              <a:rPr lang="en-US" sz="2400" dirty="0"/>
              <a:t>Consumer Product Safety Commission (CPSC)</a:t>
            </a:r>
          </a:p>
          <a:p>
            <a:pPr marL="457200" indent="-457200"/>
            <a:r>
              <a:rPr lang="en-US" sz="2400" dirty="0"/>
              <a:t>	- xx?</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2174"/>
            <a:ext cx="7772400" cy="766877"/>
          </a:xfrm>
          <a:noFill/>
        </p:spPr>
        <p:txBody>
          <a:bodyPr lIns="90488" tIns="44450" rIns="90488" bIns="44450"/>
          <a:lstStyle/>
          <a:p>
            <a:pPr eaLnBrk="1" hangingPunct="1"/>
            <a:r>
              <a:rPr lang="en-US" b="1" dirty="0" err="1">
                <a:solidFill>
                  <a:schemeClr val="tx1"/>
                </a:solidFill>
              </a:rPr>
              <a:t>Nano</a:t>
            </a:r>
            <a:r>
              <a:rPr lang="en-US" b="1" dirty="0">
                <a:solidFill>
                  <a:schemeClr val="tx1"/>
                </a:solidFill>
              </a:rPr>
              <a:t> in History</a:t>
            </a:r>
          </a:p>
        </p:txBody>
      </p:sp>
      <p:sp>
        <p:nvSpPr>
          <p:cNvPr id="17411" name="Rectangle 3"/>
          <p:cNvSpPr>
            <a:spLocks noChangeArrowheads="1"/>
          </p:cNvSpPr>
          <p:nvPr/>
        </p:nvSpPr>
        <p:spPr bwMode="auto">
          <a:xfrm>
            <a:off x="942975" y="1597025"/>
            <a:ext cx="7258050" cy="1323439"/>
          </a:xfrm>
          <a:prstGeom prst="rect">
            <a:avLst/>
          </a:prstGeom>
          <a:noFill/>
          <a:ln w="9525">
            <a:noFill/>
            <a:miter lim="800000"/>
            <a:headEnd/>
            <a:tailEnd/>
          </a:ln>
        </p:spPr>
        <p:txBody>
          <a:bodyPr>
            <a:prstTxWarp prst="textNoShape">
              <a:avLst/>
            </a:prstTxWarp>
            <a:spAutoFit/>
          </a:bodyPr>
          <a:lstStyle/>
          <a:p>
            <a:r>
              <a:rPr lang="en-US" sz="2000" b="1" dirty="0"/>
              <a:t>4th C: The Lycurgus Cup (Rome) - </a:t>
            </a:r>
            <a:r>
              <a:rPr lang="en-US" sz="2000" b="1" dirty="0" err="1"/>
              <a:t>dichroic</a:t>
            </a:r>
            <a:r>
              <a:rPr lang="en-US" sz="2000" b="1" dirty="0"/>
              <a:t> glass; colloidal gold and silver in the glass allow it to look opaque green when lit from outside but translucent red when light shines through the inside.</a:t>
            </a:r>
            <a:r>
              <a:rPr lang="en-US" sz="2000" b="1" i="1" dirty="0"/>
              <a:t>’</a:t>
            </a:r>
            <a:endParaRPr lang="en-US" sz="2000" b="1" dirty="0"/>
          </a:p>
        </p:txBody>
      </p:sp>
      <p:pic>
        <p:nvPicPr>
          <p:cNvPr id="4" name="Picture 3" descr="lycurguscup2a.jpg"/>
          <p:cNvPicPr>
            <a:picLocks noChangeAspect="1"/>
          </p:cNvPicPr>
          <p:nvPr/>
        </p:nvPicPr>
        <p:blipFill>
          <a:blip r:embed="rId3"/>
          <a:stretch>
            <a:fillRect/>
          </a:stretch>
        </p:blipFill>
        <p:spPr>
          <a:xfrm>
            <a:off x="5257800" y="3428999"/>
            <a:ext cx="2362200" cy="2429691"/>
          </a:xfrm>
          <a:prstGeom prst="rect">
            <a:avLst/>
          </a:prstGeom>
        </p:spPr>
      </p:pic>
      <p:pic>
        <p:nvPicPr>
          <p:cNvPr id="5" name="Picture 4" descr="lycurguscup1a.jpg"/>
          <p:cNvPicPr>
            <a:picLocks noChangeAspect="1"/>
          </p:cNvPicPr>
          <p:nvPr/>
        </p:nvPicPr>
        <p:blipFill>
          <a:blip r:embed="rId4"/>
          <a:stretch>
            <a:fillRect/>
          </a:stretch>
        </p:blipFill>
        <p:spPr>
          <a:xfrm>
            <a:off x="1600200" y="3429000"/>
            <a:ext cx="2370667" cy="2438400"/>
          </a:xfrm>
          <a:prstGeom prst="rect">
            <a:avLst/>
          </a:prstGeom>
        </p:spPr>
      </p:pic>
      <p:sp>
        <p:nvSpPr>
          <p:cNvPr id="6" name="TextBox 5"/>
          <p:cNvSpPr txBox="1"/>
          <p:nvPr/>
        </p:nvSpPr>
        <p:spPr>
          <a:xfrm>
            <a:off x="3321215" y="6367046"/>
            <a:ext cx="2469985" cy="307777"/>
          </a:xfrm>
          <a:prstGeom prst="rect">
            <a:avLst/>
          </a:prstGeom>
          <a:noFill/>
        </p:spPr>
        <p:txBody>
          <a:bodyPr wrap="none" rtlCol="0">
            <a:spAutoFit/>
          </a:bodyPr>
          <a:lstStyle/>
          <a:p>
            <a:r>
              <a:rPr lang="en-US" sz="1400" dirty="0"/>
              <a:t>http://</a:t>
            </a:r>
            <a:r>
              <a:rPr lang="en-US" sz="1400" dirty="0" err="1"/>
              <a:t>www.nano.gov</a:t>
            </a:r>
            <a:r>
              <a:rPr lang="en-US" sz="1400" dirty="0"/>
              <a:t>/timeline</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33729"/>
            <a:ext cx="8839200" cy="643766"/>
          </a:xfrm>
          <a:noFill/>
        </p:spPr>
        <p:txBody>
          <a:bodyPr lIns="90488" tIns="44450" rIns="90488" bIns="44450"/>
          <a:lstStyle/>
          <a:p>
            <a:r>
              <a:rPr lang="en-US" sz="3600" b="1" dirty="0"/>
              <a:t>Consumer Product Safety Commission</a:t>
            </a:r>
          </a:p>
        </p:txBody>
      </p:sp>
      <p:sp>
        <p:nvSpPr>
          <p:cNvPr id="4" name="TextBox 3"/>
          <p:cNvSpPr txBox="1"/>
          <p:nvPr/>
        </p:nvSpPr>
        <p:spPr>
          <a:xfrm>
            <a:off x="2992864" y="5088552"/>
            <a:ext cx="184666" cy="769441"/>
          </a:xfrm>
          <a:prstGeom prst="rect">
            <a:avLst/>
          </a:prstGeom>
          <a:noFill/>
        </p:spPr>
        <p:txBody>
          <a:bodyPr wrap="none" rtlCol="0">
            <a:spAutoFit/>
          </a:bodyPr>
          <a:lstStyle/>
          <a:p>
            <a:endParaRPr lang="en-US" dirty="0"/>
          </a:p>
        </p:txBody>
      </p:sp>
      <p:sp>
        <p:nvSpPr>
          <p:cNvPr id="6" name="TextBox 5"/>
          <p:cNvSpPr txBox="1"/>
          <p:nvPr/>
        </p:nvSpPr>
        <p:spPr>
          <a:xfrm>
            <a:off x="609600" y="1219200"/>
            <a:ext cx="8153400" cy="5047535"/>
          </a:xfrm>
          <a:prstGeom prst="rect">
            <a:avLst/>
          </a:prstGeom>
          <a:noFill/>
        </p:spPr>
        <p:txBody>
          <a:bodyPr wrap="square" rtlCol="0">
            <a:spAutoFit/>
          </a:bodyPr>
          <a:lstStyle/>
          <a:p>
            <a:endParaRPr lang="en-US" sz="2000" dirty="0"/>
          </a:p>
          <a:p>
            <a:r>
              <a:rPr lang="en-US" sz="2400" b="1" u="sng" dirty="0"/>
              <a:t>Evaluation of Consumer Products</a:t>
            </a:r>
          </a:p>
          <a:p>
            <a:r>
              <a:rPr lang="en-US" sz="2400" b="1" dirty="0"/>
              <a:t>The potential safety and health risks of </a:t>
            </a:r>
            <a:r>
              <a:rPr lang="en-US" sz="2400" b="1" dirty="0" err="1"/>
              <a:t>nanomaterials</a:t>
            </a:r>
            <a:r>
              <a:rPr lang="en-US" sz="2400" b="1" dirty="0"/>
              <a:t>, as with other compounds that are incorporated into consumer products, can be assessed under existing CPSC statutes, regulations and guidelines. Neither the Consumer Product Safety Act (CPSA) nor the Federal Hazardous Substances Act (FHSA) requires the pre-market registration or approval of products. Thus, it is usually not until a product has been distributed in commerce that the CPSC would evaluate a product’s potential risk to the public.</a:t>
            </a:r>
          </a:p>
          <a:p>
            <a:endParaRPr lang="en-US" sz="2400" b="1" dirty="0"/>
          </a:p>
          <a:p>
            <a:pPr algn="ctr"/>
            <a:r>
              <a:rPr lang="en-US" sz="1400" dirty="0"/>
              <a:t>CPSC </a:t>
            </a:r>
            <a:r>
              <a:rPr lang="en-US" sz="1400" dirty="0" err="1"/>
              <a:t>Nanomaterial</a:t>
            </a:r>
            <a:r>
              <a:rPr lang="en-US" sz="1400" dirty="0"/>
              <a:t> Statement - http://</a:t>
            </a:r>
            <a:r>
              <a:rPr lang="en-US" sz="1400" dirty="0" err="1"/>
              <a:t>www.cpsc.gov/LIBRARY/CPSCNanoStatement.pdf</a:t>
            </a:r>
            <a:r>
              <a:rPr lang="en-US" sz="1400" b="1" dirty="0"/>
              <a:t> </a:t>
            </a:r>
            <a:endParaRPr lang="en-US" sz="1100" b="1" dirty="0"/>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33729"/>
            <a:ext cx="8839200" cy="643766"/>
          </a:xfrm>
          <a:noFill/>
        </p:spPr>
        <p:txBody>
          <a:bodyPr lIns="90488" tIns="44450" rIns="90488" bIns="44450"/>
          <a:lstStyle/>
          <a:p>
            <a:pPr marL="457200" indent="-457200"/>
            <a:r>
              <a:rPr lang="en-US" sz="3600" b="1" dirty="0"/>
              <a:t>Occupational Health</a:t>
            </a:r>
          </a:p>
        </p:txBody>
      </p:sp>
      <p:sp>
        <p:nvSpPr>
          <p:cNvPr id="19459" name="Rectangle 35"/>
          <p:cNvSpPr>
            <a:spLocks noChangeArrowheads="1"/>
          </p:cNvSpPr>
          <p:nvPr/>
        </p:nvSpPr>
        <p:spPr bwMode="auto">
          <a:xfrm>
            <a:off x="685800" y="2057400"/>
            <a:ext cx="7772400" cy="3416320"/>
          </a:xfrm>
          <a:prstGeom prst="rect">
            <a:avLst/>
          </a:prstGeom>
          <a:noFill/>
          <a:ln w="9525">
            <a:noFill/>
            <a:miter lim="800000"/>
            <a:headEnd/>
            <a:tailEnd/>
          </a:ln>
        </p:spPr>
        <p:txBody>
          <a:bodyPr wrap="square">
            <a:prstTxWarp prst="textNoShape">
              <a:avLst/>
            </a:prstTxWarp>
            <a:spAutoFit/>
          </a:bodyPr>
          <a:lstStyle/>
          <a:p>
            <a:r>
              <a:rPr lang="en-US" sz="2400" b="1" dirty="0"/>
              <a:t>“The people that research, develop, manufacture, package, handle, transport, use and dispose of </a:t>
            </a:r>
            <a:r>
              <a:rPr lang="en-US" sz="2400" b="1" dirty="0" err="1"/>
              <a:t>nanomaterials</a:t>
            </a:r>
            <a:r>
              <a:rPr lang="en-US" sz="2400" b="1" dirty="0"/>
              <a:t> will be those most exposed and therefore most likely to suffer any potential human health harms. As such, worker protection should be paramount within any </a:t>
            </a:r>
            <a:r>
              <a:rPr lang="en-US" sz="2400" b="1" dirty="0" err="1"/>
              <a:t>nanomaterial</a:t>
            </a:r>
            <a:r>
              <a:rPr lang="en-US" sz="2400" b="1" dirty="0"/>
              <a:t> oversight regime.”</a:t>
            </a:r>
          </a:p>
          <a:p>
            <a:endParaRPr lang="en-US" sz="2400" b="1" dirty="0"/>
          </a:p>
          <a:p>
            <a:r>
              <a:rPr lang="en-US" sz="2400" b="1" dirty="0"/>
              <a:t>WHO -- </a:t>
            </a:r>
            <a:r>
              <a:rPr lang="en-US" sz="1400" b="1" dirty="0"/>
              <a:t>http://www.who.int/occupational_health/background_review_1.6.12.pdf</a:t>
            </a:r>
            <a:endParaRPr lang="en-US" sz="2400" b="1" dirty="0"/>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33729"/>
            <a:ext cx="8839200" cy="643766"/>
          </a:xfrm>
          <a:noFill/>
        </p:spPr>
        <p:txBody>
          <a:bodyPr lIns="90488" tIns="44450" rIns="90488" bIns="44450"/>
          <a:lstStyle/>
          <a:p>
            <a:pPr marL="457200" indent="-457200"/>
            <a:r>
              <a:rPr lang="en-US" sz="3600" b="1" dirty="0"/>
              <a:t>Occupational Health</a:t>
            </a:r>
          </a:p>
        </p:txBody>
      </p:sp>
      <p:sp>
        <p:nvSpPr>
          <p:cNvPr id="19459" name="Rectangle 35"/>
          <p:cNvSpPr>
            <a:spLocks noChangeArrowheads="1"/>
          </p:cNvSpPr>
          <p:nvPr/>
        </p:nvSpPr>
        <p:spPr bwMode="auto">
          <a:xfrm>
            <a:off x="685800" y="2057400"/>
            <a:ext cx="7772400" cy="4524315"/>
          </a:xfrm>
          <a:prstGeom prst="rect">
            <a:avLst/>
          </a:prstGeom>
          <a:noFill/>
          <a:ln w="9525">
            <a:noFill/>
            <a:miter lim="800000"/>
            <a:headEnd/>
            <a:tailEnd/>
          </a:ln>
        </p:spPr>
        <p:txBody>
          <a:bodyPr wrap="square">
            <a:prstTxWarp prst="textNoShape">
              <a:avLst/>
            </a:prstTxWarp>
            <a:spAutoFit/>
          </a:bodyPr>
          <a:lstStyle/>
          <a:p>
            <a:pPr marL="457200" indent="-457200">
              <a:buFont typeface="Wingdings" pitchFamily="-1" charset="2"/>
              <a:buChar char="Ø"/>
            </a:pPr>
            <a:r>
              <a:rPr lang="en-US" sz="3200" b="1" dirty="0"/>
              <a:t>Is PPE adequate ?</a:t>
            </a:r>
          </a:p>
          <a:p>
            <a:pPr marL="457200" indent="-457200">
              <a:buFont typeface="Wingdings" pitchFamily="-1" charset="2"/>
              <a:buChar char="Ø"/>
            </a:pPr>
            <a:r>
              <a:rPr lang="en-US" sz="3200" b="1" dirty="0"/>
              <a:t>Individual sensitivity / vulnerability</a:t>
            </a:r>
          </a:p>
          <a:p>
            <a:pPr marL="457200" indent="-457200">
              <a:buFont typeface="Wingdings" pitchFamily="-1" charset="2"/>
              <a:buChar char="Ø"/>
            </a:pPr>
            <a:r>
              <a:rPr lang="en-US" sz="3200" b="1" dirty="0"/>
              <a:t>Are MSDS sheets informative ?  EU and Canadian MSDS yes, not US</a:t>
            </a:r>
          </a:p>
          <a:p>
            <a:pPr marL="457200" indent="-457200">
              <a:buFont typeface="Wingdings" pitchFamily="-1" charset="2"/>
              <a:buChar char="Ø"/>
            </a:pPr>
            <a:r>
              <a:rPr lang="en-US" sz="3200" b="1" dirty="0"/>
              <a:t>Transparency about use ?</a:t>
            </a:r>
          </a:p>
          <a:p>
            <a:pPr marL="457200" indent="-457200">
              <a:buFont typeface="Wingdings" pitchFamily="-1" charset="2"/>
              <a:buChar char="Ø"/>
            </a:pPr>
            <a:r>
              <a:rPr lang="en-US" sz="3200" b="1" dirty="0"/>
              <a:t>Regulation adequate ?</a:t>
            </a:r>
          </a:p>
          <a:p>
            <a:pPr marL="457200" indent="-457200">
              <a:buFont typeface="Wingdings" pitchFamily="-1" charset="2"/>
              <a:buChar char="Ø"/>
            </a:pPr>
            <a:r>
              <a:rPr lang="en-US" sz="3200" b="1" dirty="0"/>
              <a:t>High concern – inhalation – carbon </a:t>
            </a:r>
            <a:r>
              <a:rPr lang="en-US" sz="3200" b="1" dirty="0" err="1"/>
              <a:t>nano</a:t>
            </a:r>
            <a:r>
              <a:rPr lang="en-US" sz="3200" b="1" dirty="0"/>
              <a:t> tubes, </a:t>
            </a:r>
            <a:r>
              <a:rPr lang="en-US" sz="3200" b="1" dirty="0" err="1"/>
              <a:t>nano</a:t>
            </a:r>
            <a:r>
              <a:rPr lang="en-US" sz="3200" b="1" dirty="0"/>
              <a:t>-silver </a:t>
            </a:r>
          </a:p>
          <a:p>
            <a:pPr marL="457200" indent="-457200">
              <a:buFont typeface="Wingdings" pitchFamily="-1" charset="2"/>
              <a:buChar char="Ø"/>
            </a:pPr>
            <a:endParaRPr lang="en-US" sz="3200" b="1" dirty="0"/>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33729"/>
            <a:ext cx="8839200" cy="643766"/>
          </a:xfrm>
          <a:noFill/>
        </p:spPr>
        <p:txBody>
          <a:bodyPr lIns="90488" tIns="44450" rIns="90488" bIns="44450"/>
          <a:lstStyle/>
          <a:p>
            <a:pPr marL="457200" indent="-457200"/>
            <a:r>
              <a:rPr lang="en-US" sz="3600" b="1" dirty="0"/>
              <a:t>Human Health</a:t>
            </a:r>
          </a:p>
        </p:txBody>
      </p:sp>
      <p:sp>
        <p:nvSpPr>
          <p:cNvPr id="19459" name="Rectangle 35"/>
          <p:cNvSpPr>
            <a:spLocks noChangeArrowheads="1"/>
          </p:cNvSpPr>
          <p:nvPr/>
        </p:nvSpPr>
        <p:spPr bwMode="auto">
          <a:xfrm>
            <a:off x="876300" y="1371600"/>
            <a:ext cx="7391400" cy="2431435"/>
          </a:xfrm>
          <a:prstGeom prst="rect">
            <a:avLst/>
          </a:prstGeom>
          <a:noFill/>
          <a:ln w="9525">
            <a:noFill/>
            <a:miter lim="800000"/>
            <a:headEnd/>
            <a:tailEnd/>
          </a:ln>
        </p:spPr>
        <p:txBody>
          <a:bodyPr wrap="square">
            <a:prstTxWarp prst="textNoShape">
              <a:avLst/>
            </a:prstTxWarp>
            <a:spAutoFit/>
          </a:bodyPr>
          <a:lstStyle/>
          <a:p>
            <a:pPr marL="457200" indent="-457200">
              <a:buFont typeface="Wingdings" pitchFamily="-1" charset="2"/>
              <a:buChar char="Ø"/>
            </a:pPr>
            <a:r>
              <a:rPr lang="en-US" sz="3200" b="1" u="sng" dirty="0"/>
              <a:t>Products</a:t>
            </a:r>
            <a:endParaRPr lang="en-US" sz="2400" b="1" u="sng" dirty="0"/>
          </a:p>
          <a:p>
            <a:pPr marL="457200" indent="-457200">
              <a:buFont typeface="Wingdings" pitchFamily="-1" charset="2"/>
              <a:buChar char="Ø"/>
            </a:pPr>
            <a:r>
              <a:rPr lang="en-US" sz="2400" b="1" dirty="0"/>
              <a:t>Expanding products</a:t>
            </a:r>
          </a:p>
          <a:p>
            <a:pPr marL="457200" indent="-457200">
              <a:buFont typeface="Wingdings" pitchFamily="-1" charset="2"/>
              <a:buChar char="Ø"/>
            </a:pPr>
            <a:r>
              <a:rPr lang="en-US" sz="2400" b="1" dirty="0"/>
              <a:t>Absorption (sun screens)</a:t>
            </a:r>
          </a:p>
          <a:p>
            <a:pPr marL="457200" indent="-457200">
              <a:buFont typeface="Wingdings" pitchFamily="-1" charset="2"/>
              <a:buChar char="Ø"/>
            </a:pPr>
            <a:r>
              <a:rPr lang="en-US" sz="2400" b="1" dirty="0"/>
              <a:t>How much of what ? Right to know?</a:t>
            </a:r>
          </a:p>
          <a:p>
            <a:pPr marL="457200" indent="-457200">
              <a:buFont typeface="Wingdings" pitchFamily="-1" charset="2"/>
              <a:buChar char="Ø"/>
            </a:pPr>
            <a:r>
              <a:rPr lang="en-US" sz="2400" b="1" dirty="0"/>
              <a:t>Weak regulation – CPSC</a:t>
            </a:r>
          </a:p>
          <a:p>
            <a:pPr marL="457200" indent="-457200">
              <a:buFont typeface="Wingdings" pitchFamily="-1" charset="2"/>
              <a:buChar char="Ø"/>
            </a:pPr>
            <a:r>
              <a:rPr lang="en-US" sz="2400" b="1" dirty="0"/>
              <a:t>Who regulates socks / washing machines ?</a:t>
            </a:r>
          </a:p>
        </p:txBody>
      </p:sp>
      <p:sp>
        <p:nvSpPr>
          <p:cNvPr id="4" name="Rectangle 35"/>
          <p:cNvSpPr>
            <a:spLocks noChangeArrowheads="1"/>
          </p:cNvSpPr>
          <p:nvPr/>
        </p:nvSpPr>
        <p:spPr bwMode="auto">
          <a:xfrm>
            <a:off x="876300" y="4033897"/>
            <a:ext cx="7391400" cy="2062103"/>
          </a:xfrm>
          <a:prstGeom prst="rect">
            <a:avLst/>
          </a:prstGeom>
          <a:noFill/>
          <a:ln w="9525">
            <a:noFill/>
            <a:miter lim="800000"/>
            <a:headEnd/>
            <a:tailEnd/>
          </a:ln>
        </p:spPr>
        <p:txBody>
          <a:bodyPr wrap="square">
            <a:prstTxWarp prst="textNoShape">
              <a:avLst/>
            </a:prstTxWarp>
            <a:spAutoFit/>
          </a:bodyPr>
          <a:lstStyle/>
          <a:p>
            <a:pPr marL="457200" indent="-457200">
              <a:buFont typeface="Wingdings" pitchFamily="-1" charset="2"/>
              <a:buChar char="Ø"/>
            </a:pPr>
            <a:r>
              <a:rPr lang="en-US" sz="3200" b="1" u="sng" dirty="0"/>
              <a:t>Medical</a:t>
            </a:r>
            <a:endParaRPr lang="en-US" sz="2400" b="1" u="sng" dirty="0"/>
          </a:p>
          <a:p>
            <a:pPr marL="457200" indent="-457200">
              <a:buFont typeface="Wingdings" pitchFamily="-1" charset="2"/>
              <a:buChar char="Ø"/>
            </a:pPr>
            <a:r>
              <a:rPr lang="en-US" sz="2400" b="1" dirty="0"/>
              <a:t>Expanding products</a:t>
            </a:r>
          </a:p>
          <a:p>
            <a:pPr marL="457200" indent="-457200">
              <a:buFont typeface="Wingdings" pitchFamily="-1" charset="2"/>
              <a:buChar char="Ø"/>
            </a:pPr>
            <a:r>
              <a:rPr lang="en-US" sz="2400" b="1" dirty="0"/>
              <a:t>FDA regulating medical uses more of a precautionary approach</a:t>
            </a:r>
          </a:p>
          <a:p>
            <a:pPr marL="457200" indent="-457200">
              <a:buFont typeface="Wingdings" pitchFamily="-1" charset="2"/>
              <a:buChar char="Ø"/>
            </a:pPr>
            <a:r>
              <a:rPr lang="en-US" sz="2400" b="1" dirty="0"/>
              <a:t>Supplements not regulated (silver is natural)</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64506"/>
            <a:ext cx="8839200" cy="582211"/>
          </a:xfrm>
          <a:noFill/>
        </p:spPr>
        <p:txBody>
          <a:bodyPr lIns="90488" tIns="44450" rIns="90488" bIns="44450"/>
          <a:lstStyle/>
          <a:p>
            <a:pPr marL="457200" indent="-457200"/>
            <a:r>
              <a:rPr lang="en-US" sz="3200" b="1" dirty="0"/>
              <a:t>A risk to human and environmental health?</a:t>
            </a:r>
          </a:p>
        </p:txBody>
      </p:sp>
      <p:sp>
        <p:nvSpPr>
          <p:cNvPr id="6" name="TextBox 5"/>
          <p:cNvSpPr txBox="1"/>
          <p:nvPr/>
        </p:nvSpPr>
        <p:spPr>
          <a:xfrm>
            <a:off x="838200" y="1752600"/>
            <a:ext cx="7543800" cy="3785652"/>
          </a:xfrm>
          <a:prstGeom prst="rect">
            <a:avLst/>
          </a:prstGeom>
          <a:noFill/>
        </p:spPr>
        <p:txBody>
          <a:bodyPr wrap="square" rtlCol="0">
            <a:spAutoFit/>
          </a:bodyPr>
          <a:lstStyle/>
          <a:p>
            <a:pPr marL="342900" indent="-342900">
              <a:buFont typeface="Wingdings" charset="2"/>
              <a:buChar char="Ø"/>
            </a:pPr>
            <a:r>
              <a:rPr lang="en-US" sz="2400" b="1" dirty="0"/>
              <a:t>The physical and chemical characteristics of </a:t>
            </a:r>
            <a:r>
              <a:rPr lang="en-US" sz="2400" b="1" dirty="0" err="1"/>
              <a:t>nanomaterials</a:t>
            </a:r>
            <a:r>
              <a:rPr lang="en-US" sz="2400" b="1" dirty="0"/>
              <a:t> that give promise, also have the potential for peril. </a:t>
            </a:r>
          </a:p>
          <a:p>
            <a:pPr marL="342900" indent="-342900">
              <a:buFont typeface="Wingdings" charset="2"/>
              <a:buChar char="Ø"/>
            </a:pPr>
            <a:r>
              <a:rPr lang="en-US" sz="2400" b="1" dirty="0"/>
              <a:t>Effects are not well characterized.</a:t>
            </a:r>
          </a:p>
          <a:p>
            <a:pPr marL="342900" indent="-342900">
              <a:buFont typeface="Wingdings" charset="2"/>
              <a:buChar char="Ø"/>
            </a:pPr>
            <a:r>
              <a:rPr lang="en-US" sz="2400" b="1" dirty="0"/>
              <a:t>Ultrafine particles (</a:t>
            </a:r>
            <a:r>
              <a:rPr lang="en-US" sz="2400" b="1" dirty="0" err="1"/>
              <a:t>UFPs</a:t>
            </a:r>
            <a:r>
              <a:rPr lang="en-US" sz="2400" b="1" dirty="0"/>
              <a:t>) generally cause more toxicity in lung models</a:t>
            </a:r>
          </a:p>
          <a:p>
            <a:pPr marL="342900" indent="-342900">
              <a:buFont typeface="Wingdings" charset="2"/>
              <a:buChar char="Ø"/>
            </a:pPr>
            <a:r>
              <a:rPr lang="en-US" sz="2400" b="1" dirty="0"/>
              <a:t>Reactivity of some particles increases as surface area-volume ratio increases</a:t>
            </a:r>
          </a:p>
          <a:p>
            <a:pPr marL="342900" indent="-342900">
              <a:buFont typeface="Wingdings" charset="2"/>
              <a:buChar char="Ø"/>
            </a:pPr>
            <a:r>
              <a:rPr lang="en-US" sz="2400" b="1" dirty="0"/>
              <a:t>Surface coatings?</a:t>
            </a:r>
          </a:p>
          <a:p>
            <a:pPr marL="342900" indent="-342900">
              <a:buFont typeface="Wingdings" charset="2"/>
              <a:buChar char="Ø"/>
            </a:pPr>
            <a:r>
              <a:rPr lang="en-US" sz="2400" b="1" dirty="0"/>
              <a:t>Represents a very important need for research.</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33729"/>
            <a:ext cx="8839200" cy="643766"/>
          </a:xfrm>
          <a:noFill/>
        </p:spPr>
        <p:txBody>
          <a:bodyPr lIns="90488" tIns="44450" rIns="90488" bIns="44450"/>
          <a:lstStyle/>
          <a:p>
            <a:pPr marL="457200" indent="-457200"/>
            <a:r>
              <a:rPr lang="en-US" sz="3600" b="1" dirty="0"/>
              <a:t>Environmental Health</a:t>
            </a:r>
          </a:p>
        </p:txBody>
      </p:sp>
      <p:sp>
        <p:nvSpPr>
          <p:cNvPr id="19459" name="Rectangle 35"/>
          <p:cNvSpPr>
            <a:spLocks noChangeArrowheads="1"/>
          </p:cNvSpPr>
          <p:nvPr/>
        </p:nvSpPr>
        <p:spPr bwMode="auto">
          <a:xfrm>
            <a:off x="1219200" y="2286000"/>
            <a:ext cx="7162800" cy="3539430"/>
          </a:xfrm>
          <a:prstGeom prst="rect">
            <a:avLst/>
          </a:prstGeom>
          <a:noFill/>
          <a:ln w="9525">
            <a:noFill/>
            <a:miter lim="800000"/>
            <a:headEnd/>
            <a:tailEnd/>
          </a:ln>
        </p:spPr>
        <p:txBody>
          <a:bodyPr>
            <a:prstTxWarp prst="textNoShape">
              <a:avLst/>
            </a:prstTxWarp>
            <a:spAutoFit/>
          </a:bodyPr>
          <a:lstStyle/>
          <a:p>
            <a:pPr marL="457200" indent="-457200">
              <a:buFont typeface="Wingdings" pitchFamily="-1" charset="2"/>
              <a:buChar char="Ø"/>
            </a:pPr>
            <a:r>
              <a:rPr lang="en-US" sz="3200" b="1" dirty="0"/>
              <a:t>Persistence</a:t>
            </a:r>
          </a:p>
          <a:p>
            <a:pPr marL="457200" indent="-457200">
              <a:buFont typeface="Wingdings" pitchFamily="-1" charset="2"/>
              <a:buChar char="Ø"/>
            </a:pPr>
            <a:r>
              <a:rPr lang="en-US" sz="3200" b="1" dirty="0"/>
              <a:t>Bioaccumulation</a:t>
            </a:r>
          </a:p>
          <a:p>
            <a:pPr marL="457200" indent="-457200">
              <a:buFont typeface="Wingdings" pitchFamily="-1" charset="2"/>
              <a:buChar char="Ø"/>
            </a:pPr>
            <a:r>
              <a:rPr lang="en-US" sz="3200" b="1" dirty="0"/>
              <a:t>Release to environment</a:t>
            </a:r>
          </a:p>
          <a:p>
            <a:pPr marL="457200" indent="-457200">
              <a:buFont typeface="Wingdings" pitchFamily="-1" charset="2"/>
              <a:buChar char="Ø"/>
            </a:pPr>
            <a:r>
              <a:rPr lang="en-US" sz="3200" b="1" dirty="0"/>
              <a:t>Water / Air</a:t>
            </a:r>
          </a:p>
          <a:p>
            <a:pPr marL="457200" indent="-457200">
              <a:buFont typeface="Wingdings" pitchFamily="-1" charset="2"/>
              <a:buChar char="Ø"/>
            </a:pPr>
            <a:r>
              <a:rPr lang="en-US" sz="3200" b="1" dirty="0"/>
              <a:t>Coating</a:t>
            </a:r>
          </a:p>
          <a:p>
            <a:pPr marL="457200" indent="-457200">
              <a:buFont typeface="Wingdings" pitchFamily="-1" charset="2"/>
              <a:buChar char="Ø"/>
            </a:pPr>
            <a:r>
              <a:rPr lang="en-US" sz="3200" b="1" dirty="0"/>
              <a:t>Surface area (not weight)</a:t>
            </a:r>
          </a:p>
          <a:p>
            <a:pPr marL="457200" indent="-457200">
              <a:buFont typeface="Wingdings" pitchFamily="-1" charset="2"/>
              <a:buChar char="Ø"/>
            </a:pPr>
            <a:endParaRPr lang="en-US" sz="3200" b="1" dirty="0"/>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33729"/>
            <a:ext cx="8839200" cy="643766"/>
          </a:xfrm>
          <a:noFill/>
        </p:spPr>
        <p:txBody>
          <a:bodyPr lIns="90488" tIns="44450" rIns="90488" bIns="44450"/>
          <a:lstStyle/>
          <a:p>
            <a:pPr marL="457200" indent="-457200"/>
            <a:r>
              <a:rPr lang="en-US" sz="3600" b="1" dirty="0"/>
              <a:t>Carbon </a:t>
            </a:r>
            <a:r>
              <a:rPr lang="en-US" sz="3600" b="1" dirty="0" err="1"/>
              <a:t>Nanotubes</a:t>
            </a:r>
            <a:r>
              <a:rPr lang="en-US" sz="3600" b="1" dirty="0"/>
              <a:t> / Asbestos</a:t>
            </a:r>
          </a:p>
        </p:txBody>
      </p:sp>
      <p:pic>
        <p:nvPicPr>
          <p:cNvPr id="7" name="Picture 6" descr="Powder.CNT-nanotubes1.jpg"/>
          <p:cNvPicPr>
            <a:picLocks noChangeAspect="1"/>
          </p:cNvPicPr>
          <p:nvPr/>
        </p:nvPicPr>
        <p:blipFill>
          <a:blip r:embed="rId3"/>
          <a:stretch>
            <a:fillRect/>
          </a:stretch>
        </p:blipFill>
        <p:spPr>
          <a:xfrm>
            <a:off x="3962400" y="1447800"/>
            <a:ext cx="1994515" cy="2656332"/>
          </a:xfrm>
          <a:prstGeom prst="rect">
            <a:avLst/>
          </a:prstGeom>
        </p:spPr>
      </p:pic>
      <p:pic>
        <p:nvPicPr>
          <p:cNvPr id="9" name="Picture 8" descr="Carbon.nano.AlignedCNTs.jpg"/>
          <p:cNvPicPr>
            <a:picLocks noChangeAspect="1"/>
          </p:cNvPicPr>
          <p:nvPr/>
        </p:nvPicPr>
        <p:blipFill>
          <a:blip r:embed="rId4"/>
          <a:stretch>
            <a:fillRect/>
          </a:stretch>
        </p:blipFill>
        <p:spPr>
          <a:xfrm>
            <a:off x="381000" y="1447800"/>
            <a:ext cx="3036045" cy="2277036"/>
          </a:xfrm>
          <a:prstGeom prst="rect">
            <a:avLst/>
          </a:prstGeom>
        </p:spPr>
      </p:pic>
      <p:pic>
        <p:nvPicPr>
          <p:cNvPr id="10" name="Picture 9" descr="Anthophyllite_asbestos_SEM.jpg"/>
          <p:cNvPicPr>
            <a:picLocks noChangeAspect="1"/>
          </p:cNvPicPr>
          <p:nvPr/>
        </p:nvPicPr>
        <p:blipFill>
          <a:blip r:embed="rId5"/>
          <a:stretch>
            <a:fillRect/>
          </a:stretch>
        </p:blipFill>
        <p:spPr>
          <a:xfrm>
            <a:off x="6477000" y="1676400"/>
            <a:ext cx="2011680" cy="2011680"/>
          </a:xfrm>
          <a:prstGeom prst="rect">
            <a:avLst/>
          </a:prstGeom>
        </p:spPr>
      </p:pic>
      <p:sp>
        <p:nvSpPr>
          <p:cNvPr id="11" name="TextBox 10"/>
          <p:cNvSpPr txBox="1"/>
          <p:nvPr/>
        </p:nvSpPr>
        <p:spPr>
          <a:xfrm>
            <a:off x="228601" y="4343401"/>
            <a:ext cx="2362200" cy="304800"/>
          </a:xfrm>
          <a:prstGeom prst="rect">
            <a:avLst/>
          </a:prstGeom>
          <a:noFill/>
        </p:spPr>
        <p:txBody>
          <a:bodyPr wrap="square" rtlCol="0">
            <a:spAutoFit/>
          </a:bodyPr>
          <a:lstStyle/>
          <a:p>
            <a:r>
              <a:rPr lang="en-US" sz="1400" dirty="0"/>
              <a:t>Carbon </a:t>
            </a:r>
            <a:r>
              <a:rPr lang="en-US" sz="1400" dirty="0" err="1"/>
              <a:t>Nanotubes</a:t>
            </a:r>
            <a:r>
              <a:rPr lang="en-US" sz="1400" dirty="0"/>
              <a:t> aligned</a:t>
            </a:r>
          </a:p>
        </p:txBody>
      </p:sp>
      <p:sp>
        <p:nvSpPr>
          <p:cNvPr id="12" name="TextBox 11"/>
          <p:cNvSpPr txBox="1"/>
          <p:nvPr/>
        </p:nvSpPr>
        <p:spPr>
          <a:xfrm>
            <a:off x="3581400" y="4343400"/>
            <a:ext cx="2362200" cy="304800"/>
          </a:xfrm>
          <a:prstGeom prst="rect">
            <a:avLst/>
          </a:prstGeom>
          <a:noFill/>
        </p:spPr>
        <p:txBody>
          <a:bodyPr wrap="square" rtlCol="0">
            <a:spAutoFit/>
          </a:bodyPr>
          <a:lstStyle/>
          <a:p>
            <a:r>
              <a:rPr lang="en-US" sz="1400" dirty="0"/>
              <a:t>Carbon </a:t>
            </a:r>
            <a:r>
              <a:rPr lang="en-US" sz="1400" dirty="0" err="1"/>
              <a:t>Nanotubes</a:t>
            </a:r>
            <a:r>
              <a:rPr lang="en-US" sz="1400" dirty="0"/>
              <a:t> powder</a:t>
            </a:r>
          </a:p>
        </p:txBody>
      </p:sp>
      <p:sp>
        <p:nvSpPr>
          <p:cNvPr id="13" name="TextBox 12"/>
          <p:cNvSpPr txBox="1"/>
          <p:nvPr/>
        </p:nvSpPr>
        <p:spPr>
          <a:xfrm>
            <a:off x="6629400" y="3962400"/>
            <a:ext cx="1524000" cy="304800"/>
          </a:xfrm>
          <a:prstGeom prst="rect">
            <a:avLst/>
          </a:prstGeom>
          <a:noFill/>
        </p:spPr>
        <p:txBody>
          <a:bodyPr wrap="square" rtlCol="0">
            <a:spAutoFit/>
          </a:bodyPr>
          <a:lstStyle/>
          <a:p>
            <a:r>
              <a:rPr lang="en-US" sz="1400" dirty="0"/>
              <a:t>Asbestos fibers</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33729"/>
            <a:ext cx="8839200" cy="643766"/>
          </a:xfrm>
          <a:noFill/>
        </p:spPr>
        <p:txBody>
          <a:bodyPr lIns="90488" tIns="44450" rIns="90488" bIns="44450"/>
          <a:lstStyle/>
          <a:p>
            <a:pPr marL="457200" indent="-457200"/>
            <a:r>
              <a:rPr lang="en-US" sz="3600" b="1" dirty="0"/>
              <a:t>Environmental Health</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5767388" cy="302101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rgbClr val="000000">
                      <a:alpha val="74998"/>
                    </a:srgbClr>
                  </a:outerShdw>
                </a:effectLst>
              </a14:hiddenEffects>
            </a:ext>
          </a:extLst>
        </p:spPr>
      </p:pic>
      <p:sp>
        <p:nvSpPr>
          <p:cNvPr id="5" name="Rectangle 6"/>
          <p:cNvSpPr>
            <a:spLocks noChangeArrowheads="1"/>
          </p:cNvSpPr>
          <p:nvPr/>
        </p:nvSpPr>
        <p:spPr bwMode="auto">
          <a:xfrm>
            <a:off x="3886200" y="1752600"/>
            <a:ext cx="2743200" cy="2743200"/>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Lst>
        </p:spPr>
        <p:txBody>
          <a:bodyPr wrap="none" anchor="ctr"/>
          <a:lstStyle/>
          <a:p>
            <a:endParaRPr lang="en-US"/>
          </a:p>
        </p:txBody>
      </p:sp>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429000"/>
            <a:ext cx="5049838" cy="1868488"/>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rgbClr val="000000">
                      <a:alpha val="74998"/>
                    </a:srgbClr>
                  </a:outerShdw>
                </a:effectLst>
              </a14:hiddenEffects>
            </a:ext>
          </a:extLst>
        </p:spPr>
      </p:pic>
      <p:sp>
        <p:nvSpPr>
          <p:cNvPr id="8" name="TextBox 7"/>
          <p:cNvSpPr txBox="1"/>
          <p:nvPr/>
        </p:nvSpPr>
        <p:spPr>
          <a:xfrm>
            <a:off x="1219200" y="5638800"/>
            <a:ext cx="6705599" cy="738664"/>
          </a:xfrm>
          <a:prstGeom prst="rect">
            <a:avLst/>
          </a:prstGeom>
          <a:noFill/>
        </p:spPr>
        <p:txBody>
          <a:bodyPr wrap="square" rtlCol="0">
            <a:spAutoFit/>
          </a:bodyPr>
          <a:lstStyle/>
          <a:p>
            <a:r>
              <a:rPr lang="en-US" sz="1400" dirty="0"/>
              <a:t>Donaldson, K., Murphy, F., </a:t>
            </a:r>
            <a:r>
              <a:rPr lang="en-US" sz="1400" dirty="0" err="1"/>
              <a:t>Schinwald</a:t>
            </a:r>
            <a:r>
              <a:rPr lang="en-US" sz="1400" dirty="0"/>
              <a:t>, A., </a:t>
            </a:r>
            <a:r>
              <a:rPr lang="en-US" sz="1400" dirty="0" err="1"/>
              <a:t>Duffin</a:t>
            </a:r>
            <a:r>
              <a:rPr lang="en-US" sz="1400" dirty="0"/>
              <a:t>, R., &amp; Poland, C. A. (2011). Identifying the pulmonary hazard of high aspect ratio </a:t>
            </a:r>
            <a:r>
              <a:rPr lang="en-US" sz="1400" dirty="0" err="1"/>
              <a:t>nanoparticles</a:t>
            </a:r>
            <a:r>
              <a:rPr lang="en-US" sz="1400" dirty="0"/>
              <a:t> to enable their safety-by-design. </a:t>
            </a:r>
            <a:r>
              <a:rPr lang="en-US" sz="1400" dirty="0" err="1"/>
              <a:t>Nanomedicine</a:t>
            </a:r>
            <a:r>
              <a:rPr lang="en-US" sz="1400" dirty="0"/>
              <a:t> (</a:t>
            </a:r>
            <a:r>
              <a:rPr lang="en-US" sz="1400" dirty="0" err="1"/>
              <a:t>Lond</a:t>
            </a:r>
            <a:r>
              <a:rPr lang="en-US" sz="1400" dirty="0"/>
              <a:t>), 6(1), 143-156. </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33400" y="1676400"/>
            <a:ext cx="8153400" cy="3665106"/>
          </a:xfrm>
          <a:prstGeom prst="rect">
            <a:avLst/>
          </a:prstGeom>
          <a:noFill/>
          <a:ln w="12700">
            <a:noFill/>
            <a:miter lim="800000"/>
            <a:headEnd/>
            <a:tailEnd/>
          </a:ln>
        </p:spPr>
        <p:txBody>
          <a:bodyPr lIns="90488" tIns="44450" rIns="90488" bIns="44450">
            <a:prstTxWarp prst="textNoShape">
              <a:avLst/>
            </a:prstTxWarp>
            <a:spAutoFit/>
          </a:bodyPr>
          <a:lstStyle/>
          <a:p>
            <a:pPr eaLnBrk="0" hangingPunct="0">
              <a:spcBef>
                <a:spcPts val="0"/>
              </a:spcBef>
            </a:pPr>
            <a:r>
              <a:rPr lang="en-US" sz="3200" b="1" u="sng" dirty="0"/>
              <a:t>Nanomaterials synthesis </a:t>
            </a:r>
          </a:p>
          <a:p>
            <a:pPr marL="514350" indent="-514350" eaLnBrk="0" hangingPunct="0">
              <a:spcBef>
                <a:spcPts val="0"/>
              </a:spcBef>
              <a:buFont typeface="Arial"/>
              <a:buChar char="•"/>
            </a:pPr>
            <a:r>
              <a:rPr lang="en-US" sz="3200" dirty="0"/>
              <a:t>the control of physical properties </a:t>
            </a:r>
            <a:br>
              <a:rPr lang="en-US" sz="3200" dirty="0"/>
            </a:br>
            <a:r>
              <a:rPr lang="en-US" sz="3200" dirty="0"/>
              <a:t>obtaining uniform particle size distribution</a:t>
            </a:r>
          </a:p>
          <a:p>
            <a:pPr marL="514350" indent="-514350" eaLnBrk="0" hangingPunct="0">
              <a:spcBef>
                <a:spcPts val="0"/>
              </a:spcBef>
              <a:buFont typeface="Arial"/>
              <a:buChar char="•"/>
            </a:pPr>
            <a:r>
              <a:rPr lang="en-US" sz="3200" dirty="0"/>
              <a:t>identical shape</a:t>
            </a:r>
          </a:p>
          <a:p>
            <a:pPr marL="514350" indent="-514350" eaLnBrk="0" hangingPunct="0">
              <a:spcBef>
                <a:spcPts val="0"/>
              </a:spcBef>
              <a:buFont typeface="Arial"/>
              <a:buChar char="•"/>
            </a:pPr>
            <a:r>
              <a:rPr lang="en-US" sz="3200" dirty="0"/>
              <a:t>morphology</a:t>
            </a:r>
          </a:p>
          <a:p>
            <a:pPr marL="514350" indent="-514350" eaLnBrk="0" hangingPunct="0">
              <a:spcBef>
                <a:spcPts val="0"/>
              </a:spcBef>
              <a:buFont typeface="Arial"/>
              <a:buChar char="•"/>
            </a:pPr>
            <a:r>
              <a:rPr lang="en-US" sz="3200" dirty="0"/>
              <a:t>chemical composition</a:t>
            </a:r>
          </a:p>
          <a:p>
            <a:pPr marL="514350" indent="-514350" eaLnBrk="0" hangingPunct="0">
              <a:spcBef>
                <a:spcPts val="0"/>
              </a:spcBef>
              <a:buFont typeface="Arial"/>
              <a:buChar char="•"/>
            </a:pPr>
            <a:r>
              <a:rPr lang="en-US" sz="3200" dirty="0"/>
              <a:t>crystal structure. </a:t>
            </a:r>
            <a:endParaRPr lang="en-US" sz="3200" b="1" dirty="0">
              <a:solidFill>
                <a:schemeClr val="tx1"/>
              </a:solidFill>
            </a:endParaRPr>
          </a:p>
        </p:txBody>
      </p:sp>
      <p:sp>
        <p:nvSpPr>
          <p:cNvPr id="44035" name="Rectangle 3"/>
          <p:cNvSpPr>
            <a:spLocks noGrp="1" noChangeArrowheads="1"/>
          </p:cNvSpPr>
          <p:nvPr>
            <p:ph type="title" idx="4294967295"/>
          </p:nvPr>
        </p:nvSpPr>
        <p:spPr>
          <a:xfrm>
            <a:off x="152400" y="76200"/>
            <a:ext cx="8839200" cy="762000"/>
          </a:xfrm>
        </p:spPr>
        <p:txBody>
          <a:bodyPr/>
          <a:lstStyle/>
          <a:p>
            <a:pPr eaLnBrk="1" hangingPunct="1"/>
            <a:r>
              <a:rPr lang="en-US" b="1" dirty="0" err="1">
                <a:solidFill>
                  <a:schemeClr val="tx1"/>
                </a:solidFill>
              </a:rPr>
              <a:t>Nanomaterial</a:t>
            </a:r>
            <a:r>
              <a:rPr lang="en-US" b="1" dirty="0">
                <a:solidFill>
                  <a:schemeClr val="tx1"/>
                </a:solidFill>
              </a:rPr>
              <a:t> challenges</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762000" y="2362200"/>
            <a:ext cx="7620000" cy="2551981"/>
          </a:xfrm>
          <a:prstGeom prst="rect">
            <a:avLst/>
          </a:prstGeom>
          <a:noFill/>
          <a:ln w="12700">
            <a:noFill/>
            <a:miter lim="800000"/>
            <a:headEnd/>
            <a:tailEnd/>
          </a:ln>
        </p:spPr>
        <p:txBody>
          <a:bodyPr wrap="square" lIns="90488" tIns="44450" rIns="90488" bIns="44450">
            <a:prstTxWarp prst="textNoShape">
              <a:avLst/>
            </a:prstTxWarp>
            <a:spAutoFit/>
          </a:bodyPr>
          <a:lstStyle/>
          <a:p>
            <a:pPr marL="514350" indent="-514350" eaLnBrk="0" hangingPunct="0">
              <a:spcBef>
                <a:spcPts val="0"/>
              </a:spcBef>
              <a:buFont typeface="Arial"/>
              <a:buChar char="•"/>
            </a:pPr>
            <a:r>
              <a:rPr lang="en-US" sz="3200" b="1" dirty="0"/>
              <a:t>Manufacture – many methods</a:t>
            </a:r>
          </a:p>
          <a:p>
            <a:pPr eaLnBrk="0" hangingPunct="0">
              <a:spcBef>
                <a:spcPts val="0"/>
              </a:spcBef>
            </a:pPr>
            <a:r>
              <a:rPr lang="en-US" sz="3200" b="1" dirty="0"/>
              <a:t>	chemical coatings</a:t>
            </a:r>
          </a:p>
          <a:p>
            <a:pPr marL="514350" indent="-514350" eaLnBrk="0" hangingPunct="0">
              <a:spcBef>
                <a:spcPts val="0"/>
              </a:spcBef>
              <a:buFont typeface="Arial"/>
              <a:buChar char="•"/>
            </a:pPr>
            <a:r>
              <a:rPr lang="en-US" sz="3200" b="1" dirty="0"/>
              <a:t>Use – consumer to industry</a:t>
            </a:r>
          </a:p>
          <a:p>
            <a:pPr eaLnBrk="0" hangingPunct="0">
              <a:spcBef>
                <a:spcPts val="0"/>
              </a:spcBef>
            </a:pPr>
            <a:r>
              <a:rPr lang="en-US" sz="3200" b="1" dirty="0"/>
              <a:t>	human / environmental exposure</a:t>
            </a:r>
          </a:p>
          <a:p>
            <a:pPr marL="514350" indent="-514350" eaLnBrk="0" hangingPunct="0">
              <a:spcBef>
                <a:spcPts val="0"/>
              </a:spcBef>
              <a:buFont typeface="Arial"/>
              <a:buChar char="•"/>
            </a:pPr>
            <a:r>
              <a:rPr lang="en-US" sz="3200" b="1" dirty="0"/>
              <a:t>Disposal / Reuse / Recycle</a:t>
            </a:r>
            <a:endParaRPr lang="en-US" sz="3200" b="1" dirty="0">
              <a:solidFill>
                <a:schemeClr val="tx1"/>
              </a:solidFill>
            </a:endParaRPr>
          </a:p>
        </p:txBody>
      </p:sp>
      <p:sp>
        <p:nvSpPr>
          <p:cNvPr id="44035" name="Rectangle 3"/>
          <p:cNvSpPr>
            <a:spLocks noGrp="1" noChangeArrowheads="1"/>
          </p:cNvSpPr>
          <p:nvPr>
            <p:ph type="title" idx="4294967295"/>
          </p:nvPr>
        </p:nvSpPr>
        <p:spPr>
          <a:xfrm>
            <a:off x="152400" y="76200"/>
            <a:ext cx="8839200" cy="762000"/>
          </a:xfrm>
        </p:spPr>
        <p:txBody>
          <a:bodyPr/>
          <a:lstStyle/>
          <a:p>
            <a:pPr eaLnBrk="1" hangingPunct="1"/>
            <a:r>
              <a:rPr lang="en-US" b="1" dirty="0">
                <a:solidFill>
                  <a:schemeClr val="tx1"/>
                </a:solidFill>
              </a:rPr>
              <a:t>Cradle to Grave challenges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2174"/>
            <a:ext cx="7772400" cy="766877"/>
          </a:xfrm>
          <a:noFill/>
        </p:spPr>
        <p:txBody>
          <a:bodyPr lIns="90488" tIns="44450" rIns="90488" bIns="44450"/>
          <a:lstStyle/>
          <a:p>
            <a:pPr eaLnBrk="1" hangingPunct="1"/>
            <a:r>
              <a:rPr lang="en-US" b="1" dirty="0" err="1">
                <a:solidFill>
                  <a:schemeClr val="tx1"/>
                </a:solidFill>
              </a:rPr>
              <a:t>Nano</a:t>
            </a:r>
            <a:r>
              <a:rPr lang="en-US" b="1" dirty="0">
                <a:solidFill>
                  <a:schemeClr val="tx1"/>
                </a:solidFill>
              </a:rPr>
              <a:t> </a:t>
            </a:r>
            <a:r>
              <a:rPr lang="en-US" b="1">
                <a:solidFill>
                  <a:schemeClr val="tx1"/>
                </a:solidFill>
              </a:rPr>
              <a:t>in History</a:t>
            </a:r>
            <a:endParaRPr lang="en-US" b="1" dirty="0">
              <a:solidFill>
                <a:schemeClr val="tx1"/>
              </a:solidFill>
            </a:endParaRPr>
          </a:p>
        </p:txBody>
      </p:sp>
      <p:sp>
        <p:nvSpPr>
          <p:cNvPr id="17411" name="Rectangle 3"/>
          <p:cNvSpPr>
            <a:spLocks noChangeArrowheads="1"/>
          </p:cNvSpPr>
          <p:nvPr/>
        </p:nvSpPr>
        <p:spPr bwMode="auto">
          <a:xfrm>
            <a:off x="942975" y="1371600"/>
            <a:ext cx="7258050" cy="1323439"/>
          </a:xfrm>
          <a:prstGeom prst="rect">
            <a:avLst/>
          </a:prstGeom>
          <a:noFill/>
          <a:ln w="9525">
            <a:noFill/>
            <a:miter lim="800000"/>
            <a:headEnd/>
            <a:tailEnd/>
          </a:ln>
        </p:spPr>
        <p:txBody>
          <a:bodyPr>
            <a:prstTxWarp prst="textNoShape">
              <a:avLst/>
            </a:prstTxWarp>
            <a:spAutoFit/>
          </a:bodyPr>
          <a:lstStyle/>
          <a:p>
            <a:r>
              <a:rPr lang="en-US" sz="2000" b="1" dirty="0"/>
              <a:t>13th-18th C: “Damascus” saber blades contained carbon </a:t>
            </a:r>
            <a:r>
              <a:rPr lang="en-US" sz="2000" b="1" dirty="0" err="1"/>
              <a:t>nanotubes</a:t>
            </a:r>
            <a:r>
              <a:rPr lang="en-US" sz="2000" b="1" dirty="0"/>
              <a:t> and </a:t>
            </a:r>
            <a:r>
              <a:rPr lang="en-US" sz="2000" b="1" dirty="0" err="1"/>
              <a:t>cementite</a:t>
            </a:r>
            <a:r>
              <a:rPr lang="en-US" sz="2000" b="1" dirty="0"/>
              <a:t> </a:t>
            </a:r>
            <a:r>
              <a:rPr lang="en-US" sz="2000" b="1" dirty="0" err="1"/>
              <a:t>nanowires</a:t>
            </a:r>
            <a:r>
              <a:rPr lang="en-US" sz="2000" b="1" dirty="0"/>
              <a:t>—an ultrahigh-carbon steel formulation that gave them strength, resilience, the ability to hold a keen edge</a:t>
            </a:r>
          </a:p>
        </p:txBody>
      </p:sp>
      <p:sp>
        <p:nvSpPr>
          <p:cNvPr id="6" name="TextBox 5"/>
          <p:cNvSpPr txBox="1"/>
          <p:nvPr/>
        </p:nvSpPr>
        <p:spPr>
          <a:xfrm>
            <a:off x="3321215" y="6367046"/>
            <a:ext cx="2469985" cy="307777"/>
          </a:xfrm>
          <a:prstGeom prst="rect">
            <a:avLst/>
          </a:prstGeom>
          <a:noFill/>
        </p:spPr>
        <p:txBody>
          <a:bodyPr wrap="none" rtlCol="0">
            <a:spAutoFit/>
          </a:bodyPr>
          <a:lstStyle/>
          <a:p>
            <a:r>
              <a:rPr lang="en-US" sz="1400" dirty="0"/>
              <a:t>http://</a:t>
            </a:r>
            <a:r>
              <a:rPr lang="en-US" sz="1400" dirty="0" err="1"/>
              <a:t>www.nano.gov</a:t>
            </a:r>
            <a:r>
              <a:rPr lang="en-US" sz="1400" dirty="0"/>
              <a:t>/timeline</a:t>
            </a:r>
          </a:p>
        </p:txBody>
      </p:sp>
      <p:pic>
        <p:nvPicPr>
          <p:cNvPr id="7" name="Picture 6" descr="damascussaber-s.jpg"/>
          <p:cNvPicPr>
            <a:picLocks noChangeAspect="1"/>
          </p:cNvPicPr>
          <p:nvPr/>
        </p:nvPicPr>
        <p:blipFill>
          <a:blip r:embed="rId3"/>
          <a:stretch>
            <a:fillRect/>
          </a:stretch>
        </p:blipFill>
        <p:spPr>
          <a:xfrm>
            <a:off x="1917700" y="2971800"/>
            <a:ext cx="5308600" cy="1600200"/>
          </a:xfrm>
          <a:prstGeom prst="rect">
            <a:avLst/>
          </a:prstGeom>
        </p:spPr>
      </p:pic>
      <p:pic>
        <p:nvPicPr>
          <p:cNvPr id="8" name="Picture 7" descr="damascusswordcnts-nature.jpg"/>
          <p:cNvPicPr>
            <a:picLocks noChangeAspect="1"/>
          </p:cNvPicPr>
          <p:nvPr/>
        </p:nvPicPr>
        <p:blipFill>
          <a:blip r:embed="rId4"/>
          <a:stretch>
            <a:fillRect/>
          </a:stretch>
        </p:blipFill>
        <p:spPr>
          <a:xfrm>
            <a:off x="3733800" y="4724400"/>
            <a:ext cx="1587500" cy="1600200"/>
          </a:xfrm>
          <a:prstGeom prst="rect">
            <a:avLst/>
          </a:prstGeom>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title" idx="4294967295"/>
          </p:nvPr>
        </p:nvSpPr>
        <p:spPr>
          <a:xfrm>
            <a:off x="152400" y="72480"/>
            <a:ext cx="8839200" cy="769441"/>
          </a:xfrm>
        </p:spPr>
        <p:txBody>
          <a:bodyPr/>
          <a:lstStyle/>
          <a:p>
            <a:pPr eaLnBrk="1" hangingPunct="1"/>
            <a:r>
              <a:rPr lang="en-US" b="1" dirty="0">
                <a:solidFill>
                  <a:schemeClr val="tx1"/>
                </a:solidFill>
              </a:rPr>
              <a:t>One of The Problems</a:t>
            </a:r>
          </a:p>
        </p:txBody>
      </p:sp>
      <p:sp>
        <p:nvSpPr>
          <p:cNvPr id="4" name="Title 1"/>
          <p:cNvSpPr txBox="1">
            <a:spLocks/>
          </p:cNvSpPr>
          <p:nvPr/>
        </p:nvSpPr>
        <p:spPr bwMode="auto">
          <a:xfrm>
            <a:off x="685800" y="838200"/>
            <a:ext cx="7772400" cy="1143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ＭＳ Ｐゴシック" charset="0"/>
              </a:rPr>
              <a:t>Thousands of </a:t>
            </a:r>
            <a:r>
              <a:rPr kumimoji="0" lang="en-US" sz="1800" b="0" i="0" u="none" strike="noStrike" kern="0" cap="none" spc="0" normalizeH="0" baseline="0" noProof="0" dirty="0" err="1">
                <a:ln>
                  <a:noFill/>
                </a:ln>
                <a:solidFill>
                  <a:srgbClr val="000000"/>
                </a:solidFill>
                <a:effectLst/>
                <a:uLnTx/>
                <a:uFillTx/>
                <a:latin typeface="Arial" charset="0"/>
                <a:ea typeface="ＭＳ Ｐゴシック" charset="0"/>
                <a:cs typeface="ＭＳ Ｐゴシック" charset="0"/>
              </a:rPr>
              <a:t>nanoparticle</a:t>
            </a:r>
            <a:r>
              <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ＭＳ Ｐゴシック" charset="0"/>
              </a:rPr>
              <a:t> types, each having unique chemical and physical characteristics, and potentially, unique biological reactivity.`</a:t>
            </a:r>
            <a:endParaRPr kumimoji="0" lang="en-US" sz="4400" b="0" i="0" u="none" strike="noStrike" kern="0" cap="none" spc="0" normalizeH="0" baseline="0" noProof="0" dirty="0">
              <a:ln>
                <a:noFill/>
              </a:ln>
              <a:solidFill>
                <a:schemeClr val="tx2"/>
              </a:solidFill>
              <a:effectLst/>
              <a:uLnTx/>
              <a:uFillTx/>
              <a:latin typeface="Arial" charset="0"/>
              <a:ea typeface="ＭＳ Ｐゴシック" charset="0"/>
              <a:cs typeface="ＭＳ Ｐゴシック" charset="0"/>
            </a:endParaRPr>
          </a:p>
        </p:txBody>
      </p:sp>
      <p:pic>
        <p:nvPicPr>
          <p:cNvPr id="5" name="Picture 5" descr="Fig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05000"/>
            <a:ext cx="3695700" cy="30289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6" name="Picture 6" descr="QDpic"/>
          <p:cNvPicPr>
            <a:picLocks noChangeAspect="1" noChangeArrowheads="1"/>
          </p:cNvPicPr>
          <p:nvPr/>
        </p:nvPicPr>
        <p:blipFill>
          <a:blip r:embed="rId5">
            <a:extLst>
              <a:ext uri="{28A0092B-C50C-407E-A947-70E740481C1C}">
                <a14:useLocalDpi xmlns:a14="http://schemas.microsoft.com/office/drawing/2010/main" val="0"/>
              </a:ext>
            </a:extLst>
          </a:blip>
          <a:srcRect b="54066"/>
          <a:stretch>
            <a:fillRect/>
          </a:stretch>
        </p:blipFill>
        <p:spPr bwMode="auto">
          <a:xfrm>
            <a:off x="5257800" y="1905000"/>
            <a:ext cx="2801938" cy="914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7" name="Picture 3" descr="U19 Fig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667000"/>
            <a:ext cx="3065463" cy="1066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graphicFrame>
        <p:nvGraphicFramePr>
          <p:cNvPr id="8" name="Object 20"/>
          <p:cNvGraphicFramePr>
            <a:graphicFrameLocks noChangeAspect="1"/>
          </p:cNvGraphicFramePr>
          <p:nvPr/>
        </p:nvGraphicFramePr>
        <p:xfrm>
          <a:off x="2438400" y="5029200"/>
          <a:ext cx="1903413" cy="1524000"/>
        </p:xfrm>
        <a:graphic>
          <a:graphicData uri="http://schemas.openxmlformats.org/presentationml/2006/ole">
            <mc:AlternateContent xmlns:mc="http://schemas.openxmlformats.org/markup-compatibility/2006">
              <mc:Choice xmlns:v="urn:schemas-microsoft-com:vml" Requires="v">
                <p:oleObj spid="_x0000_s204806" r:id="rId7" imgW="5079365" imgH="4063492" progId="">
                  <p:embed/>
                </p:oleObj>
              </mc:Choice>
              <mc:Fallback>
                <p:oleObj r:id="rId7" imgW="5079365" imgH="4063492" progId="">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5029200"/>
                        <a:ext cx="19034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A5A5A5"/>
                            </a:solidFill>
                            <a:miter lim="800000"/>
                            <a:headEnd/>
                            <a:tailEnd/>
                          </a14:hiddenLine>
                        </a:ext>
                      </a:extLst>
                    </p:spPr>
                  </p:pic>
                </p:oleObj>
              </mc:Fallback>
            </mc:AlternateContent>
          </a:graphicData>
        </a:graphic>
      </p:graphicFrame>
      <p:pic>
        <p:nvPicPr>
          <p:cNvPr id="9" name="Picture 21" descr="Figure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0200" y="3810000"/>
            <a:ext cx="2743200" cy="27733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0"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5029200"/>
            <a:ext cx="1524000" cy="16129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762000" y="1676400"/>
            <a:ext cx="7620000" cy="4521750"/>
          </a:xfrm>
          <a:prstGeom prst="rect">
            <a:avLst/>
          </a:prstGeom>
          <a:noFill/>
          <a:ln w="12700">
            <a:noFill/>
            <a:miter lim="800000"/>
            <a:headEnd/>
            <a:tailEnd/>
          </a:ln>
        </p:spPr>
        <p:txBody>
          <a:bodyPr wrap="square" lIns="90488" tIns="44450" rIns="90488" bIns="44450">
            <a:prstTxWarp prst="textNoShape">
              <a:avLst/>
            </a:prstTxWarp>
            <a:spAutoFit/>
          </a:bodyPr>
          <a:lstStyle/>
          <a:p>
            <a:pPr marL="514350" indent="-514350" eaLnBrk="0" hangingPunct="0">
              <a:spcBef>
                <a:spcPts val="0"/>
              </a:spcBef>
              <a:buFont typeface="Wingdings" charset="2"/>
              <a:buChar char="Ø"/>
            </a:pPr>
            <a:r>
              <a:rPr lang="en-US" sz="3200" b="1" dirty="0"/>
              <a:t>developing methods to measure</a:t>
            </a:r>
          </a:p>
          <a:p>
            <a:pPr marL="971550" lvl="1" indent="-514350" eaLnBrk="0" hangingPunct="0">
              <a:spcBef>
                <a:spcPts val="0"/>
              </a:spcBef>
              <a:buFont typeface="Arial"/>
              <a:buChar char="•"/>
            </a:pPr>
            <a:r>
              <a:rPr lang="en-US" sz="3200" b="1" dirty="0" err="1"/>
              <a:t>nanosilver</a:t>
            </a:r>
            <a:r>
              <a:rPr lang="en-US" sz="3200" b="1" dirty="0"/>
              <a:t> concentration</a:t>
            </a:r>
          </a:p>
          <a:p>
            <a:pPr marL="971550" lvl="1" indent="-514350" eaLnBrk="0" hangingPunct="0">
              <a:spcBef>
                <a:spcPts val="0"/>
              </a:spcBef>
              <a:buFont typeface="Arial"/>
              <a:buChar char="•"/>
            </a:pPr>
            <a:r>
              <a:rPr lang="en-US" sz="3200" b="1" dirty="0"/>
              <a:t>size</a:t>
            </a:r>
          </a:p>
          <a:p>
            <a:pPr marL="971550" lvl="1" indent="-514350" eaLnBrk="0" hangingPunct="0">
              <a:spcBef>
                <a:spcPts val="0"/>
              </a:spcBef>
              <a:buFont typeface="Arial"/>
              <a:buChar char="•"/>
            </a:pPr>
            <a:r>
              <a:rPr lang="en-US" sz="3200" b="1" dirty="0"/>
              <a:t>shape</a:t>
            </a:r>
          </a:p>
          <a:p>
            <a:pPr marL="971550" lvl="1" indent="-514350" eaLnBrk="0" hangingPunct="0">
              <a:spcBef>
                <a:spcPts val="0"/>
              </a:spcBef>
              <a:buFont typeface="Arial"/>
              <a:buChar char="•"/>
            </a:pPr>
            <a:r>
              <a:rPr lang="en-US" sz="3200" b="1" dirty="0"/>
              <a:t>surface charge</a:t>
            </a:r>
          </a:p>
          <a:p>
            <a:pPr marL="971550" lvl="1" indent="-514350" eaLnBrk="0" hangingPunct="0">
              <a:spcBef>
                <a:spcPts val="0"/>
              </a:spcBef>
              <a:buFont typeface="Arial"/>
              <a:buChar char="•"/>
            </a:pPr>
            <a:r>
              <a:rPr lang="en-US" sz="3200" b="1" dirty="0"/>
              <a:t>crystal structure</a:t>
            </a:r>
          </a:p>
          <a:p>
            <a:pPr marL="971550" lvl="1" indent="-514350" eaLnBrk="0" hangingPunct="0">
              <a:spcBef>
                <a:spcPts val="0"/>
              </a:spcBef>
              <a:buFont typeface="Arial"/>
              <a:buChar char="•"/>
            </a:pPr>
            <a:r>
              <a:rPr lang="en-US" sz="3200" b="1" dirty="0"/>
              <a:t>surface chemistry</a:t>
            </a:r>
          </a:p>
          <a:p>
            <a:pPr marL="971550" lvl="1" indent="-514350" eaLnBrk="0" hangingPunct="0">
              <a:spcBef>
                <a:spcPts val="0"/>
              </a:spcBef>
              <a:buFont typeface="Arial"/>
              <a:buChar char="•"/>
            </a:pPr>
            <a:r>
              <a:rPr lang="en-US" sz="3200" b="1" dirty="0"/>
              <a:t>surface transformations</a:t>
            </a:r>
          </a:p>
          <a:p>
            <a:pPr marL="514350" indent="-514350" eaLnBrk="0" hangingPunct="0">
              <a:spcBef>
                <a:spcPts val="0"/>
              </a:spcBef>
            </a:pPr>
            <a:r>
              <a:rPr lang="en-US" sz="3200" b="1" dirty="0">
                <a:solidFill>
                  <a:schemeClr val="tx1"/>
                </a:solidFill>
              </a:rPr>
              <a:t>Range of tools</a:t>
            </a:r>
          </a:p>
        </p:txBody>
      </p:sp>
      <p:sp>
        <p:nvSpPr>
          <p:cNvPr id="44035" name="Rectangle 3"/>
          <p:cNvSpPr>
            <a:spLocks noGrp="1" noChangeArrowheads="1"/>
          </p:cNvSpPr>
          <p:nvPr>
            <p:ph type="title" idx="4294967295"/>
          </p:nvPr>
        </p:nvSpPr>
        <p:spPr>
          <a:xfrm>
            <a:off x="152400" y="76200"/>
            <a:ext cx="8839200" cy="762000"/>
          </a:xfrm>
        </p:spPr>
        <p:txBody>
          <a:bodyPr/>
          <a:lstStyle/>
          <a:p>
            <a:pPr eaLnBrk="1" hangingPunct="1"/>
            <a:r>
              <a:rPr lang="en-US" b="1" dirty="0">
                <a:solidFill>
                  <a:schemeClr val="tx1"/>
                </a:solidFill>
              </a:rPr>
              <a:t>Methodological Needs</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title" idx="4294967295"/>
          </p:nvPr>
        </p:nvSpPr>
        <p:spPr>
          <a:xfrm>
            <a:off x="152400" y="76200"/>
            <a:ext cx="8839200" cy="762000"/>
          </a:xfrm>
        </p:spPr>
        <p:txBody>
          <a:bodyPr/>
          <a:lstStyle/>
          <a:p>
            <a:pPr eaLnBrk="1" hangingPunct="1"/>
            <a:r>
              <a:rPr lang="en-US" b="1" dirty="0">
                <a:solidFill>
                  <a:schemeClr val="tx1"/>
                </a:solidFill>
              </a:rPr>
              <a:t>Solutions</a:t>
            </a:r>
          </a:p>
        </p:txBody>
      </p:sp>
      <p:sp>
        <p:nvSpPr>
          <p:cNvPr id="4" name="Rectangle 2"/>
          <p:cNvSpPr>
            <a:spLocks noChangeArrowheads="1"/>
          </p:cNvSpPr>
          <p:nvPr/>
        </p:nvSpPr>
        <p:spPr bwMode="auto">
          <a:xfrm>
            <a:off x="609600" y="1676400"/>
            <a:ext cx="7924800" cy="4275529"/>
          </a:xfrm>
          <a:prstGeom prst="rect">
            <a:avLst/>
          </a:prstGeom>
          <a:noFill/>
          <a:ln w="12700">
            <a:noFill/>
            <a:miter lim="800000"/>
            <a:headEnd/>
            <a:tailEnd/>
          </a:ln>
        </p:spPr>
        <p:txBody>
          <a:bodyPr wrap="square" lIns="90488" tIns="44450" rIns="90488" bIns="44450">
            <a:prstTxWarp prst="textNoShape">
              <a:avLst/>
            </a:prstTxWarp>
            <a:spAutoFit/>
          </a:bodyPr>
          <a:lstStyle/>
          <a:p>
            <a:pPr marL="514350" indent="-514350" eaLnBrk="0" hangingPunct="0">
              <a:spcBef>
                <a:spcPts val="0"/>
              </a:spcBef>
            </a:pPr>
            <a:r>
              <a:rPr lang="en-US" sz="2800" b="1" dirty="0">
                <a:solidFill>
                  <a:schemeClr val="tx1"/>
                </a:solidFill>
              </a:rPr>
              <a:t>Hummingbird Scientific</a:t>
            </a:r>
          </a:p>
          <a:p>
            <a:pPr marL="514350" indent="-514350" eaLnBrk="0" hangingPunct="0">
              <a:spcBef>
                <a:spcPts val="0"/>
              </a:spcBef>
            </a:pPr>
            <a:r>
              <a:rPr lang="en-US" sz="2000" b="1" dirty="0">
                <a:solidFill>
                  <a:schemeClr val="tx1"/>
                </a:solidFill>
              </a:rPr>
              <a:t> http://www.hummingbirdscientific.com/home/</a:t>
            </a:r>
          </a:p>
          <a:p>
            <a:pPr marL="514350" indent="-514350" eaLnBrk="0" hangingPunct="0">
              <a:spcBef>
                <a:spcPts val="0"/>
              </a:spcBef>
            </a:pPr>
            <a:r>
              <a:rPr lang="en-US" sz="2000" b="1" dirty="0">
                <a:solidFill>
                  <a:schemeClr val="tx1"/>
                </a:solidFill>
              </a:rPr>
              <a:t>Analytical equipment - Lacey, WA 9851</a:t>
            </a:r>
          </a:p>
          <a:p>
            <a:pPr marL="514350" indent="-514350" eaLnBrk="0" hangingPunct="0">
              <a:spcBef>
                <a:spcPts val="0"/>
              </a:spcBef>
            </a:pPr>
            <a:endParaRPr lang="en-US" sz="2000" b="1" dirty="0">
              <a:solidFill>
                <a:schemeClr val="tx1"/>
              </a:solidFill>
            </a:endParaRPr>
          </a:p>
          <a:p>
            <a:pPr marL="514350" indent="-514350" eaLnBrk="0" hangingPunct="0">
              <a:spcBef>
                <a:spcPts val="0"/>
              </a:spcBef>
            </a:pPr>
            <a:r>
              <a:rPr lang="en-US" sz="2800" b="1" dirty="0"/>
              <a:t>Center for Nanotechnology at UW</a:t>
            </a:r>
            <a:endParaRPr lang="en-US" sz="2800" b="1" dirty="0">
              <a:solidFill>
                <a:schemeClr val="tx1"/>
              </a:solidFill>
            </a:endParaRPr>
          </a:p>
          <a:p>
            <a:pPr marL="514350" indent="-514350" eaLnBrk="0" hangingPunct="0">
              <a:spcBef>
                <a:spcPts val="0"/>
              </a:spcBef>
            </a:pPr>
            <a:r>
              <a:rPr lang="en-US" sz="2000" b="1" dirty="0">
                <a:solidFill>
                  <a:schemeClr val="tx1"/>
                </a:solidFill>
              </a:rPr>
              <a:t>The </a:t>
            </a:r>
            <a:r>
              <a:rPr lang="en-US" sz="2000" b="1" dirty="0" err="1">
                <a:solidFill>
                  <a:schemeClr val="tx1"/>
                </a:solidFill>
              </a:rPr>
              <a:t>NanoTech</a:t>
            </a:r>
            <a:r>
              <a:rPr lang="en-US" sz="2000" b="1" dirty="0">
                <a:solidFill>
                  <a:schemeClr val="tx1"/>
                </a:solidFill>
              </a:rPr>
              <a:t> User Facility (NTUF) established in 1998 to provide the nanotechnology community with access to advanced characterization and nanofabrication equipment</a:t>
            </a:r>
          </a:p>
          <a:p>
            <a:pPr marL="971550" lvl="1" indent="-514350" eaLnBrk="0" hangingPunct="0">
              <a:spcBef>
                <a:spcPts val="0"/>
              </a:spcBef>
            </a:pPr>
            <a:r>
              <a:rPr lang="en-US" sz="2000" b="1" dirty="0">
                <a:solidFill>
                  <a:schemeClr val="tx1"/>
                </a:solidFill>
                <a:hlinkClick r:id="rId3"/>
              </a:rPr>
              <a:t>https://depts.washington.edu/ntuf</a:t>
            </a:r>
            <a:endParaRPr lang="en-US" sz="2000" b="1" dirty="0">
              <a:solidFill>
                <a:schemeClr val="tx1"/>
              </a:solidFill>
            </a:endParaRPr>
          </a:p>
          <a:p>
            <a:pPr marL="514350" indent="-514350" eaLnBrk="0" hangingPunct="0">
              <a:spcBef>
                <a:spcPts val="0"/>
              </a:spcBef>
            </a:pPr>
            <a:endParaRPr lang="en-US" sz="2800" b="1" dirty="0">
              <a:solidFill>
                <a:schemeClr val="tx1"/>
              </a:solidFill>
            </a:endParaRPr>
          </a:p>
          <a:p>
            <a:pPr marL="514350" indent="-514350" eaLnBrk="0" hangingPunct="0">
              <a:spcBef>
                <a:spcPts val="0"/>
              </a:spcBef>
            </a:pPr>
            <a:r>
              <a:rPr lang="en-US" sz="2800" b="1" dirty="0">
                <a:solidFill>
                  <a:schemeClr val="tx1"/>
                </a:solidFill>
              </a:rPr>
              <a:t>Pacific Northwest National Laboratory</a:t>
            </a:r>
          </a:p>
          <a:p>
            <a:pPr marL="971550" lvl="1" indent="-514350" eaLnBrk="0" hangingPunct="0">
              <a:spcBef>
                <a:spcPts val="0"/>
              </a:spcBef>
            </a:pPr>
            <a:r>
              <a:rPr lang="en-US" sz="2000" b="1" dirty="0">
                <a:solidFill>
                  <a:schemeClr val="tx1"/>
                </a:solidFill>
              </a:rPr>
              <a:t>Materials sciences -- http://</a:t>
            </a:r>
            <a:r>
              <a:rPr lang="en-US" sz="2000" b="1" dirty="0" err="1">
                <a:solidFill>
                  <a:schemeClr val="tx1"/>
                </a:solidFill>
              </a:rPr>
              <a:t>www.pnnl.gov</a:t>
            </a:r>
            <a:r>
              <a:rPr lang="en-US" sz="2000" b="1" dirty="0">
                <a:solidFill>
                  <a:schemeClr val="tx1"/>
                </a:solidFill>
              </a:rPr>
              <a:t>/</a:t>
            </a:r>
            <a:endParaRPr lang="en-US" sz="3200" b="1" dirty="0">
              <a:solidFill>
                <a:schemeClr val="tx1"/>
              </a:solidFill>
            </a:endParaRP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33400" y="1676400"/>
            <a:ext cx="8153400" cy="3832331"/>
          </a:xfrm>
          <a:prstGeom prst="rect">
            <a:avLst/>
          </a:prstGeom>
          <a:noFill/>
          <a:ln w="12700">
            <a:noFill/>
            <a:miter lim="800000"/>
            <a:headEnd/>
            <a:tailEnd/>
          </a:ln>
        </p:spPr>
        <p:txBody>
          <a:bodyPr lIns="90488" tIns="44450" rIns="90488" bIns="44450">
            <a:prstTxWarp prst="textNoShape">
              <a:avLst/>
            </a:prstTxWarp>
            <a:spAutoFit/>
          </a:bodyPr>
          <a:lstStyle/>
          <a:p>
            <a:pPr eaLnBrk="0" hangingPunct="0">
              <a:spcBef>
                <a:spcPct val="20000"/>
              </a:spcBef>
            </a:pPr>
            <a:r>
              <a:rPr lang="en-US" sz="3200" b="1" dirty="0"/>
              <a:t>June 2011, FDA - Draft Guidance for Industry entitled, "</a:t>
            </a:r>
            <a:r>
              <a:rPr lang="en-US" sz="3200" b="1" i="1" dirty="0"/>
              <a:t>Considering Whether an FDA-Regulated Product Involves the Application of Nanotechnology”</a:t>
            </a:r>
          </a:p>
          <a:p>
            <a:pPr eaLnBrk="0" hangingPunct="0">
              <a:spcBef>
                <a:spcPct val="20000"/>
              </a:spcBef>
            </a:pPr>
            <a:endParaRPr lang="en-US" sz="3200" b="1" i="1" dirty="0">
              <a:solidFill>
                <a:schemeClr val="tx1"/>
              </a:solidFill>
            </a:endParaRPr>
          </a:p>
          <a:p>
            <a:pPr eaLnBrk="0" hangingPunct="0">
              <a:spcBef>
                <a:spcPct val="20000"/>
              </a:spcBef>
            </a:pPr>
            <a:r>
              <a:rPr lang="en-US" sz="3200" b="1" dirty="0"/>
              <a:t>The draft foods guidance</a:t>
            </a:r>
          </a:p>
          <a:p>
            <a:pPr eaLnBrk="0" hangingPunct="0">
              <a:spcBef>
                <a:spcPct val="20000"/>
              </a:spcBef>
            </a:pPr>
            <a:r>
              <a:rPr lang="en-US" sz="3200" b="1" dirty="0"/>
              <a:t>The draft cosmetics guidance</a:t>
            </a:r>
            <a:endParaRPr lang="en-US" sz="3200" b="1" dirty="0">
              <a:solidFill>
                <a:schemeClr val="tx1"/>
              </a:solidFill>
            </a:endParaRPr>
          </a:p>
        </p:txBody>
      </p:sp>
      <p:sp>
        <p:nvSpPr>
          <p:cNvPr id="44035" name="Rectangle 3"/>
          <p:cNvSpPr>
            <a:spLocks noGrp="1" noChangeArrowheads="1"/>
          </p:cNvSpPr>
          <p:nvPr>
            <p:ph type="title" idx="4294967295"/>
          </p:nvPr>
        </p:nvSpPr>
        <p:spPr>
          <a:xfrm>
            <a:off x="152400" y="76200"/>
            <a:ext cx="8839200" cy="762000"/>
          </a:xfrm>
        </p:spPr>
        <p:txBody>
          <a:bodyPr/>
          <a:lstStyle/>
          <a:p>
            <a:pPr eaLnBrk="1" hangingPunct="1"/>
            <a:r>
              <a:rPr lang="en-US" b="1" dirty="0">
                <a:solidFill>
                  <a:schemeClr val="tx1"/>
                </a:solidFill>
              </a:rPr>
              <a:t>Regulation - FDA</a:t>
            </a:r>
          </a:p>
        </p:txBody>
      </p:sp>
      <p:sp>
        <p:nvSpPr>
          <p:cNvPr id="4" name="TextBox 3"/>
          <p:cNvSpPr txBox="1"/>
          <p:nvPr/>
        </p:nvSpPr>
        <p:spPr>
          <a:xfrm>
            <a:off x="838200" y="6078379"/>
            <a:ext cx="7455887" cy="246221"/>
          </a:xfrm>
          <a:prstGeom prst="rect">
            <a:avLst/>
          </a:prstGeom>
          <a:noFill/>
        </p:spPr>
        <p:txBody>
          <a:bodyPr wrap="none" rtlCol="0">
            <a:spAutoFit/>
          </a:bodyPr>
          <a:lstStyle/>
          <a:p>
            <a:r>
              <a:rPr lang="en-US" sz="1000" dirty="0"/>
              <a:t>http://www.fda.gov/Food/GuidanceComplianceRegulatoryInformation/GuidanceDocuments/ucm300914.htm?source=</a:t>
            </a:r>
            <a:r>
              <a:rPr lang="en-US" sz="1000" dirty="0" err="1"/>
              <a:t>govdelivery</a:t>
            </a:r>
            <a:endParaRPr lang="en-US" sz="1000" dirty="0"/>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33400" y="1676400"/>
            <a:ext cx="8153400" cy="3450688"/>
          </a:xfrm>
          <a:prstGeom prst="rect">
            <a:avLst/>
          </a:prstGeom>
          <a:noFill/>
          <a:ln w="12700">
            <a:noFill/>
            <a:miter lim="800000"/>
            <a:headEnd/>
            <a:tailEnd/>
          </a:ln>
        </p:spPr>
        <p:txBody>
          <a:bodyPr lIns="90488" tIns="44450" rIns="90488" bIns="44450">
            <a:prstTxWarp prst="textNoShape">
              <a:avLst/>
            </a:prstTxWarp>
            <a:spAutoFit/>
          </a:bodyPr>
          <a:lstStyle/>
          <a:p>
            <a:pPr eaLnBrk="0" hangingPunct="0">
              <a:spcBef>
                <a:spcPct val="20000"/>
              </a:spcBef>
            </a:pPr>
            <a:r>
              <a:rPr lang="en-US" sz="2800" b="1" u="sng" dirty="0"/>
              <a:t>The draft foods guidance</a:t>
            </a:r>
          </a:p>
          <a:p>
            <a:pPr marL="514350" indent="-514350" eaLnBrk="0" hangingPunct="0">
              <a:spcBef>
                <a:spcPct val="20000"/>
              </a:spcBef>
              <a:buFont typeface="Wingdings" charset="2"/>
              <a:buChar char="Ø"/>
            </a:pPr>
            <a:r>
              <a:rPr lang="en-US" sz="2800" b="1" dirty="0"/>
              <a:t>Affects the identity of the food substance;</a:t>
            </a:r>
          </a:p>
          <a:p>
            <a:pPr marL="514350" indent="-514350" eaLnBrk="0" hangingPunct="0">
              <a:spcBef>
                <a:spcPct val="20000"/>
              </a:spcBef>
              <a:buFont typeface="Wingdings" charset="2"/>
              <a:buChar char="Ø"/>
            </a:pPr>
            <a:r>
              <a:rPr lang="en-US" sz="2800" b="1" dirty="0"/>
              <a:t>Affects the safety of the use of the food substance;</a:t>
            </a:r>
          </a:p>
          <a:p>
            <a:pPr marL="514350" indent="-514350" eaLnBrk="0" hangingPunct="0">
              <a:spcBef>
                <a:spcPct val="20000"/>
              </a:spcBef>
              <a:buFont typeface="Wingdings" charset="2"/>
              <a:buChar char="Ø"/>
            </a:pPr>
            <a:r>
              <a:rPr lang="en-US" sz="2800" b="1" dirty="0"/>
              <a:t>Affects the regulatory status of the use of the food substance; </a:t>
            </a:r>
          </a:p>
          <a:p>
            <a:pPr marL="514350" indent="-514350" eaLnBrk="0" hangingPunct="0">
              <a:spcBef>
                <a:spcPct val="20000"/>
              </a:spcBef>
              <a:buFont typeface="Wingdings" charset="2"/>
              <a:buChar char="Ø"/>
            </a:pPr>
            <a:r>
              <a:rPr lang="en-US" sz="2800" b="1" dirty="0"/>
              <a:t>Warrants a regulatory submission to FDA. </a:t>
            </a:r>
            <a:endParaRPr lang="en-US" sz="2800" b="1" dirty="0">
              <a:solidFill>
                <a:schemeClr val="tx1"/>
              </a:solidFill>
            </a:endParaRPr>
          </a:p>
        </p:txBody>
      </p:sp>
      <p:sp>
        <p:nvSpPr>
          <p:cNvPr id="44035" name="Rectangle 3"/>
          <p:cNvSpPr>
            <a:spLocks noGrp="1" noChangeArrowheads="1"/>
          </p:cNvSpPr>
          <p:nvPr>
            <p:ph type="title" idx="4294967295"/>
          </p:nvPr>
        </p:nvSpPr>
        <p:spPr>
          <a:xfrm>
            <a:off x="152400" y="76200"/>
            <a:ext cx="8839200" cy="762000"/>
          </a:xfrm>
        </p:spPr>
        <p:txBody>
          <a:bodyPr/>
          <a:lstStyle/>
          <a:p>
            <a:pPr eaLnBrk="1" hangingPunct="1"/>
            <a:r>
              <a:rPr lang="en-US" b="1" dirty="0">
                <a:solidFill>
                  <a:schemeClr val="tx1"/>
                </a:solidFill>
              </a:rPr>
              <a:t>Regulation - FDA</a:t>
            </a:r>
          </a:p>
        </p:txBody>
      </p:sp>
      <p:sp>
        <p:nvSpPr>
          <p:cNvPr id="4" name="TextBox 3"/>
          <p:cNvSpPr txBox="1"/>
          <p:nvPr/>
        </p:nvSpPr>
        <p:spPr>
          <a:xfrm>
            <a:off x="838200" y="6078379"/>
            <a:ext cx="7455887" cy="246221"/>
          </a:xfrm>
          <a:prstGeom prst="rect">
            <a:avLst/>
          </a:prstGeom>
          <a:noFill/>
        </p:spPr>
        <p:txBody>
          <a:bodyPr wrap="none" rtlCol="0">
            <a:spAutoFit/>
          </a:bodyPr>
          <a:lstStyle/>
          <a:p>
            <a:r>
              <a:rPr lang="en-US" sz="1000" dirty="0"/>
              <a:t>http://www.fda.gov/Food/GuidanceComplianceRegulatoryInformation/GuidanceDocuments/ucm300914.htm?source=</a:t>
            </a:r>
            <a:r>
              <a:rPr lang="en-US" sz="1000" dirty="0" err="1"/>
              <a:t>govdelivery</a:t>
            </a:r>
            <a:endParaRPr lang="en-US" sz="1000" dirty="0"/>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33400" y="1295400"/>
            <a:ext cx="8153400" cy="4737195"/>
          </a:xfrm>
          <a:prstGeom prst="rect">
            <a:avLst/>
          </a:prstGeom>
          <a:noFill/>
          <a:ln w="12700">
            <a:noFill/>
            <a:miter lim="800000"/>
            <a:headEnd/>
            <a:tailEnd/>
          </a:ln>
        </p:spPr>
        <p:txBody>
          <a:bodyPr lIns="90488" tIns="44450" rIns="90488" bIns="44450">
            <a:prstTxWarp prst="textNoShape">
              <a:avLst/>
            </a:prstTxWarp>
            <a:spAutoFit/>
          </a:bodyPr>
          <a:lstStyle/>
          <a:p>
            <a:pPr eaLnBrk="0" hangingPunct="0">
              <a:spcBef>
                <a:spcPct val="20000"/>
              </a:spcBef>
            </a:pPr>
            <a:r>
              <a:rPr lang="en-US" sz="3200" b="1" dirty="0"/>
              <a:t>The draft cosmetics guidance</a:t>
            </a:r>
            <a:endParaRPr lang="en-US" sz="1800" b="1" dirty="0">
              <a:solidFill>
                <a:schemeClr val="tx1"/>
              </a:solidFill>
            </a:endParaRPr>
          </a:p>
          <a:p>
            <a:pPr eaLnBrk="0" hangingPunct="0">
              <a:spcBef>
                <a:spcPct val="20000"/>
              </a:spcBef>
            </a:pPr>
            <a:r>
              <a:rPr lang="en-US" sz="1800" b="1" dirty="0"/>
              <a:t>safety assessment of </a:t>
            </a:r>
            <a:r>
              <a:rPr lang="en-US" sz="1800" b="1" dirty="0" err="1"/>
              <a:t>nanomaterials</a:t>
            </a:r>
            <a:r>
              <a:rPr lang="en-US" sz="1800" b="1" dirty="0"/>
              <a:t> when used in cosmetic products. </a:t>
            </a:r>
          </a:p>
          <a:p>
            <a:pPr eaLnBrk="0" hangingPunct="0">
              <a:spcBef>
                <a:spcPct val="20000"/>
              </a:spcBef>
            </a:pPr>
            <a:endParaRPr lang="en-US" sz="1800" b="1" dirty="0"/>
          </a:p>
          <a:p>
            <a:pPr marL="342900" indent="-342900" eaLnBrk="0" hangingPunct="0">
              <a:spcBef>
                <a:spcPct val="20000"/>
              </a:spcBef>
              <a:buFont typeface="Wingdings" charset="2"/>
              <a:buChar char="Ø"/>
            </a:pPr>
            <a:r>
              <a:rPr lang="en-US" sz="1800" b="1" dirty="0"/>
              <a:t>Cosmetics are not subject to premarket approval; however, they must be safe for consumers under labeled or customary conditions use, and they must be properly labeled. </a:t>
            </a:r>
          </a:p>
          <a:p>
            <a:pPr marL="342900" indent="-342900" eaLnBrk="0" hangingPunct="0">
              <a:spcBef>
                <a:spcPct val="20000"/>
              </a:spcBef>
              <a:buFont typeface="Wingdings" charset="2"/>
              <a:buChar char="Ø"/>
            </a:pPr>
            <a:r>
              <a:rPr lang="en-US" sz="1800" b="1" dirty="0"/>
              <a:t>Cosmetics manufactured using </a:t>
            </a:r>
            <a:r>
              <a:rPr lang="en-US" sz="1800" b="1" dirty="0" err="1"/>
              <a:t>nanomaterials</a:t>
            </a:r>
            <a:r>
              <a:rPr lang="en-US" sz="1800" b="1" dirty="0"/>
              <a:t> are subject to the same legal requirements as any other cosmetics. Companies and individuals who market cosmetics are legally responsible for the safety of their products.  </a:t>
            </a:r>
          </a:p>
          <a:p>
            <a:pPr marL="342900" indent="-342900" eaLnBrk="0" hangingPunct="0">
              <a:spcBef>
                <a:spcPct val="20000"/>
              </a:spcBef>
              <a:buFont typeface="Wingdings" charset="2"/>
              <a:buChar char="Ø"/>
            </a:pPr>
            <a:r>
              <a:rPr lang="en-US" sz="1800" b="1" dirty="0"/>
              <a:t>In general, the processes currently in use for assessing safety are appropriate for cosmetics containing </a:t>
            </a:r>
            <a:r>
              <a:rPr lang="en-US" sz="1800" b="1" dirty="0" err="1"/>
              <a:t>nanomaterials</a:t>
            </a:r>
            <a:r>
              <a:rPr lang="en-US" sz="1800" b="1" dirty="0"/>
              <a:t>. However, data needs and testing methods should be evaluated in light of the properties or functions that may be exhibited by </a:t>
            </a:r>
            <a:r>
              <a:rPr lang="en-US" sz="1800" b="1" dirty="0" err="1"/>
              <a:t>nanomaterials</a:t>
            </a:r>
            <a:r>
              <a:rPr lang="en-US" sz="1800" b="1" dirty="0"/>
              <a:t> used in cosmetic products </a:t>
            </a:r>
            <a:endParaRPr lang="en-US" sz="1800" b="1" dirty="0">
              <a:solidFill>
                <a:schemeClr val="tx1"/>
              </a:solidFill>
            </a:endParaRPr>
          </a:p>
        </p:txBody>
      </p:sp>
      <p:sp>
        <p:nvSpPr>
          <p:cNvPr id="44035" name="Rectangle 3"/>
          <p:cNvSpPr>
            <a:spLocks noGrp="1" noChangeArrowheads="1"/>
          </p:cNvSpPr>
          <p:nvPr>
            <p:ph type="title" idx="4294967295"/>
          </p:nvPr>
        </p:nvSpPr>
        <p:spPr>
          <a:xfrm>
            <a:off x="152400" y="76200"/>
            <a:ext cx="8839200" cy="762000"/>
          </a:xfrm>
        </p:spPr>
        <p:txBody>
          <a:bodyPr/>
          <a:lstStyle/>
          <a:p>
            <a:pPr eaLnBrk="1" hangingPunct="1"/>
            <a:r>
              <a:rPr lang="en-US" b="1" dirty="0">
                <a:solidFill>
                  <a:schemeClr val="tx1"/>
                </a:solidFill>
              </a:rPr>
              <a:t>Regulation - FDA</a:t>
            </a:r>
          </a:p>
        </p:txBody>
      </p:sp>
      <p:sp>
        <p:nvSpPr>
          <p:cNvPr id="4" name="TextBox 3"/>
          <p:cNvSpPr txBox="1"/>
          <p:nvPr/>
        </p:nvSpPr>
        <p:spPr>
          <a:xfrm>
            <a:off x="838200" y="6078379"/>
            <a:ext cx="7455887" cy="246221"/>
          </a:xfrm>
          <a:prstGeom prst="rect">
            <a:avLst/>
          </a:prstGeom>
          <a:noFill/>
        </p:spPr>
        <p:txBody>
          <a:bodyPr wrap="none" rtlCol="0">
            <a:spAutoFit/>
          </a:bodyPr>
          <a:lstStyle/>
          <a:p>
            <a:r>
              <a:rPr lang="en-US" sz="1000" dirty="0"/>
              <a:t>http://www.fda.gov/Food/GuidanceComplianceRegulatoryInformation/GuidanceDocuments/ucm300914.htm?source=</a:t>
            </a:r>
            <a:r>
              <a:rPr lang="en-US" sz="1000" dirty="0" err="1"/>
              <a:t>govdelivery</a:t>
            </a:r>
            <a:endParaRPr lang="en-US" sz="1000" dirty="0"/>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33400" y="1295400"/>
            <a:ext cx="8153400" cy="4287840"/>
          </a:xfrm>
          <a:prstGeom prst="rect">
            <a:avLst/>
          </a:prstGeom>
          <a:noFill/>
          <a:ln w="12700">
            <a:noFill/>
            <a:miter lim="800000"/>
            <a:headEnd/>
            <a:tailEnd/>
          </a:ln>
        </p:spPr>
        <p:txBody>
          <a:bodyPr lIns="90488" tIns="44450" rIns="90488" bIns="44450">
            <a:prstTxWarp prst="textNoShape">
              <a:avLst/>
            </a:prstTxWarp>
            <a:spAutoFit/>
          </a:bodyPr>
          <a:lstStyle/>
          <a:p>
            <a:pPr eaLnBrk="0" hangingPunct="0">
              <a:spcBef>
                <a:spcPct val="20000"/>
              </a:spcBef>
            </a:pPr>
            <a:r>
              <a:rPr lang="en-US" sz="2800" b="1" dirty="0" err="1"/>
              <a:t>Nanoscale</a:t>
            </a:r>
            <a:r>
              <a:rPr lang="en-US" sz="2800" b="1" dirty="0"/>
              <a:t> Materials</a:t>
            </a:r>
          </a:p>
          <a:p>
            <a:pPr eaLnBrk="0" hangingPunct="0">
              <a:spcBef>
                <a:spcPct val="20000"/>
              </a:spcBef>
            </a:pPr>
            <a:r>
              <a:rPr lang="en-US" sz="2400" b="1" dirty="0"/>
              <a:t>Many </a:t>
            </a:r>
            <a:r>
              <a:rPr lang="en-US" sz="2400" b="1" dirty="0" err="1"/>
              <a:t>nanoscale</a:t>
            </a:r>
            <a:r>
              <a:rPr lang="en-US" sz="2400" b="1" dirty="0"/>
              <a:t> materials are regarded as "chemical substances" under the Toxic Substances Control Act (TSCA). To ensure that </a:t>
            </a:r>
            <a:r>
              <a:rPr lang="en-US" sz="2400" b="1" dirty="0" err="1"/>
              <a:t>nanoscale</a:t>
            </a:r>
            <a:r>
              <a:rPr lang="en-US" sz="2400" b="1" dirty="0"/>
              <a:t> materials are manufactured and used in a manner that protects against unreasonable risks to human health and the environment, EPA is pursuing a comprehensive regulatory approach under TSCA. This four-pronged approach includes: </a:t>
            </a:r>
            <a:r>
              <a:rPr lang="en-US" sz="2400" b="1" dirty="0" err="1"/>
              <a:t>Premanufacture</a:t>
            </a:r>
            <a:r>
              <a:rPr lang="en-US" sz="2400" b="1" dirty="0"/>
              <a:t> notifications; a Significant New Use Rule; an information gathering rule; and a test rule.</a:t>
            </a:r>
            <a:endParaRPr lang="en-US" sz="1400" b="1" dirty="0">
              <a:solidFill>
                <a:schemeClr val="tx1"/>
              </a:solidFill>
            </a:endParaRPr>
          </a:p>
        </p:txBody>
      </p:sp>
      <p:sp>
        <p:nvSpPr>
          <p:cNvPr id="44035" name="Rectangle 3"/>
          <p:cNvSpPr>
            <a:spLocks noGrp="1" noChangeArrowheads="1"/>
          </p:cNvSpPr>
          <p:nvPr>
            <p:ph type="title" idx="4294967295"/>
          </p:nvPr>
        </p:nvSpPr>
        <p:spPr>
          <a:xfrm>
            <a:off x="152400" y="76200"/>
            <a:ext cx="8839200" cy="762000"/>
          </a:xfrm>
        </p:spPr>
        <p:txBody>
          <a:bodyPr/>
          <a:lstStyle/>
          <a:p>
            <a:pPr eaLnBrk="1" hangingPunct="1"/>
            <a:r>
              <a:rPr lang="en-US" b="1" dirty="0">
                <a:solidFill>
                  <a:schemeClr val="tx1"/>
                </a:solidFill>
              </a:rPr>
              <a:t>Regulation - EPA</a:t>
            </a:r>
          </a:p>
        </p:txBody>
      </p:sp>
      <p:sp>
        <p:nvSpPr>
          <p:cNvPr id="4" name="TextBox 3"/>
          <p:cNvSpPr txBox="1"/>
          <p:nvPr/>
        </p:nvSpPr>
        <p:spPr>
          <a:xfrm>
            <a:off x="3614045" y="6172200"/>
            <a:ext cx="1915909" cy="246221"/>
          </a:xfrm>
          <a:prstGeom prst="rect">
            <a:avLst/>
          </a:prstGeom>
          <a:noFill/>
        </p:spPr>
        <p:txBody>
          <a:bodyPr wrap="none" rtlCol="0">
            <a:spAutoFit/>
          </a:bodyPr>
          <a:lstStyle/>
          <a:p>
            <a:r>
              <a:rPr lang="en-US" sz="1000" dirty="0"/>
              <a:t>http://</a:t>
            </a:r>
            <a:r>
              <a:rPr lang="en-US" sz="1000" dirty="0" err="1"/>
              <a:t>www.epa.gov/oppt/nano</a:t>
            </a:r>
            <a:r>
              <a:rPr lang="en-US" sz="1000" dirty="0"/>
              <a:t>/</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33400" y="1295400"/>
            <a:ext cx="8153400" cy="3709221"/>
          </a:xfrm>
          <a:prstGeom prst="rect">
            <a:avLst/>
          </a:prstGeom>
          <a:noFill/>
          <a:ln w="12700">
            <a:noFill/>
            <a:miter lim="800000"/>
            <a:headEnd/>
            <a:tailEnd/>
          </a:ln>
        </p:spPr>
        <p:txBody>
          <a:bodyPr lIns="90488" tIns="44450" rIns="90488" bIns="44450">
            <a:prstTxWarp prst="textNoShape">
              <a:avLst/>
            </a:prstTxWarp>
            <a:spAutoFit/>
          </a:bodyPr>
          <a:lstStyle/>
          <a:p>
            <a:pPr eaLnBrk="0" hangingPunct="0">
              <a:spcBef>
                <a:spcPct val="20000"/>
              </a:spcBef>
            </a:pPr>
            <a:r>
              <a:rPr lang="en-US" sz="2800" b="1" dirty="0" err="1"/>
              <a:t>Nanosilver</a:t>
            </a:r>
            <a:endParaRPr lang="en-US" sz="2800" b="1" dirty="0"/>
          </a:p>
          <a:p>
            <a:pPr eaLnBrk="0" hangingPunct="0">
              <a:spcBef>
                <a:spcPct val="20000"/>
              </a:spcBef>
            </a:pPr>
            <a:endParaRPr lang="en-US" sz="2800" b="1" dirty="0"/>
          </a:p>
          <a:p>
            <a:pPr eaLnBrk="0" hangingPunct="0">
              <a:spcBef>
                <a:spcPct val="20000"/>
              </a:spcBef>
            </a:pPr>
            <a:r>
              <a:rPr lang="en-US" sz="2800" dirty="0"/>
              <a:t>“Currently, tracking products that contain </a:t>
            </a:r>
            <a:r>
              <a:rPr lang="en-US" sz="2800" dirty="0" err="1"/>
              <a:t>nanosilver</a:t>
            </a:r>
            <a:r>
              <a:rPr lang="en-US" sz="2800" dirty="0"/>
              <a:t> is getting to be difficult because the products are almost always packaged under numerous brand names, and current labeling regulations do not require that the </a:t>
            </a:r>
            <a:r>
              <a:rPr lang="en-US" sz="2800" dirty="0" err="1"/>
              <a:t>nanomaterial</a:t>
            </a:r>
            <a:r>
              <a:rPr lang="en-US" sz="2800" dirty="0"/>
              <a:t> be listed as an ingredient.”</a:t>
            </a:r>
            <a:endParaRPr lang="en-US" sz="1600" b="1" dirty="0">
              <a:solidFill>
                <a:schemeClr val="tx1"/>
              </a:solidFill>
            </a:endParaRPr>
          </a:p>
        </p:txBody>
      </p:sp>
      <p:sp>
        <p:nvSpPr>
          <p:cNvPr id="44035" name="Rectangle 3"/>
          <p:cNvSpPr>
            <a:spLocks noGrp="1" noChangeArrowheads="1"/>
          </p:cNvSpPr>
          <p:nvPr>
            <p:ph type="title" idx="4294967295"/>
          </p:nvPr>
        </p:nvSpPr>
        <p:spPr>
          <a:xfrm>
            <a:off x="152400" y="76200"/>
            <a:ext cx="8839200" cy="762000"/>
          </a:xfrm>
        </p:spPr>
        <p:txBody>
          <a:bodyPr/>
          <a:lstStyle/>
          <a:p>
            <a:pPr eaLnBrk="1" hangingPunct="1"/>
            <a:r>
              <a:rPr lang="en-US" b="1" dirty="0">
                <a:solidFill>
                  <a:schemeClr val="tx1"/>
                </a:solidFill>
              </a:rPr>
              <a:t>Regulation - EPA</a:t>
            </a:r>
          </a:p>
        </p:txBody>
      </p:sp>
      <p:sp>
        <p:nvSpPr>
          <p:cNvPr id="5" name="TextBox 4"/>
          <p:cNvSpPr txBox="1"/>
          <p:nvPr/>
        </p:nvSpPr>
        <p:spPr>
          <a:xfrm>
            <a:off x="762000" y="5816024"/>
            <a:ext cx="7696200" cy="584776"/>
          </a:xfrm>
          <a:prstGeom prst="rect">
            <a:avLst/>
          </a:prstGeom>
          <a:noFill/>
        </p:spPr>
        <p:txBody>
          <a:bodyPr wrap="square" rtlCol="0">
            <a:spAutoFit/>
          </a:bodyPr>
          <a:lstStyle/>
          <a:p>
            <a:r>
              <a:rPr lang="en-US" sz="1600" dirty="0"/>
              <a:t>US EPA State of the Science Literature Review: Everything </a:t>
            </a:r>
            <a:r>
              <a:rPr lang="en-US" sz="1600" dirty="0" err="1"/>
              <a:t>Nanosilver</a:t>
            </a:r>
            <a:r>
              <a:rPr lang="en-US" sz="1600" dirty="0"/>
              <a:t> and More – August 2010 - http://www.epa.gov/nanoscience/files/NanoPaper1.pd</a:t>
            </a:r>
            <a:endParaRPr lang="en-US" sz="2000" dirty="0"/>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33400" y="1295400"/>
            <a:ext cx="8153400" cy="4041620"/>
          </a:xfrm>
          <a:prstGeom prst="rect">
            <a:avLst/>
          </a:prstGeom>
          <a:noFill/>
          <a:ln w="12700">
            <a:noFill/>
            <a:miter lim="800000"/>
            <a:headEnd/>
            <a:tailEnd/>
          </a:ln>
        </p:spPr>
        <p:txBody>
          <a:bodyPr lIns="90488" tIns="44450" rIns="90488" bIns="44450">
            <a:prstTxWarp prst="textNoShape">
              <a:avLst/>
            </a:prstTxWarp>
            <a:spAutoFit/>
          </a:bodyPr>
          <a:lstStyle/>
          <a:p>
            <a:pPr eaLnBrk="0" hangingPunct="0">
              <a:spcBef>
                <a:spcPct val="20000"/>
              </a:spcBef>
            </a:pPr>
            <a:r>
              <a:rPr lang="en-US" sz="3600" b="1" dirty="0"/>
              <a:t>Assess the cradle to grave cost/risk associated with any given product </a:t>
            </a:r>
          </a:p>
          <a:p>
            <a:pPr marL="514350" indent="-514350" eaLnBrk="0" hangingPunct="0">
              <a:spcBef>
                <a:spcPct val="20000"/>
              </a:spcBef>
              <a:buFont typeface="Arial"/>
              <a:buChar char="•"/>
            </a:pPr>
            <a:r>
              <a:rPr lang="en-US" sz="2800" dirty="0"/>
              <a:t>Life Cycle Assessment (LCA) </a:t>
            </a:r>
          </a:p>
          <a:p>
            <a:pPr marL="514350" indent="-514350" eaLnBrk="0" hangingPunct="0">
              <a:spcBef>
                <a:spcPct val="20000"/>
              </a:spcBef>
              <a:buFont typeface="Arial"/>
              <a:buChar char="•"/>
            </a:pPr>
            <a:r>
              <a:rPr lang="en-US" sz="2800" dirty="0"/>
              <a:t>Comprehensive Environmental Assessment (CEA)</a:t>
            </a:r>
            <a:endParaRPr lang="en-US" sz="2800" b="1" dirty="0">
              <a:solidFill>
                <a:schemeClr val="tx1"/>
              </a:solidFill>
            </a:endParaRPr>
          </a:p>
          <a:p>
            <a:pPr eaLnBrk="0" hangingPunct="0">
              <a:spcBef>
                <a:spcPct val="20000"/>
              </a:spcBef>
            </a:pPr>
            <a:r>
              <a:rPr lang="en-US" sz="2800" dirty="0"/>
              <a:t>Risk assessment paradigm, which includes hazard identification, dose-response assessment, risk characterization and exposure assessment </a:t>
            </a:r>
            <a:endParaRPr lang="en-US" sz="2800" b="1" dirty="0">
              <a:solidFill>
                <a:schemeClr val="tx1"/>
              </a:solidFill>
            </a:endParaRPr>
          </a:p>
        </p:txBody>
      </p:sp>
      <p:sp>
        <p:nvSpPr>
          <p:cNvPr id="44035" name="Rectangle 3"/>
          <p:cNvSpPr>
            <a:spLocks noGrp="1" noChangeArrowheads="1"/>
          </p:cNvSpPr>
          <p:nvPr>
            <p:ph type="title" idx="4294967295"/>
          </p:nvPr>
        </p:nvSpPr>
        <p:spPr>
          <a:xfrm>
            <a:off x="152400" y="76200"/>
            <a:ext cx="8839200" cy="762000"/>
          </a:xfrm>
        </p:spPr>
        <p:txBody>
          <a:bodyPr/>
          <a:lstStyle/>
          <a:p>
            <a:pPr eaLnBrk="1" hangingPunct="1"/>
            <a:r>
              <a:rPr lang="en-US" b="1" dirty="0"/>
              <a:t>Cradle to Grave </a:t>
            </a:r>
            <a:r>
              <a:rPr lang="en-US" b="1" dirty="0">
                <a:solidFill>
                  <a:schemeClr val="tx1"/>
                </a:solidFill>
              </a:rPr>
              <a:t>- EPA</a:t>
            </a:r>
          </a:p>
        </p:txBody>
      </p:sp>
      <p:sp>
        <p:nvSpPr>
          <p:cNvPr id="5" name="TextBox 4"/>
          <p:cNvSpPr txBox="1"/>
          <p:nvPr/>
        </p:nvSpPr>
        <p:spPr>
          <a:xfrm>
            <a:off x="762000" y="5968424"/>
            <a:ext cx="7696200" cy="584776"/>
          </a:xfrm>
          <a:prstGeom prst="rect">
            <a:avLst/>
          </a:prstGeom>
          <a:noFill/>
        </p:spPr>
        <p:txBody>
          <a:bodyPr wrap="square" rtlCol="0">
            <a:spAutoFit/>
          </a:bodyPr>
          <a:lstStyle/>
          <a:p>
            <a:r>
              <a:rPr lang="en-US" sz="1600" dirty="0"/>
              <a:t>US EPA State of the Science Literature Review: Everything </a:t>
            </a:r>
            <a:r>
              <a:rPr lang="en-US" sz="1600" dirty="0" err="1"/>
              <a:t>Nanosilver</a:t>
            </a:r>
            <a:r>
              <a:rPr lang="en-US" sz="1600" dirty="0"/>
              <a:t> and More – August 2010 - http://www.epa.gov/nanoscience/files/NanoPaper1.pdf</a:t>
            </a:r>
            <a:endParaRPr lang="en-US" sz="2000" dirty="0"/>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33400" y="1295400"/>
            <a:ext cx="8153400" cy="4029308"/>
          </a:xfrm>
          <a:prstGeom prst="rect">
            <a:avLst/>
          </a:prstGeom>
          <a:noFill/>
          <a:ln w="12700">
            <a:noFill/>
            <a:miter lim="800000"/>
            <a:headEnd/>
            <a:tailEnd/>
          </a:ln>
        </p:spPr>
        <p:txBody>
          <a:bodyPr lIns="90488" tIns="44450" rIns="90488" bIns="44450">
            <a:prstTxWarp prst="textNoShape">
              <a:avLst/>
            </a:prstTxWarp>
            <a:spAutoFit/>
          </a:bodyPr>
          <a:lstStyle/>
          <a:p>
            <a:pPr eaLnBrk="0" hangingPunct="0">
              <a:spcBef>
                <a:spcPct val="20000"/>
              </a:spcBef>
            </a:pPr>
            <a:r>
              <a:rPr lang="en-US" sz="3200" b="1" dirty="0"/>
              <a:t>European Union is implementing a new Classification, Labeling and Packaging (</a:t>
            </a:r>
            <a:r>
              <a:rPr lang="en-US" sz="3200" b="1" dirty="0" err="1"/>
              <a:t>CLP)Regulation</a:t>
            </a:r>
            <a:r>
              <a:rPr lang="en-US" sz="3200" b="1" dirty="0"/>
              <a:t>. CLP includes the requirement that if the form or physical state of a substance is changed, an evaluation must be done to determine if the hazard classification should be changed.</a:t>
            </a:r>
            <a:endParaRPr lang="en-US" sz="2400" b="1" dirty="0">
              <a:solidFill>
                <a:schemeClr val="tx1"/>
              </a:solidFill>
            </a:endParaRPr>
          </a:p>
        </p:txBody>
      </p:sp>
      <p:sp>
        <p:nvSpPr>
          <p:cNvPr id="44035" name="Rectangle 3"/>
          <p:cNvSpPr>
            <a:spLocks noGrp="1" noChangeArrowheads="1"/>
          </p:cNvSpPr>
          <p:nvPr>
            <p:ph type="title" idx="4294967295"/>
          </p:nvPr>
        </p:nvSpPr>
        <p:spPr>
          <a:xfrm>
            <a:off x="152400" y="72480"/>
            <a:ext cx="8839200" cy="769441"/>
          </a:xfrm>
        </p:spPr>
        <p:txBody>
          <a:bodyPr/>
          <a:lstStyle/>
          <a:p>
            <a:pPr eaLnBrk="1" hangingPunct="1"/>
            <a:r>
              <a:rPr lang="en-US" b="1"/>
              <a:t>European Union </a:t>
            </a:r>
            <a:endParaRPr lang="en-US" b="1" dirty="0">
              <a:solidFill>
                <a:schemeClr val="tx1"/>
              </a:solidFill>
            </a:endParaRPr>
          </a:p>
        </p:txBody>
      </p:sp>
      <p:sp>
        <p:nvSpPr>
          <p:cNvPr id="5" name="TextBox 4"/>
          <p:cNvSpPr txBox="1"/>
          <p:nvPr/>
        </p:nvSpPr>
        <p:spPr>
          <a:xfrm>
            <a:off x="762000" y="5968424"/>
            <a:ext cx="7696200" cy="338554"/>
          </a:xfrm>
          <a:prstGeom prst="rect">
            <a:avLst/>
          </a:prstGeom>
          <a:noFill/>
        </p:spPr>
        <p:txBody>
          <a:bodyPr wrap="square" rtlCol="0">
            <a:spAutoFit/>
          </a:bodyPr>
          <a:lstStyle/>
          <a:p>
            <a:r>
              <a:rPr lang="en-US" sz="1600" dirty="0" err="1"/>
              <a:t>http://www.understandingnano.com/nanotechnology-regulation.html</a:t>
            </a:r>
            <a:endParaRPr lang="en-US" sz="2000"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2174"/>
            <a:ext cx="7772400" cy="766877"/>
          </a:xfrm>
          <a:noFill/>
        </p:spPr>
        <p:txBody>
          <a:bodyPr lIns="90488" tIns="44450" rIns="90488" bIns="44450"/>
          <a:lstStyle/>
          <a:p>
            <a:pPr eaLnBrk="1" hangingPunct="1"/>
            <a:r>
              <a:rPr lang="en-US" b="1" dirty="0" err="1">
                <a:solidFill>
                  <a:schemeClr val="tx1"/>
                </a:solidFill>
              </a:rPr>
              <a:t>Nano</a:t>
            </a:r>
            <a:r>
              <a:rPr lang="en-US" b="1" dirty="0">
                <a:solidFill>
                  <a:schemeClr val="tx1"/>
                </a:solidFill>
              </a:rPr>
              <a:t> </a:t>
            </a:r>
            <a:r>
              <a:rPr lang="en-US" b="1">
                <a:solidFill>
                  <a:schemeClr val="tx1"/>
                </a:solidFill>
              </a:rPr>
              <a:t>in History</a:t>
            </a:r>
            <a:endParaRPr lang="en-US" b="1" dirty="0">
              <a:solidFill>
                <a:schemeClr val="tx1"/>
              </a:solidFill>
            </a:endParaRPr>
          </a:p>
        </p:txBody>
      </p:sp>
      <p:sp>
        <p:nvSpPr>
          <p:cNvPr id="17411" name="Rectangle 3"/>
          <p:cNvSpPr>
            <a:spLocks noChangeArrowheads="1"/>
          </p:cNvSpPr>
          <p:nvPr/>
        </p:nvSpPr>
        <p:spPr bwMode="auto">
          <a:xfrm>
            <a:off x="942975" y="1371600"/>
            <a:ext cx="7258050" cy="1015663"/>
          </a:xfrm>
          <a:prstGeom prst="rect">
            <a:avLst/>
          </a:prstGeom>
          <a:noFill/>
          <a:ln w="9525">
            <a:noFill/>
            <a:miter lim="800000"/>
            <a:headEnd/>
            <a:tailEnd/>
          </a:ln>
        </p:spPr>
        <p:txBody>
          <a:bodyPr>
            <a:prstTxWarp prst="textNoShape">
              <a:avLst/>
            </a:prstTxWarp>
            <a:spAutoFit/>
          </a:bodyPr>
          <a:lstStyle/>
          <a:p>
            <a:r>
              <a:rPr lang="en-US" sz="2000" b="1" dirty="0"/>
              <a:t>1857: Michael Faraday discovered colloidal “ruby” gold, demonstrating that </a:t>
            </a:r>
            <a:r>
              <a:rPr lang="en-US" sz="2000" b="1" dirty="0" err="1"/>
              <a:t>nanostructured</a:t>
            </a:r>
            <a:r>
              <a:rPr lang="en-US" sz="2000" b="1" dirty="0"/>
              <a:t> gold under certain lighting conditions produces different-colored solutions.</a:t>
            </a:r>
          </a:p>
        </p:txBody>
      </p:sp>
      <p:sp>
        <p:nvSpPr>
          <p:cNvPr id="6" name="TextBox 5"/>
          <p:cNvSpPr txBox="1"/>
          <p:nvPr/>
        </p:nvSpPr>
        <p:spPr>
          <a:xfrm>
            <a:off x="3321215" y="6367046"/>
            <a:ext cx="2469985" cy="307777"/>
          </a:xfrm>
          <a:prstGeom prst="rect">
            <a:avLst/>
          </a:prstGeom>
          <a:noFill/>
        </p:spPr>
        <p:txBody>
          <a:bodyPr wrap="none" rtlCol="0">
            <a:spAutoFit/>
          </a:bodyPr>
          <a:lstStyle/>
          <a:p>
            <a:r>
              <a:rPr lang="en-US" sz="1400" dirty="0"/>
              <a:t>http://</a:t>
            </a:r>
            <a:r>
              <a:rPr lang="en-US" sz="1400" dirty="0" err="1"/>
              <a:t>www.nano.gov</a:t>
            </a:r>
            <a:r>
              <a:rPr lang="en-US" sz="1400" dirty="0"/>
              <a:t>/timeline</a:t>
            </a:r>
          </a:p>
        </p:txBody>
      </p:sp>
      <p:pic>
        <p:nvPicPr>
          <p:cNvPr id="9" name="Picture 8" descr="faraday-rubygoldcolloid-s.jpg"/>
          <p:cNvPicPr>
            <a:picLocks noChangeAspect="1"/>
          </p:cNvPicPr>
          <p:nvPr/>
        </p:nvPicPr>
        <p:blipFill>
          <a:blip r:embed="rId3"/>
          <a:stretch>
            <a:fillRect/>
          </a:stretch>
        </p:blipFill>
        <p:spPr>
          <a:xfrm>
            <a:off x="3276600" y="2895600"/>
            <a:ext cx="2574396" cy="2667000"/>
          </a:xfrm>
          <a:prstGeom prst="rect">
            <a:avLst/>
          </a:prstGeom>
        </p:spPr>
      </p:pic>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81000" y="1295400"/>
            <a:ext cx="5638800" cy="1813317"/>
          </a:xfrm>
          <a:prstGeom prst="rect">
            <a:avLst/>
          </a:prstGeom>
          <a:noFill/>
          <a:ln w="12700">
            <a:noFill/>
            <a:miter lim="800000"/>
            <a:headEnd/>
            <a:tailEnd/>
          </a:ln>
        </p:spPr>
        <p:txBody>
          <a:bodyPr wrap="square" lIns="90488" tIns="44450" rIns="90488" bIns="44450">
            <a:prstTxWarp prst="textNoShape">
              <a:avLst/>
            </a:prstTxWarp>
            <a:spAutoFit/>
          </a:bodyPr>
          <a:lstStyle/>
          <a:p>
            <a:pPr eaLnBrk="0" hangingPunct="0">
              <a:spcBef>
                <a:spcPct val="20000"/>
              </a:spcBef>
            </a:pPr>
            <a:r>
              <a:rPr lang="en-US" sz="2800" b="1" dirty="0"/>
              <a:t>Nike currently restricts the use of </a:t>
            </a:r>
            <a:r>
              <a:rPr lang="en-US" sz="2800" b="1" dirty="0" err="1"/>
              <a:t>nanomaterials</a:t>
            </a:r>
            <a:r>
              <a:rPr lang="en-US" sz="2800" b="1" dirty="0"/>
              <a:t> within apparel, footwear, and equipment product lines.</a:t>
            </a:r>
            <a:endParaRPr lang="en-US" sz="2000" b="1" dirty="0">
              <a:solidFill>
                <a:schemeClr val="tx1"/>
              </a:solidFill>
            </a:endParaRPr>
          </a:p>
        </p:txBody>
      </p:sp>
      <p:sp>
        <p:nvSpPr>
          <p:cNvPr id="44035" name="Rectangle 3"/>
          <p:cNvSpPr>
            <a:spLocks noGrp="1" noChangeArrowheads="1"/>
          </p:cNvSpPr>
          <p:nvPr>
            <p:ph type="title" idx="4294967295"/>
          </p:nvPr>
        </p:nvSpPr>
        <p:spPr>
          <a:xfrm>
            <a:off x="152400" y="72480"/>
            <a:ext cx="8839200" cy="769441"/>
          </a:xfrm>
        </p:spPr>
        <p:txBody>
          <a:bodyPr/>
          <a:lstStyle/>
          <a:p>
            <a:pPr eaLnBrk="1" hangingPunct="1"/>
            <a:r>
              <a:rPr lang="en-US" b="1" dirty="0"/>
              <a:t>Nike</a:t>
            </a:r>
            <a:endParaRPr lang="en-US" b="1" dirty="0">
              <a:solidFill>
                <a:schemeClr val="tx1"/>
              </a:solidFill>
            </a:endParaRPr>
          </a:p>
        </p:txBody>
      </p:sp>
      <p:pic>
        <p:nvPicPr>
          <p:cNvPr id="6" name="Picture 5" descr="Nike.red.jpg"/>
          <p:cNvPicPr>
            <a:picLocks noChangeAspect="1"/>
          </p:cNvPicPr>
          <p:nvPr/>
        </p:nvPicPr>
        <p:blipFill>
          <a:blip r:embed="rId3"/>
          <a:stretch>
            <a:fillRect/>
          </a:stretch>
        </p:blipFill>
        <p:spPr>
          <a:xfrm>
            <a:off x="6172200" y="304800"/>
            <a:ext cx="2857500" cy="2857500"/>
          </a:xfrm>
          <a:prstGeom prst="rect">
            <a:avLst/>
          </a:prstGeom>
        </p:spPr>
      </p:pic>
      <p:sp>
        <p:nvSpPr>
          <p:cNvPr id="7" name="TextBox 6"/>
          <p:cNvSpPr txBox="1"/>
          <p:nvPr/>
        </p:nvSpPr>
        <p:spPr>
          <a:xfrm>
            <a:off x="533400" y="3276600"/>
            <a:ext cx="8190909" cy="2554545"/>
          </a:xfrm>
          <a:prstGeom prst="rect">
            <a:avLst/>
          </a:prstGeom>
          <a:noFill/>
        </p:spPr>
        <p:txBody>
          <a:bodyPr wrap="square" rtlCol="0">
            <a:spAutoFit/>
          </a:bodyPr>
          <a:lstStyle/>
          <a:p>
            <a:r>
              <a:rPr lang="en-US" sz="1600" b="1" u="sng" dirty="0"/>
              <a:t>Products to which </a:t>
            </a:r>
            <a:r>
              <a:rPr lang="en-US" sz="1600" b="1" u="sng" dirty="0" err="1"/>
              <a:t>nanomaterials</a:t>
            </a:r>
            <a:r>
              <a:rPr lang="en-US" sz="1600" b="1" u="sng" dirty="0"/>
              <a:t> are applied must:</a:t>
            </a:r>
          </a:p>
          <a:p>
            <a:r>
              <a:rPr lang="en-US" sz="1600" dirty="0"/>
              <a:t>• Not leach or release chemicals (or particles) in order to be effective or as a result of wear , unless safety data are available and acceptable</a:t>
            </a:r>
          </a:p>
          <a:p>
            <a:r>
              <a:rPr lang="en-US" sz="1600" dirty="0"/>
              <a:t>• Meet legislative standards (globally)</a:t>
            </a:r>
          </a:p>
          <a:p>
            <a:r>
              <a:rPr lang="en-US" sz="1600" dirty="0"/>
              <a:t>• Be appropriately registered (e.g., EU Biocide Directive, if used as </a:t>
            </a:r>
            <a:r>
              <a:rPr lang="en-US" sz="1600" dirty="0" err="1"/>
              <a:t>bacteriostatic</a:t>
            </a:r>
            <a:r>
              <a:rPr lang="en-US" sz="1600" dirty="0"/>
              <a:t> agent)</a:t>
            </a:r>
          </a:p>
          <a:p>
            <a:r>
              <a:rPr lang="en-US" sz="1600" dirty="0"/>
              <a:t>• If registration not required: Manufacturer/supplier has made available an analysis of consumer safety</a:t>
            </a:r>
          </a:p>
          <a:p>
            <a:r>
              <a:rPr lang="en-US" sz="1600" dirty="0"/>
              <a:t>• Pass a corporate toxicity review (conducted thru the Considered Chemistry team)</a:t>
            </a:r>
          </a:p>
          <a:p>
            <a:r>
              <a:rPr lang="en-US" sz="1600" dirty="0"/>
              <a:t>• Be proven effective (for our product types)</a:t>
            </a:r>
          </a:p>
          <a:p>
            <a:r>
              <a:rPr lang="en-US" sz="1600" dirty="0"/>
              <a:t>• Comply with the Nike Corporate RSL (Restricted Substances List)</a:t>
            </a:r>
          </a:p>
        </p:txBody>
      </p:sp>
      <p:sp>
        <p:nvSpPr>
          <p:cNvPr id="8" name="TextBox 7"/>
          <p:cNvSpPr txBox="1"/>
          <p:nvPr/>
        </p:nvSpPr>
        <p:spPr>
          <a:xfrm>
            <a:off x="1905000" y="6215390"/>
            <a:ext cx="5334000" cy="430887"/>
          </a:xfrm>
          <a:prstGeom prst="rect">
            <a:avLst/>
          </a:prstGeom>
          <a:noFill/>
        </p:spPr>
        <p:txBody>
          <a:bodyPr wrap="square" rtlCol="0">
            <a:spAutoFit/>
          </a:bodyPr>
          <a:lstStyle/>
          <a:p>
            <a:pPr algn="ctr"/>
            <a:r>
              <a:rPr lang="en-US" sz="1100" dirty="0"/>
              <a:t>Nike Restricted Substances List (RSL) and Sustainable Chemistry Guidance (SCG)</a:t>
            </a:r>
          </a:p>
          <a:p>
            <a:pPr algn="ctr"/>
            <a:r>
              <a:rPr lang="en-US" sz="1100" dirty="0"/>
              <a:t>http://</a:t>
            </a:r>
            <a:r>
              <a:rPr lang="en-US" sz="1100" dirty="0" err="1"/>
              <a:t>www.nikeresponsibility.com/rsl</a:t>
            </a:r>
            <a:endParaRPr lang="en-US" sz="1100" dirty="0"/>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95300" y="1295400"/>
            <a:ext cx="8153400" cy="5014192"/>
          </a:xfrm>
          <a:prstGeom prst="rect">
            <a:avLst/>
          </a:prstGeom>
          <a:noFill/>
          <a:ln w="12700">
            <a:noFill/>
            <a:miter lim="800000"/>
            <a:headEnd/>
            <a:tailEnd/>
          </a:ln>
        </p:spPr>
        <p:txBody>
          <a:bodyPr lIns="90488" tIns="44450" rIns="90488" bIns="44450">
            <a:prstTxWarp prst="textNoShape">
              <a:avLst/>
            </a:prstTxWarp>
            <a:spAutoFit/>
          </a:bodyPr>
          <a:lstStyle/>
          <a:p>
            <a:pPr marL="514350" indent="-514350" eaLnBrk="0" hangingPunct="0">
              <a:spcBef>
                <a:spcPct val="20000"/>
              </a:spcBef>
              <a:buFont typeface="Wingdings" charset="2"/>
              <a:buChar char="Ø"/>
            </a:pPr>
            <a:r>
              <a:rPr lang="en-US" sz="3200" b="1" dirty="0">
                <a:solidFill>
                  <a:schemeClr val="tx1"/>
                </a:solidFill>
              </a:rPr>
              <a:t>Are </a:t>
            </a:r>
            <a:r>
              <a:rPr lang="en-US" sz="3200" b="1" dirty="0" err="1">
                <a:solidFill>
                  <a:schemeClr val="tx1"/>
                </a:solidFill>
              </a:rPr>
              <a:t>nanomaterials</a:t>
            </a:r>
            <a:r>
              <a:rPr lang="en-US" sz="3200" b="1" dirty="0">
                <a:solidFill>
                  <a:schemeClr val="tx1"/>
                </a:solidFill>
              </a:rPr>
              <a:t> new substances? </a:t>
            </a:r>
          </a:p>
          <a:p>
            <a:pPr marL="514350" indent="-514350" eaLnBrk="0" hangingPunct="0">
              <a:spcBef>
                <a:spcPct val="20000"/>
              </a:spcBef>
            </a:pPr>
            <a:r>
              <a:rPr lang="en-US" sz="3200" b="1" dirty="0">
                <a:solidFill>
                  <a:schemeClr val="tx1"/>
                </a:solidFill>
              </a:rPr>
              <a:t>					YES </a:t>
            </a:r>
          </a:p>
          <a:p>
            <a:pPr marL="514350" indent="-514350" eaLnBrk="0" hangingPunct="0">
              <a:spcBef>
                <a:spcPct val="20000"/>
              </a:spcBef>
              <a:buFont typeface="Wingdings" charset="2"/>
              <a:buChar char="Ø"/>
            </a:pPr>
            <a:r>
              <a:rPr lang="en-US" sz="3200" b="1" dirty="0">
                <a:solidFill>
                  <a:schemeClr val="tx1"/>
                </a:solidFill>
              </a:rPr>
              <a:t>Transparency about use in industry and consumer products</a:t>
            </a:r>
          </a:p>
          <a:p>
            <a:pPr marL="514350" indent="-514350" eaLnBrk="0" hangingPunct="0">
              <a:spcBef>
                <a:spcPct val="20000"/>
              </a:spcBef>
              <a:buFont typeface="Wingdings" charset="2"/>
              <a:buChar char="Ø"/>
            </a:pPr>
            <a:r>
              <a:rPr lang="en-US" sz="3200" b="1" dirty="0">
                <a:solidFill>
                  <a:schemeClr val="tx1"/>
                </a:solidFill>
              </a:rPr>
              <a:t>Research / Standards for sampling and assessment</a:t>
            </a:r>
          </a:p>
          <a:p>
            <a:pPr marL="514350" indent="-514350" eaLnBrk="0" hangingPunct="0">
              <a:spcBef>
                <a:spcPct val="20000"/>
              </a:spcBef>
              <a:buFont typeface="Wingdings" charset="2"/>
              <a:buChar char="Ø"/>
            </a:pPr>
            <a:r>
              <a:rPr lang="en-US" sz="3200" b="1" dirty="0">
                <a:solidFill>
                  <a:schemeClr val="tx1"/>
                </a:solidFill>
              </a:rPr>
              <a:t>Fate and transport – cradle to grave</a:t>
            </a:r>
          </a:p>
          <a:p>
            <a:pPr marL="514350" indent="-514350" eaLnBrk="0" hangingPunct="0">
              <a:spcBef>
                <a:spcPct val="20000"/>
              </a:spcBef>
              <a:buFont typeface="Wingdings" charset="2"/>
              <a:buChar char="Ø"/>
            </a:pPr>
            <a:r>
              <a:rPr lang="en-US" sz="3200" b="1" dirty="0">
                <a:solidFill>
                  <a:schemeClr val="tx1"/>
                </a:solidFill>
              </a:rPr>
              <a:t>Human and Environmental health effects</a:t>
            </a:r>
          </a:p>
        </p:txBody>
      </p:sp>
      <p:sp>
        <p:nvSpPr>
          <p:cNvPr id="44035" name="Rectangle 3"/>
          <p:cNvSpPr>
            <a:spLocks noGrp="1" noChangeArrowheads="1"/>
          </p:cNvSpPr>
          <p:nvPr>
            <p:ph type="title" idx="4294967295"/>
          </p:nvPr>
        </p:nvSpPr>
        <p:spPr>
          <a:xfrm>
            <a:off x="152400" y="76200"/>
            <a:ext cx="8839200" cy="762000"/>
          </a:xfrm>
        </p:spPr>
        <p:txBody>
          <a:bodyPr/>
          <a:lstStyle/>
          <a:p>
            <a:pPr eaLnBrk="1" hangingPunct="1"/>
            <a:r>
              <a:rPr lang="en-US" b="1" dirty="0">
                <a:solidFill>
                  <a:schemeClr val="tx1"/>
                </a:solidFill>
              </a:rPr>
              <a:t>Questions / Recommendations</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33400" y="2157413"/>
            <a:ext cx="8153400" cy="2719387"/>
          </a:xfrm>
          <a:prstGeom prst="rect">
            <a:avLst/>
          </a:prstGeom>
          <a:noFill/>
          <a:ln w="12700">
            <a:noFill/>
            <a:miter lim="800000"/>
            <a:headEnd/>
            <a:tailEnd/>
          </a:ln>
        </p:spPr>
        <p:txBody>
          <a:bodyPr lIns="90488" tIns="44450" rIns="90488" bIns="44450">
            <a:prstTxWarp prst="textNoShape">
              <a:avLst/>
            </a:prstTxWarp>
            <a:spAutoFit/>
          </a:bodyPr>
          <a:lstStyle/>
          <a:p>
            <a:pPr eaLnBrk="0" hangingPunct="0">
              <a:spcBef>
                <a:spcPct val="20000"/>
              </a:spcBef>
            </a:pPr>
            <a:r>
              <a:rPr lang="en-US" sz="3200" b="1">
                <a:solidFill>
                  <a:schemeClr val="tx1"/>
                </a:solidFill>
              </a:rPr>
              <a:t>“As crude a weapon as a cave man’s club, the chemical barrage has been hurled against the fabric of life.”</a:t>
            </a:r>
          </a:p>
          <a:p>
            <a:pPr eaLnBrk="0" hangingPunct="0">
              <a:spcBef>
                <a:spcPct val="20000"/>
              </a:spcBef>
            </a:pPr>
            <a:endParaRPr lang="en-US" sz="3200" b="1">
              <a:solidFill>
                <a:schemeClr val="tx1"/>
              </a:solidFill>
            </a:endParaRPr>
          </a:p>
          <a:p>
            <a:pPr eaLnBrk="0" hangingPunct="0">
              <a:spcBef>
                <a:spcPct val="20000"/>
              </a:spcBef>
            </a:pPr>
            <a:r>
              <a:rPr lang="en-US" sz="3200" b="1">
                <a:solidFill>
                  <a:schemeClr val="tx1"/>
                </a:solidFill>
              </a:rPr>
              <a:t>Rachel Carson – Silent Spring (1962)</a:t>
            </a:r>
          </a:p>
        </p:txBody>
      </p:sp>
      <p:sp>
        <p:nvSpPr>
          <p:cNvPr id="44035" name="Rectangle 3"/>
          <p:cNvSpPr>
            <a:spLocks noGrp="1" noChangeArrowheads="1"/>
          </p:cNvSpPr>
          <p:nvPr>
            <p:ph type="title" idx="4294967295"/>
          </p:nvPr>
        </p:nvSpPr>
        <p:spPr>
          <a:xfrm>
            <a:off x="152400" y="76200"/>
            <a:ext cx="8839200" cy="762000"/>
          </a:xfrm>
        </p:spPr>
        <p:txBody>
          <a:bodyPr/>
          <a:lstStyle/>
          <a:p>
            <a:pPr eaLnBrk="1" hangingPunct="1"/>
            <a:r>
              <a:rPr lang="en-US" b="1">
                <a:solidFill>
                  <a:schemeClr val="tx1"/>
                </a:solidFill>
              </a:rPr>
              <a:t>Silent Spring I</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533400" y="2157413"/>
            <a:ext cx="8153400" cy="3206750"/>
          </a:xfrm>
          <a:prstGeom prst="rect">
            <a:avLst/>
          </a:prstGeom>
          <a:noFill/>
          <a:ln w="12700">
            <a:noFill/>
            <a:miter lim="800000"/>
            <a:headEnd/>
            <a:tailEnd/>
          </a:ln>
        </p:spPr>
        <p:txBody>
          <a:bodyPr lIns="90488" tIns="44450" rIns="90488" bIns="44450">
            <a:prstTxWarp prst="textNoShape">
              <a:avLst/>
            </a:prstTxWarp>
            <a:spAutoFit/>
          </a:bodyPr>
          <a:lstStyle/>
          <a:p>
            <a:pPr eaLnBrk="0" hangingPunct="0">
              <a:spcBef>
                <a:spcPct val="20000"/>
              </a:spcBef>
            </a:pPr>
            <a:r>
              <a:rPr lang="en-US" sz="3200" b="1" dirty="0">
                <a:solidFill>
                  <a:schemeClr val="tx1"/>
                </a:solidFill>
              </a:rPr>
              <a:t>“The “control of nature” is a phrase conceived in arrogance, born of the Neanderthal age of biology and the convenience of man.”</a:t>
            </a:r>
          </a:p>
          <a:p>
            <a:pPr eaLnBrk="0" hangingPunct="0">
              <a:spcBef>
                <a:spcPct val="20000"/>
              </a:spcBef>
            </a:pPr>
            <a:endParaRPr lang="en-US" sz="3200" b="1" dirty="0">
              <a:solidFill>
                <a:schemeClr val="tx1"/>
              </a:solidFill>
            </a:endParaRPr>
          </a:p>
          <a:p>
            <a:pPr eaLnBrk="0" hangingPunct="0">
              <a:spcBef>
                <a:spcPct val="20000"/>
              </a:spcBef>
            </a:pPr>
            <a:r>
              <a:rPr lang="en-US" sz="3200" b="1" dirty="0">
                <a:solidFill>
                  <a:schemeClr val="tx1"/>
                </a:solidFill>
              </a:rPr>
              <a:t>Rachel Carson – Silent Spring (1962)</a:t>
            </a:r>
          </a:p>
        </p:txBody>
      </p:sp>
      <p:sp>
        <p:nvSpPr>
          <p:cNvPr id="46083" name="Rectangle 3"/>
          <p:cNvSpPr>
            <a:spLocks noGrp="1" noChangeArrowheads="1"/>
          </p:cNvSpPr>
          <p:nvPr>
            <p:ph type="title" idx="4294967295"/>
          </p:nvPr>
        </p:nvSpPr>
        <p:spPr>
          <a:xfrm>
            <a:off x="152400" y="76200"/>
            <a:ext cx="8839200" cy="762000"/>
          </a:xfrm>
        </p:spPr>
        <p:txBody>
          <a:bodyPr/>
          <a:lstStyle/>
          <a:p>
            <a:pPr eaLnBrk="1" hangingPunct="1"/>
            <a:r>
              <a:rPr lang="en-US" b="1">
                <a:solidFill>
                  <a:schemeClr val="tx1"/>
                </a:solidFill>
              </a:rPr>
              <a:t>Silent Spring II</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457200" y="76200"/>
            <a:ext cx="8229600" cy="762000"/>
          </a:xfrm>
        </p:spPr>
        <p:txBody>
          <a:bodyPr/>
          <a:lstStyle/>
          <a:p>
            <a:pPr eaLnBrk="1" hangingPunct="1"/>
            <a:r>
              <a:rPr lang="en-US" b="1">
                <a:solidFill>
                  <a:schemeClr val="tx1"/>
                </a:solidFill>
              </a:rPr>
              <a:t>Additional Information</a:t>
            </a:r>
          </a:p>
        </p:txBody>
      </p:sp>
      <p:sp>
        <p:nvSpPr>
          <p:cNvPr id="50179" name="Rectangle 6"/>
          <p:cNvSpPr>
            <a:spLocks noChangeArrowheads="1"/>
          </p:cNvSpPr>
          <p:nvPr/>
        </p:nvSpPr>
        <p:spPr bwMode="auto">
          <a:xfrm>
            <a:off x="457200" y="1447800"/>
            <a:ext cx="8115300" cy="4524316"/>
          </a:xfrm>
          <a:prstGeom prst="rect">
            <a:avLst/>
          </a:prstGeom>
          <a:noFill/>
          <a:ln w="9525">
            <a:noFill/>
            <a:miter lim="800000"/>
            <a:headEnd/>
            <a:tailEnd/>
          </a:ln>
        </p:spPr>
        <p:txBody>
          <a:bodyPr wrap="square">
            <a:prstTxWarp prst="textNoShape">
              <a:avLst/>
            </a:prstTxWarp>
            <a:spAutoFit/>
          </a:bodyPr>
          <a:lstStyle/>
          <a:p>
            <a:pPr marL="457200" indent="-457200">
              <a:buFont typeface="Wingdings" pitchFamily="-1" charset="2"/>
              <a:buChar char="Ø"/>
            </a:pPr>
            <a:r>
              <a:rPr lang="en-US" sz="3600" b="1" dirty="0">
                <a:solidFill>
                  <a:schemeClr val="tx1"/>
                </a:solidFill>
              </a:rPr>
              <a:t>Web Sites</a:t>
            </a:r>
          </a:p>
          <a:p>
            <a:pPr marL="457200" indent="-457200">
              <a:buFont typeface="Wingdings" pitchFamily="-1" charset="2"/>
              <a:buChar char="Ø"/>
            </a:pPr>
            <a:r>
              <a:rPr lang="en-US" sz="2800" b="1" dirty="0"/>
              <a:t>Nanotechnology </a:t>
            </a:r>
            <a:r>
              <a:rPr lang="en-US" sz="2800" b="1" dirty="0" err="1"/>
              <a:t>wikipedia</a:t>
            </a:r>
            <a:r>
              <a:rPr lang="en-US" sz="2800" b="1" dirty="0"/>
              <a:t> - http://en.wikipedia.org/wiki/Nanotechnology </a:t>
            </a:r>
            <a:endParaRPr lang="en-US" sz="2800" b="1" dirty="0">
              <a:hlinkClick r:id="rId3"/>
            </a:endParaRPr>
          </a:p>
          <a:p>
            <a:pPr marL="457200" indent="-457200">
              <a:buFont typeface="Wingdings" pitchFamily="-1" charset="2"/>
              <a:buChar char="Ø"/>
            </a:pPr>
            <a:r>
              <a:rPr lang="en-US" sz="2800" b="1" dirty="0"/>
              <a:t>The National Nanotechnology Initiative (NNI) - </a:t>
            </a:r>
            <a:r>
              <a:rPr lang="en-US" sz="2800" b="1" u="sng" dirty="0"/>
              <a:t>http://nano.gov/</a:t>
            </a:r>
          </a:p>
          <a:p>
            <a:pPr marL="457200" indent="-457200">
              <a:buFont typeface="Wingdings" pitchFamily="-1" charset="2"/>
              <a:buChar char="Ø"/>
            </a:pPr>
            <a:r>
              <a:rPr lang="en-US" sz="2800" b="1" dirty="0"/>
              <a:t>The International Council on Nanotechnology (ICON) http://icon.rice.edu/</a:t>
            </a:r>
          </a:p>
          <a:p>
            <a:pPr marL="457200" indent="-457200">
              <a:buFont typeface="Wingdings" pitchFamily="-1" charset="2"/>
              <a:buChar char="Ø"/>
            </a:pPr>
            <a:r>
              <a:rPr lang="en-US" sz="2800" b="1" dirty="0"/>
              <a:t>Toxipedia – Nanotoxicology -  http://</a:t>
            </a:r>
            <a:r>
              <a:rPr lang="en-US" sz="2800" b="1" dirty="0" err="1"/>
              <a:t>www.toxipedia.org/display/toxipedia/Nanotechnology</a:t>
            </a:r>
            <a:endParaRPr lang="en-US" sz="2800" b="1" dirty="0">
              <a:solidFill>
                <a:schemeClr val="tx1"/>
              </a:solidFill>
            </a:endParaRPr>
          </a:p>
        </p:txBody>
      </p:sp>
      <p:grpSp>
        <p:nvGrpSpPr>
          <p:cNvPr id="50180" name="Group 7"/>
          <p:cNvGrpSpPr>
            <a:grpSpLocks/>
          </p:cNvGrpSpPr>
          <p:nvPr/>
        </p:nvGrpSpPr>
        <p:grpSpPr bwMode="auto">
          <a:xfrm>
            <a:off x="1114425" y="1524000"/>
            <a:ext cx="6913563" cy="3505200"/>
            <a:chOff x="702" y="1632"/>
            <a:chExt cx="4355" cy="2208"/>
          </a:xfrm>
        </p:grpSpPr>
        <p:sp>
          <p:nvSpPr>
            <p:cNvPr id="50181" name="Freeform 8"/>
            <p:cNvSpPr>
              <a:spLocks/>
            </p:cNvSpPr>
            <p:nvPr/>
          </p:nvSpPr>
          <p:spPr bwMode="auto">
            <a:xfrm>
              <a:off x="702" y="1632"/>
              <a:ext cx="4355" cy="2208"/>
            </a:xfrm>
            <a:custGeom>
              <a:avLst/>
              <a:gdLst>
                <a:gd name="T0" fmla="*/ 3680 w 3910"/>
                <a:gd name="T1" fmla="*/ 1081 h 1817"/>
                <a:gd name="T2" fmla="*/ 3731 w 3910"/>
                <a:gd name="T3" fmla="*/ 1184 h 1817"/>
                <a:gd name="T4" fmla="*/ 3808 w 3910"/>
                <a:gd name="T5" fmla="*/ 1267 h 1817"/>
                <a:gd name="T6" fmla="*/ 3821 w 3910"/>
                <a:gd name="T7" fmla="*/ 1363 h 1817"/>
                <a:gd name="T8" fmla="*/ 3782 w 3910"/>
                <a:gd name="T9" fmla="*/ 1446 h 1817"/>
                <a:gd name="T10" fmla="*/ 3680 w 3910"/>
                <a:gd name="T11" fmla="*/ 1542 h 1817"/>
                <a:gd name="T12" fmla="*/ 3539 w 3910"/>
                <a:gd name="T13" fmla="*/ 1606 h 1817"/>
                <a:gd name="T14" fmla="*/ 3193 w 3910"/>
                <a:gd name="T15" fmla="*/ 1657 h 1817"/>
                <a:gd name="T16" fmla="*/ 2963 w 3910"/>
                <a:gd name="T17" fmla="*/ 1644 h 1817"/>
                <a:gd name="T18" fmla="*/ 2758 w 3910"/>
                <a:gd name="T19" fmla="*/ 1574 h 1817"/>
                <a:gd name="T20" fmla="*/ 2502 w 3910"/>
                <a:gd name="T21" fmla="*/ 1414 h 1817"/>
                <a:gd name="T22" fmla="*/ 2349 w 3910"/>
                <a:gd name="T23" fmla="*/ 1267 h 1817"/>
                <a:gd name="T24" fmla="*/ 2297 w 3910"/>
                <a:gd name="T25" fmla="*/ 1177 h 1817"/>
                <a:gd name="T26" fmla="*/ 2291 w 3910"/>
                <a:gd name="T27" fmla="*/ 1107 h 1817"/>
                <a:gd name="T28" fmla="*/ 2310 w 3910"/>
                <a:gd name="T29" fmla="*/ 1062 h 1817"/>
                <a:gd name="T30" fmla="*/ 2381 w 3910"/>
                <a:gd name="T31" fmla="*/ 1011 h 1817"/>
                <a:gd name="T32" fmla="*/ 2528 w 3910"/>
                <a:gd name="T33" fmla="*/ 992 h 1817"/>
                <a:gd name="T34" fmla="*/ 2547 w 3910"/>
                <a:gd name="T35" fmla="*/ 998 h 1817"/>
                <a:gd name="T36" fmla="*/ 2521 w 3910"/>
                <a:gd name="T37" fmla="*/ 870 h 1817"/>
                <a:gd name="T38" fmla="*/ 2240 w 3910"/>
                <a:gd name="T39" fmla="*/ 838 h 1817"/>
                <a:gd name="T40" fmla="*/ 2137 w 3910"/>
                <a:gd name="T41" fmla="*/ 800 h 1817"/>
                <a:gd name="T42" fmla="*/ 1056 w 3910"/>
                <a:gd name="T43" fmla="*/ 217 h 1817"/>
                <a:gd name="T44" fmla="*/ 614 w 3910"/>
                <a:gd name="T45" fmla="*/ 25 h 1817"/>
                <a:gd name="T46" fmla="*/ 429 w 3910"/>
                <a:gd name="T47" fmla="*/ 0 h 1817"/>
                <a:gd name="T48" fmla="*/ 141 w 3910"/>
                <a:gd name="T49" fmla="*/ 32 h 1817"/>
                <a:gd name="T50" fmla="*/ 38 w 3910"/>
                <a:gd name="T51" fmla="*/ 109 h 1817"/>
                <a:gd name="T52" fmla="*/ 0 w 3910"/>
                <a:gd name="T53" fmla="*/ 173 h 1817"/>
                <a:gd name="T54" fmla="*/ 0 w 3910"/>
                <a:gd name="T55" fmla="*/ 224 h 1817"/>
                <a:gd name="T56" fmla="*/ 32 w 3910"/>
                <a:gd name="T57" fmla="*/ 288 h 1817"/>
                <a:gd name="T58" fmla="*/ 192 w 3910"/>
                <a:gd name="T59" fmla="*/ 390 h 1817"/>
                <a:gd name="T60" fmla="*/ 480 w 3910"/>
                <a:gd name="T61" fmla="*/ 454 h 1817"/>
                <a:gd name="T62" fmla="*/ 832 w 3910"/>
                <a:gd name="T63" fmla="*/ 544 h 1817"/>
                <a:gd name="T64" fmla="*/ 1459 w 3910"/>
                <a:gd name="T65" fmla="*/ 768 h 1817"/>
                <a:gd name="T66" fmla="*/ 1837 w 3910"/>
                <a:gd name="T67" fmla="*/ 960 h 1817"/>
                <a:gd name="T68" fmla="*/ 2137 w 3910"/>
                <a:gd name="T69" fmla="*/ 1184 h 1817"/>
                <a:gd name="T70" fmla="*/ 2297 w 3910"/>
                <a:gd name="T71" fmla="*/ 1369 h 1817"/>
                <a:gd name="T72" fmla="*/ 2528 w 3910"/>
                <a:gd name="T73" fmla="*/ 1593 h 1817"/>
                <a:gd name="T74" fmla="*/ 2777 w 3910"/>
                <a:gd name="T75" fmla="*/ 1747 h 1817"/>
                <a:gd name="T76" fmla="*/ 2982 w 3910"/>
                <a:gd name="T77" fmla="*/ 1804 h 1817"/>
                <a:gd name="T78" fmla="*/ 3315 w 3910"/>
                <a:gd name="T79" fmla="*/ 1804 h 1817"/>
                <a:gd name="T80" fmla="*/ 3629 w 3910"/>
                <a:gd name="T81" fmla="*/ 1708 h 1817"/>
                <a:gd name="T82" fmla="*/ 3782 w 3910"/>
                <a:gd name="T83" fmla="*/ 1600 h 1817"/>
                <a:gd name="T84" fmla="*/ 3891 w 3910"/>
                <a:gd name="T85" fmla="*/ 1433 h 1817"/>
                <a:gd name="T86" fmla="*/ 3910 w 3910"/>
                <a:gd name="T87" fmla="*/ 1337 h 1817"/>
                <a:gd name="T88" fmla="*/ 3878 w 3910"/>
                <a:gd name="T89" fmla="*/ 1248 h 1817"/>
                <a:gd name="T90" fmla="*/ 3808 w 3910"/>
                <a:gd name="T91" fmla="*/ 1171 h 18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10"/>
                <a:gd name="T139" fmla="*/ 0 h 1817"/>
                <a:gd name="T140" fmla="*/ 3910 w 3910"/>
                <a:gd name="T141" fmla="*/ 1817 h 18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10" h="1817">
                  <a:moveTo>
                    <a:pt x="3808" y="1171"/>
                  </a:moveTo>
                  <a:lnTo>
                    <a:pt x="3808" y="1171"/>
                  </a:lnTo>
                  <a:lnTo>
                    <a:pt x="3680" y="1081"/>
                  </a:lnTo>
                  <a:lnTo>
                    <a:pt x="3731" y="1184"/>
                  </a:lnTo>
                  <a:lnTo>
                    <a:pt x="3763" y="1209"/>
                  </a:lnTo>
                  <a:lnTo>
                    <a:pt x="3789" y="1235"/>
                  </a:lnTo>
                  <a:lnTo>
                    <a:pt x="3808" y="1267"/>
                  </a:lnTo>
                  <a:lnTo>
                    <a:pt x="3821" y="1292"/>
                  </a:lnTo>
                  <a:lnTo>
                    <a:pt x="3827" y="1331"/>
                  </a:lnTo>
                  <a:lnTo>
                    <a:pt x="3821" y="1363"/>
                  </a:lnTo>
                  <a:lnTo>
                    <a:pt x="3808" y="1408"/>
                  </a:lnTo>
                  <a:lnTo>
                    <a:pt x="3782" y="1446"/>
                  </a:lnTo>
                  <a:lnTo>
                    <a:pt x="3757" y="1484"/>
                  </a:lnTo>
                  <a:lnTo>
                    <a:pt x="3725" y="1510"/>
                  </a:lnTo>
                  <a:lnTo>
                    <a:pt x="3680" y="1542"/>
                  </a:lnTo>
                  <a:lnTo>
                    <a:pt x="3641" y="1568"/>
                  </a:lnTo>
                  <a:lnTo>
                    <a:pt x="3590" y="1587"/>
                  </a:lnTo>
                  <a:lnTo>
                    <a:pt x="3539" y="1606"/>
                  </a:lnTo>
                  <a:lnTo>
                    <a:pt x="3430" y="1632"/>
                  </a:lnTo>
                  <a:lnTo>
                    <a:pt x="3309" y="1651"/>
                  </a:lnTo>
                  <a:lnTo>
                    <a:pt x="3193" y="1657"/>
                  </a:lnTo>
                  <a:lnTo>
                    <a:pt x="3072" y="1657"/>
                  </a:lnTo>
                  <a:lnTo>
                    <a:pt x="2963" y="1644"/>
                  </a:lnTo>
                  <a:lnTo>
                    <a:pt x="2912" y="1632"/>
                  </a:lnTo>
                  <a:lnTo>
                    <a:pt x="2861" y="1619"/>
                  </a:lnTo>
                  <a:lnTo>
                    <a:pt x="2758" y="1574"/>
                  </a:lnTo>
                  <a:lnTo>
                    <a:pt x="2662" y="1529"/>
                  </a:lnTo>
                  <a:lnTo>
                    <a:pt x="2579" y="1472"/>
                  </a:lnTo>
                  <a:lnTo>
                    <a:pt x="2502" y="1414"/>
                  </a:lnTo>
                  <a:lnTo>
                    <a:pt x="2432" y="1356"/>
                  </a:lnTo>
                  <a:lnTo>
                    <a:pt x="2381" y="1305"/>
                  </a:lnTo>
                  <a:lnTo>
                    <a:pt x="2349" y="1267"/>
                  </a:lnTo>
                  <a:lnTo>
                    <a:pt x="2310" y="1203"/>
                  </a:lnTo>
                  <a:lnTo>
                    <a:pt x="2297" y="1177"/>
                  </a:lnTo>
                  <a:lnTo>
                    <a:pt x="2291" y="1152"/>
                  </a:lnTo>
                  <a:lnTo>
                    <a:pt x="2291" y="1126"/>
                  </a:lnTo>
                  <a:lnTo>
                    <a:pt x="2291" y="1107"/>
                  </a:lnTo>
                  <a:lnTo>
                    <a:pt x="2297" y="1081"/>
                  </a:lnTo>
                  <a:lnTo>
                    <a:pt x="2310" y="1062"/>
                  </a:lnTo>
                  <a:lnTo>
                    <a:pt x="2329" y="1036"/>
                  </a:lnTo>
                  <a:lnTo>
                    <a:pt x="2355" y="1024"/>
                  </a:lnTo>
                  <a:lnTo>
                    <a:pt x="2381" y="1011"/>
                  </a:lnTo>
                  <a:lnTo>
                    <a:pt x="2413" y="998"/>
                  </a:lnTo>
                  <a:lnTo>
                    <a:pt x="2477" y="992"/>
                  </a:lnTo>
                  <a:lnTo>
                    <a:pt x="2528" y="992"/>
                  </a:lnTo>
                  <a:lnTo>
                    <a:pt x="2547" y="998"/>
                  </a:lnTo>
                  <a:lnTo>
                    <a:pt x="2681" y="870"/>
                  </a:lnTo>
                  <a:lnTo>
                    <a:pt x="2521" y="870"/>
                  </a:lnTo>
                  <a:lnTo>
                    <a:pt x="2374" y="857"/>
                  </a:lnTo>
                  <a:lnTo>
                    <a:pt x="2304" y="851"/>
                  </a:lnTo>
                  <a:lnTo>
                    <a:pt x="2240" y="838"/>
                  </a:lnTo>
                  <a:lnTo>
                    <a:pt x="2182" y="825"/>
                  </a:lnTo>
                  <a:lnTo>
                    <a:pt x="2137" y="800"/>
                  </a:lnTo>
                  <a:lnTo>
                    <a:pt x="1734" y="582"/>
                  </a:lnTo>
                  <a:lnTo>
                    <a:pt x="1280" y="333"/>
                  </a:lnTo>
                  <a:lnTo>
                    <a:pt x="1056" y="217"/>
                  </a:lnTo>
                  <a:lnTo>
                    <a:pt x="851" y="121"/>
                  </a:lnTo>
                  <a:lnTo>
                    <a:pt x="685" y="51"/>
                  </a:lnTo>
                  <a:lnTo>
                    <a:pt x="614" y="25"/>
                  </a:lnTo>
                  <a:lnTo>
                    <a:pt x="557" y="13"/>
                  </a:lnTo>
                  <a:lnTo>
                    <a:pt x="429" y="0"/>
                  </a:lnTo>
                  <a:lnTo>
                    <a:pt x="320" y="0"/>
                  </a:lnTo>
                  <a:lnTo>
                    <a:pt x="224" y="13"/>
                  </a:lnTo>
                  <a:lnTo>
                    <a:pt x="141" y="32"/>
                  </a:lnTo>
                  <a:lnTo>
                    <a:pt x="83" y="64"/>
                  </a:lnTo>
                  <a:lnTo>
                    <a:pt x="57" y="83"/>
                  </a:lnTo>
                  <a:lnTo>
                    <a:pt x="38" y="109"/>
                  </a:lnTo>
                  <a:lnTo>
                    <a:pt x="19" y="128"/>
                  </a:lnTo>
                  <a:lnTo>
                    <a:pt x="6" y="153"/>
                  </a:lnTo>
                  <a:lnTo>
                    <a:pt x="0" y="173"/>
                  </a:lnTo>
                  <a:lnTo>
                    <a:pt x="0" y="198"/>
                  </a:lnTo>
                  <a:lnTo>
                    <a:pt x="0" y="224"/>
                  </a:lnTo>
                  <a:lnTo>
                    <a:pt x="6" y="249"/>
                  </a:lnTo>
                  <a:lnTo>
                    <a:pt x="19" y="269"/>
                  </a:lnTo>
                  <a:lnTo>
                    <a:pt x="32" y="288"/>
                  </a:lnTo>
                  <a:lnTo>
                    <a:pt x="70" y="326"/>
                  </a:lnTo>
                  <a:lnTo>
                    <a:pt x="121" y="358"/>
                  </a:lnTo>
                  <a:lnTo>
                    <a:pt x="192" y="390"/>
                  </a:lnTo>
                  <a:lnTo>
                    <a:pt x="275" y="409"/>
                  </a:lnTo>
                  <a:lnTo>
                    <a:pt x="371" y="435"/>
                  </a:lnTo>
                  <a:lnTo>
                    <a:pt x="480" y="454"/>
                  </a:lnTo>
                  <a:lnTo>
                    <a:pt x="633" y="486"/>
                  </a:lnTo>
                  <a:lnTo>
                    <a:pt x="832" y="544"/>
                  </a:lnTo>
                  <a:lnTo>
                    <a:pt x="1069" y="614"/>
                  </a:lnTo>
                  <a:lnTo>
                    <a:pt x="1331" y="710"/>
                  </a:lnTo>
                  <a:lnTo>
                    <a:pt x="1459" y="768"/>
                  </a:lnTo>
                  <a:lnTo>
                    <a:pt x="1587" y="825"/>
                  </a:lnTo>
                  <a:lnTo>
                    <a:pt x="1715" y="889"/>
                  </a:lnTo>
                  <a:lnTo>
                    <a:pt x="1837" y="960"/>
                  </a:lnTo>
                  <a:lnTo>
                    <a:pt x="1945" y="1030"/>
                  </a:lnTo>
                  <a:lnTo>
                    <a:pt x="2048" y="1107"/>
                  </a:lnTo>
                  <a:lnTo>
                    <a:pt x="2137" y="1184"/>
                  </a:lnTo>
                  <a:lnTo>
                    <a:pt x="2214" y="1267"/>
                  </a:lnTo>
                  <a:lnTo>
                    <a:pt x="2297" y="1369"/>
                  </a:lnTo>
                  <a:lnTo>
                    <a:pt x="2374" y="1452"/>
                  </a:lnTo>
                  <a:lnTo>
                    <a:pt x="2451" y="1529"/>
                  </a:lnTo>
                  <a:lnTo>
                    <a:pt x="2528" y="1593"/>
                  </a:lnTo>
                  <a:lnTo>
                    <a:pt x="2605" y="1651"/>
                  </a:lnTo>
                  <a:lnTo>
                    <a:pt x="2688" y="1702"/>
                  </a:lnTo>
                  <a:lnTo>
                    <a:pt x="2777" y="1747"/>
                  </a:lnTo>
                  <a:lnTo>
                    <a:pt x="2873" y="1779"/>
                  </a:lnTo>
                  <a:lnTo>
                    <a:pt x="2982" y="1804"/>
                  </a:lnTo>
                  <a:lnTo>
                    <a:pt x="3091" y="1817"/>
                  </a:lnTo>
                  <a:lnTo>
                    <a:pt x="3206" y="1817"/>
                  </a:lnTo>
                  <a:lnTo>
                    <a:pt x="3315" y="1804"/>
                  </a:lnTo>
                  <a:lnTo>
                    <a:pt x="3424" y="1785"/>
                  </a:lnTo>
                  <a:lnTo>
                    <a:pt x="3533" y="1753"/>
                  </a:lnTo>
                  <a:lnTo>
                    <a:pt x="3629" y="1708"/>
                  </a:lnTo>
                  <a:lnTo>
                    <a:pt x="3712" y="1657"/>
                  </a:lnTo>
                  <a:lnTo>
                    <a:pt x="3782" y="1600"/>
                  </a:lnTo>
                  <a:lnTo>
                    <a:pt x="3840" y="1536"/>
                  </a:lnTo>
                  <a:lnTo>
                    <a:pt x="3878" y="1472"/>
                  </a:lnTo>
                  <a:lnTo>
                    <a:pt x="3891" y="1433"/>
                  </a:lnTo>
                  <a:lnTo>
                    <a:pt x="3904" y="1401"/>
                  </a:lnTo>
                  <a:lnTo>
                    <a:pt x="3910" y="1369"/>
                  </a:lnTo>
                  <a:lnTo>
                    <a:pt x="3910" y="1337"/>
                  </a:lnTo>
                  <a:lnTo>
                    <a:pt x="3904" y="1305"/>
                  </a:lnTo>
                  <a:lnTo>
                    <a:pt x="3891" y="1273"/>
                  </a:lnTo>
                  <a:lnTo>
                    <a:pt x="3878" y="1248"/>
                  </a:lnTo>
                  <a:lnTo>
                    <a:pt x="3859" y="1222"/>
                  </a:lnTo>
                  <a:lnTo>
                    <a:pt x="3833" y="1196"/>
                  </a:lnTo>
                  <a:lnTo>
                    <a:pt x="3808" y="1171"/>
                  </a:lnTo>
                  <a:close/>
                </a:path>
              </a:pathLst>
            </a:custGeom>
            <a:solidFill>
              <a:srgbClr val="000000">
                <a:alpha val="50195"/>
              </a:srgbClr>
            </a:solidFill>
            <a:ln w="9525">
              <a:noFill/>
              <a:round/>
              <a:headEnd/>
              <a:tailEnd/>
            </a:ln>
          </p:spPr>
          <p:txBody>
            <a:bodyPr>
              <a:prstTxWarp prst="textNoShape">
                <a:avLst/>
              </a:prstTxWarp>
            </a:bodyPr>
            <a:lstStyle/>
            <a:p>
              <a:endParaRPr lang="en-US"/>
            </a:p>
          </p:txBody>
        </p:sp>
        <p:sp>
          <p:nvSpPr>
            <p:cNvPr id="50182" name="Freeform 9"/>
            <p:cNvSpPr>
              <a:spLocks/>
            </p:cNvSpPr>
            <p:nvPr/>
          </p:nvSpPr>
          <p:spPr bwMode="auto">
            <a:xfrm>
              <a:off x="3439" y="2485"/>
              <a:ext cx="1404" cy="1088"/>
            </a:xfrm>
            <a:custGeom>
              <a:avLst/>
              <a:gdLst>
                <a:gd name="T0" fmla="*/ 627 w 1261"/>
                <a:gd name="T1" fmla="*/ 895 h 895"/>
                <a:gd name="T2" fmla="*/ 627 w 1261"/>
                <a:gd name="T3" fmla="*/ 895 h 895"/>
                <a:gd name="T4" fmla="*/ 704 w 1261"/>
                <a:gd name="T5" fmla="*/ 895 h 895"/>
                <a:gd name="T6" fmla="*/ 781 w 1261"/>
                <a:gd name="T7" fmla="*/ 895 h 895"/>
                <a:gd name="T8" fmla="*/ 909 w 1261"/>
                <a:gd name="T9" fmla="*/ 883 h 895"/>
                <a:gd name="T10" fmla="*/ 1018 w 1261"/>
                <a:gd name="T11" fmla="*/ 857 h 895"/>
                <a:gd name="T12" fmla="*/ 1107 w 1261"/>
                <a:gd name="T13" fmla="*/ 825 h 895"/>
                <a:gd name="T14" fmla="*/ 1178 w 1261"/>
                <a:gd name="T15" fmla="*/ 787 h 895"/>
                <a:gd name="T16" fmla="*/ 1229 w 1261"/>
                <a:gd name="T17" fmla="*/ 742 h 895"/>
                <a:gd name="T18" fmla="*/ 1242 w 1261"/>
                <a:gd name="T19" fmla="*/ 723 h 895"/>
                <a:gd name="T20" fmla="*/ 1255 w 1261"/>
                <a:gd name="T21" fmla="*/ 697 h 895"/>
                <a:gd name="T22" fmla="*/ 1261 w 1261"/>
                <a:gd name="T23" fmla="*/ 678 h 895"/>
                <a:gd name="T24" fmla="*/ 1261 w 1261"/>
                <a:gd name="T25" fmla="*/ 659 h 895"/>
                <a:gd name="T26" fmla="*/ 1261 w 1261"/>
                <a:gd name="T27" fmla="*/ 659 h 895"/>
                <a:gd name="T28" fmla="*/ 1255 w 1261"/>
                <a:gd name="T29" fmla="*/ 614 h 895"/>
                <a:gd name="T30" fmla="*/ 1242 w 1261"/>
                <a:gd name="T31" fmla="*/ 569 h 895"/>
                <a:gd name="T32" fmla="*/ 1223 w 1261"/>
                <a:gd name="T33" fmla="*/ 518 h 895"/>
                <a:gd name="T34" fmla="*/ 1191 w 1261"/>
                <a:gd name="T35" fmla="*/ 467 h 895"/>
                <a:gd name="T36" fmla="*/ 1127 w 1261"/>
                <a:gd name="T37" fmla="*/ 358 h 895"/>
                <a:gd name="T38" fmla="*/ 1037 w 1261"/>
                <a:gd name="T39" fmla="*/ 255 h 895"/>
                <a:gd name="T40" fmla="*/ 947 w 1261"/>
                <a:gd name="T41" fmla="*/ 160 h 895"/>
                <a:gd name="T42" fmla="*/ 896 w 1261"/>
                <a:gd name="T43" fmla="*/ 115 h 895"/>
                <a:gd name="T44" fmla="*/ 845 w 1261"/>
                <a:gd name="T45" fmla="*/ 76 h 895"/>
                <a:gd name="T46" fmla="*/ 800 w 1261"/>
                <a:gd name="T47" fmla="*/ 44 h 895"/>
                <a:gd name="T48" fmla="*/ 755 w 1261"/>
                <a:gd name="T49" fmla="*/ 25 h 895"/>
                <a:gd name="T50" fmla="*/ 711 w 1261"/>
                <a:gd name="T51" fmla="*/ 6 h 895"/>
                <a:gd name="T52" fmla="*/ 666 w 1261"/>
                <a:gd name="T53" fmla="*/ 0 h 895"/>
                <a:gd name="T54" fmla="*/ 666 w 1261"/>
                <a:gd name="T55" fmla="*/ 0 h 895"/>
                <a:gd name="T56" fmla="*/ 627 w 1261"/>
                <a:gd name="T57" fmla="*/ 0 h 895"/>
                <a:gd name="T58" fmla="*/ 583 w 1261"/>
                <a:gd name="T59" fmla="*/ 12 h 895"/>
                <a:gd name="T60" fmla="*/ 531 w 1261"/>
                <a:gd name="T61" fmla="*/ 32 h 895"/>
                <a:gd name="T62" fmla="*/ 480 w 1261"/>
                <a:gd name="T63" fmla="*/ 51 h 895"/>
                <a:gd name="T64" fmla="*/ 384 w 1261"/>
                <a:gd name="T65" fmla="*/ 115 h 895"/>
                <a:gd name="T66" fmla="*/ 282 w 1261"/>
                <a:gd name="T67" fmla="*/ 192 h 895"/>
                <a:gd name="T68" fmla="*/ 192 w 1261"/>
                <a:gd name="T69" fmla="*/ 275 h 895"/>
                <a:gd name="T70" fmla="*/ 109 w 1261"/>
                <a:gd name="T71" fmla="*/ 351 h 895"/>
                <a:gd name="T72" fmla="*/ 51 w 1261"/>
                <a:gd name="T73" fmla="*/ 415 h 895"/>
                <a:gd name="T74" fmla="*/ 13 w 1261"/>
                <a:gd name="T75" fmla="*/ 460 h 895"/>
                <a:gd name="T76" fmla="*/ 13 w 1261"/>
                <a:gd name="T77" fmla="*/ 460 h 895"/>
                <a:gd name="T78" fmla="*/ 0 w 1261"/>
                <a:gd name="T79" fmla="*/ 492 h 895"/>
                <a:gd name="T80" fmla="*/ 0 w 1261"/>
                <a:gd name="T81" fmla="*/ 524 h 895"/>
                <a:gd name="T82" fmla="*/ 0 w 1261"/>
                <a:gd name="T83" fmla="*/ 556 h 895"/>
                <a:gd name="T84" fmla="*/ 13 w 1261"/>
                <a:gd name="T85" fmla="*/ 588 h 895"/>
                <a:gd name="T86" fmla="*/ 32 w 1261"/>
                <a:gd name="T87" fmla="*/ 627 h 895"/>
                <a:gd name="T88" fmla="*/ 64 w 1261"/>
                <a:gd name="T89" fmla="*/ 659 h 895"/>
                <a:gd name="T90" fmla="*/ 96 w 1261"/>
                <a:gd name="T91" fmla="*/ 691 h 895"/>
                <a:gd name="T92" fmla="*/ 135 w 1261"/>
                <a:gd name="T93" fmla="*/ 729 h 895"/>
                <a:gd name="T94" fmla="*/ 186 w 1261"/>
                <a:gd name="T95" fmla="*/ 761 h 895"/>
                <a:gd name="T96" fmla="*/ 237 w 1261"/>
                <a:gd name="T97" fmla="*/ 787 h 895"/>
                <a:gd name="T98" fmla="*/ 288 w 1261"/>
                <a:gd name="T99" fmla="*/ 819 h 895"/>
                <a:gd name="T100" fmla="*/ 352 w 1261"/>
                <a:gd name="T101" fmla="*/ 838 h 895"/>
                <a:gd name="T102" fmla="*/ 416 w 1261"/>
                <a:gd name="T103" fmla="*/ 863 h 895"/>
                <a:gd name="T104" fmla="*/ 487 w 1261"/>
                <a:gd name="T105" fmla="*/ 876 h 895"/>
                <a:gd name="T106" fmla="*/ 557 w 1261"/>
                <a:gd name="T107" fmla="*/ 889 h 895"/>
                <a:gd name="T108" fmla="*/ 627 w 1261"/>
                <a:gd name="T109" fmla="*/ 895 h 895"/>
                <a:gd name="T110" fmla="*/ 627 w 1261"/>
                <a:gd name="T111" fmla="*/ 895 h 8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61"/>
                <a:gd name="T169" fmla="*/ 0 h 895"/>
                <a:gd name="T170" fmla="*/ 1261 w 1261"/>
                <a:gd name="T171" fmla="*/ 895 h 89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61" h="895">
                  <a:moveTo>
                    <a:pt x="627" y="895"/>
                  </a:moveTo>
                  <a:lnTo>
                    <a:pt x="627" y="895"/>
                  </a:lnTo>
                  <a:lnTo>
                    <a:pt x="704" y="895"/>
                  </a:lnTo>
                  <a:lnTo>
                    <a:pt x="781" y="895"/>
                  </a:lnTo>
                  <a:lnTo>
                    <a:pt x="909" y="883"/>
                  </a:lnTo>
                  <a:lnTo>
                    <a:pt x="1018" y="857"/>
                  </a:lnTo>
                  <a:lnTo>
                    <a:pt x="1107" y="825"/>
                  </a:lnTo>
                  <a:lnTo>
                    <a:pt x="1178" y="787"/>
                  </a:lnTo>
                  <a:lnTo>
                    <a:pt x="1229" y="742"/>
                  </a:lnTo>
                  <a:lnTo>
                    <a:pt x="1242" y="723"/>
                  </a:lnTo>
                  <a:lnTo>
                    <a:pt x="1255" y="697"/>
                  </a:lnTo>
                  <a:lnTo>
                    <a:pt x="1261" y="678"/>
                  </a:lnTo>
                  <a:lnTo>
                    <a:pt x="1261" y="659"/>
                  </a:lnTo>
                  <a:lnTo>
                    <a:pt x="1255" y="614"/>
                  </a:lnTo>
                  <a:lnTo>
                    <a:pt x="1242" y="569"/>
                  </a:lnTo>
                  <a:lnTo>
                    <a:pt x="1223" y="518"/>
                  </a:lnTo>
                  <a:lnTo>
                    <a:pt x="1191" y="467"/>
                  </a:lnTo>
                  <a:lnTo>
                    <a:pt x="1127" y="358"/>
                  </a:lnTo>
                  <a:lnTo>
                    <a:pt x="1037" y="255"/>
                  </a:lnTo>
                  <a:lnTo>
                    <a:pt x="947" y="160"/>
                  </a:lnTo>
                  <a:lnTo>
                    <a:pt x="896" y="115"/>
                  </a:lnTo>
                  <a:lnTo>
                    <a:pt x="845" y="76"/>
                  </a:lnTo>
                  <a:lnTo>
                    <a:pt x="800" y="44"/>
                  </a:lnTo>
                  <a:lnTo>
                    <a:pt x="755" y="25"/>
                  </a:lnTo>
                  <a:lnTo>
                    <a:pt x="711" y="6"/>
                  </a:lnTo>
                  <a:lnTo>
                    <a:pt x="666" y="0"/>
                  </a:lnTo>
                  <a:lnTo>
                    <a:pt x="627" y="0"/>
                  </a:lnTo>
                  <a:lnTo>
                    <a:pt x="583" y="12"/>
                  </a:lnTo>
                  <a:lnTo>
                    <a:pt x="531" y="32"/>
                  </a:lnTo>
                  <a:lnTo>
                    <a:pt x="480" y="51"/>
                  </a:lnTo>
                  <a:lnTo>
                    <a:pt x="384" y="115"/>
                  </a:lnTo>
                  <a:lnTo>
                    <a:pt x="282" y="192"/>
                  </a:lnTo>
                  <a:lnTo>
                    <a:pt x="192" y="275"/>
                  </a:lnTo>
                  <a:lnTo>
                    <a:pt x="109" y="351"/>
                  </a:lnTo>
                  <a:lnTo>
                    <a:pt x="51" y="415"/>
                  </a:lnTo>
                  <a:lnTo>
                    <a:pt x="13" y="460"/>
                  </a:lnTo>
                  <a:lnTo>
                    <a:pt x="0" y="492"/>
                  </a:lnTo>
                  <a:lnTo>
                    <a:pt x="0" y="524"/>
                  </a:lnTo>
                  <a:lnTo>
                    <a:pt x="0" y="556"/>
                  </a:lnTo>
                  <a:lnTo>
                    <a:pt x="13" y="588"/>
                  </a:lnTo>
                  <a:lnTo>
                    <a:pt x="32" y="627"/>
                  </a:lnTo>
                  <a:lnTo>
                    <a:pt x="64" y="659"/>
                  </a:lnTo>
                  <a:lnTo>
                    <a:pt x="96" y="691"/>
                  </a:lnTo>
                  <a:lnTo>
                    <a:pt x="135" y="729"/>
                  </a:lnTo>
                  <a:lnTo>
                    <a:pt x="186" y="761"/>
                  </a:lnTo>
                  <a:lnTo>
                    <a:pt x="237" y="787"/>
                  </a:lnTo>
                  <a:lnTo>
                    <a:pt x="288" y="819"/>
                  </a:lnTo>
                  <a:lnTo>
                    <a:pt x="352" y="838"/>
                  </a:lnTo>
                  <a:lnTo>
                    <a:pt x="416" y="863"/>
                  </a:lnTo>
                  <a:lnTo>
                    <a:pt x="487" y="876"/>
                  </a:lnTo>
                  <a:lnTo>
                    <a:pt x="557" y="889"/>
                  </a:lnTo>
                  <a:lnTo>
                    <a:pt x="627" y="895"/>
                  </a:lnTo>
                  <a:close/>
                </a:path>
              </a:pathLst>
            </a:custGeom>
            <a:solidFill>
              <a:srgbClr val="FF00FF">
                <a:alpha val="50195"/>
              </a:srgbClr>
            </a:solidFill>
            <a:ln w="9525">
              <a:noFill/>
              <a:round/>
              <a:headEnd/>
              <a:tailEnd/>
            </a:ln>
          </p:spPr>
          <p:txBody>
            <a:bodyPr>
              <a:prstTxWarp prst="textNoShape">
                <a:avLst/>
              </a:prstTxWarp>
            </a:bodyPr>
            <a:lstStyle/>
            <a:p>
              <a:endParaRPr lang="en-US"/>
            </a:p>
          </p:txBody>
        </p:sp>
      </p:gr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7"/>
          <p:cNvGrpSpPr>
            <a:grpSpLocks/>
          </p:cNvGrpSpPr>
          <p:nvPr/>
        </p:nvGrpSpPr>
        <p:grpSpPr bwMode="auto">
          <a:xfrm>
            <a:off x="1114425" y="1676400"/>
            <a:ext cx="6913563" cy="3505200"/>
            <a:chOff x="702" y="1632"/>
            <a:chExt cx="4355" cy="2208"/>
          </a:xfrm>
        </p:grpSpPr>
        <p:sp>
          <p:nvSpPr>
            <p:cNvPr id="48133" name="Freeform 8"/>
            <p:cNvSpPr>
              <a:spLocks/>
            </p:cNvSpPr>
            <p:nvPr/>
          </p:nvSpPr>
          <p:spPr bwMode="auto">
            <a:xfrm>
              <a:off x="702" y="1632"/>
              <a:ext cx="4355" cy="2208"/>
            </a:xfrm>
            <a:custGeom>
              <a:avLst/>
              <a:gdLst>
                <a:gd name="T0" fmla="*/ 3680 w 3910"/>
                <a:gd name="T1" fmla="*/ 1081 h 1817"/>
                <a:gd name="T2" fmla="*/ 3731 w 3910"/>
                <a:gd name="T3" fmla="*/ 1184 h 1817"/>
                <a:gd name="T4" fmla="*/ 3808 w 3910"/>
                <a:gd name="T5" fmla="*/ 1267 h 1817"/>
                <a:gd name="T6" fmla="*/ 3821 w 3910"/>
                <a:gd name="T7" fmla="*/ 1363 h 1817"/>
                <a:gd name="T8" fmla="*/ 3782 w 3910"/>
                <a:gd name="T9" fmla="*/ 1446 h 1817"/>
                <a:gd name="T10" fmla="*/ 3680 w 3910"/>
                <a:gd name="T11" fmla="*/ 1542 h 1817"/>
                <a:gd name="T12" fmla="*/ 3539 w 3910"/>
                <a:gd name="T13" fmla="*/ 1606 h 1817"/>
                <a:gd name="T14" fmla="*/ 3193 w 3910"/>
                <a:gd name="T15" fmla="*/ 1657 h 1817"/>
                <a:gd name="T16" fmla="*/ 2963 w 3910"/>
                <a:gd name="T17" fmla="*/ 1644 h 1817"/>
                <a:gd name="T18" fmla="*/ 2758 w 3910"/>
                <a:gd name="T19" fmla="*/ 1574 h 1817"/>
                <a:gd name="T20" fmla="*/ 2502 w 3910"/>
                <a:gd name="T21" fmla="*/ 1414 h 1817"/>
                <a:gd name="T22" fmla="*/ 2349 w 3910"/>
                <a:gd name="T23" fmla="*/ 1267 h 1817"/>
                <a:gd name="T24" fmla="*/ 2297 w 3910"/>
                <a:gd name="T25" fmla="*/ 1177 h 1817"/>
                <a:gd name="T26" fmla="*/ 2291 w 3910"/>
                <a:gd name="T27" fmla="*/ 1107 h 1817"/>
                <a:gd name="T28" fmla="*/ 2310 w 3910"/>
                <a:gd name="T29" fmla="*/ 1062 h 1817"/>
                <a:gd name="T30" fmla="*/ 2381 w 3910"/>
                <a:gd name="T31" fmla="*/ 1011 h 1817"/>
                <a:gd name="T32" fmla="*/ 2528 w 3910"/>
                <a:gd name="T33" fmla="*/ 992 h 1817"/>
                <a:gd name="T34" fmla="*/ 2547 w 3910"/>
                <a:gd name="T35" fmla="*/ 998 h 1817"/>
                <a:gd name="T36" fmla="*/ 2521 w 3910"/>
                <a:gd name="T37" fmla="*/ 870 h 1817"/>
                <a:gd name="T38" fmla="*/ 2240 w 3910"/>
                <a:gd name="T39" fmla="*/ 838 h 1817"/>
                <a:gd name="T40" fmla="*/ 2137 w 3910"/>
                <a:gd name="T41" fmla="*/ 800 h 1817"/>
                <a:gd name="T42" fmla="*/ 1056 w 3910"/>
                <a:gd name="T43" fmla="*/ 217 h 1817"/>
                <a:gd name="T44" fmla="*/ 614 w 3910"/>
                <a:gd name="T45" fmla="*/ 25 h 1817"/>
                <a:gd name="T46" fmla="*/ 429 w 3910"/>
                <a:gd name="T47" fmla="*/ 0 h 1817"/>
                <a:gd name="T48" fmla="*/ 141 w 3910"/>
                <a:gd name="T49" fmla="*/ 32 h 1817"/>
                <a:gd name="T50" fmla="*/ 38 w 3910"/>
                <a:gd name="T51" fmla="*/ 109 h 1817"/>
                <a:gd name="T52" fmla="*/ 0 w 3910"/>
                <a:gd name="T53" fmla="*/ 173 h 1817"/>
                <a:gd name="T54" fmla="*/ 0 w 3910"/>
                <a:gd name="T55" fmla="*/ 224 h 1817"/>
                <a:gd name="T56" fmla="*/ 32 w 3910"/>
                <a:gd name="T57" fmla="*/ 288 h 1817"/>
                <a:gd name="T58" fmla="*/ 192 w 3910"/>
                <a:gd name="T59" fmla="*/ 390 h 1817"/>
                <a:gd name="T60" fmla="*/ 480 w 3910"/>
                <a:gd name="T61" fmla="*/ 454 h 1817"/>
                <a:gd name="T62" fmla="*/ 832 w 3910"/>
                <a:gd name="T63" fmla="*/ 544 h 1817"/>
                <a:gd name="T64" fmla="*/ 1459 w 3910"/>
                <a:gd name="T65" fmla="*/ 768 h 1817"/>
                <a:gd name="T66" fmla="*/ 1837 w 3910"/>
                <a:gd name="T67" fmla="*/ 960 h 1817"/>
                <a:gd name="T68" fmla="*/ 2137 w 3910"/>
                <a:gd name="T69" fmla="*/ 1184 h 1817"/>
                <a:gd name="T70" fmla="*/ 2297 w 3910"/>
                <a:gd name="T71" fmla="*/ 1369 h 1817"/>
                <a:gd name="T72" fmla="*/ 2528 w 3910"/>
                <a:gd name="T73" fmla="*/ 1593 h 1817"/>
                <a:gd name="T74" fmla="*/ 2777 w 3910"/>
                <a:gd name="T75" fmla="*/ 1747 h 1817"/>
                <a:gd name="T76" fmla="*/ 2982 w 3910"/>
                <a:gd name="T77" fmla="*/ 1804 h 1817"/>
                <a:gd name="T78" fmla="*/ 3315 w 3910"/>
                <a:gd name="T79" fmla="*/ 1804 h 1817"/>
                <a:gd name="T80" fmla="*/ 3629 w 3910"/>
                <a:gd name="T81" fmla="*/ 1708 h 1817"/>
                <a:gd name="T82" fmla="*/ 3782 w 3910"/>
                <a:gd name="T83" fmla="*/ 1600 h 1817"/>
                <a:gd name="T84" fmla="*/ 3891 w 3910"/>
                <a:gd name="T85" fmla="*/ 1433 h 1817"/>
                <a:gd name="T86" fmla="*/ 3910 w 3910"/>
                <a:gd name="T87" fmla="*/ 1337 h 1817"/>
                <a:gd name="T88" fmla="*/ 3878 w 3910"/>
                <a:gd name="T89" fmla="*/ 1248 h 1817"/>
                <a:gd name="T90" fmla="*/ 3808 w 3910"/>
                <a:gd name="T91" fmla="*/ 1171 h 18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10"/>
                <a:gd name="T139" fmla="*/ 0 h 1817"/>
                <a:gd name="T140" fmla="*/ 3910 w 3910"/>
                <a:gd name="T141" fmla="*/ 1817 h 18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10" h="1817">
                  <a:moveTo>
                    <a:pt x="3808" y="1171"/>
                  </a:moveTo>
                  <a:lnTo>
                    <a:pt x="3808" y="1171"/>
                  </a:lnTo>
                  <a:lnTo>
                    <a:pt x="3680" y="1081"/>
                  </a:lnTo>
                  <a:lnTo>
                    <a:pt x="3731" y="1184"/>
                  </a:lnTo>
                  <a:lnTo>
                    <a:pt x="3763" y="1209"/>
                  </a:lnTo>
                  <a:lnTo>
                    <a:pt x="3789" y="1235"/>
                  </a:lnTo>
                  <a:lnTo>
                    <a:pt x="3808" y="1267"/>
                  </a:lnTo>
                  <a:lnTo>
                    <a:pt x="3821" y="1292"/>
                  </a:lnTo>
                  <a:lnTo>
                    <a:pt x="3827" y="1331"/>
                  </a:lnTo>
                  <a:lnTo>
                    <a:pt x="3821" y="1363"/>
                  </a:lnTo>
                  <a:lnTo>
                    <a:pt x="3808" y="1408"/>
                  </a:lnTo>
                  <a:lnTo>
                    <a:pt x="3782" y="1446"/>
                  </a:lnTo>
                  <a:lnTo>
                    <a:pt x="3757" y="1484"/>
                  </a:lnTo>
                  <a:lnTo>
                    <a:pt x="3725" y="1510"/>
                  </a:lnTo>
                  <a:lnTo>
                    <a:pt x="3680" y="1542"/>
                  </a:lnTo>
                  <a:lnTo>
                    <a:pt x="3641" y="1568"/>
                  </a:lnTo>
                  <a:lnTo>
                    <a:pt x="3590" y="1587"/>
                  </a:lnTo>
                  <a:lnTo>
                    <a:pt x="3539" y="1606"/>
                  </a:lnTo>
                  <a:lnTo>
                    <a:pt x="3430" y="1632"/>
                  </a:lnTo>
                  <a:lnTo>
                    <a:pt x="3309" y="1651"/>
                  </a:lnTo>
                  <a:lnTo>
                    <a:pt x="3193" y="1657"/>
                  </a:lnTo>
                  <a:lnTo>
                    <a:pt x="3072" y="1657"/>
                  </a:lnTo>
                  <a:lnTo>
                    <a:pt x="2963" y="1644"/>
                  </a:lnTo>
                  <a:lnTo>
                    <a:pt x="2912" y="1632"/>
                  </a:lnTo>
                  <a:lnTo>
                    <a:pt x="2861" y="1619"/>
                  </a:lnTo>
                  <a:lnTo>
                    <a:pt x="2758" y="1574"/>
                  </a:lnTo>
                  <a:lnTo>
                    <a:pt x="2662" y="1529"/>
                  </a:lnTo>
                  <a:lnTo>
                    <a:pt x="2579" y="1472"/>
                  </a:lnTo>
                  <a:lnTo>
                    <a:pt x="2502" y="1414"/>
                  </a:lnTo>
                  <a:lnTo>
                    <a:pt x="2432" y="1356"/>
                  </a:lnTo>
                  <a:lnTo>
                    <a:pt x="2381" y="1305"/>
                  </a:lnTo>
                  <a:lnTo>
                    <a:pt x="2349" y="1267"/>
                  </a:lnTo>
                  <a:lnTo>
                    <a:pt x="2310" y="1203"/>
                  </a:lnTo>
                  <a:lnTo>
                    <a:pt x="2297" y="1177"/>
                  </a:lnTo>
                  <a:lnTo>
                    <a:pt x="2291" y="1152"/>
                  </a:lnTo>
                  <a:lnTo>
                    <a:pt x="2291" y="1126"/>
                  </a:lnTo>
                  <a:lnTo>
                    <a:pt x="2291" y="1107"/>
                  </a:lnTo>
                  <a:lnTo>
                    <a:pt x="2297" y="1081"/>
                  </a:lnTo>
                  <a:lnTo>
                    <a:pt x="2310" y="1062"/>
                  </a:lnTo>
                  <a:lnTo>
                    <a:pt x="2329" y="1036"/>
                  </a:lnTo>
                  <a:lnTo>
                    <a:pt x="2355" y="1024"/>
                  </a:lnTo>
                  <a:lnTo>
                    <a:pt x="2381" y="1011"/>
                  </a:lnTo>
                  <a:lnTo>
                    <a:pt x="2413" y="998"/>
                  </a:lnTo>
                  <a:lnTo>
                    <a:pt x="2477" y="992"/>
                  </a:lnTo>
                  <a:lnTo>
                    <a:pt x="2528" y="992"/>
                  </a:lnTo>
                  <a:lnTo>
                    <a:pt x="2547" y="998"/>
                  </a:lnTo>
                  <a:lnTo>
                    <a:pt x="2681" y="870"/>
                  </a:lnTo>
                  <a:lnTo>
                    <a:pt x="2521" y="870"/>
                  </a:lnTo>
                  <a:lnTo>
                    <a:pt x="2374" y="857"/>
                  </a:lnTo>
                  <a:lnTo>
                    <a:pt x="2304" y="851"/>
                  </a:lnTo>
                  <a:lnTo>
                    <a:pt x="2240" y="838"/>
                  </a:lnTo>
                  <a:lnTo>
                    <a:pt x="2182" y="825"/>
                  </a:lnTo>
                  <a:lnTo>
                    <a:pt x="2137" y="800"/>
                  </a:lnTo>
                  <a:lnTo>
                    <a:pt x="1734" y="582"/>
                  </a:lnTo>
                  <a:lnTo>
                    <a:pt x="1280" y="333"/>
                  </a:lnTo>
                  <a:lnTo>
                    <a:pt x="1056" y="217"/>
                  </a:lnTo>
                  <a:lnTo>
                    <a:pt x="851" y="121"/>
                  </a:lnTo>
                  <a:lnTo>
                    <a:pt x="685" y="51"/>
                  </a:lnTo>
                  <a:lnTo>
                    <a:pt x="614" y="25"/>
                  </a:lnTo>
                  <a:lnTo>
                    <a:pt x="557" y="13"/>
                  </a:lnTo>
                  <a:lnTo>
                    <a:pt x="429" y="0"/>
                  </a:lnTo>
                  <a:lnTo>
                    <a:pt x="320" y="0"/>
                  </a:lnTo>
                  <a:lnTo>
                    <a:pt x="224" y="13"/>
                  </a:lnTo>
                  <a:lnTo>
                    <a:pt x="141" y="32"/>
                  </a:lnTo>
                  <a:lnTo>
                    <a:pt x="83" y="64"/>
                  </a:lnTo>
                  <a:lnTo>
                    <a:pt x="57" y="83"/>
                  </a:lnTo>
                  <a:lnTo>
                    <a:pt x="38" y="109"/>
                  </a:lnTo>
                  <a:lnTo>
                    <a:pt x="19" y="128"/>
                  </a:lnTo>
                  <a:lnTo>
                    <a:pt x="6" y="153"/>
                  </a:lnTo>
                  <a:lnTo>
                    <a:pt x="0" y="173"/>
                  </a:lnTo>
                  <a:lnTo>
                    <a:pt x="0" y="198"/>
                  </a:lnTo>
                  <a:lnTo>
                    <a:pt x="0" y="224"/>
                  </a:lnTo>
                  <a:lnTo>
                    <a:pt x="6" y="249"/>
                  </a:lnTo>
                  <a:lnTo>
                    <a:pt x="19" y="269"/>
                  </a:lnTo>
                  <a:lnTo>
                    <a:pt x="32" y="288"/>
                  </a:lnTo>
                  <a:lnTo>
                    <a:pt x="70" y="326"/>
                  </a:lnTo>
                  <a:lnTo>
                    <a:pt x="121" y="358"/>
                  </a:lnTo>
                  <a:lnTo>
                    <a:pt x="192" y="390"/>
                  </a:lnTo>
                  <a:lnTo>
                    <a:pt x="275" y="409"/>
                  </a:lnTo>
                  <a:lnTo>
                    <a:pt x="371" y="435"/>
                  </a:lnTo>
                  <a:lnTo>
                    <a:pt x="480" y="454"/>
                  </a:lnTo>
                  <a:lnTo>
                    <a:pt x="633" y="486"/>
                  </a:lnTo>
                  <a:lnTo>
                    <a:pt x="832" y="544"/>
                  </a:lnTo>
                  <a:lnTo>
                    <a:pt x="1069" y="614"/>
                  </a:lnTo>
                  <a:lnTo>
                    <a:pt x="1331" y="710"/>
                  </a:lnTo>
                  <a:lnTo>
                    <a:pt x="1459" y="768"/>
                  </a:lnTo>
                  <a:lnTo>
                    <a:pt x="1587" y="825"/>
                  </a:lnTo>
                  <a:lnTo>
                    <a:pt x="1715" y="889"/>
                  </a:lnTo>
                  <a:lnTo>
                    <a:pt x="1837" y="960"/>
                  </a:lnTo>
                  <a:lnTo>
                    <a:pt x="1945" y="1030"/>
                  </a:lnTo>
                  <a:lnTo>
                    <a:pt x="2048" y="1107"/>
                  </a:lnTo>
                  <a:lnTo>
                    <a:pt x="2137" y="1184"/>
                  </a:lnTo>
                  <a:lnTo>
                    <a:pt x="2214" y="1267"/>
                  </a:lnTo>
                  <a:lnTo>
                    <a:pt x="2297" y="1369"/>
                  </a:lnTo>
                  <a:lnTo>
                    <a:pt x="2374" y="1452"/>
                  </a:lnTo>
                  <a:lnTo>
                    <a:pt x="2451" y="1529"/>
                  </a:lnTo>
                  <a:lnTo>
                    <a:pt x="2528" y="1593"/>
                  </a:lnTo>
                  <a:lnTo>
                    <a:pt x="2605" y="1651"/>
                  </a:lnTo>
                  <a:lnTo>
                    <a:pt x="2688" y="1702"/>
                  </a:lnTo>
                  <a:lnTo>
                    <a:pt x="2777" y="1747"/>
                  </a:lnTo>
                  <a:lnTo>
                    <a:pt x="2873" y="1779"/>
                  </a:lnTo>
                  <a:lnTo>
                    <a:pt x="2982" y="1804"/>
                  </a:lnTo>
                  <a:lnTo>
                    <a:pt x="3091" y="1817"/>
                  </a:lnTo>
                  <a:lnTo>
                    <a:pt x="3206" y="1817"/>
                  </a:lnTo>
                  <a:lnTo>
                    <a:pt x="3315" y="1804"/>
                  </a:lnTo>
                  <a:lnTo>
                    <a:pt x="3424" y="1785"/>
                  </a:lnTo>
                  <a:lnTo>
                    <a:pt x="3533" y="1753"/>
                  </a:lnTo>
                  <a:lnTo>
                    <a:pt x="3629" y="1708"/>
                  </a:lnTo>
                  <a:lnTo>
                    <a:pt x="3712" y="1657"/>
                  </a:lnTo>
                  <a:lnTo>
                    <a:pt x="3782" y="1600"/>
                  </a:lnTo>
                  <a:lnTo>
                    <a:pt x="3840" y="1536"/>
                  </a:lnTo>
                  <a:lnTo>
                    <a:pt x="3878" y="1472"/>
                  </a:lnTo>
                  <a:lnTo>
                    <a:pt x="3891" y="1433"/>
                  </a:lnTo>
                  <a:lnTo>
                    <a:pt x="3904" y="1401"/>
                  </a:lnTo>
                  <a:lnTo>
                    <a:pt x="3910" y="1369"/>
                  </a:lnTo>
                  <a:lnTo>
                    <a:pt x="3910" y="1337"/>
                  </a:lnTo>
                  <a:lnTo>
                    <a:pt x="3904" y="1305"/>
                  </a:lnTo>
                  <a:lnTo>
                    <a:pt x="3891" y="1273"/>
                  </a:lnTo>
                  <a:lnTo>
                    <a:pt x="3878" y="1248"/>
                  </a:lnTo>
                  <a:lnTo>
                    <a:pt x="3859" y="1222"/>
                  </a:lnTo>
                  <a:lnTo>
                    <a:pt x="3833" y="1196"/>
                  </a:lnTo>
                  <a:lnTo>
                    <a:pt x="3808" y="1171"/>
                  </a:lnTo>
                  <a:close/>
                </a:path>
              </a:pathLst>
            </a:custGeom>
            <a:solidFill>
              <a:srgbClr val="000000">
                <a:alpha val="50195"/>
              </a:srgbClr>
            </a:solidFill>
            <a:ln w="9525">
              <a:noFill/>
              <a:round/>
              <a:headEnd/>
              <a:tailEnd/>
            </a:ln>
          </p:spPr>
          <p:txBody>
            <a:bodyPr>
              <a:prstTxWarp prst="textNoShape">
                <a:avLst/>
              </a:prstTxWarp>
            </a:bodyPr>
            <a:lstStyle/>
            <a:p>
              <a:endParaRPr lang="en-US"/>
            </a:p>
          </p:txBody>
        </p:sp>
        <p:sp>
          <p:nvSpPr>
            <p:cNvPr id="48134" name="Freeform 9"/>
            <p:cNvSpPr>
              <a:spLocks/>
            </p:cNvSpPr>
            <p:nvPr/>
          </p:nvSpPr>
          <p:spPr bwMode="auto">
            <a:xfrm>
              <a:off x="3439" y="2485"/>
              <a:ext cx="1404" cy="1088"/>
            </a:xfrm>
            <a:custGeom>
              <a:avLst/>
              <a:gdLst>
                <a:gd name="T0" fmla="*/ 627 w 1261"/>
                <a:gd name="T1" fmla="*/ 895 h 895"/>
                <a:gd name="T2" fmla="*/ 627 w 1261"/>
                <a:gd name="T3" fmla="*/ 895 h 895"/>
                <a:gd name="T4" fmla="*/ 704 w 1261"/>
                <a:gd name="T5" fmla="*/ 895 h 895"/>
                <a:gd name="T6" fmla="*/ 781 w 1261"/>
                <a:gd name="T7" fmla="*/ 895 h 895"/>
                <a:gd name="T8" fmla="*/ 909 w 1261"/>
                <a:gd name="T9" fmla="*/ 883 h 895"/>
                <a:gd name="T10" fmla="*/ 1018 w 1261"/>
                <a:gd name="T11" fmla="*/ 857 h 895"/>
                <a:gd name="T12" fmla="*/ 1107 w 1261"/>
                <a:gd name="T13" fmla="*/ 825 h 895"/>
                <a:gd name="T14" fmla="*/ 1178 w 1261"/>
                <a:gd name="T15" fmla="*/ 787 h 895"/>
                <a:gd name="T16" fmla="*/ 1229 w 1261"/>
                <a:gd name="T17" fmla="*/ 742 h 895"/>
                <a:gd name="T18" fmla="*/ 1242 w 1261"/>
                <a:gd name="T19" fmla="*/ 723 h 895"/>
                <a:gd name="T20" fmla="*/ 1255 w 1261"/>
                <a:gd name="T21" fmla="*/ 697 h 895"/>
                <a:gd name="T22" fmla="*/ 1261 w 1261"/>
                <a:gd name="T23" fmla="*/ 678 h 895"/>
                <a:gd name="T24" fmla="*/ 1261 w 1261"/>
                <a:gd name="T25" fmla="*/ 659 h 895"/>
                <a:gd name="T26" fmla="*/ 1261 w 1261"/>
                <a:gd name="T27" fmla="*/ 659 h 895"/>
                <a:gd name="T28" fmla="*/ 1255 w 1261"/>
                <a:gd name="T29" fmla="*/ 614 h 895"/>
                <a:gd name="T30" fmla="*/ 1242 w 1261"/>
                <a:gd name="T31" fmla="*/ 569 h 895"/>
                <a:gd name="T32" fmla="*/ 1223 w 1261"/>
                <a:gd name="T33" fmla="*/ 518 h 895"/>
                <a:gd name="T34" fmla="*/ 1191 w 1261"/>
                <a:gd name="T35" fmla="*/ 467 h 895"/>
                <a:gd name="T36" fmla="*/ 1127 w 1261"/>
                <a:gd name="T37" fmla="*/ 358 h 895"/>
                <a:gd name="T38" fmla="*/ 1037 w 1261"/>
                <a:gd name="T39" fmla="*/ 255 h 895"/>
                <a:gd name="T40" fmla="*/ 947 w 1261"/>
                <a:gd name="T41" fmla="*/ 160 h 895"/>
                <a:gd name="T42" fmla="*/ 896 w 1261"/>
                <a:gd name="T43" fmla="*/ 115 h 895"/>
                <a:gd name="T44" fmla="*/ 845 w 1261"/>
                <a:gd name="T45" fmla="*/ 76 h 895"/>
                <a:gd name="T46" fmla="*/ 800 w 1261"/>
                <a:gd name="T47" fmla="*/ 44 h 895"/>
                <a:gd name="T48" fmla="*/ 755 w 1261"/>
                <a:gd name="T49" fmla="*/ 25 h 895"/>
                <a:gd name="T50" fmla="*/ 711 w 1261"/>
                <a:gd name="T51" fmla="*/ 6 h 895"/>
                <a:gd name="T52" fmla="*/ 666 w 1261"/>
                <a:gd name="T53" fmla="*/ 0 h 895"/>
                <a:gd name="T54" fmla="*/ 666 w 1261"/>
                <a:gd name="T55" fmla="*/ 0 h 895"/>
                <a:gd name="T56" fmla="*/ 627 w 1261"/>
                <a:gd name="T57" fmla="*/ 0 h 895"/>
                <a:gd name="T58" fmla="*/ 583 w 1261"/>
                <a:gd name="T59" fmla="*/ 12 h 895"/>
                <a:gd name="T60" fmla="*/ 531 w 1261"/>
                <a:gd name="T61" fmla="*/ 32 h 895"/>
                <a:gd name="T62" fmla="*/ 480 w 1261"/>
                <a:gd name="T63" fmla="*/ 51 h 895"/>
                <a:gd name="T64" fmla="*/ 384 w 1261"/>
                <a:gd name="T65" fmla="*/ 115 h 895"/>
                <a:gd name="T66" fmla="*/ 282 w 1261"/>
                <a:gd name="T67" fmla="*/ 192 h 895"/>
                <a:gd name="T68" fmla="*/ 192 w 1261"/>
                <a:gd name="T69" fmla="*/ 275 h 895"/>
                <a:gd name="T70" fmla="*/ 109 w 1261"/>
                <a:gd name="T71" fmla="*/ 351 h 895"/>
                <a:gd name="T72" fmla="*/ 51 w 1261"/>
                <a:gd name="T73" fmla="*/ 415 h 895"/>
                <a:gd name="T74" fmla="*/ 13 w 1261"/>
                <a:gd name="T75" fmla="*/ 460 h 895"/>
                <a:gd name="T76" fmla="*/ 13 w 1261"/>
                <a:gd name="T77" fmla="*/ 460 h 895"/>
                <a:gd name="T78" fmla="*/ 0 w 1261"/>
                <a:gd name="T79" fmla="*/ 492 h 895"/>
                <a:gd name="T80" fmla="*/ 0 w 1261"/>
                <a:gd name="T81" fmla="*/ 524 h 895"/>
                <a:gd name="T82" fmla="*/ 0 w 1261"/>
                <a:gd name="T83" fmla="*/ 556 h 895"/>
                <a:gd name="T84" fmla="*/ 13 w 1261"/>
                <a:gd name="T85" fmla="*/ 588 h 895"/>
                <a:gd name="T86" fmla="*/ 32 w 1261"/>
                <a:gd name="T87" fmla="*/ 627 h 895"/>
                <a:gd name="T88" fmla="*/ 64 w 1261"/>
                <a:gd name="T89" fmla="*/ 659 h 895"/>
                <a:gd name="T90" fmla="*/ 96 w 1261"/>
                <a:gd name="T91" fmla="*/ 691 h 895"/>
                <a:gd name="T92" fmla="*/ 135 w 1261"/>
                <a:gd name="T93" fmla="*/ 729 h 895"/>
                <a:gd name="T94" fmla="*/ 186 w 1261"/>
                <a:gd name="T95" fmla="*/ 761 h 895"/>
                <a:gd name="T96" fmla="*/ 237 w 1261"/>
                <a:gd name="T97" fmla="*/ 787 h 895"/>
                <a:gd name="T98" fmla="*/ 288 w 1261"/>
                <a:gd name="T99" fmla="*/ 819 h 895"/>
                <a:gd name="T100" fmla="*/ 352 w 1261"/>
                <a:gd name="T101" fmla="*/ 838 h 895"/>
                <a:gd name="T102" fmla="*/ 416 w 1261"/>
                <a:gd name="T103" fmla="*/ 863 h 895"/>
                <a:gd name="T104" fmla="*/ 487 w 1261"/>
                <a:gd name="T105" fmla="*/ 876 h 895"/>
                <a:gd name="T106" fmla="*/ 557 w 1261"/>
                <a:gd name="T107" fmla="*/ 889 h 895"/>
                <a:gd name="T108" fmla="*/ 627 w 1261"/>
                <a:gd name="T109" fmla="*/ 895 h 895"/>
                <a:gd name="T110" fmla="*/ 627 w 1261"/>
                <a:gd name="T111" fmla="*/ 895 h 8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61"/>
                <a:gd name="T169" fmla="*/ 0 h 895"/>
                <a:gd name="T170" fmla="*/ 1261 w 1261"/>
                <a:gd name="T171" fmla="*/ 895 h 89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61" h="895">
                  <a:moveTo>
                    <a:pt x="627" y="895"/>
                  </a:moveTo>
                  <a:lnTo>
                    <a:pt x="627" y="895"/>
                  </a:lnTo>
                  <a:lnTo>
                    <a:pt x="704" y="895"/>
                  </a:lnTo>
                  <a:lnTo>
                    <a:pt x="781" y="895"/>
                  </a:lnTo>
                  <a:lnTo>
                    <a:pt x="909" y="883"/>
                  </a:lnTo>
                  <a:lnTo>
                    <a:pt x="1018" y="857"/>
                  </a:lnTo>
                  <a:lnTo>
                    <a:pt x="1107" y="825"/>
                  </a:lnTo>
                  <a:lnTo>
                    <a:pt x="1178" y="787"/>
                  </a:lnTo>
                  <a:lnTo>
                    <a:pt x="1229" y="742"/>
                  </a:lnTo>
                  <a:lnTo>
                    <a:pt x="1242" y="723"/>
                  </a:lnTo>
                  <a:lnTo>
                    <a:pt x="1255" y="697"/>
                  </a:lnTo>
                  <a:lnTo>
                    <a:pt x="1261" y="678"/>
                  </a:lnTo>
                  <a:lnTo>
                    <a:pt x="1261" y="659"/>
                  </a:lnTo>
                  <a:lnTo>
                    <a:pt x="1255" y="614"/>
                  </a:lnTo>
                  <a:lnTo>
                    <a:pt x="1242" y="569"/>
                  </a:lnTo>
                  <a:lnTo>
                    <a:pt x="1223" y="518"/>
                  </a:lnTo>
                  <a:lnTo>
                    <a:pt x="1191" y="467"/>
                  </a:lnTo>
                  <a:lnTo>
                    <a:pt x="1127" y="358"/>
                  </a:lnTo>
                  <a:lnTo>
                    <a:pt x="1037" y="255"/>
                  </a:lnTo>
                  <a:lnTo>
                    <a:pt x="947" y="160"/>
                  </a:lnTo>
                  <a:lnTo>
                    <a:pt x="896" y="115"/>
                  </a:lnTo>
                  <a:lnTo>
                    <a:pt x="845" y="76"/>
                  </a:lnTo>
                  <a:lnTo>
                    <a:pt x="800" y="44"/>
                  </a:lnTo>
                  <a:lnTo>
                    <a:pt x="755" y="25"/>
                  </a:lnTo>
                  <a:lnTo>
                    <a:pt x="711" y="6"/>
                  </a:lnTo>
                  <a:lnTo>
                    <a:pt x="666" y="0"/>
                  </a:lnTo>
                  <a:lnTo>
                    <a:pt x="627" y="0"/>
                  </a:lnTo>
                  <a:lnTo>
                    <a:pt x="583" y="12"/>
                  </a:lnTo>
                  <a:lnTo>
                    <a:pt x="531" y="32"/>
                  </a:lnTo>
                  <a:lnTo>
                    <a:pt x="480" y="51"/>
                  </a:lnTo>
                  <a:lnTo>
                    <a:pt x="384" y="115"/>
                  </a:lnTo>
                  <a:lnTo>
                    <a:pt x="282" y="192"/>
                  </a:lnTo>
                  <a:lnTo>
                    <a:pt x="192" y="275"/>
                  </a:lnTo>
                  <a:lnTo>
                    <a:pt x="109" y="351"/>
                  </a:lnTo>
                  <a:lnTo>
                    <a:pt x="51" y="415"/>
                  </a:lnTo>
                  <a:lnTo>
                    <a:pt x="13" y="460"/>
                  </a:lnTo>
                  <a:lnTo>
                    <a:pt x="0" y="492"/>
                  </a:lnTo>
                  <a:lnTo>
                    <a:pt x="0" y="524"/>
                  </a:lnTo>
                  <a:lnTo>
                    <a:pt x="0" y="556"/>
                  </a:lnTo>
                  <a:lnTo>
                    <a:pt x="13" y="588"/>
                  </a:lnTo>
                  <a:lnTo>
                    <a:pt x="32" y="627"/>
                  </a:lnTo>
                  <a:lnTo>
                    <a:pt x="64" y="659"/>
                  </a:lnTo>
                  <a:lnTo>
                    <a:pt x="96" y="691"/>
                  </a:lnTo>
                  <a:lnTo>
                    <a:pt x="135" y="729"/>
                  </a:lnTo>
                  <a:lnTo>
                    <a:pt x="186" y="761"/>
                  </a:lnTo>
                  <a:lnTo>
                    <a:pt x="237" y="787"/>
                  </a:lnTo>
                  <a:lnTo>
                    <a:pt x="288" y="819"/>
                  </a:lnTo>
                  <a:lnTo>
                    <a:pt x="352" y="838"/>
                  </a:lnTo>
                  <a:lnTo>
                    <a:pt x="416" y="863"/>
                  </a:lnTo>
                  <a:lnTo>
                    <a:pt x="487" y="876"/>
                  </a:lnTo>
                  <a:lnTo>
                    <a:pt x="557" y="889"/>
                  </a:lnTo>
                  <a:lnTo>
                    <a:pt x="627" y="895"/>
                  </a:lnTo>
                  <a:close/>
                </a:path>
              </a:pathLst>
            </a:custGeom>
            <a:solidFill>
              <a:srgbClr val="FF00FF">
                <a:alpha val="50195"/>
              </a:srgbClr>
            </a:solidFill>
            <a:ln w="9525">
              <a:noFill/>
              <a:round/>
              <a:headEnd/>
              <a:tailEnd/>
            </a:ln>
          </p:spPr>
          <p:txBody>
            <a:bodyPr>
              <a:prstTxWarp prst="textNoShape">
                <a:avLst/>
              </a:prstTxWarp>
            </a:bodyPr>
            <a:lstStyle/>
            <a:p>
              <a:endParaRPr lang="en-US"/>
            </a:p>
          </p:txBody>
        </p:sp>
      </p:grpSp>
      <p:sp>
        <p:nvSpPr>
          <p:cNvPr id="48131" name="Rectangle 5"/>
          <p:cNvSpPr>
            <a:spLocks noGrp="1" noChangeArrowheads="1"/>
          </p:cNvSpPr>
          <p:nvPr>
            <p:ph type="title" idx="4294967295"/>
          </p:nvPr>
        </p:nvSpPr>
        <p:spPr>
          <a:xfrm>
            <a:off x="457200" y="103258"/>
            <a:ext cx="8229600" cy="707886"/>
          </a:xfrm>
        </p:spPr>
        <p:txBody>
          <a:bodyPr/>
          <a:lstStyle/>
          <a:p>
            <a:pPr eaLnBrk="1" hangingPunct="1"/>
            <a:r>
              <a:rPr lang="en-US" sz="4000" b="1" dirty="0">
                <a:solidFill>
                  <a:schemeClr val="tx1"/>
                </a:solidFill>
              </a:rPr>
              <a:t>A Small Dose of Nanotoxicology</a:t>
            </a:r>
          </a:p>
        </p:txBody>
      </p:sp>
      <p:pic>
        <p:nvPicPr>
          <p:cNvPr id="48132" name="Picture 6" descr="bd00028_"/>
          <p:cNvPicPr>
            <a:picLocks noChangeAspect="1" noChangeArrowheads="1"/>
          </p:cNvPicPr>
          <p:nvPr/>
        </p:nvPicPr>
        <p:blipFill>
          <a:blip r:embed="rId3"/>
          <a:srcRect/>
          <a:stretch>
            <a:fillRect/>
          </a:stretch>
        </p:blipFill>
        <p:spPr bwMode="auto">
          <a:xfrm>
            <a:off x="2247900" y="1509713"/>
            <a:ext cx="4610100" cy="4516437"/>
          </a:xfrm>
          <a:prstGeom prst="rect">
            <a:avLst/>
          </a:prstGeom>
          <a:noFill/>
          <a:ln w="9525">
            <a:noFill/>
            <a:miter lim="800000"/>
            <a:headEnd/>
            <a:tailEnd/>
          </a:ln>
        </p:spPr>
      </p:pic>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8"/>
          <p:cNvGrpSpPr>
            <a:grpSpLocks/>
          </p:cNvGrpSpPr>
          <p:nvPr/>
        </p:nvGrpSpPr>
        <p:grpSpPr bwMode="auto">
          <a:xfrm>
            <a:off x="1114425" y="1676400"/>
            <a:ext cx="6913563" cy="3505200"/>
            <a:chOff x="702" y="1632"/>
            <a:chExt cx="4355" cy="2208"/>
          </a:xfrm>
        </p:grpSpPr>
        <p:sp>
          <p:nvSpPr>
            <p:cNvPr id="52230" name="Freeform 9"/>
            <p:cNvSpPr>
              <a:spLocks/>
            </p:cNvSpPr>
            <p:nvPr/>
          </p:nvSpPr>
          <p:spPr bwMode="auto">
            <a:xfrm>
              <a:off x="702" y="1632"/>
              <a:ext cx="4355" cy="2208"/>
            </a:xfrm>
            <a:custGeom>
              <a:avLst/>
              <a:gdLst>
                <a:gd name="T0" fmla="*/ 3680 w 3910"/>
                <a:gd name="T1" fmla="*/ 1081 h 1817"/>
                <a:gd name="T2" fmla="*/ 3731 w 3910"/>
                <a:gd name="T3" fmla="*/ 1184 h 1817"/>
                <a:gd name="T4" fmla="*/ 3808 w 3910"/>
                <a:gd name="T5" fmla="*/ 1267 h 1817"/>
                <a:gd name="T6" fmla="*/ 3821 w 3910"/>
                <a:gd name="T7" fmla="*/ 1363 h 1817"/>
                <a:gd name="T8" fmla="*/ 3782 w 3910"/>
                <a:gd name="T9" fmla="*/ 1446 h 1817"/>
                <a:gd name="T10" fmla="*/ 3680 w 3910"/>
                <a:gd name="T11" fmla="*/ 1542 h 1817"/>
                <a:gd name="T12" fmla="*/ 3539 w 3910"/>
                <a:gd name="T13" fmla="*/ 1606 h 1817"/>
                <a:gd name="T14" fmla="*/ 3193 w 3910"/>
                <a:gd name="T15" fmla="*/ 1657 h 1817"/>
                <a:gd name="T16" fmla="*/ 2963 w 3910"/>
                <a:gd name="T17" fmla="*/ 1644 h 1817"/>
                <a:gd name="T18" fmla="*/ 2758 w 3910"/>
                <a:gd name="T19" fmla="*/ 1574 h 1817"/>
                <a:gd name="T20" fmla="*/ 2502 w 3910"/>
                <a:gd name="T21" fmla="*/ 1414 h 1817"/>
                <a:gd name="T22" fmla="*/ 2349 w 3910"/>
                <a:gd name="T23" fmla="*/ 1267 h 1817"/>
                <a:gd name="T24" fmla="*/ 2297 w 3910"/>
                <a:gd name="T25" fmla="*/ 1177 h 1817"/>
                <a:gd name="T26" fmla="*/ 2291 w 3910"/>
                <a:gd name="T27" fmla="*/ 1107 h 1817"/>
                <a:gd name="T28" fmla="*/ 2310 w 3910"/>
                <a:gd name="T29" fmla="*/ 1062 h 1817"/>
                <a:gd name="T30" fmla="*/ 2381 w 3910"/>
                <a:gd name="T31" fmla="*/ 1011 h 1817"/>
                <a:gd name="T32" fmla="*/ 2528 w 3910"/>
                <a:gd name="T33" fmla="*/ 992 h 1817"/>
                <a:gd name="T34" fmla="*/ 2547 w 3910"/>
                <a:gd name="T35" fmla="*/ 998 h 1817"/>
                <a:gd name="T36" fmla="*/ 2521 w 3910"/>
                <a:gd name="T37" fmla="*/ 870 h 1817"/>
                <a:gd name="T38" fmla="*/ 2240 w 3910"/>
                <a:gd name="T39" fmla="*/ 838 h 1817"/>
                <a:gd name="T40" fmla="*/ 2137 w 3910"/>
                <a:gd name="T41" fmla="*/ 800 h 1817"/>
                <a:gd name="T42" fmla="*/ 1056 w 3910"/>
                <a:gd name="T43" fmla="*/ 217 h 1817"/>
                <a:gd name="T44" fmla="*/ 614 w 3910"/>
                <a:gd name="T45" fmla="*/ 25 h 1817"/>
                <a:gd name="T46" fmla="*/ 429 w 3910"/>
                <a:gd name="T47" fmla="*/ 0 h 1817"/>
                <a:gd name="T48" fmla="*/ 141 w 3910"/>
                <a:gd name="T49" fmla="*/ 32 h 1817"/>
                <a:gd name="T50" fmla="*/ 38 w 3910"/>
                <a:gd name="T51" fmla="*/ 109 h 1817"/>
                <a:gd name="T52" fmla="*/ 0 w 3910"/>
                <a:gd name="T53" fmla="*/ 173 h 1817"/>
                <a:gd name="T54" fmla="*/ 0 w 3910"/>
                <a:gd name="T55" fmla="*/ 224 h 1817"/>
                <a:gd name="T56" fmla="*/ 32 w 3910"/>
                <a:gd name="T57" fmla="*/ 288 h 1817"/>
                <a:gd name="T58" fmla="*/ 192 w 3910"/>
                <a:gd name="T59" fmla="*/ 390 h 1817"/>
                <a:gd name="T60" fmla="*/ 480 w 3910"/>
                <a:gd name="T61" fmla="*/ 454 h 1817"/>
                <a:gd name="T62" fmla="*/ 832 w 3910"/>
                <a:gd name="T63" fmla="*/ 544 h 1817"/>
                <a:gd name="T64" fmla="*/ 1459 w 3910"/>
                <a:gd name="T65" fmla="*/ 768 h 1817"/>
                <a:gd name="T66" fmla="*/ 1837 w 3910"/>
                <a:gd name="T67" fmla="*/ 960 h 1817"/>
                <a:gd name="T68" fmla="*/ 2137 w 3910"/>
                <a:gd name="T69" fmla="*/ 1184 h 1817"/>
                <a:gd name="T70" fmla="*/ 2297 w 3910"/>
                <a:gd name="T71" fmla="*/ 1369 h 1817"/>
                <a:gd name="T72" fmla="*/ 2528 w 3910"/>
                <a:gd name="T73" fmla="*/ 1593 h 1817"/>
                <a:gd name="T74" fmla="*/ 2777 w 3910"/>
                <a:gd name="T75" fmla="*/ 1747 h 1817"/>
                <a:gd name="T76" fmla="*/ 2982 w 3910"/>
                <a:gd name="T77" fmla="*/ 1804 h 1817"/>
                <a:gd name="T78" fmla="*/ 3315 w 3910"/>
                <a:gd name="T79" fmla="*/ 1804 h 1817"/>
                <a:gd name="T80" fmla="*/ 3629 w 3910"/>
                <a:gd name="T81" fmla="*/ 1708 h 1817"/>
                <a:gd name="T82" fmla="*/ 3782 w 3910"/>
                <a:gd name="T83" fmla="*/ 1600 h 1817"/>
                <a:gd name="T84" fmla="*/ 3891 w 3910"/>
                <a:gd name="T85" fmla="*/ 1433 h 1817"/>
                <a:gd name="T86" fmla="*/ 3910 w 3910"/>
                <a:gd name="T87" fmla="*/ 1337 h 1817"/>
                <a:gd name="T88" fmla="*/ 3878 w 3910"/>
                <a:gd name="T89" fmla="*/ 1248 h 1817"/>
                <a:gd name="T90" fmla="*/ 3808 w 3910"/>
                <a:gd name="T91" fmla="*/ 1171 h 18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10"/>
                <a:gd name="T139" fmla="*/ 0 h 1817"/>
                <a:gd name="T140" fmla="*/ 3910 w 3910"/>
                <a:gd name="T141" fmla="*/ 1817 h 18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10" h="1817">
                  <a:moveTo>
                    <a:pt x="3808" y="1171"/>
                  </a:moveTo>
                  <a:lnTo>
                    <a:pt x="3808" y="1171"/>
                  </a:lnTo>
                  <a:lnTo>
                    <a:pt x="3680" y="1081"/>
                  </a:lnTo>
                  <a:lnTo>
                    <a:pt x="3731" y="1184"/>
                  </a:lnTo>
                  <a:lnTo>
                    <a:pt x="3763" y="1209"/>
                  </a:lnTo>
                  <a:lnTo>
                    <a:pt x="3789" y="1235"/>
                  </a:lnTo>
                  <a:lnTo>
                    <a:pt x="3808" y="1267"/>
                  </a:lnTo>
                  <a:lnTo>
                    <a:pt x="3821" y="1292"/>
                  </a:lnTo>
                  <a:lnTo>
                    <a:pt x="3827" y="1331"/>
                  </a:lnTo>
                  <a:lnTo>
                    <a:pt x="3821" y="1363"/>
                  </a:lnTo>
                  <a:lnTo>
                    <a:pt x="3808" y="1408"/>
                  </a:lnTo>
                  <a:lnTo>
                    <a:pt x="3782" y="1446"/>
                  </a:lnTo>
                  <a:lnTo>
                    <a:pt x="3757" y="1484"/>
                  </a:lnTo>
                  <a:lnTo>
                    <a:pt x="3725" y="1510"/>
                  </a:lnTo>
                  <a:lnTo>
                    <a:pt x="3680" y="1542"/>
                  </a:lnTo>
                  <a:lnTo>
                    <a:pt x="3641" y="1568"/>
                  </a:lnTo>
                  <a:lnTo>
                    <a:pt x="3590" y="1587"/>
                  </a:lnTo>
                  <a:lnTo>
                    <a:pt x="3539" y="1606"/>
                  </a:lnTo>
                  <a:lnTo>
                    <a:pt x="3430" y="1632"/>
                  </a:lnTo>
                  <a:lnTo>
                    <a:pt x="3309" y="1651"/>
                  </a:lnTo>
                  <a:lnTo>
                    <a:pt x="3193" y="1657"/>
                  </a:lnTo>
                  <a:lnTo>
                    <a:pt x="3072" y="1657"/>
                  </a:lnTo>
                  <a:lnTo>
                    <a:pt x="2963" y="1644"/>
                  </a:lnTo>
                  <a:lnTo>
                    <a:pt x="2912" y="1632"/>
                  </a:lnTo>
                  <a:lnTo>
                    <a:pt x="2861" y="1619"/>
                  </a:lnTo>
                  <a:lnTo>
                    <a:pt x="2758" y="1574"/>
                  </a:lnTo>
                  <a:lnTo>
                    <a:pt x="2662" y="1529"/>
                  </a:lnTo>
                  <a:lnTo>
                    <a:pt x="2579" y="1472"/>
                  </a:lnTo>
                  <a:lnTo>
                    <a:pt x="2502" y="1414"/>
                  </a:lnTo>
                  <a:lnTo>
                    <a:pt x="2432" y="1356"/>
                  </a:lnTo>
                  <a:lnTo>
                    <a:pt x="2381" y="1305"/>
                  </a:lnTo>
                  <a:lnTo>
                    <a:pt x="2349" y="1267"/>
                  </a:lnTo>
                  <a:lnTo>
                    <a:pt x="2310" y="1203"/>
                  </a:lnTo>
                  <a:lnTo>
                    <a:pt x="2297" y="1177"/>
                  </a:lnTo>
                  <a:lnTo>
                    <a:pt x="2291" y="1152"/>
                  </a:lnTo>
                  <a:lnTo>
                    <a:pt x="2291" y="1126"/>
                  </a:lnTo>
                  <a:lnTo>
                    <a:pt x="2291" y="1107"/>
                  </a:lnTo>
                  <a:lnTo>
                    <a:pt x="2297" y="1081"/>
                  </a:lnTo>
                  <a:lnTo>
                    <a:pt x="2310" y="1062"/>
                  </a:lnTo>
                  <a:lnTo>
                    <a:pt x="2329" y="1036"/>
                  </a:lnTo>
                  <a:lnTo>
                    <a:pt x="2355" y="1024"/>
                  </a:lnTo>
                  <a:lnTo>
                    <a:pt x="2381" y="1011"/>
                  </a:lnTo>
                  <a:lnTo>
                    <a:pt x="2413" y="998"/>
                  </a:lnTo>
                  <a:lnTo>
                    <a:pt x="2477" y="992"/>
                  </a:lnTo>
                  <a:lnTo>
                    <a:pt x="2528" y="992"/>
                  </a:lnTo>
                  <a:lnTo>
                    <a:pt x="2547" y="998"/>
                  </a:lnTo>
                  <a:lnTo>
                    <a:pt x="2681" y="870"/>
                  </a:lnTo>
                  <a:lnTo>
                    <a:pt x="2521" y="870"/>
                  </a:lnTo>
                  <a:lnTo>
                    <a:pt x="2374" y="857"/>
                  </a:lnTo>
                  <a:lnTo>
                    <a:pt x="2304" y="851"/>
                  </a:lnTo>
                  <a:lnTo>
                    <a:pt x="2240" y="838"/>
                  </a:lnTo>
                  <a:lnTo>
                    <a:pt x="2182" y="825"/>
                  </a:lnTo>
                  <a:lnTo>
                    <a:pt x="2137" y="800"/>
                  </a:lnTo>
                  <a:lnTo>
                    <a:pt x="1734" y="582"/>
                  </a:lnTo>
                  <a:lnTo>
                    <a:pt x="1280" y="333"/>
                  </a:lnTo>
                  <a:lnTo>
                    <a:pt x="1056" y="217"/>
                  </a:lnTo>
                  <a:lnTo>
                    <a:pt x="851" y="121"/>
                  </a:lnTo>
                  <a:lnTo>
                    <a:pt x="685" y="51"/>
                  </a:lnTo>
                  <a:lnTo>
                    <a:pt x="614" y="25"/>
                  </a:lnTo>
                  <a:lnTo>
                    <a:pt x="557" y="13"/>
                  </a:lnTo>
                  <a:lnTo>
                    <a:pt x="429" y="0"/>
                  </a:lnTo>
                  <a:lnTo>
                    <a:pt x="320" y="0"/>
                  </a:lnTo>
                  <a:lnTo>
                    <a:pt x="224" y="13"/>
                  </a:lnTo>
                  <a:lnTo>
                    <a:pt x="141" y="32"/>
                  </a:lnTo>
                  <a:lnTo>
                    <a:pt x="83" y="64"/>
                  </a:lnTo>
                  <a:lnTo>
                    <a:pt x="57" y="83"/>
                  </a:lnTo>
                  <a:lnTo>
                    <a:pt x="38" y="109"/>
                  </a:lnTo>
                  <a:lnTo>
                    <a:pt x="19" y="128"/>
                  </a:lnTo>
                  <a:lnTo>
                    <a:pt x="6" y="153"/>
                  </a:lnTo>
                  <a:lnTo>
                    <a:pt x="0" y="173"/>
                  </a:lnTo>
                  <a:lnTo>
                    <a:pt x="0" y="198"/>
                  </a:lnTo>
                  <a:lnTo>
                    <a:pt x="0" y="224"/>
                  </a:lnTo>
                  <a:lnTo>
                    <a:pt x="6" y="249"/>
                  </a:lnTo>
                  <a:lnTo>
                    <a:pt x="19" y="269"/>
                  </a:lnTo>
                  <a:lnTo>
                    <a:pt x="32" y="288"/>
                  </a:lnTo>
                  <a:lnTo>
                    <a:pt x="70" y="326"/>
                  </a:lnTo>
                  <a:lnTo>
                    <a:pt x="121" y="358"/>
                  </a:lnTo>
                  <a:lnTo>
                    <a:pt x="192" y="390"/>
                  </a:lnTo>
                  <a:lnTo>
                    <a:pt x="275" y="409"/>
                  </a:lnTo>
                  <a:lnTo>
                    <a:pt x="371" y="435"/>
                  </a:lnTo>
                  <a:lnTo>
                    <a:pt x="480" y="454"/>
                  </a:lnTo>
                  <a:lnTo>
                    <a:pt x="633" y="486"/>
                  </a:lnTo>
                  <a:lnTo>
                    <a:pt x="832" y="544"/>
                  </a:lnTo>
                  <a:lnTo>
                    <a:pt x="1069" y="614"/>
                  </a:lnTo>
                  <a:lnTo>
                    <a:pt x="1331" y="710"/>
                  </a:lnTo>
                  <a:lnTo>
                    <a:pt x="1459" y="768"/>
                  </a:lnTo>
                  <a:lnTo>
                    <a:pt x="1587" y="825"/>
                  </a:lnTo>
                  <a:lnTo>
                    <a:pt x="1715" y="889"/>
                  </a:lnTo>
                  <a:lnTo>
                    <a:pt x="1837" y="960"/>
                  </a:lnTo>
                  <a:lnTo>
                    <a:pt x="1945" y="1030"/>
                  </a:lnTo>
                  <a:lnTo>
                    <a:pt x="2048" y="1107"/>
                  </a:lnTo>
                  <a:lnTo>
                    <a:pt x="2137" y="1184"/>
                  </a:lnTo>
                  <a:lnTo>
                    <a:pt x="2214" y="1267"/>
                  </a:lnTo>
                  <a:lnTo>
                    <a:pt x="2297" y="1369"/>
                  </a:lnTo>
                  <a:lnTo>
                    <a:pt x="2374" y="1452"/>
                  </a:lnTo>
                  <a:lnTo>
                    <a:pt x="2451" y="1529"/>
                  </a:lnTo>
                  <a:lnTo>
                    <a:pt x="2528" y="1593"/>
                  </a:lnTo>
                  <a:lnTo>
                    <a:pt x="2605" y="1651"/>
                  </a:lnTo>
                  <a:lnTo>
                    <a:pt x="2688" y="1702"/>
                  </a:lnTo>
                  <a:lnTo>
                    <a:pt x="2777" y="1747"/>
                  </a:lnTo>
                  <a:lnTo>
                    <a:pt x="2873" y="1779"/>
                  </a:lnTo>
                  <a:lnTo>
                    <a:pt x="2982" y="1804"/>
                  </a:lnTo>
                  <a:lnTo>
                    <a:pt x="3091" y="1817"/>
                  </a:lnTo>
                  <a:lnTo>
                    <a:pt x="3206" y="1817"/>
                  </a:lnTo>
                  <a:lnTo>
                    <a:pt x="3315" y="1804"/>
                  </a:lnTo>
                  <a:lnTo>
                    <a:pt x="3424" y="1785"/>
                  </a:lnTo>
                  <a:lnTo>
                    <a:pt x="3533" y="1753"/>
                  </a:lnTo>
                  <a:lnTo>
                    <a:pt x="3629" y="1708"/>
                  </a:lnTo>
                  <a:lnTo>
                    <a:pt x="3712" y="1657"/>
                  </a:lnTo>
                  <a:lnTo>
                    <a:pt x="3782" y="1600"/>
                  </a:lnTo>
                  <a:lnTo>
                    <a:pt x="3840" y="1536"/>
                  </a:lnTo>
                  <a:lnTo>
                    <a:pt x="3878" y="1472"/>
                  </a:lnTo>
                  <a:lnTo>
                    <a:pt x="3891" y="1433"/>
                  </a:lnTo>
                  <a:lnTo>
                    <a:pt x="3904" y="1401"/>
                  </a:lnTo>
                  <a:lnTo>
                    <a:pt x="3910" y="1369"/>
                  </a:lnTo>
                  <a:lnTo>
                    <a:pt x="3910" y="1337"/>
                  </a:lnTo>
                  <a:lnTo>
                    <a:pt x="3904" y="1305"/>
                  </a:lnTo>
                  <a:lnTo>
                    <a:pt x="3891" y="1273"/>
                  </a:lnTo>
                  <a:lnTo>
                    <a:pt x="3878" y="1248"/>
                  </a:lnTo>
                  <a:lnTo>
                    <a:pt x="3859" y="1222"/>
                  </a:lnTo>
                  <a:lnTo>
                    <a:pt x="3833" y="1196"/>
                  </a:lnTo>
                  <a:lnTo>
                    <a:pt x="3808" y="1171"/>
                  </a:lnTo>
                  <a:close/>
                </a:path>
              </a:pathLst>
            </a:custGeom>
            <a:solidFill>
              <a:srgbClr val="000000">
                <a:alpha val="50195"/>
              </a:srgbClr>
            </a:solidFill>
            <a:ln w="9525">
              <a:noFill/>
              <a:round/>
              <a:headEnd/>
              <a:tailEnd/>
            </a:ln>
          </p:spPr>
          <p:txBody>
            <a:bodyPr>
              <a:prstTxWarp prst="textNoShape">
                <a:avLst/>
              </a:prstTxWarp>
            </a:bodyPr>
            <a:lstStyle/>
            <a:p>
              <a:endParaRPr lang="en-US"/>
            </a:p>
          </p:txBody>
        </p:sp>
        <p:sp>
          <p:nvSpPr>
            <p:cNvPr id="52231" name="Freeform 10"/>
            <p:cNvSpPr>
              <a:spLocks/>
            </p:cNvSpPr>
            <p:nvPr/>
          </p:nvSpPr>
          <p:spPr bwMode="auto">
            <a:xfrm>
              <a:off x="3439" y="2485"/>
              <a:ext cx="1404" cy="1088"/>
            </a:xfrm>
            <a:custGeom>
              <a:avLst/>
              <a:gdLst>
                <a:gd name="T0" fmla="*/ 627 w 1261"/>
                <a:gd name="T1" fmla="*/ 895 h 895"/>
                <a:gd name="T2" fmla="*/ 627 w 1261"/>
                <a:gd name="T3" fmla="*/ 895 h 895"/>
                <a:gd name="T4" fmla="*/ 704 w 1261"/>
                <a:gd name="T5" fmla="*/ 895 h 895"/>
                <a:gd name="T6" fmla="*/ 781 w 1261"/>
                <a:gd name="T7" fmla="*/ 895 h 895"/>
                <a:gd name="T8" fmla="*/ 909 w 1261"/>
                <a:gd name="T9" fmla="*/ 883 h 895"/>
                <a:gd name="T10" fmla="*/ 1018 w 1261"/>
                <a:gd name="T11" fmla="*/ 857 h 895"/>
                <a:gd name="T12" fmla="*/ 1107 w 1261"/>
                <a:gd name="T13" fmla="*/ 825 h 895"/>
                <a:gd name="T14" fmla="*/ 1178 w 1261"/>
                <a:gd name="T15" fmla="*/ 787 h 895"/>
                <a:gd name="T16" fmla="*/ 1229 w 1261"/>
                <a:gd name="T17" fmla="*/ 742 h 895"/>
                <a:gd name="T18" fmla="*/ 1242 w 1261"/>
                <a:gd name="T19" fmla="*/ 723 h 895"/>
                <a:gd name="T20" fmla="*/ 1255 w 1261"/>
                <a:gd name="T21" fmla="*/ 697 h 895"/>
                <a:gd name="T22" fmla="*/ 1261 w 1261"/>
                <a:gd name="T23" fmla="*/ 678 h 895"/>
                <a:gd name="T24" fmla="*/ 1261 w 1261"/>
                <a:gd name="T25" fmla="*/ 659 h 895"/>
                <a:gd name="T26" fmla="*/ 1261 w 1261"/>
                <a:gd name="T27" fmla="*/ 659 h 895"/>
                <a:gd name="T28" fmla="*/ 1255 w 1261"/>
                <a:gd name="T29" fmla="*/ 614 h 895"/>
                <a:gd name="T30" fmla="*/ 1242 w 1261"/>
                <a:gd name="T31" fmla="*/ 569 h 895"/>
                <a:gd name="T32" fmla="*/ 1223 w 1261"/>
                <a:gd name="T33" fmla="*/ 518 h 895"/>
                <a:gd name="T34" fmla="*/ 1191 w 1261"/>
                <a:gd name="T35" fmla="*/ 467 h 895"/>
                <a:gd name="T36" fmla="*/ 1127 w 1261"/>
                <a:gd name="T37" fmla="*/ 358 h 895"/>
                <a:gd name="T38" fmla="*/ 1037 w 1261"/>
                <a:gd name="T39" fmla="*/ 255 h 895"/>
                <a:gd name="T40" fmla="*/ 947 w 1261"/>
                <a:gd name="T41" fmla="*/ 160 h 895"/>
                <a:gd name="T42" fmla="*/ 896 w 1261"/>
                <a:gd name="T43" fmla="*/ 115 h 895"/>
                <a:gd name="T44" fmla="*/ 845 w 1261"/>
                <a:gd name="T45" fmla="*/ 76 h 895"/>
                <a:gd name="T46" fmla="*/ 800 w 1261"/>
                <a:gd name="T47" fmla="*/ 44 h 895"/>
                <a:gd name="T48" fmla="*/ 755 w 1261"/>
                <a:gd name="T49" fmla="*/ 25 h 895"/>
                <a:gd name="T50" fmla="*/ 711 w 1261"/>
                <a:gd name="T51" fmla="*/ 6 h 895"/>
                <a:gd name="T52" fmla="*/ 666 w 1261"/>
                <a:gd name="T53" fmla="*/ 0 h 895"/>
                <a:gd name="T54" fmla="*/ 666 w 1261"/>
                <a:gd name="T55" fmla="*/ 0 h 895"/>
                <a:gd name="T56" fmla="*/ 627 w 1261"/>
                <a:gd name="T57" fmla="*/ 0 h 895"/>
                <a:gd name="T58" fmla="*/ 583 w 1261"/>
                <a:gd name="T59" fmla="*/ 12 h 895"/>
                <a:gd name="T60" fmla="*/ 531 w 1261"/>
                <a:gd name="T61" fmla="*/ 32 h 895"/>
                <a:gd name="T62" fmla="*/ 480 w 1261"/>
                <a:gd name="T63" fmla="*/ 51 h 895"/>
                <a:gd name="T64" fmla="*/ 384 w 1261"/>
                <a:gd name="T65" fmla="*/ 115 h 895"/>
                <a:gd name="T66" fmla="*/ 282 w 1261"/>
                <a:gd name="T67" fmla="*/ 192 h 895"/>
                <a:gd name="T68" fmla="*/ 192 w 1261"/>
                <a:gd name="T69" fmla="*/ 275 h 895"/>
                <a:gd name="T70" fmla="*/ 109 w 1261"/>
                <a:gd name="T71" fmla="*/ 351 h 895"/>
                <a:gd name="T72" fmla="*/ 51 w 1261"/>
                <a:gd name="T73" fmla="*/ 415 h 895"/>
                <a:gd name="T74" fmla="*/ 13 w 1261"/>
                <a:gd name="T75" fmla="*/ 460 h 895"/>
                <a:gd name="T76" fmla="*/ 13 w 1261"/>
                <a:gd name="T77" fmla="*/ 460 h 895"/>
                <a:gd name="T78" fmla="*/ 0 w 1261"/>
                <a:gd name="T79" fmla="*/ 492 h 895"/>
                <a:gd name="T80" fmla="*/ 0 w 1261"/>
                <a:gd name="T81" fmla="*/ 524 h 895"/>
                <a:gd name="T82" fmla="*/ 0 w 1261"/>
                <a:gd name="T83" fmla="*/ 556 h 895"/>
                <a:gd name="T84" fmla="*/ 13 w 1261"/>
                <a:gd name="T85" fmla="*/ 588 h 895"/>
                <a:gd name="T86" fmla="*/ 32 w 1261"/>
                <a:gd name="T87" fmla="*/ 627 h 895"/>
                <a:gd name="T88" fmla="*/ 64 w 1261"/>
                <a:gd name="T89" fmla="*/ 659 h 895"/>
                <a:gd name="T90" fmla="*/ 96 w 1261"/>
                <a:gd name="T91" fmla="*/ 691 h 895"/>
                <a:gd name="T92" fmla="*/ 135 w 1261"/>
                <a:gd name="T93" fmla="*/ 729 h 895"/>
                <a:gd name="T94" fmla="*/ 186 w 1261"/>
                <a:gd name="T95" fmla="*/ 761 h 895"/>
                <a:gd name="T96" fmla="*/ 237 w 1261"/>
                <a:gd name="T97" fmla="*/ 787 h 895"/>
                <a:gd name="T98" fmla="*/ 288 w 1261"/>
                <a:gd name="T99" fmla="*/ 819 h 895"/>
                <a:gd name="T100" fmla="*/ 352 w 1261"/>
                <a:gd name="T101" fmla="*/ 838 h 895"/>
                <a:gd name="T102" fmla="*/ 416 w 1261"/>
                <a:gd name="T103" fmla="*/ 863 h 895"/>
                <a:gd name="T104" fmla="*/ 487 w 1261"/>
                <a:gd name="T105" fmla="*/ 876 h 895"/>
                <a:gd name="T106" fmla="*/ 557 w 1261"/>
                <a:gd name="T107" fmla="*/ 889 h 895"/>
                <a:gd name="T108" fmla="*/ 627 w 1261"/>
                <a:gd name="T109" fmla="*/ 895 h 895"/>
                <a:gd name="T110" fmla="*/ 627 w 1261"/>
                <a:gd name="T111" fmla="*/ 895 h 8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61"/>
                <a:gd name="T169" fmla="*/ 0 h 895"/>
                <a:gd name="T170" fmla="*/ 1261 w 1261"/>
                <a:gd name="T171" fmla="*/ 895 h 89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61" h="895">
                  <a:moveTo>
                    <a:pt x="627" y="895"/>
                  </a:moveTo>
                  <a:lnTo>
                    <a:pt x="627" y="895"/>
                  </a:lnTo>
                  <a:lnTo>
                    <a:pt x="704" y="895"/>
                  </a:lnTo>
                  <a:lnTo>
                    <a:pt x="781" y="895"/>
                  </a:lnTo>
                  <a:lnTo>
                    <a:pt x="909" y="883"/>
                  </a:lnTo>
                  <a:lnTo>
                    <a:pt x="1018" y="857"/>
                  </a:lnTo>
                  <a:lnTo>
                    <a:pt x="1107" y="825"/>
                  </a:lnTo>
                  <a:lnTo>
                    <a:pt x="1178" y="787"/>
                  </a:lnTo>
                  <a:lnTo>
                    <a:pt x="1229" y="742"/>
                  </a:lnTo>
                  <a:lnTo>
                    <a:pt x="1242" y="723"/>
                  </a:lnTo>
                  <a:lnTo>
                    <a:pt x="1255" y="697"/>
                  </a:lnTo>
                  <a:lnTo>
                    <a:pt x="1261" y="678"/>
                  </a:lnTo>
                  <a:lnTo>
                    <a:pt x="1261" y="659"/>
                  </a:lnTo>
                  <a:lnTo>
                    <a:pt x="1255" y="614"/>
                  </a:lnTo>
                  <a:lnTo>
                    <a:pt x="1242" y="569"/>
                  </a:lnTo>
                  <a:lnTo>
                    <a:pt x="1223" y="518"/>
                  </a:lnTo>
                  <a:lnTo>
                    <a:pt x="1191" y="467"/>
                  </a:lnTo>
                  <a:lnTo>
                    <a:pt x="1127" y="358"/>
                  </a:lnTo>
                  <a:lnTo>
                    <a:pt x="1037" y="255"/>
                  </a:lnTo>
                  <a:lnTo>
                    <a:pt x="947" y="160"/>
                  </a:lnTo>
                  <a:lnTo>
                    <a:pt x="896" y="115"/>
                  </a:lnTo>
                  <a:lnTo>
                    <a:pt x="845" y="76"/>
                  </a:lnTo>
                  <a:lnTo>
                    <a:pt x="800" y="44"/>
                  </a:lnTo>
                  <a:lnTo>
                    <a:pt x="755" y="25"/>
                  </a:lnTo>
                  <a:lnTo>
                    <a:pt x="711" y="6"/>
                  </a:lnTo>
                  <a:lnTo>
                    <a:pt x="666" y="0"/>
                  </a:lnTo>
                  <a:lnTo>
                    <a:pt x="627" y="0"/>
                  </a:lnTo>
                  <a:lnTo>
                    <a:pt x="583" y="12"/>
                  </a:lnTo>
                  <a:lnTo>
                    <a:pt x="531" y="32"/>
                  </a:lnTo>
                  <a:lnTo>
                    <a:pt x="480" y="51"/>
                  </a:lnTo>
                  <a:lnTo>
                    <a:pt x="384" y="115"/>
                  </a:lnTo>
                  <a:lnTo>
                    <a:pt x="282" y="192"/>
                  </a:lnTo>
                  <a:lnTo>
                    <a:pt x="192" y="275"/>
                  </a:lnTo>
                  <a:lnTo>
                    <a:pt x="109" y="351"/>
                  </a:lnTo>
                  <a:lnTo>
                    <a:pt x="51" y="415"/>
                  </a:lnTo>
                  <a:lnTo>
                    <a:pt x="13" y="460"/>
                  </a:lnTo>
                  <a:lnTo>
                    <a:pt x="0" y="492"/>
                  </a:lnTo>
                  <a:lnTo>
                    <a:pt x="0" y="524"/>
                  </a:lnTo>
                  <a:lnTo>
                    <a:pt x="0" y="556"/>
                  </a:lnTo>
                  <a:lnTo>
                    <a:pt x="13" y="588"/>
                  </a:lnTo>
                  <a:lnTo>
                    <a:pt x="32" y="627"/>
                  </a:lnTo>
                  <a:lnTo>
                    <a:pt x="64" y="659"/>
                  </a:lnTo>
                  <a:lnTo>
                    <a:pt x="96" y="691"/>
                  </a:lnTo>
                  <a:lnTo>
                    <a:pt x="135" y="729"/>
                  </a:lnTo>
                  <a:lnTo>
                    <a:pt x="186" y="761"/>
                  </a:lnTo>
                  <a:lnTo>
                    <a:pt x="237" y="787"/>
                  </a:lnTo>
                  <a:lnTo>
                    <a:pt x="288" y="819"/>
                  </a:lnTo>
                  <a:lnTo>
                    <a:pt x="352" y="838"/>
                  </a:lnTo>
                  <a:lnTo>
                    <a:pt x="416" y="863"/>
                  </a:lnTo>
                  <a:lnTo>
                    <a:pt x="487" y="876"/>
                  </a:lnTo>
                  <a:lnTo>
                    <a:pt x="557" y="889"/>
                  </a:lnTo>
                  <a:lnTo>
                    <a:pt x="627" y="895"/>
                  </a:lnTo>
                  <a:close/>
                </a:path>
              </a:pathLst>
            </a:custGeom>
            <a:solidFill>
              <a:srgbClr val="FF00FF">
                <a:alpha val="50195"/>
              </a:srgbClr>
            </a:solidFill>
            <a:ln w="9525">
              <a:noFill/>
              <a:round/>
              <a:headEnd/>
              <a:tailEnd/>
            </a:ln>
          </p:spPr>
          <p:txBody>
            <a:bodyPr>
              <a:prstTxWarp prst="textNoShape">
                <a:avLst/>
              </a:prstTxWarp>
            </a:bodyPr>
            <a:lstStyle/>
            <a:p>
              <a:endParaRPr lang="en-US"/>
            </a:p>
          </p:txBody>
        </p:sp>
      </p:grpSp>
      <p:sp>
        <p:nvSpPr>
          <p:cNvPr id="52227" name="Rectangle 2"/>
          <p:cNvSpPr>
            <a:spLocks noGrp="1" noChangeArrowheads="1"/>
          </p:cNvSpPr>
          <p:nvPr>
            <p:ph type="title" idx="4294967295"/>
          </p:nvPr>
        </p:nvSpPr>
        <p:spPr>
          <a:xfrm>
            <a:off x="457200" y="76200"/>
            <a:ext cx="8229600" cy="762000"/>
          </a:xfrm>
        </p:spPr>
        <p:txBody>
          <a:bodyPr/>
          <a:lstStyle/>
          <a:p>
            <a:pPr eaLnBrk="1" hangingPunct="1"/>
            <a:r>
              <a:rPr lang="en-US" b="1">
                <a:solidFill>
                  <a:schemeClr val="tx1"/>
                </a:solidFill>
              </a:rPr>
              <a:t>Authorship Information</a:t>
            </a:r>
          </a:p>
        </p:txBody>
      </p:sp>
      <p:sp>
        <p:nvSpPr>
          <p:cNvPr id="52228" name="Rectangle 6"/>
          <p:cNvSpPr>
            <a:spLocks noChangeArrowheads="1"/>
          </p:cNvSpPr>
          <p:nvPr/>
        </p:nvSpPr>
        <p:spPr bwMode="auto">
          <a:xfrm>
            <a:off x="1066800" y="4661118"/>
            <a:ext cx="7010400" cy="1815882"/>
          </a:xfrm>
          <a:prstGeom prst="rect">
            <a:avLst/>
          </a:prstGeom>
          <a:noFill/>
          <a:ln w="9525">
            <a:noFill/>
            <a:miter lim="800000"/>
            <a:headEnd/>
            <a:tailEnd/>
          </a:ln>
        </p:spPr>
        <p:txBody>
          <a:bodyPr>
            <a:prstTxWarp prst="textNoShape">
              <a:avLst/>
            </a:prstTxWarp>
            <a:spAutoFit/>
          </a:bodyPr>
          <a:lstStyle/>
          <a:p>
            <a:pPr algn="ctr"/>
            <a:r>
              <a:rPr lang="en-US" sz="2800" b="1" dirty="0">
                <a:solidFill>
                  <a:schemeClr val="tx1"/>
                </a:solidFill>
              </a:rPr>
              <a:t>For Additional Information Contact</a:t>
            </a:r>
          </a:p>
          <a:p>
            <a:pPr algn="ctr"/>
            <a:r>
              <a:rPr lang="en-US" sz="2800" b="1" dirty="0">
                <a:solidFill>
                  <a:schemeClr val="tx1"/>
                </a:solidFill>
              </a:rPr>
              <a:t>Steven G. Gilbert, PhD, DABT</a:t>
            </a:r>
          </a:p>
          <a:p>
            <a:pPr algn="ctr"/>
            <a:r>
              <a:rPr lang="en-US" sz="2800" b="1" dirty="0">
                <a:solidFill>
                  <a:schemeClr val="tx1"/>
                </a:solidFill>
              </a:rPr>
              <a:t>E-mail: </a:t>
            </a:r>
            <a:r>
              <a:rPr lang="en-US" sz="2800" b="1" dirty="0" err="1">
                <a:solidFill>
                  <a:schemeClr val="tx1"/>
                </a:solidFill>
              </a:rPr>
              <a:t>sgilbert@innd.org</a:t>
            </a:r>
            <a:endParaRPr lang="en-US" sz="2800" b="1" dirty="0">
              <a:solidFill>
                <a:schemeClr val="tx1"/>
              </a:solidFill>
            </a:endParaRPr>
          </a:p>
          <a:p>
            <a:pPr algn="ctr"/>
            <a:r>
              <a:rPr lang="en-US" sz="2800" b="1" dirty="0">
                <a:solidFill>
                  <a:schemeClr val="tx1"/>
                </a:solidFill>
              </a:rPr>
              <a:t>Web: </a:t>
            </a:r>
            <a:r>
              <a:rPr lang="en-US" sz="2800" b="1" dirty="0" err="1">
                <a:solidFill>
                  <a:schemeClr val="tx1"/>
                </a:solidFill>
              </a:rPr>
              <a:t>www.asmalldoseoftoxicology.org</a:t>
            </a:r>
            <a:endParaRPr lang="en-US" sz="2800" b="1" dirty="0">
              <a:solidFill>
                <a:schemeClr val="tx1"/>
              </a:solidFill>
            </a:endParaRPr>
          </a:p>
        </p:txBody>
      </p:sp>
      <p:sp>
        <p:nvSpPr>
          <p:cNvPr id="52229" name="Rectangle 7"/>
          <p:cNvSpPr>
            <a:spLocks noChangeArrowheads="1"/>
          </p:cNvSpPr>
          <p:nvPr/>
        </p:nvSpPr>
        <p:spPr bwMode="auto">
          <a:xfrm>
            <a:off x="609600" y="1676400"/>
            <a:ext cx="7886700" cy="1190625"/>
          </a:xfrm>
          <a:prstGeom prst="rect">
            <a:avLst/>
          </a:prstGeom>
          <a:noFill/>
          <a:ln w="9525">
            <a:noFill/>
            <a:miter lim="800000"/>
            <a:headEnd/>
            <a:tailEnd/>
          </a:ln>
        </p:spPr>
        <p:txBody>
          <a:bodyPr>
            <a:prstTxWarp prst="textNoShape">
              <a:avLst/>
            </a:prstTxWarp>
            <a:spAutoFit/>
          </a:bodyPr>
          <a:lstStyle/>
          <a:p>
            <a:pPr algn="ctr"/>
            <a:r>
              <a:rPr lang="en-US" sz="3600" b="1" dirty="0">
                <a:solidFill>
                  <a:schemeClr val="tx1"/>
                </a:solidFill>
              </a:rPr>
              <a:t>This presentation is supplement to </a:t>
            </a:r>
          </a:p>
          <a:p>
            <a:pPr algn="ctr"/>
            <a:r>
              <a:rPr lang="en-US" sz="3600" b="1" dirty="0">
                <a:solidFill>
                  <a:schemeClr val="tx1"/>
                </a:solidFill>
              </a:rPr>
              <a:t> “A Small Dose of Toxicology”</a:t>
            </a:r>
            <a:endParaRPr lang="en-US" sz="2000" b="1" dirty="0">
              <a:solidFill>
                <a:schemeClr val="tx1"/>
              </a:solidFill>
            </a:endParaRP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52400" y="76200"/>
            <a:ext cx="8839200" cy="762000"/>
          </a:xfrm>
        </p:spPr>
        <p:txBody>
          <a:bodyPr/>
          <a:lstStyle/>
          <a:p>
            <a:pPr eaLnBrk="1" hangingPunct="1"/>
            <a:r>
              <a:rPr lang="en-US" b="1">
                <a:solidFill>
                  <a:schemeClr val="tx1"/>
                </a:solidFill>
              </a:rPr>
              <a:t>NW Public Health</a:t>
            </a:r>
          </a:p>
        </p:txBody>
      </p:sp>
      <p:sp>
        <p:nvSpPr>
          <p:cNvPr id="38915" name="Text Box 3"/>
          <p:cNvSpPr txBox="1">
            <a:spLocks noChangeArrowheads="1"/>
          </p:cNvSpPr>
          <p:nvPr/>
        </p:nvSpPr>
        <p:spPr bwMode="auto">
          <a:xfrm>
            <a:off x="990600" y="5638800"/>
            <a:ext cx="7010400" cy="762000"/>
          </a:xfrm>
          <a:prstGeom prst="rect">
            <a:avLst/>
          </a:prstGeom>
          <a:noFill/>
          <a:ln w="9525">
            <a:noFill/>
            <a:miter lim="800000"/>
            <a:headEnd/>
            <a:tailEnd/>
          </a:ln>
        </p:spPr>
        <p:txBody>
          <a:bodyPr>
            <a:prstTxWarp prst="textNoShape">
              <a:avLst/>
            </a:prstTxWarp>
            <a:spAutoFit/>
          </a:bodyPr>
          <a:lstStyle/>
          <a:p>
            <a:pPr marL="457200" indent="-457200" algn="ctr">
              <a:spcBef>
                <a:spcPct val="20000"/>
              </a:spcBef>
              <a:buFont typeface="Wingdings" pitchFamily="-83" charset="2"/>
              <a:buNone/>
            </a:pPr>
            <a:r>
              <a:rPr lang="en-US" sz="2000" b="1"/>
              <a:t>See: http://healthlinks.washington.edu/nwcphp/nph/</a:t>
            </a:r>
          </a:p>
          <a:p>
            <a:pPr marL="457200" indent="-457200" algn="ctr">
              <a:spcBef>
                <a:spcPct val="20000"/>
              </a:spcBef>
              <a:buFont typeface="Wingdings" pitchFamily="-83" charset="2"/>
              <a:buNone/>
            </a:pPr>
            <a:r>
              <a:rPr lang="en-US" sz="2000" b="1"/>
              <a:t>  </a:t>
            </a:r>
            <a:r>
              <a:rPr lang="en-US" sz="2000" b="1">
                <a:hlinkClick r:id="rId3"/>
              </a:rPr>
              <a:t>nwph</a:t>
            </a:r>
            <a:endParaRPr lang="en-US" sz="2000" b="1"/>
          </a:p>
        </p:txBody>
      </p:sp>
      <p:pic>
        <p:nvPicPr>
          <p:cNvPr id="38916" name="Picture 4" descr="NWPH"/>
          <p:cNvPicPr>
            <a:picLocks noChangeAspect="1" noChangeArrowheads="1"/>
          </p:cNvPicPr>
          <p:nvPr/>
        </p:nvPicPr>
        <p:blipFill>
          <a:blip r:embed="rId4"/>
          <a:srcRect/>
          <a:stretch>
            <a:fillRect/>
          </a:stretch>
        </p:blipFill>
        <p:spPr bwMode="auto">
          <a:xfrm>
            <a:off x="6096000" y="2054225"/>
            <a:ext cx="2124075" cy="2747963"/>
          </a:xfrm>
          <a:prstGeom prst="rect">
            <a:avLst/>
          </a:prstGeom>
          <a:noFill/>
          <a:ln w="9525">
            <a:noFill/>
            <a:miter lim="800000"/>
            <a:headEnd/>
            <a:tailEnd/>
          </a:ln>
        </p:spPr>
      </p:pic>
      <p:sp>
        <p:nvSpPr>
          <p:cNvPr id="38917" name="Text Box 5"/>
          <p:cNvSpPr txBox="1">
            <a:spLocks noChangeArrowheads="1"/>
          </p:cNvSpPr>
          <p:nvPr/>
        </p:nvSpPr>
        <p:spPr bwMode="auto">
          <a:xfrm>
            <a:off x="228600" y="1951038"/>
            <a:ext cx="5311775" cy="2925762"/>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u="sng"/>
              <a:t>Public Health</a:t>
            </a:r>
            <a:r>
              <a:rPr lang="en-US" b="1"/>
              <a:t> and the Precautionary Principle</a:t>
            </a:r>
          </a:p>
          <a:p>
            <a:pPr algn="ctr">
              <a:spcBef>
                <a:spcPct val="50000"/>
              </a:spcBef>
            </a:pPr>
            <a:r>
              <a:rPr lang="en-US" sz="3600" b="1"/>
              <a:t>By Steven G. Gilbert</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idx="4294967295"/>
          </p:nvPr>
        </p:nvSpPr>
        <p:spPr>
          <a:noFill/>
        </p:spPr>
        <p:txBody>
          <a:bodyPr/>
          <a:lstStyle/>
          <a:p>
            <a:pPr eaLnBrk="1" hangingPunct="1"/>
            <a:r>
              <a:rPr lang="en-US" b="1">
                <a:solidFill>
                  <a:schemeClr val="tx1"/>
                </a:solidFill>
              </a:rPr>
              <a:t>Precautionary Principle</a:t>
            </a:r>
          </a:p>
        </p:txBody>
      </p:sp>
      <p:sp>
        <p:nvSpPr>
          <p:cNvPr id="40963" name="Rectangle 3"/>
          <p:cNvSpPr>
            <a:spLocks noChangeArrowheads="1"/>
          </p:cNvSpPr>
          <p:nvPr/>
        </p:nvSpPr>
        <p:spPr bwMode="auto">
          <a:xfrm>
            <a:off x="495300" y="1803400"/>
            <a:ext cx="8153400" cy="3249613"/>
          </a:xfrm>
          <a:prstGeom prst="rect">
            <a:avLst/>
          </a:prstGeom>
          <a:noFill/>
          <a:ln w="12700">
            <a:noFill/>
            <a:miter lim="800000"/>
            <a:headEnd/>
            <a:tailEnd/>
          </a:ln>
        </p:spPr>
        <p:txBody>
          <a:bodyPr lIns="90488" tIns="44450" rIns="90488" bIns="44450">
            <a:prstTxWarp prst="textNoShape">
              <a:avLst/>
            </a:prstTxWarp>
            <a:spAutoFit/>
          </a:bodyPr>
          <a:lstStyle/>
          <a:p>
            <a:pPr algn="ctr" eaLnBrk="0" hangingPunct="0">
              <a:spcBef>
                <a:spcPct val="20000"/>
              </a:spcBef>
            </a:pPr>
            <a:r>
              <a:rPr lang="en-US" sz="2800" b="1">
                <a:solidFill>
                  <a:schemeClr val="tx1"/>
                </a:solidFill>
              </a:rPr>
              <a:t>“When an activity raises threats of harm to human health or the environment, precautionary measures should be take even if some cause and effect relationships are not fully established scientifically.”</a:t>
            </a:r>
          </a:p>
          <a:p>
            <a:pPr algn="ctr" eaLnBrk="0" hangingPunct="0">
              <a:spcBef>
                <a:spcPct val="20000"/>
              </a:spcBef>
            </a:pPr>
            <a:endParaRPr lang="en-US" sz="2800" b="1">
              <a:solidFill>
                <a:schemeClr val="tx1"/>
              </a:solidFill>
            </a:endParaRPr>
          </a:p>
          <a:p>
            <a:pPr algn="ctr" eaLnBrk="0" hangingPunct="0">
              <a:spcBef>
                <a:spcPct val="20000"/>
              </a:spcBef>
            </a:pPr>
            <a:r>
              <a:rPr lang="en-US" sz="2800" b="1">
                <a:solidFill>
                  <a:schemeClr val="tx1"/>
                </a:solidFill>
              </a:rPr>
              <a:t>Wingspread Conference, 1998.</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95300" y="1295400"/>
            <a:ext cx="8153400" cy="4702175"/>
          </a:xfrm>
          <a:prstGeom prst="rect">
            <a:avLst/>
          </a:prstGeom>
          <a:noFill/>
          <a:ln w="12700">
            <a:noFill/>
            <a:miter lim="800000"/>
            <a:headEnd/>
            <a:tailEnd/>
          </a:ln>
        </p:spPr>
        <p:txBody>
          <a:bodyPr lIns="90488" tIns="44450" rIns="90488" bIns="44450">
            <a:prstTxWarp prst="textNoShape">
              <a:avLst/>
            </a:prstTxWarp>
            <a:spAutoFit/>
          </a:bodyPr>
          <a:lstStyle/>
          <a:p>
            <a:pPr marL="457200" indent="-457200" eaLnBrk="0" hangingPunct="0">
              <a:spcBef>
                <a:spcPct val="20000"/>
              </a:spcBef>
              <a:buFontTx/>
              <a:buChar char="•"/>
            </a:pPr>
            <a:r>
              <a:rPr lang="en-US" sz="2800" b="1">
                <a:solidFill>
                  <a:schemeClr val="tx1"/>
                </a:solidFill>
              </a:rPr>
              <a:t>Setting goals (Health indicators)</a:t>
            </a:r>
          </a:p>
          <a:p>
            <a:pPr marL="457200" indent="-457200" eaLnBrk="0" hangingPunct="0">
              <a:spcBef>
                <a:spcPct val="20000"/>
              </a:spcBef>
              <a:buFontTx/>
              <a:buChar char="•"/>
            </a:pPr>
            <a:r>
              <a:rPr lang="en-US" sz="2800" b="1">
                <a:solidFill>
                  <a:schemeClr val="tx1"/>
                </a:solidFill>
              </a:rPr>
              <a:t>Taking preventive action in the face of uncertainty</a:t>
            </a:r>
          </a:p>
          <a:p>
            <a:pPr marL="457200" indent="-457200" eaLnBrk="0" hangingPunct="0">
              <a:spcBef>
                <a:spcPct val="20000"/>
              </a:spcBef>
              <a:buFontTx/>
              <a:buChar char="•"/>
            </a:pPr>
            <a:r>
              <a:rPr lang="en-US" sz="2800" b="1">
                <a:solidFill>
                  <a:schemeClr val="tx1"/>
                </a:solidFill>
              </a:rPr>
              <a:t>Shifting the burden of responsibility to the proponents of an activity (Who benefits?)</a:t>
            </a:r>
          </a:p>
          <a:p>
            <a:pPr marL="457200" indent="-457200" eaLnBrk="0" hangingPunct="0">
              <a:spcBef>
                <a:spcPct val="20000"/>
              </a:spcBef>
              <a:buFontTx/>
              <a:buChar char="•"/>
            </a:pPr>
            <a:r>
              <a:rPr lang="en-US" sz="2800" b="1">
                <a:solidFill>
                  <a:schemeClr val="tx1"/>
                </a:solidFill>
              </a:rPr>
              <a:t>Exploring a wide range of alternatives to possibly harmful actions (Is it necessary?)</a:t>
            </a:r>
          </a:p>
          <a:p>
            <a:pPr marL="457200" indent="-457200" eaLnBrk="0" hangingPunct="0">
              <a:spcBef>
                <a:spcPct val="20000"/>
              </a:spcBef>
              <a:buFontTx/>
              <a:buChar char="•"/>
            </a:pPr>
            <a:r>
              <a:rPr lang="en-US" sz="2800" b="1">
                <a:solidFill>
                  <a:schemeClr val="tx1"/>
                </a:solidFill>
              </a:rPr>
              <a:t>Increasing public participation in decision making (transparency of information &amp; environmental justice)</a:t>
            </a:r>
          </a:p>
        </p:txBody>
      </p:sp>
      <p:sp>
        <p:nvSpPr>
          <p:cNvPr id="43011" name="Rectangle 3"/>
          <p:cNvSpPr>
            <a:spLocks noGrp="1" noChangeArrowheads="1"/>
          </p:cNvSpPr>
          <p:nvPr>
            <p:ph type="title" idx="4294967295"/>
          </p:nvPr>
        </p:nvSpPr>
        <p:spPr>
          <a:xfrm>
            <a:off x="152400" y="196850"/>
            <a:ext cx="8839200" cy="641350"/>
          </a:xfrm>
          <a:noFill/>
        </p:spPr>
        <p:txBody>
          <a:bodyPr/>
          <a:lstStyle/>
          <a:p>
            <a:pPr eaLnBrk="1" hangingPunct="1"/>
            <a:r>
              <a:rPr lang="en-US" b="1"/>
              <a:t>Central components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2174"/>
            <a:ext cx="7772400" cy="766877"/>
          </a:xfrm>
          <a:noFill/>
        </p:spPr>
        <p:txBody>
          <a:bodyPr lIns="90488" tIns="44450" rIns="90488" bIns="44450"/>
          <a:lstStyle/>
          <a:p>
            <a:pPr eaLnBrk="1" hangingPunct="1"/>
            <a:r>
              <a:rPr lang="en-US" b="1" dirty="0" err="1">
                <a:solidFill>
                  <a:schemeClr val="tx1"/>
                </a:solidFill>
              </a:rPr>
              <a:t>Nano</a:t>
            </a:r>
            <a:r>
              <a:rPr lang="en-US" b="1" dirty="0">
                <a:solidFill>
                  <a:schemeClr val="tx1"/>
                </a:solidFill>
              </a:rPr>
              <a:t> </a:t>
            </a:r>
            <a:r>
              <a:rPr lang="en-US" b="1">
                <a:solidFill>
                  <a:schemeClr val="tx1"/>
                </a:solidFill>
              </a:rPr>
              <a:t>in History</a:t>
            </a:r>
            <a:endParaRPr lang="en-US" b="1" dirty="0">
              <a:solidFill>
                <a:schemeClr val="tx1"/>
              </a:solidFill>
            </a:endParaRPr>
          </a:p>
        </p:txBody>
      </p:sp>
      <p:sp>
        <p:nvSpPr>
          <p:cNvPr id="17411" name="Rectangle 3"/>
          <p:cNvSpPr>
            <a:spLocks noChangeArrowheads="1"/>
          </p:cNvSpPr>
          <p:nvPr/>
        </p:nvSpPr>
        <p:spPr bwMode="auto">
          <a:xfrm>
            <a:off x="942975" y="1371600"/>
            <a:ext cx="7258050" cy="1015663"/>
          </a:xfrm>
          <a:prstGeom prst="rect">
            <a:avLst/>
          </a:prstGeom>
          <a:noFill/>
          <a:ln w="9525">
            <a:noFill/>
            <a:miter lim="800000"/>
            <a:headEnd/>
            <a:tailEnd/>
          </a:ln>
        </p:spPr>
        <p:txBody>
          <a:bodyPr>
            <a:prstTxWarp prst="textNoShape">
              <a:avLst/>
            </a:prstTxWarp>
            <a:spAutoFit/>
          </a:bodyPr>
          <a:lstStyle/>
          <a:p>
            <a:pPr algn="ctr"/>
            <a:r>
              <a:rPr lang="en-US" sz="2000" b="1" dirty="0"/>
              <a:t>1936: Erwin </a:t>
            </a:r>
            <a:r>
              <a:rPr lang="en-US" sz="2000" b="1" dirty="0" err="1"/>
              <a:t>Müller</a:t>
            </a:r>
            <a:r>
              <a:rPr lang="en-US" sz="2000" b="1" dirty="0"/>
              <a:t>, working at Siemens Research Laboratory, invented the field emission microscope, allowing near-atomic-resolution images of materials.</a:t>
            </a:r>
          </a:p>
        </p:txBody>
      </p:sp>
      <p:sp>
        <p:nvSpPr>
          <p:cNvPr id="6" name="TextBox 5"/>
          <p:cNvSpPr txBox="1"/>
          <p:nvPr/>
        </p:nvSpPr>
        <p:spPr>
          <a:xfrm>
            <a:off x="3321215" y="6367046"/>
            <a:ext cx="2469985" cy="307777"/>
          </a:xfrm>
          <a:prstGeom prst="rect">
            <a:avLst/>
          </a:prstGeom>
          <a:noFill/>
        </p:spPr>
        <p:txBody>
          <a:bodyPr wrap="none" rtlCol="0">
            <a:spAutoFit/>
          </a:bodyPr>
          <a:lstStyle/>
          <a:p>
            <a:r>
              <a:rPr lang="en-US" sz="1400" dirty="0"/>
              <a:t>http://</a:t>
            </a:r>
            <a:r>
              <a:rPr lang="en-US" sz="1400" dirty="0" err="1"/>
              <a:t>www.nano.gov</a:t>
            </a:r>
            <a:r>
              <a:rPr lang="en-US" sz="1400" dirty="0"/>
              <a:t>/timeline</a:t>
            </a:r>
          </a:p>
        </p:txBody>
      </p:sp>
      <p:pic>
        <p:nvPicPr>
          <p:cNvPr id="7" name="Picture 6" descr="FES--electron-microscope.jpg"/>
          <p:cNvPicPr>
            <a:picLocks noChangeAspect="1"/>
          </p:cNvPicPr>
          <p:nvPr/>
        </p:nvPicPr>
        <p:blipFill>
          <a:blip r:embed="rId3"/>
          <a:stretch>
            <a:fillRect/>
          </a:stretch>
        </p:blipFill>
        <p:spPr>
          <a:xfrm>
            <a:off x="2728912" y="2743200"/>
            <a:ext cx="3686175" cy="3429000"/>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2174"/>
            <a:ext cx="7772400" cy="766877"/>
          </a:xfrm>
          <a:noFill/>
        </p:spPr>
        <p:txBody>
          <a:bodyPr lIns="90488" tIns="44450" rIns="90488" bIns="44450"/>
          <a:lstStyle/>
          <a:p>
            <a:pPr eaLnBrk="1" hangingPunct="1"/>
            <a:r>
              <a:rPr lang="en-US" b="1" dirty="0" err="1">
                <a:solidFill>
                  <a:schemeClr val="tx1"/>
                </a:solidFill>
              </a:rPr>
              <a:t>Nano</a:t>
            </a:r>
            <a:r>
              <a:rPr lang="en-US" b="1" dirty="0">
                <a:solidFill>
                  <a:schemeClr val="tx1"/>
                </a:solidFill>
              </a:rPr>
              <a:t> </a:t>
            </a:r>
            <a:r>
              <a:rPr lang="en-US" b="1">
                <a:solidFill>
                  <a:schemeClr val="tx1"/>
                </a:solidFill>
              </a:rPr>
              <a:t>in History</a:t>
            </a:r>
            <a:endParaRPr lang="en-US" b="1" dirty="0">
              <a:solidFill>
                <a:schemeClr val="tx1"/>
              </a:solidFill>
            </a:endParaRPr>
          </a:p>
        </p:txBody>
      </p:sp>
      <p:sp>
        <p:nvSpPr>
          <p:cNvPr id="17411" name="Rectangle 3"/>
          <p:cNvSpPr>
            <a:spLocks noChangeArrowheads="1"/>
          </p:cNvSpPr>
          <p:nvPr/>
        </p:nvSpPr>
        <p:spPr bwMode="auto">
          <a:xfrm>
            <a:off x="942975" y="1371600"/>
            <a:ext cx="7258050" cy="1323439"/>
          </a:xfrm>
          <a:prstGeom prst="rect">
            <a:avLst/>
          </a:prstGeom>
          <a:noFill/>
          <a:ln w="9525">
            <a:noFill/>
            <a:miter lim="800000"/>
            <a:headEnd/>
            <a:tailEnd/>
          </a:ln>
        </p:spPr>
        <p:txBody>
          <a:bodyPr>
            <a:prstTxWarp prst="textNoShape">
              <a:avLst/>
            </a:prstTxWarp>
            <a:spAutoFit/>
          </a:bodyPr>
          <a:lstStyle/>
          <a:p>
            <a:pPr algn="ctr"/>
            <a:r>
              <a:rPr lang="en-US" sz="2000" b="1" dirty="0"/>
              <a:t>1981: Russia’s Alexei </a:t>
            </a:r>
            <a:r>
              <a:rPr lang="en-US" sz="2000" b="1" dirty="0" err="1"/>
              <a:t>Ekimov</a:t>
            </a:r>
            <a:r>
              <a:rPr lang="en-US" sz="2000" b="1" dirty="0"/>
              <a:t> discovered </a:t>
            </a:r>
            <a:r>
              <a:rPr lang="en-US" sz="2000" b="1" dirty="0" err="1"/>
              <a:t>nanocrystalline</a:t>
            </a:r>
            <a:r>
              <a:rPr lang="en-US" sz="2000" b="1" dirty="0"/>
              <a:t>, semiconducting quantum dots in a glass matrix and conducted pioneering studies of their electronic and optical properties.</a:t>
            </a:r>
          </a:p>
        </p:txBody>
      </p:sp>
      <p:sp>
        <p:nvSpPr>
          <p:cNvPr id="6" name="TextBox 5"/>
          <p:cNvSpPr txBox="1"/>
          <p:nvPr/>
        </p:nvSpPr>
        <p:spPr>
          <a:xfrm>
            <a:off x="3321215" y="6367046"/>
            <a:ext cx="2469985" cy="307777"/>
          </a:xfrm>
          <a:prstGeom prst="rect">
            <a:avLst/>
          </a:prstGeom>
          <a:noFill/>
        </p:spPr>
        <p:txBody>
          <a:bodyPr wrap="none" rtlCol="0">
            <a:spAutoFit/>
          </a:bodyPr>
          <a:lstStyle/>
          <a:p>
            <a:r>
              <a:rPr lang="en-US" sz="1400" dirty="0"/>
              <a:t>http://</a:t>
            </a:r>
            <a:r>
              <a:rPr lang="en-US" sz="1400" dirty="0" err="1"/>
              <a:t>www.nano.gov</a:t>
            </a:r>
            <a:r>
              <a:rPr lang="en-US" sz="1400" dirty="0"/>
              <a:t>/timeline</a:t>
            </a:r>
          </a:p>
        </p:txBody>
      </p:sp>
      <p:pic>
        <p:nvPicPr>
          <p:cNvPr id="8" name="Picture 7" descr="c60buckyball.png"/>
          <p:cNvPicPr>
            <a:picLocks noChangeAspect="1"/>
          </p:cNvPicPr>
          <p:nvPr/>
        </p:nvPicPr>
        <p:blipFill>
          <a:blip r:embed="rId3"/>
          <a:stretch>
            <a:fillRect/>
          </a:stretch>
        </p:blipFill>
        <p:spPr>
          <a:xfrm>
            <a:off x="6553200" y="3200400"/>
            <a:ext cx="2222500" cy="2171700"/>
          </a:xfrm>
          <a:prstGeom prst="rect">
            <a:avLst/>
          </a:prstGeom>
        </p:spPr>
      </p:pic>
      <p:sp>
        <p:nvSpPr>
          <p:cNvPr id="9" name="Rectangle 3"/>
          <p:cNvSpPr>
            <a:spLocks noChangeArrowheads="1"/>
          </p:cNvSpPr>
          <p:nvPr/>
        </p:nvSpPr>
        <p:spPr bwMode="auto">
          <a:xfrm>
            <a:off x="914400" y="3048000"/>
            <a:ext cx="5486400" cy="2554545"/>
          </a:xfrm>
          <a:prstGeom prst="rect">
            <a:avLst/>
          </a:prstGeom>
          <a:noFill/>
          <a:ln w="9525">
            <a:noFill/>
            <a:miter lim="800000"/>
            <a:headEnd/>
            <a:tailEnd/>
          </a:ln>
        </p:spPr>
        <p:txBody>
          <a:bodyPr wrap="square">
            <a:prstTxWarp prst="textNoShape">
              <a:avLst/>
            </a:prstTxWarp>
            <a:spAutoFit/>
          </a:bodyPr>
          <a:lstStyle/>
          <a:p>
            <a:pPr algn="ctr"/>
            <a:r>
              <a:rPr lang="en-US" sz="2000" b="1" dirty="0"/>
              <a:t>1985:  Rice University researchers Harold </a:t>
            </a:r>
            <a:r>
              <a:rPr lang="en-US" sz="2000" b="1" dirty="0" err="1"/>
              <a:t>Kroto</a:t>
            </a:r>
            <a:r>
              <a:rPr lang="en-US" sz="2000" b="1" dirty="0"/>
              <a:t>, Sean O’Brien, Robert Curl, and Richard Smalley discovered the Buckminsterfullerene (C60), more commonly known as the </a:t>
            </a:r>
            <a:r>
              <a:rPr lang="en-US" sz="2000" b="1" dirty="0" err="1"/>
              <a:t>buckyball</a:t>
            </a:r>
            <a:r>
              <a:rPr lang="en-US" sz="2000" b="1" dirty="0"/>
              <a:t>, which is a molecule resembling a </a:t>
            </a:r>
            <a:r>
              <a:rPr lang="en-US" sz="2000" b="1" dirty="0" err="1"/>
              <a:t>soccerball</a:t>
            </a:r>
            <a:r>
              <a:rPr lang="en-US" sz="2000" b="1" dirty="0"/>
              <a:t> in shape and composed entirely of carbon, as are graphite and diamond.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2174"/>
            <a:ext cx="7772400" cy="766877"/>
          </a:xfrm>
          <a:noFill/>
        </p:spPr>
        <p:txBody>
          <a:bodyPr lIns="90488" tIns="44450" rIns="90488" bIns="44450"/>
          <a:lstStyle/>
          <a:p>
            <a:pPr eaLnBrk="1" hangingPunct="1"/>
            <a:r>
              <a:rPr lang="en-US" b="1" dirty="0" err="1">
                <a:solidFill>
                  <a:schemeClr val="tx1"/>
                </a:solidFill>
              </a:rPr>
              <a:t>Nano</a:t>
            </a:r>
            <a:r>
              <a:rPr lang="en-US" b="1" dirty="0">
                <a:solidFill>
                  <a:schemeClr val="tx1"/>
                </a:solidFill>
              </a:rPr>
              <a:t> </a:t>
            </a:r>
            <a:r>
              <a:rPr lang="en-US" b="1">
                <a:solidFill>
                  <a:schemeClr val="tx1"/>
                </a:solidFill>
              </a:rPr>
              <a:t>in History</a:t>
            </a:r>
            <a:endParaRPr lang="en-US" b="1" dirty="0">
              <a:solidFill>
                <a:schemeClr val="tx1"/>
              </a:solidFill>
            </a:endParaRPr>
          </a:p>
        </p:txBody>
      </p:sp>
      <p:sp>
        <p:nvSpPr>
          <p:cNvPr id="17411" name="Rectangle 3"/>
          <p:cNvSpPr>
            <a:spLocks noChangeArrowheads="1"/>
          </p:cNvSpPr>
          <p:nvPr/>
        </p:nvSpPr>
        <p:spPr bwMode="auto">
          <a:xfrm>
            <a:off x="942975" y="1371600"/>
            <a:ext cx="7258050" cy="1323439"/>
          </a:xfrm>
          <a:prstGeom prst="rect">
            <a:avLst/>
          </a:prstGeom>
          <a:noFill/>
          <a:ln w="9525">
            <a:noFill/>
            <a:miter lim="800000"/>
            <a:headEnd/>
            <a:tailEnd/>
          </a:ln>
        </p:spPr>
        <p:txBody>
          <a:bodyPr>
            <a:prstTxWarp prst="textNoShape">
              <a:avLst/>
            </a:prstTxWarp>
            <a:spAutoFit/>
          </a:bodyPr>
          <a:lstStyle/>
          <a:p>
            <a:pPr algn="ctr"/>
            <a:r>
              <a:rPr lang="en-US" sz="2000" b="1" dirty="0"/>
              <a:t>1991: </a:t>
            </a:r>
            <a:r>
              <a:rPr lang="en-US" sz="2000" b="1" dirty="0" err="1"/>
              <a:t>Sumio</a:t>
            </a:r>
            <a:r>
              <a:rPr lang="en-US" sz="2000" b="1" dirty="0"/>
              <a:t> </a:t>
            </a:r>
            <a:r>
              <a:rPr lang="en-US" sz="2000" b="1" dirty="0" err="1"/>
              <a:t>Iijima</a:t>
            </a:r>
            <a:r>
              <a:rPr lang="en-US" sz="2000" b="1" dirty="0"/>
              <a:t> of NEC is credited with discovering the carbon </a:t>
            </a:r>
            <a:r>
              <a:rPr lang="en-US" sz="2000" b="1" dirty="0" err="1"/>
              <a:t>nanotube</a:t>
            </a:r>
            <a:r>
              <a:rPr lang="en-US" sz="2000" b="1" dirty="0"/>
              <a:t> (CNT). </a:t>
            </a:r>
            <a:r>
              <a:rPr lang="en-US" sz="2000" b="1" dirty="0" err="1"/>
              <a:t>Iijima</a:t>
            </a:r>
            <a:r>
              <a:rPr lang="en-US" sz="2000" b="1" dirty="0"/>
              <a:t> shared the </a:t>
            </a:r>
            <a:r>
              <a:rPr lang="en-US" sz="2000" b="1" dirty="0" err="1"/>
              <a:t>Kavli</a:t>
            </a:r>
            <a:r>
              <a:rPr lang="en-US" sz="2000" b="1" dirty="0"/>
              <a:t> Prize in </a:t>
            </a:r>
            <a:r>
              <a:rPr lang="en-US" sz="2000" b="1" dirty="0" err="1"/>
              <a:t>Nanoscience</a:t>
            </a:r>
            <a:r>
              <a:rPr lang="en-US" sz="2000" b="1" dirty="0"/>
              <a:t> in 2008 for this advance and other advances in the field. </a:t>
            </a:r>
          </a:p>
        </p:txBody>
      </p:sp>
      <p:sp>
        <p:nvSpPr>
          <p:cNvPr id="6" name="TextBox 5"/>
          <p:cNvSpPr txBox="1"/>
          <p:nvPr/>
        </p:nvSpPr>
        <p:spPr>
          <a:xfrm>
            <a:off x="3321215" y="6367046"/>
            <a:ext cx="2469985" cy="307777"/>
          </a:xfrm>
          <a:prstGeom prst="rect">
            <a:avLst/>
          </a:prstGeom>
          <a:noFill/>
        </p:spPr>
        <p:txBody>
          <a:bodyPr wrap="none" rtlCol="0">
            <a:spAutoFit/>
          </a:bodyPr>
          <a:lstStyle/>
          <a:p>
            <a:r>
              <a:rPr lang="en-US" sz="1400" dirty="0"/>
              <a:t>http://</a:t>
            </a:r>
            <a:r>
              <a:rPr lang="en-US" sz="1400" dirty="0" err="1"/>
              <a:t>www.nano.gov</a:t>
            </a:r>
            <a:r>
              <a:rPr lang="en-US" sz="1400" dirty="0"/>
              <a:t>/timeline</a:t>
            </a:r>
          </a:p>
        </p:txBody>
      </p:sp>
      <p:pic>
        <p:nvPicPr>
          <p:cNvPr id="7" name="Picture 6" descr="cntantenna-bostoncollege-s_0.jpg"/>
          <p:cNvPicPr>
            <a:picLocks noChangeAspect="1"/>
          </p:cNvPicPr>
          <p:nvPr/>
        </p:nvPicPr>
        <p:blipFill>
          <a:blip r:embed="rId3"/>
          <a:stretch>
            <a:fillRect/>
          </a:stretch>
        </p:blipFill>
        <p:spPr>
          <a:xfrm>
            <a:off x="3429000" y="3276600"/>
            <a:ext cx="2286000" cy="2286000"/>
          </a:xfrm>
          <a:prstGeom prst="rect">
            <a:avLst/>
          </a:prstGeom>
        </p:spPr>
      </p:pic>
    </p:spTree>
  </p:cSld>
  <p:clrMapOvr>
    <a:masterClrMapping/>
  </p:clrMapOvr>
  <p:transition spd="med"/>
</p:sld>
</file>

<file path=ppt/theme/theme1.xml><?xml version="1.0" encoding="utf-8"?>
<a:theme xmlns:a="http://schemas.openxmlformats.org/drawingml/2006/main" name="Default Design">
  <a:themeElements>
    <a:clrScheme name="Default Design 8">
      <a:dk1>
        <a:srgbClr val="00007D"/>
      </a:dk1>
      <a:lt1>
        <a:srgbClr val="FFFFFF"/>
      </a:lt1>
      <a:dk2>
        <a:srgbClr val="00007D"/>
      </a:dk2>
      <a:lt2>
        <a:srgbClr val="808080"/>
      </a:lt2>
      <a:accent1>
        <a:srgbClr val="00CC99"/>
      </a:accent1>
      <a:accent2>
        <a:srgbClr val="3333CC"/>
      </a:accent2>
      <a:accent3>
        <a:srgbClr val="FFFFFF"/>
      </a:accent3>
      <a:accent4>
        <a:srgbClr val="00006A"/>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7D"/>
        </a:dk1>
        <a:lt1>
          <a:srgbClr val="FFFFFF"/>
        </a:lt1>
        <a:dk2>
          <a:srgbClr val="00007D"/>
        </a:dk2>
        <a:lt2>
          <a:srgbClr val="808080"/>
        </a:lt2>
        <a:accent1>
          <a:srgbClr val="00CC99"/>
        </a:accent1>
        <a:accent2>
          <a:srgbClr val="3333CC"/>
        </a:accent2>
        <a:accent3>
          <a:srgbClr val="FFFFFF"/>
        </a:accent3>
        <a:accent4>
          <a:srgbClr val="00006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11453</TotalTime>
  <Words>4412</Words>
  <Application>Microsoft Macintosh PowerPoint</Application>
  <PresentationFormat>On-screen Show (4:3)</PresentationFormat>
  <Paragraphs>598</Paragraphs>
  <Slides>69</Slides>
  <Notes>69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69</vt:i4>
      </vt:variant>
    </vt:vector>
  </HeadingPairs>
  <TitlesOfParts>
    <vt:vector size="75" baseType="lpstr">
      <vt:lpstr>ＭＳ Ｐゴシック</vt:lpstr>
      <vt:lpstr>Arial</vt:lpstr>
      <vt:lpstr>Times</vt:lpstr>
      <vt:lpstr>Times New Roman</vt:lpstr>
      <vt:lpstr>Wingdings</vt:lpstr>
      <vt:lpstr>Default Design</vt:lpstr>
      <vt:lpstr>An Introduction to the Effects of Nanomaterials –  The Next Unregulated Revolution?</vt:lpstr>
      <vt:lpstr>Nanomaterials</vt:lpstr>
      <vt:lpstr>Nanotechnology </vt:lpstr>
      <vt:lpstr>Nano in History</vt:lpstr>
      <vt:lpstr>Nano in History</vt:lpstr>
      <vt:lpstr>Nano in History</vt:lpstr>
      <vt:lpstr>Nano in History</vt:lpstr>
      <vt:lpstr>Nano in History</vt:lpstr>
      <vt:lpstr>Nano in History</vt:lpstr>
      <vt:lpstr>Nano in History</vt:lpstr>
      <vt:lpstr>Nano in History</vt:lpstr>
      <vt:lpstr>Nano in History</vt:lpstr>
      <vt:lpstr>Promises of Nanotechnology</vt:lpstr>
      <vt:lpstr>How big is a nanometer (nm)?</vt:lpstr>
      <vt:lpstr>Common engineered nanomaterials</vt:lpstr>
      <vt:lpstr>Nano New Chemical Entity?</vt:lpstr>
      <vt:lpstr>Classes of nanomaterials </vt:lpstr>
      <vt:lpstr>Nanomaterial New Properties?</vt:lpstr>
      <vt:lpstr>Nano Products Growing</vt:lpstr>
      <vt:lpstr>US NanoMetro Map</vt:lpstr>
      <vt:lpstr>Seattle NanoMetro Map</vt:lpstr>
      <vt:lpstr>Seattle NanoMetro Map</vt:lpstr>
      <vt:lpstr>Take Precautions</vt:lpstr>
      <vt:lpstr>Known Nano Products</vt:lpstr>
      <vt:lpstr>Known Nano Products</vt:lpstr>
      <vt:lpstr>Known Nano Products</vt:lpstr>
      <vt:lpstr>Known Nano Products</vt:lpstr>
      <vt:lpstr>Case Study – Titanium dioxide (TiO2)</vt:lpstr>
      <vt:lpstr>Case Study – Titanium dioxide (TiO2)</vt:lpstr>
      <vt:lpstr>Case Study – Silver Nanoparticles</vt:lpstr>
      <vt:lpstr>Case Study – Silver Nanoparticles</vt:lpstr>
      <vt:lpstr>Case Study – Silver Nanoparticles</vt:lpstr>
      <vt:lpstr>Case Study - Quantum Dots</vt:lpstr>
      <vt:lpstr>Case Study - Quantum Dots</vt:lpstr>
      <vt:lpstr>Key Words</vt:lpstr>
      <vt:lpstr>Nanotoxicology Issues</vt:lpstr>
      <vt:lpstr>Nanotoxicology Practical  Issues</vt:lpstr>
      <vt:lpstr>Nanotoxicologoy Issues</vt:lpstr>
      <vt:lpstr>Environmental, Health, and Safety research</vt:lpstr>
      <vt:lpstr>Consumer Product Safety Commission</vt:lpstr>
      <vt:lpstr>Occupational Health</vt:lpstr>
      <vt:lpstr>Occupational Health</vt:lpstr>
      <vt:lpstr>Human Health</vt:lpstr>
      <vt:lpstr>A risk to human and environmental health?</vt:lpstr>
      <vt:lpstr>Environmental Health</vt:lpstr>
      <vt:lpstr>Carbon Nanotubes / Asbestos</vt:lpstr>
      <vt:lpstr>Environmental Health</vt:lpstr>
      <vt:lpstr>Nanomaterial challenges</vt:lpstr>
      <vt:lpstr>Cradle to Grave challenges</vt:lpstr>
      <vt:lpstr>One of The Problems</vt:lpstr>
      <vt:lpstr>Methodological Needs</vt:lpstr>
      <vt:lpstr>Solutions</vt:lpstr>
      <vt:lpstr>Regulation - FDA</vt:lpstr>
      <vt:lpstr>Regulation - FDA</vt:lpstr>
      <vt:lpstr>Regulation - FDA</vt:lpstr>
      <vt:lpstr>Regulation - EPA</vt:lpstr>
      <vt:lpstr>Regulation - EPA</vt:lpstr>
      <vt:lpstr>Cradle to Grave - EPA</vt:lpstr>
      <vt:lpstr>European Union </vt:lpstr>
      <vt:lpstr>Nike</vt:lpstr>
      <vt:lpstr>Questions / Recommendations</vt:lpstr>
      <vt:lpstr>Silent Spring I</vt:lpstr>
      <vt:lpstr>Silent Spring II</vt:lpstr>
      <vt:lpstr>Additional Information</vt:lpstr>
      <vt:lpstr>A Small Dose of Nanotoxicology</vt:lpstr>
      <vt:lpstr>Authorship Information</vt:lpstr>
      <vt:lpstr>NW Public Health</vt:lpstr>
      <vt:lpstr>Precautionary Principle</vt:lpstr>
      <vt:lpstr>Central components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G. Gilbert</dc:creator>
  <cp:lastModifiedBy>Steven Gilbert</cp:lastModifiedBy>
  <cp:revision>229</cp:revision>
  <cp:lastPrinted>2000-09-13T16:44:54Z</cp:lastPrinted>
  <dcterms:created xsi:type="dcterms:W3CDTF">2013-02-11T00:50:38Z</dcterms:created>
  <dcterms:modified xsi:type="dcterms:W3CDTF">2020-10-15T19:32:02Z</dcterms:modified>
</cp:coreProperties>
</file>