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02" r:id="rId2"/>
    <p:sldId id="326" r:id="rId3"/>
    <p:sldId id="314" r:id="rId4"/>
    <p:sldId id="317" r:id="rId5"/>
    <p:sldId id="318" r:id="rId6"/>
    <p:sldId id="342" r:id="rId7"/>
    <p:sldId id="346" r:id="rId8"/>
    <p:sldId id="344" r:id="rId9"/>
    <p:sldId id="343" r:id="rId10"/>
    <p:sldId id="345" r:id="rId11"/>
    <p:sldId id="337" r:id="rId12"/>
    <p:sldId id="350" r:id="rId13"/>
    <p:sldId id="351" r:id="rId14"/>
    <p:sldId id="359" r:id="rId15"/>
    <p:sldId id="352" r:id="rId16"/>
    <p:sldId id="353" r:id="rId17"/>
    <p:sldId id="354" r:id="rId18"/>
    <p:sldId id="355" r:id="rId19"/>
    <p:sldId id="357" r:id="rId20"/>
    <p:sldId id="356" r:id="rId21"/>
    <p:sldId id="358" r:id="rId22"/>
    <p:sldId id="341" r:id="rId23"/>
    <p:sldId id="347" r:id="rId24"/>
    <p:sldId id="349" r:id="rId25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46" autoAdjust="0"/>
    <p:restoredTop sz="95385" autoAdjust="0"/>
  </p:normalViewPr>
  <p:slideViewPr>
    <p:cSldViewPr showGuides="1">
      <p:cViewPr varScale="1">
        <p:scale>
          <a:sx n="91" d="100"/>
          <a:sy n="91" d="100"/>
        </p:scale>
        <p:origin x="52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howGuides="1">
      <p:cViewPr varScale="1">
        <p:scale>
          <a:sx n="61" d="100"/>
          <a:sy n="61" d="100"/>
        </p:scale>
        <p:origin x="-1698" y="-60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8BC14AFA-96C0-0A41-9B73-97F329585A5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E8D59280-67C8-504F-8BA0-5685769D81A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1EC21CB1-19AD-CF4C-8E18-F3D0B5D5C47A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E2A77B88-70ED-6047-A2AB-E45368DBAA6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A Small Dose of Toxicology - Overview</a:t>
            </a:r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253E916A-8B44-1146-851D-674CE0287B6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3A138D2F-C649-2841-B145-7619DC9A36C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965A83D-E678-F440-ABFB-1EF5A255A7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CA70E2A-36C7-B343-99B4-C29D0684375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7B974774-0010-EB4A-944A-C78872EA70A1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34BE792-255E-984C-8528-C18C7B0D354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BCEA0B7-1E3C-C443-AC5B-930516E3819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13FF445-AB5E-FB4F-AE75-0965047F43E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A Small Dose of Toxicology - Overview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306B21F-51CB-8C41-A7E4-72F9A3F471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260AF203-3A46-BA4C-B6EF-99E5A43382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FF81CBE-A453-EC42-9865-32D0EA10F7C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5D9440F-D769-9149-AA65-26BE766A0BB1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B50E64B-51F8-9942-8637-A5EC56E41F3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7EA63E8-C681-7245-8DE6-9119DB0503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3D286-7366-394C-B94D-23A9AFFC9DA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1521C950-C606-B540-BB74-202EE10458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58A58A89-DDFC-1D4A-A6F5-AC08BD48FE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0768D4-871D-634D-8912-B3A4DE86E0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201CDE0-314E-AB42-A0D1-B86DCBD06D78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466BAEE-8612-484E-80FB-E48A2416F7C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DBED8CC-DA3B-284F-B5C7-F85436089D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76FAD1-68DB-D94D-BB94-C5546BCFEAC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10946" name="Rectangle 2">
            <a:extLst>
              <a:ext uri="{FF2B5EF4-FFF2-40B4-BE49-F238E27FC236}">
                <a16:creationId xmlns:a16="http://schemas.microsoft.com/office/drawing/2014/main" id="{8F8DD9A6-0594-994C-8EA0-4C10813626A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B08A5883-55BD-AE45-993F-F52F630E7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D56C47-E21C-434E-8E33-AA96D49DE79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2D46FA5-41F3-B44D-90E5-3BAC1A471EC8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4501B07-4C5D-FD40-A502-7D6124146A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D744EB6-274F-EB41-8A7F-42326EDFDE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419B59-027E-9747-9903-8DA488E35C8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94562" name="Rectangle 2">
            <a:extLst>
              <a:ext uri="{FF2B5EF4-FFF2-40B4-BE49-F238E27FC236}">
                <a16:creationId xmlns:a16="http://schemas.microsoft.com/office/drawing/2014/main" id="{0B552CEE-B5F2-0843-AC93-564EC547B1D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3" name="Rectangle 3">
            <a:extLst>
              <a:ext uri="{FF2B5EF4-FFF2-40B4-BE49-F238E27FC236}">
                <a16:creationId xmlns:a16="http://schemas.microsoft.com/office/drawing/2014/main" id="{D1E14FFA-C3E5-D24B-89B9-E1AFEB45A2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B07038-0AD7-014A-BAAE-851224203DA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090EDB3-F925-FA45-A8CE-688BB78975EC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AA055CC-2263-9146-86AC-1CBE18A49B2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3C5EC0E-D534-A84A-B9ED-F11DF4E3C9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D9784-0758-7945-BD17-7A352570A2A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33474" name="Rectangle 2">
            <a:extLst>
              <a:ext uri="{FF2B5EF4-FFF2-40B4-BE49-F238E27FC236}">
                <a16:creationId xmlns:a16="http://schemas.microsoft.com/office/drawing/2014/main" id="{E02B25C7-77AB-9A4F-ACAD-A442622310E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5" name="Rectangle 3">
            <a:extLst>
              <a:ext uri="{FF2B5EF4-FFF2-40B4-BE49-F238E27FC236}">
                <a16:creationId xmlns:a16="http://schemas.microsoft.com/office/drawing/2014/main" id="{8C75729A-3F19-CC4A-8163-7546DBA46E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9DFA064-CB64-1F45-BDA2-B17CEB5FC2A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B953793-5E1B-7340-9A5F-EEB6491848FA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C26CB72-EF80-8F46-BEDE-8330C9B8D72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6FE5B54-467C-6A48-A76E-4D473F7BBB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66DBC9-6BB6-434D-A79A-2149D7056DF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35522" name="Rectangle 2">
            <a:extLst>
              <a:ext uri="{FF2B5EF4-FFF2-40B4-BE49-F238E27FC236}">
                <a16:creationId xmlns:a16="http://schemas.microsoft.com/office/drawing/2014/main" id="{0F6367AE-6005-F14B-93AE-353C576C5E9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2A93FF23-2D89-C04E-93D6-B4C3E4487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E5DBB0-CCCB-E54A-8234-8F51D40B1FF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0CAA71A-2D32-9944-960F-7E3728CE8B21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A5D21A-CEC3-9749-BF0B-38CBF2B2874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FB3AED3-C3CF-094C-8A7F-6A0166E87A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567F93-9FD0-174A-89DD-1C30FF864A8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51906" name="Rectangle 2">
            <a:extLst>
              <a:ext uri="{FF2B5EF4-FFF2-40B4-BE49-F238E27FC236}">
                <a16:creationId xmlns:a16="http://schemas.microsoft.com/office/drawing/2014/main" id="{A76132A2-DFD0-E941-B070-16740A66139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id="{07B0FA8B-3BAF-BA41-8B9A-7DA9C8516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B34FBEC-941D-F144-A53B-400B97C77B6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C27690A-0DA6-AC46-9452-7551813A7FF5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894CDCD-5AA1-004C-9BA8-89A4C0D78E0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3A22DBA-597B-E441-9AE5-797557C95F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8D78C-7653-0940-A917-3C7DEFDDD3D2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1BA55B82-A58C-2D44-9E09-0617E4456B2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A4263D8F-7FC2-524C-B30F-2951013BFB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E93452-E77D-344D-B371-B1C2D57482C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5A52F78-49AB-6B4C-9D90-0E7A41D5BA29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191AA0B-34C2-B74D-9399-A17ECBAEDF2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AC46881-27B0-0E47-B16B-139B3501C4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75CCC5-E0F5-1B41-AC66-457A103BC7DA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39618" name="Rectangle 2">
            <a:extLst>
              <a:ext uri="{FF2B5EF4-FFF2-40B4-BE49-F238E27FC236}">
                <a16:creationId xmlns:a16="http://schemas.microsoft.com/office/drawing/2014/main" id="{458B18A6-AB2C-A841-A201-0E771194D69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9619" name="Rectangle 3">
            <a:extLst>
              <a:ext uri="{FF2B5EF4-FFF2-40B4-BE49-F238E27FC236}">
                <a16:creationId xmlns:a16="http://schemas.microsoft.com/office/drawing/2014/main" id="{12EA8754-F113-D243-8BE6-9D93CBC1E4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8CCDE6-3831-9B43-8CE5-3B9EBC5C639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685B509-950A-A246-96EF-E41540E44205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74D00EC-1C03-A746-AEAF-CE7ED5D8B1F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91CEAF9-6F7A-0047-A3D1-E8D0624DE5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BA8DC-897D-D140-B843-FE34A8D4F2CD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41666" name="Rectangle 2">
            <a:extLst>
              <a:ext uri="{FF2B5EF4-FFF2-40B4-BE49-F238E27FC236}">
                <a16:creationId xmlns:a16="http://schemas.microsoft.com/office/drawing/2014/main" id="{CF82F2A8-AB49-3945-B769-CC6D125E63C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1667" name="Rectangle 3">
            <a:extLst>
              <a:ext uri="{FF2B5EF4-FFF2-40B4-BE49-F238E27FC236}">
                <a16:creationId xmlns:a16="http://schemas.microsoft.com/office/drawing/2014/main" id="{4FEFB399-34F1-9443-B361-FCFF71A014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F4DE6E-C69A-5643-A506-50E7E14EC9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6F0DF35-7995-8C40-93A9-4CA92FEFE622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80D232B-ED86-B54D-B00A-8EB0F3E789A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DDC2ED5-7FC7-A340-B3DC-AF7306D266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E63C10-4B70-644E-ACB8-AF39C86CF760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43714" name="Rectangle 2">
            <a:extLst>
              <a:ext uri="{FF2B5EF4-FFF2-40B4-BE49-F238E27FC236}">
                <a16:creationId xmlns:a16="http://schemas.microsoft.com/office/drawing/2014/main" id="{F3BC88B2-7865-D642-86AA-BA61C5BC4C5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id="{79E24598-B3E5-044D-9A4A-E70A57EF51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8834E14-7F97-8740-8114-2FE446B6BB0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F484800-CCCD-B447-82BF-4E26E40DFA1E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CADC9C0-127A-ED4E-99DC-16C451E8B04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5A4380E-3A69-4744-A034-6784740D64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9A8FC1-79F3-2C4F-B487-554CD8E8BD5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47810" name="Rectangle 2">
            <a:extLst>
              <a:ext uri="{FF2B5EF4-FFF2-40B4-BE49-F238E27FC236}">
                <a16:creationId xmlns:a16="http://schemas.microsoft.com/office/drawing/2014/main" id="{F2EC6508-4F03-B54E-B17B-07E9900DF9A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97DA6532-987D-EF48-A34F-2D8FB51B1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ACA61F-A593-D741-A417-50297A47D60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CC47080-775F-874A-AD75-B0F58D365F93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418E964-DBCC-A146-9684-B2CDA873B4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F20595E-BB29-204D-AF1A-934151DC62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DECBC-B830-8448-B282-0B201032E18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72034" name="Rectangle 2">
            <a:extLst>
              <a:ext uri="{FF2B5EF4-FFF2-40B4-BE49-F238E27FC236}">
                <a16:creationId xmlns:a16="http://schemas.microsoft.com/office/drawing/2014/main" id="{CBBA70A8-48C3-AF4D-B08D-79408CF1063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79D55791-3102-8447-8FAD-F7EF2448FA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2F55C6E-A5A9-9F4E-B8FD-4A55CB746B4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3CC5CAA-61BA-1440-91C6-F1F8D085B1AA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BF8D50C-6BE1-6F48-A327-B13D3F5B2C6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FA73B01-8035-6D41-B4D3-8CCF36FFAC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A8529-FF3E-6045-AE51-00E3575B1CE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45762" name="Rectangle 2">
            <a:extLst>
              <a:ext uri="{FF2B5EF4-FFF2-40B4-BE49-F238E27FC236}">
                <a16:creationId xmlns:a16="http://schemas.microsoft.com/office/drawing/2014/main" id="{2CD23F4D-B85A-A147-BC2E-9163A10A190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63" name="Rectangle 3">
            <a:extLst>
              <a:ext uri="{FF2B5EF4-FFF2-40B4-BE49-F238E27FC236}">
                <a16:creationId xmlns:a16="http://schemas.microsoft.com/office/drawing/2014/main" id="{30955C61-8C65-CF43-91F2-52DEE74EA5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C8578E-3607-3840-A455-479319854C4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9B11225-0F3B-874D-A4C6-FE7772081511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8D9B63-53C2-6344-AD9E-0FE89BB4C6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3B0198A-FF37-8448-8989-D7B47BA574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6D8C14-5FA4-7444-9C3D-6B65FB662317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49858" name="Rectangle 2">
            <a:extLst>
              <a:ext uri="{FF2B5EF4-FFF2-40B4-BE49-F238E27FC236}">
                <a16:creationId xmlns:a16="http://schemas.microsoft.com/office/drawing/2014/main" id="{218629ED-5997-F649-80DE-F21DCC1F379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9859" name="Rectangle 3">
            <a:extLst>
              <a:ext uri="{FF2B5EF4-FFF2-40B4-BE49-F238E27FC236}">
                <a16:creationId xmlns:a16="http://schemas.microsoft.com/office/drawing/2014/main" id="{C5405C7C-BC69-C94D-9429-C872E0ED0D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5544C7E-7463-3F4A-AC58-5A43B2A88A7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9A73BF8-EABF-464C-AD30-32DD24F53482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EAA1B88-9CD7-954E-91AD-0CF131932A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C2D8FE7-6805-2F48-9AD9-A559878B04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6DF736-3BA9-9B4F-80DA-2D83BF42C1E9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02754" name="Rectangle 2">
            <a:extLst>
              <a:ext uri="{FF2B5EF4-FFF2-40B4-BE49-F238E27FC236}">
                <a16:creationId xmlns:a16="http://schemas.microsoft.com/office/drawing/2014/main" id="{2FF1B9FC-F874-CE4D-8865-3164F279E82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5" name="Rectangle 3">
            <a:extLst>
              <a:ext uri="{FF2B5EF4-FFF2-40B4-BE49-F238E27FC236}">
                <a16:creationId xmlns:a16="http://schemas.microsoft.com/office/drawing/2014/main" id="{75C98312-8472-9544-B72C-B7DF7EEB2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2333D22-FCC6-904F-85C0-B5EB4CCA342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3AD494D-4115-504F-B1B1-5DFB5B09A5AB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2F64F4E-CA1D-E24D-9F0E-9B3C312D46C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DB18678-C144-1749-9AB9-ECAABA536D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27889-8F14-C64A-AD1F-EE61BE712154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27330" name="Rectangle 2">
            <a:extLst>
              <a:ext uri="{FF2B5EF4-FFF2-40B4-BE49-F238E27FC236}">
                <a16:creationId xmlns:a16="http://schemas.microsoft.com/office/drawing/2014/main" id="{04AAF5E3-2274-564C-8A2E-DE87123A12E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34CA4AF4-66A5-0445-9691-2FCF70291B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4B4A9C-C162-9847-B912-6A14E9F605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8DDEE90-82CC-A440-881E-9A13093A22EC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7E2F208-7885-CD40-8F5C-AB4C3F18198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26A7F87-6991-614B-B473-E1C2B7B4A5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D6A373-6CC8-6F41-9F32-EB483427E831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31426" name="Rectangle 2">
            <a:extLst>
              <a:ext uri="{FF2B5EF4-FFF2-40B4-BE49-F238E27FC236}">
                <a16:creationId xmlns:a16="http://schemas.microsoft.com/office/drawing/2014/main" id="{10D049E3-81E1-414C-B77A-59E6B3EEBDF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427" name="Rectangle 3">
            <a:extLst>
              <a:ext uri="{FF2B5EF4-FFF2-40B4-BE49-F238E27FC236}">
                <a16:creationId xmlns:a16="http://schemas.microsoft.com/office/drawing/2014/main" id="{52F0ABF9-CD13-8141-B3BE-305A74A726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D2C92AB-F090-BB48-912B-C4EB92520AA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658C785-79DB-C74D-902C-DF395F15F019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16DE11-6B85-9A4C-8858-EBB36F733D9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8D1B0E4-1D5D-FD43-A157-993848D6C9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9DD12-8BA5-ED4B-B18B-ED2AF9A07E7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47458" name="Rectangle 2">
            <a:extLst>
              <a:ext uri="{FF2B5EF4-FFF2-40B4-BE49-F238E27FC236}">
                <a16:creationId xmlns:a16="http://schemas.microsoft.com/office/drawing/2014/main" id="{A05C970D-4DA9-AC43-A5A7-4CA120F4140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96BA7BD5-0DD6-914F-BFB7-EB78D0A9A5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BF9A1C5-0C35-A142-B5D8-F5FD272333F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79BAFC9-4E6E-0047-8DF7-95BED034C701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EAEAC84-B109-1B44-8E87-FD9C6C5E3B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44454D6-AAE1-284F-84F6-E46970A62F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9719F7-0AB2-E14E-A29C-682686A9CD7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53602" name="Rectangle 2">
            <a:extLst>
              <a:ext uri="{FF2B5EF4-FFF2-40B4-BE49-F238E27FC236}">
                <a16:creationId xmlns:a16="http://schemas.microsoft.com/office/drawing/2014/main" id="{97852B6B-EBA3-2548-B93E-7BFC31EA192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BC61F3BC-400D-E348-8A7D-9346B3AF2A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FD8B7A-F6E2-E646-AFD1-463D961B0B0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FACFAFF-AC86-3C49-A8A6-8EE5B1C0DD8C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1781346-4F2C-8F43-9102-8BAB95A819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07BA245-AA46-2846-AD7A-ECBD91524B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E7EDDF-B61B-E045-B53A-AB87F273323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55650" name="Rectangle 2">
            <a:extLst>
              <a:ext uri="{FF2B5EF4-FFF2-40B4-BE49-F238E27FC236}">
                <a16:creationId xmlns:a16="http://schemas.microsoft.com/office/drawing/2014/main" id="{5AC4B0F0-6E49-0B43-9557-6BC78F85719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B721DF6C-B2F3-2D4E-9307-6A3257DE87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227FCDE-D6C6-834A-8078-986D6FE2386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CF248C5-D07D-864F-A893-1C8F24571416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055FD8-BD57-1542-905F-D06B9B64896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B752CFC-40B9-E44D-A86A-FBDCFBEE62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42D53-0B0A-784D-A012-C5346799E27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4802" name="Rectangle 2">
            <a:extLst>
              <a:ext uri="{FF2B5EF4-FFF2-40B4-BE49-F238E27FC236}">
                <a16:creationId xmlns:a16="http://schemas.microsoft.com/office/drawing/2014/main" id="{5FF454A7-6E8B-C24D-AC01-7D8E4B7DFF6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4CEF2A8D-DE7F-9440-9C14-9E8C312FBB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96D268-04A2-FD4A-9483-9C8DFA9A047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A42E9B1-1763-1941-B86C-0E62D332734F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8CA98B-6210-CE4D-B45C-24855594B76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54EBA6B-1C11-8543-AB94-308A663E1A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F19CF5-E4EE-1D4F-B16A-668BAE96F84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12994" name="Rectangle 2">
            <a:extLst>
              <a:ext uri="{FF2B5EF4-FFF2-40B4-BE49-F238E27FC236}">
                <a16:creationId xmlns:a16="http://schemas.microsoft.com/office/drawing/2014/main" id="{234F8DFA-2AEA-2A42-B1DE-D8381B5E100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6E2F246B-B6B3-C141-A00A-370DAB8A4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F0AAD5D-D89A-7E49-88C9-E029FCC2F23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693106C-DF76-584C-AC38-27CEF66527A0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DBAD551-FD83-324A-9DAD-AB2B5C333CC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9E29BBC-DAC7-7E49-BE50-55A27F1E05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E1062-C2D0-C447-B1DB-3E66A4339A6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EA1B42BE-FDF6-C340-AFF5-573C35395A3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DC9F1A2B-2928-E141-A900-11B43E7DEE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563121-DC89-0843-8A48-E16217AEBD3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ADDF7AF-6D2C-8248-BD40-8D6A438197D4}" type="datetime4">
              <a:rPr lang="en-US" altLang="en-US"/>
              <a:pPr/>
              <a:t>October 15, 2020</a:t>
            </a:fld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30EA10D-0DF4-6D4B-BC49-66644F16E9C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Toxicology - Overview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30A9207-9A69-2143-97C4-E75786ACDC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4FAA8-4F38-4540-8050-AD1BB5E89D2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06850" name="Rectangle 2">
            <a:extLst>
              <a:ext uri="{FF2B5EF4-FFF2-40B4-BE49-F238E27FC236}">
                <a16:creationId xmlns:a16="http://schemas.microsoft.com/office/drawing/2014/main" id="{93EFB024-00DB-564B-9BF5-9AF8946D84A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EA78A7A5-C1D4-3341-AF63-7CEA97B1E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5" name="Rectangle 1031">
            <a:extLst>
              <a:ext uri="{FF2B5EF4-FFF2-40B4-BE49-F238E27FC236}">
                <a16:creationId xmlns:a16="http://schemas.microsoft.com/office/drawing/2014/main" id="{C56E5BCD-FCF8-1A4E-AC19-142073D340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Line 1032">
            <a:extLst>
              <a:ext uri="{FF2B5EF4-FFF2-40B4-BE49-F238E27FC236}">
                <a16:creationId xmlns:a16="http://schemas.microsoft.com/office/drawing/2014/main" id="{18CFA206-EF02-C44E-9B11-B1F1B841CB4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19" name="Text Box 1035">
            <a:extLst>
              <a:ext uri="{FF2B5EF4-FFF2-40B4-BE49-F238E27FC236}">
                <a16:creationId xmlns:a16="http://schemas.microsoft.com/office/drawing/2014/main" id="{438C06B9-17BA-EE45-8AA8-B23C14AA5AA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629400" y="6611938"/>
            <a:ext cx="2514600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000" b="1" dirty="0"/>
              <a:t>A Small Dose of A-P Toxin – 10/15/20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C4388-6434-774B-B9C6-C9EB8F3DC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FDE613-DC55-6747-A648-85CB8CDBC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174105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CCFD77-31B6-A84D-BFFD-FC1C5A2B9C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76200"/>
            <a:ext cx="1971675" cy="6100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1BC4CC-23C9-7D41-A5A8-9BE14D163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76200"/>
            <a:ext cx="5762625" cy="610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9826862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01D86-6B0E-6047-96C5-3851E437F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E32F5-501D-4F47-B969-8713E4BC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4144375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546D7-B776-2048-86BF-8266B461C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BBBFA-EE52-8743-A7FB-E965BDC25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3084471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30917-7EDE-5440-8DD8-7E4C5BD71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F0577-E7E4-C743-8F50-60472D1869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F625FC-CDD8-6B40-9576-8FC89696E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1031105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3653-FFFA-8E48-9D82-2F9DE060C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612B8-ABE0-3B4E-980F-325CC4C64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F86D2-1F10-8545-9187-E50E778D3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13AFCF-13D3-FD4A-B852-8C190AF87B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44664-9D10-1549-B4D7-5A5F56BE42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2839236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48377-98CB-E44D-ADE6-9C56EBD2B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4363169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5892702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C6626-0710-E94E-95E7-7D99E6FC0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CDEA3-91DB-A84D-B7AE-6B1BD1149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0D73A-E00B-A448-8756-EF0D3F0C1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1458244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54327-79D3-5940-A072-F4D885BC1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BBA826-6BE9-1F45-B020-39E3F1C64D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409519-C43F-BE4E-9015-8B23028CE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413641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C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FCE61599-049F-7641-BFB8-BD7A93AA7B6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3C0AA1D8-CF5F-AB46-8466-E93ABE1254F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9">
            <a:extLst>
              <a:ext uri="{FF2B5EF4-FFF2-40B4-BE49-F238E27FC236}">
                <a16:creationId xmlns:a16="http://schemas.microsoft.com/office/drawing/2014/main" id="{BD37CC79-FA38-A94C-A3D4-5530EA3C60B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77150162-04D4-7241-BB9A-714B1C743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7" name="Text Box 13">
            <a:extLst>
              <a:ext uri="{FF2B5EF4-FFF2-40B4-BE49-F238E27FC236}">
                <a16:creationId xmlns:a16="http://schemas.microsoft.com/office/drawing/2014/main" id="{99922A39-9303-004D-984F-9738610B068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629400" y="6629400"/>
            <a:ext cx="2514600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000" b="1" dirty="0"/>
              <a:t>A Small Dose of A-P Toxin – 10/15/20</a:t>
            </a:r>
          </a:p>
        </p:txBody>
      </p:sp>
      <p:sp>
        <p:nvSpPr>
          <p:cNvPr id="1038" name="Text Box 14">
            <a:extLst>
              <a:ext uri="{FF2B5EF4-FFF2-40B4-BE49-F238E27FC236}">
                <a16:creationId xmlns:a16="http://schemas.microsoft.com/office/drawing/2014/main" id="{8FD32C4A-400B-D74E-9016-9E49659254D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04000"/>
            <a:ext cx="2438400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000" b="1"/>
              <a:t>              A Small Dose of Toxicology</a:t>
            </a:r>
          </a:p>
        </p:txBody>
      </p:sp>
      <p:pic>
        <p:nvPicPr>
          <p:cNvPr id="1039" name="Picture 15" descr="C:\Documents and Settings\steveg\My Documents\My Documents\A Small Dose of Tox\SmDose Tox Web Site\Devons web site smds\spoon01.wmf">
            <a:extLst>
              <a:ext uri="{FF2B5EF4-FFF2-40B4-BE49-F238E27FC236}">
                <a16:creationId xmlns:a16="http://schemas.microsoft.com/office/drawing/2014/main" id="{2BEE2B75-462B-CF45-8028-33ABF56243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8763"/>
            <a:ext cx="533400" cy="24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970" name="Group 18">
            <a:extLst>
              <a:ext uri="{FF2B5EF4-FFF2-40B4-BE49-F238E27FC236}">
                <a16:creationId xmlns:a16="http://schemas.microsoft.com/office/drawing/2014/main" id="{FFA04E4F-A92C-0146-8547-4D4CCD564E91}"/>
              </a:ext>
            </a:extLst>
          </p:cNvPr>
          <p:cNvGrpSpPr>
            <a:grpSpLocks/>
          </p:cNvGrpSpPr>
          <p:nvPr/>
        </p:nvGrpSpPr>
        <p:grpSpPr bwMode="auto">
          <a:xfrm>
            <a:off x="1114425" y="1371600"/>
            <a:ext cx="6913563" cy="3505200"/>
            <a:chOff x="702" y="1056"/>
            <a:chExt cx="4355" cy="2208"/>
          </a:xfrm>
        </p:grpSpPr>
        <p:sp>
          <p:nvSpPr>
            <p:cNvPr id="125968" name="Freeform 16">
              <a:extLst>
                <a:ext uri="{FF2B5EF4-FFF2-40B4-BE49-F238E27FC236}">
                  <a16:creationId xmlns:a16="http://schemas.microsoft.com/office/drawing/2014/main" id="{E77111C4-ED6C-8B4B-9419-5C93A51A1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>
                <a:gd name="T0" fmla="*/ 3680 w 3910"/>
                <a:gd name="T1" fmla="*/ 1081 h 1817"/>
                <a:gd name="T2" fmla="*/ 3731 w 3910"/>
                <a:gd name="T3" fmla="*/ 1184 h 1817"/>
                <a:gd name="T4" fmla="*/ 3808 w 3910"/>
                <a:gd name="T5" fmla="*/ 1267 h 1817"/>
                <a:gd name="T6" fmla="*/ 3821 w 3910"/>
                <a:gd name="T7" fmla="*/ 1363 h 1817"/>
                <a:gd name="T8" fmla="*/ 3782 w 3910"/>
                <a:gd name="T9" fmla="*/ 1446 h 1817"/>
                <a:gd name="T10" fmla="*/ 3680 w 3910"/>
                <a:gd name="T11" fmla="*/ 1542 h 1817"/>
                <a:gd name="T12" fmla="*/ 3539 w 3910"/>
                <a:gd name="T13" fmla="*/ 1606 h 1817"/>
                <a:gd name="T14" fmla="*/ 3193 w 3910"/>
                <a:gd name="T15" fmla="*/ 1657 h 1817"/>
                <a:gd name="T16" fmla="*/ 2963 w 3910"/>
                <a:gd name="T17" fmla="*/ 1644 h 1817"/>
                <a:gd name="T18" fmla="*/ 2758 w 3910"/>
                <a:gd name="T19" fmla="*/ 1574 h 1817"/>
                <a:gd name="T20" fmla="*/ 2502 w 3910"/>
                <a:gd name="T21" fmla="*/ 1414 h 1817"/>
                <a:gd name="T22" fmla="*/ 2349 w 3910"/>
                <a:gd name="T23" fmla="*/ 1267 h 1817"/>
                <a:gd name="T24" fmla="*/ 2297 w 3910"/>
                <a:gd name="T25" fmla="*/ 1177 h 1817"/>
                <a:gd name="T26" fmla="*/ 2291 w 3910"/>
                <a:gd name="T27" fmla="*/ 1107 h 1817"/>
                <a:gd name="T28" fmla="*/ 2310 w 3910"/>
                <a:gd name="T29" fmla="*/ 1062 h 1817"/>
                <a:gd name="T30" fmla="*/ 2381 w 3910"/>
                <a:gd name="T31" fmla="*/ 1011 h 1817"/>
                <a:gd name="T32" fmla="*/ 2528 w 3910"/>
                <a:gd name="T33" fmla="*/ 992 h 1817"/>
                <a:gd name="T34" fmla="*/ 2547 w 3910"/>
                <a:gd name="T35" fmla="*/ 998 h 1817"/>
                <a:gd name="T36" fmla="*/ 2521 w 3910"/>
                <a:gd name="T37" fmla="*/ 870 h 1817"/>
                <a:gd name="T38" fmla="*/ 2240 w 3910"/>
                <a:gd name="T39" fmla="*/ 838 h 1817"/>
                <a:gd name="T40" fmla="*/ 2137 w 3910"/>
                <a:gd name="T41" fmla="*/ 800 h 1817"/>
                <a:gd name="T42" fmla="*/ 1056 w 3910"/>
                <a:gd name="T43" fmla="*/ 217 h 1817"/>
                <a:gd name="T44" fmla="*/ 614 w 3910"/>
                <a:gd name="T45" fmla="*/ 25 h 1817"/>
                <a:gd name="T46" fmla="*/ 429 w 3910"/>
                <a:gd name="T47" fmla="*/ 0 h 1817"/>
                <a:gd name="T48" fmla="*/ 141 w 3910"/>
                <a:gd name="T49" fmla="*/ 32 h 1817"/>
                <a:gd name="T50" fmla="*/ 38 w 3910"/>
                <a:gd name="T51" fmla="*/ 109 h 1817"/>
                <a:gd name="T52" fmla="*/ 0 w 3910"/>
                <a:gd name="T53" fmla="*/ 173 h 1817"/>
                <a:gd name="T54" fmla="*/ 0 w 3910"/>
                <a:gd name="T55" fmla="*/ 224 h 1817"/>
                <a:gd name="T56" fmla="*/ 32 w 3910"/>
                <a:gd name="T57" fmla="*/ 288 h 1817"/>
                <a:gd name="T58" fmla="*/ 192 w 3910"/>
                <a:gd name="T59" fmla="*/ 390 h 1817"/>
                <a:gd name="T60" fmla="*/ 480 w 3910"/>
                <a:gd name="T61" fmla="*/ 454 h 1817"/>
                <a:gd name="T62" fmla="*/ 832 w 3910"/>
                <a:gd name="T63" fmla="*/ 544 h 1817"/>
                <a:gd name="T64" fmla="*/ 1459 w 3910"/>
                <a:gd name="T65" fmla="*/ 768 h 1817"/>
                <a:gd name="T66" fmla="*/ 1837 w 3910"/>
                <a:gd name="T67" fmla="*/ 960 h 1817"/>
                <a:gd name="T68" fmla="*/ 2137 w 3910"/>
                <a:gd name="T69" fmla="*/ 1184 h 1817"/>
                <a:gd name="T70" fmla="*/ 2297 w 3910"/>
                <a:gd name="T71" fmla="*/ 1369 h 1817"/>
                <a:gd name="T72" fmla="*/ 2528 w 3910"/>
                <a:gd name="T73" fmla="*/ 1593 h 1817"/>
                <a:gd name="T74" fmla="*/ 2777 w 3910"/>
                <a:gd name="T75" fmla="*/ 1747 h 1817"/>
                <a:gd name="T76" fmla="*/ 2982 w 3910"/>
                <a:gd name="T77" fmla="*/ 1804 h 1817"/>
                <a:gd name="T78" fmla="*/ 3315 w 3910"/>
                <a:gd name="T79" fmla="*/ 1804 h 1817"/>
                <a:gd name="T80" fmla="*/ 3629 w 3910"/>
                <a:gd name="T81" fmla="*/ 1708 h 1817"/>
                <a:gd name="T82" fmla="*/ 3782 w 3910"/>
                <a:gd name="T83" fmla="*/ 1600 h 1817"/>
                <a:gd name="T84" fmla="*/ 3891 w 3910"/>
                <a:gd name="T85" fmla="*/ 1433 h 1817"/>
                <a:gd name="T86" fmla="*/ 3910 w 3910"/>
                <a:gd name="T87" fmla="*/ 1337 h 1817"/>
                <a:gd name="T88" fmla="*/ 3878 w 3910"/>
                <a:gd name="T89" fmla="*/ 1248 h 1817"/>
                <a:gd name="T90" fmla="*/ 3808 w 3910"/>
                <a:gd name="T91" fmla="*/ 1171 h 1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5969" name="Freeform 17">
              <a:extLst>
                <a:ext uri="{FF2B5EF4-FFF2-40B4-BE49-F238E27FC236}">
                  <a16:creationId xmlns:a16="http://schemas.microsoft.com/office/drawing/2014/main" id="{CC9B9E05-08F6-AA49-9BC3-6538DD6571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>
                <a:gd name="T0" fmla="*/ 627 w 1261"/>
                <a:gd name="T1" fmla="*/ 895 h 895"/>
                <a:gd name="T2" fmla="*/ 627 w 1261"/>
                <a:gd name="T3" fmla="*/ 895 h 895"/>
                <a:gd name="T4" fmla="*/ 704 w 1261"/>
                <a:gd name="T5" fmla="*/ 895 h 895"/>
                <a:gd name="T6" fmla="*/ 781 w 1261"/>
                <a:gd name="T7" fmla="*/ 895 h 895"/>
                <a:gd name="T8" fmla="*/ 909 w 1261"/>
                <a:gd name="T9" fmla="*/ 883 h 895"/>
                <a:gd name="T10" fmla="*/ 1018 w 1261"/>
                <a:gd name="T11" fmla="*/ 857 h 895"/>
                <a:gd name="T12" fmla="*/ 1107 w 1261"/>
                <a:gd name="T13" fmla="*/ 825 h 895"/>
                <a:gd name="T14" fmla="*/ 1178 w 1261"/>
                <a:gd name="T15" fmla="*/ 787 h 895"/>
                <a:gd name="T16" fmla="*/ 1229 w 1261"/>
                <a:gd name="T17" fmla="*/ 742 h 895"/>
                <a:gd name="T18" fmla="*/ 1242 w 1261"/>
                <a:gd name="T19" fmla="*/ 723 h 895"/>
                <a:gd name="T20" fmla="*/ 1255 w 1261"/>
                <a:gd name="T21" fmla="*/ 697 h 895"/>
                <a:gd name="T22" fmla="*/ 1261 w 1261"/>
                <a:gd name="T23" fmla="*/ 678 h 895"/>
                <a:gd name="T24" fmla="*/ 1261 w 1261"/>
                <a:gd name="T25" fmla="*/ 659 h 895"/>
                <a:gd name="T26" fmla="*/ 1261 w 1261"/>
                <a:gd name="T27" fmla="*/ 659 h 895"/>
                <a:gd name="T28" fmla="*/ 1255 w 1261"/>
                <a:gd name="T29" fmla="*/ 614 h 895"/>
                <a:gd name="T30" fmla="*/ 1242 w 1261"/>
                <a:gd name="T31" fmla="*/ 569 h 895"/>
                <a:gd name="T32" fmla="*/ 1223 w 1261"/>
                <a:gd name="T33" fmla="*/ 518 h 895"/>
                <a:gd name="T34" fmla="*/ 1191 w 1261"/>
                <a:gd name="T35" fmla="*/ 467 h 895"/>
                <a:gd name="T36" fmla="*/ 1127 w 1261"/>
                <a:gd name="T37" fmla="*/ 358 h 895"/>
                <a:gd name="T38" fmla="*/ 1037 w 1261"/>
                <a:gd name="T39" fmla="*/ 255 h 895"/>
                <a:gd name="T40" fmla="*/ 947 w 1261"/>
                <a:gd name="T41" fmla="*/ 160 h 895"/>
                <a:gd name="T42" fmla="*/ 896 w 1261"/>
                <a:gd name="T43" fmla="*/ 115 h 895"/>
                <a:gd name="T44" fmla="*/ 845 w 1261"/>
                <a:gd name="T45" fmla="*/ 76 h 895"/>
                <a:gd name="T46" fmla="*/ 800 w 1261"/>
                <a:gd name="T47" fmla="*/ 44 h 895"/>
                <a:gd name="T48" fmla="*/ 755 w 1261"/>
                <a:gd name="T49" fmla="*/ 25 h 895"/>
                <a:gd name="T50" fmla="*/ 711 w 1261"/>
                <a:gd name="T51" fmla="*/ 6 h 895"/>
                <a:gd name="T52" fmla="*/ 666 w 1261"/>
                <a:gd name="T53" fmla="*/ 0 h 895"/>
                <a:gd name="T54" fmla="*/ 666 w 1261"/>
                <a:gd name="T55" fmla="*/ 0 h 895"/>
                <a:gd name="T56" fmla="*/ 627 w 1261"/>
                <a:gd name="T57" fmla="*/ 0 h 895"/>
                <a:gd name="T58" fmla="*/ 583 w 1261"/>
                <a:gd name="T59" fmla="*/ 12 h 895"/>
                <a:gd name="T60" fmla="*/ 531 w 1261"/>
                <a:gd name="T61" fmla="*/ 32 h 895"/>
                <a:gd name="T62" fmla="*/ 480 w 1261"/>
                <a:gd name="T63" fmla="*/ 51 h 895"/>
                <a:gd name="T64" fmla="*/ 384 w 1261"/>
                <a:gd name="T65" fmla="*/ 115 h 895"/>
                <a:gd name="T66" fmla="*/ 282 w 1261"/>
                <a:gd name="T67" fmla="*/ 192 h 895"/>
                <a:gd name="T68" fmla="*/ 192 w 1261"/>
                <a:gd name="T69" fmla="*/ 275 h 895"/>
                <a:gd name="T70" fmla="*/ 109 w 1261"/>
                <a:gd name="T71" fmla="*/ 351 h 895"/>
                <a:gd name="T72" fmla="*/ 51 w 1261"/>
                <a:gd name="T73" fmla="*/ 415 h 895"/>
                <a:gd name="T74" fmla="*/ 13 w 1261"/>
                <a:gd name="T75" fmla="*/ 460 h 895"/>
                <a:gd name="T76" fmla="*/ 13 w 1261"/>
                <a:gd name="T77" fmla="*/ 460 h 895"/>
                <a:gd name="T78" fmla="*/ 0 w 1261"/>
                <a:gd name="T79" fmla="*/ 492 h 895"/>
                <a:gd name="T80" fmla="*/ 0 w 1261"/>
                <a:gd name="T81" fmla="*/ 524 h 895"/>
                <a:gd name="T82" fmla="*/ 0 w 1261"/>
                <a:gd name="T83" fmla="*/ 556 h 895"/>
                <a:gd name="T84" fmla="*/ 13 w 1261"/>
                <a:gd name="T85" fmla="*/ 588 h 895"/>
                <a:gd name="T86" fmla="*/ 32 w 1261"/>
                <a:gd name="T87" fmla="*/ 627 h 895"/>
                <a:gd name="T88" fmla="*/ 64 w 1261"/>
                <a:gd name="T89" fmla="*/ 659 h 895"/>
                <a:gd name="T90" fmla="*/ 96 w 1261"/>
                <a:gd name="T91" fmla="*/ 691 h 895"/>
                <a:gd name="T92" fmla="*/ 135 w 1261"/>
                <a:gd name="T93" fmla="*/ 729 h 895"/>
                <a:gd name="T94" fmla="*/ 186 w 1261"/>
                <a:gd name="T95" fmla="*/ 761 h 895"/>
                <a:gd name="T96" fmla="*/ 237 w 1261"/>
                <a:gd name="T97" fmla="*/ 787 h 895"/>
                <a:gd name="T98" fmla="*/ 288 w 1261"/>
                <a:gd name="T99" fmla="*/ 819 h 895"/>
                <a:gd name="T100" fmla="*/ 352 w 1261"/>
                <a:gd name="T101" fmla="*/ 838 h 895"/>
                <a:gd name="T102" fmla="*/ 416 w 1261"/>
                <a:gd name="T103" fmla="*/ 863 h 895"/>
                <a:gd name="T104" fmla="*/ 487 w 1261"/>
                <a:gd name="T105" fmla="*/ 876 h 895"/>
                <a:gd name="T106" fmla="*/ 557 w 1261"/>
                <a:gd name="T107" fmla="*/ 889 h 895"/>
                <a:gd name="T108" fmla="*/ 627 w 1261"/>
                <a:gd name="T109" fmla="*/ 895 h 895"/>
                <a:gd name="T110" fmla="*/ 627 w 1261"/>
                <a:gd name="T111" fmla="*/ 895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rgbClr val="008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958" name="Rectangle 6">
            <a:extLst>
              <a:ext uri="{FF2B5EF4-FFF2-40B4-BE49-F238E27FC236}">
                <a16:creationId xmlns:a16="http://schemas.microsoft.com/office/drawing/2014/main" id="{D312CE58-64C1-2D49-8B2E-400253892B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066800" y="2514600"/>
            <a:ext cx="7010400" cy="21018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 dirty="0">
                <a:solidFill>
                  <a:schemeClr val="tx1"/>
                </a:solidFill>
              </a:rPr>
              <a:t>An Introduction To The Health Effects of </a:t>
            </a:r>
            <a:br>
              <a:rPr lang="en-US" altLang="en-US" b="1" dirty="0">
                <a:solidFill>
                  <a:schemeClr val="tx1"/>
                </a:solidFill>
              </a:rPr>
            </a:br>
            <a:r>
              <a:rPr lang="en-US" altLang="en-US" b="1" dirty="0">
                <a:solidFill>
                  <a:schemeClr val="tx1"/>
                </a:solidFill>
              </a:rPr>
              <a:t>Animal or Plant Toxins</a:t>
            </a:r>
          </a:p>
        </p:txBody>
      </p:sp>
      <p:sp>
        <p:nvSpPr>
          <p:cNvPr id="125959" name="Rectangle 7">
            <a:extLst>
              <a:ext uri="{FF2B5EF4-FFF2-40B4-BE49-F238E27FC236}">
                <a16:creationId xmlns:a16="http://schemas.microsoft.com/office/drawing/2014/main" id="{FD6648BE-DDC1-4248-8210-4B280989E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577" y="76200"/>
            <a:ext cx="741722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400" b="1" dirty="0">
                <a:solidFill>
                  <a:schemeClr val="tx1"/>
                </a:solidFill>
                <a:latin typeface="+mj-lt"/>
              </a:rPr>
              <a:t>A Small Dose of Toxin</a:t>
            </a:r>
          </a:p>
        </p:txBody>
      </p:sp>
      <p:pic>
        <p:nvPicPr>
          <p:cNvPr id="125961" name="Picture 9" descr="C:\Program Files\Common Files\Microsoft Shared\Clipart\cagcat50\na01441_.wmf">
            <a:extLst>
              <a:ext uri="{FF2B5EF4-FFF2-40B4-BE49-F238E27FC236}">
                <a16:creationId xmlns:a16="http://schemas.microsoft.com/office/drawing/2014/main" id="{34F047CB-6506-CC44-A340-A86DC3D5C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163" y="990600"/>
            <a:ext cx="1493837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962" name="Picture 10" descr="C:\Program Files\Common Files\Microsoft Shared\Clipart\cagcat50\an02542_.wmf">
            <a:extLst>
              <a:ext uri="{FF2B5EF4-FFF2-40B4-BE49-F238E27FC236}">
                <a16:creationId xmlns:a16="http://schemas.microsoft.com/office/drawing/2014/main" id="{3745CD30-26B3-C64E-8367-B2BDAB018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105400"/>
            <a:ext cx="1752600" cy="169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965" name="Picture 13" descr="C:\Documents and Settings\steveg\Application Data\Microsoft\Media Catalog\Downloaded Clips\cl27\j0099111.wmf">
            <a:extLst>
              <a:ext uri="{FF2B5EF4-FFF2-40B4-BE49-F238E27FC236}">
                <a16:creationId xmlns:a16="http://schemas.microsoft.com/office/drawing/2014/main" id="{DF283504-594E-2641-99F4-09361204A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90600"/>
            <a:ext cx="19812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966" name="Picture 14" descr="C:\Documents and Settings\steveg\Application Data\Microsoft\Media Catalog\Downloaded Clips\cl0\NA01323_.wmf">
            <a:extLst>
              <a:ext uri="{FF2B5EF4-FFF2-40B4-BE49-F238E27FC236}">
                <a16:creationId xmlns:a16="http://schemas.microsoft.com/office/drawing/2014/main" id="{9B2BDCBB-56DA-1E4C-A965-8E9CA711F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225" y="4800600"/>
            <a:ext cx="15017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6">
            <a:extLst>
              <a:ext uri="{FF2B5EF4-FFF2-40B4-BE49-F238E27FC236}">
                <a16:creationId xmlns:a16="http://schemas.microsoft.com/office/drawing/2014/main" id="{C592BD3F-1723-044C-BAFD-01F09B9BB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045095"/>
            <a:ext cx="594995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en-US" sz="3600" b="1" dirty="0"/>
              <a:t>Chapter 22 </a:t>
            </a:r>
            <a:r>
              <a:rPr lang="mr-IN" altLang="en-US" sz="3600" b="1" dirty="0"/>
              <a:t>–</a:t>
            </a:r>
            <a:r>
              <a:rPr lang="en-US" altLang="en-US" sz="3600" b="1" dirty="0"/>
              <a:t> 3</a:t>
            </a:r>
            <a:r>
              <a:rPr lang="en-US" altLang="en-US" sz="3600" b="1" baseline="30000" dirty="0"/>
              <a:t>rd</a:t>
            </a:r>
            <a:r>
              <a:rPr lang="en-US" altLang="en-US" sz="3600" b="1" dirty="0"/>
              <a:t> Edition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 b="1" dirty="0"/>
              <a:t>Steven G. Gilbert, PhD, DABT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 b="1" dirty="0" err="1"/>
              <a:t>www.asmalldoseoftoxicology.org</a:t>
            </a:r>
            <a:endParaRPr lang="en-US" altLang="en-US" sz="2800" b="1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>
            <a:extLst>
              <a:ext uri="{FF2B5EF4-FFF2-40B4-BE49-F238E27FC236}">
                <a16:creationId xmlns:a16="http://schemas.microsoft.com/office/drawing/2014/main" id="{873BF500-2CFD-9144-A4AF-9AD6585AE73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76200"/>
            <a:ext cx="62484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Reptiles</a:t>
            </a:r>
          </a:p>
        </p:txBody>
      </p:sp>
      <p:sp>
        <p:nvSpPr>
          <p:cNvPr id="209923" name="Text Box 3">
            <a:extLst>
              <a:ext uri="{FF2B5EF4-FFF2-40B4-BE49-F238E27FC236}">
                <a16:creationId xmlns:a16="http://schemas.microsoft.com/office/drawing/2014/main" id="{3B82AB18-F615-B649-82BF-DDAC2B10A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447800"/>
            <a:ext cx="7924800" cy="447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altLang="en-US" sz="3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Lizards – Irritating to eat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3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Snakes 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3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Vipers – Rattlesnakes, Water moccasins, Copperheads – Complex enzymes – Tissue necrosis, allergic response, shock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3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Elapidae Cobras, Kraits, Coral Snakes – Proteins – Neurotoxin, paralysis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Rectangle 4">
            <a:extLst>
              <a:ext uri="{FF2B5EF4-FFF2-40B4-BE49-F238E27FC236}">
                <a16:creationId xmlns:a16="http://schemas.microsoft.com/office/drawing/2014/main" id="{648EEC9E-AFF8-454F-AD40-CCD810239D5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Marine Animals</a:t>
            </a:r>
          </a:p>
        </p:txBody>
      </p:sp>
      <p:sp>
        <p:nvSpPr>
          <p:cNvPr id="193541" name="Text Box 5">
            <a:extLst>
              <a:ext uri="{FF2B5EF4-FFF2-40B4-BE49-F238E27FC236}">
                <a16:creationId xmlns:a16="http://schemas.microsoft.com/office/drawing/2014/main" id="{3AC40CB1-9968-6844-A099-5A632F8B1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47825"/>
            <a:ext cx="792480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altLang="en-US" sz="3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Shellfish (filter-feeding mollusks)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3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Mussels, clams, oysters, scallops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3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Jelly fish, anemona, coral 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3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Sea Snail (cigua) and some fish, oysters and clams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3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Puffer Fish (fugu, blowfish, toadfish … some frogs, starfish, octopus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3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Tuna, shark, sword fish (mercury)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>
            <a:extLst>
              <a:ext uri="{FF2B5EF4-FFF2-40B4-BE49-F238E27FC236}">
                <a16:creationId xmlns:a16="http://schemas.microsoft.com/office/drawing/2014/main" id="{65752BE9-E695-AC43-B408-8AC1A6A2F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735138"/>
            <a:ext cx="7239000" cy="393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3600" b="1">
                <a:latin typeface="Arial" panose="020B0604020202020204" pitchFamily="34" charset="0"/>
              </a:rPr>
              <a:t>Skin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3600" b="1">
                <a:latin typeface="Arial" panose="020B0604020202020204" pitchFamily="34" charset="0"/>
              </a:rPr>
              <a:t>Gastrointestinal System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3600" b="1">
                <a:latin typeface="Arial" panose="020B0604020202020204" pitchFamily="34" charset="0"/>
              </a:rPr>
              <a:t>Cardiovascular Systems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3600" b="1">
                <a:latin typeface="Arial" panose="020B0604020202020204" pitchFamily="34" charset="0"/>
              </a:rPr>
              <a:t>Nervous System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3600" b="1">
                <a:latin typeface="Arial" panose="020B0604020202020204" pitchFamily="34" charset="0"/>
              </a:rPr>
              <a:t>Liver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3600" b="1">
                <a:latin typeface="Arial" panose="020B0604020202020204" pitchFamily="34" charset="0"/>
              </a:rPr>
              <a:t>Reproductive Effects</a:t>
            </a:r>
          </a:p>
        </p:txBody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BF51C5D9-BB0F-A544-9B97-9B65A9676D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76200"/>
            <a:ext cx="62484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Plant Toxins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>
            <a:extLst>
              <a:ext uri="{FF2B5EF4-FFF2-40B4-BE49-F238E27FC236}">
                <a16:creationId xmlns:a16="http://schemas.microsoft.com/office/drawing/2014/main" id="{A6F4EFBB-5991-9A44-BAD9-A09082AA7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" y="1524000"/>
            <a:ext cx="7962900" cy="470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 b="1">
                <a:latin typeface="Arial" panose="020B0604020202020204" pitchFamily="34" charset="0"/>
              </a:rPr>
              <a:t>Deadly nightshade plant (Atropa belladonna) 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 b="1">
                <a:latin typeface="Arial" panose="020B0604020202020204" pitchFamily="34" charset="0"/>
              </a:rPr>
              <a:t>Used in the Roman Empire and during the Middle Ages both as cure and a poison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 b="1">
                <a:latin typeface="Arial" panose="020B0604020202020204" pitchFamily="34" charset="0"/>
              </a:rPr>
              <a:t>Women used preparations to dilate their pupils a sign of allure and beauty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 b="1">
                <a:latin typeface="Arial" panose="020B0604020202020204" pitchFamily="34" charset="0"/>
              </a:rPr>
              <a:t>Atropine is drug responsible for effects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 b="1">
                <a:latin typeface="Arial" panose="020B0604020202020204" pitchFamily="34" charset="0"/>
              </a:rPr>
              <a:t>Counteracts the effects of pesticides and chemical warfare agents that act by inhibiting acetylcholinesterase</a:t>
            </a:r>
          </a:p>
        </p:txBody>
      </p:sp>
      <p:sp>
        <p:nvSpPr>
          <p:cNvPr id="234499" name="Rectangle 3">
            <a:extLst>
              <a:ext uri="{FF2B5EF4-FFF2-40B4-BE49-F238E27FC236}">
                <a16:creationId xmlns:a16="http://schemas.microsoft.com/office/drawing/2014/main" id="{EF3611C8-F6BF-5746-AB29-8F59BA37303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76200"/>
            <a:ext cx="69342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Example – Jimson Weed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>
            <a:extLst>
              <a:ext uri="{FF2B5EF4-FFF2-40B4-BE49-F238E27FC236}">
                <a16:creationId xmlns:a16="http://schemas.microsoft.com/office/drawing/2014/main" id="{8565DA5A-BC61-F346-AAC3-A8EAFDE18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7962900" cy="512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 b="1">
                <a:latin typeface="Arial" panose="020B0604020202020204" pitchFamily="34" charset="0"/>
              </a:rPr>
              <a:t>Most dangerous mushrooms are the “death cap” (Amanita phalloides) or the “death angel” (Amanita ocreata). 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 b="1">
                <a:latin typeface="Arial" panose="020B0604020202020204" pitchFamily="34" charset="0"/>
              </a:rPr>
              <a:t>Most susceptible are children less than 10 years of age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 b="1">
                <a:latin typeface="Arial" panose="020B0604020202020204" pitchFamily="34" charset="0"/>
              </a:rPr>
              <a:t>Initial symptoms are nausea, vomiting, diarrhea and irregular heart rate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 b="1">
                <a:latin typeface="Arial" panose="020B0604020202020204" pitchFamily="34" charset="0"/>
              </a:rPr>
              <a:t>Amatoxin, damages the liver cells causing liver and kidney failure and possibly death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 b="1">
                <a:latin typeface="Arial" panose="020B0604020202020204" pitchFamily="34" charset="0"/>
              </a:rPr>
              <a:t>Amatoxin is very potent: only 0.1 to 0.3 mg/kg of body weight results in death</a:t>
            </a:r>
          </a:p>
        </p:txBody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123E9A2B-0E28-5843-B281-57F9EE87333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89916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Example – Mushroom Poisoning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7" name="Rectangle 3">
            <a:extLst>
              <a:ext uri="{FF2B5EF4-FFF2-40B4-BE49-F238E27FC236}">
                <a16:creationId xmlns:a16="http://schemas.microsoft.com/office/drawing/2014/main" id="{9581E4A4-FF1E-904E-A97E-AF5C19DCB3E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76200"/>
            <a:ext cx="62484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Plant Toxins - Skin</a:t>
            </a:r>
          </a:p>
        </p:txBody>
      </p:sp>
      <p:sp>
        <p:nvSpPr>
          <p:cNvPr id="236549" name="Text Box 5">
            <a:extLst>
              <a:ext uri="{FF2B5EF4-FFF2-40B4-BE49-F238E27FC236}">
                <a16:creationId xmlns:a16="http://schemas.microsoft.com/office/drawing/2014/main" id="{C4908D1F-61A5-9B42-AECC-E392CA896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371600"/>
            <a:ext cx="80010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altLang="en-US" sz="2000" b="1" u="sng">
                <a:solidFill>
                  <a:schemeClr val="tx2"/>
                </a:solidFill>
                <a:latin typeface="Arial" panose="020B0604020202020204" pitchFamily="34" charset="0"/>
              </a:rPr>
              <a:t>Allergic Dermatitis</a:t>
            </a: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 – Plant Rashes, itchy skin	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Philodendron, poison ivy, cashew, bulbs of daffodils, hyacinths, tulips (antibody mediated)</a:t>
            </a:r>
          </a:p>
          <a:p>
            <a:pPr>
              <a:buFont typeface="Wingdings" pitchFamily="2" charset="2"/>
              <a:buChar char="v"/>
            </a:pPr>
            <a:endParaRPr lang="en-US" altLang="en-US" sz="20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en-US" sz="2000" b="1" u="sng">
                <a:solidFill>
                  <a:schemeClr val="tx2"/>
                </a:solidFill>
                <a:latin typeface="Arial" panose="020B0604020202020204" pitchFamily="34" charset="0"/>
              </a:rPr>
              <a:t>Allergic Dermatitis</a:t>
            </a: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 – Pollen Sniffles &amp; sneezing, runny eyes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Ragweed (North America), Mugwort (Europe), grasses (antibody mediated)</a:t>
            </a:r>
          </a:p>
          <a:p>
            <a:pPr>
              <a:buFont typeface="Wingdings" pitchFamily="2" charset="2"/>
              <a:buChar char="v"/>
            </a:pPr>
            <a:endParaRPr lang="en-US" altLang="en-US" sz="20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en-US" sz="2000" b="1" u="sng">
                <a:solidFill>
                  <a:schemeClr val="tx2"/>
                </a:solidFill>
                <a:latin typeface="Arial" panose="020B0604020202020204" pitchFamily="34" charset="0"/>
              </a:rPr>
              <a:t>Contact Dermatitis Oral</a:t>
            </a: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 – Swelling and inflammation of mouth Skin – pain &amp; stinging sensation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Dumb cane (Dieffenbachia)Nettles (Urtica)	</a:t>
            </a:r>
          </a:p>
          <a:p>
            <a:pPr lvl="1">
              <a:buFont typeface="Wingdings" pitchFamily="2" charset="2"/>
              <a:buChar char="§"/>
            </a:pPr>
            <a:endParaRPr lang="en-US" altLang="en-US" sz="20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en-US" sz="2000" b="1" u="sng">
                <a:solidFill>
                  <a:schemeClr val="tx2"/>
                </a:solidFill>
                <a:latin typeface="Arial" panose="020B0604020202020204" pitchFamily="34" charset="0"/>
              </a:rPr>
              <a:t>Contact Dermatitis Skin</a:t>
            </a: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 – pain &amp; stinging sensation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Calcium oxalate crystals coated with inflammatory proteins – contain histamine, acetylcholine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id="{DFBEB6E1-C25B-7B4C-B444-7CEC8EE14C4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Plant Toxins – Gastrointestinal</a:t>
            </a:r>
          </a:p>
        </p:txBody>
      </p:sp>
      <p:sp>
        <p:nvSpPr>
          <p:cNvPr id="238595" name="Text Box 3">
            <a:extLst>
              <a:ext uri="{FF2B5EF4-FFF2-40B4-BE49-F238E27FC236}">
                <a16:creationId xmlns:a16="http://schemas.microsoft.com/office/drawing/2014/main" id="{A8843C05-6A72-F74F-86AF-AB55BE0D0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371600"/>
            <a:ext cx="80010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altLang="en-US" sz="2000" b="1" u="sng">
                <a:solidFill>
                  <a:schemeClr val="tx2"/>
                </a:solidFill>
                <a:latin typeface="Arial" panose="020B0604020202020204" pitchFamily="34" charset="0"/>
              </a:rPr>
              <a:t>Direct stomach irritation</a:t>
            </a: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 - Nausea, vomiting and diarrhea	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California buckthorn (sacred bark), tung nut, horse chestnut, pokeweed </a:t>
            </a:r>
          </a:p>
          <a:p>
            <a:pPr>
              <a:buFont typeface="Wingdings" pitchFamily="2" charset="2"/>
              <a:buChar char="v"/>
            </a:pPr>
            <a:endParaRPr lang="en-US" altLang="en-US" sz="20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en-US" sz="2000" b="1" u="sng">
                <a:solidFill>
                  <a:schemeClr val="tx2"/>
                </a:solidFill>
                <a:latin typeface="Arial" panose="020B0604020202020204" pitchFamily="34" charset="0"/>
              </a:rPr>
              <a:t>Antimitotic (stops cell division)</a:t>
            </a: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 – Nausea, vomiting, confusion, delirium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Lily family, glory lily, crocus, may apple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Colchicine (gout treatment)</a:t>
            </a:r>
          </a:p>
          <a:p>
            <a:pPr lvl="1">
              <a:buFont typeface="Wingdings" pitchFamily="2" charset="2"/>
              <a:buChar char="§"/>
            </a:pPr>
            <a:endParaRPr lang="en-US" altLang="en-US" sz="20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en-US" sz="2000" b="1" u="sng">
                <a:solidFill>
                  <a:schemeClr val="tx2"/>
                </a:solidFill>
                <a:latin typeface="Arial" panose="020B0604020202020204" pitchFamily="34" charset="0"/>
              </a:rPr>
              <a:t>Lectin toxicity</a:t>
            </a: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 – nausea, diarrhea, headache, confusion, dehydration, death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Wisteria, castor bean (Ricinus communis)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Ricin – block protein synthesis very toxic 5 to 6 beans can kill a child 	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>
            <a:extLst>
              <a:ext uri="{FF2B5EF4-FFF2-40B4-BE49-F238E27FC236}">
                <a16:creationId xmlns:a16="http://schemas.microsoft.com/office/drawing/2014/main" id="{535AF958-7E37-8443-B339-CFCC9EF9D69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76200"/>
            <a:ext cx="87630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Plant Toxins – Cardiovascular</a:t>
            </a:r>
          </a:p>
        </p:txBody>
      </p:sp>
      <p:sp>
        <p:nvSpPr>
          <p:cNvPr id="240643" name="Text Box 3">
            <a:extLst>
              <a:ext uri="{FF2B5EF4-FFF2-40B4-BE49-F238E27FC236}">
                <a16:creationId xmlns:a16="http://schemas.microsoft.com/office/drawing/2014/main" id="{DE8F419D-2F8C-214A-A402-0B6AB4B25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84325"/>
            <a:ext cx="80010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altLang="en-US" sz="2000" b="1" u="sng">
                <a:solidFill>
                  <a:schemeClr val="tx2"/>
                </a:solidFill>
                <a:latin typeface="Arial" panose="020B0604020202020204" pitchFamily="34" charset="0"/>
              </a:rPr>
              <a:t>Digitalis like glycosides</a:t>
            </a: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 – cardiac arrhythmias	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Foxglove (Digitalis purpurea), squill, lily of the valley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Contain glycosides that are similar to digitalis </a:t>
            </a:r>
          </a:p>
          <a:p>
            <a:pPr lvl="1">
              <a:buFont typeface="Wingdings" pitchFamily="2" charset="2"/>
              <a:buChar char="§"/>
            </a:pPr>
            <a:endParaRPr lang="en-US" altLang="en-US" sz="20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en-US" sz="2000" b="1" u="sng">
                <a:solidFill>
                  <a:schemeClr val="tx2"/>
                </a:solidFill>
                <a:latin typeface="Arial" panose="020B0604020202020204" pitchFamily="34" charset="0"/>
              </a:rPr>
              <a:t>Heart nerves</a:t>
            </a: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 – decreased heart rate and blood pressure, general weakness 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Lily, hellebore, death camas, heath family, monkshood, rhododendron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Alkaloids, aconitum, grayanotoxin (concentrated in honey)</a:t>
            </a:r>
          </a:p>
          <a:p>
            <a:pPr lvl="1">
              <a:buFont typeface="Wingdings" pitchFamily="2" charset="2"/>
              <a:buChar char="§"/>
            </a:pPr>
            <a:endParaRPr lang="en-US" altLang="en-US" sz="20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en-US" sz="2000" b="1" u="sng">
                <a:solidFill>
                  <a:schemeClr val="tx2"/>
                </a:solidFill>
                <a:latin typeface="Arial" panose="020B0604020202020204" pitchFamily="34" charset="0"/>
              </a:rPr>
              <a:t>Blood vessel constriction</a:t>
            </a: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 (vasoconstriction)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Mistletoe (berries contain toxin)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Toxin is called phoratoxin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>
            <a:extLst>
              <a:ext uri="{FF2B5EF4-FFF2-40B4-BE49-F238E27FC236}">
                <a16:creationId xmlns:a16="http://schemas.microsoft.com/office/drawing/2014/main" id="{B23A2D69-C987-A047-9C6B-D58CFC454E8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76200"/>
            <a:ext cx="89916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Plant Toxins - Nervous System I</a:t>
            </a:r>
          </a:p>
        </p:txBody>
      </p:sp>
      <p:sp>
        <p:nvSpPr>
          <p:cNvPr id="242691" name="Text Box 3">
            <a:extLst>
              <a:ext uri="{FF2B5EF4-FFF2-40B4-BE49-F238E27FC236}">
                <a16:creationId xmlns:a16="http://schemas.microsoft.com/office/drawing/2014/main" id="{70008310-75BF-7345-8675-42C21092F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371600"/>
            <a:ext cx="80010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altLang="en-US" sz="2000" b="1" u="sng">
                <a:solidFill>
                  <a:schemeClr val="tx2"/>
                </a:solidFill>
                <a:latin typeface="Arial" panose="020B0604020202020204" pitchFamily="34" charset="0"/>
              </a:rPr>
              <a:t>Seizures</a:t>
            </a:r>
            <a:endParaRPr lang="en-US" altLang="en-US" sz="20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Water hemlock, (parsley family), mint family</a:t>
            </a:r>
          </a:p>
          <a:p>
            <a:pPr lvl="1">
              <a:buFont typeface="Wingdings" pitchFamily="2" charset="2"/>
              <a:buChar char="§"/>
            </a:pPr>
            <a:endParaRPr lang="en-US" altLang="en-US" sz="20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en-US" sz="2000" b="1" u="sng">
                <a:solidFill>
                  <a:schemeClr val="tx2"/>
                </a:solidFill>
                <a:latin typeface="Arial" panose="020B0604020202020204" pitchFamily="34" charset="0"/>
              </a:rPr>
              <a:t>Stimulation</a:t>
            </a: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 – Excitatory Amino Acids – headache, confusion, hallucinations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Red alga (red tide), Green alga 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Mushrooms– Amanita family (fly agaric), Flat Pea (Lathyrus)</a:t>
            </a:r>
          </a:p>
          <a:p>
            <a:pPr lvl="1">
              <a:buFont typeface="Wingdings" pitchFamily="2" charset="2"/>
              <a:buChar char="§"/>
            </a:pPr>
            <a:endParaRPr lang="en-US" altLang="en-US" sz="20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en-US" sz="2000" b="1" u="sng">
                <a:solidFill>
                  <a:schemeClr val="tx2"/>
                </a:solidFill>
                <a:latin typeface="Arial" panose="020B0604020202020204" pitchFamily="34" charset="0"/>
              </a:rPr>
              <a:t>Aberrant behavior</a:t>
            </a: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 – very excitable, muscle weakness, death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Locoweed - Australian &amp; Western U.S. plant 	</a:t>
            </a:r>
          </a:p>
          <a:p>
            <a:pPr lvl="1">
              <a:buFont typeface="Wingdings" pitchFamily="2" charset="2"/>
              <a:buChar char="§"/>
            </a:pPr>
            <a:endParaRPr lang="en-US" altLang="en-US" sz="20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en-US" sz="2000" b="1" u="sng">
                <a:solidFill>
                  <a:schemeClr val="tx2"/>
                </a:solidFill>
                <a:latin typeface="Arial" panose="020B0604020202020204" pitchFamily="34" charset="0"/>
              </a:rPr>
              <a:t>Stimulation</a:t>
            </a:r>
            <a:endParaRPr lang="en-US" altLang="en-US" sz="20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Coffee bean, tea, cola nut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Caffeine, most widely consumed stimulant in the world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>
            <a:extLst>
              <a:ext uri="{FF2B5EF4-FFF2-40B4-BE49-F238E27FC236}">
                <a16:creationId xmlns:a16="http://schemas.microsoft.com/office/drawing/2014/main" id="{EF7163E9-4E7A-4048-BE7D-8F3CE14DB16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76200"/>
            <a:ext cx="89916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Plant Toxins - Nervous System II</a:t>
            </a:r>
          </a:p>
        </p:txBody>
      </p:sp>
      <p:sp>
        <p:nvSpPr>
          <p:cNvPr id="246787" name="Text Box 3">
            <a:extLst>
              <a:ext uri="{FF2B5EF4-FFF2-40B4-BE49-F238E27FC236}">
                <a16:creationId xmlns:a16="http://schemas.microsoft.com/office/drawing/2014/main" id="{B9BFD226-8E66-4E4F-8F65-7E40DAFD8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1143000"/>
            <a:ext cx="8001000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altLang="en-US" sz="2000" b="1" u="sng">
                <a:solidFill>
                  <a:schemeClr val="tx2"/>
                </a:solidFill>
                <a:latin typeface="Arial" panose="020B0604020202020204" pitchFamily="34" charset="0"/>
              </a:rPr>
              <a:t>Neurotoxic – death</a:t>
            </a:r>
            <a:endParaRPr lang="en-US" altLang="en-US" sz="20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Poison hemlock (Conium maculatum) 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Coniine – neurotoxic alkaloid – Poison used by Socrates </a:t>
            </a:r>
          </a:p>
          <a:p>
            <a:pPr lvl="1">
              <a:buFont typeface="Wingdings" pitchFamily="2" charset="2"/>
              <a:buChar char="§"/>
            </a:pPr>
            <a:endParaRPr lang="en-US" altLang="en-US" sz="20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en-US" sz="2000" b="1" u="sng">
                <a:solidFill>
                  <a:schemeClr val="tx2"/>
                </a:solidFill>
                <a:latin typeface="Arial" panose="020B0604020202020204" pitchFamily="34" charset="0"/>
              </a:rPr>
              <a:t>Paralysis</a:t>
            </a: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 – demyelination of peripheral nerves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Buckthorn, coyotillo, tullidora (U.S., Mexico)</a:t>
            </a:r>
          </a:p>
          <a:p>
            <a:pPr lvl="1">
              <a:buFont typeface="Wingdings" pitchFamily="2" charset="2"/>
              <a:buChar char="§"/>
            </a:pPr>
            <a:endParaRPr lang="en-US" altLang="en-US" sz="20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en-US" sz="2000" b="1" u="sng">
                <a:solidFill>
                  <a:schemeClr val="tx2"/>
                </a:solidFill>
                <a:latin typeface="Arial" panose="020B0604020202020204" pitchFamily="34" charset="0"/>
              </a:rPr>
              <a:t>Atropine like effects</a:t>
            </a: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 – dry mouth, dilated pupils, confusion, hallucinations, memory lose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Solanaceae family – jimsonweed, henbane, deadly nightshade (Atropa belladonna), angles trumpet (atropine and scopolamine)	</a:t>
            </a:r>
          </a:p>
          <a:p>
            <a:pPr lvl="1">
              <a:buFont typeface="Wingdings" pitchFamily="2" charset="2"/>
              <a:buChar char="§"/>
            </a:pPr>
            <a:endParaRPr lang="en-US" altLang="en-US" sz="20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en-US" sz="2000" b="1" u="sng">
                <a:solidFill>
                  <a:schemeClr val="tx2"/>
                </a:solidFill>
                <a:latin typeface="Arial" panose="020B0604020202020204" pitchFamily="34" charset="0"/>
              </a:rPr>
              <a:t>Neuromuscular</a:t>
            </a: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 – mild stimulation to muscle paralysis, respiratory failure (curare), deathCoffee bean, tea, cola nut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Tobacco – South American – Strychnos family (curare) Blue green alga (anatonin A)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9F4EF15F-C0AB-F54B-AE1B-869B514206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b="1">
                <a:solidFill>
                  <a:schemeClr val="tx1"/>
                </a:solidFill>
              </a:rPr>
              <a:t>Toxins Around Us</a:t>
            </a:r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D7D1A667-7169-2947-AFF7-292E3EC481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524000"/>
            <a:ext cx="7848600" cy="4200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altLang="en-US" sz="5400" b="1">
                <a:latin typeface="Arial" panose="020B0604020202020204" pitchFamily="34" charset="0"/>
              </a:rPr>
              <a:t>Have you every eaten too much puffer fish or the wrong mushroom or been bitten by a snake?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>
            <a:extLst>
              <a:ext uri="{FF2B5EF4-FFF2-40B4-BE49-F238E27FC236}">
                <a16:creationId xmlns:a16="http://schemas.microsoft.com/office/drawing/2014/main" id="{EFA10525-4A3E-1847-885F-2FAC99BEE30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76200"/>
            <a:ext cx="89916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Plant Toxins – Liver</a:t>
            </a:r>
          </a:p>
        </p:txBody>
      </p:sp>
      <p:sp>
        <p:nvSpPr>
          <p:cNvPr id="244739" name="Text Box 3">
            <a:extLst>
              <a:ext uri="{FF2B5EF4-FFF2-40B4-BE49-F238E27FC236}">
                <a16:creationId xmlns:a16="http://schemas.microsoft.com/office/drawing/2014/main" id="{B9AE1AF4-5E79-1B4F-AAB1-3E491D906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84325"/>
            <a:ext cx="80010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altLang="en-US" sz="2000" b="1" u="sng">
                <a:solidFill>
                  <a:schemeClr val="tx2"/>
                </a:solidFill>
                <a:latin typeface="Arial" panose="020B0604020202020204" pitchFamily="34" charset="0"/>
              </a:rPr>
              <a:t>“Hepatitis” and cirrhosis of liver</a:t>
            </a: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 - From contaminated grain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Ragwort or groundsel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Pyrrolizidine alkaloids – attack liver vessels – effects humans, cattle but some species resistant</a:t>
            </a:r>
          </a:p>
          <a:p>
            <a:pPr lvl="1">
              <a:buFont typeface="Wingdings" pitchFamily="2" charset="2"/>
              <a:buChar char="§"/>
            </a:pPr>
            <a:endParaRPr lang="en-US" altLang="en-US" sz="20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en-US" sz="2000" b="1" u="sng">
                <a:solidFill>
                  <a:schemeClr val="tx2"/>
                </a:solidFill>
                <a:latin typeface="Arial" panose="020B0604020202020204" pitchFamily="34" charset="0"/>
              </a:rPr>
              <a:t>Liver failure and death</a:t>
            </a:r>
            <a:endParaRPr lang="en-US" altLang="en-US" sz="20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Mushrooms – “Death cap” (Amanita phalloides)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Amatoxin and phalloidin effects RNA and protein synthesis</a:t>
            </a:r>
          </a:p>
          <a:p>
            <a:pPr lvl="1">
              <a:buFont typeface="Wingdings" pitchFamily="2" charset="2"/>
              <a:buChar char="§"/>
            </a:pPr>
            <a:endParaRPr lang="en-US" altLang="en-US" sz="20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en-US" sz="2000" b="1" u="sng">
                <a:solidFill>
                  <a:schemeClr val="tx2"/>
                </a:solidFill>
                <a:latin typeface="Arial" panose="020B0604020202020204" pitchFamily="34" charset="0"/>
              </a:rPr>
              <a:t>Liver cancer</a:t>
            </a:r>
            <a:endParaRPr lang="en-US" altLang="en-US" sz="20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Fungus that grows on peanuts, walnuts, , etc…plant 	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Alfaltoxins– produced by fungus in poorly stored grain</a:t>
            </a:r>
          </a:p>
          <a:p>
            <a:pPr lvl="1">
              <a:buFont typeface="Wingdings" pitchFamily="2" charset="2"/>
              <a:buNone/>
            </a:pPr>
            <a:endParaRPr lang="en-US" altLang="en-US" sz="20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>
            <a:extLst>
              <a:ext uri="{FF2B5EF4-FFF2-40B4-BE49-F238E27FC236}">
                <a16:creationId xmlns:a16="http://schemas.microsoft.com/office/drawing/2014/main" id="{6732B14A-E97B-AC40-B687-3DD2C00B1D6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76200"/>
            <a:ext cx="89916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Plant Toxins – Reproductive</a:t>
            </a:r>
          </a:p>
        </p:txBody>
      </p:sp>
      <p:sp>
        <p:nvSpPr>
          <p:cNvPr id="248835" name="Text Box 3">
            <a:extLst>
              <a:ext uri="{FF2B5EF4-FFF2-40B4-BE49-F238E27FC236}">
                <a16:creationId xmlns:a16="http://schemas.microsoft.com/office/drawing/2014/main" id="{9DF32272-544D-0248-83C4-9314834E1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65325"/>
            <a:ext cx="8001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altLang="en-US" sz="2000" b="1" u="sng">
                <a:solidFill>
                  <a:schemeClr val="tx2"/>
                </a:solidFill>
                <a:latin typeface="Arial" panose="020B0604020202020204" pitchFamily="34" charset="0"/>
              </a:rPr>
              <a:t>Teratogen</a:t>
            </a: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 – malformations in offspring (sheep)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Veratrum californicum – native to North America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Veratrum – blocks cholesterol synthesis – seen offspring of mountain sheep</a:t>
            </a:r>
          </a:p>
          <a:p>
            <a:pPr lvl="1">
              <a:buFont typeface="Wingdings" pitchFamily="2" charset="2"/>
              <a:buChar char="§"/>
            </a:pPr>
            <a:endParaRPr lang="en-US" altLang="en-US" sz="20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en-US" sz="2000" b="1" u="sng">
                <a:solidFill>
                  <a:schemeClr val="tx2"/>
                </a:solidFill>
                <a:latin typeface="Arial" panose="020B0604020202020204" pitchFamily="34" charset="0"/>
              </a:rPr>
              <a:t>Abortifacients</a:t>
            </a: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Legumes (Astrogalus) 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Bitter melon seeds (Momordica)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Swainsonine toxin – stops cell division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Lectins - halt protein synthesis– used by humans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>
            <a:extLst>
              <a:ext uri="{FF2B5EF4-FFF2-40B4-BE49-F238E27FC236}">
                <a16:creationId xmlns:a16="http://schemas.microsoft.com/office/drawing/2014/main" id="{DA10A026-14C9-F145-91CB-E1D70CE21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2133600"/>
            <a:ext cx="6172200" cy="255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altLang="en-US" sz="5400" b="1">
                <a:solidFill>
                  <a:schemeClr val="tx1"/>
                </a:solidFill>
              </a:rPr>
              <a:t>Be aware of what plants or animals you eat!</a:t>
            </a:r>
          </a:p>
        </p:txBody>
      </p:sp>
      <p:sp>
        <p:nvSpPr>
          <p:cNvPr id="201731" name="Rectangle 3">
            <a:extLst>
              <a:ext uri="{FF2B5EF4-FFF2-40B4-BE49-F238E27FC236}">
                <a16:creationId xmlns:a16="http://schemas.microsoft.com/office/drawing/2014/main" id="{FB99547E-8A3A-AB4B-8965-74C640A07C6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Summary</a:t>
            </a:r>
            <a:endParaRPr lang="en-US" altLang="en-US" sz="480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312" name="Group 8">
            <a:extLst>
              <a:ext uri="{FF2B5EF4-FFF2-40B4-BE49-F238E27FC236}">
                <a16:creationId xmlns:a16="http://schemas.microsoft.com/office/drawing/2014/main" id="{2C578B7E-CCCB-4347-9956-8D59B126F331}"/>
              </a:ext>
            </a:extLst>
          </p:cNvPr>
          <p:cNvGrpSpPr>
            <a:grpSpLocks/>
          </p:cNvGrpSpPr>
          <p:nvPr/>
        </p:nvGrpSpPr>
        <p:grpSpPr bwMode="auto">
          <a:xfrm>
            <a:off x="1114425" y="1676400"/>
            <a:ext cx="6913563" cy="3505200"/>
            <a:chOff x="702" y="1056"/>
            <a:chExt cx="4355" cy="2208"/>
          </a:xfrm>
        </p:grpSpPr>
        <p:sp>
          <p:nvSpPr>
            <p:cNvPr id="226313" name="Freeform 9">
              <a:extLst>
                <a:ext uri="{FF2B5EF4-FFF2-40B4-BE49-F238E27FC236}">
                  <a16:creationId xmlns:a16="http://schemas.microsoft.com/office/drawing/2014/main" id="{F0B25623-D1F5-5E45-B92C-B5A640EA6162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>
                <a:gd name="T0" fmla="*/ 3680 w 3910"/>
                <a:gd name="T1" fmla="*/ 1081 h 1817"/>
                <a:gd name="T2" fmla="*/ 3731 w 3910"/>
                <a:gd name="T3" fmla="*/ 1184 h 1817"/>
                <a:gd name="T4" fmla="*/ 3808 w 3910"/>
                <a:gd name="T5" fmla="*/ 1267 h 1817"/>
                <a:gd name="T6" fmla="*/ 3821 w 3910"/>
                <a:gd name="T7" fmla="*/ 1363 h 1817"/>
                <a:gd name="T8" fmla="*/ 3782 w 3910"/>
                <a:gd name="T9" fmla="*/ 1446 h 1817"/>
                <a:gd name="T10" fmla="*/ 3680 w 3910"/>
                <a:gd name="T11" fmla="*/ 1542 h 1817"/>
                <a:gd name="T12" fmla="*/ 3539 w 3910"/>
                <a:gd name="T13" fmla="*/ 1606 h 1817"/>
                <a:gd name="T14" fmla="*/ 3193 w 3910"/>
                <a:gd name="T15" fmla="*/ 1657 h 1817"/>
                <a:gd name="T16" fmla="*/ 2963 w 3910"/>
                <a:gd name="T17" fmla="*/ 1644 h 1817"/>
                <a:gd name="T18" fmla="*/ 2758 w 3910"/>
                <a:gd name="T19" fmla="*/ 1574 h 1817"/>
                <a:gd name="T20" fmla="*/ 2502 w 3910"/>
                <a:gd name="T21" fmla="*/ 1414 h 1817"/>
                <a:gd name="T22" fmla="*/ 2349 w 3910"/>
                <a:gd name="T23" fmla="*/ 1267 h 1817"/>
                <a:gd name="T24" fmla="*/ 2297 w 3910"/>
                <a:gd name="T25" fmla="*/ 1177 h 1817"/>
                <a:gd name="T26" fmla="*/ 2291 w 3910"/>
                <a:gd name="T27" fmla="*/ 1107 h 1817"/>
                <a:gd name="T28" fmla="*/ 2310 w 3910"/>
                <a:gd name="T29" fmla="*/ 1062 h 1817"/>
                <a:gd name="T30" fmla="*/ 2381 w 3910"/>
                <a:gd name="T31" fmla="*/ 1011 h 1817"/>
                <a:gd name="T32" fmla="*/ 2528 w 3910"/>
                <a:gd name="T33" fmla="*/ 992 h 1817"/>
                <a:gd name="T34" fmla="*/ 2547 w 3910"/>
                <a:gd name="T35" fmla="*/ 998 h 1817"/>
                <a:gd name="T36" fmla="*/ 2521 w 3910"/>
                <a:gd name="T37" fmla="*/ 870 h 1817"/>
                <a:gd name="T38" fmla="*/ 2240 w 3910"/>
                <a:gd name="T39" fmla="*/ 838 h 1817"/>
                <a:gd name="T40" fmla="*/ 2137 w 3910"/>
                <a:gd name="T41" fmla="*/ 800 h 1817"/>
                <a:gd name="T42" fmla="*/ 1056 w 3910"/>
                <a:gd name="T43" fmla="*/ 217 h 1817"/>
                <a:gd name="T44" fmla="*/ 614 w 3910"/>
                <a:gd name="T45" fmla="*/ 25 h 1817"/>
                <a:gd name="T46" fmla="*/ 429 w 3910"/>
                <a:gd name="T47" fmla="*/ 0 h 1817"/>
                <a:gd name="T48" fmla="*/ 141 w 3910"/>
                <a:gd name="T49" fmla="*/ 32 h 1817"/>
                <a:gd name="T50" fmla="*/ 38 w 3910"/>
                <a:gd name="T51" fmla="*/ 109 h 1817"/>
                <a:gd name="T52" fmla="*/ 0 w 3910"/>
                <a:gd name="T53" fmla="*/ 173 h 1817"/>
                <a:gd name="T54" fmla="*/ 0 w 3910"/>
                <a:gd name="T55" fmla="*/ 224 h 1817"/>
                <a:gd name="T56" fmla="*/ 32 w 3910"/>
                <a:gd name="T57" fmla="*/ 288 h 1817"/>
                <a:gd name="T58" fmla="*/ 192 w 3910"/>
                <a:gd name="T59" fmla="*/ 390 h 1817"/>
                <a:gd name="T60" fmla="*/ 480 w 3910"/>
                <a:gd name="T61" fmla="*/ 454 h 1817"/>
                <a:gd name="T62" fmla="*/ 832 w 3910"/>
                <a:gd name="T63" fmla="*/ 544 h 1817"/>
                <a:gd name="T64" fmla="*/ 1459 w 3910"/>
                <a:gd name="T65" fmla="*/ 768 h 1817"/>
                <a:gd name="T66" fmla="*/ 1837 w 3910"/>
                <a:gd name="T67" fmla="*/ 960 h 1817"/>
                <a:gd name="T68" fmla="*/ 2137 w 3910"/>
                <a:gd name="T69" fmla="*/ 1184 h 1817"/>
                <a:gd name="T70" fmla="*/ 2297 w 3910"/>
                <a:gd name="T71" fmla="*/ 1369 h 1817"/>
                <a:gd name="T72" fmla="*/ 2528 w 3910"/>
                <a:gd name="T73" fmla="*/ 1593 h 1817"/>
                <a:gd name="T74" fmla="*/ 2777 w 3910"/>
                <a:gd name="T75" fmla="*/ 1747 h 1817"/>
                <a:gd name="T76" fmla="*/ 2982 w 3910"/>
                <a:gd name="T77" fmla="*/ 1804 h 1817"/>
                <a:gd name="T78" fmla="*/ 3315 w 3910"/>
                <a:gd name="T79" fmla="*/ 1804 h 1817"/>
                <a:gd name="T80" fmla="*/ 3629 w 3910"/>
                <a:gd name="T81" fmla="*/ 1708 h 1817"/>
                <a:gd name="T82" fmla="*/ 3782 w 3910"/>
                <a:gd name="T83" fmla="*/ 1600 h 1817"/>
                <a:gd name="T84" fmla="*/ 3891 w 3910"/>
                <a:gd name="T85" fmla="*/ 1433 h 1817"/>
                <a:gd name="T86" fmla="*/ 3910 w 3910"/>
                <a:gd name="T87" fmla="*/ 1337 h 1817"/>
                <a:gd name="T88" fmla="*/ 3878 w 3910"/>
                <a:gd name="T89" fmla="*/ 1248 h 1817"/>
                <a:gd name="T90" fmla="*/ 3808 w 3910"/>
                <a:gd name="T91" fmla="*/ 1171 h 1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14" name="Freeform 10">
              <a:extLst>
                <a:ext uri="{FF2B5EF4-FFF2-40B4-BE49-F238E27FC236}">
                  <a16:creationId xmlns:a16="http://schemas.microsoft.com/office/drawing/2014/main" id="{B75F6C80-8908-704F-8747-7C8CD2C0E8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>
                <a:gd name="T0" fmla="*/ 627 w 1261"/>
                <a:gd name="T1" fmla="*/ 895 h 895"/>
                <a:gd name="T2" fmla="*/ 627 w 1261"/>
                <a:gd name="T3" fmla="*/ 895 h 895"/>
                <a:gd name="T4" fmla="*/ 704 w 1261"/>
                <a:gd name="T5" fmla="*/ 895 h 895"/>
                <a:gd name="T6" fmla="*/ 781 w 1261"/>
                <a:gd name="T7" fmla="*/ 895 h 895"/>
                <a:gd name="T8" fmla="*/ 909 w 1261"/>
                <a:gd name="T9" fmla="*/ 883 h 895"/>
                <a:gd name="T10" fmla="*/ 1018 w 1261"/>
                <a:gd name="T11" fmla="*/ 857 h 895"/>
                <a:gd name="T12" fmla="*/ 1107 w 1261"/>
                <a:gd name="T13" fmla="*/ 825 h 895"/>
                <a:gd name="T14" fmla="*/ 1178 w 1261"/>
                <a:gd name="T15" fmla="*/ 787 h 895"/>
                <a:gd name="T16" fmla="*/ 1229 w 1261"/>
                <a:gd name="T17" fmla="*/ 742 h 895"/>
                <a:gd name="T18" fmla="*/ 1242 w 1261"/>
                <a:gd name="T19" fmla="*/ 723 h 895"/>
                <a:gd name="T20" fmla="*/ 1255 w 1261"/>
                <a:gd name="T21" fmla="*/ 697 h 895"/>
                <a:gd name="T22" fmla="*/ 1261 w 1261"/>
                <a:gd name="T23" fmla="*/ 678 h 895"/>
                <a:gd name="T24" fmla="*/ 1261 w 1261"/>
                <a:gd name="T25" fmla="*/ 659 h 895"/>
                <a:gd name="T26" fmla="*/ 1261 w 1261"/>
                <a:gd name="T27" fmla="*/ 659 h 895"/>
                <a:gd name="T28" fmla="*/ 1255 w 1261"/>
                <a:gd name="T29" fmla="*/ 614 h 895"/>
                <a:gd name="T30" fmla="*/ 1242 w 1261"/>
                <a:gd name="T31" fmla="*/ 569 h 895"/>
                <a:gd name="T32" fmla="*/ 1223 w 1261"/>
                <a:gd name="T33" fmla="*/ 518 h 895"/>
                <a:gd name="T34" fmla="*/ 1191 w 1261"/>
                <a:gd name="T35" fmla="*/ 467 h 895"/>
                <a:gd name="T36" fmla="*/ 1127 w 1261"/>
                <a:gd name="T37" fmla="*/ 358 h 895"/>
                <a:gd name="T38" fmla="*/ 1037 w 1261"/>
                <a:gd name="T39" fmla="*/ 255 h 895"/>
                <a:gd name="T40" fmla="*/ 947 w 1261"/>
                <a:gd name="T41" fmla="*/ 160 h 895"/>
                <a:gd name="T42" fmla="*/ 896 w 1261"/>
                <a:gd name="T43" fmla="*/ 115 h 895"/>
                <a:gd name="T44" fmla="*/ 845 w 1261"/>
                <a:gd name="T45" fmla="*/ 76 h 895"/>
                <a:gd name="T46" fmla="*/ 800 w 1261"/>
                <a:gd name="T47" fmla="*/ 44 h 895"/>
                <a:gd name="T48" fmla="*/ 755 w 1261"/>
                <a:gd name="T49" fmla="*/ 25 h 895"/>
                <a:gd name="T50" fmla="*/ 711 w 1261"/>
                <a:gd name="T51" fmla="*/ 6 h 895"/>
                <a:gd name="T52" fmla="*/ 666 w 1261"/>
                <a:gd name="T53" fmla="*/ 0 h 895"/>
                <a:gd name="T54" fmla="*/ 666 w 1261"/>
                <a:gd name="T55" fmla="*/ 0 h 895"/>
                <a:gd name="T56" fmla="*/ 627 w 1261"/>
                <a:gd name="T57" fmla="*/ 0 h 895"/>
                <a:gd name="T58" fmla="*/ 583 w 1261"/>
                <a:gd name="T59" fmla="*/ 12 h 895"/>
                <a:gd name="T60" fmla="*/ 531 w 1261"/>
                <a:gd name="T61" fmla="*/ 32 h 895"/>
                <a:gd name="T62" fmla="*/ 480 w 1261"/>
                <a:gd name="T63" fmla="*/ 51 h 895"/>
                <a:gd name="T64" fmla="*/ 384 w 1261"/>
                <a:gd name="T65" fmla="*/ 115 h 895"/>
                <a:gd name="T66" fmla="*/ 282 w 1261"/>
                <a:gd name="T67" fmla="*/ 192 h 895"/>
                <a:gd name="T68" fmla="*/ 192 w 1261"/>
                <a:gd name="T69" fmla="*/ 275 h 895"/>
                <a:gd name="T70" fmla="*/ 109 w 1261"/>
                <a:gd name="T71" fmla="*/ 351 h 895"/>
                <a:gd name="T72" fmla="*/ 51 w 1261"/>
                <a:gd name="T73" fmla="*/ 415 h 895"/>
                <a:gd name="T74" fmla="*/ 13 w 1261"/>
                <a:gd name="T75" fmla="*/ 460 h 895"/>
                <a:gd name="T76" fmla="*/ 13 w 1261"/>
                <a:gd name="T77" fmla="*/ 460 h 895"/>
                <a:gd name="T78" fmla="*/ 0 w 1261"/>
                <a:gd name="T79" fmla="*/ 492 h 895"/>
                <a:gd name="T80" fmla="*/ 0 w 1261"/>
                <a:gd name="T81" fmla="*/ 524 h 895"/>
                <a:gd name="T82" fmla="*/ 0 w 1261"/>
                <a:gd name="T83" fmla="*/ 556 h 895"/>
                <a:gd name="T84" fmla="*/ 13 w 1261"/>
                <a:gd name="T85" fmla="*/ 588 h 895"/>
                <a:gd name="T86" fmla="*/ 32 w 1261"/>
                <a:gd name="T87" fmla="*/ 627 h 895"/>
                <a:gd name="T88" fmla="*/ 64 w 1261"/>
                <a:gd name="T89" fmla="*/ 659 h 895"/>
                <a:gd name="T90" fmla="*/ 96 w 1261"/>
                <a:gd name="T91" fmla="*/ 691 h 895"/>
                <a:gd name="T92" fmla="*/ 135 w 1261"/>
                <a:gd name="T93" fmla="*/ 729 h 895"/>
                <a:gd name="T94" fmla="*/ 186 w 1261"/>
                <a:gd name="T95" fmla="*/ 761 h 895"/>
                <a:gd name="T96" fmla="*/ 237 w 1261"/>
                <a:gd name="T97" fmla="*/ 787 h 895"/>
                <a:gd name="T98" fmla="*/ 288 w 1261"/>
                <a:gd name="T99" fmla="*/ 819 h 895"/>
                <a:gd name="T100" fmla="*/ 352 w 1261"/>
                <a:gd name="T101" fmla="*/ 838 h 895"/>
                <a:gd name="T102" fmla="*/ 416 w 1261"/>
                <a:gd name="T103" fmla="*/ 863 h 895"/>
                <a:gd name="T104" fmla="*/ 487 w 1261"/>
                <a:gd name="T105" fmla="*/ 876 h 895"/>
                <a:gd name="T106" fmla="*/ 557 w 1261"/>
                <a:gd name="T107" fmla="*/ 889 h 895"/>
                <a:gd name="T108" fmla="*/ 627 w 1261"/>
                <a:gd name="T109" fmla="*/ 895 h 895"/>
                <a:gd name="T110" fmla="*/ 627 w 1261"/>
                <a:gd name="T111" fmla="*/ 895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rgbClr val="008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670F8EDC-C5C5-6345-8919-1B0ECDB56EE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  <a:latin typeface="Times New Roman" panose="02020603050405020304" pitchFamily="18" charset="0"/>
              </a:rPr>
              <a:t>A Small Dose of </a:t>
            </a:r>
            <a:r>
              <a:rPr lang="en-US" alt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™</a:t>
            </a:r>
            <a:r>
              <a:rPr lang="en-US" altLang="en-US" b="1">
                <a:solidFill>
                  <a:schemeClr val="tx1"/>
                </a:solidFill>
              </a:rPr>
              <a:t> Toxin</a:t>
            </a:r>
          </a:p>
        </p:txBody>
      </p:sp>
      <p:pic>
        <p:nvPicPr>
          <p:cNvPr id="226310" name="Picture 6" descr="C:\Program Files\Common Files\Microsoft Shared\Clipart\cagcat50\bd00028_.wmf">
            <a:extLst>
              <a:ext uri="{FF2B5EF4-FFF2-40B4-BE49-F238E27FC236}">
                <a16:creationId xmlns:a16="http://schemas.microsoft.com/office/drawing/2014/main" id="{4820341C-05C7-BE4F-AFD8-65CB1DE58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1509713"/>
            <a:ext cx="4610100" cy="451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408" name="Group 8">
            <a:extLst>
              <a:ext uri="{FF2B5EF4-FFF2-40B4-BE49-F238E27FC236}">
                <a16:creationId xmlns:a16="http://schemas.microsoft.com/office/drawing/2014/main" id="{E7541FD8-E00D-814B-AE5A-8F165D67481F}"/>
              </a:ext>
            </a:extLst>
          </p:cNvPr>
          <p:cNvGrpSpPr>
            <a:grpSpLocks/>
          </p:cNvGrpSpPr>
          <p:nvPr/>
        </p:nvGrpSpPr>
        <p:grpSpPr bwMode="auto">
          <a:xfrm>
            <a:off x="1114425" y="1676400"/>
            <a:ext cx="6913563" cy="3505200"/>
            <a:chOff x="702" y="1056"/>
            <a:chExt cx="4355" cy="2208"/>
          </a:xfrm>
        </p:grpSpPr>
        <p:sp>
          <p:nvSpPr>
            <p:cNvPr id="230409" name="Freeform 9">
              <a:extLst>
                <a:ext uri="{FF2B5EF4-FFF2-40B4-BE49-F238E27FC236}">
                  <a16:creationId xmlns:a16="http://schemas.microsoft.com/office/drawing/2014/main" id="{7CB49DFC-B62A-4F4F-8AEA-2B40AA023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>
                <a:gd name="T0" fmla="*/ 3680 w 3910"/>
                <a:gd name="T1" fmla="*/ 1081 h 1817"/>
                <a:gd name="T2" fmla="*/ 3731 w 3910"/>
                <a:gd name="T3" fmla="*/ 1184 h 1817"/>
                <a:gd name="T4" fmla="*/ 3808 w 3910"/>
                <a:gd name="T5" fmla="*/ 1267 h 1817"/>
                <a:gd name="T6" fmla="*/ 3821 w 3910"/>
                <a:gd name="T7" fmla="*/ 1363 h 1817"/>
                <a:gd name="T8" fmla="*/ 3782 w 3910"/>
                <a:gd name="T9" fmla="*/ 1446 h 1817"/>
                <a:gd name="T10" fmla="*/ 3680 w 3910"/>
                <a:gd name="T11" fmla="*/ 1542 h 1817"/>
                <a:gd name="T12" fmla="*/ 3539 w 3910"/>
                <a:gd name="T13" fmla="*/ 1606 h 1817"/>
                <a:gd name="T14" fmla="*/ 3193 w 3910"/>
                <a:gd name="T15" fmla="*/ 1657 h 1817"/>
                <a:gd name="T16" fmla="*/ 2963 w 3910"/>
                <a:gd name="T17" fmla="*/ 1644 h 1817"/>
                <a:gd name="T18" fmla="*/ 2758 w 3910"/>
                <a:gd name="T19" fmla="*/ 1574 h 1817"/>
                <a:gd name="T20" fmla="*/ 2502 w 3910"/>
                <a:gd name="T21" fmla="*/ 1414 h 1817"/>
                <a:gd name="T22" fmla="*/ 2349 w 3910"/>
                <a:gd name="T23" fmla="*/ 1267 h 1817"/>
                <a:gd name="T24" fmla="*/ 2297 w 3910"/>
                <a:gd name="T25" fmla="*/ 1177 h 1817"/>
                <a:gd name="T26" fmla="*/ 2291 w 3910"/>
                <a:gd name="T27" fmla="*/ 1107 h 1817"/>
                <a:gd name="T28" fmla="*/ 2310 w 3910"/>
                <a:gd name="T29" fmla="*/ 1062 h 1817"/>
                <a:gd name="T30" fmla="*/ 2381 w 3910"/>
                <a:gd name="T31" fmla="*/ 1011 h 1817"/>
                <a:gd name="T32" fmla="*/ 2528 w 3910"/>
                <a:gd name="T33" fmla="*/ 992 h 1817"/>
                <a:gd name="T34" fmla="*/ 2547 w 3910"/>
                <a:gd name="T35" fmla="*/ 998 h 1817"/>
                <a:gd name="T36" fmla="*/ 2521 w 3910"/>
                <a:gd name="T37" fmla="*/ 870 h 1817"/>
                <a:gd name="T38" fmla="*/ 2240 w 3910"/>
                <a:gd name="T39" fmla="*/ 838 h 1817"/>
                <a:gd name="T40" fmla="*/ 2137 w 3910"/>
                <a:gd name="T41" fmla="*/ 800 h 1817"/>
                <a:gd name="T42" fmla="*/ 1056 w 3910"/>
                <a:gd name="T43" fmla="*/ 217 h 1817"/>
                <a:gd name="T44" fmla="*/ 614 w 3910"/>
                <a:gd name="T45" fmla="*/ 25 h 1817"/>
                <a:gd name="T46" fmla="*/ 429 w 3910"/>
                <a:gd name="T47" fmla="*/ 0 h 1817"/>
                <a:gd name="T48" fmla="*/ 141 w 3910"/>
                <a:gd name="T49" fmla="*/ 32 h 1817"/>
                <a:gd name="T50" fmla="*/ 38 w 3910"/>
                <a:gd name="T51" fmla="*/ 109 h 1817"/>
                <a:gd name="T52" fmla="*/ 0 w 3910"/>
                <a:gd name="T53" fmla="*/ 173 h 1817"/>
                <a:gd name="T54" fmla="*/ 0 w 3910"/>
                <a:gd name="T55" fmla="*/ 224 h 1817"/>
                <a:gd name="T56" fmla="*/ 32 w 3910"/>
                <a:gd name="T57" fmla="*/ 288 h 1817"/>
                <a:gd name="T58" fmla="*/ 192 w 3910"/>
                <a:gd name="T59" fmla="*/ 390 h 1817"/>
                <a:gd name="T60" fmla="*/ 480 w 3910"/>
                <a:gd name="T61" fmla="*/ 454 h 1817"/>
                <a:gd name="T62" fmla="*/ 832 w 3910"/>
                <a:gd name="T63" fmla="*/ 544 h 1817"/>
                <a:gd name="T64" fmla="*/ 1459 w 3910"/>
                <a:gd name="T65" fmla="*/ 768 h 1817"/>
                <a:gd name="T66" fmla="*/ 1837 w 3910"/>
                <a:gd name="T67" fmla="*/ 960 h 1817"/>
                <a:gd name="T68" fmla="*/ 2137 w 3910"/>
                <a:gd name="T69" fmla="*/ 1184 h 1817"/>
                <a:gd name="T70" fmla="*/ 2297 w 3910"/>
                <a:gd name="T71" fmla="*/ 1369 h 1817"/>
                <a:gd name="T72" fmla="*/ 2528 w 3910"/>
                <a:gd name="T73" fmla="*/ 1593 h 1817"/>
                <a:gd name="T74" fmla="*/ 2777 w 3910"/>
                <a:gd name="T75" fmla="*/ 1747 h 1817"/>
                <a:gd name="T76" fmla="*/ 2982 w 3910"/>
                <a:gd name="T77" fmla="*/ 1804 h 1817"/>
                <a:gd name="T78" fmla="*/ 3315 w 3910"/>
                <a:gd name="T79" fmla="*/ 1804 h 1817"/>
                <a:gd name="T80" fmla="*/ 3629 w 3910"/>
                <a:gd name="T81" fmla="*/ 1708 h 1817"/>
                <a:gd name="T82" fmla="*/ 3782 w 3910"/>
                <a:gd name="T83" fmla="*/ 1600 h 1817"/>
                <a:gd name="T84" fmla="*/ 3891 w 3910"/>
                <a:gd name="T85" fmla="*/ 1433 h 1817"/>
                <a:gd name="T86" fmla="*/ 3910 w 3910"/>
                <a:gd name="T87" fmla="*/ 1337 h 1817"/>
                <a:gd name="T88" fmla="*/ 3878 w 3910"/>
                <a:gd name="T89" fmla="*/ 1248 h 1817"/>
                <a:gd name="T90" fmla="*/ 3808 w 3910"/>
                <a:gd name="T91" fmla="*/ 1171 h 1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410" name="Freeform 10">
              <a:extLst>
                <a:ext uri="{FF2B5EF4-FFF2-40B4-BE49-F238E27FC236}">
                  <a16:creationId xmlns:a16="http://schemas.microsoft.com/office/drawing/2014/main" id="{8F0E296F-B473-D440-BAE1-634B817D4E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>
                <a:gd name="T0" fmla="*/ 627 w 1261"/>
                <a:gd name="T1" fmla="*/ 895 h 895"/>
                <a:gd name="T2" fmla="*/ 627 w 1261"/>
                <a:gd name="T3" fmla="*/ 895 h 895"/>
                <a:gd name="T4" fmla="*/ 704 w 1261"/>
                <a:gd name="T5" fmla="*/ 895 h 895"/>
                <a:gd name="T6" fmla="*/ 781 w 1261"/>
                <a:gd name="T7" fmla="*/ 895 h 895"/>
                <a:gd name="T8" fmla="*/ 909 w 1261"/>
                <a:gd name="T9" fmla="*/ 883 h 895"/>
                <a:gd name="T10" fmla="*/ 1018 w 1261"/>
                <a:gd name="T11" fmla="*/ 857 h 895"/>
                <a:gd name="T12" fmla="*/ 1107 w 1261"/>
                <a:gd name="T13" fmla="*/ 825 h 895"/>
                <a:gd name="T14" fmla="*/ 1178 w 1261"/>
                <a:gd name="T15" fmla="*/ 787 h 895"/>
                <a:gd name="T16" fmla="*/ 1229 w 1261"/>
                <a:gd name="T17" fmla="*/ 742 h 895"/>
                <a:gd name="T18" fmla="*/ 1242 w 1261"/>
                <a:gd name="T19" fmla="*/ 723 h 895"/>
                <a:gd name="T20" fmla="*/ 1255 w 1261"/>
                <a:gd name="T21" fmla="*/ 697 h 895"/>
                <a:gd name="T22" fmla="*/ 1261 w 1261"/>
                <a:gd name="T23" fmla="*/ 678 h 895"/>
                <a:gd name="T24" fmla="*/ 1261 w 1261"/>
                <a:gd name="T25" fmla="*/ 659 h 895"/>
                <a:gd name="T26" fmla="*/ 1261 w 1261"/>
                <a:gd name="T27" fmla="*/ 659 h 895"/>
                <a:gd name="T28" fmla="*/ 1255 w 1261"/>
                <a:gd name="T29" fmla="*/ 614 h 895"/>
                <a:gd name="T30" fmla="*/ 1242 w 1261"/>
                <a:gd name="T31" fmla="*/ 569 h 895"/>
                <a:gd name="T32" fmla="*/ 1223 w 1261"/>
                <a:gd name="T33" fmla="*/ 518 h 895"/>
                <a:gd name="T34" fmla="*/ 1191 w 1261"/>
                <a:gd name="T35" fmla="*/ 467 h 895"/>
                <a:gd name="T36" fmla="*/ 1127 w 1261"/>
                <a:gd name="T37" fmla="*/ 358 h 895"/>
                <a:gd name="T38" fmla="*/ 1037 w 1261"/>
                <a:gd name="T39" fmla="*/ 255 h 895"/>
                <a:gd name="T40" fmla="*/ 947 w 1261"/>
                <a:gd name="T41" fmla="*/ 160 h 895"/>
                <a:gd name="T42" fmla="*/ 896 w 1261"/>
                <a:gd name="T43" fmla="*/ 115 h 895"/>
                <a:gd name="T44" fmla="*/ 845 w 1261"/>
                <a:gd name="T45" fmla="*/ 76 h 895"/>
                <a:gd name="T46" fmla="*/ 800 w 1261"/>
                <a:gd name="T47" fmla="*/ 44 h 895"/>
                <a:gd name="T48" fmla="*/ 755 w 1261"/>
                <a:gd name="T49" fmla="*/ 25 h 895"/>
                <a:gd name="T50" fmla="*/ 711 w 1261"/>
                <a:gd name="T51" fmla="*/ 6 h 895"/>
                <a:gd name="T52" fmla="*/ 666 w 1261"/>
                <a:gd name="T53" fmla="*/ 0 h 895"/>
                <a:gd name="T54" fmla="*/ 666 w 1261"/>
                <a:gd name="T55" fmla="*/ 0 h 895"/>
                <a:gd name="T56" fmla="*/ 627 w 1261"/>
                <a:gd name="T57" fmla="*/ 0 h 895"/>
                <a:gd name="T58" fmla="*/ 583 w 1261"/>
                <a:gd name="T59" fmla="*/ 12 h 895"/>
                <a:gd name="T60" fmla="*/ 531 w 1261"/>
                <a:gd name="T61" fmla="*/ 32 h 895"/>
                <a:gd name="T62" fmla="*/ 480 w 1261"/>
                <a:gd name="T63" fmla="*/ 51 h 895"/>
                <a:gd name="T64" fmla="*/ 384 w 1261"/>
                <a:gd name="T65" fmla="*/ 115 h 895"/>
                <a:gd name="T66" fmla="*/ 282 w 1261"/>
                <a:gd name="T67" fmla="*/ 192 h 895"/>
                <a:gd name="T68" fmla="*/ 192 w 1261"/>
                <a:gd name="T69" fmla="*/ 275 h 895"/>
                <a:gd name="T70" fmla="*/ 109 w 1261"/>
                <a:gd name="T71" fmla="*/ 351 h 895"/>
                <a:gd name="T72" fmla="*/ 51 w 1261"/>
                <a:gd name="T73" fmla="*/ 415 h 895"/>
                <a:gd name="T74" fmla="*/ 13 w 1261"/>
                <a:gd name="T75" fmla="*/ 460 h 895"/>
                <a:gd name="T76" fmla="*/ 13 w 1261"/>
                <a:gd name="T77" fmla="*/ 460 h 895"/>
                <a:gd name="T78" fmla="*/ 0 w 1261"/>
                <a:gd name="T79" fmla="*/ 492 h 895"/>
                <a:gd name="T80" fmla="*/ 0 w 1261"/>
                <a:gd name="T81" fmla="*/ 524 h 895"/>
                <a:gd name="T82" fmla="*/ 0 w 1261"/>
                <a:gd name="T83" fmla="*/ 556 h 895"/>
                <a:gd name="T84" fmla="*/ 13 w 1261"/>
                <a:gd name="T85" fmla="*/ 588 h 895"/>
                <a:gd name="T86" fmla="*/ 32 w 1261"/>
                <a:gd name="T87" fmla="*/ 627 h 895"/>
                <a:gd name="T88" fmla="*/ 64 w 1261"/>
                <a:gd name="T89" fmla="*/ 659 h 895"/>
                <a:gd name="T90" fmla="*/ 96 w 1261"/>
                <a:gd name="T91" fmla="*/ 691 h 895"/>
                <a:gd name="T92" fmla="*/ 135 w 1261"/>
                <a:gd name="T93" fmla="*/ 729 h 895"/>
                <a:gd name="T94" fmla="*/ 186 w 1261"/>
                <a:gd name="T95" fmla="*/ 761 h 895"/>
                <a:gd name="T96" fmla="*/ 237 w 1261"/>
                <a:gd name="T97" fmla="*/ 787 h 895"/>
                <a:gd name="T98" fmla="*/ 288 w 1261"/>
                <a:gd name="T99" fmla="*/ 819 h 895"/>
                <a:gd name="T100" fmla="*/ 352 w 1261"/>
                <a:gd name="T101" fmla="*/ 838 h 895"/>
                <a:gd name="T102" fmla="*/ 416 w 1261"/>
                <a:gd name="T103" fmla="*/ 863 h 895"/>
                <a:gd name="T104" fmla="*/ 487 w 1261"/>
                <a:gd name="T105" fmla="*/ 876 h 895"/>
                <a:gd name="T106" fmla="*/ 557 w 1261"/>
                <a:gd name="T107" fmla="*/ 889 h 895"/>
                <a:gd name="T108" fmla="*/ 627 w 1261"/>
                <a:gd name="T109" fmla="*/ 895 h 895"/>
                <a:gd name="T110" fmla="*/ 627 w 1261"/>
                <a:gd name="T111" fmla="*/ 895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rgbClr val="008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0402" name="Rectangle 2">
            <a:extLst>
              <a:ext uri="{FF2B5EF4-FFF2-40B4-BE49-F238E27FC236}">
                <a16:creationId xmlns:a16="http://schemas.microsoft.com/office/drawing/2014/main" id="{8C961432-F92E-7247-B6E6-0E9AEFD119E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Authorship Information</a:t>
            </a:r>
          </a:p>
        </p:txBody>
      </p:sp>
      <p:sp>
        <p:nvSpPr>
          <p:cNvPr id="230406" name="Rectangle 6">
            <a:extLst>
              <a:ext uri="{FF2B5EF4-FFF2-40B4-BE49-F238E27FC236}">
                <a16:creationId xmlns:a16="http://schemas.microsoft.com/office/drawing/2014/main" id="{40F4FD91-1575-F040-9654-59C29F28D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962400"/>
            <a:ext cx="7010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b="1" dirty="0">
                <a:latin typeface="Arial" panose="020B0604020202020204" pitchFamily="34" charset="0"/>
              </a:rPr>
              <a:t>For Additional Information Contact</a:t>
            </a:r>
          </a:p>
          <a:p>
            <a:pPr algn="ctr"/>
            <a:r>
              <a:rPr lang="en-US" altLang="en-US" sz="2800" b="1" dirty="0">
                <a:latin typeface="Arial" panose="020B0604020202020204" pitchFamily="34" charset="0"/>
              </a:rPr>
              <a:t>Steven G. Gilbert, PhD, DABT</a:t>
            </a:r>
          </a:p>
          <a:p>
            <a:pPr algn="ctr"/>
            <a:r>
              <a:rPr lang="en-US" altLang="en-US" sz="2800" b="1" dirty="0">
                <a:latin typeface="Arial" panose="020B0604020202020204" pitchFamily="34" charset="0"/>
              </a:rPr>
              <a:t>E-mail: </a:t>
            </a:r>
            <a:r>
              <a:rPr lang="en-US" altLang="en-US" sz="2800" b="1" dirty="0" err="1">
                <a:latin typeface="Arial" panose="020B0604020202020204" pitchFamily="34" charset="0"/>
              </a:rPr>
              <a:t>sgilbert@innd.org</a:t>
            </a:r>
            <a:endParaRPr lang="en-US" altLang="en-US" sz="2800" b="1" dirty="0">
              <a:latin typeface="Arial" panose="020B0604020202020204" pitchFamily="34" charset="0"/>
            </a:endParaRPr>
          </a:p>
          <a:p>
            <a:pPr algn="ctr"/>
            <a:r>
              <a:rPr lang="en-US" altLang="en-US" sz="2800" b="1" dirty="0">
                <a:latin typeface="Arial" panose="020B0604020202020204" pitchFamily="34" charset="0"/>
              </a:rPr>
              <a:t>Web: </a:t>
            </a:r>
            <a:r>
              <a:rPr lang="en-US" altLang="en-US" sz="2800" b="1" dirty="0" err="1">
                <a:latin typeface="Arial" panose="020B0604020202020204" pitchFamily="34" charset="0"/>
              </a:rPr>
              <a:t>asmalldoseoftoxiology.org</a:t>
            </a:r>
            <a:endParaRPr lang="en-US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230407" name="Rectangle 7">
            <a:extLst>
              <a:ext uri="{FF2B5EF4-FFF2-40B4-BE49-F238E27FC236}">
                <a16:creationId xmlns:a16="http://schemas.microsoft.com/office/drawing/2014/main" id="{DFB66E56-ABF2-FB47-A4D2-1F39DEF86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009775"/>
            <a:ext cx="78867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b="1">
                <a:latin typeface="Arial" panose="020B0604020202020204" pitchFamily="34" charset="0"/>
              </a:rPr>
              <a:t>This presentation is supplement to </a:t>
            </a:r>
          </a:p>
          <a:p>
            <a:pPr algn="ctr"/>
            <a:r>
              <a:rPr lang="en-US" altLang="en-US" sz="3600" b="1">
                <a:latin typeface="Arial" panose="020B0604020202020204" pitchFamily="34" charset="0"/>
              </a:rPr>
              <a:t> “A Small Dose of Toxicology”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E777C8CA-2039-6948-94B6-DF14F6FB8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81200"/>
            <a:ext cx="8153400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3200" b="1" u="sng">
                <a:latin typeface="Arial" panose="020B0604020202020204" pitchFamily="34" charset="0"/>
              </a:rPr>
              <a:t>399 BC Death of Socrates by Hemlock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en-US" sz="2800" b="1">
                <a:latin typeface="Arial" panose="020B0604020202020204" pitchFamily="34" charset="0"/>
              </a:rPr>
              <a:t>Charged with religious heresy and corrupting the morals of local youth.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en-US" sz="2800" b="1">
                <a:latin typeface="Arial" panose="020B0604020202020204" pitchFamily="34" charset="0"/>
              </a:rPr>
              <a:t>Active chemical is the alkaloid coniine which when ingested causes paralysis, convulsions and potentially death. 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05DDA873-3741-8C4F-8B91-1CF22CE2D0C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Ancient Awareness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26">
            <a:extLst>
              <a:ext uri="{FF2B5EF4-FFF2-40B4-BE49-F238E27FC236}">
                <a16:creationId xmlns:a16="http://schemas.microsoft.com/office/drawing/2014/main" id="{4D8B0C6C-4149-8546-9128-0660C1A22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157413"/>
            <a:ext cx="8153400" cy="262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3200" b="1" u="sng">
                <a:latin typeface="Arial" panose="020B0604020202020204" pitchFamily="34" charset="0"/>
              </a:rPr>
              <a:t>From Romeo and Juliet - act 5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en-US" sz="2800" b="1">
                <a:latin typeface="Arial" panose="020B0604020202020204" pitchFamily="34" charset="0"/>
              </a:rPr>
              <a:t>	Come bitter pilot, now at once run on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en-US" sz="2800" b="1">
                <a:latin typeface="Arial" panose="020B0604020202020204" pitchFamily="34" charset="0"/>
              </a:rPr>
              <a:t>	The dashing rocks thy seasick weary bark!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en-US" sz="2800" b="1">
                <a:latin typeface="Arial" panose="020B0604020202020204" pitchFamily="34" charset="0"/>
              </a:rPr>
              <a:t>	Here’s to my love! O true apothecary!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en-US" sz="2800" b="1">
                <a:latin typeface="Arial" panose="020B0604020202020204" pitchFamily="34" charset="0"/>
              </a:rPr>
              <a:t>	Thy drugs are quick. Thus with a kiss I die.</a:t>
            </a:r>
          </a:p>
        </p:txBody>
      </p:sp>
      <p:sp>
        <p:nvSpPr>
          <p:cNvPr id="152579" name="Rectangle 1027">
            <a:extLst>
              <a:ext uri="{FF2B5EF4-FFF2-40B4-BE49-F238E27FC236}">
                <a16:creationId xmlns:a16="http://schemas.microsoft.com/office/drawing/2014/main" id="{E30CD7F9-3004-0F46-9F0A-0EC22928F74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Historical Awareness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75AC5AD0-51EF-6742-BD37-B69AA1159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752600"/>
            <a:ext cx="8153400" cy="339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en-US" sz="3200" b="1" u="sng">
                <a:latin typeface="Arial" panose="020B0604020202020204" pitchFamily="34" charset="0"/>
              </a:rPr>
              <a:t>Opium War of 1839-42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en-US" sz="2800" b="1">
                <a:latin typeface="Arial" panose="020B0604020202020204" pitchFamily="34" charset="0"/>
              </a:rPr>
              <a:t>	Great Britain has a monopoly on the sale of opium which it forces on China.  Eventually getting control of Hong Kong.</a:t>
            </a:r>
          </a:p>
          <a:p>
            <a:pPr eaLnBrk="0" hangingPunct="0">
              <a:spcBef>
                <a:spcPct val="20000"/>
              </a:spcBef>
            </a:pPr>
            <a:endParaRPr lang="en-US" altLang="en-US" sz="2800" b="1">
              <a:latin typeface="Arial" panose="020B0604020202020204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en-US" sz="2800" b="1">
                <a:latin typeface="Arial" panose="020B0604020202020204" pitchFamily="34" charset="0"/>
              </a:rPr>
              <a:t>Consider our societies current “wars on drugs”.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6FC73EC5-4068-C14B-AF70-495B4D42C86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Historical Events – Plant Toxin?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1026">
            <a:extLst>
              <a:ext uri="{FF2B5EF4-FFF2-40B4-BE49-F238E27FC236}">
                <a16:creationId xmlns:a16="http://schemas.microsoft.com/office/drawing/2014/main" id="{891E0378-4DD2-CE46-B213-7BAC04FA6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735138"/>
            <a:ext cx="7239000" cy="382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3600" b="1">
                <a:latin typeface="Arial" panose="020B0604020202020204" pitchFamily="34" charset="0"/>
              </a:rPr>
              <a:t>Arachnids - Scorpions, Spiders, Ticks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3600" b="1">
                <a:latin typeface="Arial" panose="020B0604020202020204" pitchFamily="34" charset="0"/>
              </a:rPr>
              <a:t>Insects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3600" b="1">
                <a:latin typeface="Arial" panose="020B0604020202020204" pitchFamily="34" charset="0"/>
              </a:rPr>
              <a:t>Snakes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3600" b="1">
                <a:latin typeface="Arial" panose="020B0604020202020204" pitchFamily="34" charset="0"/>
              </a:rPr>
              <a:t>Lizards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3600" b="1">
                <a:latin typeface="Arial" panose="020B0604020202020204" pitchFamily="34" charset="0"/>
              </a:rPr>
              <a:t>Fish, and frogs</a:t>
            </a:r>
          </a:p>
        </p:txBody>
      </p:sp>
      <p:sp>
        <p:nvSpPr>
          <p:cNvPr id="203779" name="Rectangle 1027">
            <a:extLst>
              <a:ext uri="{FF2B5EF4-FFF2-40B4-BE49-F238E27FC236}">
                <a16:creationId xmlns:a16="http://schemas.microsoft.com/office/drawing/2014/main" id="{C0A2C463-73D3-C54B-9F53-047CDA22BEF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76200"/>
            <a:ext cx="62484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Animal Toxins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>
            <a:extLst>
              <a:ext uri="{FF2B5EF4-FFF2-40B4-BE49-F238E27FC236}">
                <a16:creationId xmlns:a16="http://schemas.microsoft.com/office/drawing/2014/main" id="{6B4F3386-0487-6F47-8475-85C6300E4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" y="1524000"/>
            <a:ext cx="7239000" cy="427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 b="1">
                <a:latin typeface="Arial" panose="020B0604020202020204" pitchFamily="34" charset="0"/>
              </a:rPr>
              <a:t>Tetrodotoxin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 b="1">
                <a:latin typeface="Arial" panose="020B0604020202020204" pitchFamily="34" charset="0"/>
              </a:rPr>
              <a:t>100 different species of puffer fish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 b="1">
                <a:latin typeface="Arial" panose="020B0604020202020204" pitchFamily="34" charset="0"/>
              </a:rPr>
              <a:t>Tetrodotoxin used by fish to discourage consumption by predators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 b="1">
                <a:latin typeface="Arial" panose="020B0604020202020204" pitchFamily="34" charset="0"/>
              </a:rPr>
              <a:t>Low dose of tetrodotoxin produces tingling sensations and numbness around the mouth, fingers, and toes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 b="1">
                <a:latin typeface="Arial" panose="020B0604020202020204" pitchFamily="34" charset="0"/>
              </a:rPr>
              <a:t>As little as 1 to 4 mg of the toxin can kill an adult</a:t>
            </a:r>
          </a:p>
        </p:txBody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BF2F5B40-AAC2-9947-A1DA-3D5D8D6151A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76200"/>
            <a:ext cx="62484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Example – Puffer Fish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>
            <a:extLst>
              <a:ext uri="{FF2B5EF4-FFF2-40B4-BE49-F238E27FC236}">
                <a16:creationId xmlns:a16="http://schemas.microsoft.com/office/drawing/2014/main" id="{18CF3587-4DD4-414E-8A4C-5FE2979A0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81534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hangingPunct="0">
              <a:spcBef>
                <a:spcPct val="20000"/>
              </a:spcBef>
            </a:pPr>
            <a:r>
              <a:rPr lang="en-US" altLang="en-US" sz="4400" b="1">
                <a:latin typeface="Arial" panose="020B0604020202020204" pitchFamily="34" charset="0"/>
              </a:rPr>
              <a:t>Scorpions, Spiders, Ticks</a:t>
            </a:r>
          </a:p>
        </p:txBody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FD04199B-DB04-2F4B-9D1F-9EF25FD8C97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76200"/>
            <a:ext cx="62484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Arachnids</a:t>
            </a:r>
          </a:p>
        </p:txBody>
      </p:sp>
      <p:sp>
        <p:nvSpPr>
          <p:cNvPr id="207876" name="Text Box 4">
            <a:extLst>
              <a:ext uri="{FF2B5EF4-FFF2-40B4-BE49-F238E27FC236}">
                <a16:creationId xmlns:a16="http://schemas.microsoft.com/office/drawing/2014/main" id="{FFA8AF6B-469C-BF42-9029-0463BF249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38400"/>
            <a:ext cx="78486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altLang="en-US" sz="3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Scorpions – Stinger – low toxicity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3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Spider bites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3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Widow spiders -– Neurotoxin 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3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Brown or Violin -– Tissue Damage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3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Ticks – Neurotoxin – Transmits other diseases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>
            <a:extLst>
              <a:ext uri="{FF2B5EF4-FFF2-40B4-BE49-F238E27FC236}">
                <a16:creationId xmlns:a16="http://schemas.microsoft.com/office/drawing/2014/main" id="{D223ABD1-4B65-6844-B7DE-A8A9DFF1302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76200"/>
            <a:ext cx="6248400" cy="762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Insects</a:t>
            </a:r>
          </a:p>
        </p:txBody>
      </p:sp>
      <p:sp>
        <p:nvSpPr>
          <p:cNvPr id="205828" name="Text Box 4">
            <a:extLst>
              <a:ext uri="{FF2B5EF4-FFF2-40B4-BE49-F238E27FC236}">
                <a16:creationId xmlns:a16="http://schemas.microsoft.com/office/drawing/2014/main" id="{54382D57-53DC-134A-8384-4A49634B2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676400"/>
            <a:ext cx="7162800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altLang="en-US" sz="3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Moths and caterpillars – Irritating to eat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3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Ants – Proteins, formic acid –    Irritation to allergic response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3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Honey bees – Proteins – Swelling, allergic response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3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Wasps – Formic acid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7D"/>
      </a:dk1>
      <a:lt1>
        <a:srgbClr val="FFFFFF"/>
      </a:lt1>
      <a:dk2>
        <a:srgbClr val="00007D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6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7D"/>
        </a:dk1>
        <a:lt1>
          <a:srgbClr val="FFFFFF"/>
        </a:lt1>
        <a:dk2>
          <a:srgbClr val="00007D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6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3230</TotalTime>
  <Words>1450</Words>
  <Application>Microsoft Macintosh PowerPoint</Application>
  <PresentationFormat>On-screen Show (4:3)</PresentationFormat>
  <Paragraphs>243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ＭＳ Ｐゴシック</vt:lpstr>
      <vt:lpstr>Arial</vt:lpstr>
      <vt:lpstr>Times New Roman</vt:lpstr>
      <vt:lpstr>Wingdings</vt:lpstr>
      <vt:lpstr>Default Design</vt:lpstr>
      <vt:lpstr>An Introduction To The Health Effects of  Animal or Plant Toxins</vt:lpstr>
      <vt:lpstr>Toxins Around Us</vt:lpstr>
      <vt:lpstr>Ancient Awareness</vt:lpstr>
      <vt:lpstr>Historical Awareness</vt:lpstr>
      <vt:lpstr>Historical Events – Plant Toxin?</vt:lpstr>
      <vt:lpstr>Animal Toxins</vt:lpstr>
      <vt:lpstr>Example – Puffer Fish</vt:lpstr>
      <vt:lpstr>Arachnids</vt:lpstr>
      <vt:lpstr>Insects</vt:lpstr>
      <vt:lpstr>Reptiles</vt:lpstr>
      <vt:lpstr>Marine Animals</vt:lpstr>
      <vt:lpstr>Plant Toxins</vt:lpstr>
      <vt:lpstr>Example – Jimson Weed</vt:lpstr>
      <vt:lpstr>Example – Mushroom Poisoning</vt:lpstr>
      <vt:lpstr>Plant Toxins - Skin</vt:lpstr>
      <vt:lpstr>Plant Toxins – Gastrointestinal</vt:lpstr>
      <vt:lpstr>Plant Toxins – Cardiovascular</vt:lpstr>
      <vt:lpstr>Plant Toxins - Nervous System I</vt:lpstr>
      <vt:lpstr>Plant Toxins - Nervous System II</vt:lpstr>
      <vt:lpstr>Plant Toxins – Liver</vt:lpstr>
      <vt:lpstr>Plant Toxins – Reproductive</vt:lpstr>
      <vt:lpstr>Summary</vt:lpstr>
      <vt:lpstr>A Small Dose of ™ Toxin</vt:lpstr>
      <vt:lpstr>Authorship Information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G. Gilbert</dc:creator>
  <cp:lastModifiedBy>Steven Gilbert</cp:lastModifiedBy>
  <cp:revision>176</cp:revision>
  <cp:lastPrinted>2000-09-13T16:44:54Z</cp:lastPrinted>
  <dcterms:created xsi:type="dcterms:W3CDTF">2000-05-10T18:37:25Z</dcterms:created>
  <dcterms:modified xsi:type="dcterms:W3CDTF">2020-10-16T03:57:27Z</dcterms:modified>
</cp:coreProperties>
</file>