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42" r:id="rId2"/>
    <p:sldId id="343" r:id="rId3"/>
    <p:sldId id="354" r:id="rId4"/>
    <p:sldId id="355" r:id="rId5"/>
    <p:sldId id="344" r:id="rId6"/>
    <p:sldId id="377" r:id="rId7"/>
    <p:sldId id="378" r:id="rId8"/>
    <p:sldId id="379" r:id="rId9"/>
    <p:sldId id="393" r:id="rId10"/>
    <p:sldId id="394" r:id="rId11"/>
    <p:sldId id="395" r:id="rId12"/>
    <p:sldId id="372" r:id="rId13"/>
    <p:sldId id="396" r:id="rId14"/>
    <p:sldId id="397" r:id="rId15"/>
    <p:sldId id="365" r:id="rId16"/>
    <p:sldId id="369" r:id="rId17"/>
    <p:sldId id="381" r:id="rId18"/>
    <p:sldId id="347" r:id="rId19"/>
    <p:sldId id="345" r:id="rId20"/>
    <p:sldId id="346" r:id="rId21"/>
    <p:sldId id="348" r:id="rId22"/>
    <p:sldId id="349" r:id="rId23"/>
    <p:sldId id="350" r:id="rId24"/>
    <p:sldId id="351" r:id="rId25"/>
    <p:sldId id="352" r:id="rId26"/>
    <p:sldId id="353" r:id="rId27"/>
    <p:sldId id="382" r:id="rId28"/>
    <p:sldId id="383" r:id="rId29"/>
    <p:sldId id="359" r:id="rId30"/>
    <p:sldId id="360" r:id="rId31"/>
    <p:sldId id="361" r:id="rId32"/>
    <p:sldId id="362" r:id="rId33"/>
    <p:sldId id="363" r:id="rId34"/>
    <p:sldId id="356" r:id="rId35"/>
    <p:sldId id="357" r:id="rId36"/>
    <p:sldId id="358" r:id="rId37"/>
    <p:sldId id="364" r:id="rId38"/>
    <p:sldId id="401" r:id="rId39"/>
    <p:sldId id="366" r:id="rId40"/>
    <p:sldId id="367" r:id="rId41"/>
    <p:sldId id="368" r:id="rId42"/>
    <p:sldId id="384" r:id="rId43"/>
    <p:sldId id="373" r:id="rId44"/>
    <p:sldId id="398" r:id="rId45"/>
    <p:sldId id="400" r:id="rId46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CFE"/>
    <a:srgbClr val="000000"/>
    <a:srgbClr val="710D67"/>
    <a:srgbClr val="00007D"/>
    <a:srgbClr val="0000CC"/>
    <a:srgbClr val="000066"/>
    <a:srgbClr val="3399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6" autoAdjust="0"/>
    <p:restoredTop sz="95385" autoAdjust="0"/>
  </p:normalViewPr>
  <p:slideViewPr>
    <p:cSldViewPr showGuides="1">
      <p:cViewPr varScale="1">
        <p:scale>
          <a:sx n="91" d="100"/>
          <a:sy n="91" d="100"/>
        </p:scale>
        <p:origin x="1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1698" y="-6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2.xml"/><Relationship Id="rId5" Type="http://schemas.openxmlformats.org/officeDocument/2006/relationships/slide" Target="slides/slide31.xml"/><Relationship Id="rId4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FE8B6CA-5845-6A40-B90D-CF3DF88BB410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A Small Dose of Toxicology - Overview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162BF5F8-761A-A648-8C3E-3A3607D906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BBED26A-F8D5-1D42-8B8A-2F2C2D2B775B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A Small Dose of Toxicology - Overview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B5464B8C-9FE6-D943-954D-75704DAAF9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43A1447-62C5-494E-B1B4-3C56C06AC978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3F0C4-0B6D-0E4D-9E95-8063A80386CA}" type="slidenum">
              <a:rPr lang="en-US"/>
              <a:pPr/>
              <a:t>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AA4FD14-9ED5-704A-A9F5-D29E59081E3A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DDB2F-59BC-7D4F-9B2D-29CCEA48CE97}" type="slidenum">
              <a:rPr lang="en-US"/>
              <a:pPr/>
              <a:t>15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EBB137-4B34-814D-8816-472EFE44BA7F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555B2-1325-9943-9EE2-FC858C835AF5}" type="slidenum">
              <a:rPr lang="en-US"/>
              <a:pPr/>
              <a:t>16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E6B8F6C-E7F6-EE48-9B0B-420BC230B8C2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CCAD-8A00-C744-B664-8E567CAB7A21}" type="slidenum">
              <a:rPr lang="en-US"/>
              <a:pPr/>
              <a:t>17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A58DF5B-5554-7D48-80AE-39F4AB8335E2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DFBF3-8A48-9B4C-9DF9-4E579041D25E}" type="slidenum">
              <a:rPr lang="en-US"/>
              <a:pPr/>
              <a:t>18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B7DFDE5-EB56-2F40-86E6-91410FD5A6D4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7539A-4C0D-CC46-A975-39BC0BBC74BA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94E27B-1B65-7A4E-A68C-506BE4F63FD4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69132-F670-D44D-BD18-B8BF1B548E28}" type="slidenum">
              <a:rPr lang="en-US"/>
              <a:pPr/>
              <a:t>22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0481BB-49F2-0B48-8160-0ACDB55DC5C9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8619B-5F4F-764C-8994-951A97107E91}" type="slidenum">
              <a:rPr lang="en-US"/>
              <a:pPr/>
              <a:t>23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57B940-84C8-F644-8F45-8CBEC7CA69B1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C9898-5085-2643-BE93-74C6F62AAB96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3264964-8357-1F43-BDE0-FD248059E3C1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7D5A1-D15E-894F-82C3-345E1315EEE4}" type="slidenum">
              <a:rPr lang="en-US"/>
              <a:pPr/>
              <a:t>26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F447970-8143-EE44-A857-A685FF0DF40F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98D85-6F2D-FB4F-B14C-68801BA719BD}" type="slidenum">
              <a:rPr lang="en-US"/>
              <a:pPr/>
              <a:t>27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770FC04-8A8D-B447-B93E-ADB7A6DC1DD9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F0ADD-8A86-3A45-AEAE-E09942948140}" type="slidenum">
              <a:rPr lang="en-US"/>
              <a:pPr/>
              <a:t>2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974B088-2C6A-744A-AB21-0DEF52910062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D0C11-3CD3-9640-B78C-AF2E1B7ED9B3}" type="slidenum">
              <a:rPr lang="en-US"/>
              <a:pPr/>
              <a:t>28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855659-14A8-C24D-84E4-64583B580A70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D256B-8522-7649-9499-9B31FF776B23}" type="slidenum">
              <a:rPr lang="en-US"/>
              <a:pPr/>
              <a:t>29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3BEC434-4FD0-5342-A1F5-9672F284A158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E9158-B1C6-DF48-B35C-7631508AA50E}" type="slidenum">
              <a:rPr lang="en-US"/>
              <a:pPr/>
              <a:t>30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1B5AC9F-A64F-E041-917B-20F9B35D2CDA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8E016-08DB-A14D-AAC9-522CE79645CF}" type="slidenum">
              <a:rPr lang="en-US"/>
              <a:pPr/>
              <a:t>34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82A7D9-E147-1C42-A64D-C67FE205BE14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7AF16-2F79-6547-91F0-670454770600}" type="slidenum">
              <a:rPr lang="en-US"/>
              <a:pPr/>
              <a:t>35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D87CAA-A628-9A41-B1D4-804079938813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375B6-5D7C-7C4F-8D3B-0F14BF0BB566}" type="slidenum">
              <a:rPr lang="en-US"/>
              <a:pPr/>
              <a:t>36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589BEE-9129-9347-BEDE-28663D508771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B777D-775B-E54F-BCA9-3469FB7F5B6D}" type="slidenum">
              <a:rPr lang="en-US"/>
              <a:pPr/>
              <a:t>42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68256E-BA33-B545-B642-2BC727857C49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36C59-1E15-5B48-81AF-5571534EFB4D}" type="slidenum">
              <a:rPr lang="en-US"/>
              <a:pPr/>
              <a:t>43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21EFED-7F69-6249-AA3D-890105038FFC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8C319-D7A9-6245-B2AA-E36F5062F017}" type="slidenum">
              <a:rPr lang="en-US"/>
              <a:pPr/>
              <a:t>44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2BD854-F2C3-A841-B6A0-7B9E0EF1F4B7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D0D65-4E71-5743-AB0C-0ED94F5244C5}" type="slidenum">
              <a:rPr lang="en-US"/>
              <a:pPr/>
              <a:t>45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8D9AA1-E138-7D48-A295-F1C39A06CA00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B8DA8-682D-DF40-99AF-3272BA80EE53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CBFF298-21D9-174C-B9C5-E07022361AF0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82475-4327-0A41-BAE1-6A433BB515A1}" type="slidenum">
              <a:rPr lang="en-US"/>
              <a:pPr/>
              <a:t>6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BBC6C70-AFEE-7441-B9A2-63824A361204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114B1-D2B0-D547-8491-62FCC80921E1}" type="slidenum">
              <a:rPr lang="en-US"/>
              <a:pPr/>
              <a:t>7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3285B3B-6730-034F-B0DD-BB9FDD2CF4A3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B79BC-E389-6246-A486-5CD8D0FA6FED}" type="slidenum">
              <a:rPr lang="en-US"/>
              <a:pPr/>
              <a:t>8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250718-F04C-0144-B9F9-D2B6CD27B0A6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25380-D18D-6847-A250-F8FA03963061}" type="slidenum">
              <a:rPr lang="en-US"/>
              <a:pPr/>
              <a:t>10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39BC81-2477-AA4A-B85C-24527E962678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F686D-FC5D-E14C-AA34-06867D437E8F}" type="slidenum">
              <a:rPr lang="en-US"/>
              <a:pPr/>
              <a:t>11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B675365-C304-ED43-84DB-4ED6ED794398}" type="datetime4">
              <a:rPr lang="en-US"/>
              <a:pPr/>
              <a:t>October 18,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D1EC7-3285-CF49-BCC5-7F90C43ED64B}" type="slidenum">
              <a:rPr lang="en-US"/>
              <a:pPr/>
              <a:t>12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7162800" y="6611779"/>
            <a:ext cx="1981200" cy="2462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Intro Neurotoxicity – 10/17/20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/>
              <a:t>              A Small Dose of Toxicology</a:t>
            </a:r>
          </a:p>
        </p:txBody>
      </p:sp>
      <p:pic>
        <p:nvPicPr>
          <p:cNvPr id="1040" name="Picture 16" descr="C:\Documents and Settings\steveg\My Documents\My Documents\A Small Dose of Tox\SmDose Tox Web Site\Devons web site smds\spoon01.wm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</p:spPr>
      </p:pic>
      <p:sp>
        <p:nvSpPr>
          <p:cNvPr id="10" name="Text Box 14">
            <a:extLst>
              <a:ext uri="{FF2B5EF4-FFF2-40B4-BE49-F238E27FC236}">
                <a16:creationId xmlns:a16="http://schemas.microsoft.com/office/drawing/2014/main" id="{983D9283-DD67-E84D-B216-307C3266A3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2800" y="6611779"/>
            <a:ext cx="1981200" cy="2462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Intro Neurotoxicity – 10/17/20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787" name="Group 11"/>
          <p:cNvGrpSpPr>
            <a:grpSpLocks/>
          </p:cNvGrpSpPr>
          <p:nvPr/>
        </p:nvGrpSpPr>
        <p:grpSpPr bwMode="auto">
          <a:xfrm>
            <a:off x="1114425" y="1447800"/>
            <a:ext cx="6913563" cy="3505200"/>
            <a:chOff x="702" y="1008"/>
            <a:chExt cx="4355" cy="2208"/>
          </a:xfrm>
        </p:grpSpPr>
        <p:sp>
          <p:nvSpPr>
            <p:cNvPr id="203785" name="Freeform 9"/>
            <p:cNvSpPr>
              <a:spLocks/>
            </p:cNvSpPr>
            <p:nvPr/>
          </p:nvSpPr>
          <p:spPr bwMode="auto">
            <a:xfrm>
              <a:off x="702" y="1008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786" name="Freeform 10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3782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 Small Dose of Neurotoxicity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381000" y="2682875"/>
            <a:ext cx="8382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An Introduction to Toxicology of the Nervous System</a:t>
            </a:r>
          </a:p>
        </p:txBody>
      </p:sp>
      <p:pic>
        <p:nvPicPr>
          <p:cNvPr id="203788" name="Picture 12" descr="C:\Documents and Settings\steveg\Application Data\Microsoft\Media Catalog\Downloaded Clips\cl67\j0257963.wmf"/>
          <p:cNvPicPr>
            <a:picLocks noChangeAspect="1" noChangeArrowheads="1"/>
          </p:cNvPicPr>
          <p:nvPr/>
        </p:nvPicPr>
        <p:blipFill>
          <a:blip r:embed="rId3">
            <a:lum bright="40000" contrast="-40000"/>
          </a:blip>
          <a:srcRect/>
          <a:stretch>
            <a:fillRect/>
          </a:stretch>
        </p:blipFill>
        <p:spPr bwMode="auto">
          <a:xfrm>
            <a:off x="0" y="4438650"/>
            <a:ext cx="2514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E7BD0ED5-FDF7-A74B-A390-B3A8BCF63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5121295"/>
            <a:ext cx="594995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3600" b="1" dirty="0"/>
              <a:t>Chapter 23 </a:t>
            </a:r>
            <a:r>
              <a:rPr lang="mr-IN" altLang="en-US" sz="3600" b="1" dirty="0"/>
              <a:t>–</a:t>
            </a:r>
            <a:r>
              <a:rPr lang="en-US" altLang="en-US" sz="3600" b="1" dirty="0"/>
              <a:t> 3</a:t>
            </a:r>
            <a:r>
              <a:rPr lang="en-US" altLang="en-US" sz="3600" b="1" baseline="30000" dirty="0"/>
              <a:t>rd</a:t>
            </a:r>
            <a:r>
              <a:rPr lang="en-US" altLang="en-US" sz="3600" b="1" dirty="0"/>
              <a:t> Edition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/>
              <a:t>Steven G. Gilbert, PhD, DABT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 err="1"/>
              <a:t>www.asmalldoseoftoxicology.org</a:t>
            </a:r>
            <a:endParaRPr lang="en-US" altLang="en-US" sz="2800" b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Nervous Systems Effects</a:t>
            </a:r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1181100" y="2576513"/>
            <a:ext cx="6780213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Developmental Neurotoxicity</a:t>
            </a: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Reduced IQ</a:t>
            </a: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Impaired learning and memory</a:t>
            </a:r>
          </a:p>
          <a:p>
            <a:pPr marL="457200" indent="-457200" eaLnBrk="0" hangingPunct="0">
              <a:buFont typeface="Wingdings" charset="2"/>
              <a:buChar char="Ø"/>
            </a:pPr>
            <a:endParaRPr lang="en-US" sz="3200" b="1">
              <a:solidFill>
                <a:schemeClr val="tx1"/>
              </a:solidFill>
            </a:endParaRP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Life-long effects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2022475" y="1219200"/>
            <a:ext cx="5216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/>
              <a:t>Lead Neurotoxicity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64770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Alcohol (ethanol)</a:t>
            </a: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3200400" y="2971800"/>
            <a:ext cx="731838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1905000" y="2973388"/>
            <a:ext cx="6858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7989" name="Line 5"/>
          <p:cNvSpPr>
            <a:spLocks noChangeShapeType="1"/>
          </p:cNvSpPr>
          <p:nvPr/>
        </p:nvSpPr>
        <p:spPr bwMode="auto">
          <a:xfrm>
            <a:off x="5257800" y="3429000"/>
            <a:ext cx="609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90" name="Line 6"/>
          <p:cNvSpPr>
            <a:spLocks noChangeShapeType="1"/>
          </p:cNvSpPr>
          <p:nvPr/>
        </p:nvSpPr>
        <p:spPr bwMode="auto">
          <a:xfrm>
            <a:off x="2590800" y="3429000"/>
            <a:ext cx="609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91" name="Line 7"/>
          <p:cNvSpPr>
            <a:spLocks noChangeShapeType="1"/>
          </p:cNvSpPr>
          <p:nvPr/>
        </p:nvSpPr>
        <p:spPr bwMode="auto">
          <a:xfrm flipV="1">
            <a:off x="3581400" y="2438400"/>
            <a:ext cx="0" cy="609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 flipV="1">
            <a:off x="3581400" y="3810000"/>
            <a:ext cx="0" cy="609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93" name="Rectangle 9"/>
          <p:cNvSpPr>
            <a:spLocks noChangeArrowheads="1"/>
          </p:cNvSpPr>
          <p:nvPr/>
        </p:nvSpPr>
        <p:spPr bwMode="auto">
          <a:xfrm>
            <a:off x="3276600" y="4346575"/>
            <a:ext cx="6858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3276600" y="1600200"/>
            <a:ext cx="6858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5867400" y="2971800"/>
            <a:ext cx="12192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OH</a:t>
            </a:r>
          </a:p>
        </p:txBody>
      </p:sp>
      <p:sp>
        <p:nvSpPr>
          <p:cNvPr id="297996" name="Text Box 12"/>
          <p:cNvSpPr txBox="1">
            <a:spLocks noChangeArrowheads="1"/>
          </p:cNvSpPr>
          <p:nvPr/>
        </p:nvSpPr>
        <p:spPr bwMode="auto">
          <a:xfrm>
            <a:off x="2362200" y="5486400"/>
            <a:ext cx="375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Ethyl Alcohol</a:t>
            </a:r>
          </a:p>
        </p:txBody>
      </p:sp>
      <p:sp>
        <p:nvSpPr>
          <p:cNvPr id="297997" name="Rectangle 13"/>
          <p:cNvSpPr>
            <a:spLocks noChangeArrowheads="1"/>
          </p:cNvSpPr>
          <p:nvPr/>
        </p:nvSpPr>
        <p:spPr bwMode="auto">
          <a:xfrm>
            <a:off x="4495800" y="2971800"/>
            <a:ext cx="731838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97998" name="Line 14"/>
          <p:cNvSpPr>
            <a:spLocks noChangeShapeType="1"/>
          </p:cNvSpPr>
          <p:nvPr/>
        </p:nvSpPr>
        <p:spPr bwMode="auto">
          <a:xfrm>
            <a:off x="3886200" y="3429000"/>
            <a:ext cx="609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999" name="Line 15"/>
          <p:cNvSpPr>
            <a:spLocks noChangeShapeType="1"/>
          </p:cNvSpPr>
          <p:nvPr/>
        </p:nvSpPr>
        <p:spPr bwMode="auto">
          <a:xfrm flipV="1">
            <a:off x="4876800" y="2438400"/>
            <a:ext cx="0" cy="609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00" name="Line 16"/>
          <p:cNvSpPr>
            <a:spLocks noChangeShapeType="1"/>
          </p:cNvSpPr>
          <p:nvPr/>
        </p:nvSpPr>
        <p:spPr bwMode="auto">
          <a:xfrm flipV="1">
            <a:off x="4876800" y="3810000"/>
            <a:ext cx="0" cy="609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001" name="Rectangle 17"/>
          <p:cNvSpPr>
            <a:spLocks noChangeArrowheads="1"/>
          </p:cNvSpPr>
          <p:nvPr/>
        </p:nvSpPr>
        <p:spPr bwMode="auto">
          <a:xfrm>
            <a:off x="4572000" y="4346575"/>
            <a:ext cx="6858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8002" name="Rectangle 18"/>
          <p:cNvSpPr>
            <a:spLocks noChangeArrowheads="1"/>
          </p:cNvSpPr>
          <p:nvPr/>
        </p:nvSpPr>
        <p:spPr bwMode="auto">
          <a:xfrm>
            <a:off x="4572000" y="1600200"/>
            <a:ext cx="6858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5400" b="1">
                <a:solidFill>
                  <a:schemeClr val="tx1"/>
                </a:solidFill>
              </a:rPr>
              <a:t>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457200" y="1371600"/>
            <a:ext cx="81534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Vulnerability of Developing Nervous System</a:t>
            </a:r>
          </a:p>
          <a:p>
            <a:pPr eaLnBrk="0" hangingPunct="0"/>
            <a:endParaRPr lang="en-US" sz="4000" b="1">
              <a:solidFill>
                <a:schemeClr val="tx1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FAS – Fetal Alcohol Syndrome</a:t>
            </a: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FAE – Fetal Alcohol Effects</a:t>
            </a:r>
          </a:p>
          <a:p>
            <a:pPr eaLnBrk="0" hangingPunct="0"/>
            <a:endParaRPr lang="en-US" sz="4000" b="1">
              <a:solidFill>
                <a:schemeClr val="tx1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What is a save level of consumption during pregnancy?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2550"/>
            <a:ext cx="7772400" cy="823913"/>
          </a:xfrm>
        </p:spPr>
        <p:txBody>
          <a:bodyPr/>
          <a:lstStyle/>
          <a:p>
            <a:r>
              <a:rPr lang="en-US" sz="4800" b="1"/>
              <a:t>Alcohol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4" name="Picture 2" descr="untitled01.jpg                                                 0009E274Vlad-Scan 2                    B36AB893:"/>
          <p:cNvPicPr>
            <a:picLocks noChangeAspect="1" noChangeArrowheads="1"/>
          </p:cNvPicPr>
          <p:nvPr/>
        </p:nvPicPr>
        <p:blipFill>
          <a:blip r:embed="rId2"/>
          <a:srcRect b="20000"/>
          <a:stretch>
            <a:fillRect/>
          </a:stretch>
        </p:blipFill>
        <p:spPr bwMode="auto">
          <a:xfrm>
            <a:off x="2592388" y="990600"/>
            <a:ext cx="3867150" cy="5867400"/>
          </a:xfrm>
          <a:prstGeom prst="rect">
            <a:avLst/>
          </a:prstGeom>
          <a:noFill/>
        </p:spPr>
      </p:pic>
      <p:sp>
        <p:nvSpPr>
          <p:cNvPr id="300035" name="Rectangle 3"/>
          <p:cNvSpPr>
            <a:spLocks noGrp="1" noChangeArrowheads="1"/>
          </p:cNvSpPr>
          <p:nvPr>
            <p:ph type="title" idx="4294967295"/>
          </p:nvPr>
        </p:nvSpPr>
        <p:spPr>
          <a:xfrm rot="375">
            <a:off x="609600" y="76200"/>
            <a:ext cx="8001000" cy="762000"/>
          </a:xfrm>
          <a:noFill/>
          <a:ln/>
        </p:spPr>
        <p:txBody>
          <a:bodyPr/>
          <a:lstStyle/>
          <a:p>
            <a:r>
              <a:rPr lang="en-US" b="1"/>
              <a:t>Effects of Prenatal Alcohol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629400"/>
            <a:ext cx="1295400" cy="228600"/>
          </a:xfrm>
        </p:spPr>
        <p:txBody>
          <a:bodyPr/>
          <a:lstStyle/>
          <a:p>
            <a:r>
              <a:rPr lang="en-US" sz="900">
                <a:solidFill>
                  <a:srgbClr val="D2DBDC"/>
                </a:solidFill>
              </a:rPr>
              <a:t>FAS Child</a:t>
            </a: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E1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1060" name="Picture 4" descr="untitled26.jpg                                                 0009E274Vlad-Scan 2                    B36AB893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0" y="76200"/>
            <a:ext cx="4376738" cy="66294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MPTP</a:t>
            </a:r>
            <a:endParaRPr lang="en-US" b="1" baseline="30000">
              <a:solidFill>
                <a:schemeClr val="tx1"/>
              </a:solidFill>
            </a:endParaRPr>
          </a:p>
        </p:txBody>
      </p:sp>
      <p:grpSp>
        <p:nvGrpSpPr>
          <p:cNvPr id="241740" name="Group 76"/>
          <p:cNvGrpSpPr>
            <a:grpSpLocks/>
          </p:cNvGrpSpPr>
          <p:nvPr/>
        </p:nvGrpSpPr>
        <p:grpSpPr bwMode="auto">
          <a:xfrm>
            <a:off x="3657600" y="1524000"/>
            <a:ext cx="1447801" cy="3886200"/>
            <a:chOff x="1728" y="1296"/>
            <a:chExt cx="654" cy="2448"/>
          </a:xfrm>
        </p:grpSpPr>
        <p:sp>
          <p:nvSpPr>
            <p:cNvPr id="241673" name="Line 9"/>
            <p:cNvSpPr>
              <a:spLocks noChangeShapeType="1"/>
            </p:cNvSpPr>
            <p:nvPr/>
          </p:nvSpPr>
          <p:spPr bwMode="auto">
            <a:xfrm>
              <a:off x="1728" y="2832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5" name="Rectangle 11"/>
            <p:cNvSpPr>
              <a:spLocks noChangeArrowheads="1"/>
            </p:cNvSpPr>
            <p:nvPr/>
          </p:nvSpPr>
          <p:spPr bwMode="auto">
            <a:xfrm>
              <a:off x="1872" y="2928"/>
              <a:ext cx="2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241684" name="Line 20"/>
            <p:cNvSpPr>
              <a:spLocks noChangeShapeType="1"/>
            </p:cNvSpPr>
            <p:nvPr/>
          </p:nvSpPr>
          <p:spPr bwMode="auto">
            <a:xfrm flipV="1">
              <a:off x="2016" y="3216"/>
              <a:ext cx="1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5" name="Rectangle 21"/>
            <p:cNvSpPr>
              <a:spLocks noChangeArrowheads="1"/>
            </p:cNvSpPr>
            <p:nvPr/>
          </p:nvSpPr>
          <p:spPr bwMode="auto">
            <a:xfrm>
              <a:off x="1859" y="3419"/>
              <a:ext cx="52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chemeClr val="tx1"/>
                  </a:solidFill>
                </a:rPr>
                <a:t>CH</a:t>
              </a:r>
              <a:r>
                <a:rPr lang="en-US" sz="28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41699" name="Line 35"/>
            <p:cNvSpPr>
              <a:spLocks noChangeShapeType="1"/>
            </p:cNvSpPr>
            <p:nvPr/>
          </p:nvSpPr>
          <p:spPr bwMode="auto">
            <a:xfrm flipV="1">
              <a:off x="2064" y="2832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1" name="Line 37"/>
            <p:cNvSpPr>
              <a:spLocks noChangeShapeType="1"/>
            </p:cNvSpPr>
            <p:nvPr/>
          </p:nvSpPr>
          <p:spPr bwMode="auto">
            <a:xfrm flipH="1">
              <a:off x="2256" y="2544"/>
              <a:ext cx="1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2" name="Line 38"/>
            <p:cNvSpPr>
              <a:spLocks noChangeShapeType="1"/>
            </p:cNvSpPr>
            <p:nvPr/>
          </p:nvSpPr>
          <p:spPr bwMode="auto">
            <a:xfrm flipH="1">
              <a:off x="1728" y="2544"/>
              <a:ext cx="1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3" name="Line 39"/>
            <p:cNvSpPr>
              <a:spLocks noChangeShapeType="1"/>
            </p:cNvSpPr>
            <p:nvPr/>
          </p:nvSpPr>
          <p:spPr bwMode="auto">
            <a:xfrm flipH="1">
              <a:off x="1728" y="2304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4" name="Line 40"/>
            <p:cNvSpPr>
              <a:spLocks noChangeShapeType="1"/>
            </p:cNvSpPr>
            <p:nvPr/>
          </p:nvSpPr>
          <p:spPr bwMode="auto">
            <a:xfrm>
              <a:off x="1968" y="2304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5" name="Line 41"/>
            <p:cNvSpPr>
              <a:spLocks noChangeShapeType="1"/>
            </p:cNvSpPr>
            <p:nvPr/>
          </p:nvSpPr>
          <p:spPr bwMode="auto">
            <a:xfrm>
              <a:off x="1728" y="1824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7" name="Line 43"/>
            <p:cNvSpPr>
              <a:spLocks noChangeShapeType="1"/>
            </p:cNvSpPr>
            <p:nvPr/>
          </p:nvSpPr>
          <p:spPr bwMode="auto">
            <a:xfrm flipV="1">
              <a:off x="1968" y="1824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8" name="Line 44"/>
            <p:cNvSpPr>
              <a:spLocks noChangeShapeType="1"/>
            </p:cNvSpPr>
            <p:nvPr/>
          </p:nvSpPr>
          <p:spPr bwMode="auto">
            <a:xfrm flipH="1">
              <a:off x="2256" y="1536"/>
              <a:ext cx="1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9" name="Line 45"/>
            <p:cNvSpPr>
              <a:spLocks noChangeShapeType="1"/>
            </p:cNvSpPr>
            <p:nvPr/>
          </p:nvSpPr>
          <p:spPr bwMode="auto">
            <a:xfrm flipH="1">
              <a:off x="1728" y="1536"/>
              <a:ext cx="1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0" name="Line 46"/>
            <p:cNvSpPr>
              <a:spLocks noChangeShapeType="1"/>
            </p:cNvSpPr>
            <p:nvPr/>
          </p:nvSpPr>
          <p:spPr bwMode="auto">
            <a:xfrm flipH="1">
              <a:off x="1728" y="129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1" name="Line 47"/>
            <p:cNvSpPr>
              <a:spLocks noChangeShapeType="1"/>
            </p:cNvSpPr>
            <p:nvPr/>
          </p:nvSpPr>
          <p:spPr bwMode="auto">
            <a:xfrm>
              <a:off x="1968" y="129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2" name="Line 48"/>
            <p:cNvSpPr>
              <a:spLocks noChangeShapeType="1"/>
            </p:cNvSpPr>
            <p:nvPr/>
          </p:nvSpPr>
          <p:spPr bwMode="auto">
            <a:xfrm flipH="1">
              <a:off x="1968" y="2064"/>
              <a:ext cx="1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3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1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4" name="Line 50"/>
            <p:cNvSpPr>
              <a:spLocks noChangeShapeType="1"/>
            </p:cNvSpPr>
            <p:nvPr/>
          </p:nvSpPr>
          <p:spPr bwMode="auto">
            <a:xfrm>
              <a:off x="1968" y="1392"/>
              <a:ext cx="24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5" name="Line 51"/>
            <p:cNvSpPr>
              <a:spLocks noChangeShapeType="1"/>
            </p:cNvSpPr>
            <p:nvPr/>
          </p:nvSpPr>
          <p:spPr bwMode="auto">
            <a:xfrm flipV="1">
              <a:off x="1968" y="1776"/>
              <a:ext cx="24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6" name="Line 52"/>
            <p:cNvSpPr>
              <a:spLocks noChangeShapeType="1"/>
            </p:cNvSpPr>
            <p:nvPr/>
          </p:nvSpPr>
          <p:spPr bwMode="auto">
            <a:xfrm>
              <a:off x="1968" y="2400"/>
              <a:ext cx="24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1741" name="Text Box 77"/>
          <p:cNvSpPr txBox="1">
            <a:spLocks noChangeArrowheads="1"/>
          </p:cNvSpPr>
          <p:nvPr/>
        </p:nvSpPr>
        <p:spPr bwMode="auto">
          <a:xfrm>
            <a:off x="381000" y="5638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1-methyl-4-phenyl-1,2,3,6-tetrahydrophyridine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Line 2"/>
          <p:cNvSpPr>
            <a:spLocks noChangeShapeType="1"/>
          </p:cNvSpPr>
          <p:nvPr/>
        </p:nvSpPr>
        <p:spPr bwMode="auto">
          <a:xfrm>
            <a:off x="469900" y="914400"/>
            <a:ext cx="820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1133475" y="1905000"/>
            <a:ext cx="6867525" cy="313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4000" b="1">
                <a:solidFill>
                  <a:schemeClr val="tx1"/>
                </a:solidFill>
              </a:rPr>
              <a:t>1980s – Designer Drug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4000" b="1">
                <a:solidFill>
                  <a:schemeClr val="tx1"/>
                </a:solidFill>
              </a:rPr>
              <a:t>Caused effects similar to Parkinson’s disease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4000" b="1">
                <a:solidFill>
                  <a:schemeClr val="tx1"/>
                </a:solidFill>
              </a:rPr>
              <a:t>Damaged neurons that secrete dopamine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2550"/>
            <a:ext cx="7772400" cy="823913"/>
          </a:xfrm>
        </p:spPr>
        <p:txBody>
          <a:bodyPr/>
          <a:lstStyle/>
          <a:p>
            <a:r>
              <a:rPr lang="en-US" sz="4800" b="1"/>
              <a:t>MPTP Effects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762000" y="2041525"/>
            <a:ext cx="7620000" cy="393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CNS – </a:t>
            </a:r>
            <a:r>
              <a:rPr lang="en-US" sz="3200" b="1">
                <a:solidFill>
                  <a:schemeClr val="tx1"/>
                </a:solidFill>
              </a:rPr>
              <a:t>Central Nervous System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PNS – </a:t>
            </a:r>
            <a:r>
              <a:rPr lang="en-US" sz="3200" b="1">
                <a:solidFill>
                  <a:schemeClr val="tx1"/>
                </a:solidFill>
              </a:rPr>
              <a:t>Peripheral Nervous System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Blood brain barrier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Neuronal cells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Neurotransmitters &amp; receptors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10-100 billion cells with 10</a:t>
            </a:r>
            <a:r>
              <a:rPr lang="en-US" sz="3600" b="1" baseline="30000">
                <a:solidFill>
                  <a:schemeClr val="tx1"/>
                </a:solidFill>
              </a:rPr>
              <a:t>15</a:t>
            </a:r>
            <a:r>
              <a:rPr lang="en-US" sz="3600" b="1">
                <a:solidFill>
                  <a:schemeClr val="tx1"/>
                </a:solidFill>
              </a:rPr>
              <a:t> connections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Nervous System Biology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Nervous System – CNS &amp; PNS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600" b="1"/>
              <a:t>Central Nervous System (CNS)</a:t>
            </a:r>
            <a:endParaRPr lang="en-US" sz="2400" b="1"/>
          </a:p>
          <a:p>
            <a:pPr marL="914400" lvl="1" indent="-457200">
              <a:buFontTx/>
              <a:buChar char="•"/>
            </a:pPr>
            <a:r>
              <a:rPr lang="en-US" sz="2800" b="1"/>
              <a:t>Brain &amp; Spinal Cord</a:t>
            </a:r>
          </a:p>
          <a:p>
            <a:pPr marL="914400" lvl="1" indent="-457200">
              <a:buFontTx/>
              <a:buChar char="•"/>
            </a:pPr>
            <a:endParaRPr lang="en-US" sz="2800" b="1"/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Peripheral Nervous System (PNS)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Afferent (sensory) Nerves</a:t>
            </a:r>
            <a:r>
              <a:rPr lang="en-US" sz="3600" b="1"/>
              <a:t> – </a:t>
            </a:r>
            <a:r>
              <a:rPr lang="en-US" sz="2400" b="1"/>
              <a:t>Carry sensory information to the CNS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Efferent (motor) Nerves</a:t>
            </a:r>
            <a:r>
              <a:rPr lang="en-US" sz="3600" b="1"/>
              <a:t> – </a:t>
            </a:r>
            <a:r>
              <a:rPr lang="en-US" sz="2400" b="1"/>
              <a:t>Transmit information to muscles or glands</a:t>
            </a:r>
            <a:endParaRPr lang="en-US" sz="3600" b="1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Nervous System</a:t>
            </a:r>
            <a:endParaRPr lang="en-US" sz="4000"/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752600" y="1524000"/>
            <a:ext cx="3365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Nervous System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228600" y="2466975"/>
            <a:ext cx="2825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CNS</a:t>
            </a:r>
          </a:p>
          <a:p>
            <a:pPr algn="ctr"/>
            <a:r>
              <a:rPr lang="en-US" sz="1800" b="1"/>
              <a:t>Central Nervous System</a:t>
            </a: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4692650" y="2270125"/>
            <a:ext cx="31559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PNS</a:t>
            </a:r>
          </a:p>
          <a:p>
            <a:pPr algn="ctr"/>
            <a:r>
              <a:rPr lang="en-US" sz="1800" b="1"/>
              <a:t>Peripheral Nervous System</a:t>
            </a: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2954338" y="3641725"/>
            <a:ext cx="230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Autonomic</a:t>
            </a: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6694488" y="3641725"/>
            <a:ext cx="1763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Somatic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1676400" y="5013325"/>
            <a:ext cx="2597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Sympathetic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410200" y="5089525"/>
            <a:ext cx="3432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Parasympathetic</a:t>
            </a: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 flipH="1">
            <a:off x="2057400" y="2041525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3505200" y="2041525"/>
            <a:ext cx="1752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 flipH="1">
            <a:off x="4800600" y="3032125"/>
            <a:ext cx="1219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6019800" y="3032125"/>
            <a:ext cx="1066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 flipH="1">
            <a:off x="3200400" y="4175125"/>
            <a:ext cx="1143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>
            <a:off x="4343400" y="4175125"/>
            <a:ext cx="16764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 descr="C:\Documents and Settings\steveg\Application Data\Microsoft\Media Catalog\Downloaded Clips\cl0\HM00378_.wmf"/>
          <p:cNvPicPr>
            <a:picLocks noChangeAspect="1" noChangeArrowheads="1"/>
          </p:cNvPicPr>
          <p:nvPr/>
        </p:nvPicPr>
        <p:blipFill>
          <a:blip r:embed="rId3">
            <a:lum bright="60000" contrast="-60000"/>
          </a:blip>
          <a:srcRect/>
          <a:stretch>
            <a:fillRect/>
          </a:stretch>
        </p:blipFill>
        <p:spPr bwMode="auto">
          <a:xfrm>
            <a:off x="1892300" y="1082675"/>
            <a:ext cx="53467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4769"/>
            <a:ext cx="8153400" cy="920765"/>
          </a:xfrm>
          <a:noFill/>
          <a:ln/>
        </p:spPr>
        <p:txBody>
          <a:bodyPr lIns="90488" tIns="44450" rIns="90488" bIns="44450"/>
          <a:lstStyle/>
          <a:p>
            <a:r>
              <a:rPr lang="en-US" sz="5400" b="1" dirty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881187"/>
            <a:ext cx="7848600" cy="3529013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4800" b="1" dirty="0">
                <a:latin typeface="Arial" charset="0"/>
              </a:rPr>
              <a:t>“You cannot reach your full genetic potential with a damaged nervous system.”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S.G. Gilbert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Central Nervous System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6118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Central Nervous System (CNS)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/>
              <a:t>(Brain and Spinal Cord)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228600" y="2286000"/>
            <a:ext cx="4149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Peripheral Nervous System</a:t>
            </a:r>
          </a:p>
          <a:p>
            <a:pPr algn="ctr"/>
            <a:r>
              <a:rPr lang="en-US" sz="2400" b="1"/>
              <a:t>(PNS)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1582738" y="4765675"/>
            <a:ext cx="2043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Autonomic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5322888" y="4765675"/>
            <a:ext cx="1568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Somatic</a:t>
            </a: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304800" y="6034088"/>
            <a:ext cx="230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Sympathetic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4038600" y="6110288"/>
            <a:ext cx="3035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Parasympathetic</a:t>
            </a:r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 flipH="1" flipV="1">
            <a:off x="5334000" y="19812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6" name="Line 12"/>
          <p:cNvSpPr>
            <a:spLocks noChangeShapeType="1"/>
          </p:cNvSpPr>
          <p:nvPr/>
        </p:nvSpPr>
        <p:spPr bwMode="auto">
          <a:xfrm flipH="1">
            <a:off x="3417888" y="4156075"/>
            <a:ext cx="1219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4637088" y="4156075"/>
            <a:ext cx="1066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8" name="Line 14"/>
          <p:cNvSpPr>
            <a:spLocks noChangeShapeType="1"/>
          </p:cNvSpPr>
          <p:nvPr/>
        </p:nvSpPr>
        <p:spPr bwMode="auto">
          <a:xfrm flipH="1">
            <a:off x="1828800" y="5249863"/>
            <a:ext cx="1143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9" name="Line 15"/>
          <p:cNvSpPr>
            <a:spLocks noChangeShapeType="1"/>
          </p:cNvSpPr>
          <p:nvPr/>
        </p:nvSpPr>
        <p:spPr bwMode="auto">
          <a:xfrm>
            <a:off x="2971800" y="5249863"/>
            <a:ext cx="16764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4648200" y="2436813"/>
            <a:ext cx="4541838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Afferent (sensory) Nerves</a:t>
            </a:r>
          </a:p>
          <a:p>
            <a:pPr algn="ctr"/>
            <a:r>
              <a:rPr lang="en-US" sz="1600" b="1"/>
              <a:t>(Carry sensory information to the CNS)</a:t>
            </a:r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2684463" y="3419475"/>
            <a:ext cx="444658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Efferent (motor) Nerves</a:t>
            </a:r>
          </a:p>
          <a:p>
            <a:pPr algn="ctr"/>
            <a:r>
              <a:rPr lang="en-US" sz="1600" b="1"/>
              <a:t>(Transmit information to muscles or glands)</a:t>
            </a:r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 flipH="1">
            <a:off x="4572000" y="20574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9375"/>
            <a:ext cx="86868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Peripheral Nervous System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1534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600" b="1"/>
              <a:t>Peripheral Nervous System (PNS)</a:t>
            </a:r>
            <a:endParaRPr lang="en-US" sz="2400" b="1"/>
          </a:p>
          <a:p>
            <a:pPr marL="914400" lvl="1" indent="-457200">
              <a:buFontTx/>
              <a:buChar char="•"/>
            </a:pPr>
            <a:r>
              <a:rPr lang="en-US" sz="3200" b="1"/>
              <a:t>Efferent (motor) Nerves</a:t>
            </a:r>
            <a:r>
              <a:rPr lang="en-US" sz="3600" b="1"/>
              <a:t> – </a:t>
            </a:r>
          </a:p>
          <a:p>
            <a:pPr marL="1371600" lvl="2" indent="-457200">
              <a:buFontTx/>
              <a:buChar char="•"/>
            </a:pPr>
            <a:r>
              <a:rPr lang="en-US" sz="2400" b="1"/>
              <a:t>Transmit information to muscles or glands</a:t>
            </a:r>
          </a:p>
          <a:p>
            <a:pPr marL="1371600" lvl="2" indent="-457200">
              <a:buFont typeface="Wingdings" charset="2"/>
              <a:buChar char="ü"/>
            </a:pPr>
            <a:r>
              <a:rPr lang="en-US" sz="3200" b="1"/>
              <a:t>Somatic Nervous System</a:t>
            </a:r>
          </a:p>
          <a:p>
            <a:pPr marL="1828800" lvl="3" indent="-457200">
              <a:buFontTx/>
              <a:buChar char="•"/>
            </a:pPr>
            <a:r>
              <a:rPr lang="en-US" sz="2400" b="1"/>
              <a:t>Stimulates Skeletal muscles</a:t>
            </a:r>
          </a:p>
          <a:p>
            <a:pPr marL="1371600" lvl="2" indent="-457200">
              <a:buFont typeface="Wingdings" charset="2"/>
              <a:buChar char="ü"/>
            </a:pPr>
            <a:r>
              <a:rPr lang="en-US" sz="3200" b="1"/>
              <a:t>Autonomic Nervous System</a:t>
            </a:r>
          </a:p>
          <a:p>
            <a:pPr marL="1828800" lvl="3" indent="-457200">
              <a:buFontTx/>
              <a:buChar char="•"/>
            </a:pPr>
            <a:r>
              <a:rPr lang="en-US" sz="2400" b="1"/>
              <a:t>Stimulates Glands and Organs (e.g. heart)</a:t>
            </a:r>
            <a:endParaRPr lang="en-US" sz="3200" b="1"/>
          </a:p>
          <a:p>
            <a:pPr marL="2286000" lvl="4" indent="-457200">
              <a:buFontTx/>
              <a:buChar char="•"/>
            </a:pPr>
            <a:r>
              <a:rPr lang="en-US" sz="2800" b="1"/>
              <a:t>Sympathetic</a:t>
            </a:r>
          </a:p>
          <a:p>
            <a:pPr marL="2286000" lvl="4" indent="-457200"/>
            <a:r>
              <a:rPr lang="en-US" sz="2400" b="1"/>
              <a:t>		- Adrenergic – stress response</a:t>
            </a:r>
          </a:p>
          <a:p>
            <a:pPr marL="2286000" lvl="4" indent="-457200">
              <a:buFontTx/>
              <a:buChar char="•"/>
            </a:pPr>
            <a:r>
              <a:rPr lang="en-US" sz="2800" b="1"/>
              <a:t>Parasympathetic</a:t>
            </a:r>
          </a:p>
          <a:p>
            <a:pPr marL="2286000" lvl="4" indent="-457200"/>
            <a:r>
              <a:rPr lang="en-US" sz="2800" b="1"/>
              <a:t>		 - </a:t>
            </a:r>
            <a:r>
              <a:rPr lang="en-US" sz="2400" b="1"/>
              <a:t>Cholinergic – basic functions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6038"/>
            <a:ext cx="8534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sz="4000" b="1">
                <a:solidFill>
                  <a:schemeClr val="tx1"/>
                </a:solidFill>
              </a:rPr>
              <a:t>Cells of the </a:t>
            </a:r>
            <a:r>
              <a:rPr lang="en-US" b="1">
                <a:solidFill>
                  <a:schemeClr val="tx1"/>
                </a:solidFill>
              </a:rPr>
              <a:t>Nervous System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4000" b="1"/>
              <a:t>Neurons</a:t>
            </a:r>
            <a:endParaRPr lang="en-US" sz="2800" b="1"/>
          </a:p>
          <a:p>
            <a:pPr marL="914400" lvl="1" indent="-457200">
              <a:buFontTx/>
              <a:buChar char="•"/>
            </a:pPr>
            <a:r>
              <a:rPr lang="en-US" sz="3200" b="1"/>
              <a:t>Information conductors</a:t>
            </a:r>
          </a:p>
          <a:p>
            <a:pPr marL="914400" lvl="1" indent="-457200">
              <a:buFontTx/>
              <a:buChar char="•"/>
            </a:pPr>
            <a:endParaRPr lang="en-US" sz="2800" b="1"/>
          </a:p>
          <a:p>
            <a:pPr marL="457200" indent="-457200">
              <a:buFont typeface="Wingdings" charset="2"/>
              <a:buChar char="Ø"/>
            </a:pPr>
            <a:r>
              <a:rPr lang="en-US" sz="4000" b="1"/>
              <a:t>Supporting Cells (Glia cells)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Astrocytes </a:t>
            </a:r>
            <a:r>
              <a:rPr lang="en-US" sz="2400" b="1"/>
              <a:t>(CNS – blood brain barrier)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Oligodendrocytes </a:t>
            </a:r>
            <a:r>
              <a:rPr lang="en-US" sz="2400" b="1"/>
              <a:t>(CNS – link cells)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Schwann cells </a:t>
            </a:r>
            <a:r>
              <a:rPr lang="en-US" sz="2400" b="1"/>
              <a:t>(PNS – wrap cells)</a:t>
            </a:r>
            <a:endParaRPr lang="en-US" sz="2800" b="1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9375"/>
            <a:ext cx="8534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Blood-brain Barrier</a:t>
            </a:r>
          </a:p>
        </p:txBody>
      </p:sp>
      <p:sp>
        <p:nvSpPr>
          <p:cNvPr id="218115" name="Line 3"/>
          <p:cNvSpPr>
            <a:spLocks noChangeShapeType="1"/>
          </p:cNvSpPr>
          <p:nvPr/>
        </p:nvSpPr>
        <p:spPr bwMode="auto">
          <a:xfrm>
            <a:off x="431800" y="9144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7724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4000" b="1"/>
              <a:t>Not an absolute barrier</a:t>
            </a:r>
            <a:endParaRPr lang="en-US" sz="2800" b="1"/>
          </a:p>
          <a:p>
            <a:pPr marL="914400" lvl="1" indent="-457200">
              <a:buFontTx/>
              <a:buChar char="•"/>
            </a:pPr>
            <a:r>
              <a:rPr lang="en-US" sz="2800" b="1"/>
              <a:t>Caffeine (small)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Methylmercury cysteine complex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Lipids (brain is a ball of fat)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4000" b="1"/>
              <a:t>Anatomic Characteristics</a:t>
            </a:r>
          </a:p>
          <a:p>
            <a:pPr marL="914400" lvl="1" indent="-457200">
              <a:buFontTx/>
              <a:buChar char="•"/>
            </a:pPr>
            <a:r>
              <a:rPr lang="en-US" sz="2400" b="1"/>
              <a:t>Capillary endothelial cells are tightly joined – no pores between cells</a:t>
            </a:r>
          </a:p>
          <a:p>
            <a:pPr marL="914400" lvl="1" indent="-457200">
              <a:buFontTx/>
              <a:buChar char="•"/>
            </a:pPr>
            <a:r>
              <a:rPr lang="en-US" sz="2400" b="1"/>
              <a:t>Capillaries in CNS surrounded by astrocytes</a:t>
            </a:r>
          </a:p>
          <a:p>
            <a:pPr marL="914400" lvl="1" indent="-457200">
              <a:buFontTx/>
              <a:buChar char="•"/>
            </a:pPr>
            <a:r>
              <a:rPr lang="en-US" sz="2400" b="1"/>
              <a:t>Low protein concentration in CNS fluid</a:t>
            </a:r>
          </a:p>
          <a:p>
            <a:pPr marL="914400" lvl="1" indent="-457200">
              <a:buFontTx/>
              <a:buChar char="•"/>
            </a:pPr>
            <a:r>
              <a:rPr lang="en-US" sz="2400" b="1"/>
              <a:t>Active ATP-dependent transporter – moves chemicals into the blood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Neuronal Cells</a:t>
            </a:r>
          </a:p>
        </p:txBody>
      </p:sp>
      <p:sp>
        <p:nvSpPr>
          <p:cNvPr id="220163" name="Line 3"/>
          <p:cNvSpPr>
            <a:spLocks noChangeShapeType="1"/>
          </p:cNvSpPr>
          <p:nvPr/>
        </p:nvSpPr>
        <p:spPr bwMode="auto">
          <a:xfrm>
            <a:off x="431800" y="9144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0164" name="Picture 4" descr="C:\Documents and Settings\steveg\My Documents\My Documents\A Small Dose of Tox\SD P2 Issues\NeuroTox\neruo cell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100" y="1314450"/>
            <a:ext cx="6781800" cy="5086350"/>
          </a:xfrm>
          <a:prstGeom prst="rect">
            <a:avLst/>
          </a:prstGeom>
          <a:noFill/>
        </p:spPr>
      </p:pic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862263" y="22860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Axon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5056188" y="1524000"/>
            <a:ext cx="264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Myelin </a:t>
            </a:r>
            <a:r>
              <a:rPr lang="en-US" sz="1600" b="1"/>
              <a:t>(Schwann cell)</a:t>
            </a:r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 flipH="1">
            <a:off x="5029200" y="19050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auto">
          <a:xfrm flipH="1">
            <a:off x="2438400" y="26670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6443663" y="2209800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Synapse</a:t>
            </a:r>
          </a:p>
        </p:txBody>
      </p:sp>
      <p:sp>
        <p:nvSpPr>
          <p:cNvPr id="220170" name="Line 10"/>
          <p:cNvSpPr>
            <a:spLocks noChangeShapeType="1"/>
          </p:cNvSpPr>
          <p:nvPr/>
        </p:nvSpPr>
        <p:spPr bwMode="auto">
          <a:xfrm flipH="1">
            <a:off x="6019800" y="2590800"/>
            <a:ext cx="1066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3455988" y="3276600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Dendrite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V="1">
            <a:off x="4572000" y="30480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5408613" y="5867400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Cell Body</a:t>
            </a:r>
          </a:p>
        </p:txBody>
      </p:sp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4144963" y="4343400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Nucleus</a:t>
            </a:r>
          </a:p>
        </p:txBody>
      </p:sp>
      <p:sp>
        <p:nvSpPr>
          <p:cNvPr id="220175" name="Line 15"/>
          <p:cNvSpPr>
            <a:spLocks noChangeShapeType="1"/>
          </p:cNvSpPr>
          <p:nvPr/>
        </p:nvSpPr>
        <p:spPr bwMode="auto">
          <a:xfrm flipV="1">
            <a:off x="5486400" y="4267200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Freeform 2"/>
          <p:cNvSpPr>
            <a:spLocks/>
          </p:cNvSpPr>
          <p:nvPr/>
        </p:nvSpPr>
        <p:spPr bwMode="auto">
          <a:xfrm>
            <a:off x="1930400" y="722313"/>
            <a:ext cx="3811588" cy="3049587"/>
          </a:xfrm>
          <a:custGeom>
            <a:avLst/>
            <a:gdLst/>
            <a:ahLst/>
            <a:cxnLst>
              <a:cxn ang="0">
                <a:pos x="972" y="156"/>
              </a:cxn>
              <a:cxn ang="0">
                <a:pos x="924" y="216"/>
              </a:cxn>
              <a:cxn ang="0">
                <a:pos x="876" y="288"/>
              </a:cxn>
              <a:cxn ang="0">
                <a:pos x="828" y="360"/>
              </a:cxn>
              <a:cxn ang="0">
                <a:pos x="768" y="444"/>
              </a:cxn>
              <a:cxn ang="0">
                <a:pos x="708" y="528"/>
              </a:cxn>
              <a:cxn ang="0">
                <a:pos x="600" y="624"/>
              </a:cxn>
              <a:cxn ang="0">
                <a:pos x="540" y="696"/>
              </a:cxn>
              <a:cxn ang="0">
                <a:pos x="468" y="756"/>
              </a:cxn>
              <a:cxn ang="0">
                <a:pos x="324" y="852"/>
              </a:cxn>
              <a:cxn ang="0">
                <a:pos x="228" y="924"/>
              </a:cxn>
              <a:cxn ang="0">
                <a:pos x="156" y="972"/>
              </a:cxn>
              <a:cxn ang="0">
                <a:pos x="84" y="1032"/>
              </a:cxn>
              <a:cxn ang="0">
                <a:pos x="36" y="1116"/>
              </a:cxn>
              <a:cxn ang="0">
                <a:pos x="12" y="1200"/>
              </a:cxn>
              <a:cxn ang="0">
                <a:pos x="0" y="1296"/>
              </a:cxn>
              <a:cxn ang="0">
                <a:pos x="0" y="1380"/>
              </a:cxn>
              <a:cxn ang="0">
                <a:pos x="12" y="1452"/>
              </a:cxn>
              <a:cxn ang="0">
                <a:pos x="168" y="1668"/>
              </a:cxn>
              <a:cxn ang="0">
                <a:pos x="228" y="1716"/>
              </a:cxn>
              <a:cxn ang="0">
                <a:pos x="324" y="1788"/>
              </a:cxn>
              <a:cxn ang="0">
                <a:pos x="396" y="1824"/>
              </a:cxn>
              <a:cxn ang="0">
                <a:pos x="480" y="1860"/>
              </a:cxn>
              <a:cxn ang="0">
                <a:pos x="564" y="1884"/>
              </a:cxn>
              <a:cxn ang="0">
                <a:pos x="660" y="1908"/>
              </a:cxn>
              <a:cxn ang="0">
                <a:pos x="744" y="1908"/>
              </a:cxn>
              <a:cxn ang="0">
                <a:pos x="840" y="1908"/>
              </a:cxn>
              <a:cxn ang="0">
                <a:pos x="936" y="1908"/>
              </a:cxn>
              <a:cxn ang="0">
                <a:pos x="1080" y="1920"/>
              </a:cxn>
              <a:cxn ang="0">
                <a:pos x="1188" y="1920"/>
              </a:cxn>
              <a:cxn ang="0">
                <a:pos x="1692" y="1896"/>
              </a:cxn>
              <a:cxn ang="0">
                <a:pos x="1824" y="1872"/>
              </a:cxn>
              <a:cxn ang="0">
                <a:pos x="1968" y="1848"/>
              </a:cxn>
              <a:cxn ang="0">
                <a:pos x="2040" y="1836"/>
              </a:cxn>
              <a:cxn ang="0">
                <a:pos x="2124" y="1812"/>
              </a:cxn>
              <a:cxn ang="0">
                <a:pos x="2220" y="1800"/>
              </a:cxn>
              <a:cxn ang="0">
                <a:pos x="2292" y="1776"/>
              </a:cxn>
              <a:cxn ang="0">
                <a:pos x="2364" y="1752"/>
              </a:cxn>
              <a:cxn ang="0">
                <a:pos x="2544" y="1608"/>
              </a:cxn>
              <a:cxn ang="0">
                <a:pos x="2616" y="1560"/>
              </a:cxn>
              <a:cxn ang="0">
                <a:pos x="2700" y="1428"/>
              </a:cxn>
              <a:cxn ang="0">
                <a:pos x="2700" y="1356"/>
              </a:cxn>
              <a:cxn ang="0">
                <a:pos x="2688" y="1284"/>
              </a:cxn>
              <a:cxn ang="0">
                <a:pos x="2652" y="1212"/>
              </a:cxn>
              <a:cxn ang="0">
                <a:pos x="2580" y="1164"/>
              </a:cxn>
              <a:cxn ang="0">
                <a:pos x="2508" y="1116"/>
              </a:cxn>
              <a:cxn ang="0">
                <a:pos x="2412" y="1068"/>
              </a:cxn>
              <a:cxn ang="0">
                <a:pos x="2340" y="1032"/>
              </a:cxn>
              <a:cxn ang="0">
                <a:pos x="2232" y="972"/>
              </a:cxn>
              <a:cxn ang="0">
                <a:pos x="2064" y="840"/>
              </a:cxn>
              <a:cxn ang="0">
                <a:pos x="1980" y="744"/>
              </a:cxn>
              <a:cxn ang="0">
                <a:pos x="1944" y="672"/>
              </a:cxn>
              <a:cxn ang="0">
                <a:pos x="1944" y="600"/>
              </a:cxn>
              <a:cxn ang="0">
                <a:pos x="1992" y="516"/>
              </a:cxn>
              <a:cxn ang="0">
                <a:pos x="2028" y="420"/>
              </a:cxn>
              <a:cxn ang="0">
                <a:pos x="2100" y="312"/>
              </a:cxn>
              <a:cxn ang="0">
                <a:pos x="2232" y="96"/>
              </a:cxn>
              <a:cxn ang="0">
                <a:pos x="2268" y="24"/>
              </a:cxn>
            </a:cxnLst>
            <a:rect l="0" t="0" r="r" b="b"/>
            <a:pathLst>
              <a:path w="2701" h="1921">
                <a:moveTo>
                  <a:pt x="984" y="108"/>
                </a:moveTo>
                <a:lnTo>
                  <a:pt x="984" y="132"/>
                </a:lnTo>
                <a:lnTo>
                  <a:pt x="972" y="156"/>
                </a:lnTo>
                <a:lnTo>
                  <a:pt x="948" y="168"/>
                </a:lnTo>
                <a:lnTo>
                  <a:pt x="936" y="192"/>
                </a:lnTo>
                <a:lnTo>
                  <a:pt x="924" y="216"/>
                </a:lnTo>
                <a:lnTo>
                  <a:pt x="900" y="240"/>
                </a:lnTo>
                <a:lnTo>
                  <a:pt x="888" y="264"/>
                </a:lnTo>
                <a:lnTo>
                  <a:pt x="876" y="288"/>
                </a:lnTo>
                <a:lnTo>
                  <a:pt x="852" y="300"/>
                </a:lnTo>
                <a:lnTo>
                  <a:pt x="840" y="336"/>
                </a:lnTo>
                <a:lnTo>
                  <a:pt x="828" y="360"/>
                </a:lnTo>
                <a:lnTo>
                  <a:pt x="816" y="384"/>
                </a:lnTo>
                <a:lnTo>
                  <a:pt x="792" y="408"/>
                </a:lnTo>
                <a:lnTo>
                  <a:pt x="768" y="444"/>
                </a:lnTo>
                <a:lnTo>
                  <a:pt x="744" y="468"/>
                </a:lnTo>
                <a:lnTo>
                  <a:pt x="732" y="492"/>
                </a:lnTo>
                <a:lnTo>
                  <a:pt x="708" y="528"/>
                </a:lnTo>
                <a:lnTo>
                  <a:pt x="684" y="540"/>
                </a:lnTo>
                <a:lnTo>
                  <a:pt x="660" y="576"/>
                </a:lnTo>
                <a:lnTo>
                  <a:pt x="600" y="624"/>
                </a:lnTo>
                <a:lnTo>
                  <a:pt x="576" y="648"/>
                </a:lnTo>
                <a:lnTo>
                  <a:pt x="552" y="672"/>
                </a:lnTo>
                <a:lnTo>
                  <a:pt x="540" y="696"/>
                </a:lnTo>
                <a:lnTo>
                  <a:pt x="516" y="732"/>
                </a:lnTo>
                <a:lnTo>
                  <a:pt x="492" y="732"/>
                </a:lnTo>
                <a:lnTo>
                  <a:pt x="468" y="756"/>
                </a:lnTo>
                <a:lnTo>
                  <a:pt x="384" y="816"/>
                </a:lnTo>
                <a:lnTo>
                  <a:pt x="360" y="828"/>
                </a:lnTo>
                <a:lnTo>
                  <a:pt x="324" y="852"/>
                </a:lnTo>
                <a:lnTo>
                  <a:pt x="300" y="864"/>
                </a:lnTo>
                <a:lnTo>
                  <a:pt x="252" y="900"/>
                </a:lnTo>
                <a:lnTo>
                  <a:pt x="228" y="924"/>
                </a:lnTo>
                <a:lnTo>
                  <a:pt x="204" y="924"/>
                </a:lnTo>
                <a:lnTo>
                  <a:pt x="192" y="948"/>
                </a:lnTo>
                <a:lnTo>
                  <a:pt x="156" y="972"/>
                </a:lnTo>
                <a:lnTo>
                  <a:pt x="132" y="984"/>
                </a:lnTo>
                <a:lnTo>
                  <a:pt x="120" y="1008"/>
                </a:lnTo>
                <a:lnTo>
                  <a:pt x="84" y="1032"/>
                </a:lnTo>
                <a:lnTo>
                  <a:pt x="84" y="1056"/>
                </a:lnTo>
                <a:lnTo>
                  <a:pt x="48" y="1092"/>
                </a:lnTo>
                <a:lnTo>
                  <a:pt x="36" y="1116"/>
                </a:lnTo>
                <a:lnTo>
                  <a:pt x="24" y="1152"/>
                </a:lnTo>
                <a:lnTo>
                  <a:pt x="24" y="1176"/>
                </a:lnTo>
                <a:lnTo>
                  <a:pt x="12" y="1200"/>
                </a:lnTo>
                <a:lnTo>
                  <a:pt x="12" y="1236"/>
                </a:lnTo>
                <a:lnTo>
                  <a:pt x="0" y="1272"/>
                </a:lnTo>
                <a:lnTo>
                  <a:pt x="0" y="1296"/>
                </a:lnTo>
                <a:lnTo>
                  <a:pt x="0" y="1320"/>
                </a:lnTo>
                <a:lnTo>
                  <a:pt x="0" y="1356"/>
                </a:lnTo>
                <a:lnTo>
                  <a:pt x="0" y="1380"/>
                </a:lnTo>
                <a:lnTo>
                  <a:pt x="0" y="1404"/>
                </a:lnTo>
                <a:lnTo>
                  <a:pt x="12" y="1428"/>
                </a:lnTo>
                <a:lnTo>
                  <a:pt x="12" y="1452"/>
                </a:lnTo>
                <a:lnTo>
                  <a:pt x="36" y="1476"/>
                </a:lnTo>
                <a:lnTo>
                  <a:pt x="48" y="1512"/>
                </a:lnTo>
                <a:lnTo>
                  <a:pt x="168" y="1668"/>
                </a:lnTo>
                <a:lnTo>
                  <a:pt x="192" y="1680"/>
                </a:lnTo>
                <a:lnTo>
                  <a:pt x="204" y="1704"/>
                </a:lnTo>
                <a:lnTo>
                  <a:pt x="228" y="1716"/>
                </a:lnTo>
                <a:lnTo>
                  <a:pt x="252" y="1728"/>
                </a:lnTo>
                <a:lnTo>
                  <a:pt x="300" y="1776"/>
                </a:lnTo>
                <a:lnTo>
                  <a:pt x="324" y="1788"/>
                </a:lnTo>
                <a:lnTo>
                  <a:pt x="348" y="1800"/>
                </a:lnTo>
                <a:lnTo>
                  <a:pt x="372" y="1812"/>
                </a:lnTo>
                <a:lnTo>
                  <a:pt x="396" y="1824"/>
                </a:lnTo>
                <a:lnTo>
                  <a:pt x="420" y="1836"/>
                </a:lnTo>
                <a:lnTo>
                  <a:pt x="444" y="1848"/>
                </a:lnTo>
                <a:lnTo>
                  <a:pt x="480" y="1860"/>
                </a:lnTo>
                <a:lnTo>
                  <a:pt x="504" y="1860"/>
                </a:lnTo>
                <a:lnTo>
                  <a:pt x="528" y="1872"/>
                </a:lnTo>
                <a:lnTo>
                  <a:pt x="564" y="1884"/>
                </a:lnTo>
                <a:lnTo>
                  <a:pt x="600" y="1884"/>
                </a:lnTo>
                <a:lnTo>
                  <a:pt x="636" y="1896"/>
                </a:lnTo>
                <a:lnTo>
                  <a:pt x="660" y="1908"/>
                </a:lnTo>
                <a:lnTo>
                  <a:pt x="684" y="1908"/>
                </a:lnTo>
                <a:lnTo>
                  <a:pt x="708" y="1908"/>
                </a:lnTo>
                <a:lnTo>
                  <a:pt x="744" y="1908"/>
                </a:lnTo>
                <a:lnTo>
                  <a:pt x="768" y="1908"/>
                </a:lnTo>
                <a:lnTo>
                  <a:pt x="792" y="1908"/>
                </a:lnTo>
                <a:lnTo>
                  <a:pt x="840" y="1908"/>
                </a:lnTo>
                <a:lnTo>
                  <a:pt x="876" y="1908"/>
                </a:lnTo>
                <a:lnTo>
                  <a:pt x="912" y="1908"/>
                </a:lnTo>
                <a:lnTo>
                  <a:pt x="936" y="1908"/>
                </a:lnTo>
                <a:lnTo>
                  <a:pt x="984" y="1920"/>
                </a:lnTo>
                <a:lnTo>
                  <a:pt x="1008" y="1920"/>
                </a:lnTo>
                <a:lnTo>
                  <a:pt x="1080" y="1920"/>
                </a:lnTo>
                <a:lnTo>
                  <a:pt x="1104" y="1920"/>
                </a:lnTo>
                <a:lnTo>
                  <a:pt x="1140" y="1920"/>
                </a:lnTo>
                <a:lnTo>
                  <a:pt x="1188" y="1920"/>
                </a:lnTo>
                <a:lnTo>
                  <a:pt x="1248" y="1920"/>
                </a:lnTo>
                <a:lnTo>
                  <a:pt x="1284" y="1920"/>
                </a:lnTo>
                <a:lnTo>
                  <a:pt x="1692" y="1896"/>
                </a:lnTo>
                <a:lnTo>
                  <a:pt x="1728" y="1884"/>
                </a:lnTo>
                <a:lnTo>
                  <a:pt x="1800" y="1872"/>
                </a:lnTo>
                <a:lnTo>
                  <a:pt x="1824" y="1872"/>
                </a:lnTo>
                <a:lnTo>
                  <a:pt x="1860" y="1860"/>
                </a:lnTo>
                <a:lnTo>
                  <a:pt x="1884" y="1860"/>
                </a:lnTo>
                <a:lnTo>
                  <a:pt x="1968" y="1848"/>
                </a:lnTo>
                <a:lnTo>
                  <a:pt x="1992" y="1848"/>
                </a:lnTo>
                <a:lnTo>
                  <a:pt x="2016" y="1836"/>
                </a:lnTo>
                <a:lnTo>
                  <a:pt x="2040" y="1836"/>
                </a:lnTo>
                <a:lnTo>
                  <a:pt x="2064" y="1824"/>
                </a:lnTo>
                <a:lnTo>
                  <a:pt x="2100" y="1824"/>
                </a:lnTo>
                <a:lnTo>
                  <a:pt x="2124" y="1812"/>
                </a:lnTo>
                <a:lnTo>
                  <a:pt x="2160" y="1812"/>
                </a:lnTo>
                <a:lnTo>
                  <a:pt x="2184" y="1800"/>
                </a:lnTo>
                <a:lnTo>
                  <a:pt x="2220" y="1800"/>
                </a:lnTo>
                <a:lnTo>
                  <a:pt x="2244" y="1788"/>
                </a:lnTo>
                <a:lnTo>
                  <a:pt x="2268" y="1788"/>
                </a:lnTo>
                <a:lnTo>
                  <a:pt x="2292" y="1776"/>
                </a:lnTo>
                <a:lnTo>
                  <a:pt x="2316" y="1764"/>
                </a:lnTo>
                <a:lnTo>
                  <a:pt x="2340" y="1764"/>
                </a:lnTo>
                <a:lnTo>
                  <a:pt x="2364" y="1752"/>
                </a:lnTo>
                <a:lnTo>
                  <a:pt x="2388" y="1740"/>
                </a:lnTo>
                <a:lnTo>
                  <a:pt x="2412" y="1716"/>
                </a:lnTo>
                <a:lnTo>
                  <a:pt x="2544" y="1608"/>
                </a:lnTo>
                <a:lnTo>
                  <a:pt x="2568" y="1596"/>
                </a:lnTo>
                <a:lnTo>
                  <a:pt x="2592" y="1572"/>
                </a:lnTo>
                <a:lnTo>
                  <a:pt x="2616" y="1560"/>
                </a:lnTo>
                <a:lnTo>
                  <a:pt x="2640" y="1524"/>
                </a:lnTo>
                <a:lnTo>
                  <a:pt x="2700" y="1464"/>
                </a:lnTo>
                <a:lnTo>
                  <a:pt x="2700" y="1428"/>
                </a:lnTo>
                <a:lnTo>
                  <a:pt x="2700" y="1404"/>
                </a:lnTo>
                <a:lnTo>
                  <a:pt x="2700" y="1380"/>
                </a:lnTo>
                <a:lnTo>
                  <a:pt x="2700" y="1356"/>
                </a:lnTo>
                <a:lnTo>
                  <a:pt x="2688" y="1332"/>
                </a:lnTo>
                <a:lnTo>
                  <a:pt x="2688" y="1308"/>
                </a:lnTo>
                <a:lnTo>
                  <a:pt x="2688" y="1284"/>
                </a:lnTo>
                <a:lnTo>
                  <a:pt x="2676" y="1260"/>
                </a:lnTo>
                <a:lnTo>
                  <a:pt x="2664" y="1236"/>
                </a:lnTo>
                <a:lnTo>
                  <a:pt x="2652" y="1212"/>
                </a:lnTo>
                <a:lnTo>
                  <a:pt x="2628" y="1200"/>
                </a:lnTo>
                <a:lnTo>
                  <a:pt x="2616" y="1176"/>
                </a:lnTo>
                <a:lnTo>
                  <a:pt x="2580" y="1164"/>
                </a:lnTo>
                <a:lnTo>
                  <a:pt x="2556" y="1152"/>
                </a:lnTo>
                <a:lnTo>
                  <a:pt x="2532" y="1140"/>
                </a:lnTo>
                <a:lnTo>
                  <a:pt x="2508" y="1116"/>
                </a:lnTo>
                <a:lnTo>
                  <a:pt x="2484" y="1104"/>
                </a:lnTo>
                <a:lnTo>
                  <a:pt x="2460" y="1080"/>
                </a:lnTo>
                <a:lnTo>
                  <a:pt x="2412" y="1068"/>
                </a:lnTo>
                <a:lnTo>
                  <a:pt x="2388" y="1056"/>
                </a:lnTo>
                <a:lnTo>
                  <a:pt x="2364" y="1044"/>
                </a:lnTo>
                <a:lnTo>
                  <a:pt x="2340" y="1032"/>
                </a:lnTo>
                <a:lnTo>
                  <a:pt x="2316" y="1020"/>
                </a:lnTo>
                <a:lnTo>
                  <a:pt x="2280" y="996"/>
                </a:lnTo>
                <a:lnTo>
                  <a:pt x="2232" y="972"/>
                </a:lnTo>
                <a:lnTo>
                  <a:pt x="2196" y="960"/>
                </a:lnTo>
                <a:lnTo>
                  <a:pt x="2088" y="876"/>
                </a:lnTo>
                <a:lnTo>
                  <a:pt x="2064" y="840"/>
                </a:lnTo>
                <a:lnTo>
                  <a:pt x="2040" y="828"/>
                </a:lnTo>
                <a:lnTo>
                  <a:pt x="1992" y="780"/>
                </a:lnTo>
                <a:lnTo>
                  <a:pt x="1980" y="744"/>
                </a:lnTo>
                <a:lnTo>
                  <a:pt x="1956" y="720"/>
                </a:lnTo>
                <a:lnTo>
                  <a:pt x="1944" y="696"/>
                </a:lnTo>
                <a:lnTo>
                  <a:pt x="1944" y="672"/>
                </a:lnTo>
                <a:lnTo>
                  <a:pt x="1932" y="648"/>
                </a:lnTo>
                <a:lnTo>
                  <a:pt x="1932" y="624"/>
                </a:lnTo>
                <a:lnTo>
                  <a:pt x="1944" y="600"/>
                </a:lnTo>
                <a:lnTo>
                  <a:pt x="1968" y="564"/>
                </a:lnTo>
                <a:lnTo>
                  <a:pt x="1980" y="540"/>
                </a:lnTo>
                <a:lnTo>
                  <a:pt x="1992" y="516"/>
                </a:lnTo>
                <a:lnTo>
                  <a:pt x="2004" y="480"/>
                </a:lnTo>
                <a:lnTo>
                  <a:pt x="2016" y="456"/>
                </a:lnTo>
                <a:lnTo>
                  <a:pt x="2028" y="420"/>
                </a:lnTo>
                <a:lnTo>
                  <a:pt x="2064" y="372"/>
                </a:lnTo>
                <a:lnTo>
                  <a:pt x="2076" y="348"/>
                </a:lnTo>
                <a:lnTo>
                  <a:pt x="2100" y="312"/>
                </a:lnTo>
                <a:lnTo>
                  <a:pt x="2112" y="276"/>
                </a:lnTo>
                <a:lnTo>
                  <a:pt x="2124" y="240"/>
                </a:lnTo>
                <a:lnTo>
                  <a:pt x="2232" y="96"/>
                </a:lnTo>
                <a:lnTo>
                  <a:pt x="2244" y="72"/>
                </a:lnTo>
                <a:lnTo>
                  <a:pt x="2268" y="48"/>
                </a:lnTo>
                <a:lnTo>
                  <a:pt x="2268" y="24"/>
                </a:lnTo>
                <a:lnTo>
                  <a:pt x="2280" y="0"/>
                </a:lnTo>
                <a:lnTo>
                  <a:pt x="2292" y="24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1" name="Oval 3"/>
          <p:cNvSpPr>
            <a:spLocks noChangeArrowheads="1"/>
          </p:cNvSpPr>
          <p:nvPr/>
        </p:nvSpPr>
        <p:spPr bwMode="auto">
          <a:xfrm>
            <a:off x="2754313" y="2201863"/>
            <a:ext cx="485775" cy="18415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3854450" y="2582863"/>
            <a:ext cx="165100" cy="45085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2601913" y="2982913"/>
            <a:ext cx="569912" cy="22225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4735513" y="2830513"/>
            <a:ext cx="384175" cy="24130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5" name="Freeform 7"/>
          <p:cNvSpPr>
            <a:spLocks/>
          </p:cNvSpPr>
          <p:nvPr/>
        </p:nvSpPr>
        <p:spPr bwMode="auto">
          <a:xfrm>
            <a:off x="1506538" y="3713163"/>
            <a:ext cx="4608512" cy="3144837"/>
          </a:xfrm>
          <a:custGeom>
            <a:avLst/>
            <a:gdLst/>
            <a:ahLst/>
            <a:cxnLst>
              <a:cxn ang="0">
                <a:pos x="768" y="1884"/>
              </a:cxn>
              <a:cxn ang="0">
                <a:pos x="708" y="1752"/>
              </a:cxn>
              <a:cxn ang="0">
                <a:pos x="660" y="1644"/>
              </a:cxn>
              <a:cxn ang="0">
                <a:pos x="636" y="1536"/>
              </a:cxn>
              <a:cxn ang="0">
                <a:pos x="624" y="1440"/>
              </a:cxn>
              <a:cxn ang="0">
                <a:pos x="576" y="1212"/>
              </a:cxn>
              <a:cxn ang="0">
                <a:pos x="552" y="1116"/>
              </a:cxn>
              <a:cxn ang="0">
                <a:pos x="516" y="1020"/>
              </a:cxn>
              <a:cxn ang="0">
                <a:pos x="492" y="888"/>
              </a:cxn>
              <a:cxn ang="0">
                <a:pos x="444" y="780"/>
              </a:cxn>
              <a:cxn ang="0">
                <a:pos x="372" y="660"/>
              </a:cxn>
              <a:cxn ang="0">
                <a:pos x="324" y="540"/>
              </a:cxn>
              <a:cxn ang="0">
                <a:pos x="264" y="444"/>
              </a:cxn>
              <a:cxn ang="0">
                <a:pos x="180" y="324"/>
              </a:cxn>
              <a:cxn ang="0">
                <a:pos x="108" y="204"/>
              </a:cxn>
              <a:cxn ang="0">
                <a:pos x="24" y="72"/>
              </a:cxn>
              <a:cxn ang="0">
                <a:pos x="24" y="12"/>
              </a:cxn>
              <a:cxn ang="0">
                <a:pos x="132" y="60"/>
              </a:cxn>
              <a:cxn ang="0">
                <a:pos x="264" y="96"/>
              </a:cxn>
              <a:cxn ang="0">
                <a:pos x="384" y="144"/>
              </a:cxn>
              <a:cxn ang="0">
                <a:pos x="480" y="180"/>
              </a:cxn>
              <a:cxn ang="0">
                <a:pos x="600" y="204"/>
              </a:cxn>
              <a:cxn ang="0">
                <a:pos x="768" y="252"/>
              </a:cxn>
              <a:cxn ang="0">
                <a:pos x="876" y="300"/>
              </a:cxn>
              <a:cxn ang="0">
                <a:pos x="984" y="324"/>
              </a:cxn>
              <a:cxn ang="0">
                <a:pos x="1092" y="336"/>
              </a:cxn>
              <a:cxn ang="0">
                <a:pos x="1188" y="360"/>
              </a:cxn>
              <a:cxn ang="0">
                <a:pos x="1284" y="360"/>
              </a:cxn>
              <a:cxn ang="0">
                <a:pos x="1392" y="384"/>
              </a:cxn>
              <a:cxn ang="0">
                <a:pos x="1536" y="384"/>
              </a:cxn>
              <a:cxn ang="0">
                <a:pos x="1704" y="396"/>
              </a:cxn>
              <a:cxn ang="0">
                <a:pos x="1848" y="408"/>
              </a:cxn>
              <a:cxn ang="0">
                <a:pos x="2148" y="396"/>
              </a:cxn>
              <a:cxn ang="0">
                <a:pos x="2244" y="384"/>
              </a:cxn>
              <a:cxn ang="0">
                <a:pos x="2352" y="360"/>
              </a:cxn>
              <a:cxn ang="0">
                <a:pos x="2448" y="324"/>
              </a:cxn>
              <a:cxn ang="0">
                <a:pos x="2544" y="300"/>
              </a:cxn>
              <a:cxn ang="0">
                <a:pos x="2652" y="276"/>
              </a:cxn>
              <a:cxn ang="0">
                <a:pos x="2772" y="216"/>
              </a:cxn>
              <a:cxn ang="0">
                <a:pos x="2904" y="156"/>
              </a:cxn>
              <a:cxn ang="0">
                <a:pos x="3024" y="108"/>
              </a:cxn>
              <a:cxn ang="0">
                <a:pos x="3132" y="180"/>
              </a:cxn>
              <a:cxn ang="0">
                <a:pos x="3204" y="252"/>
              </a:cxn>
              <a:cxn ang="0">
                <a:pos x="3252" y="348"/>
              </a:cxn>
              <a:cxn ang="0">
                <a:pos x="3252" y="444"/>
              </a:cxn>
              <a:cxn ang="0">
                <a:pos x="3180" y="564"/>
              </a:cxn>
              <a:cxn ang="0">
                <a:pos x="3024" y="720"/>
              </a:cxn>
              <a:cxn ang="0">
                <a:pos x="2940" y="780"/>
              </a:cxn>
              <a:cxn ang="0">
                <a:pos x="2856" y="852"/>
              </a:cxn>
              <a:cxn ang="0">
                <a:pos x="2748" y="948"/>
              </a:cxn>
              <a:cxn ang="0">
                <a:pos x="2652" y="1044"/>
              </a:cxn>
              <a:cxn ang="0">
                <a:pos x="2580" y="1128"/>
              </a:cxn>
              <a:cxn ang="0">
                <a:pos x="2520" y="1212"/>
              </a:cxn>
              <a:cxn ang="0">
                <a:pos x="2496" y="1308"/>
              </a:cxn>
              <a:cxn ang="0">
                <a:pos x="2532" y="1464"/>
              </a:cxn>
              <a:cxn ang="0">
                <a:pos x="2592" y="1572"/>
              </a:cxn>
              <a:cxn ang="0">
                <a:pos x="2676" y="1716"/>
              </a:cxn>
              <a:cxn ang="0">
                <a:pos x="2748" y="1812"/>
              </a:cxn>
            </a:cxnLst>
            <a:rect l="0" t="0" r="r" b="b"/>
            <a:pathLst>
              <a:path w="3265" h="1981">
                <a:moveTo>
                  <a:pt x="792" y="1980"/>
                </a:moveTo>
                <a:lnTo>
                  <a:pt x="792" y="1956"/>
                </a:lnTo>
                <a:lnTo>
                  <a:pt x="792" y="1920"/>
                </a:lnTo>
                <a:lnTo>
                  <a:pt x="768" y="1884"/>
                </a:lnTo>
                <a:lnTo>
                  <a:pt x="756" y="1860"/>
                </a:lnTo>
                <a:lnTo>
                  <a:pt x="756" y="1836"/>
                </a:lnTo>
                <a:lnTo>
                  <a:pt x="720" y="1776"/>
                </a:lnTo>
                <a:lnTo>
                  <a:pt x="708" y="1752"/>
                </a:lnTo>
                <a:lnTo>
                  <a:pt x="696" y="1728"/>
                </a:lnTo>
                <a:lnTo>
                  <a:pt x="684" y="1692"/>
                </a:lnTo>
                <a:lnTo>
                  <a:pt x="672" y="1668"/>
                </a:lnTo>
                <a:lnTo>
                  <a:pt x="660" y="1644"/>
                </a:lnTo>
                <a:lnTo>
                  <a:pt x="648" y="1620"/>
                </a:lnTo>
                <a:lnTo>
                  <a:pt x="648" y="1584"/>
                </a:lnTo>
                <a:lnTo>
                  <a:pt x="636" y="1560"/>
                </a:lnTo>
                <a:lnTo>
                  <a:pt x="636" y="1536"/>
                </a:lnTo>
                <a:lnTo>
                  <a:pt x="624" y="1512"/>
                </a:lnTo>
                <a:lnTo>
                  <a:pt x="624" y="1488"/>
                </a:lnTo>
                <a:lnTo>
                  <a:pt x="624" y="1464"/>
                </a:lnTo>
                <a:lnTo>
                  <a:pt x="624" y="1440"/>
                </a:lnTo>
                <a:lnTo>
                  <a:pt x="600" y="1308"/>
                </a:lnTo>
                <a:lnTo>
                  <a:pt x="588" y="1260"/>
                </a:lnTo>
                <a:lnTo>
                  <a:pt x="588" y="1236"/>
                </a:lnTo>
                <a:lnTo>
                  <a:pt x="576" y="1212"/>
                </a:lnTo>
                <a:lnTo>
                  <a:pt x="576" y="1188"/>
                </a:lnTo>
                <a:lnTo>
                  <a:pt x="564" y="1164"/>
                </a:lnTo>
                <a:lnTo>
                  <a:pt x="564" y="1140"/>
                </a:lnTo>
                <a:lnTo>
                  <a:pt x="552" y="1116"/>
                </a:lnTo>
                <a:lnTo>
                  <a:pt x="540" y="1092"/>
                </a:lnTo>
                <a:lnTo>
                  <a:pt x="540" y="1068"/>
                </a:lnTo>
                <a:lnTo>
                  <a:pt x="528" y="1044"/>
                </a:lnTo>
                <a:lnTo>
                  <a:pt x="516" y="1020"/>
                </a:lnTo>
                <a:lnTo>
                  <a:pt x="504" y="984"/>
                </a:lnTo>
                <a:lnTo>
                  <a:pt x="504" y="960"/>
                </a:lnTo>
                <a:lnTo>
                  <a:pt x="492" y="924"/>
                </a:lnTo>
                <a:lnTo>
                  <a:pt x="492" y="888"/>
                </a:lnTo>
                <a:lnTo>
                  <a:pt x="468" y="876"/>
                </a:lnTo>
                <a:lnTo>
                  <a:pt x="456" y="840"/>
                </a:lnTo>
                <a:lnTo>
                  <a:pt x="444" y="816"/>
                </a:lnTo>
                <a:lnTo>
                  <a:pt x="444" y="780"/>
                </a:lnTo>
                <a:lnTo>
                  <a:pt x="420" y="756"/>
                </a:lnTo>
                <a:lnTo>
                  <a:pt x="408" y="720"/>
                </a:lnTo>
                <a:lnTo>
                  <a:pt x="384" y="684"/>
                </a:lnTo>
                <a:lnTo>
                  <a:pt x="372" y="660"/>
                </a:lnTo>
                <a:lnTo>
                  <a:pt x="360" y="636"/>
                </a:lnTo>
                <a:lnTo>
                  <a:pt x="348" y="600"/>
                </a:lnTo>
                <a:lnTo>
                  <a:pt x="336" y="564"/>
                </a:lnTo>
                <a:lnTo>
                  <a:pt x="324" y="540"/>
                </a:lnTo>
                <a:lnTo>
                  <a:pt x="312" y="516"/>
                </a:lnTo>
                <a:lnTo>
                  <a:pt x="300" y="492"/>
                </a:lnTo>
                <a:lnTo>
                  <a:pt x="276" y="468"/>
                </a:lnTo>
                <a:lnTo>
                  <a:pt x="264" y="444"/>
                </a:lnTo>
                <a:lnTo>
                  <a:pt x="240" y="420"/>
                </a:lnTo>
                <a:lnTo>
                  <a:pt x="216" y="384"/>
                </a:lnTo>
                <a:lnTo>
                  <a:pt x="192" y="348"/>
                </a:lnTo>
                <a:lnTo>
                  <a:pt x="180" y="324"/>
                </a:lnTo>
                <a:lnTo>
                  <a:pt x="156" y="288"/>
                </a:lnTo>
                <a:lnTo>
                  <a:pt x="144" y="264"/>
                </a:lnTo>
                <a:lnTo>
                  <a:pt x="132" y="240"/>
                </a:lnTo>
                <a:lnTo>
                  <a:pt x="108" y="204"/>
                </a:lnTo>
                <a:lnTo>
                  <a:pt x="96" y="180"/>
                </a:lnTo>
                <a:lnTo>
                  <a:pt x="48" y="120"/>
                </a:lnTo>
                <a:lnTo>
                  <a:pt x="36" y="96"/>
                </a:lnTo>
                <a:lnTo>
                  <a:pt x="24" y="72"/>
                </a:lnTo>
                <a:lnTo>
                  <a:pt x="12" y="48"/>
                </a:lnTo>
                <a:lnTo>
                  <a:pt x="0" y="24"/>
                </a:lnTo>
                <a:lnTo>
                  <a:pt x="0" y="0"/>
                </a:lnTo>
                <a:lnTo>
                  <a:pt x="24" y="12"/>
                </a:lnTo>
                <a:lnTo>
                  <a:pt x="60" y="24"/>
                </a:lnTo>
                <a:lnTo>
                  <a:pt x="84" y="36"/>
                </a:lnTo>
                <a:lnTo>
                  <a:pt x="108" y="48"/>
                </a:lnTo>
                <a:lnTo>
                  <a:pt x="132" y="60"/>
                </a:lnTo>
                <a:lnTo>
                  <a:pt x="168" y="72"/>
                </a:lnTo>
                <a:lnTo>
                  <a:pt x="204" y="84"/>
                </a:lnTo>
                <a:lnTo>
                  <a:pt x="228" y="96"/>
                </a:lnTo>
                <a:lnTo>
                  <a:pt x="264" y="96"/>
                </a:lnTo>
                <a:lnTo>
                  <a:pt x="300" y="108"/>
                </a:lnTo>
                <a:lnTo>
                  <a:pt x="324" y="120"/>
                </a:lnTo>
                <a:lnTo>
                  <a:pt x="348" y="132"/>
                </a:lnTo>
                <a:lnTo>
                  <a:pt x="384" y="144"/>
                </a:lnTo>
                <a:lnTo>
                  <a:pt x="408" y="144"/>
                </a:lnTo>
                <a:lnTo>
                  <a:pt x="432" y="156"/>
                </a:lnTo>
                <a:lnTo>
                  <a:pt x="456" y="168"/>
                </a:lnTo>
                <a:lnTo>
                  <a:pt x="480" y="180"/>
                </a:lnTo>
                <a:lnTo>
                  <a:pt x="516" y="180"/>
                </a:lnTo>
                <a:lnTo>
                  <a:pt x="552" y="180"/>
                </a:lnTo>
                <a:lnTo>
                  <a:pt x="576" y="204"/>
                </a:lnTo>
                <a:lnTo>
                  <a:pt x="600" y="204"/>
                </a:lnTo>
                <a:lnTo>
                  <a:pt x="696" y="228"/>
                </a:lnTo>
                <a:lnTo>
                  <a:pt x="720" y="240"/>
                </a:lnTo>
                <a:lnTo>
                  <a:pt x="744" y="252"/>
                </a:lnTo>
                <a:lnTo>
                  <a:pt x="768" y="252"/>
                </a:lnTo>
                <a:lnTo>
                  <a:pt x="792" y="264"/>
                </a:lnTo>
                <a:lnTo>
                  <a:pt x="816" y="276"/>
                </a:lnTo>
                <a:lnTo>
                  <a:pt x="852" y="288"/>
                </a:lnTo>
                <a:lnTo>
                  <a:pt x="876" y="300"/>
                </a:lnTo>
                <a:lnTo>
                  <a:pt x="912" y="300"/>
                </a:lnTo>
                <a:lnTo>
                  <a:pt x="936" y="312"/>
                </a:lnTo>
                <a:lnTo>
                  <a:pt x="960" y="312"/>
                </a:lnTo>
                <a:lnTo>
                  <a:pt x="984" y="324"/>
                </a:lnTo>
                <a:lnTo>
                  <a:pt x="1008" y="324"/>
                </a:lnTo>
                <a:lnTo>
                  <a:pt x="1032" y="336"/>
                </a:lnTo>
                <a:lnTo>
                  <a:pt x="1068" y="336"/>
                </a:lnTo>
                <a:lnTo>
                  <a:pt x="1092" y="336"/>
                </a:lnTo>
                <a:lnTo>
                  <a:pt x="1116" y="348"/>
                </a:lnTo>
                <a:lnTo>
                  <a:pt x="1140" y="348"/>
                </a:lnTo>
                <a:lnTo>
                  <a:pt x="1164" y="360"/>
                </a:lnTo>
                <a:lnTo>
                  <a:pt x="1188" y="360"/>
                </a:lnTo>
                <a:lnTo>
                  <a:pt x="1212" y="360"/>
                </a:lnTo>
                <a:lnTo>
                  <a:pt x="1236" y="360"/>
                </a:lnTo>
                <a:lnTo>
                  <a:pt x="1260" y="360"/>
                </a:lnTo>
                <a:lnTo>
                  <a:pt x="1284" y="360"/>
                </a:lnTo>
                <a:lnTo>
                  <a:pt x="1308" y="372"/>
                </a:lnTo>
                <a:lnTo>
                  <a:pt x="1332" y="372"/>
                </a:lnTo>
                <a:lnTo>
                  <a:pt x="1368" y="372"/>
                </a:lnTo>
                <a:lnTo>
                  <a:pt x="1392" y="384"/>
                </a:lnTo>
                <a:lnTo>
                  <a:pt x="1428" y="384"/>
                </a:lnTo>
                <a:lnTo>
                  <a:pt x="1452" y="384"/>
                </a:lnTo>
                <a:lnTo>
                  <a:pt x="1476" y="384"/>
                </a:lnTo>
                <a:lnTo>
                  <a:pt x="1536" y="384"/>
                </a:lnTo>
                <a:lnTo>
                  <a:pt x="1572" y="384"/>
                </a:lnTo>
                <a:lnTo>
                  <a:pt x="1620" y="396"/>
                </a:lnTo>
                <a:lnTo>
                  <a:pt x="1656" y="396"/>
                </a:lnTo>
                <a:lnTo>
                  <a:pt x="1704" y="396"/>
                </a:lnTo>
                <a:lnTo>
                  <a:pt x="1740" y="396"/>
                </a:lnTo>
                <a:lnTo>
                  <a:pt x="1776" y="396"/>
                </a:lnTo>
                <a:lnTo>
                  <a:pt x="1812" y="396"/>
                </a:lnTo>
                <a:lnTo>
                  <a:pt x="1848" y="408"/>
                </a:lnTo>
                <a:lnTo>
                  <a:pt x="1884" y="408"/>
                </a:lnTo>
                <a:lnTo>
                  <a:pt x="2100" y="408"/>
                </a:lnTo>
                <a:lnTo>
                  <a:pt x="2124" y="396"/>
                </a:lnTo>
                <a:lnTo>
                  <a:pt x="2148" y="396"/>
                </a:lnTo>
                <a:lnTo>
                  <a:pt x="2172" y="396"/>
                </a:lnTo>
                <a:lnTo>
                  <a:pt x="2196" y="384"/>
                </a:lnTo>
                <a:lnTo>
                  <a:pt x="2220" y="384"/>
                </a:lnTo>
                <a:lnTo>
                  <a:pt x="2244" y="384"/>
                </a:lnTo>
                <a:lnTo>
                  <a:pt x="2268" y="372"/>
                </a:lnTo>
                <a:lnTo>
                  <a:pt x="2292" y="372"/>
                </a:lnTo>
                <a:lnTo>
                  <a:pt x="2328" y="360"/>
                </a:lnTo>
                <a:lnTo>
                  <a:pt x="2352" y="360"/>
                </a:lnTo>
                <a:lnTo>
                  <a:pt x="2376" y="348"/>
                </a:lnTo>
                <a:lnTo>
                  <a:pt x="2400" y="348"/>
                </a:lnTo>
                <a:lnTo>
                  <a:pt x="2424" y="336"/>
                </a:lnTo>
                <a:lnTo>
                  <a:pt x="2448" y="324"/>
                </a:lnTo>
                <a:lnTo>
                  <a:pt x="2472" y="324"/>
                </a:lnTo>
                <a:lnTo>
                  <a:pt x="2496" y="312"/>
                </a:lnTo>
                <a:lnTo>
                  <a:pt x="2520" y="312"/>
                </a:lnTo>
                <a:lnTo>
                  <a:pt x="2544" y="300"/>
                </a:lnTo>
                <a:lnTo>
                  <a:pt x="2568" y="288"/>
                </a:lnTo>
                <a:lnTo>
                  <a:pt x="2592" y="288"/>
                </a:lnTo>
                <a:lnTo>
                  <a:pt x="2616" y="288"/>
                </a:lnTo>
                <a:lnTo>
                  <a:pt x="2652" y="276"/>
                </a:lnTo>
                <a:lnTo>
                  <a:pt x="2676" y="264"/>
                </a:lnTo>
                <a:lnTo>
                  <a:pt x="2700" y="252"/>
                </a:lnTo>
                <a:lnTo>
                  <a:pt x="2736" y="240"/>
                </a:lnTo>
                <a:lnTo>
                  <a:pt x="2772" y="216"/>
                </a:lnTo>
                <a:lnTo>
                  <a:pt x="2796" y="204"/>
                </a:lnTo>
                <a:lnTo>
                  <a:pt x="2832" y="180"/>
                </a:lnTo>
                <a:lnTo>
                  <a:pt x="2856" y="168"/>
                </a:lnTo>
                <a:lnTo>
                  <a:pt x="2904" y="156"/>
                </a:lnTo>
                <a:lnTo>
                  <a:pt x="2940" y="144"/>
                </a:lnTo>
                <a:lnTo>
                  <a:pt x="2964" y="132"/>
                </a:lnTo>
                <a:lnTo>
                  <a:pt x="3000" y="120"/>
                </a:lnTo>
                <a:lnTo>
                  <a:pt x="3024" y="108"/>
                </a:lnTo>
                <a:lnTo>
                  <a:pt x="3060" y="132"/>
                </a:lnTo>
                <a:lnTo>
                  <a:pt x="3084" y="144"/>
                </a:lnTo>
                <a:lnTo>
                  <a:pt x="3108" y="168"/>
                </a:lnTo>
                <a:lnTo>
                  <a:pt x="3132" y="180"/>
                </a:lnTo>
                <a:lnTo>
                  <a:pt x="3144" y="204"/>
                </a:lnTo>
                <a:lnTo>
                  <a:pt x="3168" y="216"/>
                </a:lnTo>
                <a:lnTo>
                  <a:pt x="3180" y="240"/>
                </a:lnTo>
                <a:lnTo>
                  <a:pt x="3204" y="252"/>
                </a:lnTo>
                <a:lnTo>
                  <a:pt x="3216" y="276"/>
                </a:lnTo>
                <a:lnTo>
                  <a:pt x="3228" y="300"/>
                </a:lnTo>
                <a:lnTo>
                  <a:pt x="3240" y="324"/>
                </a:lnTo>
                <a:lnTo>
                  <a:pt x="3252" y="348"/>
                </a:lnTo>
                <a:lnTo>
                  <a:pt x="3252" y="372"/>
                </a:lnTo>
                <a:lnTo>
                  <a:pt x="3252" y="396"/>
                </a:lnTo>
                <a:lnTo>
                  <a:pt x="3264" y="420"/>
                </a:lnTo>
                <a:lnTo>
                  <a:pt x="3252" y="444"/>
                </a:lnTo>
                <a:lnTo>
                  <a:pt x="3252" y="468"/>
                </a:lnTo>
                <a:lnTo>
                  <a:pt x="3228" y="492"/>
                </a:lnTo>
                <a:lnTo>
                  <a:pt x="3216" y="516"/>
                </a:lnTo>
                <a:lnTo>
                  <a:pt x="3180" y="564"/>
                </a:lnTo>
                <a:lnTo>
                  <a:pt x="3156" y="588"/>
                </a:lnTo>
                <a:lnTo>
                  <a:pt x="3144" y="612"/>
                </a:lnTo>
                <a:lnTo>
                  <a:pt x="3048" y="708"/>
                </a:lnTo>
                <a:lnTo>
                  <a:pt x="3024" y="720"/>
                </a:lnTo>
                <a:lnTo>
                  <a:pt x="3000" y="732"/>
                </a:lnTo>
                <a:lnTo>
                  <a:pt x="2988" y="756"/>
                </a:lnTo>
                <a:lnTo>
                  <a:pt x="2964" y="768"/>
                </a:lnTo>
                <a:lnTo>
                  <a:pt x="2940" y="780"/>
                </a:lnTo>
                <a:lnTo>
                  <a:pt x="2928" y="804"/>
                </a:lnTo>
                <a:lnTo>
                  <a:pt x="2904" y="804"/>
                </a:lnTo>
                <a:lnTo>
                  <a:pt x="2880" y="840"/>
                </a:lnTo>
                <a:lnTo>
                  <a:pt x="2856" y="852"/>
                </a:lnTo>
                <a:lnTo>
                  <a:pt x="2832" y="888"/>
                </a:lnTo>
                <a:lnTo>
                  <a:pt x="2808" y="912"/>
                </a:lnTo>
                <a:lnTo>
                  <a:pt x="2784" y="936"/>
                </a:lnTo>
                <a:lnTo>
                  <a:pt x="2748" y="948"/>
                </a:lnTo>
                <a:lnTo>
                  <a:pt x="2724" y="972"/>
                </a:lnTo>
                <a:lnTo>
                  <a:pt x="2712" y="996"/>
                </a:lnTo>
                <a:lnTo>
                  <a:pt x="2676" y="1008"/>
                </a:lnTo>
                <a:lnTo>
                  <a:pt x="2652" y="1044"/>
                </a:lnTo>
                <a:lnTo>
                  <a:pt x="2628" y="1056"/>
                </a:lnTo>
                <a:lnTo>
                  <a:pt x="2616" y="1092"/>
                </a:lnTo>
                <a:lnTo>
                  <a:pt x="2592" y="1104"/>
                </a:lnTo>
                <a:lnTo>
                  <a:pt x="2580" y="1128"/>
                </a:lnTo>
                <a:lnTo>
                  <a:pt x="2556" y="1140"/>
                </a:lnTo>
                <a:lnTo>
                  <a:pt x="2544" y="1164"/>
                </a:lnTo>
                <a:lnTo>
                  <a:pt x="2532" y="1188"/>
                </a:lnTo>
                <a:lnTo>
                  <a:pt x="2520" y="1212"/>
                </a:lnTo>
                <a:lnTo>
                  <a:pt x="2508" y="1236"/>
                </a:lnTo>
                <a:lnTo>
                  <a:pt x="2508" y="1260"/>
                </a:lnTo>
                <a:lnTo>
                  <a:pt x="2496" y="1284"/>
                </a:lnTo>
                <a:lnTo>
                  <a:pt x="2496" y="1308"/>
                </a:lnTo>
                <a:lnTo>
                  <a:pt x="2496" y="1332"/>
                </a:lnTo>
                <a:lnTo>
                  <a:pt x="2496" y="1368"/>
                </a:lnTo>
                <a:lnTo>
                  <a:pt x="2520" y="1440"/>
                </a:lnTo>
                <a:lnTo>
                  <a:pt x="2532" y="1464"/>
                </a:lnTo>
                <a:lnTo>
                  <a:pt x="2544" y="1488"/>
                </a:lnTo>
                <a:lnTo>
                  <a:pt x="2556" y="1512"/>
                </a:lnTo>
                <a:lnTo>
                  <a:pt x="2568" y="1536"/>
                </a:lnTo>
                <a:lnTo>
                  <a:pt x="2592" y="1572"/>
                </a:lnTo>
                <a:lnTo>
                  <a:pt x="2616" y="1608"/>
                </a:lnTo>
                <a:lnTo>
                  <a:pt x="2640" y="1644"/>
                </a:lnTo>
                <a:lnTo>
                  <a:pt x="2652" y="1680"/>
                </a:lnTo>
                <a:lnTo>
                  <a:pt x="2676" y="1716"/>
                </a:lnTo>
                <a:lnTo>
                  <a:pt x="2700" y="1728"/>
                </a:lnTo>
                <a:lnTo>
                  <a:pt x="2700" y="1752"/>
                </a:lnTo>
                <a:lnTo>
                  <a:pt x="2724" y="1788"/>
                </a:lnTo>
                <a:lnTo>
                  <a:pt x="2748" y="1812"/>
                </a:lnTo>
                <a:lnTo>
                  <a:pt x="2820" y="1896"/>
                </a:lnTo>
                <a:lnTo>
                  <a:pt x="2844" y="1932"/>
                </a:lnTo>
                <a:lnTo>
                  <a:pt x="2856" y="1956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2822575" y="22590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7" name="Oval 9"/>
          <p:cNvSpPr>
            <a:spLocks noChangeArrowheads="1"/>
          </p:cNvSpPr>
          <p:nvPr/>
        </p:nvSpPr>
        <p:spPr bwMode="auto">
          <a:xfrm>
            <a:off x="3008313" y="22399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8" name="Oval 10"/>
          <p:cNvSpPr>
            <a:spLocks noChangeArrowheads="1"/>
          </p:cNvSpPr>
          <p:nvPr/>
        </p:nvSpPr>
        <p:spPr bwMode="auto">
          <a:xfrm>
            <a:off x="2686050" y="30781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9" name="Oval 11"/>
          <p:cNvSpPr>
            <a:spLocks noChangeArrowheads="1"/>
          </p:cNvSpPr>
          <p:nvPr/>
        </p:nvSpPr>
        <p:spPr bwMode="auto">
          <a:xfrm>
            <a:off x="2924175" y="304006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3889375" y="27543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1" name="Oval 13"/>
          <p:cNvSpPr>
            <a:spLocks noChangeArrowheads="1"/>
          </p:cNvSpPr>
          <p:nvPr/>
        </p:nvSpPr>
        <p:spPr bwMode="auto">
          <a:xfrm>
            <a:off x="4583113" y="38782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2" name="Oval 14"/>
          <p:cNvSpPr>
            <a:spLocks noChangeArrowheads="1"/>
          </p:cNvSpPr>
          <p:nvPr/>
        </p:nvSpPr>
        <p:spPr bwMode="auto">
          <a:xfrm>
            <a:off x="4532313" y="37068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2957513" y="24114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4362450" y="38401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5" name="Oval 17"/>
          <p:cNvSpPr>
            <a:spLocks noChangeArrowheads="1"/>
          </p:cNvSpPr>
          <p:nvPr/>
        </p:nvSpPr>
        <p:spPr bwMode="auto">
          <a:xfrm>
            <a:off x="4803775" y="38592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6" name="Oval 18"/>
          <p:cNvSpPr>
            <a:spLocks noChangeArrowheads="1"/>
          </p:cNvSpPr>
          <p:nvPr/>
        </p:nvSpPr>
        <p:spPr bwMode="auto">
          <a:xfrm>
            <a:off x="4430713" y="39735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7" name="Oval 19"/>
          <p:cNvSpPr>
            <a:spLocks noChangeArrowheads="1"/>
          </p:cNvSpPr>
          <p:nvPr/>
        </p:nvSpPr>
        <p:spPr bwMode="auto">
          <a:xfrm>
            <a:off x="4905375" y="29067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8" name="Oval 20"/>
          <p:cNvSpPr>
            <a:spLocks noChangeArrowheads="1"/>
          </p:cNvSpPr>
          <p:nvPr/>
        </p:nvSpPr>
        <p:spPr bwMode="auto">
          <a:xfrm>
            <a:off x="3889375" y="29067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29" name="Oval 21"/>
          <p:cNvSpPr>
            <a:spLocks noChangeArrowheads="1"/>
          </p:cNvSpPr>
          <p:nvPr/>
        </p:nvSpPr>
        <p:spPr bwMode="auto">
          <a:xfrm>
            <a:off x="4819650" y="29638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0" name="Oval 22"/>
          <p:cNvSpPr>
            <a:spLocks noChangeArrowheads="1"/>
          </p:cNvSpPr>
          <p:nvPr/>
        </p:nvSpPr>
        <p:spPr bwMode="auto">
          <a:xfrm>
            <a:off x="4346575" y="3459163"/>
            <a:ext cx="384175" cy="24130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1" name="Oval 23"/>
          <p:cNvSpPr>
            <a:spLocks noChangeArrowheads="1"/>
          </p:cNvSpPr>
          <p:nvPr/>
        </p:nvSpPr>
        <p:spPr bwMode="auto">
          <a:xfrm>
            <a:off x="4514850" y="35353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2" name="Oval 24"/>
          <p:cNvSpPr>
            <a:spLocks noChangeArrowheads="1"/>
          </p:cNvSpPr>
          <p:nvPr/>
        </p:nvSpPr>
        <p:spPr bwMode="auto">
          <a:xfrm>
            <a:off x="4430713" y="35925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3" name="Freeform 25"/>
          <p:cNvSpPr>
            <a:spLocks/>
          </p:cNvSpPr>
          <p:nvPr/>
        </p:nvSpPr>
        <p:spPr bwMode="auto">
          <a:xfrm>
            <a:off x="4648200" y="4267200"/>
            <a:ext cx="381000" cy="2492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6" y="78"/>
              </a:cxn>
              <a:cxn ang="0">
                <a:pos x="18" y="85"/>
              </a:cxn>
              <a:cxn ang="0">
                <a:pos x="31" y="93"/>
              </a:cxn>
              <a:cxn ang="0">
                <a:pos x="43" y="101"/>
              </a:cxn>
              <a:cxn ang="0">
                <a:pos x="61" y="109"/>
              </a:cxn>
              <a:cxn ang="0">
                <a:pos x="74" y="109"/>
              </a:cxn>
              <a:cxn ang="0">
                <a:pos x="86" y="116"/>
              </a:cxn>
              <a:cxn ang="0">
                <a:pos x="98" y="124"/>
              </a:cxn>
              <a:cxn ang="0">
                <a:pos x="111" y="124"/>
              </a:cxn>
              <a:cxn ang="0">
                <a:pos x="123" y="124"/>
              </a:cxn>
              <a:cxn ang="0">
                <a:pos x="135" y="132"/>
              </a:cxn>
              <a:cxn ang="0">
                <a:pos x="148" y="132"/>
              </a:cxn>
              <a:cxn ang="0">
                <a:pos x="160" y="132"/>
              </a:cxn>
              <a:cxn ang="0">
                <a:pos x="172" y="124"/>
              </a:cxn>
              <a:cxn ang="0">
                <a:pos x="184" y="116"/>
              </a:cxn>
              <a:cxn ang="0">
                <a:pos x="197" y="116"/>
              </a:cxn>
              <a:cxn ang="0">
                <a:pos x="203" y="101"/>
              </a:cxn>
              <a:cxn ang="0">
                <a:pos x="215" y="93"/>
              </a:cxn>
              <a:cxn ang="0">
                <a:pos x="221" y="78"/>
              </a:cxn>
              <a:cxn ang="0">
                <a:pos x="234" y="62"/>
              </a:cxn>
              <a:cxn ang="0">
                <a:pos x="240" y="47"/>
              </a:cxn>
              <a:cxn ang="0">
                <a:pos x="246" y="31"/>
              </a:cxn>
              <a:cxn ang="0">
                <a:pos x="252" y="16"/>
              </a:cxn>
              <a:cxn ang="0">
                <a:pos x="252" y="0"/>
              </a:cxn>
            </a:cxnLst>
            <a:rect l="0" t="0" r="r" b="b"/>
            <a:pathLst>
              <a:path w="253" h="133">
                <a:moveTo>
                  <a:pt x="0" y="62"/>
                </a:moveTo>
                <a:lnTo>
                  <a:pt x="6" y="78"/>
                </a:lnTo>
                <a:lnTo>
                  <a:pt x="18" y="85"/>
                </a:lnTo>
                <a:lnTo>
                  <a:pt x="31" y="93"/>
                </a:lnTo>
                <a:lnTo>
                  <a:pt x="43" y="101"/>
                </a:lnTo>
                <a:lnTo>
                  <a:pt x="61" y="109"/>
                </a:lnTo>
                <a:lnTo>
                  <a:pt x="74" y="109"/>
                </a:lnTo>
                <a:lnTo>
                  <a:pt x="86" y="116"/>
                </a:lnTo>
                <a:lnTo>
                  <a:pt x="98" y="124"/>
                </a:lnTo>
                <a:lnTo>
                  <a:pt x="111" y="124"/>
                </a:lnTo>
                <a:lnTo>
                  <a:pt x="123" y="124"/>
                </a:lnTo>
                <a:lnTo>
                  <a:pt x="135" y="132"/>
                </a:lnTo>
                <a:lnTo>
                  <a:pt x="148" y="132"/>
                </a:lnTo>
                <a:lnTo>
                  <a:pt x="160" y="132"/>
                </a:lnTo>
                <a:lnTo>
                  <a:pt x="172" y="124"/>
                </a:lnTo>
                <a:lnTo>
                  <a:pt x="184" y="116"/>
                </a:lnTo>
                <a:lnTo>
                  <a:pt x="197" y="116"/>
                </a:lnTo>
                <a:lnTo>
                  <a:pt x="203" y="101"/>
                </a:lnTo>
                <a:lnTo>
                  <a:pt x="215" y="93"/>
                </a:lnTo>
                <a:lnTo>
                  <a:pt x="221" y="78"/>
                </a:lnTo>
                <a:lnTo>
                  <a:pt x="234" y="62"/>
                </a:lnTo>
                <a:lnTo>
                  <a:pt x="240" y="47"/>
                </a:lnTo>
                <a:lnTo>
                  <a:pt x="246" y="31"/>
                </a:lnTo>
                <a:lnTo>
                  <a:pt x="252" y="16"/>
                </a:lnTo>
                <a:lnTo>
                  <a:pt x="25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4" name="Oval 26"/>
          <p:cNvSpPr>
            <a:spLocks noChangeArrowheads="1"/>
          </p:cNvSpPr>
          <p:nvPr/>
        </p:nvSpPr>
        <p:spPr bwMode="auto">
          <a:xfrm>
            <a:off x="4565650" y="412591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5" name="Oval 27"/>
          <p:cNvSpPr>
            <a:spLocks noChangeArrowheads="1"/>
          </p:cNvSpPr>
          <p:nvPr/>
        </p:nvSpPr>
        <p:spPr bwMode="auto">
          <a:xfrm>
            <a:off x="3803650" y="404971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6" name="Oval 28"/>
          <p:cNvSpPr>
            <a:spLocks noChangeArrowheads="1"/>
          </p:cNvSpPr>
          <p:nvPr/>
        </p:nvSpPr>
        <p:spPr bwMode="auto">
          <a:xfrm>
            <a:off x="4837113" y="44307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7" name="Oval 29"/>
          <p:cNvSpPr>
            <a:spLocks noChangeArrowheads="1"/>
          </p:cNvSpPr>
          <p:nvPr/>
        </p:nvSpPr>
        <p:spPr bwMode="auto">
          <a:xfrm>
            <a:off x="2974975" y="41640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8" name="Oval 30"/>
          <p:cNvSpPr>
            <a:spLocks noChangeArrowheads="1"/>
          </p:cNvSpPr>
          <p:nvPr/>
        </p:nvSpPr>
        <p:spPr bwMode="auto">
          <a:xfrm>
            <a:off x="2855913" y="41068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39" name="Oval 31"/>
          <p:cNvSpPr>
            <a:spLocks noChangeArrowheads="1"/>
          </p:cNvSpPr>
          <p:nvPr/>
        </p:nvSpPr>
        <p:spPr bwMode="auto">
          <a:xfrm>
            <a:off x="3076575" y="399256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0" name="Oval 32"/>
          <p:cNvSpPr>
            <a:spLocks noChangeArrowheads="1"/>
          </p:cNvSpPr>
          <p:nvPr/>
        </p:nvSpPr>
        <p:spPr bwMode="auto">
          <a:xfrm>
            <a:off x="4786313" y="40687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1" name="Oval 33"/>
          <p:cNvSpPr>
            <a:spLocks noChangeArrowheads="1"/>
          </p:cNvSpPr>
          <p:nvPr/>
        </p:nvSpPr>
        <p:spPr bwMode="auto">
          <a:xfrm>
            <a:off x="2906713" y="39544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2" name="Oval 34"/>
          <p:cNvSpPr>
            <a:spLocks noChangeArrowheads="1"/>
          </p:cNvSpPr>
          <p:nvPr/>
        </p:nvSpPr>
        <p:spPr bwMode="auto">
          <a:xfrm>
            <a:off x="3092450" y="38401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3" name="Freeform 35"/>
          <p:cNvSpPr>
            <a:spLocks/>
          </p:cNvSpPr>
          <p:nvPr/>
        </p:nvSpPr>
        <p:spPr bwMode="auto">
          <a:xfrm flipH="1">
            <a:off x="2667000" y="4114800"/>
            <a:ext cx="457200" cy="381000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4" y="92"/>
              </a:cxn>
              <a:cxn ang="0">
                <a:pos x="11" y="101"/>
              </a:cxn>
              <a:cxn ang="0">
                <a:pos x="18" y="110"/>
              </a:cxn>
              <a:cxn ang="0">
                <a:pos x="25" y="119"/>
              </a:cxn>
              <a:cxn ang="0">
                <a:pos x="35" y="128"/>
              </a:cxn>
              <a:cxn ang="0">
                <a:pos x="42" y="128"/>
              </a:cxn>
              <a:cxn ang="0">
                <a:pos x="49" y="138"/>
              </a:cxn>
              <a:cxn ang="0">
                <a:pos x="56" y="147"/>
              </a:cxn>
              <a:cxn ang="0">
                <a:pos x="63" y="147"/>
              </a:cxn>
              <a:cxn ang="0">
                <a:pos x="70" y="147"/>
              </a:cxn>
              <a:cxn ang="0">
                <a:pos x="77" y="156"/>
              </a:cxn>
              <a:cxn ang="0">
                <a:pos x="84" y="156"/>
              </a:cxn>
              <a:cxn ang="0">
                <a:pos x="91" y="156"/>
              </a:cxn>
              <a:cxn ang="0">
                <a:pos x="98" y="147"/>
              </a:cxn>
              <a:cxn ang="0">
                <a:pos x="105" y="138"/>
              </a:cxn>
              <a:cxn ang="0">
                <a:pos x="112" y="138"/>
              </a:cxn>
              <a:cxn ang="0">
                <a:pos x="116" y="119"/>
              </a:cxn>
              <a:cxn ang="0">
                <a:pos x="123" y="110"/>
              </a:cxn>
              <a:cxn ang="0">
                <a:pos x="126" y="92"/>
              </a:cxn>
              <a:cxn ang="0">
                <a:pos x="133" y="73"/>
              </a:cxn>
              <a:cxn ang="0">
                <a:pos x="137" y="55"/>
              </a:cxn>
              <a:cxn ang="0">
                <a:pos x="140" y="37"/>
              </a:cxn>
              <a:cxn ang="0">
                <a:pos x="144" y="18"/>
              </a:cxn>
              <a:cxn ang="0">
                <a:pos x="144" y="0"/>
              </a:cxn>
            </a:cxnLst>
            <a:rect l="0" t="0" r="r" b="b"/>
            <a:pathLst>
              <a:path w="145" h="157">
                <a:moveTo>
                  <a:pt x="0" y="73"/>
                </a:moveTo>
                <a:lnTo>
                  <a:pt x="4" y="92"/>
                </a:lnTo>
                <a:lnTo>
                  <a:pt x="11" y="101"/>
                </a:lnTo>
                <a:lnTo>
                  <a:pt x="18" y="110"/>
                </a:lnTo>
                <a:lnTo>
                  <a:pt x="25" y="119"/>
                </a:lnTo>
                <a:lnTo>
                  <a:pt x="35" y="128"/>
                </a:lnTo>
                <a:lnTo>
                  <a:pt x="42" y="128"/>
                </a:lnTo>
                <a:lnTo>
                  <a:pt x="49" y="138"/>
                </a:lnTo>
                <a:lnTo>
                  <a:pt x="56" y="147"/>
                </a:lnTo>
                <a:lnTo>
                  <a:pt x="63" y="147"/>
                </a:lnTo>
                <a:lnTo>
                  <a:pt x="70" y="147"/>
                </a:lnTo>
                <a:lnTo>
                  <a:pt x="77" y="156"/>
                </a:lnTo>
                <a:lnTo>
                  <a:pt x="84" y="156"/>
                </a:lnTo>
                <a:lnTo>
                  <a:pt x="91" y="156"/>
                </a:lnTo>
                <a:lnTo>
                  <a:pt x="98" y="147"/>
                </a:lnTo>
                <a:lnTo>
                  <a:pt x="105" y="138"/>
                </a:lnTo>
                <a:lnTo>
                  <a:pt x="112" y="138"/>
                </a:lnTo>
                <a:lnTo>
                  <a:pt x="116" y="119"/>
                </a:lnTo>
                <a:lnTo>
                  <a:pt x="123" y="110"/>
                </a:lnTo>
                <a:lnTo>
                  <a:pt x="126" y="92"/>
                </a:lnTo>
                <a:lnTo>
                  <a:pt x="133" y="73"/>
                </a:lnTo>
                <a:lnTo>
                  <a:pt x="137" y="55"/>
                </a:lnTo>
                <a:lnTo>
                  <a:pt x="140" y="37"/>
                </a:lnTo>
                <a:lnTo>
                  <a:pt x="144" y="18"/>
                </a:lnTo>
                <a:lnTo>
                  <a:pt x="144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4" name="Oval 36"/>
          <p:cNvSpPr>
            <a:spLocks noChangeArrowheads="1"/>
          </p:cNvSpPr>
          <p:nvPr/>
        </p:nvSpPr>
        <p:spPr bwMode="auto">
          <a:xfrm>
            <a:off x="2787650" y="3516313"/>
            <a:ext cx="384175" cy="24130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5" name="Oval 37"/>
          <p:cNvSpPr>
            <a:spLocks noChangeArrowheads="1"/>
          </p:cNvSpPr>
          <p:nvPr/>
        </p:nvSpPr>
        <p:spPr bwMode="auto">
          <a:xfrm>
            <a:off x="2957513" y="35925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6" name="Oval 38"/>
          <p:cNvSpPr>
            <a:spLocks noChangeArrowheads="1"/>
          </p:cNvSpPr>
          <p:nvPr/>
        </p:nvSpPr>
        <p:spPr bwMode="auto">
          <a:xfrm>
            <a:off x="2873375" y="364966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47" name="Rectangle 39"/>
          <p:cNvSpPr>
            <a:spLocks noChangeArrowheads="1"/>
          </p:cNvSpPr>
          <p:nvPr/>
        </p:nvSpPr>
        <p:spPr bwMode="auto">
          <a:xfrm>
            <a:off x="5270500" y="979488"/>
            <a:ext cx="3492500" cy="1490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Dopamine</a:t>
            </a:r>
          </a:p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Transmitter Cell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(Excitatory Neuron)</a:t>
            </a:r>
          </a:p>
        </p:txBody>
      </p:sp>
      <p:sp>
        <p:nvSpPr>
          <p:cNvPr id="222248" name="Rectangle 40"/>
          <p:cNvSpPr>
            <a:spLocks noChangeArrowheads="1"/>
          </p:cNvSpPr>
          <p:nvPr/>
        </p:nvSpPr>
        <p:spPr bwMode="auto">
          <a:xfrm>
            <a:off x="5778500" y="4903788"/>
            <a:ext cx="3365500" cy="1368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Dopamine</a:t>
            </a:r>
          </a:p>
          <a:p>
            <a:pPr eaLnBrk="0" hangingPunct="0"/>
            <a:r>
              <a:rPr lang="en-US" sz="3200" b="1">
                <a:solidFill>
                  <a:schemeClr val="tx1"/>
                </a:solidFill>
              </a:rPr>
              <a:t>Receptor Cell</a:t>
            </a:r>
          </a:p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(Post-synaptic receptor)</a:t>
            </a:r>
          </a:p>
        </p:txBody>
      </p:sp>
      <p:sp>
        <p:nvSpPr>
          <p:cNvPr id="222249" name="Freeform 41"/>
          <p:cNvSpPr>
            <a:spLocks/>
          </p:cNvSpPr>
          <p:nvPr/>
        </p:nvSpPr>
        <p:spPr bwMode="auto">
          <a:xfrm>
            <a:off x="4826000" y="3713163"/>
            <a:ext cx="187325" cy="401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24"/>
              </a:cxn>
              <a:cxn ang="0">
                <a:pos x="72" y="36"/>
              </a:cxn>
              <a:cxn ang="0">
                <a:pos x="96" y="48"/>
              </a:cxn>
              <a:cxn ang="0">
                <a:pos x="108" y="72"/>
              </a:cxn>
              <a:cxn ang="0">
                <a:pos x="120" y="96"/>
              </a:cxn>
              <a:cxn ang="0">
                <a:pos x="132" y="120"/>
              </a:cxn>
              <a:cxn ang="0">
                <a:pos x="132" y="144"/>
              </a:cxn>
              <a:cxn ang="0">
                <a:pos x="120" y="168"/>
              </a:cxn>
              <a:cxn ang="0">
                <a:pos x="108" y="192"/>
              </a:cxn>
              <a:cxn ang="0">
                <a:pos x="84" y="204"/>
              </a:cxn>
              <a:cxn ang="0">
                <a:pos x="72" y="228"/>
              </a:cxn>
              <a:cxn ang="0">
                <a:pos x="72" y="252"/>
              </a:cxn>
            </a:cxnLst>
            <a:rect l="0" t="0" r="r" b="b"/>
            <a:pathLst>
              <a:path w="133" h="253">
                <a:moveTo>
                  <a:pt x="0" y="0"/>
                </a:moveTo>
                <a:lnTo>
                  <a:pt x="48" y="24"/>
                </a:lnTo>
                <a:lnTo>
                  <a:pt x="72" y="36"/>
                </a:lnTo>
                <a:lnTo>
                  <a:pt x="96" y="48"/>
                </a:lnTo>
                <a:lnTo>
                  <a:pt x="108" y="72"/>
                </a:lnTo>
                <a:lnTo>
                  <a:pt x="120" y="96"/>
                </a:lnTo>
                <a:lnTo>
                  <a:pt x="132" y="120"/>
                </a:lnTo>
                <a:lnTo>
                  <a:pt x="132" y="144"/>
                </a:lnTo>
                <a:lnTo>
                  <a:pt x="120" y="168"/>
                </a:lnTo>
                <a:lnTo>
                  <a:pt x="108" y="192"/>
                </a:lnTo>
                <a:lnTo>
                  <a:pt x="84" y="204"/>
                </a:lnTo>
                <a:lnTo>
                  <a:pt x="72" y="228"/>
                </a:lnTo>
                <a:lnTo>
                  <a:pt x="72" y="252"/>
                </a:lnTo>
              </a:path>
            </a:pathLst>
          </a:custGeom>
          <a:noFill/>
          <a:ln w="3175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0" name="Line 42"/>
          <p:cNvSpPr>
            <a:spLocks noChangeShapeType="1"/>
          </p:cNvSpPr>
          <p:nvPr/>
        </p:nvSpPr>
        <p:spPr bwMode="auto">
          <a:xfrm flipV="1">
            <a:off x="3690938" y="3503613"/>
            <a:ext cx="17462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1" name="Line 43"/>
          <p:cNvSpPr>
            <a:spLocks noChangeShapeType="1"/>
          </p:cNvSpPr>
          <p:nvPr/>
        </p:nvSpPr>
        <p:spPr bwMode="auto">
          <a:xfrm flipH="1" flipV="1">
            <a:off x="3827463" y="3503613"/>
            <a:ext cx="15875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2" name="Oval 44"/>
          <p:cNvSpPr>
            <a:spLocks noChangeArrowheads="1"/>
          </p:cNvSpPr>
          <p:nvPr/>
        </p:nvSpPr>
        <p:spPr bwMode="auto">
          <a:xfrm>
            <a:off x="3686175" y="412591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3" name="Oval 45"/>
          <p:cNvSpPr>
            <a:spLocks noChangeArrowheads="1"/>
          </p:cNvSpPr>
          <p:nvPr/>
        </p:nvSpPr>
        <p:spPr bwMode="auto">
          <a:xfrm>
            <a:off x="3889375" y="3268663"/>
            <a:ext cx="61913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4" name="Oval 46"/>
          <p:cNvSpPr>
            <a:spLocks noChangeArrowheads="1"/>
          </p:cNvSpPr>
          <p:nvPr/>
        </p:nvSpPr>
        <p:spPr bwMode="auto">
          <a:xfrm>
            <a:off x="4768850" y="42973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5" name="Oval 47"/>
          <p:cNvSpPr>
            <a:spLocks noChangeArrowheads="1"/>
          </p:cNvSpPr>
          <p:nvPr/>
        </p:nvSpPr>
        <p:spPr bwMode="auto">
          <a:xfrm>
            <a:off x="3770313" y="31543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6" name="Oval 48"/>
          <p:cNvSpPr>
            <a:spLocks noChangeArrowheads="1"/>
          </p:cNvSpPr>
          <p:nvPr/>
        </p:nvSpPr>
        <p:spPr bwMode="auto">
          <a:xfrm>
            <a:off x="3719513" y="336391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7" name="Oval 49"/>
          <p:cNvSpPr>
            <a:spLocks noChangeArrowheads="1"/>
          </p:cNvSpPr>
          <p:nvPr/>
        </p:nvSpPr>
        <p:spPr bwMode="auto">
          <a:xfrm>
            <a:off x="3567113" y="4030663"/>
            <a:ext cx="61912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8" name="Oval 50"/>
          <p:cNvSpPr>
            <a:spLocks noChangeArrowheads="1"/>
          </p:cNvSpPr>
          <p:nvPr/>
        </p:nvSpPr>
        <p:spPr bwMode="auto">
          <a:xfrm>
            <a:off x="3752850" y="3878263"/>
            <a:ext cx="63500" cy="6985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3522663" y="3179763"/>
            <a:ext cx="66675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60" name="Rectangle 52"/>
          <p:cNvSpPr>
            <a:spLocks noChangeArrowheads="1"/>
          </p:cNvSpPr>
          <p:nvPr/>
        </p:nvSpPr>
        <p:spPr bwMode="auto">
          <a:xfrm>
            <a:off x="2493963" y="5203825"/>
            <a:ext cx="16541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Dopamine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Receptor</a:t>
            </a:r>
          </a:p>
        </p:txBody>
      </p:sp>
      <p:sp>
        <p:nvSpPr>
          <p:cNvPr id="222261" name="Line 53"/>
          <p:cNvSpPr>
            <a:spLocks noChangeShapeType="1"/>
          </p:cNvSpPr>
          <p:nvPr/>
        </p:nvSpPr>
        <p:spPr bwMode="auto">
          <a:xfrm flipV="1">
            <a:off x="2997200" y="4570413"/>
            <a:ext cx="0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6034088" y="3084513"/>
            <a:ext cx="187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Synaptic Cleft</a:t>
            </a:r>
          </a:p>
        </p:txBody>
      </p:sp>
      <p:sp>
        <p:nvSpPr>
          <p:cNvPr id="222263" name="Line 55"/>
          <p:cNvSpPr>
            <a:spLocks noChangeShapeType="1"/>
          </p:cNvSpPr>
          <p:nvPr/>
        </p:nvSpPr>
        <p:spPr bwMode="auto">
          <a:xfrm flipH="1">
            <a:off x="5410200" y="3389313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64" name="Text Box 56"/>
          <p:cNvSpPr txBox="1">
            <a:spLocks noChangeArrowheads="1"/>
          </p:cNvSpPr>
          <p:nvPr/>
        </p:nvSpPr>
        <p:spPr bwMode="auto">
          <a:xfrm>
            <a:off x="82550" y="1560513"/>
            <a:ext cx="232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Synaptic Vesicles</a:t>
            </a:r>
          </a:p>
        </p:txBody>
      </p:sp>
      <p:sp>
        <p:nvSpPr>
          <p:cNvPr id="222265" name="Line 57"/>
          <p:cNvSpPr>
            <a:spLocks noChangeShapeType="1"/>
          </p:cNvSpPr>
          <p:nvPr/>
        </p:nvSpPr>
        <p:spPr bwMode="auto">
          <a:xfrm>
            <a:off x="2362200" y="1865313"/>
            <a:ext cx="457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66" name="Rectangle 5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Neurotransmission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6038"/>
            <a:ext cx="8610600" cy="820737"/>
          </a:xfrm>
          <a:noFill/>
          <a:ln/>
        </p:spPr>
        <p:txBody>
          <a:bodyPr lIns="90488" tIns="44450" rIns="90488" bIns="44450"/>
          <a:lstStyle/>
          <a:p>
            <a:r>
              <a:rPr lang="en-US" sz="4800" b="1">
                <a:solidFill>
                  <a:schemeClr val="tx1"/>
                </a:solidFill>
              </a:rPr>
              <a:t>Neuronal Transmission</a:t>
            </a:r>
          </a:p>
        </p:txBody>
      </p:sp>
      <p:sp>
        <p:nvSpPr>
          <p:cNvPr id="223235" name="Line 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2019300" y="2249488"/>
            <a:ext cx="5105400" cy="3084512"/>
            <a:chOff x="1272" y="1273"/>
            <a:chExt cx="3216" cy="1943"/>
          </a:xfrm>
        </p:grpSpPr>
        <p:pic>
          <p:nvPicPr>
            <p:cNvPr id="223237" name="Picture 5" descr="C:\Documents and Settings\steveg\My Documents\My Documents\A Small Dose of Tox\SD P2 Issues\NeuroTox\Ex&amp;inh neuron.bmp"/>
            <p:cNvPicPr>
              <a:picLocks noChangeAspect="1" noChangeArrowheads="1"/>
            </p:cNvPicPr>
            <p:nvPr/>
          </p:nvPicPr>
          <p:blipFill>
            <a:blip r:embed="rId3"/>
            <a:srcRect t="5000" b="15002"/>
            <a:stretch>
              <a:fillRect/>
            </a:stretch>
          </p:blipFill>
          <p:spPr bwMode="auto">
            <a:xfrm>
              <a:off x="1272" y="1273"/>
              <a:ext cx="3216" cy="1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3238" name="Text Box 6"/>
            <p:cNvSpPr txBox="1">
              <a:spLocks noChangeArrowheads="1"/>
            </p:cNvSpPr>
            <p:nvPr/>
          </p:nvSpPr>
          <p:spPr bwMode="auto">
            <a:xfrm>
              <a:off x="1608" y="1968"/>
              <a:ext cx="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 + - + +</a:t>
              </a:r>
            </a:p>
          </p:txBody>
        </p:sp>
        <p:sp>
          <p:nvSpPr>
            <p:cNvPr id="223239" name="Text Box 7"/>
            <p:cNvSpPr txBox="1">
              <a:spLocks noChangeArrowheads="1"/>
            </p:cNvSpPr>
            <p:nvPr/>
          </p:nvSpPr>
          <p:spPr bwMode="auto">
            <a:xfrm>
              <a:off x="1632" y="1536"/>
              <a:ext cx="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 + - + +</a:t>
              </a:r>
            </a:p>
          </p:txBody>
        </p:sp>
        <p:sp>
          <p:nvSpPr>
            <p:cNvPr id="223240" name="Text Box 8"/>
            <p:cNvSpPr txBox="1">
              <a:spLocks noChangeArrowheads="1"/>
            </p:cNvSpPr>
            <p:nvPr/>
          </p:nvSpPr>
          <p:spPr bwMode="auto">
            <a:xfrm>
              <a:off x="1656" y="2256"/>
              <a:ext cx="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 + - + +</a:t>
              </a:r>
            </a:p>
          </p:txBody>
        </p:sp>
        <p:sp>
          <p:nvSpPr>
            <p:cNvPr id="223241" name="Text Box 9"/>
            <p:cNvSpPr txBox="1">
              <a:spLocks noChangeArrowheads="1"/>
            </p:cNvSpPr>
            <p:nvPr/>
          </p:nvSpPr>
          <p:spPr bwMode="auto">
            <a:xfrm>
              <a:off x="1656" y="2736"/>
              <a:ext cx="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 + - + +</a:t>
              </a:r>
            </a:p>
          </p:txBody>
        </p:sp>
        <p:sp>
          <p:nvSpPr>
            <p:cNvPr id="223242" name="Text Box 10"/>
            <p:cNvSpPr txBox="1">
              <a:spLocks noChangeArrowheads="1"/>
            </p:cNvSpPr>
            <p:nvPr/>
          </p:nvSpPr>
          <p:spPr bwMode="auto">
            <a:xfrm>
              <a:off x="1536" y="1680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  - + -  -</a:t>
              </a:r>
            </a:p>
          </p:txBody>
        </p:sp>
        <p:sp>
          <p:nvSpPr>
            <p:cNvPr id="223243" name="Text Box 11"/>
            <p:cNvSpPr txBox="1">
              <a:spLocks noChangeArrowheads="1"/>
            </p:cNvSpPr>
            <p:nvPr/>
          </p:nvSpPr>
          <p:spPr bwMode="auto">
            <a:xfrm>
              <a:off x="1536" y="1824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  - + -  -</a:t>
              </a:r>
            </a:p>
          </p:txBody>
        </p:sp>
        <p:sp>
          <p:nvSpPr>
            <p:cNvPr id="223244" name="Text Box 12"/>
            <p:cNvSpPr txBox="1">
              <a:spLocks noChangeArrowheads="1"/>
            </p:cNvSpPr>
            <p:nvPr/>
          </p:nvSpPr>
          <p:spPr bwMode="auto">
            <a:xfrm>
              <a:off x="1584" y="2400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  - + -  -</a:t>
              </a:r>
            </a:p>
          </p:txBody>
        </p:sp>
        <p:sp>
          <p:nvSpPr>
            <p:cNvPr id="223245" name="Text Box 13"/>
            <p:cNvSpPr txBox="1">
              <a:spLocks noChangeArrowheads="1"/>
            </p:cNvSpPr>
            <p:nvPr/>
          </p:nvSpPr>
          <p:spPr bwMode="auto">
            <a:xfrm>
              <a:off x="1584" y="2544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  - + -  -</a:t>
              </a:r>
            </a:p>
          </p:txBody>
        </p:sp>
        <p:sp>
          <p:nvSpPr>
            <p:cNvPr id="223246" name="Text Box 14"/>
            <p:cNvSpPr txBox="1">
              <a:spLocks noChangeArrowheads="1"/>
            </p:cNvSpPr>
            <p:nvPr/>
          </p:nvSpPr>
          <p:spPr bwMode="auto">
            <a:xfrm>
              <a:off x="3432" y="1680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  -  -  -  -</a:t>
              </a:r>
            </a:p>
          </p:txBody>
        </p:sp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3456" y="1872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 + + + +</a:t>
              </a:r>
            </a:p>
          </p:txBody>
        </p:sp>
        <p:sp>
          <p:nvSpPr>
            <p:cNvPr id="223248" name="Text Box 16"/>
            <p:cNvSpPr txBox="1">
              <a:spLocks noChangeArrowheads="1"/>
            </p:cNvSpPr>
            <p:nvPr/>
          </p:nvSpPr>
          <p:spPr bwMode="auto">
            <a:xfrm>
              <a:off x="3456" y="1968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  -  -  -  -</a:t>
              </a:r>
            </a:p>
          </p:txBody>
        </p:sp>
        <p:sp>
          <p:nvSpPr>
            <p:cNvPr id="223249" name="Text Box 17"/>
            <p:cNvSpPr txBox="1">
              <a:spLocks noChangeArrowheads="1"/>
            </p:cNvSpPr>
            <p:nvPr/>
          </p:nvSpPr>
          <p:spPr bwMode="auto">
            <a:xfrm>
              <a:off x="3456" y="2160"/>
              <a:ext cx="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 + + + +</a:t>
              </a:r>
            </a:p>
          </p:txBody>
        </p:sp>
        <p:sp>
          <p:nvSpPr>
            <p:cNvPr id="223250" name="Text Box 18"/>
            <p:cNvSpPr txBox="1">
              <a:spLocks noChangeArrowheads="1"/>
            </p:cNvSpPr>
            <p:nvPr/>
          </p:nvSpPr>
          <p:spPr bwMode="auto">
            <a:xfrm>
              <a:off x="3408" y="254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1" name="Text Box 19"/>
            <p:cNvSpPr txBox="1">
              <a:spLocks noChangeArrowheads="1"/>
            </p:cNvSpPr>
            <p:nvPr/>
          </p:nvSpPr>
          <p:spPr bwMode="auto">
            <a:xfrm>
              <a:off x="3456" y="230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2" name="Text Box 20"/>
            <p:cNvSpPr txBox="1">
              <a:spLocks noChangeArrowheads="1"/>
            </p:cNvSpPr>
            <p:nvPr/>
          </p:nvSpPr>
          <p:spPr bwMode="auto">
            <a:xfrm>
              <a:off x="3360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3" name="Text Box 21"/>
            <p:cNvSpPr txBox="1">
              <a:spLocks noChangeArrowheads="1"/>
            </p:cNvSpPr>
            <p:nvPr/>
          </p:nvSpPr>
          <p:spPr bwMode="auto">
            <a:xfrm>
              <a:off x="3216" y="14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4" name="Text Box 22"/>
            <p:cNvSpPr txBox="1">
              <a:spLocks noChangeArrowheads="1"/>
            </p:cNvSpPr>
            <p:nvPr/>
          </p:nvSpPr>
          <p:spPr bwMode="auto">
            <a:xfrm>
              <a:off x="2832" y="28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5" name="Text Box 23"/>
            <p:cNvSpPr txBox="1">
              <a:spLocks noChangeArrowheads="1"/>
            </p:cNvSpPr>
            <p:nvPr/>
          </p:nvSpPr>
          <p:spPr bwMode="auto">
            <a:xfrm>
              <a:off x="3072" y="28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6" name="Text Box 24"/>
            <p:cNvSpPr txBox="1">
              <a:spLocks noChangeArrowheads="1"/>
            </p:cNvSpPr>
            <p:nvPr/>
          </p:nvSpPr>
          <p:spPr bwMode="auto">
            <a:xfrm>
              <a:off x="3264" y="278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7" name="Text Box 25"/>
            <p:cNvSpPr txBox="1">
              <a:spLocks noChangeArrowheads="1"/>
            </p:cNvSpPr>
            <p:nvPr/>
          </p:nvSpPr>
          <p:spPr bwMode="auto">
            <a:xfrm>
              <a:off x="3360" y="268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8" name="Text Box 26"/>
            <p:cNvSpPr txBox="1">
              <a:spLocks noChangeArrowheads="1"/>
            </p:cNvSpPr>
            <p:nvPr/>
          </p:nvSpPr>
          <p:spPr bwMode="auto">
            <a:xfrm>
              <a:off x="2976" y="29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59" name="Text Box 27"/>
            <p:cNvSpPr txBox="1">
              <a:spLocks noChangeArrowheads="1"/>
            </p:cNvSpPr>
            <p:nvPr/>
          </p:nvSpPr>
          <p:spPr bwMode="auto">
            <a:xfrm>
              <a:off x="3168" y="29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60" name="Text Box 28"/>
            <p:cNvSpPr txBox="1">
              <a:spLocks noChangeArrowheads="1"/>
            </p:cNvSpPr>
            <p:nvPr/>
          </p:nvSpPr>
          <p:spPr bwMode="auto">
            <a:xfrm>
              <a:off x="2976" y="148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61" name="Text Box 29"/>
            <p:cNvSpPr txBox="1">
              <a:spLocks noChangeArrowheads="1"/>
            </p:cNvSpPr>
            <p:nvPr/>
          </p:nvSpPr>
          <p:spPr bwMode="auto">
            <a:xfrm>
              <a:off x="2880" y="158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62" name="Text Box 30"/>
            <p:cNvSpPr txBox="1">
              <a:spLocks noChangeArrowheads="1"/>
            </p:cNvSpPr>
            <p:nvPr/>
          </p:nvSpPr>
          <p:spPr bwMode="auto">
            <a:xfrm>
              <a:off x="3072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63" name="Text Box 31"/>
            <p:cNvSpPr txBox="1">
              <a:spLocks noChangeArrowheads="1"/>
            </p:cNvSpPr>
            <p:nvPr/>
          </p:nvSpPr>
          <p:spPr bwMode="auto">
            <a:xfrm>
              <a:off x="2928" y="134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64" name="Text Box 32"/>
            <p:cNvSpPr txBox="1">
              <a:spLocks noChangeArrowheads="1"/>
            </p:cNvSpPr>
            <p:nvPr/>
          </p:nvSpPr>
          <p:spPr bwMode="auto">
            <a:xfrm>
              <a:off x="2592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65" name="Text Box 33"/>
            <p:cNvSpPr txBox="1">
              <a:spLocks noChangeArrowheads="1"/>
            </p:cNvSpPr>
            <p:nvPr/>
          </p:nvSpPr>
          <p:spPr bwMode="auto">
            <a:xfrm>
              <a:off x="2832" y="139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66" name="Text Box 34"/>
            <p:cNvSpPr txBox="1">
              <a:spLocks noChangeArrowheads="1"/>
            </p:cNvSpPr>
            <p:nvPr/>
          </p:nvSpPr>
          <p:spPr bwMode="auto">
            <a:xfrm>
              <a:off x="2880" y="259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67" name="Text Box 35"/>
            <p:cNvSpPr txBox="1">
              <a:spLocks noChangeArrowheads="1"/>
            </p:cNvSpPr>
            <p:nvPr/>
          </p:nvSpPr>
          <p:spPr bwMode="auto">
            <a:xfrm>
              <a:off x="3072" y="268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68" name="Text Box 36"/>
            <p:cNvSpPr txBox="1">
              <a:spLocks noChangeArrowheads="1"/>
            </p:cNvSpPr>
            <p:nvPr/>
          </p:nvSpPr>
          <p:spPr bwMode="auto">
            <a:xfrm>
              <a:off x="2976" y="268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69" name="Text Box 37"/>
            <p:cNvSpPr txBox="1">
              <a:spLocks noChangeArrowheads="1"/>
            </p:cNvSpPr>
            <p:nvPr/>
          </p:nvSpPr>
          <p:spPr bwMode="auto">
            <a:xfrm>
              <a:off x="3168" y="259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70" name="Text Box 38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71" name="Text Box 39"/>
            <p:cNvSpPr txBox="1">
              <a:spLocks noChangeArrowheads="1"/>
            </p:cNvSpPr>
            <p:nvPr/>
          </p:nvSpPr>
          <p:spPr bwMode="auto">
            <a:xfrm>
              <a:off x="3264" y="23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72" name="Text Box 40"/>
            <p:cNvSpPr txBox="1">
              <a:spLocks noChangeArrowheads="1"/>
            </p:cNvSpPr>
            <p:nvPr/>
          </p:nvSpPr>
          <p:spPr bwMode="auto">
            <a:xfrm>
              <a:off x="3264" y="216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73" name="Text Box 41"/>
            <p:cNvSpPr txBox="1">
              <a:spLocks noChangeArrowheads="1"/>
            </p:cNvSpPr>
            <p:nvPr/>
          </p:nvSpPr>
          <p:spPr bwMode="auto">
            <a:xfrm flipV="1">
              <a:off x="3312" y="211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74" name="Text Box 42"/>
            <p:cNvSpPr txBox="1">
              <a:spLocks noChangeArrowheads="1"/>
            </p:cNvSpPr>
            <p:nvPr/>
          </p:nvSpPr>
          <p:spPr bwMode="auto">
            <a:xfrm>
              <a:off x="2880" y="187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K</a:t>
              </a:r>
              <a:r>
                <a:rPr lang="en-US" sz="2400" b="1" baseline="3000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75" name="Text Box 43"/>
            <p:cNvSpPr txBox="1">
              <a:spLocks noChangeArrowheads="1"/>
            </p:cNvSpPr>
            <p:nvPr/>
          </p:nvSpPr>
          <p:spPr bwMode="auto">
            <a:xfrm>
              <a:off x="2832" y="230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K</a:t>
              </a:r>
              <a:r>
                <a:rPr lang="en-US" sz="2400" b="1" baseline="3000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76" name="Text Box 44"/>
            <p:cNvSpPr txBox="1">
              <a:spLocks noChangeArrowheads="1"/>
            </p:cNvSpPr>
            <p:nvPr/>
          </p:nvSpPr>
          <p:spPr bwMode="auto">
            <a:xfrm>
              <a:off x="2448" y="134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Na</a:t>
              </a:r>
              <a:r>
                <a:rPr lang="en-US" sz="2400" b="1" baseline="3000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23277" name="Text Box 45"/>
            <p:cNvSpPr txBox="1">
              <a:spLocks noChangeArrowheads="1"/>
            </p:cNvSpPr>
            <p:nvPr/>
          </p:nvSpPr>
          <p:spPr bwMode="auto">
            <a:xfrm>
              <a:off x="2448" y="283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Cl</a:t>
              </a:r>
              <a:r>
                <a:rPr lang="en-US" sz="3200" b="1" baseline="3000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78" name="Line 46"/>
            <p:cNvSpPr>
              <a:spLocks noChangeShapeType="1"/>
            </p:cNvSpPr>
            <p:nvPr/>
          </p:nvSpPr>
          <p:spPr bwMode="auto">
            <a:xfrm flipV="1">
              <a:off x="2736" y="2784"/>
              <a:ext cx="288" cy="9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79" name="Line 47"/>
            <p:cNvSpPr>
              <a:spLocks noChangeShapeType="1"/>
            </p:cNvSpPr>
            <p:nvPr/>
          </p:nvSpPr>
          <p:spPr bwMode="auto">
            <a:xfrm flipH="1" flipV="1">
              <a:off x="2760" y="2304"/>
              <a:ext cx="216" cy="9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80" name="Line 48"/>
            <p:cNvSpPr>
              <a:spLocks noChangeShapeType="1"/>
            </p:cNvSpPr>
            <p:nvPr/>
          </p:nvSpPr>
          <p:spPr bwMode="auto">
            <a:xfrm>
              <a:off x="2760" y="1584"/>
              <a:ext cx="216" cy="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81" name="Line 49"/>
            <p:cNvSpPr>
              <a:spLocks noChangeShapeType="1"/>
            </p:cNvSpPr>
            <p:nvPr/>
          </p:nvSpPr>
          <p:spPr bwMode="auto">
            <a:xfrm flipH="1">
              <a:off x="2736" y="2016"/>
              <a:ext cx="252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82" name="Text Box 50"/>
            <p:cNvSpPr txBox="1">
              <a:spLocks noChangeArrowheads="1"/>
            </p:cNvSpPr>
            <p:nvPr/>
          </p:nvSpPr>
          <p:spPr bwMode="auto">
            <a:xfrm>
              <a:off x="2640" y="16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3" name="Text Box 51"/>
            <p:cNvSpPr txBox="1">
              <a:spLocks noChangeArrowheads="1"/>
            </p:cNvSpPr>
            <p:nvPr/>
          </p:nvSpPr>
          <p:spPr bwMode="auto">
            <a:xfrm>
              <a:off x="2496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4" name="Text Box 52"/>
            <p:cNvSpPr txBox="1">
              <a:spLocks noChangeArrowheads="1"/>
            </p:cNvSpPr>
            <p:nvPr/>
          </p:nvSpPr>
          <p:spPr bwMode="auto">
            <a:xfrm>
              <a:off x="2592" y="17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5" name="Text Box 53"/>
            <p:cNvSpPr txBox="1">
              <a:spLocks noChangeArrowheads="1"/>
            </p:cNvSpPr>
            <p:nvPr/>
          </p:nvSpPr>
          <p:spPr bwMode="auto">
            <a:xfrm>
              <a:off x="2640" y="254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6" name="Text Box 54"/>
            <p:cNvSpPr txBox="1">
              <a:spLocks noChangeArrowheads="1"/>
            </p:cNvSpPr>
            <p:nvPr/>
          </p:nvSpPr>
          <p:spPr bwMode="auto">
            <a:xfrm>
              <a:off x="2544" y="168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7" name="Text Box 55"/>
            <p:cNvSpPr txBox="1">
              <a:spLocks noChangeArrowheads="1"/>
            </p:cNvSpPr>
            <p:nvPr/>
          </p:nvSpPr>
          <p:spPr bwMode="auto">
            <a:xfrm>
              <a:off x="2640" y="230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8" name="Text Box 56"/>
            <p:cNvSpPr txBox="1">
              <a:spLocks noChangeArrowheads="1"/>
            </p:cNvSpPr>
            <p:nvPr/>
          </p:nvSpPr>
          <p:spPr bwMode="auto">
            <a:xfrm>
              <a:off x="2592" y="244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89" name="Text Box 57"/>
            <p:cNvSpPr txBox="1">
              <a:spLocks noChangeArrowheads="1"/>
            </p:cNvSpPr>
            <p:nvPr/>
          </p:nvSpPr>
          <p:spPr bwMode="auto">
            <a:xfrm>
              <a:off x="3072" y="134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90" name="Text Box 58"/>
            <p:cNvSpPr txBox="1">
              <a:spLocks noChangeArrowheads="1"/>
            </p:cNvSpPr>
            <p:nvPr/>
          </p:nvSpPr>
          <p:spPr bwMode="auto">
            <a:xfrm>
              <a:off x="2544" y="23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223291" name="Text Box 59"/>
            <p:cNvSpPr txBox="1">
              <a:spLocks noChangeArrowheads="1"/>
            </p:cNvSpPr>
            <p:nvPr/>
          </p:nvSpPr>
          <p:spPr bwMode="auto">
            <a:xfrm>
              <a:off x="2640" y="240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rgbClr val="000000"/>
                  </a:solidFill>
                </a:rPr>
                <a:t>-</a:t>
              </a:r>
            </a:p>
          </p:txBody>
        </p:sp>
      </p:grpSp>
      <p:sp>
        <p:nvSpPr>
          <p:cNvPr id="223292" name="Text Box 60"/>
          <p:cNvSpPr txBox="1">
            <a:spLocks noChangeArrowheads="1"/>
          </p:cNvSpPr>
          <p:nvPr/>
        </p:nvSpPr>
        <p:spPr bwMode="auto">
          <a:xfrm>
            <a:off x="0" y="4540250"/>
            <a:ext cx="18049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Inhibitory</a:t>
            </a:r>
          </a:p>
          <a:p>
            <a:pPr algn="ctr"/>
            <a:r>
              <a:rPr lang="en-US" sz="2800" b="1"/>
              <a:t> Synapse</a:t>
            </a:r>
          </a:p>
        </p:txBody>
      </p:sp>
      <p:sp>
        <p:nvSpPr>
          <p:cNvPr id="223293" name="Text Box 61"/>
          <p:cNvSpPr txBox="1">
            <a:spLocks noChangeArrowheads="1"/>
          </p:cNvSpPr>
          <p:nvPr/>
        </p:nvSpPr>
        <p:spPr bwMode="auto">
          <a:xfrm>
            <a:off x="76200" y="1873250"/>
            <a:ext cx="1906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/>
              <a:t>Excitatory</a:t>
            </a:r>
          </a:p>
          <a:p>
            <a:pPr algn="ctr"/>
            <a:r>
              <a:rPr lang="en-US" sz="2800" b="1"/>
              <a:t> Synapse</a:t>
            </a:r>
          </a:p>
        </p:txBody>
      </p:sp>
      <p:grpSp>
        <p:nvGrpSpPr>
          <p:cNvPr id="223294" name="Group 62"/>
          <p:cNvGrpSpPr>
            <a:grpSpLocks/>
          </p:cNvGrpSpPr>
          <p:nvPr/>
        </p:nvGrpSpPr>
        <p:grpSpPr bwMode="auto">
          <a:xfrm>
            <a:off x="2362200" y="5410200"/>
            <a:ext cx="609600" cy="1069975"/>
            <a:chOff x="1200" y="3646"/>
            <a:chExt cx="384" cy="674"/>
          </a:xfrm>
        </p:grpSpPr>
        <p:sp>
          <p:nvSpPr>
            <p:cNvPr id="223295" name="Line 63"/>
            <p:cNvSpPr>
              <a:spLocks noChangeShapeType="1"/>
            </p:cNvSpPr>
            <p:nvPr/>
          </p:nvSpPr>
          <p:spPr bwMode="auto">
            <a:xfrm flipH="1">
              <a:off x="1584" y="3696"/>
              <a:ext cx="0" cy="52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triangle" w="lg" len="med"/>
              <a:tailEnd type="non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96" name="Text Box 64"/>
            <p:cNvSpPr txBox="1">
              <a:spLocks noChangeArrowheads="1"/>
            </p:cNvSpPr>
            <p:nvPr/>
          </p:nvSpPr>
          <p:spPr bwMode="auto">
            <a:xfrm>
              <a:off x="1200" y="3646"/>
              <a:ext cx="333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/>
                <a:t>+40</a:t>
              </a:r>
            </a:p>
            <a:p>
              <a:pPr algn="ctr"/>
              <a:r>
                <a:rPr lang="en-US" sz="1600" b="1"/>
                <a:t>0</a:t>
              </a:r>
            </a:p>
            <a:p>
              <a:pPr algn="ctr"/>
              <a:r>
                <a:rPr lang="en-US" sz="1600" b="1"/>
                <a:t>-40</a:t>
              </a:r>
            </a:p>
            <a:p>
              <a:pPr algn="ctr"/>
              <a:r>
                <a:rPr lang="en-US" sz="1600" b="1"/>
                <a:t>-70</a:t>
              </a:r>
            </a:p>
          </p:txBody>
        </p:sp>
      </p:grpSp>
      <p:sp>
        <p:nvSpPr>
          <p:cNvPr id="223297" name="Line 65"/>
          <p:cNvSpPr>
            <a:spLocks noChangeShapeType="1"/>
          </p:cNvSpPr>
          <p:nvPr/>
        </p:nvSpPr>
        <p:spPr bwMode="auto">
          <a:xfrm flipH="1">
            <a:off x="2971800" y="1146175"/>
            <a:ext cx="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98" name="Text Box 66"/>
          <p:cNvSpPr txBox="1">
            <a:spLocks noChangeArrowheads="1"/>
          </p:cNvSpPr>
          <p:nvPr/>
        </p:nvSpPr>
        <p:spPr bwMode="auto">
          <a:xfrm>
            <a:off x="2362200" y="1066800"/>
            <a:ext cx="5286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+40</a:t>
            </a:r>
          </a:p>
          <a:p>
            <a:pPr algn="ctr"/>
            <a:r>
              <a:rPr lang="en-US" sz="1600" b="1"/>
              <a:t>0</a:t>
            </a:r>
          </a:p>
          <a:p>
            <a:pPr algn="ctr"/>
            <a:r>
              <a:rPr lang="en-US" sz="1600" b="1"/>
              <a:t>-40</a:t>
            </a:r>
          </a:p>
          <a:p>
            <a:pPr algn="ctr"/>
            <a:r>
              <a:rPr lang="en-US" sz="1600" b="1"/>
              <a:t>-70</a:t>
            </a:r>
          </a:p>
        </p:txBody>
      </p:sp>
      <p:sp>
        <p:nvSpPr>
          <p:cNvPr id="223299" name="Text Box 67"/>
          <p:cNvSpPr txBox="1">
            <a:spLocks noChangeArrowheads="1"/>
          </p:cNvSpPr>
          <p:nvPr/>
        </p:nvSpPr>
        <p:spPr bwMode="auto">
          <a:xfrm>
            <a:off x="1676400" y="6445250"/>
            <a:ext cx="173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Action Potential</a:t>
            </a:r>
          </a:p>
        </p:txBody>
      </p:sp>
      <p:sp>
        <p:nvSpPr>
          <p:cNvPr id="223300" name="Text Box 68"/>
          <p:cNvSpPr txBox="1">
            <a:spLocks noChangeArrowheads="1"/>
          </p:cNvSpPr>
          <p:nvPr/>
        </p:nvSpPr>
        <p:spPr bwMode="auto">
          <a:xfrm>
            <a:off x="4038600" y="6477000"/>
            <a:ext cx="646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IPSP</a:t>
            </a:r>
          </a:p>
        </p:txBody>
      </p:sp>
      <p:sp>
        <p:nvSpPr>
          <p:cNvPr id="223301" name="Line 69"/>
          <p:cNvSpPr>
            <a:spLocks noChangeShapeType="1"/>
          </p:cNvSpPr>
          <p:nvPr/>
        </p:nvSpPr>
        <p:spPr bwMode="auto">
          <a:xfrm>
            <a:off x="4343400" y="6172200"/>
            <a:ext cx="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02" name="Line 70"/>
          <p:cNvSpPr>
            <a:spLocks noChangeShapeType="1"/>
          </p:cNvSpPr>
          <p:nvPr/>
        </p:nvSpPr>
        <p:spPr bwMode="auto">
          <a:xfrm flipV="1">
            <a:off x="4343400" y="16764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03" name="Text Box 71"/>
          <p:cNvSpPr txBox="1">
            <a:spLocks noChangeArrowheads="1"/>
          </p:cNvSpPr>
          <p:nvPr/>
        </p:nvSpPr>
        <p:spPr bwMode="auto">
          <a:xfrm>
            <a:off x="3963988" y="1066800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EPSP</a:t>
            </a:r>
          </a:p>
        </p:txBody>
      </p:sp>
      <p:sp>
        <p:nvSpPr>
          <p:cNvPr id="223304" name="Line 72"/>
          <p:cNvSpPr>
            <a:spLocks noChangeShapeType="1"/>
          </p:cNvSpPr>
          <p:nvPr/>
        </p:nvSpPr>
        <p:spPr bwMode="auto">
          <a:xfrm flipH="1">
            <a:off x="5867400" y="1219200"/>
            <a:ext cx="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05" name="Text Box 73"/>
          <p:cNvSpPr txBox="1">
            <a:spLocks noChangeArrowheads="1"/>
          </p:cNvSpPr>
          <p:nvPr/>
        </p:nvSpPr>
        <p:spPr bwMode="auto">
          <a:xfrm>
            <a:off x="6184900" y="1371600"/>
            <a:ext cx="250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Action Potential</a:t>
            </a:r>
          </a:p>
        </p:txBody>
      </p:sp>
      <p:sp>
        <p:nvSpPr>
          <p:cNvPr id="223306" name="Text Box 74"/>
          <p:cNvSpPr txBox="1">
            <a:spLocks noChangeArrowheads="1"/>
          </p:cNvSpPr>
          <p:nvPr/>
        </p:nvSpPr>
        <p:spPr bwMode="auto">
          <a:xfrm>
            <a:off x="5541963" y="5791200"/>
            <a:ext cx="2992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/>
              <a:t>No Action Potential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066800" y="2286000"/>
            <a:ext cx="7391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Inhalation (e.g. solvents, nicotine)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Ingestions (e.g. lead, alcohol)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Skin (e.g. pesticides, nicotine)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Physical (e.g. load noise)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Exposure Issues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What causes neurotoxicity?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555875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5400" b="1">
                <a:latin typeface="Arial" charset="0"/>
              </a:rPr>
              <a:t>Wide ranged of agents – chemical and physical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Types Of Neurotoxicity</a:t>
            </a: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>
            <a:off x="431800" y="9144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185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b="1"/>
              <a:t>Neuronopathy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Cell Death. Irreversible – cells not replaced.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MPTP, Trimethytin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Axonopathy </a:t>
            </a:r>
            <a:endParaRPr lang="en-US" sz="2800" b="1"/>
          </a:p>
          <a:p>
            <a:pPr marL="914400" lvl="1" indent="-457200">
              <a:buFontTx/>
              <a:buChar char="•"/>
            </a:pPr>
            <a:r>
              <a:rPr lang="en-US" sz="2800" b="1"/>
              <a:t>Degeneration of axon. Reversible.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Hexane, Acrylamide</a:t>
            </a:r>
            <a:endParaRPr lang="en-US" sz="3200" b="1"/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Myelinopathy</a:t>
            </a:r>
            <a:endParaRPr lang="en-US" sz="2800" b="1"/>
          </a:p>
          <a:p>
            <a:pPr marL="914400" lvl="1" indent="-457200">
              <a:buFontTx/>
              <a:buChar char="•"/>
            </a:pPr>
            <a:r>
              <a:rPr lang="en-US" sz="2800" b="1"/>
              <a:t>Damage to myelin (e.g. Schwann cells)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Lead, Hexachlorophene</a:t>
            </a:r>
            <a:endParaRPr lang="en-US" sz="3200" b="1"/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Transmission Toxicity</a:t>
            </a:r>
            <a:endParaRPr lang="en-US" sz="2800" b="1"/>
          </a:p>
          <a:p>
            <a:pPr marL="914400" lvl="1" indent="-457200">
              <a:buFontTx/>
              <a:buChar char="•"/>
            </a:pPr>
            <a:r>
              <a:rPr lang="en-US" sz="2800" b="1"/>
              <a:t>Disruption of neurotransmission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Organophosphate pesticides, Cocaine, DDT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5" name="Picture 5" descr="C:\Documents and Settings\steveg\Application Data\Microsoft\Media Catalog\Downloaded Clips\cl67\j0257963.wmf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1981200" y="1262063"/>
            <a:ext cx="5105400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57200" y="1752600"/>
            <a:ext cx="8229600" cy="374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chemeClr val="tx1"/>
                </a:solidFill>
              </a:rPr>
              <a:t>	</a:t>
            </a:r>
            <a:r>
              <a:rPr lang="en-US" sz="4000" b="1">
                <a:solidFill>
                  <a:schemeClr val="tx1"/>
                </a:solidFill>
              </a:rPr>
              <a:t>An adverse change in the chemistry, structure or function of the nervous system during development or at maturity, following exposure to a chemical or physical agent.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What is Neurotoxicity</a:t>
            </a:r>
            <a:endParaRPr lang="en-US" sz="400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Neurotoxic Injury</a:t>
            </a:r>
          </a:p>
        </p:txBody>
      </p:sp>
      <p:sp>
        <p:nvSpPr>
          <p:cNvPr id="235523" name="Line 3"/>
          <p:cNvSpPr>
            <a:spLocks noChangeShapeType="1"/>
          </p:cNvSpPr>
          <p:nvPr/>
        </p:nvSpPr>
        <p:spPr bwMode="auto">
          <a:xfrm>
            <a:off x="431800" y="91440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24" name="Picture 4" descr="C:\Documents and Settings\steveg\My Documents\My Documents\A Small Dose of Tox\SD P2 Issues\NeuroTox\Neruo cell injury cl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03338"/>
            <a:ext cx="7239000" cy="5249862"/>
          </a:xfrm>
          <a:prstGeom prst="rect">
            <a:avLst/>
          </a:prstGeom>
          <a:noFill/>
        </p:spPr>
      </p:pic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107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Neuron</a:t>
            </a: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2133600" y="12192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/>
              <a:t>Normal</a:t>
            </a: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3048000" y="153828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/>
              <a:t>Neuronopathy</a:t>
            </a: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4438650" y="12192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/>
              <a:t>Axonopathy</a:t>
            </a:r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5441950" y="15382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/>
              <a:t>Myelinopathy</a:t>
            </a: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6572250" y="1219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/>
              <a:t>Transmission </a:t>
            </a:r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>
            <a:off x="2057400" y="2133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990600" y="3810000"/>
            <a:ext cx="820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Axon</a:t>
            </a:r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1752600" y="40386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788988" y="5257800"/>
            <a:ext cx="1230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Synapse</a:t>
            </a:r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>
            <a:off x="1981200" y="5486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914400" y="3032125"/>
            <a:ext cx="973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Myelin</a:t>
            </a:r>
          </a:p>
        </p:txBody>
      </p:sp>
      <p:sp>
        <p:nvSpPr>
          <p:cNvPr id="235537" name="Line 17"/>
          <p:cNvSpPr>
            <a:spLocks noChangeShapeType="1"/>
          </p:cNvSpPr>
          <p:nvPr/>
        </p:nvSpPr>
        <p:spPr bwMode="auto">
          <a:xfrm>
            <a:off x="1828800" y="3276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319963" cy="698500"/>
          </a:xfrm>
          <a:noFill/>
          <a:ln/>
        </p:spPr>
        <p:txBody>
          <a:bodyPr wrap="none" lIns="90488" tIns="44450" rIns="90488" bIns="44450"/>
          <a:lstStyle/>
          <a:p>
            <a:r>
              <a:rPr lang="en-US" sz="4000" b="1">
                <a:solidFill>
                  <a:schemeClr val="tx1"/>
                </a:solidFill>
              </a:rPr>
              <a:t>Examples of Neurotoxicology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295400"/>
            <a:ext cx="6908800" cy="5356225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Ø"/>
            </a:pPr>
            <a:r>
              <a:rPr lang="en-US" b="1" u="sng">
                <a:latin typeface="Arial" charset="0"/>
              </a:rPr>
              <a:t>Diseases</a:t>
            </a:r>
            <a:endParaRPr lang="en-US" b="1">
              <a:latin typeface="Arial" charset="0"/>
            </a:endParaRPr>
          </a:p>
          <a:p>
            <a:pPr lvl="1">
              <a:buFontTx/>
              <a:buNone/>
            </a:pPr>
            <a:r>
              <a:rPr lang="en-US" b="1">
                <a:latin typeface="Arial" charset="0"/>
              </a:rPr>
              <a:t>Parkinson's, Alzheimer's, MS, ALS..</a:t>
            </a:r>
          </a:p>
          <a:p>
            <a:pPr>
              <a:buFont typeface="Wingdings" charset="2"/>
              <a:buChar char="Ø"/>
            </a:pPr>
            <a:r>
              <a:rPr lang="en-US" b="1" u="sng">
                <a:latin typeface="Arial" charset="0"/>
              </a:rPr>
              <a:t>Environmental</a:t>
            </a:r>
          </a:p>
          <a:p>
            <a:pPr lvl="1">
              <a:buFontTx/>
              <a:buNone/>
            </a:pPr>
            <a:r>
              <a:rPr lang="en-US" b="1">
                <a:latin typeface="Arial" charset="0"/>
              </a:rPr>
              <a:t>Lead, Methylmercury, PCBs</a:t>
            </a:r>
          </a:p>
          <a:p>
            <a:pPr>
              <a:buFont typeface="Wingdings" charset="2"/>
              <a:buChar char="Ø"/>
            </a:pPr>
            <a:r>
              <a:rPr lang="en-US" b="1" u="sng">
                <a:latin typeface="Arial" charset="0"/>
              </a:rPr>
              <a:t>Occupational</a:t>
            </a:r>
            <a:endParaRPr lang="en-US" b="1">
              <a:latin typeface="Arial" charset="0"/>
            </a:endParaRPr>
          </a:p>
          <a:p>
            <a:pPr lvl="1">
              <a:buFontTx/>
              <a:buNone/>
            </a:pPr>
            <a:r>
              <a:rPr lang="en-US" b="1">
                <a:latin typeface="Arial" charset="0"/>
              </a:rPr>
              <a:t>Solvents, Pesticides</a:t>
            </a:r>
          </a:p>
          <a:p>
            <a:pPr eaLnBrk="0" hangingPunct="0">
              <a:lnSpc>
                <a:spcPct val="125000"/>
              </a:lnSpc>
              <a:spcBef>
                <a:spcPct val="0"/>
              </a:spcBef>
              <a:buFont typeface="Wingdings" charset="2"/>
              <a:buChar char="Ø"/>
            </a:pPr>
            <a:r>
              <a:rPr lang="en-US" b="1" u="sng">
                <a:latin typeface="Arial" charset="0"/>
              </a:rPr>
              <a:t>Drugs - Clinical</a:t>
            </a:r>
            <a:endParaRPr lang="en-US" b="1">
              <a:latin typeface="Arial" charset="0"/>
            </a:endParaRPr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Vincristine, cisplatin</a:t>
            </a:r>
          </a:p>
          <a:p>
            <a:pPr eaLnBrk="0" hangingPunct="0">
              <a:lnSpc>
                <a:spcPct val="125000"/>
              </a:lnSpc>
              <a:spcBef>
                <a:spcPct val="0"/>
              </a:spcBef>
              <a:buFont typeface="Wingdings" charset="2"/>
              <a:buChar char="Ø"/>
            </a:pPr>
            <a:r>
              <a:rPr lang="en-US" b="1" u="sng">
                <a:latin typeface="Arial" charset="0"/>
              </a:rPr>
              <a:t>Drugs - Social</a:t>
            </a:r>
            <a:endParaRPr lang="en-US" b="1">
              <a:latin typeface="Arial" charset="0"/>
            </a:endParaRPr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>
                <a:latin typeface="Arial" charset="0"/>
              </a:rPr>
              <a:t>Alcohol, cocaine, nicotine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685800" y="1295400"/>
            <a:ext cx="7848600" cy="4970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Cognitive Effects </a:t>
            </a:r>
          </a:p>
          <a:p>
            <a:pPr marL="914400" lvl="1" indent="-457200" eaLnBrk="0" hangingPunct="0">
              <a:buFont typeface="Wingdings" charset="2"/>
              <a:buNone/>
            </a:pPr>
            <a:r>
              <a:rPr lang="en-US" sz="2800" b="1">
                <a:solidFill>
                  <a:schemeClr val="tx1"/>
                </a:solidFill>
              </a:rPr>
              <a:t>- memory, learning, confusion</a:t>
            </a: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Motor Effects</a:t>
            </a:r>
          </a:p>
          <a:p>
            <a:pPr marL="914400" lvl="1" indent="-457200" eaLnBrk="0" hangingPunct="0">
              <a:buFont typeface="Wingdings" charset="2"/>
              <a:buNone/>
            </a:pPr>
            <a:r>
              <a:rPr lang="en-US" sz="2800" b="1">
                <a:solidFill>
                  <a:schemeClr val="tx1"/>
                </a:solidFill>
              </a:rPr>
              <a:t>- weakness, convulsion, paralysis</a:t>
            </a:r>
            <a:endParaRPr lang="en-US" sz="3200" b="1">
              <a:solidFill>
                <a:schemeClr val="tx1"/>
              </a:solidFill>
            </a:endParaRP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Sensory Effects</a:t>
            </a:r>
          </a:p>
          <a:p>
            <a:pPr marL="914400" lvl="1" indent="-457200" eaLnBrk="0" hangingPunct="0">
              <a:buFont typeface="Wingdings" charset="2"/>
              <a:buNone/>
            </a:pPr>
            <a:r>
              <a:rPr lang="en-US" sz="2800" b="1">
                <a:solidFill>
                  <a:schemeClr val="tx1"/>
                </a:solidFill>
              </a:rPr>
              <a:t>- vision, auditory, touch, balance</a:t>
            </a:r>
            <a:endParaRPr lang="en-US" sz="3200" b="1">
              <a:solidFill>
                <a:schemeClr val="tx1"/>
              </a:solidFill>
            </a:endParaRP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Mood and Personality Effects</a:t>
            </a:r>
          </a:p>
          <a:p>
            <a:pPr marL="914400" lvl="1" indent="-457200" eaLnBrk="0" hangingPunct="0"/>
            <a:r>
              <a:rPr lang="en-US" sz="2800" b="1">
                <a:solidFill>
                  <a:schemeClr val="tx1"/>
                </a:solidFill>
              </a:rPr>
              <a:t>- sleep, depression, irritability, excitability</a:t>
            </a: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General Effects</a:t>
            </a:r>
          </a:p>
          <a:p>
            <a:pPr marL="914400" lvl="1" indent="-457200" eaLnBrk="0" hangingPunct="0">
              <a:buFont typeface="Wingdings" charset="2"/>
              <a:buNone/>
            </a:pPr>
            <a:r>
              <a:rPr lang="en-US" sz="2800" b="1">
                <a:solidFill>
                  <a:schemeClr val="tx1"/>
                </a:solidFill>
              </a:rPr>
              <a:t>- loss of appetite, fatigue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077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Neurotoxic Effects</a:t>
            </a:r>
            <a:endParaRPr lang="en-US" sz="400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90625"/>
          </a:xfrm>
        </p:spPr>
        <p:txBody>
          <a:bodyPr/>
          <a:lstStyle/>
          <a:p>
            <a:r>
              <a:rPr lang="en-US" sz="3600" b="1"/>
              <a:t>Classification of neurotoxicants by mechanism of action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533400" y="2009775"/>
            <a:ext cx="81534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b="1"/>
              <a:t> </a:t>
            </a:r>
            <a:r>
              <a:rPr lang="en-US" sz="4000" b="1"/>
              <a:t>Temporary inhibition of 	nerve function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Agents which alter membrane function</a:t>
            </a:r>
          </a:p>
          <a:p>
            <a:pPr marL="914400" lvl="1" indent="-457200">
              <a:buFontTx/>
              <a:buChar char="•"/>
            </a:pPr>
            <a:r>
              <a:rPr lang="en-US" sz="3200" b="1"/>
              <a:t>Agents with interfere with synaptic transmission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1463675"/>
            <a:ext cx="8499475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 Dependence on oxygen</a:t>
            </a:r>
          </a:p>
          <a:p>
            <a:pPr marL="1028700" lvl="1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Little anaerobic capacity</a:t>
            </a:r>
          </a:p>
          <a:p>
            <a:pPr marL="1028700" lvl="1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CO – less available oxygen</a:t>
            </a:r>
          </a:p>
          <a:p>
            <a:pPr marL="1028700" lvl="1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Cyanide – inability to use oxygen</a:t>
            </a: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 </a:t>
            </a:r>
            <a:r>
              <a:rPr lang="en-US" sz="4000" b="1">
                <a:solidFill>
                  <a:schemeClr val="tx1"/>
                </a:solidFill>
              </a:rPr>
              <a:t>Dependence on glucose</a:t>
            </a:r>
          </a:p>
          <a:p>
            <a:pPr marL="1028700" lvl="1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Sole energy source</a:t>
            </a:r>
          </a:p>
          <a:p>
            <a:pPr marL="457200" indent="-457200" eaLnBrk="0" hangingPunct="0">
              <a:buFont typeface="Wingdings" charset="2"/>
              <a:buChar char="Ø"/>
            </a:pPr>
            <a:r>
              <a:rPr lang="en-US" sz="3600" b="1">
                <a:solidFill>
                  <a:schemeClr val="tx1"/>
                </a:solidFill>
              </a:rPr>
              <a:t> </a:t>
            </a:r>
            <a:r>
              <a:rPr lang="en-US" sz="4000" b="1">
                <a:solidFill>
                  <a:schemeClr val="tx1"/>
                </a:solidFill>
              </a:rPr>
              <a:t>High metabolic rate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Physiological Sensitivity</a:t>
            </a:r>
            <a:endParaRPr lang="en-US" sz="48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85800" y="1676400"/>
            <a:ext cx="7813675" cy="3625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61963" indent="-461963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 Structure</a:t>
            </a:r>
            <a:endParaRPr lang="en-US" sz="3600" b="1">
              <a:solidFill>
                <a:schemeClr val="tx1"/>
              </a:solidFill>
            </a:endParaRPr>
          </a:p>
          <a:p>
            <a:pPr marL="1365250" lvl="1" indent="-457200" eaLnBrk="0" hangingPunct="0">
              <a:buFontTx/>
              <a:buChar char="•"/>
            </a:pPr>
            <a:r>
              <a:rPr lang="en-US" sz="3600" b="1">
                <a:solidFill>
                  <a:schemeClr val="tx1"/>
                </a:solidFill>
              </a:rPr>
              <a:t>Long cell requires extensive 	intracellular transport</a:t>
            </a:r>
          </a:p>
          <a:p>
            <a:pPr marL="461963" indent="-461963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Blood-Brain Barrier</a:t>
            </a:r>
          </a:p>
          <a:p>
            <a:pPr marL="461963" indent="-461963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Developmental stage</a:t>
            </a:r>
          </a:p>
          <a:p>
            <a:pPr marL="1365250" lvl="1" indent="-457200" eaLnBrk="0" hangingPunct="0">
              <a:buFont typeface="Wingdings" charset="2"/>
              <a:buNone/>
            </a:pPr>
            <a:r>
              <a:rPr lang="en-US" sz="4000" b="1">
                <a:solidFill>
                  <a:schemeClr val="tx1"/>
                </a:solidFill>
              </a:rPr>
              <a:t>(lead and alcohol)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Physiological Sensitivity</a:t>
            </a:r>
            <a:endParaRPr lang="en-US" sz="480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09600" y="1524000"/>
            <a:ext cx="7966075" cy="435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61963" indent="-461963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Neurons CANNOT divide and replace themselves</a:t>
            </a:r>
          </a:p>
          <a:p>
            <a:pPr marL="461963" indent="-461963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Neurons CAN repair limited axonal damage</a:t>
            </a:r>
          </a:p>
          <a:p>
            <a:pPr marL="461963" indent="-461963" eaLnBrk="0" hangingPunct="0">
              <a:buFont typeface="Wingdings" charset="2"/>
              <a:buChar char="Ø"/>
            </a:pPr>
            <a:r>
              <a:rPr lang="en-US" sz="4000" b="1">
                <a:solidFill>
                  <a:schemeClr val="tx1"/>
                </a:solidFill>
              </a:rPr>
              <a:t>Most Recovery</a:t>
            </a:r>
          </a:p>
          <a:p>
            <a:pPr marL="1365250" lvl="1" indent="-457200" eaLnBrk="0" hangingPunct="0">
              <a:buFontTx/>
              <a:buChar char="•"/>
            </a:pPr>
            <a:r>
              <a:rPr lang="en-US" sz="4000" b="1">
                <a:solidFill>
                  <a:schemeClr val="tx1"/>
                </a:solidFill>
              </a:rPr>
              <a:t>Redundancy of Function</a:t>
            </a:r>
          </a:p>
          <a:p>
            <a:pPr marL="1365250" lvl="1" indent="-457200" eaLnBrk="0" hangingPunct="0">
              <a:buFontTx/>
              <a:buChar char="•"/>
            </a:pPr>
            <a:r>
              <a:rPr lang="en-US" sz="4000" b="1">
                <a:solidFill>
                  <a:schemeClr val="tx1"/>
                </a:solidFill>
              </a:rPr>
              <a:t>Plasticity of Organization</a:t>
            </a:r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Reversibility of Damage</a:t>
            </a:r>
            <a:endParaRPr lang="en-US" sz="480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90625"/>
          </a:xfrm>
        </p:spPr>
        <p:txBody>
          <a:bodyPr/>
          <a:lstStyle/>
          <a:p>
            <a:r>
              <a:rPr lang="en-US" sz="3600" b="1"/>
              <a:t>Classification of neurotoxicants by mechanism of action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458200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b="1"/>
              <a:t> </a:t>
            </a:r>
            <a:r>
              <a:rPr lang="en-US" sz="3200" b="1"/>
              <a:t>Permanent inhibition of nerve function</a:t>
            </a:r>
            <a:endParaRPr lang="en-US" sz="4000" b="1"/>
          </a:p>
          <a:p>
            <a:pPr marL="914400" lvl="1" indent="-457200">
              <a:buFontTx/>
              <a:buChar char="•"/>
            </a:pPr>
            <a:r>
              <a:rPr lang="en-US" sz="2800" b="1"/>
              <a:t>Agents which cause Anoxia</a:t>
            </a:r>
          </a:p>
          <a:p>
            <a:pPr marL="1371600" lvl="2" indent="-457200">
              <a:buFontTx/>
              <a:buChar char="•"/>
            </a:pPr>
            <a:r>
              <a:rPr lang="en-US" sz="2400" b="1"/>
              <a:t>Anoxic anoxia</a:t>
            </a:r>
          </a:p>
          <a:p>
            <a:pPr marL="1371600" lvl="2" indent="-457200">
              <a:buFontTx/>
              <a:buChar char="•"/>
            </a:pPr>
            <a:r>
              <a:rPr lang="en-US" sz="2400" b="1"/>
              <a:t>Ischemic anoxia</a:t>
            </a:r>
          </a:p>
          <a:p>
            <a:pPr marL="1371600" lvl="2" indent="-457200">
              <a:buFontTx/>
              <a:buChar char="•"/>
            </a:pPr>
            <a:r>
              <a:rPr lang="en-US" sz="2400" b="1"/>
              <a:t>Cytotoxic anoxia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Agents which damage myelin formation</a:t>
            </a:r>
          </a:p>
          <a:p>
            <a:pPr marL="1371600" lvl="2" indent="-457200">
              <a:buFontTx/>
              <a:buChar char="•"/>
            </a:pPr>
            <a:r>
              <a:rPr lang="en-US" sz="2400" b="1"/>
              <a:t>Oligodendroglia (CNS)</a:t>
            </a:r>
          </a:p>
          <a:p>
            <a:pPr marL="1371600" lvl="2" indent="-457200">
              <a:buFontTx/>
              <a:buChar char="•"/>
            </a:pPr>
            <a:r>
              <a:rPr lang="en-US" sz="2400" b="1"/>
              <a:t>Schwann cells (PNS)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Agents which damage peripheral axons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Agents which damage nerve cell body</a:t>
            </a:r>
          </a:p>
          <a:p>
            <a:pPr marL="914400" lvl="1" indent="-457200">
              <a:buFontTx/>
              <a:buChar char="•"/>
            </a:pPr>
            <a:r>
              <a:rPr lang="en-US" sz="2800" b="1"/>
              <a:t>Agents which cause localized CNS lesions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228600"/>
            <a:ext cx="8458200" cy="1190625"/>
          </a:xfrm>
        </p:spPr>
        <p:txBody>
          <a:bodyPr/>
          <a:lstStyle/>
          <a:p>
            <a:r>
              <a:rPr lang="en-US" sz="3600" b="1"/>
              <a:t>Neurological and Behavioral Effects of Exposure to Toxic Substances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342900" y="1600200"/>
            <a:ext cx="84582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b="1"/>
              <a:t>Motor Effects - </a:t>
            </a:r>
            <a:r>
              <a:rPr lang="en-US" sz="2000" b="1"/>
              <a:t>Convulsions, weakness, tremor, twitching, lack of coordination, unsteadiness, paralysis, reflex abnormalities, activity changes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Sensory Effects</a:t>
            </a:r>
            <a:r>
              <a:rPr lang="en-US" sz="2000" b="1"/>
              <a:t> - Equilibrium changes, vision disorders, pain disorders, tactile disorders, auditory disorders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Cognitive Effects</a:t>
            </a:r>
            <a:r>
              <a:rPr lang="en-US" sz="2000" b="1"/>
              <a:t> - Memory problems, confusion, speech impairment, learning impairment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Mood and personality effects</a:t>
            </a:r>
            <a:r>
              <a:rPr lang="en-US" sz="2000" b="1"/>
              <a:t> - Sleep disturbances, excitability, depression, irritability, restlessness, nervousness, tension, delirium, hallucinations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3200" b="1"/>
              <a:t>General effects</a:t>
            </a:r>
            <a:r>
              <a:rPr lang="en-US" sz="2000" b="1"/>
              <a:t> - Loss of appetite, depression of neuronal activity, narcosis stupor, fatigue, nerve damage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4802188" y="2406650"/>
            <a:ext cx="1139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Receptor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5197475" y="1835150"/>
            <a:ext cx="10144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Ligand</a:t>
            </a:r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 flipV="1">
            <a:off x="4897438" y="2876550"/>
            <a:ext cx="2062162" cy="1588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 rot="1920000">
            <a:off x="4857750" y="1949450"/>
            <a:ext cx="257175" cy="288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5984875" y="2551113"/>
            <a:ext cx="536575" cy="673100"/>
            <a:chOff x="4241" y="1607"/>
            <a:chExt cx="380" cy="424"/>
          </a:xfrm>
        </p:grpSpPr>
        <p:sp>
          <p:nvSpPr>
            <p:cNvPr id="243719" name="Line 7"/>
            <p:cNvSpPr>
              <a:spLocks noChangeShapeType="1"/>
            </p:cNvSpPr>
            <p:nvPr/>
          </p:nvSpPr>
          <p:spPr bwMode="auto">
            <a:xfrm>
              <a:off x="4436" y="1683"/>
              <a:ext cx="0" cy="222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20" name="Line 8"/>
            <p:cNvSpPr>
              <a:spLocks noChangeShapeType="1"/>
            </p:cNvSpPr>
            <p:nvPr/>
          </p:nvSpPr>
          <p:spPr bwMode="auto">
            <a:xfrm flipV="1">
              <a:off x="4433" y="1607"/>
              <a:ext cx="188" cy="76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21" name="Line 9"/>
            <p:cNvSpPr>
              <a:spLocks noChangeShapeType="1"/>
            </p:cNvSpPr>
            <p:nvPr/>
          </p:nvSpPr>
          <p:spPr bwMode="auto">
            <a:xfrm flipH="1" flipV="1">
              <a:off x="4241" y="1617"/>
              <a:ext cx="195" cy="66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3722" name="Group 10"/>
            <p:cNvGrpSpPr>
              <a:grpSpLocks/>
            </p:cNvGrpSpPr>
            <p:nvPr/>
          </p:nvGrpSpPr>
          <p:grpSpPr bwMode="auto">
            <a:xfrm>
              <a:off x="4358" y="1904"/>
              <a:ext cx="137" cy="127"/>
              <a:chOff x="4358" y="1904"/>
              <a:chExt cx="137" cy="127"/>
            </a:xfrm>
          </p:grpSpPr>
          <p:sp>
            <p:nvSpPr>
              <p:cNvPr id="243723" name="Arc 11"/>
              <p:cNvSpPr>
                <a:spLocks/>
              </p:cNvSpPr>
              <p:nvPr/>
            </p:nvSpPr>
            <p:spPr bwMode="auto">
              <a:xfrm>
                <a:off x="4358" y="1905"/>
                <a:ext cx="72" cy="126"/>
              </a:xfrm>
              <a:custGeom>
                <a:avLst/>
                <a:gdLst>
                  <a:gd name="G0" fmla="+- 21599 0 0"/>
                  <a:gd name="G1" fmla="+- 21598 0 0"/>
                  <a:gd name="G2" fmla="+- 21600 0 0"/>
                  <a:gd name="T0" fmla="*/ 0 w 21599"/>
                  <a:gd name="T1" fmla="*/ 21427 h 21598"/>
                  <a:gd name="T2" fmla="*/ 21300 w 21599"/>
                  <a:gd name="T3" fmla="*/ 0 h 21598"/>
                  <a:gd name="T4" fmla="*/ 21599 w 21599"/>
                  <a:gd name="T5" fmla="*/ 21598 h 21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8" fill="none" extrusionOk="0">
                    <a:moveTo>
                      <a:pt x="-1" y="21426"/>
                    </a:moveTo>
                    <a:cubicBezTo>
                      <a:pt x="92" y="9681"/>
                      <a:pt x="9554" y="162"/>
                      <a:pt x="21300" y="0"/>
                    </a:cubicBezTo>
                  </a:path>
                  <a:path w="21599" h="21598" stroke="0" extrusionOk="0">
                    <a:moveTo>
                      <a:pt x="-1" y="21426"/>
                    </a:moveTo>
                    <a:cubicBezTo>
                      <a:pt x="92" y="9681"/>
                      <a:pt x="9554" y="162"/>
                      <a:pt x="21300" y="0"/>
                    </a:cubicBezTo>
                    <a:lnTo>
                      <a:pt x="21599" y="21598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D93192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724" name="Arc 12"/>
              <p:cNvSpPr>
                <a:spLocks/>
              </p:cNvSpPr>
              <p:nvPr/>
            </p:nvSpPr>
            <p:spPr bwMode="auto">
              <a:xfrm>
                <a:off x="4422" y="1904"/>
                <a:ext cx="73" cy="127"/>
              </a:xfrm>
              <a:custGeom>
                <a:avLst/>
                <a:gdLst>
                  <a:gd name="G0" fmla="+- 299 0 0"/>
                  <a:gd name="G1" fmla="+- 21600 0 0"/>
                  <a:gd name="G2" fmla="+- 21600 0 0"/>
                  <a:gd name="T0" fmla="*/ 0 w 21898"/>
                  <a:gd name="T1" fmla="*/ 2 h 21600"/>
                  <a:gd name="T2" fmla="*/ 21898 w 21898"/>
                  <a:gd name="T3" fmla="*/ 21429 h 21600"/>
                  <a:gd name="T4" fmla="*/ 299 w 2189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98" h="21600" fill="none" extrusionOk="0">
                    <a:moveTo>
                      <a:pt x="0" y="2"/>
                    </a:moveTo>
                    <a:cubicBezTo>
                      <a:pt x="99" y="0"/>
                      <a:pt x="199" y="-1"/>
                      <a:pt x="299" y="-1"/>
                    </a:cubicBezTo>
                    <a:cubicBezTo>
                      <a:pt x="12161" y="-1"/>
                      <a:pt x="21804" y="9566"/>
                      <a:pt x="21898" y="21428"/>
                    </a:cubicBezTo>
                  </a:path>
                  <a:path w="21898" h="21600" stroke="0" extrusionOk="0">
                    <a:moveTo>
                      <a:pt x="0" y="2"/>
                    </a:moveTo>
                    <a:cubicBezTo>
                      <a:pt x="99" y="0"/>
                      <a:pt x="199" y="-1"/>
                      <a:pt x="299" y="-1"/>
                    </a:cubicBezTo>
                    <a:cubicBezTo>
                      <a:pt x="12161" y="-1"/>
                      <a:pt x="21804" y="9566"/>
                      <a:pt x="21898" y="21428"/>
                    </a:cubicBezTo>
                    <a:lnTo>
                      <a:pt x="29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D93192"/>
                </a:solidFill>
                <a:round/>
                <a:headEnd/>
                <a:tailEnd/>
              </a:ln>
              <a:effectLst>
                <a:outerShdw blurRad="635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3295650" y="2665413"/>
            <a:ext cx="17716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Cell Membrane</a:t>
            </a:r>
          </a:p>
        </p:txBody>
      </p:sp>
      <p:sp>
        <p:nvSpPr>
          <p:cNvPr id="243726" name="Rectangle 14"/>
          <p:cNvSpPr>
            <a:spLocks noChangeArrowheads="1"/>
          </p:cNvSpPr>
          <p:nvPr/>
        </p:nvSpPr>
        <p:spPr bwMode="auto">
          <a:xfrm rot="3180000">
            <a:off x="1303338" y="3322638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27" name="Arc 15"/>
          <p:cNvSpPr>
            <a:spLocks/>
          </p:cNvSpPr>
          <p:nvPr/>
        </p:nvSpPr>
        <p:spPr bwMode="auto">
          <a:xfrm rot="3720000">
            <a:off x="1672432" y="3304381"/>
            <a:ext cx="482600" cy="3095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28" name="Rectangle 16"/>
          <p:cNvSpPr>
            <a:spLocks noChangeArrowheads="1"/>
          </p:cNvSpPr>
          <p:nvPr/>
        </p:nvSpPr>
        <p:spPr bwMode="auto">
          <a:xfrm rot="2760000">
            <a:off x="2178050" y="3713163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29" name="Line 17"/>
          <p:cNvSpPr>
            <a:spLocks noChangeShapeType="1"/>
          </p:cNvSpPr>
          <p:nvPr/>
        </p:nvSpPr>
        <p:spPr bwMode="auto">
          <a:xfrm>
            <a:off x="1611313" y="4233863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3730" name="Group 18"/>
          <p:cNvGrpSpPr>
            <a:grpSpLocks/>
          </p:cNvGrpSpPr>
          <p:nvPr/>
        </p:nvGrpSpPr>
        <p:grpSpPr bwMode="auto">
          <a:xfrm>
            <a:off x="2136775" y="3879850"/>
            <a:ext cx="377825" cy="765175"/>
            <a:chOff x="1514" y="2444"/>
            <a:chExt cx="268" cy="482"/>
          </a:xfrm>
        </p:grpSpPr>
        <p:sp>
          <p:nvSpPr>
            <p:cNvPr id="243731" name="Line 19"/>
            <p:cNvSpPr>
              <a:spLocks noChangeShapeType="1"/>
            </p:cNvSpPr>
            <p:nvPr/>
          </p:nvSpPr>
          <p:spPr bwMode="auto">
            <a:xfrm flipV="1">
              <a:off x="1646" y="2447"/>
              <a:ext cx="136" cy="133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32" name="Line 20"/>
            <p:cNvSpPr>
              <a:spLocks noChangeShapeType="1"/>
            </p:cNvSpPr>
            <p:nvPr/>
          </p:nvSpPr>
          <p:spPr bwMode="auto">
            <a:xfrm>
              <a:off x="1646" y="2580"/>
              <a:ext cx="0" cy="222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33" name="Line 21"/>
            <p:cNvSpPr>
              <a:spLocks noChangeShapeType="1"/>
            </p:cNvSpPr>
            <p:nvPr/>
          </p:nvSpPr>
          <p:spPr bwMode="auto">
            <a:xfrm flipH="1" flipV="1">
              <a:off x="1514" y="2444"/>
              <a:ext cx="132" cy="136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34" name="Arc 22"/>
            <p:cNvSpPr>
              <a:spLocks/>
            </p:cNvSpPr>
            <p:nvPr/>
          </p:nvSpPr>
          <p:spPr bwMode="auto">
            <a:xfrm rot="16200000">
              <a:off x="1635" y="2815"/>
              <a:ext cx="106" cy="11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39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35" name="Arc 23"/>
            <p:cNvSpPr>
              <a:spLocks/>
            </p:cNvSpPr>
            <p:nvPr/>
          </p:nvSpPr>
          <p:spPr bwMode="auto">
            <a:xfrm rot="16200000">
              <a:off x="1634" y="2720"/>
              <a:ext cx="107" cy="116"/>
            </a:xfrm>
            <a:custGeom>
              <a:avLst/>
              <a:gdLst>
                <a:gd name="G0" fmla="+- 205 0 0"/>
                <a:gd name="G1" fmla="+- 21600 0 0"/>
                <a:gd name="G2" fmla="+- 21600 0 0"/>
                <a:gd name="T0" fmla="*/ 0 w 21805"/>
                <a:gd name="T1" fmla="*/ 1 h 21600"/>
                <a:gd name="T2" fmla="*/ 21805 w 21805"/>
                <a:gd name="T3" fmla="*/ 21600 h 21600"/>
                <a:gd name="T4" fmla="*/ 205 w 218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</a:path>
                <a:path w="21805" h="21600" stroke="0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  <a:lnTo>
                    <a:pt x="205" y="21600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3736" name="Oval 24"/>
          <p:cNvSpPr>
            <a:spLocks noChangeArrowheads="1"/>
          </p:cNvSpPr>
          <p:nvPr/>
        </p:nvSpPr>
        <p:spPr bwMode="auto">
          <a:xfrm>
            <a:off x="2752725" y="4383088"/>
            <a:ext cx="257175" cy="273050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37" name="Rectangle 25"/>
          <p:cNvSpPr>
            <a:spLocks noChangeArrowheads="1"/>
          </p:cNvSpPr>
          <p:nvPr/>
        </p:nvSpPr>
        <p:spPr bwMode="auto">
          <a:xfrm>
            <a:off x="3097213" y="4349750"/>
            <a:ext cx="16779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Signal Protein</a:t>
            </a:r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5164138" y="4967288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3739" name="Group 27"/>
          <p:cNvGrpSpPr>
            <a:grpSpLocks/>
          </p:cNvGrpSpPr>
          <p:nvPr/>
        </p:nvGrpSpPr>
        <p:grpSpPr bwMode="auto">
          <a:xfrm>
            <a:off x="5689600" y="4630738"/>
            <a:ext cx="377825" cy="787400"/>
            <a:chOff x="4032" y="2917"/>
            <a:chExt cx="268" cy="496"/>
          </a:xfrm>
        </p:grpSpPr>
        <p:sp>
          <p:nvSpPr>
            <p:cNvPr id="243740" name="Line 28"/>
            <p:cNvSpPr>
              <a:spLocks noChangeShapeType="1"/>
            </p:cNvSpPr>
            <p:nvPr/>
          </p:nvSpPr>
          <p:spPr bwMode="auto">
            <a:xfrm flipV="1">
              <a:off x="4164" y="2921"/>
              <a:ext cx="136" cy="133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41" name="Line 29"/>
            <p:cNvSpPr>
              <a:spLocks noChangeShapeType="1"/>
            </p:cNvSpPr>
            <p:nvPr/>
          </p:nvSpPr>
          <p:spPr bwMode="auto">
            <a:xfrm>
              <a:off x="4164" y="3054"/>
              <a:ext cx="0" cy="222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42" name="Line 30"/>
            <p:cNvSpPr>
              <a:spLocks noChangeShapeType="1"/>
            </p:cNvSpPr>
            <p:nvPr/>
          </p:nvSpPr>
          <p:spPr bwMode="auto">
            <a:xfrm flipH="1" flipV="1">
              <a:off x="4032" y="2917"/>
              <a:ext cx="132" cy="137"/>
            </a:xfrm>
            <a:prstGeom prst="line">
              <a:avLst/>
            </a:prstGeom>
            <a:noFill/>
            <a:ln w="25400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43" name="Arc 31"/>
            <p:cNvSpPr>
              <a:spLocks/>
            </p:cNvSpPr>
            <p:nvPr/>
          </p:nvSpPr>
          <p:spPr bwMode="auto">
            <a:xfrm rot="16200000">
              <a:off x="4153" y="3302"/>
              <a:ext cx="106" cy="11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39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49"/>
                    <a:pt x="9546" y="111"/>
                    <a:pt x="2139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744" name="Arc 32"/>
            <p:cNvSpPr>
              <a:spLocks/>
            </p:cNvSpPr>
            <p:nvPr/>
          </p:nvSpPr>
          <p:spPr bwMode="auto">
            <a:xfrm rot="16200000">
              <a:off x="4152" y="3207"/>
              <a:ext cx="107" cy="116"/>
            </a:xfrm>
            <a:custGeom>
              <a:avLst/>
              <a:gdLst>
                <a:gd name="G0" fmla="+- 205 0 0"/>
                <a:gd name="G1" fmla="+- 21600 0 0"/>
                <a:gd name="G2" fmla="+- 21600 0 0"/>
                <a:gd name="T0" fmla="*/ 0 w 21805"/>
                <a:gd name="T1" fmla="*/ 1 h 21600"/>
                <a:gd name="T2" fmla="*/ 21805 w 21805"/>
                <a:gd name="T3" fmla="*/ 21600 h 21600"/>
                <a:gd name="T4" fmla="*/ 205 w 218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5" h="21600" fill="none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</a:path>
                <a:path w="21805" h="21600" stroke="0" extrusionOk="0">
                  <a:moveTo>
                    <a:pt x="-1" y="0"/>
                  </a:moveTo>
                  <a:cubicBezTo>
                    <a:pt x="68" y="0"/>
                    <a:pt x="136" y="-1"/>
                    <a:pt x="205" y="-1"/>
                  </a:cubicBezTo>
                  <a:cubicBezTo>
                    <a:pt x="12134" y="-1"/>
                    <a:pt x="21805" y="9670"/>
                    <a:pt x="21805" y="21600"/>
                  </a:cubicBezTo>
                  <a:lnTo>
                    <a:pt x="205" y="21600"/>
                  </a:lnTo>
                  <a:close/>
                </a:path>
              </a:pathLst>
            </a:custGeom>
            <a:noFill/>
            <a:ln w="25400" cap="rnd">
              <a:solidFill>
                <a:srgbClr val="D93192"/>
              </a:solidFill>
              <a:round/>
              <a:headEnd/>
              <a:tailEnd/>
            </a:ln>
            <a:effectLst>
              <a:outerShdw blurRad="635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3745" name="Oval 33"/>
          <p:cNvSpPr>
            <a:spLocks noChangeArrowheads="1"/>
          </p:cNvSpPr>
          <p:nvPr/>
        </p:nvSpPr>
        <p:spPr bwMode="auto">
          <a:xfrm>
            <a:off x="5902325" y="5121275"/>
            <a:ext cx="257175" cy="271463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46" name="Arc 34"/>
          <p:cNvSpPr>
            <a:spLocks/>
          </p:cNvSpPr>
          <p:nvPr/>
        </p:nvSpPr>
        <p:spPr bwMode="auto">
          <a:xfrm rot="3720000">
            <a:off x="6343651" y="5197475"/>
            <a:ext cx="482600" cy="3079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47" name="Rectangle 35"/>
          <p:cNvSpPr>
            <a:spLocks noChangeArrowheads="1"/>
          </p:cNvSpPr>
          <p:nvPr/>
        </p:nvSpPr>
        <p:spPr bwMode="auto">
          <a:xfrm>
            <a:off x="5824538" y="5473700"/>
            <a:ext cx="25574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Positive Response</a:t>
            </a:r>
          </a:p>
        </p:txBody>
      </p:sp>
      <p:sp>
        <p:nvSpPr>
          <p:cNvPr id="243748" name="Rectangle 36"/>
          <p:cNvSpPr>
            <a:spLocks noChangeArrowheads="1"/>
          </p:cNvSpPr>
          <p:nvPr/>
        </p:nvSpPr>
        <p:spPr bwMode="auto">
          <a:xfrm rot="2760000">
            <a:off x="5730875" y="4446588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49" name="Rectangle 37"/>
          <p:cNvSpPr>
            <a:spLocks noChangeArrowheads="1"/>
          </p:cNvSpPr>
          <p:nvPr/>
        </p:nvSpPr>
        <p:spPr bwMode="auto">
          <a:xfrm>
            <a:off x="6653213" y="2303463"/>
            <a:ext cx="1739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Outside Cell</a:t>
            </a:r>
          </a:p>
        </p:txBody>
      </p:sp>
      <p:sp>
        <p:nvSpPr>
          <p:cNvPr id="243750" name="Rectangle 38"/>
          <p:cNvSpPr>
            <a:spLocks noChangeArrowheads="1"/>
          </p:cNvSpPr>
          <p:nvPr/>
        </p:nvSpPr>
        <p:spPr bwMode="auto">
          <a:xfrm>
            <a:off x="6653213" y="2970213"/>
            <a:ext cx="15144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Inside Cell</a:t>
            </a:r>
          </a:p>
        </p:txBody>
      </p:sp>
      <p:sp>
        <p:nvSpPr>
          <p:cNvPr id="243751" name="Rectangle 39"/>
          <p:cNvSpPr>
            <a:spLocks noChangeArrowheads="1"/>
          </p:cNvSpPr>
          <p:nvPr/>
        </p:nvSpPr>
        <p:spPr bwMode="auto">
          <a:xfrm>
            <a:off x="2589213" y="3740150"/>
            <a:ext cx="3157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Ligand binds to receptor</a:t>
            </a:r>
          </a:p>
        </p:txBody>
      </p:sp>
      <p:sp>
        <p:nvSpPr>
          <p:cNvPr id="243752" name="Rectangle 40"/>
          <p:cNvSpPr>
            <a:spLocks noChangeArrowheads="1"/>
          </p:cNvSpPr>
          <p:nvPr/>
        </p:nvSpPr>
        <p:spPr bwMode="auto">
          <a:xfrm>
            <a:off x="4232275" y="161290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3753" name="Rectangle 41"/>
          <p:cNvSpPr>
            <a:spLocks noChangeArrowheads="1"/>
          </p:cNvSpPr>
          <p:nvPr/>
        </p:nvSpPr>
        <p:spPr bwMode="auto">
          <a:xfrm>
            <a:off x="5213350" y="414655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43754" name="Rectangle 42"/>
          <p:cNvSpPr>
            <a:spLocks noChangeArrowheads="1"/>
          </p:cNvSpPr>
          <p:nvPr/>
        </p:nvSpPr>
        <p:spPr bwMode="auto">
          <a:xfrm>
            <a:off x="963613" y="266065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3755" name="Rectangle 4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4135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Normal Receptor-Ligand Interaction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990600" y="1600200"/>
            <a:ext cx="7162800" cy="374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Even minor changes in the structure or function of the nervous system may have profound consequences for neurological, behavioral, and related body functions.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47763" y="76200"/>
            <a:ext cx="6848475" cy="701675"/>
          </a:xfrm>
        </p:spPr>
        <p:txBody>
          <a:bodyPr wrap="none"/>
          <a:lstStyle/>
          <a:p>
            <a:r>
              <a:rPr lang="en-US" sz="4000" b="1">
                <a:solidFill>
                  <a:schemeClr val="tx1"/>
                </a:solidFill>
              </a:rPr>
              <a:t>Nervous System Sensitivity</a:t>
            </a:r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Line 2"/>
          <p:cNvSpPr>
            <a:spLocks noChangeShapeType="1"/>
          </p:cNvSpPr>
          <p:nvPr/>
        </p:nvSpPr>
        <p:spPr bwMode="auto">
          <a:xfrm>
            <a:off x="4697413" y="2825750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5453063" y="2654300"/>
            <a:ext cx="0" cy="350838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0" name="Line 4"/>
          <p:cNvSpPr>
            <a:spLocks noChangeShapeType="1"/>
          </p:cNvSpPr>
          <p:nvPr/>
        </p:nvSpPr>
        <p:spPr bwMode="auto">
          <a:xfrm flipV="1">
            <a:off x="5448300" y="2532063"/>
            <a:ext cx="266700" cy="122237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 flipH="1" flipV="1">
            <a:off x="5178425" y="2549525"/>
            <a:ext cx="274638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2" name="Arc 6"/>
          <p:cNvSpPr>
            <a:spLocks/>
          </p:cNvSpPr>
          <p:nvPr/>
        </p:nvSpPr>
        <p:spPr bwMode="auto">
          <a:xfrm>
            <a:off x="5343525" y="3005138"/>
            <a:ext cx="101600" cy="200025"/>
          </a:xfrm>
          <a:custGeom>
            <a:avLst/>
            <a:gdLst>
              <a:gd name="G0" fmla="+- 21599 0 0"/>
              <a:gd name="G1" fmla="+- 21598 0 0"/>
              <a:gd name="G2" fmla="+- 21600 0 0"/>
              <a:gd name="T0" fmla="*/ 0 w 21599"/>
              <a:gd name="T1" fmla="*/ 21427 h 21598"/>
              <a:gd name="T2" fmla="*/ 21300 w 21599"/>
              <a:gd name="T3" fmla="*/ 0 h 21598"/>
              <a:gd name="T4" fmla="*/ 21599 w 21599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8" fill="none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</a:path>
              <a:path w="21599" h="21598" stroke="0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  <a:lnTo>
                  <a:pt x="21599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3" name="Arc 7"/>
          <p:cNvSpPr>
            <a:spLocks/>
          </p:cNvSpPr>
          <p:nvPr/>
        </p:nvSpPr>
        <p:spPr bwMode="auto">
          <a:xfrm>
            <a:off x="5434013" y="3003550"/>
            <a:ext cx="103187" cy="201613"/>
          </a:xfrm>
          <a:custGeom>
            <a:avLst/>
            <a:gdLst>
              <a:gd name="G0" fmla="+- 299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429 h 21600"/>
              <a:gd name="T4" fmla="*/ 299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  <a:lnTo>
                  <a:pt x="299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4" name="Oval 8"/>
          <p:cNvSpPr>
            <a:spLocks noChangeArrowheads="1"/>
          </p:cNvSpPr>
          <p:nvPr/>
        </p:nvSpPr>
        <p:spPr bwMode="auto">
          <a:xfrm>
            <a:off x="5824538" y="1935163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6213475" y="1797050"/>
            <a:ext cx="1089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Toxicant</a:t>
            </a:r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4570413" y="165100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1731963" y="4460875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2370138" y="4287838"/>
            <a:ext cx="0" cy="35242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 flipV="1">
            <a:off x="2363788" y="4167188"/>
            <a:ext cx="265112" cy="120650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0" name="Line 14"/>
          <p:cNvSpPr>
            <a:spLocks noChangeShapeType="1"/>
          </p:cNvSpPr>
          <p:nvPr/>
        </p:nvSpPr>
        <p:spPr bwMode="auto">
          <a:xfrm flipH="1" flipV="1">
            <a:off x="2092325" y="4183063"/>
            <a:ext cx="277813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1" name="Arc 15"/>
          <p:cNvSpPr>
            <a:spLocks/>
          </p:cNvSpPr>
          <p:nvPr/>
        </p:nvSpPr>
        <p:spPr bwMode="auto">
          <a:xfrm>
            <a:off x="2257425" y="4637088"/>
            <a:ext cx="103188" cy="201612"/>
          </a:xfrm>
          <a:custGeom>
            <a:avLst/>
            <a:gdLst>
              <a:gd name="G0" fmla="+- 21600 0 0"/>
              <a:gd name="G1" fmla="+- 21598 0 0"/>
              <a:gd name="G2" fmla="+- 21600 0 0"/>
              <a:gd name="T0" fmla="*/ 0 w 21600"/>
              <a:gd name="T1" fmla="*/ 21598 h 21598"/>
              <a:gd name="T2" fmla="*/ 21302 w 21600"/>
              <a:gd name="T3" fmla="*/ 0 h 21598"/>
              <a:gd name="T4" fmla="*/ 21600 w 21600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8" fill="none" extrusionOk="0">
                <a:moveTo>
                  <a:pt x="-1" y="21597"/>
                </a:moveTo>
                <a:cubicBezTo>
                  <a:pt x="-1" y="9784"/>
                  <a:pt x="9489" y="163"/>
                  <a:pt x="21302" y="0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4"/>
                  <a:pt x="9489" y="163"/>
                  <a:pt x="21302" y="0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2" name="Arc 16"/>
          <p:cNvSpPr>
            <a:spLocks/>
          </p:cNvSpPr>
          <p:nvPr/>
        </p:nvSpPr>
        <p:spPr bwMode="auto">
          <a:xfrm>
            <a:off x="2347913" y="4637088"/>
            <a:ext cx="104775" cy="201612"/>
          </a:xfrm>
          <a:custGeom>
            <a:avLst/>
            <a:gdLst>
              <a:gd name="G0" fmla="+- 298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600 h 21600"/>
              <a:gd name="T4" fmla="*/ 298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8" y="-1"/>
                  <a:pt x="298" y="-1"/>
                </a:cubicBezTo>
                <a:cubicBezTo>
                  <a:pt x="12227" y="-1"/>
                  <a:pt x="21898" y="9670"/>
                  <a:pt x="21898" y="21600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8" y="-1"/>
                  <a:pt x="298" y="-1"/>
                </a:cubicBezTo>
                <a:cubicBezTo>
                  <a:pt x="12227" y="-1"/>
                  <a:pt x="21898" y="9670"/>
                  <a:pt x="21898" y="21600"/>
                </a:cubicBezTo>
                <a:lnTo>
                  <a:pt x="298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3" name="Arc 17"/>
          <p:cNvSpPr>
            <a:spLocks/>
          </p:cNvSpPr>
          <p:nvPr/>
        </p:nvSpPr>
        <p:spPr bwMode="auto">
          <a:xfrm rot="9120000">
            <a:off x="2744788" y="3713163"/>
            <a:ext cx="428625" cy="349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02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</a:path>
              <a:path w="21600" h="21600" stroke="0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4" name="Oval 18"/>
          <p:cNvSpPr>
            <a:spLocks noChangeArrowheads="1"/>
          </p:cNvSpPr>
          <p:nvPr/>
        </p:nvSpPr>
        <p:spPr bwMode="auto">
          <a:xfrm>
            <a:off x="2486025" y="4206875"/>
            <a:ext cx="273050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5" name="Oval 19"/>
          <p:cNvSpPr>
            <a:spLocks noChangeArrowheads="1"/>
          </p:cNvSpPr>
          <p:nvPr/>
        </p:nvSpPr>
        <p:spPr bwMode="auto">
          <a:xfrm>
            <a:off x="2665413" y="3502025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6" name="Rectangle 20"/>
          <p:cNvSpPr>
            <a:spLocks noChangeArrowheads="1"/>
          </p:cNvSpPr>
          <p:nvPr/>
        </p:nvSpPr>
        <p:spPr bwMode="auto">
          <a:xfrm>
            <a:off x="3073400" y="3378200"/>
            <a:ext cx="14922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Toxicant</a:t>
            </a:r>
          </a:p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inactivates</a:t>
            </a:r>
          </a:p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receptor</a:t>
            </a:r>
          </a:p>
        </p:txBody>
      </p:sp>
      <p:sp>
        <p:nvSpPr>
          <p:cNvPr id="244757" name="Rectangle 21"/>
          <p:cNvSpPr>
            <a:spLocks noChangeArrowheads="1"/>
          </p:cNvSpPr>
          <p:nvPr/>
        </p:nvSpPr>
        <p:spPr bwMode="auto">
          <a:xfrm rot="18420000" flipH="1">
            <a:off x="6804025" y="4067175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8" name="Arc 22"/>
          <p:cNvSpPr>
            <a:spLocks/>
          </p:cNvSpPr>
          <p:nvPr/>
        </p:nvSpPr>
        <p:spPr bwMode="auto">
          <a:xfrm rot="17880000">
            <a:off x="6171407" y="4048918"/>
            <a:ext cx="482600" cy="309563"/>
          </a:xfrm>
          <a:custGeom>
            <a:avLst/>
            <a:gdLst>
              <a:gd name="G0" fmla="+- 71 0 0"/>
              <a:gd name="G1" fmla="+- 21600 0 0"/>
              <a:gd name="G2" fmla="+- 21600 0 0"/>
              <a:gd name="T0" fmla="*/ 0 w 21671"/>
              <a:gd name="T1" fmla="*/ 0 h 21600"/>
              <a:gd name="T2" fmla="*/ 21671 w 21671"/>
              <a:gd name="T3" fmla="*/ 21600 h 21600"/>
              <a:gd name="T4" fmla="*/ 71 w 216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1" h="21600" fill="none" extrusionOk="0">
                <a:moveTo>
                  <a:pt x="0" y="0"/>
                </a:moveTo>
                <a:cubicBezTo>
                  <a:pt x="23" y="0"/>
                  <a:pt x="47" y="-1"/>
                  <a:pt x="71" y="-1"/>
                </a:cubicBezTo>
                <a:cubicBezTo>
                  <a:pt x="12000" y="-1"/>
                  <a:pt x="21671" y="9670"/>
                  <a:pt x="21671" y="21600"/>
                </a:cubicBezTo>
              </a:path>
              <a:path w="21671" h="21600" stroke="0" extrusionOk="0">
                <a:moveTo>
                  <a:pt x="0" y="0"/>
                </a:moveTo>
                <a:cubicBezTo>
                  <a:pt x="23" y="0"/>
                  <a:pt x="47" y="-1"/>
                  <a:pt x="71" y="-1"/>
                </a:cubicBezTo>
                <a:cubicBezTo>
                  <a:pt x="12000" y="-1"/>
                  <a:pt x="21671" y="9670"/>
                  <a:pt x="21671" y="21600"/>
                </a:cubicBezTo>
                <a:lnTo>
                  <a:pt x="71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 type="triangle" w="med" len="med"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9" name="Line 23"/>
          <p:cNvSpPr>
            <a:spLocks noChangeShapeType="1"/>
          </p:cNvSpPr>
          <p:nvPr/>
        </p:nvSpPr>
        <p:spPr bwMode="auto">
          <a:xfrm>
            <a:off x="5170488" y="5102225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0" name="Line 24"/>
          <p:cNvSpPr>
            <a:spLocks noChangeShapeType="1"/>
          </p:cNvSpPr>
          <p:nvPr/>
        </p:nvSpPr>
        <p:spPr bwMode="auto">
          <a:xfrm>
            <a:off x="6089650" y="4914900"/>
            <a:ext cx="0" cy="350838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1" name="Line 25"/>
          <p:cNvSpPr>
            <a:spLocks noChangeShapeType="1"/>
          </p:cNvSpPr>
          <p:nvPr/>
        </p:nvSpPr>
        <p:spPr bwMode="auto">
          <a:xfrm flipV="1">
            <a:off x="6086475" y="4792663"/>
            <a:ext cx="265113" cy="122237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2" name="Line 26"/>
          <p:cNvSpPr>
            <a:spLocks noChangeShapeType="1"/>
          </p:cNvSpPr>
          <p:nvPr/>
        </p:nvSpPr>
        <p:spPr bwMode="auto">
          <a:xfrm flipH="1" flipV="1">
            <a:off x="5815013" y="4810125"/>
            <a:ext cx="274637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3" name="Arc 27"/>
          <p:cNvSpPr>
            <a:spLocks/>
          </p:cNvSpPr>
          <p:nvPr/>
        </p:nvSpPr>
        <p:spPr bwMode="auto">
          <a:xfrm>
            <a:off x="5980113" y="5265738"/>
            <a:ext cx="101600" cy="200025"/>
          </a:xfrm>
          <a:custGeom>
            <a:avLst/>
            <a:gdLst>
              <a:gd name="G0" fmla="+- 21599 0 0"/>
              <a:gd name="G1" fmla="+- 21598 0 0"/>
              <a:gd name="G2" fmla="+- 21600 0 0"/>
              <a:gd name="T0" fmla="*/ 0 w 21599"/>
              <a:gd name="T1" fmla="*/ 21427 h 21598"/>
              <a:gd name="T2" fmla="*/ 21300 w 21599"/>
              <a:gd name="T3" fmla="*/ 0 h 21598"/>
              <a:gd name="T4" fmla="*/ 21599 w 21599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8" fill="none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</a:path>
              <a:path w="21599" h="21598" stroke="0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  <a:lnTo>
                  <a:pt x="21599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4" name="Arc 28"/>
          <p:cNvSpPr>
            <a:spLocks/>
          </p:cNvSpPr>
          <p:nvPr/>
        </p:nvSpPr>
        <p:spPr bwMode="auto">
          <a:xfrm>
            <a:off x="6070600" y="5264150"/>
            <a:ext cx="103188" cy="201613"/>
          </a:xfrm>
          <a:custGeom>
            <a:avLst/>
            <a:gdLst>
              <a:gd name="G0" fmla="+- 299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429 h 21600"/>
              <a:gd name="T4" fmla="*/ 299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  <a:lnTo>
                  <a:pt x="299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5" name="Oval 29"/>
          <p:cNvSpPr>
            <a:spLocks noChangeArrowheads="1"/>
          </p:cNvSpPr>
          <p:nvPr/>
        </p:nvSpPr>
        <p:spPr bwMode="auto">
          <a:xfrm>
            <a:off x="6223000" y="4832350"/>
            <a:ext cx="273050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6" name="Rectangle 30"/>
          <p:cNvSpPr>
            <a:spLocks noChangeArrowheads="1"/>
          </p:cNvSpPr>
          <p:nvPr/>
        </p:nvSpPr>
        <p:spPr bwMode="auto">
          <a:xfrm rot="2760000">
            <a:off x="5945981" y="4534694"/>
            <a:ext cx="288925" cy="2555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7" name="Oval 31"/>
          <p:cNvSpPr>
            <a:spLocks noChangeArrowheads="1"/>
          </p:cNvSpPr>
          <p:nvPr/>
        </p:nvSpPr>
        <p:spPr bwMode="auto">
          <a:xfrm>
            <a:off x="6292850" y="5449888"/>
            <a:ext cx="255588" cy="273050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8" name="Rectangle 32"/>
          <p:cNvSpPr>
            <a:spLocks noChangeArrowheads="1"/>
          </p:cNvSpPr>
          <p:nvPr/>
        </p:nvSpPr>
        <p:spPr bwMode="auto">
          <a:xfrm>
            <a:off x="3581400" y="5549900"/>
            <a:ext cx="18494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No Response</a:t>
            </a:r>
          </a:p>
        </p:txBody>
      </p:sp>
      <p:sp>
        <p:nvSpPr>
          <p:cNvPr id="244769" name="Arc 33"/>
          <p:cNvSpPr>
            <a:spLocks/>
          </p:cNvSpPr>
          <p:nvPr/>
        </p:nvSpPr>
        <p:spPr bwMode="auto">
          <a:xfrm rot="11520000">
            <a:off x="5453063" y="5486400"/>
            <a:ext cx="427037" cy="3651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8"/>
                  <a:pt x="9627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919191"/>
            </a:solidFill>
            <a:round/>
            <a:headEnd/>
            <a:tailEnd type="triangle" w="med" len="med"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0" name="Rectangle 34"/>
          <p:cNvSpPr>
            <a:spLocks noChangeArrowheads="1"/>
          </p:cNvSpPr>
          <p:nvPr/>
        </p:nvSpPr>
        <p:spPr bwMode="auto">
          <a:xfrm>
            <a:off x="5434013" y="365125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44771" name="Rectangle 35"/>
          <p:cNvSpPr>
            <a:spLocks noChangeArrowheads="1"/>
          </p:cNvSpPr>
          <p:nvPr/>
        </p:nvSpPr>
        <p:spPr bwMode="auto">
          <a:xfrm>
            <a:off x="1624013" y="304165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4772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64135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Inactivation of Receptor by Toxicant</a:t>
            </a:r>
            <a:endParaRPr lang="en-US" sz="4000"/>
          </a:p>
        </p:txBody>
      </p:sp>
      <p:sp>
        <p:nvSpPr>
          <p:cNvPr id="244773" name="Line 37"/>
          <p:cNvSpPr>
            <a:spLocks noChangeShapeType="1"/>
          </p:cNvSpPr>
          <p:nvPr/>
        </p:nvSpPr>
        <p:spPr bwMode="auto">
          <a:xfrm>
            <a:off x="228600" y="9144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Line 2"/>
          <p:cNvSpPr>
            <a:spLocks noChangeShapeType="1"/>
          </p:cNvSpPr>
          <p:nvPr/>
        </p:nvSpPr>
        <p:spPr bwMode="auto">
          <a:xfrm>
            <a:off x="4697413" y="2825750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3" name="Line 3"/>
          <p:cNvSpPr>
            <a:spLocks noChangeShapeType="1"/>
          </p:cNvSpPr>
          <p:nvPr/>
        </p:nvSpPr>
        <p:spPr bwMode="auto">
          <a:xfrm>
            <a:off x="5454650" y="2654300"/>
            <a:ext cx="0" cy="350838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 flipV="1">
            <a:off x="5448300" y="2532063"/>
            <a:ext cx="266700" cy="122237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 flipH="1" flipV="1">
            <a:off x="5178425" y="2549525"/>
            <a:ext cx="276225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6" name="Arc 6"/>
          <p:cNvSpPr>
            <a:spLocks/>
          </p:cNvSpPr>
          <p:nvPr/>
        </p:nvSpPr>
        <p:spPr bwMode="auto">
          <a:xfrm>
            <a:off x="5343525" y="3005138"/>
            <a:ext cx="101600" cy="200025"/>
          </a:xfrm>
          <a:custGeom>
            <a:avLst/>
            <a:gdLst>
              <a:gd name="G0" fmla="+- 21599 0 0"/>
              <a:gd name="G1" fmla="+- 21598 0 0"/>
              <a:gd name="G2" fmla="+- 21600 0 0"/>
              <a:gd name="T0" fmla="*/ 0 w 21599"/>
              <a:gd name="T1" fmla="*/ 21427 h 21598"/>
              <a:gd name="T2" fmla="*/ 21300 w 21599"/>
              <a:gd name="T3" fmla="*/ 0 h 21598"/>
              <a:gd name="T4" fmla="*/ 21599 w 21599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8" fill="none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</a:path>
              <a:path w="21599" h="21598" stroke="0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  <a:lnTo>
                  <a:pt x="21599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7" name="Arc 7"/>
          <p:cNvSpPr>
            <a:spLocks/>
          </p:cNvSpPr>
          <p:nvPr/>
        </p:nvSpPr>
        <p:spPr bwMode="auto">
          <a:xfrm>
            <a:off x="5434013" y="3003550"/>
            <a:ext cx="103187" cy="201613"/>
          </a:xfrm>
          <a:custGeom>
            <a:avLst/>
            <a:gdLst>
              <a:gd name="G0" fmla="+- 299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429 h 21600"/>
              <a:gd name="T4" fmla="*/ 299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  <a:lnTo>
                  <a:pt x="299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6202363" y="1993900"/>
            <a:ext cx="1089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Toxicant</a:t>
            </a:r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4576763" y="165735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1731963" y="4460875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>
            <a:off x="2368550" y="4287838"/>
            <a:ext cx="0" cy="35242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2" name="Line 12"/>
          <p:cNvSpPr>
            <a:spLocks noChangeShapeType="1"/>
          </p:cNvSpPr>
          <p:nvPr/>
        </p:nvSpPr>
        <p:spPr bwMode="auto">
          <a:xfrm flipV="1">
            <a:off x="2363788" y="4167188"/>
            <a:ext cx="265112" cy="120650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3" name="Line 13"/>
          <p:cNvSpPr>
            <a:spLocks noChangeShapeType="1"/>
          </p:cNvSpPr>
          <p:nvPr/>
        </p:nvSpPr>
        <p:spPr bwMode="auto">
          <a:xfrm flipH="1" flipV="1">
            <a:off x="2092325" y="4183063"/>
            <a:ext cx="276225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4" name="Arc 14"/>
          <p:cNvSpPr>
            <a:spLocks/>
          </p:cNvSpPr>
          <p:nvPr/>
        </p:nvSpPr>
        <p:spPr bwMode="auto">
          <a:xfrm>
            <a:off x="2257425" y="4637088"/>
            <a:ext cx="103188" cy="201612"/>
          </a:xfrm>
          <a:custGeom>
            <a:avLst/>
            <a:gdLst>
              <a:gd name="G0" fmla="+- 21600 0 0"/>
              <a:gd name="G1" fmla="+- 21598 0 0"/>
              <a:gd name="G2" fmla="+- 21600 0 0"/>
              <a:gd name="T0" fmla="*/ 0 w 21600"/>
              <a:gd name="T1" fmla="*/ 21598 h 21598"/>
              <a:gd name="T2" fmla="*/ 21302 w 21600"/>
              <a:gd name="T3" fmla="*/ 0 h 21598"/>
              <a:gd name="T4" fmla="*/ 21600 w 21600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8" fill="none" extrusionOk="0">
                <a:moveTo>
                  <a:pt x="-1" y="21597"/>
                </a:moveTo>
                <a:cubicBezTo>
                  <a:pt x="-1" y="9784"/>
                  <a:pt x="9489" y="163"/>
                  <a:pt x="21302" y="0"/>
                </a:cubicBezTo>
              </a:path>
              <a:path w="21600" h="21598" stroke="0" extrusionOk="0">
                <a:moveTo>
                  <a:pt x="-1" y="21597"/>
                </a:moveTo>
                <a:cubicBezTo>
                  <a:pt x="-1" y="9784"/>
                  <a:pt x="9489" y="163"/>
                  <a:pt x="21302" y="0"/>
                </a:cubicBezTo>
                <a:lnTo>
                  <a:pt x="21600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5" name="Arc 15"/>
          <p:cNvSpPr>
            <a:spLocks/>
          </p:cNvSpPr>
          <p:nvPr/>
        </p:nvSpPr>
        <p:spPr bwMode="auto">
          <a:xfrm>
            <a:off x="2347913" y="4637088"/>
            <a:ext cx="104775" cy="201612"/>
          </a:xfrm>
          <a:custGeom>
            <a:avLst/>
            <a:gdLst>
              <a:gd name="G0" fmla="+- 298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600 h 21600"/>
              <a:gd name="T4" fmla="*/ 298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8" y="-1"/>
                  <a:pt x="298" y="-1"/>
                </a:cubicBezTo>
                <a:cubicBezTo>
                  <a:pt x="12227" y="-1"/>
                  <a:pt x="21898" y="9670"/>
                  <a:pt x="21898" y="21600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8" y="-1"/>
                  <a:pt x="298" y="-1"/>
                </a:cubicBezTo>
                <a:cubicBezTo>
                  <a:pt x="12227" y="-1"/>
                  <a:pt x="21898" y="9670"/>
                  <a:pt x="21898" y="21600"/>
                </a:cubicBezTo>
                <a:lnTo>
                  <a:pt x="298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6" name="Arc 16"/>
          <p:cNvSpPr>
            <a:spLocks/>
          </p:cNvSpPr>
          <p:nvPr/>
        </p:nvSpPr>
        <p:spPr bwMode="auto">
          <a:xfrm rot="9120000">
            <a:off x="2592388" y="3636963"/>
            <a:ext cx="428625" cy="349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02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</a:path>
              <a:path w="21600" h="21600" stroke="0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7" name="Oval 17"/>
          <p:cNvSpPr>
            <a:spLocks noChangeArrowheads="1"/>
          </p:cNvSpPr>
          <p:nvPr/>
        </p:nvSpPr>
        <p:spPr bwMode="auto">
          <a:xfrm>
            <a:off x="2249488" y="4130675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8" name="Oval 18"/>
          <p:cNvSpPr>
            <a:spLocks noChangeArrowheads="1"/>
          </p:cNvSpPr>
          <p:nvPr/>
        </p:nvSpPr>
        <p:spPr bwMode="auto">
          <a:xfrm>
            <a:off x="2665413" y="3330575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79" name="Rectangle 19"/>
          <p:cNvSpPr>
            <a:spLocks noChangeArrowheads="1"/>
          </p:cNvSpPr>
          <p:nvPr/>
        </p:nvSpPr>
        <p:spPr bwMode="auto">
          <a:xfrm rot="18420000" flipH="1">
            <a:off x="6804025" y="4067175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0" name="Arc 20"/>
          <p:cNvSpPr>
            <a:spLocks/>
          </p:cNvSpPr>
          <p:nvPr/>
        </p:nvSpPr>
        <p:spPr bwMode="auto">
          <a:xfrm rot="17880000">
            <a:off x="6154738" y="4259262"/>
            <a:ext cx="482600" cy="307975"/>
          </a:xfrm>
          <a:custGeom>
            <a:avLst/>
            <a:gdLst>
              <a:gd name="G0" fmla="+- 71 0 0"/>
              <a:gd name="G1" fmla="+- 21600 0 0"/>
              <a:gd name="G2" fmla="+- 21600 0 0"/>
              <a:gd name="T0" fmla="*/ 0 w 21671"/>
              <a:gd name="T1" fmla="*/ 0 h 21600"/>
              <a:gd name="T2" fmla="*/ 21671 w 21671"/>
              <a:gd name="T3" fmla="*/ 21600 h 21600"/>
              <a:gd name="T4" fmla="*/ 71 w 216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71" h="21600" fill="none" extrusionOk="0">
                <a:moveTo>
                  <a:pt x="0" y="0"/>
                </a:moveTo>
                <a:cubicBezTo>
                  <a:pt x="23" y="0"/>
                  <a:pt x="47" y="-1"/>
                  <a:pt x="71" y="-1"/>
                </a:cubicBezTo>
                <a:cubicBezTo>
                  <a:pt x="12000" y="-1"/>
                  <a:pt x="21671" y="9670"/>
                  <a:pt x="21671" y="21600"/>
                </a:cubicBezTo>
              </a:path>
              <a:path w="21671" h="21600" stroke="0" extrusionOk="0">
                <a:moveTo>
                  <a:pt x="0" y="0"/>
                </a:moveTo>
                <a:cubicBezTo>
                  <a:pt x="23" y="0"/>
                  <a:pt x="47" y="-1"/>
                  <a:pt x="71" y="-1"/>
                </a:cubicBezTo>
                <a:cubicBezTo>
                  <a:pt x="12000" y="-1"/>
                  <a:pt x="21671" y="9670"/>
                  <a:pt x="21671" y="21600"/>
                </a:cubicBezTo>
                <a:lnTo>
                  <a:pt x="71" y="21600"/>
                </a:lnTo>
                <a:close/>
              </a:path>
            </a:pathLst>
          </a:custGeom>
          <a:noFill/>
          <a:ln w="25400" cap="rnd">
            <a:solidFill>
              <a:srgbClr val="91919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1" name="Line 21"/>
          <p:cNvSpPr>
            <a:spLocks noChangeShapeType="1"/>
          </p:cNvSpPr>
          <p:nvPr/>
        </p:nvSpPr>
        <p:spPr bwMode="auto">
          <a:xfrm>
            <a:off x="5170488" y="5102225"/>
            <a:ext cx="1408112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2" name="Line 22"/>
          <p:cNvSpPr>
            <a:spLocks noChangeShapeType="1"/>
          </p:cNvSpPr>
          <p:nvPr/>
        </p:nvSpPr>
        <p:spPr bwMode="auto">
          <a:xfrm>
            <a:off x="6089650" y="4914900"/>
            <a:ext cx="0" cy="350838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3" name="Line 23"/>
          <p:cNvSpPr>
            <a:spLocks noChangeShapeType="1"/>
          </p:cNvSpPr>
          <p:nvPr/>
        </p:nvSpPr>
        <p:spPr bwMode="auto">
          <a:xfrm flipV="1">
            <a:off x="6086475" y="4792663"/>
            <a:ext cx="265113" cy="122237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4" name="Line 24"/>
          <p:cNvSpPr>
            <a:spLocks noChangeShapeType="1"/>
          </p:cNvSpPr>
          <p:nvPr/>
        </p:nvSpPr>
        <p:spPr bwMode="auto">
          <a:xfrm flipH="1" flipV="1">
            <a:off x="5815013" y="4810125"/>
            <a:ext cx="274637" cy="104775"/>
          </a:xfrm>
          <a:prstGeom prst="line">
            <a:avLst/>
          </a:prstGeom>
          <a:noFill/>
          <a:ln w="25400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5" name="Arc 25"/>
          <p:cNvSpPr>
            <a:spLocks/>
          </p:cNvSpPr>
          <p:nvPr/>
        </p:nvSpPr>
        <p:spPr bwMode="auto">
          <a:xfrm>
            <a:off x="5980113" y="5265738"/>
            <a:ext cx="101600" cy="200025"/>
          </a:xfrm>
          <a:custGeom>
            <a:avLst/>
            <a:gdLst>
              <a:gd name="G0" fmla="+- 21599 0 0"/>
              <a:gd name="G1" fmla="+- 21598 0 0"/>
              <a:gd name="G2" fmla="+- 21600 0 0"/>
              <a:gd name="T0" fmla="*/ 0 w 21599"/>
              <a:gd name="T1" fmla="*/ 21427 h 21598"/>
              <a:gd name="T2" fmla="*/ 21300 w 21599"/>
              <a:gd name="T3" fmla="*/ 0 h 21598"/>
              <a:gd name="T4" fmla="*/ 21599 w 21599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8" fill="none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</a:path>
              <a:path w="21599" h="21598" stroke="0" extrusionOk="0">
                <a:moveTo>
                  <a:pt x="-1" y="21426"/>
                </a:moveTo>
                <a:cubicBezTo>
                  <a:pt x="92" y="9681"/>
                  <a:pt x="9554" y="162"/>
                  <a:pt x="21300" y="0"/>
                </a:cubicBezTo>
                <a:lnTo>
                  <a:pt x="21599" y="21598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6" name="Arc 26"/>
          <p:cNvSpPr>
            <a:spLocks/>
          </p:cNvSpPr>
          <p:nvPr/>
        </p:nvSpPr>
        <p:spPr bwMode="auto">
          <a:xfrm>
            <a:off x="6070600" y="5264150"/>
            <a:ext cx="103188" cy="201613"/>
          </a:xfrm>
          <a:custGeom>
            <a:avLst/>
            <a:gdLst>
              <a:gd name="G0" fmla="+- 299 0 0"/>
              <a:gd name="G1" fmla="+- 21600 0 0"/>
              <a:gd name="G2" fmla="+- 21600 0 0"/>
              <a:gd name="T0" fmla="*/ 0 w 21898"/>
              <a:gd name="T1" fmla="*/ 2 h 21600"/>
              <a:gd name="T2" fmla="*/ 21898 w 21898"/>
              <a:gd name="T3" fmla="*/ 21429 h 21600"/>
              <a:gd name="T4" fmla="*/ 299 w 218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98" h="21600" fill="none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</a:path>
              <a:path w="21898" h="21600" stroke="0" extrusionOk="0">
                <a:moveTo>
                  <a:pt x="0" y="2"/>
                </a:moveTo>
                <a:cubicBezTo>
                  <a:pt x="99" y="0"/>
                  <a:pt x="199" y="-1"/>
                  <a:pt x="299" y="-1"/>
                </a:cubicBezTo>
                <a:cubicBezTo>
                  <a:pt x="12161" y="-1"/>
                  <a:pt x="21804" y="9566"/>
                  <a:pt x="21898" y="21428"/>
                </a:cubicBezTo>
                <a:lnTo>
                  <a:pt x="299" y="21600"/>
                </a:lnTo>
                <a:close/>
              </a:path>
            </a:pathLst>
          </a:custGeom>
          <a:noFill/>
          <a:ln w="25400" cap="rnd">
            <a:solidFill>
              <a:srgbClr val="D9319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7" name="Oval 27"/>
          <p:cNvSpPr>
            <a:spLocks noChangeArrowheads="1"/>
          </p:cNvSpPr>
          <p:nvPr/>
        </p:nvSpPr>
        <p:spPr bwMode="auto">
          <a:xfrm>
            <a:off x="5951538" y="4756150"/>
            <a:ext cx="273050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8" name="Oval 28"/>
          <p:cNvSpPr>
            <a:spLocks noChangeArrowheads="1"/>
          </p:cNvSpPr>
          <p:nvPr/>
        </p:nvSpPr>
        <p:spPr bwMode="auto">
          <a:xfrm>
            <a:off x="6292850" y="5449888"/>
            <a:ext cx="255588" cy="273050"/>
          </a:xfrm>
          <a:prstGeom prst="ellipse">
            <a:avLst/>
          </a:prstGeom>
          <a:solidFill>
            <a:srgbClr val="FC0128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9" name="Rectangle 29"/>
          <p:cNvSpPr>
            <a:spLocks noChangeArrowheads="1"/>
          </p:cNvSpPr>
          <p:nvPr/>
        </p:nvSpPr>
        <p:spPr bwMode="auto">
          <a:xfrm>
            <a:off x="3916363" y="5613400"/>
            <a:ext cx="18065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No Response</a:t>
            </a:r>
          </a:p>
        </p:txBody>
      </p:sp>
      <p:sp>
        <p:nvSpPr>
          <p:cNvPr id="245790" name="Arc 30"/>
          <p:cNvSpPr>
            <a:spLocks/>
          </p:cNvSpPr>
          <p:nvPr/>
        </p:nvSpPr>
        <p:spPr bwMode="auto">
          <a:xfrm rot="11520000">
            <a:off x="5519738" y="5600700"/>
            <a:ext cx="430212" cy="3492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02 h 21600"/>
              <a:gd name="T2" fmla="*/ 2152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</a:path>
              <a:path w="21600" h="21600" stroke="0" extrusionOk="0">
                <a:moveTo>
                  <a:pt x="0" y="21502"/>
                </a:moveTo>
                <a:cubicBezTo>
                  <a:pt x="54" y="9638"/>
                  <a:pt x="9665" y="39"/>
                  <a:pt x="2152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1" name="Rectangle 31"/>
          <p:cNvSpPr>
            <a:spLocks noChangeArrowheads="1"/>
          </p:cNvSpPr>
          <p:nvPr/>
        </p:nvSpPr>
        <p:spPr bwMode="auto">
          <a:xfrm>
            <a:off x="4881563" y="350520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45792" name="Rectangle 32"/>
          <p:cNvSpPr>
            <a:spLocks noChangeArrowheads="1"/>
          </p:cNvSpPr>
          <p:nvPr/>
        </p:nvSpPr>
        <p:spPr bwMode="auto">
          <a:xfrm>
            <a:off x="1630363" y="3048000"/>
            <a:ext cx="434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45793" name="Rectangle 33"/>
          <p:cNvSpPr>
            <a:spLocks noChangeArrowheads="1"/>
          </p:cNvSpPr>
          <p:nvPr/>
        </p:nvSpPr>
        <p:spPr bwMode="auto">
          <a:xfrm rot="18420000" flipH="1">
            <a:off x="5026025" y="1590675"/>
            <a:ext cx="2889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4" name="Oval 34"/>
          <p:cNvSpPr>
            <a:spLocks noChangeArrowheads="1"/>
          </p:cNvSpPr>
          <p:nvPr/>
        </p:nvSpPr>
        <p:spPr bwMode="auto">
          <a:xfrm>
            <a:off x="5865813" y="2092325"/>
            <a:ext cx="271462" cy="104775"/>
          </a:xfrm>
          <a:prstGeom prst="ellipse">
            <a:avLst/>
          </a:prstGeom>
          <a:solidFill>
            <a:srgbClr val="0033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5" name="Rectangle 35"/>
          <p:cNvSpPr>
            <a:spLocks noChangeArrowheads="1"/>
          </p:cNvSpPr>
          <p:nvPr/>
        </p:nvSpPr>
        <p:spPr bwMode="auto">
          <a:xfrm>
            <a:off x="5372100" y="1498600"/>
            <a:ext cx="9017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>
                <a:solidFill>
                  <a:schemeClr val="tx1"/>
                </a:solidFill>
              </a:rPr>
              <a:t>Ligand</a:t>
            </a:r>
          </a:p>
        </p:txBody>
      </p:sp>
      <p:sp>
        <p:nvSpPr>
          <p:cNvPr id="245796" name="Rectangle 36"/>
          <p:cNvSpPr>
            <a:spLocks noChangeArrowheads="1"/>
          </p:cNvSpPr>
          <p:nvPr/>
        </p:nvSpPr>
        <p:spPr bwMode="auto">
          <a:xfrm rot="18420000" flipH="1">
            <a:off x="2096294" y="3439319"/>
            <a:ext cx="288925" cy="2555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97" name="Rectangle 37"/>
          <p:cNvSpPr>
            <a:spLocks noChangeArrowheads="1"/>
          </p:cNvSpPr>
          <p:nvPr/>
        </p:nvSpPr>
        <p:spPr bwMode="auto">
          <a:xfrm>
            <a:off x="2751138" y="3384550"/>
            <a:ext cx="191452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Toxicant</a:t>
            </a:r>
          </a:p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 out competes</a:t>
            </a:r>
          </a:p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 normal ligand</a:t>
            </a:r>
          </a:p>
        </p:txBody>
      </p:sp>
      <p:sp>
        <p:nvSpPr>
          <p:cNvPr id="245798" name="Rectangle 38"/>
          <p:cNvSpPr>
            <a:spLocks noChangeArrowheads="1"/>
          </p:cNvSpPr>
          <p:nvPr/>
        </p:nvSpPr>
        <p:spPr bwMode="auto">
          <a:xfrm>
            <a:off x="5172075" y="3429000"/>
            <a:ext cx="2524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Ligand cannot bind</a:t>
            </a:r>
          </a:p>
          <a:p>
            <a:pPr algn="ctr" eaLnBrk="0" hangingPunct="0"/>
            <a:r>
              <a:rPr lang="en-US" sz="2000" b="1">
                <a:solidFill>
                  <a:srgbClr val="000000"/>
                </a:solidFill>
              </a:rPr>
              <a:t> receptor</a:t>
            </a:r>
          </a:p>
        </p:txBody>
      </p:sp>
      <p:sp>
        <p:nvSpPr>
          <p:cNvPr id="245800" name="Rectangle 4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Competition For Receptor</a:t>
            </a:r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76200"/>
            <a:ext cx="72390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Who Is Vulnerable?</a:t>
            </a:r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1290638" y="1981200"/>
            <a:ext cx="6710362" cy="252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Young or Old</a:t>
            </a: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Male or Female</a:t>
            </a: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Genetics - Individual Diff.</a:t>
            </a: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Species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990600" y="1371600"/>
            <a:ext cx="7239000" cy="435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Fetal Nervous System</a:t>
            </a:r>
          </a:p>
          <a:p>
            <a:pPr eaLnBrk="0" hangingPunct="0"/>
            <a:endParaRPr lang="en-US" sz="4000" b="1">
              <a:solidFill>
                <a:schemeClr val="tx1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Developing Nervous System</a:t>
            </a:r>
          </a:p>
          <a:p>
            <a:pPr eaLnBrk="0" hangingPunct="0"/>
            <a:endParaRPr lang="en-US" sz="4000" b="1">
              <a:solidFill>
                <a:schemeClr val="tx1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Mature Nervous System</a:t>
            </a:r>
          </a:p>
          <a:p>
            <a:pPr eaLnBrk="0" hangingPunct="0"/>
            <a:endParaRPr lang="en-US" sz="4000" b="1">
              <a:solidFill>
                <a:schemeClr val="tx1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Aging Nervous System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"/>
            <a:ext cx="8763000" cy="762000"/>
          </a:xfrm>
        </p:spPr>
        <p:txBody>
          <a:bodyPr/>
          <a:lstStyle/>
          <a:p>
            <a:r>
              <a:rPr lang="en-US" b="1"/>
              <a:t>Vulnerability / Sensitivity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088" name="Group 8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302089" name="Freeform 9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0" name="Freeform 10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02086" name="Picture 6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</p:spPr>
      </p:pic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Times New Roman" charset="0"/>
              </a:rPr>
              <a:t>A Small Dose of </a:t>
            </a:r>
            <a:r>
              <a:rPr lang="en-US" b="1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™</a:t>
            </a:r>
            <a:r>
              <a:rPr lang="en-US" b="1">
                <a:solidFill>
                  <a:schemeClr val="tx1"/>
                </a:solidFill>
              </a:rPr>
              <a:t> Neurotoxicity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184" name="Group 8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306185" name="Freeform 9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86" name="Freeform 10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Authorship Information</a:t>
            </a: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1066800" y="3962400"/>
            <a:ext cx="701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For Additional Information Contact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Steven G. Gilbert, PhD, DABT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E-mail: </a:t>
            </a:r>
            <a:r>
              <a:rPr lang="en-US" sz="2800" b="1" dirty="0" err="1">
                <a:solidFill>
                  <a:schemeClr val="tx1"/>
                </a:solidFill>
              </a:rPr>
              <a:t>sgilbert@innd.org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Web: </a:t>
            </a:r>
            <a:r>
              <a:rPr lang="en-US" sz="2800" b="1" dirty="0" err="1">
                <a:solidFill>
                  <a:schemeClr val="tx1"/>
                </a:solidFill>
              </a:rPr>
              <a:t>www.asmalldoseoftoxicologyorg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tx1"/>
                </a:solidFill>
              </a:rPr>
              <a:t>This presentation is supplement to </a:t>
            </a:r>
          </a:p>
          <a:p>
            <a:pPr algn="ctr"/>
            <a:r>
              <a:rPr lang="en-US" sz="3600" b="1">
                <a:solidFill>
                  <a:schemeClr val="tx1"/>
                </a:solidFill>
              </a:rPr>
              <a:t> “A Small Dose of Toxicology”</a:t>
            </a:r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Ancient Awareness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182813"/>
            <a:ext cx="7848600" cy="2465387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5400" b="1">
                <a:latin typeface="Arial" charset="0"/>
              </a:rPr>
              <a:t>“LEAD MAKES THE MIND GIVE WAY”</a:t>
            </a:r>
          </a:p>
          <a:p>
            <a:pPr algn="ctr">
              <a:buFontTx/>
              <a:buNone/>
            </a:pPr>
            <a:r>
              <a:rPr lang="en-US" sz="4000" b="1">
                <a:latin typeface="Arial" charset="0"/>
              </a:rPr>
              <a:t>Dioscorides - GREEK 2ND BC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533400" y="1633538"/>
            <a:ext cx="8153400" cy="384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 b="1">
                <a:solidFill>
                  <a:schemeClr val="tx1"/>
                </a:solidFill>
              </a:rPr>
              <a:t>“The upsurge of interest in recent years in academia, industry, and government on the effects of toxic chemicals on the nervous system has created a new discipline of neurotoxicology.”</a:t>
            </a:r>
            <a:r>
              <a:rPr lang="en-US" sz="2800" b="1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endParaRPr lang="en-US" sz="2800" b="1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400" b="1">
                <a:solidFill>
                  <a:schemeClr val="tx1"/>
                </a:solidFill>
              </a:rPr>
              <a:t>Peter S. Spencer &amp; Herbert H. Schaumberg, in Experimental and Clinical Neurotoxicology, 1980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Current Awareness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33400" y="1752600"/>
            <a:ext cx="8153400" cy="3790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1930’s – Ginger-Jake Syndrome</a:t>
            </a:r>
          </a:p>
          <a:p>
            <a:pPr marL="914400" lvl="1" indent="-457200" eaLnBrk="0" hangingPunct="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During prohibition, an alcohol beverage was contaminated with TOCP (triorthocresyl phosphate) causing paralysis in 5,000 with 20,000 to 100,000 affected.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1950’s – Mercury poisoning</a:t>
            </a:r>
          </a:p>
          <a:p>
            <a:pPr marL="914400" lvl="1" indent="-457200" eaLnBrk="0" hangingPunct="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Methylmercury in fish cause death and sever nervous system damage in infants and adults.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Historical Events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58825"/>
          </a:xfrm>
          <a:noFill/>
          <a:ln/>
        </p:spPr>
        <p:txBody>
          <a:bodyPr lIns="90488" tIns="44450" rIns="90488" bIns="44450"/>
          <a:lstStyle/>
          <a:p>
            <a:r>
              <a:rPr lang="en-US" b="1">
                <a:solidFill>
                  <a:schemeClr val="tx1"/>
                </a:solidFill>
              </a:rPr>
              <a:t>Case Studies</a:t>
            </a:r>
          </a:p>
        </p:txBody>
      </p:sp>
      <p:sp>
        <p:nvSpPr>
          <p:cNvPr id="266274" name="Text Box 1058"/>
          <p:cNvSpPr txBox="1">
            <a:spLocks noChangeArrowheads="1"/>
          </p:cNvSpPr>
          <p:nvPr/>
        </p:nvSpPr>
        <p:spPr bwMode="auto">
          <a:xfrm>
            <a:off x="609600" y="2438400"/>
            <a:ext cx="80168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b="1"/>
              <a:t>Lead – </a:t>
            </a:r>
            <a:r>
              <a:rPr lang="en-US" sz="3200" b="1"/>
              <a:t>damages developing brain</a:t>
            </a:r>
          </a:p>
          <a:p>
            <a:pPr marL="457200" indent="-457200">
              <a:buFont typeface="Wingdings" charset="2"/>
              <a:buChar char="Ø"/>
            </a:pPr>
            <a:r>
              <a:rPr lang="en-US" b="1"/>
              <a:t>Alcohol – </a:t>
            </a:r>
            <a:r>
              <a:rPr lang="en-US" sz="2800" b="1"/>
              <a:t>Fetal alcohol syndrome</a:t>
            </a:r>
          </a:p>
          <a:p>
            <a:pPr marL="457200" indent="-457200">
              <a:buFont typeface="Wingdings" charset="2"/>
              <a:buChar char="Ø"/>
            </a:pPr>
            <a:r>
              <a:rPr lang="en-US" b="1"/>
              <a:t>MPTP – </a:t>
            </a:r>
            <a:r>
              <a:rPr lang="en-US" sz="2800" b="1"/>
              <a:t>similar to Parkinson’s disease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4" name="Picture 2" descr="untitled09.jpg                                                 0009E274Vlad-Scan 2                    B36AB893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3325" y="914400"/>
            <a:ext cx="4251325" cy="5943600"/>
          </a:xfrm>
          <a:prstGeom prst="rect">
            <a:avLst/>
          </a:prstGeom>
          <a:noFill/>
        </p:spPr>
      </p:pic>
      <p:sp>
        <p:nvSpPr>
          <p:cNvPr id="294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76200"/>
            <a:ext cx="6934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Lead In Homes</a:t>
            </a:r>
            <a:endParaRPr lang="en-US" sz="800">
              <a:solidFill>
                <a:srgbClr val="D2DBDC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</TotalTime>
  <Words>1642</Words>
  <Application>Microsoft Macintosh PowerPoint</Application>
  <PresentationFormat>On-screen Show (4:3)</PresentationFormat>
  <Paragraphs>451</Paragraphs>
  <Slides>45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ＭＳ Ｐゴシック</vt:lpstr>
      <vt:lpstr>Arial</vt:lpstr>
      <vt:lpstr>Times New Roman</vt:lpstr>
      <vt:lpstr>Wingdings</vt:lpstr>
      <vt:lpstr>Default Design</vt:lpstr>
      <vt:lpstr>A Small Dose of Neurotoxicity</vt:lpstr>
      <vt:lpstr>Introduction</vt:lpstr>
      <vt:lpstr>What is Neurotoxicity</vt:lpstr>
      <vt:lpstr>Nervous System Sensitivity</vt:lpstr>
      <vt:lpstr>Ancient Awareness</vt:lpstr>
      <vt:lpstr>Current Awareness</vt:lpstr>
      <vt:lpstr>Historical Events</vt:lpstr>
      <vt:lpstr>Case Studies</vt:lpstr>
      <vt:lpstr>Lead In Homes</vt:lpstr>
      <vt:lpstr>Nervous Systems Effects</vt:lpstr>
      <vt:lpstr>Alcohol (ethanol)</vt:lpstr>
      <vt:lpstr>Alcohol</vt:lpstr>
      <vt:lpstr>Effects of Prenatal Alcohol</vt:lpstr>
      <vt:lpstr>FAS Child</vt:lpstr>
      <vt:lpstr>MPTP</vt:lpstr>
      <vt:lpstr>MPTP Effects</vt:lpstr>
      <vt:lpstr>Nervous System Biology</vt:lpstr>
      <vt:lpstr>Nervous System – CNS &amp; PNS</vt:lpstr>
      <vt:lpstr>Nervous System</vt:lpstr>
      <vt:lpstr>Central Nervous System</vt:lpstr>
      <vt:lpstr>Peripheral Nervous System</vt:lpstr>
      <vt:lpstr>Cells of the Nervous System</vt:lpstr>
      <vt:lpstr>Blood-brain Barrier</vt:lpstr>
      <vt:lpstr>Neuronal Cells</vt:lpstr>
      <vt:lpstr>Neurotransmission</vt:lpstr>
      <vt:lpstr>Neuronal Transmission</vt:lpstr>
      <vt:lpstr>Exposure Issues</vt:lpstr>
      <vt:lpstr>What causes neurotoxicity?</vt:lpstr>
      <vt:lpstr>Types Of Neurotoxicity</vt:lpstr>
      <vt:lpstr>Neurotoxic Injury</vt:lpstr>
      <vt:lpstr>Examples of Neurotoxicology</vt:lpstr>
      <vt:lpstr>Neurotoxic Effects</vt:lpstr>
      <vt:lpstr>Classification of neurotoxicants by mechanism of action</vt:lpstr>
      <vt:lpstr>Physiological Sensitivity</vt:lpstr>
      <vt:lpstr>Physiological Sensitivity</vt:lpstr>
      <vt:lpstr>Reversibility of Damage</vt:lpstr>
      <vt:lpstr>Classification of neurotoxicants by mechanism of action</vt:lpstr>
      <vt:lpstr>Neurological and Behavioral Effects of Exposure to Toxic Substances</vt:lpstr>
      <vt:lpstr>Normal Receptor-Ligand Interaction</vt:lpstr>
      <vt:lpstr>Inactivation of Receptor by Toxicant</vt:lpstr>
      <vt:lpstr>Competition For Receptor</vt:lpstr>
      <vt:lpstr>Who Is Vulnerable?</vt:lpstr>
      <vt:lpstr>Vulnerability / Sensitivity</vt:lpstr>
      <vt:lpstr>PowerPoint Presentation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162</cp:revision>
  <cp:lastPrinted>2000-09-13T16:44:54Z</cp:lastPrinted>
  <dcterms:created xsi:type="dcterms:W3CDTF">2011-05-07T04:29:46Z</dcterms:created>
  <dcterms:modified xsi:type="dcterms:W3CDTF">2020-10-18T14:51:36Z</dcterms:modified>
</cp:coreProperties>
</file>