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302" r:id="rId2"/>
    <p:sldId id="326" r:id="rId3"/>
    <p:sldId id="370" r:id="rId4"/>
    <p:sldId id="371" r:id="rId5"/>
    <p:sldId id="348" r:id="rId6"/>
    <p:sldId id="353" r:id="rId7"/>
    <p:sldId id="317" r:id="rId8"/>
    <p:sldId id="352" r:id="rId9"/>
    <p:sldId id="318" r:id="rId10"/>
    <p:sldId id="347" r:id="rId11"/>
    <p:sldId id="375" r:id="rId12"/>
    <p:sldId id="316" r:id="rId13"/>
    <p:sldId id="325" r:id="rId14"/>
    <p:sldId id="372" r:id="rId15"/>
    <p:sldId id="373" r:id="rId16"/>
    <p:sldId id="351" r:id="rId17"/>
    <p:sldId id="349" r:id="rId18"/>
    <p:sldId id="374" r:id="rId19"/>
    <p:sldId id="356" r:id="rId20"/>
    <p:sldId id="350" r:id="rId21"/>
    <p:sldId id="358" r:id="rId22"/>
    <p:sldId id="376" r:id="rId23"/>
    <p:sldId id="362" r:id="rId24"/>
    <p:sldId id="363" r:id="rId25"/>
    <p:sldId id="367" r:id="rId26"/>
    <p:sldId id="368" r:id="rId27"/>
    <p:sldId id="369" r:id="rId28"/>
    <p:sldId id="330" r:id="rId29"/>
    <p:sldId id="343" r:id="rId30"/>
    <p:sldId id="377" r:id="rId31"/>
    <p:sldId id="359" r:id="rId32"/>
    <p:sldId id="379" r:id="rId33"/>
    <p:sldId id="378" r:id="rId34"/>
    <p:sldId id="366" r:id="rId35"/>
    <p:sldId id="364" r:id="rId36"/>
  </p:sldIdLst>
  <p:sldSz cx="9144000" cy="6858000" type="screen4x3"/>
  <p:notesSz cx="7302500" cy="9588500"/>
  <p:defaultTextStyle>
    <a:defPPr>
      <a:defRPr lang="en-US"/>
    </a:defPPr>
    <a:lvl1pPr algn="l" rtl="0" fontAlgn="base">
      <a:spcBef>
        <a:spcPct val="0"/>
      </a:spcBef>
      <a:spcAft>
        <a:spcPct val="0"/>
      </a:spcAft>
      <a:buFont typeface="Wingdings" pitchFamily="2" charset="2"/>
      <a:buChar char="Ø"/>
      <a:defRPr sz="2800" b="1" kern="1200">
        <a:solidFill>
          <a:schemeClr val="tx1"/>
        </a:solidFill>
        <a:latin typeface="Arial" panose="020B0604020202020204" pitchFamily="34" charset="0"/>
        <a:ea typeface="+mn-ea"/>
        <a:cs typeface="+mn-cs"/>
      </a:defRPr>
    </a:lvl1pPr>
    <a:lvl2pPr marL="457200" algn="l" rtl="0" fontAlgn="base">
      <a:spcBef>
        <a:spcPct val="0"/>
      </a:spcBef>
      <a:spcAft>
        <a:spcPct val="0"/>
      </a:spcAft>
      <a:buFont typeface="Wingdings" pitchFamily="2" charset="2"/>
      <a:buChar char="Ø"/>
      <a:defRPr sz="2800" b="1" kern="1200">
        <a:solidFill>
          <a:schemeClr val="tx1"/>
        </a:solidFill>
        <a:latin typeface="Arial" panose="020B0604020202020204" pitchFamily="34" charset="0"/>
        <a:ea typeface="+mn-ea"/>
        <a:cs typeface="+mn-cs"/>
      </a:defRPr>
    </a:lvl2pPr>
    <a:lvl3pPr marL="914400" algn="l" rtl="0" fontAlgn="base">
      <a:spcBef>
        <a:spcPct val="0"/>
      </a:spcBef>
      <a:spcAft>
        <a:spcPct val="0"/>
      </a:spcAft>
      <a:buFont typeface="Wingdings" pitchFamily="2" charset="2"/>
      <a:buChar char="Ø"/>
      <a:defRPr sz="2800" b="1" kern="1200">
        <a:solidFill>
          <a:schemeClr val="tx1"/>
        </a:solidFill>
        <a:latin typeface="Arial" panose="020B0604020202020204" pitchFamily="34" charset="0"/>
        <a:ea typeface="+mn-ea"/>
        <a:cs typeface="+mn-cs"/>
      </a:defRPr>
    </a:lvl3pPr>
    <a:lvl4pPr marL="1371600" algn="l" rtl="0" fontAlgn="base">
      <a:spcBef>
        <a:spcPct val="0"/>
      </a:spcBef>
      <a:spcAft>
        <a:spcPct val="0"/>
      </a:spcAft>
      <a:buFont typeface="Wingdings" pitchFamily="2" charset="2"/>
      <a:buChar char="Ø"/>
      <a:defRPr sz="2800" b="1" kern="1200">
        <a:solidFill>
          <a:schemeClr val="tx1"/>
        </a:solidFill>
        <a:latin typeface="Arial" panose="020B0604020202020204" pitchFamily="34" charset="0"/>
        <a:ea typeface="+mn-ea"/>
        <a:cs typeface="+mn-cs"/>
      </a:defRPr>
    </a:lvl4pPr>
    <a:lvl5pPr marL="1828800" algn="l" rtl="0" fontAlgn="base">
      <a:spcBef>
        <a:spcPct val="0"/>
      </a:spcBef>
      <a:spcAft>
        <a:spcPct val="0"/>
      </a:spcAft>
      <a:buFont typeface="Wingdings" pitchFamily="2" charset="2"/>
      <a:buChar char="Ø"/>
      <a:defRPr sz="2800" b="1" kern="1200">
        <a:solidFill>
          <a:schemeClr val="tx1"/>
        </a:solidFill>
        <a:latin typeface="Arial" panose="020B0604020202020204" pitchFamily="34" charset="0"/>
        <a:ea typeface="+mn-ea"/>
        <a:cs typeface="+mn-cs"/>
      </a:defRPr>
    </a:lvl5pPr>
    <a:lvl6pPr marL="2286000" algn="l" defTabSz="914400" rtl="0" eaLnBrk="1" latinLnBrk="0" hangingPunct="1">
      <a:defRPr sz="2800" b="1" kern="1200">
        <a:solidFill>
          <a:schemeClr val="tx1"/>
        </a:solidFill>
        <a:latin typeface="Arial" panose="020B0604020202020204" pitchFamily="34" charset="0"/>
        <a:ea typeface="+mn-ea"/>
        <a:cs typeface="+mn-cs"/>
      </a:defRPr>
    </a:lvl6pPr>
    <a:lvl7pPr marL="2743200" algn="l" defTabSz="914400" rtl="0" eaLnBrk="1" latinLnBrk="0" hangingPunct="1">
      <a:defRPr sz="2800" b="1" kern="1200">
        <a:solidFill>
          <a:schemeClr val="tx1"/>
        </a:solidFill>
        <a:latin typeface="Arial" panose="020B0604020202020204" pitchFamily="34" charset="0"/>
        <a:ea typeface="+mn-ea"/>
        <a:cs typeface="+mn-cs"/>
      </a:defRPr>
    </a:lvl7pPr>
    <a:lvl8pPr marL="3200400" algn="l" defTabSz="914400" rtl="0" eaLnBrk="1" latinLnBrk="0" hangingPunct="1">
      <a:defRPr sz="2800" b="1" kern="1200">
        <a:solidFill>
          <a:schemeClr val="tx1"/>
        </a:solidFill>
        <a:latin typeface="Arial" panose="020B0604020202020204" pitchFamily="34" charset="0"/>
        <a:ea typeface="+mn-ea"/>
        <a:cs typeface="+mn-cs"/>
      </a:defRPr>
    </a:lvl8pPr>
    <a:lvl9pPr marL="3657600" algn="l" defTabSz="914400" rtl="0" eaLnBrk="1" latinLnBrk="0" hangingPunct="1">
      <a:defRPr sz="28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0">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autoAdjust="0"/>
    <p:restoredTop sz="94701" autoAdjust="0"/>
  </p:normalViewPr>
  <p:slideViewPr>
    <p:cSldViewPr showGuides="1">
      <p:cViewPr varScale="1">
        <p:scale>
          <a:sx n="90" d="100"/>
          <a:sy n="90" d="100"/>
        </p:scale>
        <p:origin x="1648" y="20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1" d="100"/>
          <a:sy n="61" d="100"/>
        </p:scale>
        <p:origin x="-1698" y="-60"/>
      </p:cViewPr>
      <p:guideLst>
        <p:guide orient="horz" pos="3020"/>
        <p:guide pos="230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5" Type="http://schemas.openxmlformats.org/officeDocument/2006/relationships/slide" Target="slides/slide33.xml"/><Relationship Id="rId4" Type="http://schemas.openxmlformats.org/officeDocument/2006/relationships/slide" Target="slides/slide3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image" Target="../media/image1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D554F6AF-355D-5644-B945-55C9F19EC8A4}"/>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t" anchorCtr="0" compatLnSpc="1">
            <a:prstTxWarp prst="textNoShape">
              <a:avLst/>
            </a:prstTxWarp>
          </a:bodyPr>
          <a:lstStyle>
            <a:lvl1pPr defTabSz="965200">
              <a:buFontTx/>
              <a:buNone/>
              <a:defRPr sz="1300" b="0">
                <a:latin typeface="Times New Roman" panose="02020603050405020304" pitchFamily="18" charset="0"/>
              </a:defRPr>
            </a:lvl1pPr>
          </a:lstStyle>
          <a:p>
            <a:endParaRPr lang="en-US" altLang="en-US"/>
          </a:p>
        </p:txBody>
      </p:sp>
      <p:sp>
        <p:nvSpPr>
          <p:cNvPr id="67587" name="Rectangle 3">
            <a:extLst>
              <a:ext uri="{FF2B5EF4-FFF2-40B4-BE49-F238E27FC236}">
                <a16:creationId xmlns:a16="http://schemas.microsoft.com/office/drawing/2014/main" id="{0E6E17FF-F387-BE4D-9D7B-46FA89B7EC43}"/>
              </a:ext>
            </a:extLst>
          </p:cNvPr>
          <p:cNvSpPr>
            <a:spLocks noGrp="1" noChangeArrowheads="1"/>
          </p:cNvSpPr>
          <p:nvPr>
            <p:ph type="dt" sz="quarter"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t" anchorCtr="0" compatLnSpc="1">
            <a:prstTxWarp prst="textNoShape">
              <a:avLst/>
            </a:prstTxWarp>
          </a:bodyPr>
          <a:lstStyle>
            <a:lvl1pPr algn="r" defTabSz="965200">
              <a:buFontTx/>
              <a:buNone/>
              <a:defRPr sz="1300" b="0">
                <a:latin typeface="Times New Roman" panose="02020603050405020304" pitchFamily="18" charset="0"/>
              </a:defRPr>
            </a:lvl1pPr>
          </a:lstStyle>
          <a:p>
            <a:fld id="{8ED33CEA-B210-B84E-9B5D-854B257A5BEC}" type="datetime4">
              <a:rPr lang="en-US" altLang="en-US"/>
              <a:pPr/>
              <a:t>October 19, 2020</a:t>
            </a:fld>
            <a:endParaRPr lang="en-US" altLang="en-US"/>
          </a:p>
        </p:txBody>
      </p:sp>
      <p:sp>
        <p:nvSpPr>
          <p:cNvPr id="67588" name="Rectangle 4">
            <a:extLst>
              <a:ext uri="{FF2B5EF4-FFF2-40B4-BE49-F238E27FC236}">
                <a16:creationId xmlns:a16="http://schemas.microsoft.com/office/drawing/2014/main" id="{254FC03E-7889-B84F-89A8-8C1E40459F0B}"/>
              </a:ext>
            </a:extLst>
          </p:cNvPr>
          <p:cNvSpPr>
            <a:spLocks noGrp="1" noChangeArrowheads="1"/>
          </p:cNvSpPr>
          <p:nvPr>
            <p:ph type="ftr" sz="quarter" idx="2"/>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b" anchorCtr="0" compatLnSpc="1">
            <a:prstTxWarp prst="textNoShape">
              <a:avLst/>
            </a:prstTxWarp>
          </a:bodyPr>
          <a:lstStyle>
            <a:lvl1pPr defTabSz="965200">
              <a:buFontTx/>
              <a:buNone/>
              <a:defRPr sz="1300" b="0">
                <a:latin typeface="Times New Roman" panose="02020603050405020304" pitchFamily="18" charset="0"/>
              </a:defRPr>
            </a:lvl1pPr>
          </a:lstStyle>
          <a:p>
            <a:r>
              <a:rPr lang="en-US" altLang="en-US"/>
              <a:t>A Small Dose of Toxicology - Overview</a:t>
            </a:r>
          </a:p>
        </p:txBody>
      </p:sp>
      <p:sp>
        <p:nvSpPr>
          <p:cNvPr id="67589" name="Rectangle 5">
            <a:extLst>
              <a:ext uri="{FF2B5EF4-FFF2-40B4-BE49-F238E27FC236}">
                <a16:creationId xmlns:a16="http://schemas.microsoft.com/office/drawing/2014/main" id="{F7303326-033B-5B44-919A-30A665529A61}"/>
              </a:ext>
            </a:extLst>
          </p:cNvPr>
          <p:cNvSpPr>
            <a:spLocks noGrp="1" noChangeArrowheads="1"/>
          </p:cNvSpPr>
          <p:nvPr>
            <p:ph type="sldNum" sz="quarter" idx="3"/>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b" anchorCtr="0" compatLnSpc="1">
            <a:prstTxWarp prst="textNoShape">
              <a:avLst/>
            </a:prstTxWarp>
          </a:bodyPr>
          <a:lstStyle>
            <a:lvl1pPr algn="r" defTabSz="965200">
              <a:buFontTx/>
              <a:buNone/>
              <a:defRPr sz="1300" b="0">
                <a:latin typeface="Times New Roman" panose="02020603050405020304" pitchFamily="18" charset="0"/>
              </a:defRPr>
            </a:lvl1pPr>
          </a:lstStyle>
          <a:p>
            <a:fld id="{B97C7E35-F734-5D46-BCFE-BBDF86670F24}"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5FA5A22-F6AC-F441-A242-74F61E3F8242}"/>
              </a:ext>
            </a:extLst>
          </p:cNvPr>
          <p:cNvSpPr>
            <a:spLocks noGrp="1" noChangeArrowheads="1"/>
          </p:cNvSpPr>
          <p:nvPr>
            <p:ph type="hdr" sz="quarter"/>
          </p:nvPr>
        </p:nvSpPr>
        <p:spPr bwMode="auto">
          <a:xfrm>
            <a:off x="0" y="0"/>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t" anchorCtr="0" compatLnSpc="1">
            <a:prstTxWarp prst="textNoShape">
              <a:avLst/>
            </a:prstTxWarp>
          </a:bodyPr>
          <a:lstStyle>
            <a:lvl1pPr defTabSz="965200">
              <a:buFontTx/>
              <a:buNone/>
              <a:defRPr sz="1300" b="0">
                <a:latin typeface="Times New Roman" panose="02020603050405020304" pitchFamily="18" charset="0"/>
              </a:defRPr>
            </a:lvl1pPr>
          </a:lstStyle>
          <a:p>
            <a:endParaRPr lang="en-US" altLang="en-US"/>
          </a:p>
        </p:txBody>
      </p:sp>
      <p:sp>
        <p:nvSpPr>
          <p:cNvPr id="3075" name="Rectangle 3">
            <a:extLst>
              <a:ext uri="{FF2B5EF4-FFF2-40B4-BE49-F238E27FC236}">
                <a16:creationId xmlns:a16="http://schemas.microsoft.com/office/drawing/2014/main" id="{E2661446-A37A-C641-AF1F-0FE6D7BDF1BC}"/>
              </a:ext>
            </a:extLst>
          </p:cNvPr>
          <p:cNvSpPr>
            <a:spLocks noGrp="1" noChangeArrowheads="1"/>
          </p:cNvSpPr>
          <p:nvPr>
            <p:ph type="dt" idx="1"/>
          </p:nvPr>
        </p:nvSpPr>
        <p:spPr bwMode="auto">
          <a:xfrm>
            <a:off x="4138613" y="0"/>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t" anchorCtr="0" compatLnSpc="1">
            <a:prstTxWarp prst="textNoShape">
              <a:avLst/>
            </a:prstTxWarp>
          </a:bodyPr>
          <a:lstStyle>
            <a:lvl1pPr algn="r" defTabSz="965200">
              <a:buFontTx/>
              <a:buNone/>
              <a:defRPr sz="1300" b="0">
                <a:latin typeface="Times New Roman" panose="02020603050405020304" pitchFamily="18" charset="0"/>
              </a:defRPr>
            </a:lvl1pPr>
          </a:lstStyle>
          <a:p>
            <a:fld id="{EA794C9A-B3A2-B14F-AE89-06D72E9306C3}" type="datetime4">
              <a:rPr lang="en-US" altLang="en-US"/>
              <a:pPr/>
              <a:t>October 19, 2020</a:t>
            </a:fld>
            <a:endParaRPr lang="en-US" altLang="en-US"/>
          </a:p>
        </p:txBody>
      </p:sp>
      <p:sp>
        <p:nvSpPr>
          <p:cNvPr id="3076" name="Rectangle 4">
            <a:extLst>
              <a:ext uri="{FF2B5EF4-FFF2-40B4-BE49-F238E27FC236}">
                <a16:creationId xmlns:a16="http://schemas.microsoft.com/office/drawing/2014/main" id="{2485E9FB-990F-C44E-884A-2C3A05A4E049}"/>
              </a:ext>
            </a:extLst>
          </p:cNvPr>
          <p:cNvSpPr>
            <a:spLocks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BBF7BCD-B67A-2D49-B5F8-CB7AFBB21CCD}"/>
              </a:ext>
            </a:extLst>
          </p:cNvPr>
          <p:cNvSpPr>
            <a:spLocks noGrp="1" noChangeArrowheads="1"/>
          </p:cNvSpPr>
          <p:nvPr>
            <p:ph type="body" sz="quarter" idx="3"/>
          </p:nvPr>
        </p:nvSpPr>
        <p:spPr bwMode="auto">
          <a:xfrm>
            <a:off x="973138" y="4554538"/>
            <a:ext cx="5356225"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0DD4E1A7-1B6D-1D43-BA5B-4FBB939690BA}"/>
              </a:ext>
            </a:extLst>
          </p:cNvPr>
          <p:cNvSpPr>
            <a:spLocks noGrp="1" noChangeArrowheads="1"/>
          </p:cNvSpPr>
          <p:nvPr>
            <p:ph type="ftr" sz="quarter" idx="4"/>
          </p:nvPr>
        </p:nvSpPr>
        <p:spPr bwMode="auto">
          <a:xfrm>
            <a:off x="0" y="9109075"/>
            <a:ext cx="316388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b" anchorCtr="0" compatLnSpc="1">
            <a:prstTxWarp prst="textNoShape">
              <a:avLst/>
            </a:prstTxWarp>
          </a:bodyPr>
          <a:lstStyle>
            <a:lvl1pPr defTabSz="965200">
              <a:buFontTx/>
              <a:buNone/>
              <a:defRPr sz="1300" b="0">
                <a:latin typeface="Times New Roman" panose="02020603050405020304" pitchFamily="18" charset="0"/>
              </a:defRPr>
            </a:lvl1pPr>
          </a:lstStyle>
          <a:p>
            <a:r>
              <a:rPr lang="en-US" altLang="en-US"/>
              <a:t>A Small Dose of Toxicology - Overview</a:t>
            </a:r>
          </a:p>
        </p:txBody>
      </p:sp>
      <p:sp>
        <p:nvSpPr>
          <p:cNvPr id="3079" name="Rectangle 7">
            <a:extLst>
              <a:ext uri="{FF2B5EF4-FFF2-40B4-BE49-F238E27FC236}">
                <a16:creationId xmlns:a16="http://schemas.microsoft.com/office/drawing/2014/main" id="{D8701781-9AF5-7145-A489-00CCB69CA08B}"/>
              </a:ext>
            </a:extLst>
          </p:cNvPr>
          <p:cNvSpPr>
            <a:spLocks noGrp="1" noChangeArrowheads="1"/>
          </p:cNvSpPr>
          <p:nvPr>
            <p:ph type="sldNum" sz="quarter" idx="5"/>
          </p:nvPr>
        </p:nvSpPr>
        <p:spPr bwMode="auto">
          <a:xfrm>
            <a:off x="4138613" y="9109075"/>
            <a:ext cx="3163887"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515" tIns="48257" rIns="96515" bIns="48257" numCol="1" anchor="b" anchorCtr="0" compatLnSpc="1">
            <a:prstTxWarp prst="textNoShape">
              <a:avLst/>
            </a:prstTxWarp>
          </a:bodyPr>
          <a:lstStyle>
            <a:lvl1pPr algn="r" defTabSz="965200">
              <a:buFontTx/>
              <a:buNone/>
              <a:defRPr sz="1300" b="0">
                <a:latin typeface="Times New Roman" panose="02020603050405020304" pitchFamily="18" charset="0"/>
              </a:defRPr>
            </a:lvl1pPr>
          </a:lstStyle>
          <a:p>
            <a:fld id="{6A3C0449-F710-DF4F-A977-977D12ECC24A}"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8736B2-5899-4043-89C3-1DEFB17F28F0}"/>
              </a:ext>
            </a:extLst>
          </p:cNvPr>
          <p:cNvSpPr>
            <a:spLocks noGrp="1" noChangeArrowheads="1"/>
          </p:cNvSpPr>
          <p:nvPr>
            <p:ph type="dt" idx="1"/>
          </p:nvPr>
        </p:nvSpPr>
        <p:spPr>
          <a:ln/>
        </p:spPr>
        <p:txBody>
          <a:bodyPr/>
          <a:lstStyle/>
          <a:p>
            <a:fld id="{905536C2-2A21-7942-8644-4A5BFCBC3E91}" type="datetime4">
              <a:rPr lang="en-US" altLang="en-US"/>
              <a:pPr/>
              <a:t>October 19, 2020</a:t>
            </a:fld>
            <a:endParaRPr lang="en-US" altLang="en-US"/>
          </a:p>
        </p:txBody>
      </p:sp>
      <p:sp>
        <p:nvSpPr>
          <p:cNvPr id="5" name="Rectangle 6">
            <a:extLst>
              <a:ext uri="{FF2B5EF4-FFF2-40B4-BE49-F238E27FC236}">
                <a16:creationId xmlns:a16="http://schemas.microsoft.com/office/drawing/2014/main" id="{2F5854CC-D06C-514E-ABC8-1C38BCFE1A92}"/>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B8408003-5706-404A-BBC1-AF3C6CEDD546}"/>
              </a:ext>
            </a:extLst>
          </p:cNvPr>
          <p:cNvSpPr>
            <a:spLocks noGrp="1" noChangeArrowheads="1"/>
          </p:cNvSpPr>
          <p:nvPr>
            <p:ph type="sldNum" sz="quarter" idx="5"/>
          </p:nvPr>
        </p:nvSpPr>
        <p:spPr>
          <a:ln/>
        </p:spPr>
        <p:txBody>
          <a:bodyPr/>
          <a:lstStyle/>
          <a:p>
            <a:fld id="{2067A5A0-665B-9B4C-B06E-0E75EC0771BA}" type="slidenum">
              <a:rPr lang="en-US" altLang="en-US"/>
              <a:pPr/>
              <a:t>1</a:t>
            </a:fld>
            <a:endParaRPr lang="en-US" altLang="en-US"/>
          </a:p>
        </p:txBody>
      </p:sp>
      <p:sp>
        <p:nvSpPr>
          <p:cNvPr id="126978" name="Rectangle 2">
            <a:extLst>
              <a:ext uri="{FF2B5EF4-FFF2-40B4-BE49-F238E27FC236}">
                <a16:creationId xmlns:a16="http://schemas.microsoft.com/office/drawing/2014/main" id="{D8118473-6395-6749-BC4C-9DFD58F5A1E5}"/>
              </a:ext>
            </a:extLst>
          </p:cNvPr>
          <p:cNvSpPr>
            <a:spLocks noChangeArrowheads="1" noTextEdit="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26979" name="Rectangle 3">
            <a:extLst>
              <a:ext uri="{FF2B5EF4-FFF2-40B4-BE49-F238E27FC236}">
                <a16:creationId xmlns:a16="http://schemas.microsoft.com/office/drawing/2014/main" id="{38D52892-1BCC-AA42-BB1A-606CB6F0A8C1}"/>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F874355-0528-4A45-9AD0-C6B88DA99F3C}"/>
              </a:ext>
            </a:extLst>
          </p:cNvPr>
          <p:cNvSpPr>
            <a:spLocks noGrp="1" noChangeArrowheads="1"/>
          </p:cNvSpPr>
          <p:nvPr>
            <p:ph type="dt" idx="1"/>
          </p:nvPr>
        </p:nvSpPr>
        <p:spPr>
          <a:ln/>
        </p:spPr>
        <p:txBody>
          <a:bodyPr/>
          <a:lstStyle/>
          <a:p>
            <a:fld id="{3435262A-5C96-DC43-A7A6-85073A0FDC90}" type="datetime4">
              <a:rPr lang="en-US" altLang="en-US"/>
              <a:pPr/>
              <a:t>October 19, 2020</a:t>
            </a:fld>
            <a:endParaRPr lang="en-US" altLang="en-US"/>
          </a:p>
        </p:txBody>
      </p:sp>
      <p:sp>
        <p:nvSpPr>
          <p:cNvPr id="5" name="Rectangle 6">
            <a:extLst>
              <a:ext uri="{FF2B5EF4-FFF2-40B4-BE49-F238E27FC236}">
                <a16:creationId xmlns:a16="http://schemas.microsoft.com/office/drawing/2014/main" id="{BA587975-0D3B-104A-8CA3-AA81D40EDFB8}"/>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F1580390-6764-7440-9582-F69620810EF5}"/>
              </a:ext>
            </a:extLst>
          </p:cNvPr>
          <p:cNvSpPr>
            <a:spLocks noGrp="1" noChangeArrowheads="1"/>
          </p:cNvSpPr>
          <p:nvPr>
            <p:ph type="sldNum" sz="quarter" idx="5"/>
          </p:nvPr>
        </p:nvSpPr>
        <p:spPr>
          <a:ln/>
        </p:spPr>
        <p:txBody>
          <a:bodyPr/>
          <a:lstStyle/>
          <a:p>
            <a:fld id="{FCA209DC-2291-C641-AD23-016A177A327B}" type="slidenum">
              <a:rPr lang="en-US" altLang="en-US"/>
              <a:pPr/>
              <a:t>10</a:t>
            </a:fld>
            <a:endParaRPr lang="en-US" altLang="en-US"/>
          </a:p>
        </p:txBody>
      </p:sp>
      <p:sp>
        <p:nvSpPr>
          <p:cNvPr id="215042" name="Rectangle 1026">
            <a:extLst>
              <a:ext uri="{FF2B5EF4-FFF2-40B4-BE49-F238E27FC236}">
                <a16:creationId xmlns:a16="http://schemas.microsoft.com/office/drawing/2014/main" id="{86F2BA83-3072-6049-A17D-C74CD59F382A}"/>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15043" name="Rectangle 1027">
            <a:extLst>
              <a:ext uri="{FF2B5EF4-FFF2-40B4-BE49-F238E27FC236}">
                <a16:creationId xmlns:a16="http://schemas.microsoft.com/office/drawing/2014/main" id="{626877A7-E3C6-174D-8C2C-BD1A97CC8285}"/>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9211138-A9A8-5F43-8297-B932353D0FAF}"/>
              </a:ext>
            </a:extLst>
          </p:cNvPr>
          <p:cNvSpPr>
            <a:spLocks noGrp="1" noChangeArrowheads="1"/>
          </p:cNvSpPr>
          <p:nvPr>
            <p:ph type="dt" idx="1"/>
          </p:nvPr>
        </p:nvSpPr>
        <p:spPr>
          <a:ln/>
        </p:spPr>
        <p:txBody>
          <a:bodyPr/>
          <a:lstStyle/>
          <a:p>
            <a:fld id="{65FBC50A-D322-F143-9F68-E0B2225990FC}" type="datetime4">
              <a:rPr lang="en-US" altLang="en-US"/>
              <a:pPr/>
              <a:t>October 19, 2020</a:t>
            </a:fld>
            <a:endParaRPr lang="en-US" altLang="en-US"/>
          </a:p>
        </p:txBody>
      </p:sp>
      <p:sp>
        <p:nvSpPr>
          <p:cNvPr id="5" name="Rectangle 6">
            <a:extLst>
              <a:ext uri="{FF2B5EF4-FFF2-40B4-BE49-F238E27FC236}">
                <a16:creationId xmlns:a16="http://schemas.microsoft.com/office/drawing/2014/main" id="{5D66F38F-FBE1-8546-A2DC-DFA4C611DF9C}"/>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3FDBF5B3-9EC4-9847-AD1D-24600039ACCA}"/>
              </a:ext>
            </a:extLst>
          </p:cNvPr>
          <p:cNvSpPr>
            <a:spLocks noGrp="1" noChangeArrowheads="1"/>
          </p:cNvSpPr>
          <p:nvPr>
            <p:ph type="sldNum" sz="quarter" idx="5"/>
          </p:nvPr>
        </p:nvSpPr>
        <p:spPr>
          <a:ln/>
        </p:spPr>
        <p:txBody>
          <a:bodyPr/>
          <a:lstStyle/>
          <a:p>
            <a:fld id="{E43FD95B-1A25-A044-AA7C-CB5D90300CB5}" type="slidenum">
              <a:rPr lang="en-US" altLang="en-US"/>
              <a:pPr/>
              <a:t>11</a:t>
            </a:fld>
            <a:endParaRPr lang="en-US" altLang="en-US"/>
          </a:p>
        </p:txBody>
      </p:sp>
      <p:sp>
        <p:nvSpPr>
          <p:cNvPr id="275458" name="Rectangle 2">
            <a:extLst>
              <a:ext uri="{FF2B5EF4-FFF2-40B4-BE49-F238E27FC236}">
                <a16:creationId xmlns:a16="http://schemas.microsoft.com/office/drawing/2014/main" id="{FFD63BAB-0BAF-9046-850E-2AEA9DE3E00F}"/>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75459" name="Rectangle 3">
            <a:extLst>
              <a:ext uri="{FF2B5EF4-FFF2-40B4-BE49-F238E27FC236}">
                <a16:creationId xmlns:a16="http://schemas.microsoft.com/office/drawing/2014/main" id="{8230E94F-F768-1845-AA3D-DF560F2B3349}"/>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A780E15-5AEF-154C-8325-744EEE1E277E}"/>
              </a:ext>
            </a:extLst>
          </p:cNvPr>
          <p:cNvSpPr>
            <a:spLocks noGrp="1" noChangeArrowheads="1"/>
          </p:cNvSpPr>
          <p:nvPr>
            <p:ph type="dt" idx="1"/>
          </p:nvPr>
        </p:nvSpPr>
        <p:spPr>
          <a:ln/>
        </p:spPr>
        <p:txBody>
          <a:bodyPr/>
          <a:lstStyle/>
          <a:p>
            <a:fld id="{DD72B680-FD6B-414F-BD86-3FFBDE7CC5CC}" type="datetime4">
              <a:rPr lang="en-US" altLang="en-US"/>
              <a:pPr/>
              <a:t>October 19, 2020</a:t>
            </a:fld>
            <a:endParaRPr lang="en-US" altLang="en-US"/>
          </a:p>
        </p:txBody>
      </p:sp>
      <p:sp>
        <p:nvSpPr>
          <p:cNvPr id="5" name="Rectangle 6">
            <a:extLst>
              <a:ext uri="{FF2B5EF4-FFF2-40B4-BE49-F238E27FC236}">
                <a16:creationId xmlns:a16="http://schemas.microsoft.com/office/drawing/2014/main" id="{15679585-209D-2444-9564-27784460E745}"/>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9C8ACC46-9303-464F-AE52-4A70B07F8A9F}"/>
              </a:ext>
            </a:extLst>
          </p:cNvPr>
          <p:cNvSpPr>
            <a:spLocks noGrp="1" noChangeArrowheads="1"/>
          </p:cNvSpPr>
          <p:nvPr>
            <p:ph type="sldNum" sz="quarter" idx="5"/>
          </p:nvPr>
        </p:nvSpPr>
        <p:spPr>
          <a:ln/>
        </p:spPr>
        <p:txBody>
          <a:bodyPr/>
          <a:lstStyle/>
          <a:p>
            <a:fld id="{5FF569C7-D646-334C-A00D-9A0775A66C5E}" type="slidenum">
              <a:rPr lang="en-US" altLang="en-US"/>
              <a:pPr/>
              <a:t>12</a:t>
            </a:fld>
            <a:endParaRPr lang="en-US" altLang="en-US"/>
          </a:p>
        </p:txBody>
      </p:sp>
      <p:sp>
        <p:nvSpPr>
          <p:cNvPr id="151554" name="Rectangle 2">
            <a:extLst>
              <a:ext uri="{FF2B5EF4-FFF2-40B4-BE49-F238E27FC236}">
                <a16:creationId xmlns:a16="http://schemas.microsoft.com/office/drawing/2014/main" id="{FFE630DD-6E62-0F4E-8502-E93475F75988}"/>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51555" name="Rectangle 3">
            <a:extLst>
              <a:ext uri="{FF2B5EF4-FFF2-40B4-BE49-F238E27FC236}">
                <a16:creationId xmlns:a16="http://schemas.microsoft.com/office/drawing/2014/main" id="{9451D582-FE14-AA41-9FD0-C65751E26D12}"/>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9097C8-E0D1-744A-8565-8430F4FF5E8F}"/>
              </a:ext>
            </a:extLst>
          </p:cNvPr>
          <p:cNvSpPr>
            <a:spLocks noGrp="1" noChangeArrowheads="1"/>
          </p:cNvSpPr>
          <p:nvPr>
            <p:ph type="dt" idx="1"/>
          </p:nvPr>
        </p:nvSpPr>
        <p:spPr>
          <a:ln/>
        </p:spPr>
        <p:txBody>
          <a:bodyPr/>
          <a:lstStyle/>
          <a:p>
            <a:fld id="{E4582A13-5CC4-1147-A687-42F60DD286A5}" type="datetime4">
              <a:rPr lang="en-US" altLang="en-US"/>
              <a:pPr/>
              <a:t>October 19, 2020</a:t>
            </a:fld>
            <a:endParaRPr lang="en-US" altLang="en-US"/>
          </a:p>
        </p:txBody>
      </p:sp>
      <p:sp>
        <p:nvSpPr>
          <p:cNvPr id="5" name="Rectangle 6">
            <a:extLst>
              <a:ext uri="{FF2B5EF4-FFF2-40B4-BE49-F238E27FC236}">
                <a16:creationId xmlns:a16="http://schemas.microsoft.com/office/drawing/2014/main" id="{CBEC232A-5F91-6B4C-82C6-D4231D841364}"/>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A85B71CF-D575-1B4A-B8EB-C31D8FF4F1B6}"/>
              </a:ext>
            </a:extLst>
          </p:cNvPr>
          <p:cNvSpPr>
            <a:spLocks noGrp="1" noChangeArrowheads="1"/>
          </p:cNvSpPr>
          <p:nvPr>
            <p:ph type="sldNum" sz="quarter" idx="5"/>
          </p:nvPr>
        </p:nvSpPr>
        <p:spPr>
          <a:ln/>
        </p:spPr>
        <p:txBody>
          <a:bodyPr/>
          <a:lstStyle/>
          <a:p>
            <a:fld id="{538BA337-4A5A-6D4B-B07A-851A48F4D53D}" type="slidenum">
              <a:rPr lang="en-US" altLang="en-US"/>
              <a:pPr/>
              <a:t>13</a:t>
            </a:fld>
            <a:endParaRPr lang="en-US" altLang="en-US"/>
          </a:p>
        </p:txBody>
      </p:sp>
      <p:sp>
        <p:nvSpPr>
          <p:cNvPr id="169986" name="Rectangle 2">
            <a:extLst>
              <a:ext uri="{FF2B5EF4-FFF2-40B4-BE49-F238E27FC236}">
                <a16:creationId xmlns:a16="http://schemas.microsoft.com/office/drawing/2014/main" id="{02BC30DA-4632-3443-9507-7A97B696874B}"/>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69987" name="Rectangle 3">
            <a:extLst>
              <a:ext uri="{FF2B5EF4-FFF2-40B4-BE49-F238E27FC236}">
                <a16:creationId xmlns:a16="http://schemas.microsoft.com/office/drawing/2014/main" id="{FF1E3E00-36F9-5241-BECC-F41E1B916CBB}"/>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9C08D6C-4285-2F44-915C-E063F80E8C11}"/>
              </a:ext>
            </a:extLst>
          </p:cNvPr>
          <p:cNvSpPr>
            <a:spLocks noGrp="1" noChangeArrowheads="1"/>
          </p:cNvSpPr>
          <p:nvPr>
            <p:ph type="dt" idx="1"/>
          </p:nvPr>
        </p:nvSpPr>
        <p:spPr>
          <a:ln/>
        </p:spPr>
        <p:txBody>
          <a:bodyPr/>
          <a:lstStyle/>
          <a:p>
            <a:fld id="{12CF86C4-646E-7446-9BAE-759FE8E8A504}" type="datetime4">
              <a:rPr lang="en-US" altLang="en-US"/>
              <a:pPr/>
              <a:t>October 19, 2020</a:t>
            </a:fld>
            <a:endParaRPr lang="en-US" altLang="en-US"/>
          </a:p>
        </p:txBody>
      </p:sp>
      <p:sp>
        <p:nvSpPr>
          <p:cNvPr id="5" name="Rectangle 6">
            <a:extLst>
              <a:ext uri="{FF2B5EF4-FFF2-40B4-BE49-F238E27FC236}">
                <a16:creationId xmlns:a16="http://schemas.microsoft.com/office/drawing/2014/main" id="{FB914E07-C506-B743-A2C0-80BB07A95F05}"/>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61C8338B-E7A2-5C46-86B1-9D9D3D9FCDC8}"/>
              </a:ext>
            </a:extLst>
          </p:cNvPr>
          <p:cNvSpPr>
            <a:spLocks noGrp="1" noChangeArrowheads="1"/>
          </p:cNvSpPr>
          <p:nvPr>
            <p:ph type="sldNum" sz="quarter" idx="5"/>
          </p:nvPr>
        </p:nvSpPr>
        <p:spPr>
          <a:ln/>
        </p:spPr>
        <p:txBody>
          <a:bodyPr/>
          <a:lstStyle/>
          <a:p>
            <a:fld id="{F61EB838-6352-5745-B912-1CD8FBE3D379}" type="slidenum">
              <a:rPr lang="en-US" altLang="en-US"/>
              <a:pPr/>
              <a:t>14</a:t>
            </a:fld>
            <a:endParaRPr lang="en-US" altLang="en-US"/>
          </a:p>
        </p:txBody>
      </p:sp>
      <p:sp>
        <p:nvSpPr>
          <p:cNvPr id="261122" name="Rectangle 2">
            <a:extLst>
              <a:ext uri="{FF2B5EF4-FFF2-40B4-BE49-F238E27FC236}">
                <a16:creationId xmlns:a16="http://schemas.microsoft.com/office/drawing/2014/main" id="{EF333A52-DB08-0E4A-B49F-D0AB5F297D66}"/>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61123" name="Rectangle 3">
            <a:extLst>
              <a:ext uri="{FF2B5EF4-FFF2-40B4-BE49-F238E27FC236}">
                <a16:creationId xmlns:a16="http://schemas.microsoft.com/office/drawing/2014/main" id="{61197228-62AA-F34E-964C-CFBDBB6E5B66}"/>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270273-184D-F44E-B6E8-DBBB78916809}"/>
              </a:ext>
            </a:extLst>
          </p:cNvPr>
          <p:cNvSpPr>
            <a:spLocks noGrp="1" noChangeArrowheads="1"/>
          </p:cNvSpPr>
          <p:nvPr>
            <p:ph type="dt" idx="1"/>
          </p:nvPr>
        </p:nvSpPr>
        <p:spPr>
          <a:ln/>
        </p:spPr>
        <p:txBody>
          <a:bodyPr/>
          <a:lstStyle/>
          <a:p>
            <a:fld id="{615A7841-CD44-9F42-9624-43E9C749FC2A}" type="datetime4">
              <a:rPr lang="en-US" altLang="en-US"/>
              <a:pPr/>
              <a:t>October 19, 2020</a:t>
            </a:fld>
            <a:endParaRPr lang="en-US" altLang="en-US"/>
          </a:p>
        </p:txBody>
      </p:sp>
      <p:sp>
        <p:nvSpPr>
          <p:cNvPr id="5" name="Rectangle 6">
            <a:extLst>
              <a:ext uri="{FF2B5EF4-FFF2-40B4-BE49-F238E27FC236}">
                <a16:creationId xmlns:a16="http://schemas.microsoft.com/office/drawing/2014/main" id="{DF75E5AA-661A-4B4B-983A-BFC2D89A792D}"/>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74FB939B-A19C-A540-8A90-51339DFCB92E}"/>
              </a:ext>
            </a:extLst>
          </p:cNvPr>
          <p:cNvSpPr>
            <a:spLocks noGrp="1" noChangeArrowheads="1"/>
          </p:cNvSpPr>
          <p:nvPr>
            <p:ph type="sldNum" sz="quarter" idx="5"/>
          </p:nvPr>
        </p:nvSpPr>
        <p:spPr>
          <a:ln/>
        </p:spPr>
        <p:txBody>
          <a:bodyPr/>
          <a:lstStyle/>
          <a:p>
            <a:fld id="{124B6479-20A8-2148-80A6-CFDB0CC931D2}" type="slidenum">
              <a:rPr lang="en-US" altLang="en-US"/>
              <a:pPr/>
              <a:t>15</a:t>
            </a:fld>
            <a:endParaRPr lang="en-US" altLang="en-US"/>
          </a:p>
        </p:txBody>
      </p:sp>
      <p:sp>
        <p:nvSpPr>
          <p:cNvPr id="267266" name="Rectangle 2">
            <a:extLst>
              <a:ext uri="{FF2B5EF4-FFF2-40B4-BE49-F238E27FC236}">
                <a16:creationId xmlns:a16="http://schemas.microsoft.com/office/drawing/2014/main" id="{FF2DA3C8-918F-784A-9522-C7359E8A9872}"/>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67267" name="Rectangle 3">
            <a:extLst>
              <a:ext uri="{FF2B5EF4-FFF2-40B4-BE49-F238E27FC236}">
                <a16:creationId xmlns:a16="http://schemas.microsoft.com/office/drawing/2014/main" id="{C05A8862-D0B8-B640-8588-B8C3D5630234}"/>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E9840E0-FF04-4841-A0AC-10C69454C8E0}"/>
              </a:ext>
            </a:extLst>
          </p:cNvPr>
          <p:cNvSpPr>
            <a:spLocks noGrp="1" noChangeArrowheads="1"/>
          </p:cNvSpPr>
          <p:nvPr>
            <p:ph type="dt" idx="1"/>
          </p:nvPr>
        </p:nvSpPr>
        <p:spPr>
          <a:ln/>
        </p:spPr>
        <p:txBody>
          <a:bodyPr/>
          <a:lstStyle/>
          <a:p>
            <a:fld id="{F90181B3-7930-ED49-A848-BA326DB8A0F3}" type="datetime4">
              <a:rPr lang="en-US" altLang="en-US"/>
              <a:pPr/>
              <a:t>October 19, 2020</a:t>
            </a:fld>
            <a:endParaRPr lang="en-US" altLang="en-US"/>
          </a:p>
        </p:txBody>
      </p:sp>
      <p:sp>
        <p:nvSpPr>
          <p:cNvPr id="5" name="Rectangle 6">
            <a:extLst>
              <a:ext uri="{FF2B5EF4-FFF2-40B4-BE49-F238E27FC236}">
                <a16:creationId xmlns:a16="http://schemas.microsoft.com/office/drawing/2014/main" id="{C9966B22-4539-854E-9526-87DC09971762}"/>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1D7A119B-8DBE-0C43-974E-3088B61627A0}"/>
              </a:ext>
            </a:extLst>
          </p:cNvPr>
          <p:cNvSpPr>
            <a:spLocks noGrp="1" noChangeArrowheads="1"/>
          </p:cNvSpPr>
          <p:nvPr>
            <p:ph type="sldNum" sz="quarter" idx="5"/>
          </p:nvPr>
        </p:nvSpPr>
        <p:spPr>
          <a:ln/>
        </p:spPr>
        <p:txBody>
          <a:bodyPr/>
          <a:lstStyle/>
          <a:p>
            <a:fld id="{F25AEDE1-B80B-004A-A578-5041796A4384}" type="slidenum">
              <a:rPr lang="en-US" altLang="en-US"/>
              <a:pPr/>
              <a:t>16</a:t>
            </a:fld>
            <a:endParaRPr lang="en-US" altLang="en-US"/>
          </a:p>
        </p:txBody>
      </p:sp>
      <p:sp>
        <p:nvSpPr>
          <p:cNvPr id="223234" name="Rectangle 2">
            <a:extLst>
              <a:ext uri="{FF2B5EF4-FFF2-40B4-BE49-F238E27FC236}">
                <a16:creationId xmlns:a16="http://schemas.microsoft.com/office/drawing/2014/main" id="{E048EAEC-1282-634E-A5D3-4404F94B3B53}"/>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23235" name="Rectangle 3">
            <a:extLst>
              <a:ext uri="{FF2B5EF4-FFF2-40B4-BE49-F238E27FC236}">
                <a16:creationId xmlns:a16="http://schemas.microsoft.com/office/drawing/2014/main" id="{94DB4B69-8AA7-7146-B477-8176008A2984}"/>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0637E06-B651-A74A-820E-8EE740704BBE}"/>
              </a:ext>
            </a:extLst>
          </p:cNvPr>
          <p:cNvSpPr>
            <a:spLocks noGrp="1" noChangeArrowheads="1"/>
          </p:cNvSpPr>
          <p:nvPr>
            <p:ph type="dt" idx="1"/>
          </p:nvPr>
        </p:nvSpPr>
        <p:spPr>
          <a:ln/>
        </p:spPr>
        <p:txBody>
          <a:bodyPr/>
          <a:lstStyle/>
          <a:p>
            <a:fld id="{F49C2A95-EFA8-CB43-BA6F-2E4635BDBD69}" type="datetime4">
              <a:rPr lang="en-US" altLang="en-US"/>
              <a:pPr/>
              <a:t>October 19, 2020</a:t>
            </a:fld>
            <a:endParaRPr lang="en-US" altLang="en-US"/>
          </a:p>
        </p:txBody>
      </p:sp>
      <p:sp>
        <p:nvSpPr>
          <p:cNvPr id="5" name="Rectangle 6">
            <a:extLst>
              <a:ext uri="{FF2B5EF4-FFF2-40B4-BE49-F238E27FC236}">
                <a16:creationId xmlns:a16="http://schemas.microsoft.com/office/drawing/2014/main" id="{16D9C128-F89F-074A-8FE2-702C206D32C8}"/>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C868AB36-3839-C740-A476-5E7247B894C3}"/>
              </a:ext>
            </a:extLst>
          </p:cNvPr>
          <p:cNvSpPr>
            <a:spLocks noGrp="1" noChangeArrowheads="1"/>
          </p:cNvSpPr>
          <p:nvPr>
            <p:ph type="sldNum" sz="quarter" idx="5"/>
          </p:nvPr>
        </p:nvSpPr>
        <p:spPr>
          <a:ln/>
        </p:spPr>
        <p:txBody>
          <a:bodyPr/>
          <a:lstStyle/>
          <a:p>
            <a:fld id="{D0259820-0FB3-B547-AC60-D9B9B6CD836E}" type="slidenum">
              <a:rPr lang="en-US" altLang="en-US"/>
              <a:pPr/>
              <a:t>17</a:t>
            </a:fld>
            <a:endParaRPr lang="en-US" altLang="en-US"/>
          </a:p>
        </p:txBody>
      </p:sp>
      <p:sp>
        <p:nvSpPr>
          <p:cNvPr id="219138" name="Rectangle 2">
            <a:extLst>
              <a:ext uri="{FF2B5EF4-FFF2-40B4-BE49-F238E27FC236}">
                <a16:creationId xmlns:a16="http://schemas.microsoft.com/office/drawing/2014/main" id="{BE778D3C-BB79-5A49-99ED-9643119AFCDF}"/>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19139" name="Rectangle 3">
            <a:extLst>
              <a:ext uri="{FF2B5EF4-FFF2-40B4-BE49-F238E27FC236}">
                <a16:creationId xmlns:a16="http://schemas.microsoft.com/office/drawing/2014/main" id="{57D7B14A-0F04-834B-B53A-649327C018F7}"/>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B54B26-C30D-2A4B-91DD-A4DF77830F35}"/>
              </a:ext>
            </a:extLst>
          </p:cNvPr>
          <p:cNvSpPr>
            <a:spLocks noGrp="1" noChangeArrowheads="1"/>
          </p:cNvSpPr>
          <p:nvPr>
            <p:ph type="dt" idx="1"/>
          </p:nvPr>
        </p:nvSpPr>
        <p:spPr>
          <a:ln/>
        </p:spPr>
        <p:txBody>
          <a:bodyPr/>
          <a:lstStyle/>
          <a:p>
            <a:fld id="{02BD5EE0-3C5E-6B45-8AFB-EC8124F10C50}" type="datetime4">
              <a:rPr lang="en-US" altLang="en-US"/>
              <a:pPr/>
              <a:t>October 19, 2020</a:t>
            </a:fld>
            <a:endParaRPr lang="en-US" altLang="en-US"/>
          </a:p>
        </p:txBody>
      </p:sp>
      <p:sp>
        <p:nvSpPr>
          <p:cNvPr id="5" name="Rectangle 6">
            <a:extLst>
              <a:ext uri="{FF2B5EF4-FFF2-40B4-BE49-F238E27FC236}">
                <a16:creationId xmlns:a16="http://schemas.microsoft.com/office/drawing/2014/main" id="{901AAF21-1D92-2340-B2ED-895833281320}"/>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5E3EF676-BB4E-0C4D-9109-3FF63EEF9D1F}"/>
              </a:ext>
            </a:extLst>
          </p:cNvPr>
          <p:cNvSpPr>
            <a:spLocks noGrp="1" noChangeArrowheads="1"/>
          </p:cNvSpPr>
          <p:nvPr>
            <p:ph type="sldNum" sz="quarter" idx="5"/>
          </p:nvPr>
        </p:nvSpPr>
        <p:spPr>
          <a:ln/>
        </p:spPr>
        <p:txBody>
          <a:bodyPr/>
          <a:lstStyle/>
          <a:p>
            <a:fld id="{9A1FC051-0B03-374C-A4AA-1CD6B8292427}" type="slidenum">
              <a:rPr lang="en-US" altLang="en-US"/>
              <a:pPr/>
              <a:t>18</a:t>
            </a:fld>
            <a:endParaRPr lang="en-US" altLang="en-US"/>
          </a:p>
        </p:txBody>
      </p:sp>
      <p:sp>
        <p:nvSpPr>
          <p:cNvPr id="273410" name="Rectangle 2">
            <a:extLst>
              <a:ext uri="{FF2B5EF4-FFF2-40B4-BE49-F238E27FC236}">
                <a16:creationId xmlns:a16="http://schemas.microsoft.com/office/drawing/2014/main" id="{2B05E8F5-B15F-FA4D-ACC9-85F0A35D0A3B}"/>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73411" name="Rectangle 3">
            <a:extLst>
              <a:ext uri="{FF2B5EF4-FFF2-40B4-BE49-F238E27FC236}">
                <a16:creationId xmlns:a16="http://schemas.microsoft.com/office/drawing/2014/main" id="{0CB65849-B6E7-A443-9371-B204A24F3166}"/>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F2F3DB2-9C63-3C43-880A-7981E8139CA8}"/>
              </a:ext>
            </a:extLst>
          </p:cNvPr>
          <p:cNvSpPr>
            <a:spLocks noGrp="1" noChangeArrowheads="1"/>
          </p:cNvSpPr>
          <p:nvPr>
            <p:ph type="dt" idx="1"/>
          </p:nvPr>
        </p:nvSpPr>
        <p:spPr>
          <a:ln/>
        </p:spPr>
        <p:txBody>
          <a:bodyPr/>
          <a:lstStyle/>
          <a:p>
            <a:fld id="{69AA6C8F-D8A6-1243-BA08-FCD07B3BED17}" type="datetime4">
              <a:rPr lang="en-US" altLang="en-US"/>
              <a:pPr/>
              <a:t>October 19, 2020</a:t>
            </a:fld>
            <a:endParaRPr lang="en-US" altLang="en-US"/>
          </a:p>
        </p:txBody>
      </p:sp>
      <p:sp>
        <p:nvSpPr>
          <p:cNvPr id="5" name="Rectangle 6">
            <a:extLst>
              <a:ext uri="{FF2B5EF4-FFF2-40B4-BE49-F238E27FC236}">
                <a16:creationId xmlns:a16="http://schemas.microsoft.com/office/drawing/2014/main" id="{39479278-45F1-C54C-A630-669B5C4EC797}"/>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D86AC9E5-175E-1B44-94D1-43244AD25104}"/>
              </a:ext>
            </a:extLst>
          </p:cNvPr>
          <p:cNvSpPr>
            <a:spLocks noGrp="1" noChangeArrowheads="1"/>
          </p:cNvSpPr>
          <p:nvPr>
            <p:ph type="sldNum" sz="quarter" idx="5"/>
          </p:nvPr>
        </p:nvSpPr>
        <p:spPr>
          <a:ln/>
        </p:spPr>
        <p:txBody>
          <a:bodyPr/>
          <a:lstStyle/>
          <a:p>
            <a:fld id="{773D59E1-7295-114B-8575-A60751381464}" type="slidenum">
              <a:rPr lang="en-US" altLang="en-US"/>
              <a:pPr/>
              <a:t>19</a:t>
            </a:fld>
            <a:endParaRPr lang="en-US" altLang="en-US"/>
          </a:p>
        </p:txBody>
      </p:sp>
      <p:sp>
        <p:nvSpPr>
          <p:cNvPr id="233474" name="Rectangle 2">
            <a:extLst>
              <a:ext uri="{FF2B5EF4-FFF2-40B4-BE49-F238E27FC236}">
                <a16:creationId xmlns:a16="http://schemas.microsoft.com/office/drawing/2014/main" id="{189481F0-6644-AF4B-9A17-D766C5EF364C}"/>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33475" name="Rectangle 3">
            <a:extLst>
              <a:ext uri="{FF2B5EF4-FFF2-40B4-BE49-F238E27FC236}">
                <a16:creationId xmlns:a16="http://schemas.microsoft.com/office/drawing/2014/main" id="{002827FA-ED21-3C4F-A951-6953FF0692B4}"/>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8962AD-3BB9-D44D-83BA-7A933E727BF1}"/>
              </a:ext>
            </a:extLst>
          </p:cNvPr>
          <p:cNvSpPr>
            <a:spLocks noGrp="1" noChangeArrowheads="1"/>
          </p:cNvSpPr>
          <p:nvPr>
            <p:ph type="dt" idx="1"/>
          </p:nvPr>
        </p:nvSpPr>
        <p:spPr>
          <a:ln/>
        </p:spPr>
        <p:txBody>
          <a:bodyPr/>
          <a:lstStyle/>
          <a:p>
            <a:fld id="{C4D23AC2-3F7B-744C-85D6-9AC7E309C3F5}" type="datetime4">
              <a:rPr lang="en-US" altLang="en-US"/>
              <a:pPr/>
              <a:t>October 19, 2020</a:t>
            </a:fld>
            <a:endParaRPr lang="en-US" altLang="en-US"/>
          </a:p>
        </p:txBody>
      </p:sp>
      <p:sp>
        <p:nvSpPr>
          <p:cNvPr id="5" name="Rectangle 6">
            <a:extLst>
              <a:ext uri="{FF2B5EF4-FFF2-40B4-BE49-F238E27FC236}">
                <a16:creationId xmlns:a16="http://schemas.microsoft.com/office/drawing/2014/main" id="{0FB8EF52-899D-B64B-8105-3E7C6684B9CC}"/>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021BDBB3-3E0C-1749-ADA8-6C4468F718E9}"/>
              </a:ext>
            </a:extLst>
          </p:cNvPr>
          <p:cNvSpPr>
            <a:spLocks noGrp="1" noChangeArrowheads="1"/>
          </p:cNvSpPr>
          <p:nvPr>
            <p:ph type="sldNum" sz="quarter" idx="5"/>
          </p:nvPr>
        </p:nvSpPr>
        <p:spPr>
          <a:ln/>
        </p:spPr>
        <p:txBody>
          <a:bodyPr/>
          <a:lstStyle/>
          <a:p>
            <a:fld id="{C14247DC-EEA3-9848-BB11-CFB2177C3E87}" type="slidenum">
              <a:rPr lang="en-US" altLang="en-US"/>
              <a:pPr/>
              <a:t>2</a:t>
            </a:fld>
            <a:endParaRPr lang="en-US" altLang="en-US"/>
          </a:p>
        </p:txBody>
      </p:sp>
      <p:sp>
        <p:nvSpPr>
          <p:cNvPr id="172034" name="Rectangle 2">
            <a:extLst>
              <a:ext uri="{FF2B5EF4-FFF2-40B4-BE49-F238E27FC236}">
                <a16:creationId xmlns:a16="http://schemas.microsoft.com/office/drawing/2014/main" id="{59DCC0EC-30EF-1A44-9D48-CA8388CD89BE}"/>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72035" name="Rectangle 3">
            <a:extLst>
              <a:ext uri="{FF2B5EF4-FFF2-40B4-BE49-F238E27FC236}">
                <a16:creationId xmlns:a16="http://schemas.microsoft.com/office/drawing/2014/main" id="{0FD75F1F-3400-E54E-A4A5-3EAD8458FC87}"/>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78DFA3F-79C8-1C4B-AA11-E93B5801B332}"/>
              </a:ext>
            </a:extLst>
          </p:cNvPr>
          <p:cNvSpPr>
            <a:spLocks noGrp="1" noChangeArrowheads="1"/>
          </p:cNvSpPr>
          <p:nvPr>
            <p:ph type="dt" idx="1"/>
          </p:nvPr>
        </p:nvSpPr>
        <p:spPr>
          <a:ln/>
        </p:spPr>
        <p:txBody>
          <a:bodyPr/>
          <a:lstStyle/>
          <a:p>
            <a:fld id="{AC49CE81-1114-9C4A-903A-6D3191BD10E0}" type="datetime4">
              <a:rPr lang="en-US" altLang="en-US"/>
              <a:pPr/>
              <a:t>October 19, 2020</a:t>
            </a:fld>
            <a:endParaRPr lang="en-US" altLang="en-US"/>
          </a:p>
        </p:txBody>
      </p:sp>
      <p:sp>
        <p:nvSpPr>
          <p:cNvPr id="5" name="Rectangle 6">
            <a:extLst>
              <a:ext uri="{FF2B5EF4-FFF2-40B4-BE49-F238E27FC236}">
                <a16:creationId xmlns:a16="http://schemas.microsoft.com/office/drawing/2014/main" id="{BB82A881-7834-2941-965E-C3A45FC1872C}"/>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30C34C77-8EA2-C748-9F7A-A14DC0FF1CF1}"/>
              </a:ext>
            </a:extLst>
          </p:cNvPr>
          <p:cNvSpPr>
            <a:spLocks noGrp="1" noChangeArrowheads="1"/>
          </p:cNvSpPr>
          <p:nvPr>
            <p:ph type="sldNum" sz="quarter" idx="5"/>
          </p:nvPr>
        </p:nvSpPr>
        <p:spPr>
          <a:ln/>
        </p:spPr>
        <p:txBody>
          <a:bodyPr/>
          <a:lstStyle/>
          <a:p>
            <a:fld id="{68514EFE-7DA1-A24D-A537-575115396DD1}" type="slidenum">
              <a:rPr lang="en-US" altLang="en-US"/>
              <a:pPr/>
              <a:t>20</a:t>
            </a:fld>
            <a:endParaRPr lang="en-US" altLang="en-US"/>
          </a:p>
        </p:txBody>
      </p:sp>
      <p:sp>
        <p:nvSpPr>
          <p:cNvPr id="221186" name="Rectangle 2">
            <a:extLst>
              <a:ext uri="{FF2B5EF4-FFF2-40B4-BE49-F238E27FC236}">
                <a16:creationId xmlns:a16="http://schemas.microsoft.com/office/drawing/2014/main" id="{237FE1E7-0E55-4644-84C7-2384B0B5AA0C}"/>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21187" name="Rectangle 3">
            <a:extLst>
              <a:ext uri="{FF2B5EF4-FFF2-40B4-BE49-F238E27FC236}">
                <a16:creationId xmlns:a16="http://schemas.microsoft.com/office/drawing/2014/main" id="{134924CB-5307-ED48-8444-4C145BE39BA8}"/>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B5F5CF-FE74-6F44-A3AB-FF69FC42331E}"/>
              </a:ext>
            </a:extLst>
          </p:cNvPr>
          <p:cNvSpPr>
            <a:spLocks noGrp="1" noChangeArrowheads="1"/>
          </p:cNvSpPr>
          <p:nvPr>
            <p:ph type="dt" idx="1"/>
          </p:nvPr>
        </p:nvSpPr>
        <p:spPr>
          <a:ln/>
        </p:spPr>
        <p:txBody>
          <a:bodyPr/>
          <a:lstStyle/>
          <a:p>
            <a:fld id="{E0DE8CFE-9C5A-1243-8687-BCA223F6BECC}" type="datetime4">
              <a:rPr lang="en-US" altLang="en-US"/>
              <a:pPr/>
              <a:t>October 19, 2020</a:t>
            </a:fld>
            <a:endParaRPr lang="en-US" altLang="en-US"/>
          </a:p>
        </p:txBody>
      </p:sp>
      <p:sp>
        <p:nvSpPr>
          <p:cNvPr id="5" name="Rectangle 6">
            <a:extLst>
              <a:ext uri="{FF2B5EF4-FFF2-40B4-BE49-F238E27FC236}">
                <a16:creationId xmlns:a16="http://schemas.microsoft.com/office/drawing/2014/main" id="{9B035C9A-54A0-DB48-98D6-988B9C91CBA4}"/>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B9A682F0-69B9-DE40-986F-3BA44486CB8C}"/>
              </a:ext>
            </a:extLst>
          </p:cNvPr>
          <p:cNvSpPr>
            <a:spLocks noGrp="1" noChangeArrowheads="1"/>
          </p:cNvSpPr>
          <p:nvPr>
            <p:ph type="sldNum" sz="quarter" idx="5"/>
          </p:nvPr>
        </p:nvSpPr>
        <p:spPr>
          <a:ln/>
        </p:spPr>
        <p:txBody>
          <a:bodyPr/>
          <a:lstStyle/>
          <a:p>
            <a:fld id="{24019DE6-678C-2B45-85CB-493887C16D59}" type="slidenum">
              <a:rPr lang="en-US" altLang="en-US"/>
              <a:pPr/>
              <a:t>21</a:t>
            </a:fld>
            <a:endParaRPr lang="en-US" altLang="en-US"/>
          </a:p>
        </p:txBody>
      </p:sp>
      <p:sp>
        <p:nvSpPr>
          <p:cNvPr id="237570" name="Rectangle 2">
            <a:extLst>
              <a:ext uri="{FF2B5EF4-FFF2-40B4-BE49-F238E27FC236}">
                <a16:creationId xmlns:a16="http://schemas.microsoft.com/office/drawing/2014/main" id="{25E2792A-DFAB-6045-8B13-955F467304D3}"/>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37571" name="Rectangle 3">
            <a:extLst>
              <a:ext uri="{FF2B5EF4-FFF2-40B4-BE49-F238E27FC236}">
                <a16:creationId xmlns:a16="http://schemas.microsoft.com/office/drawing/2014/main" id="{0E61E06D-F109-D24A-B44E-37E48A3730AA}"/>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C7470B2-DC15-6E48-B57B-47882C8A9E4E}"/>
              </a:ext>
            </a:extLst>
          </p:cNvPr>
          <p:cNvSpPr>
            <a:spLocks noGrp="1" noChangeArrowheads="1"/>
          </p:cNvSpPr>
          <p:nvPr>
            <p:ph type="dt" idx="1"/>
          </p:nvPr>
        </p:nvSpPr>
        <p:spPr>
          <a:ln/>
        </p:spPr>
        <p:txBody>
          <a:bodyPr/>
          <a:lstStyle/>
          <a:p>
            <a:fld id="{EB5C64D0-D4B3-1D4B-847E-88CEF569A954}" type="datetime4">
              <a:rPr lang="en-US" altLang="en-US"/>
              <a:pPr/>
              <a:t>October 19, 2020</a:t>
            </a:fld>
            <a:endParaRPr lang="en-US" altLang="en-US"/>
          </a:p>
        </p:txBody>
      </p:sp>
      <p:sp>
        <p:nvSpPr>
          <p:cNvPr id="5" name="Rectangle 6">
            <a:extLst>
              <a:ext uri="{FF2B5EF4-FFF2-40B4-BE49-F238E27FC236}">
                <a16:creationId xmlns:a16="http://schemas.microsoft.com/office/drawing/2014/main" id="{6C213F8D-3ADA-DC4F-B51D-10CE7CF7CC94}"/>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53939AD7-4E94-824A-B5C2-3E47A436D653}"/>
              </a:ext>
            </a:extLst>
          </p:cNvPr>
          <p:cNvSpPr>
            <a:spLocks noGrp="1" noChangeArrowheads="1"/>
          </p:cNvSpPr>
          <p:nvPr>
            <p:ph type="sldNum" sz="quarter" idx="5"/>
          </p:nvPr>
        </p:nvSpPr>
        <p:spPr>
          <a:ln/>
        </p:spPr>
        <p:txBody>
          <a:bodyPr/>
          <a:lstStyle/>
          <a:p>
            <a:fld id="{B9655B57-D914-7942-AC19-17B99B0C1603}" type="slidenum">
              <a:rPr lang="en-US" altLang="en-US"/>
              <a:pPr/>
              <a:t>28</a:t>
            </a:fld>
            <a:endParaRPr lang="en-US" altLang="en-US"/>
          </a:p>
        </p:txBody>
      </p:sp>
      <p:sp>
        <p:nvSpPr>
          <p:cNvPr id="180226" name="Rectangle 2">
            <a:extLst>
              <a:ext uri="{FF2B5EF4-FFF2-40B4-BE49-F238E27FC236}">
                <a16:creationId xmlns:a16="http://schemas.microsoft.com/office/drawing/2014/main" id="{9EAAD68F-0F61-8B42-AC43-9BA5AA2DBACC}"/>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80227" name="Rectangle 3">
            <a:extLst>
              <a:ext uri="{FF2B5EF4-FFF2-40B4-BE49-F238E27FC236}">
                <a16:creationId xmlns:a16="http://schemas.microsoft.com/office/drawing/2014/main" id="{F1382ECE-AAD6-1B49-A259-F81A4DE5487F}"/>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93EEDDB-2671-0F43-88CF-0E30AC5F93B4}"/>
              </a:ext>
            </a:extLst>
          </p:cNvPr>
          <p:cNvSpPr>
            <a:spLocks noGrp="1" noChangeArrowheads="1"/>
          </p:cNvSpPr>
          <p:nvPr>
            <p:ph type="dt" idx="1"/>
          </p:nvPr>
        </p:nvSpPr>
        <p:spPr>
          <a:ln/>
        </p:spPr>
        <p:txBody>
          <a:bodyPr/>
          <a:lstStyle/>
          <a:p>
            <a:fld id="{687F3E5C-3484-6C44-AFAA-175F96FBC49C}" type="datetime4">
              <a:rPr lang="en-US" altLang="en-US"/>
              <a:pPr/>
              <a:t>October 19, 2020</a:t>
            </a:fld>
            <a:endParaRPr lang="en-US" altLang="en-US"/>
          </a:p>
        </p:txBody>
      </p:sp>
      <p:sp>
        <p:nvSpPr>
          <p:cNvPr id="5" name="Rectangle 6">
            <a:extLst>
              <a:ext uri="{FF2B5EF4-FFF2-40B4-BE49-F238E27FC236}">
                <a16:creationId xmlns:a16="http://schemas.microsoft.com/office/drawing/2014/main" id="{93061B3B-1AF6-E342-BDBD-7E314BF570A1}"/>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6291BB26-5E01-5643-993A-4D7CEE7561A5}"/>
              </a:ext>
            </a:extLst>
          </p:cNvPr>
          <p:cNvSpPr>
            <a:spLocks noGrp="1" noChangeArrowheads="1"/>
          </p:cNvSpPr>
          <p:nvPr>
            <p:ph type="sldNum" sz="quarter" idx="5"/>
          </p:nvPr>
        </p:nvSpPr>
        <p:spPr>
          <a:ln/>
        </p:spPr>
        <p:txBody>
          <a:bodyPr/>
          <a:lstStyle/>
          <a:p>
            <a:fld id="{A2F53428-E16B-7C41-A66C-311BAB6E7E01}" type="slidenum">
              <a:rPr lang="en-US" altLang="en-US"/>
              <a:pPr/>
              <a:t>29</a:t>
            </a:fld>
            <a:endParaRPr lang="en-US" altLang="en-US"/>
          </a:p>
        </p:txBody>
      </p:sp>
      <p:sp>
        <p:nvSpPr>
          <p:cNvPr id="206850" name="Rectangle 2">
            <a:extLst>
              <a:ext uri="{FF2B5EF4-FFF2-40B4-BE49-F238E27FC236}">
                <a16:creationId xmlns:a16="http://schemas.microsoft.com/office/drawing/2014/main" id="{BA22611E-4007-8842-9199-4094673358B5}"/>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06851" name="Rectangle 3">
            <a:extLst>
              <a:ext uri="{FF2B5EF4-FFF2-40B4-BE49-F238E27FC236}">
                <a16:creationId xmlns:a16="http://schemas.microsoft.com/office/drawing/2014/main" id="{C0233059-0F7A-7C4B-B84B-8391C61858ED}"/>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564BDD6-BF9B-D745-84E9-13C45F760197}"/>
              </a:ext>
            </a:extLst>
          </p:cNvPr>
          <p:cNvSpPr>
            <a:spLocks noGrp="1" noChangeArrowheads="1"/>
          </p:cNvSpPr>
          <p:nvPr>
            <p:ph type="dt" idx="1"/>
          </p:nvPr>
        </p:nvSpPr>
        <p:spPr>
          <a:ln/>
        </p:spPr>
        <p:txBody>
          <a:bodyPr/>
          <a:lstStyle/>
          <a:p>
            <a:fld id="{D1BAE19C-659F-A74D-B724-A3443118A0F9}" type="datetime4">
              <a:rPr lang="en-US" altLang="en-US"/>
              <a:pPr/>
              <a:t>October 19, 2020</a:t>
            </a:fld>
            <a:endParaRPr lang="en-US" altLang="en-US"/>
          </a:p>
        </p:txBody>
      </p:sp>
      <p:sp>
        <p:nvSpPr>
          <p:cNvPr id="5" name="Rectangle 6">
            <a:extLst>
              <a:ext uri="{FF2B5EF4-FFF2-40B4-BE49-F238E27FC236}">
                <a16:creationId xmlns:a16="http://schemas.microsoft.com/office/drawing/2014/main" id="{770A6BC9-DD84-0347-A2A0-3E1917DA22A3}"/>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D50F7D22-C493-DD40-97D5-B6FC789E893D}"/>
              </a:ext>
            </a:extLst>
          </p:cNvPr>
          <p:cNvSpPr>
            <a:spLocks noGrp="1" noChangeArrowheads="1"/>
          </p:cNvSpPr>
          <p:nvPr>
            <p:ph type="sldNum" sz="quarter" idx="5"/>
          </p:nvPr>
        </p:nvSpPr>
        <p:spPr>
          <a:ln/>
        </p:spPr>
        <p:txBody>
          <a:bodyPr/>
          <a:lstStyle/>
          <a:p>
            <a:fld id="{7B3E15BD-2B7C-B84B-A731-962C88A8A26D}" type="slidenum">
              <a:rPr lang="en-US" altLang="en-US"/>
              <a:pPr/>
              <a:t>31</a:t>
            </a:fld>
            <a:endParaRPr lang="en-US" altLang="en-US"/>
          </a:p>
        </p:txBody>
      </p:sp>
      <p:sp>
        <p:nvSpPr>
          <p:cNvPr id="239618" name="Rectangle 2">
            <a:extLst>
              <a:ext uri="{FF2B5EF4-FFF2-40B4-BE49-F238E27FC236}">
                <a16:creationId xmlns:a16="http://schemas.microsoft.com/office/drawing/2014/main" id="{15FA51FF-3A98-A246-AFCB-1E2DFC110FBE}"/>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39619" name="Rectangle 3">
            <a:extLst>
              <a:ext uri="{FF2B5EF4-FFF2-40B4-BE49-F238E27FC236}">
                <a16:creationId xmlns:a16="http://schemas.microsoft.com/office/drawing/2014/main" id="{7F32B10E-F459-524E-A2F7-03C77FC88F05}"/>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11C03EF-6EAB-3741-B3CC-EA119158C590}"/>
              </a:ext>
            </a:extLst>
          </p:cNvPr>
          <p:cNvSpPr>
            <a:spLocks noGrp="1" noChangeArrowheads="1"/>
          </p:cNvSpPr>
          <p:nvPr>
            <p:ph type="dt" idx="1"/>
          </p:nvPr>
        </p:nvSpPr>
        <p:spPr>
          <a:ln/>
        </p:spPr>
        <p:txBody>
          <a:bodyPr/>
          <a:lstStyle/>
          <a:p>
            <a:fld id="{7F286FC9-F0BC-1E47-8ADB-A69798DB5FFD}" type="datetime4">
              <a:rPr lang="en-US" altLang="en-US"/>
              <a:pPr/>
              <a:t>October 19, 2020</a:t>
            </a:fld>
            <a:endParaRPr lang="en-US" altLang="en-US"/>
          </a:p>
        </p:txBody>
      </p:sp>
      <p:sp>
        <p:nvSpPr>
          <p:cNvPr id="5" name="Rectangle 6">
            <a:extLst>
              <a:ext uri="{FF2B5EF4-FFF2-40B4-BE49-F238E27FC236}">
                <a16:creationId xmlns:a16="http://schemas.microsoft.com/office/drawing/2014/main" id="{3ED3E964-03ED-4A41-A7F9-DF5706D1D409}"/>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6E88E5C7-2B1C-AC46-A4D4-446BA476D09A}"/>
              </a:ext>
            </a:extLst>
          </p:cNvPr>
          <p:cNvSpPr>
            <a:spLocks noGrp="1" noChangeArrowheads="1"/>
          </p:cNvSpPr>
          <p:nvPr>
            <p:ph type="sldNum" sz="quarter" idx="5"/>
          </p:nvPr>
        </p:nvSpPr>
        <p:spPr>
          <a:ln/>
        </p:spPr>
        <p:txBody>
          <a:bodyPr/>
          <a:lstStyle/>
          <a:p>
            <a:fld id="{5B23025F-C6CD-FC46-AD82-5E5F318CE6EF}" type="slidenum">
              <a:rPr lang="en-US" altLang="en-US"/>
              <a:pPr/>
              <a:t>33</a:t>
            </a:fld>
            <a:endParaRPr lang="en-US" altLang="en-US"/>
          </a:p>
        </p:txBody>
      </p:sp>
      <p:sp>
        <p:nvSpPr>
          <p:cNvPr id="279554" name="Rectangle 2">
            <a:extLst>
              <a:ext uri="{FF2B5EF4-FFF2-40B4-BE49-F238E27FC236}">
                <a16:creationId xmlns:a16="http://schemas.microsoft.com/office/drawing/2014/main" id="{6FC94430-AD4D-014D-AA48-C5C61AAF62F8}"/>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79555" name="Rectangle 3">
            <a:extLst>
              <a:ext uri="{FF2B5EF4-FFF2-40B4-BE49-F238E27FC236}">
                <a16:creationId xmlns:a16="http://schemas.microsoft.com/office/drawing/2014/main" id="{7FA5A05B-7EA1-6841-AF44-74444110423A}"/>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F0A1098-6BA0-9B44-ADB5-24A5EA51A6B4}"/>
              </a:ext>
            </a:extLst>
          </p:cNvPr>
          <p:cNvSpPr>
            <a:spLocks noGrp="1" noChangeArrowheads="1"/>
          </p:cNvSpPr>
          <p:nvPr>
            <p:ph type="dt" idx="1"/>
          </p:nvPr>
        </p:nvSpPr>
        <p:spPr>
          <a:ln/>
        </p:spPr>
        <p:txBody>
          <a:bodyPr/>
          <a:lstStyle/>
          <a:p>
            <a:fld id="{E7275FE7-6BA4-3E4D-B992-C046F79B579B}" type="datetime4">
              <a:rPr lang="en-US" altLang="en-US"/>
              <a:pPr/>
              <a:t>October 19, 2020</a:t>
            </a:fld>
            <a:endParaRPr lang="en-US" altLang="en-US"/>
          </a:p>
        </p:txBody>
      </p:sp>
      <p:sp>
        <p:nvSpPr>
          <p:cNvPr id="5" name="Rectangle 6">
            <a:extLst>
              <a:ext uri="{FF2B5EF4-FFF2-40B4-BE49-F238E27FC236}">
                <a16:creationId xmlns:a16="http://schemas.microsoft.com/office/drawing/2014/main" id="{C953A19F-3525-2045-8B61-54F6D6FD6382}"/>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979943D8-162D-6449-B46E-1F385F5273BE}"/>
              </a:ext>
            </a:extLst>
          </p:cNvPr>
          <p:cNvSpPr>
            <a:spLocks noGrp="1" noChangeArrowheads="1"/>
          </p:cNvSpPr>
          <p:nvPr>
            <p:ph type="sldNum" sz="quarter" idx="5"/>
          </p:nvPr>
        </p:nvSpPr>
        <p:spPr>
          <a:ln/>
        </p:spPr>
        <p:txBody>
          <a:bodyPr/>
          <a:lstStyle/>
          <a:p>
            <a:fld id="{09B1B2A9-FBC8-C040-A08D-4708C2D2652D}" type="slidenum">
              <a:rPr lang="en-US" altLang="en-US"/>
              <a:pPr/>
              <a:t>34</a:t>
            </a:fld>
            <a:endParaRPr lang="en-US" altLang="en-US"/>
          </a:p>
        </p:txBody>
      </p:sp>
      <p:sp>
        <p:nvSpPr>
          <p:cNvPr id="250882" name="Rectangle 2">
            <a:extLst>
              <a:ext uri="{FF2B5EF4-FFF2-40B4-BE49-F238E27FC236}">
                <a16:creationId xmlns:a16="http://schemas.microsoft.com/office/drawing/2014/main" id="{C32482FA-6C73-3A4C-88EA-4634E61E641C}"/>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50883" name="Rectangle 3">
            <a:extLst>
              <a:ext uri="{FF2B5EF4-FFF2-40B4-BE49-F238E27FC236}">
                <a16:creationId xmlns:a16="http://schemas.microsoft.com/office/drawing/2014/main" id="{300463F8-4292-9A4A-A22A-BC3669AA24F0}"/>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51A213B-4C6B-B348-86DE-33EC0E033764}"/>
              </a:ext>
            </a:extLst>
          </p:cNvPr>
          <p:cNvSpPr>
            <a:spLocks noGrp="1" noChangeArrowheads="1"/>
          </p:cNvSpPr>
          <p:nvPr>
            <p:ph type="dt" idx="1"/>
          </p:nvPr>
        </p:nvSpPr>
        <p:spPr>
          <a:ln/>
        </p:spPr>
        <p:txBody>
          <a:bodyPr/>
          <a:lstStyle/>
          <a:p>
            <a:fld id="{58334C29-4037-384A-80F3-CD6CFBEEA0E9}" type="datetime4">
              <a:rPr lang="en-US" altLang="en-US"/>
              <a:pPr/>
              <a:t>October 19, 2020</a:t>
            </a:fld>
            <a:endParaRPr lang="en-US" altLang="en-US"/>
          </a:p>
        </p:txBody>
      </p:sp>
      <p:sp>
        <p:nvSpPr>
          <p:cNvPr id="5" name="Rectangle 6">
            <a:extLst>
              <a:ext uri="{FF2B5EF4-FFF2-40B4-BE49-F238E27FC236}">
                <a16:creationId xmlns:a16="http://schemas.microsoft.com/office/drawing/2014/main" id="{95198BCD-C92C-9D47-B6B8-E00C4C25DFC1}"/>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D53AD98D-0C97-0641-BED2-C5BA7C442146}"/>
              </a:ext>
            </a:extLst>
          </p:cNvPr>
          <p:cNvSpPr>
            <a:spLocks noGrp="1" noChangeArrowheads="1"/>
          </p:cNvSpPr>
          <p:nvPr>
            <p:ph type="sldNum" sz="quarter" idx="5"/>
          </p:nvPr>
        </p:nvSpPr>
        <p:spPr>
          <a:ln/>
        </p:spPr>
        <p:txBody>
          <a:bodyPr/>
          <a:lstStyle/>
          <a:p>
            <a:fld id="{2FD18D77-8F23-4B4A-882F-115706442836}" type="slidenum">
              <a:rPr lang="en-US" altLang="en-US"/>
              <a:pPr/>
              <a:t>35</a:t>
            </a:fld>
            <a:endParaRPr lang="en-US" altLang="en-US"/>
          </a:p>
        </p:txBody>
      </p:sp>
      <p:sp>
        <p:nvSpPr>
          <p:cNvPr id="246786" name="Rectangle 2">
            <a:extLst>
              <a:ext uri="{FF2B5EF4-FFF2-40B4-BE49-F238E27FC236}">
                <a16:creationId xmlns:a16="http://schemas.microsoft.com/office/drawing/2014/main" id="{BE07D206-C183-6B4D-8907-2ED336C7C566}"/>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46787" name="Rectangle 3">
            <a:extLst>
              <a:ext uri="{FF2B5EF4-FFF2-40B4-BE49-F238E27FC236}">
                <a16:creationId xmlns:a16="http://schemas.microsoft.com/office/drawing/2014/main" id="{04E01BEA-5D63-3840-BD58-AC4E7737075A}"/>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22890A8-E24C-0744-AA1A-BFABF276905C}"/>
              </a:ext>
            </a:extLst>
          </p:cNvPr>
          <p:cNvSpPr>
            <a:spLocks noGrp="1" noChangeArrowheads="1"/>
          </p:cNvSpPr>
          <p:nvPr>
            <p:ph type="dt" idx="1"/>
          </p:nvPr>
        </p:nvSpPr>
        <p:spPr>
          <a:ln/>
        </p:spPr>
        <p:txBody>
          <a:bodyPr/>
          <a:lstStyle/>
          <a:p>
            <a:fld id="{74DB34F3-F46E-064C-95D3-AF586DDF818A}" type="datetime4">
              <a:rPr lang="en-US" altLang="en-US"/>
              <a:pPr/>
              <a:t>October 19, 2020</a:t>
            </a:fld>
            <a:endParaRPr lang="en-US" altLang="en-US"/>
          </a:p>
        </p:txBody>
      </p:sp>
      <p:sp>
        <p:nvSpPr>
          <p:cNvPr id="5" name="Rectangle 6">
            <a:extLst>
              <a:ext uri="{FF2B5EF4-FFF2-40B4-BE49-F238E27FC236}">
                <a16:creationId xmlns:a16="http://schemas.microsoft.com/office/drawing/2014/main" id="{23EDCE6A-936B-0F4F-99E3-971731192911}"/>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DACC68B9-E0A2-6B48-9EE1-E32D391B97C2}"/>
              </a:ext>
            </a:extLst>
          </p:cNvPr>
          <p:cNvSpPr>
            <a:spLocks noGrp="1" noChangeArrowheads="1"/>
          </p:cNvSpPr>
          <p:nvPr>
            <p:ph type="sldNum" sz="quarter" idx="5"/>
          </p:nvPr>
        </p:nvSpPr>
        <p:spPr>
          <a:ln/>
        </p:spPr>
        <p:txBody>
          <a:bodyPr/>
          <a:lstStyle/>
          <a:p>
            <a:fld id="{F3629E9F-8500-0548-90DD-323DAF3D3D13}" type="slidenum">
              <a:rPr lang="en-US" altLang="en-US"/>
              <a:pPr/>
              <a:t>3</a:t>
            </a:fld>
            <a:endParaRPr lang="en-US" altLang="en-US"/>
          </a:p>
        </p:txBody>
      </p:sp>
      <p:sp>
        <p:nvSpPr>
          <p:cNvPr id="256002" name="Rectangle 2">
            <a:extLst>
              <a:ext uri="{FF2B5EF4-FFF2-40B4-BE49-F238E27FC236}">
                <a16:creationId xmlns:a16="http://schemas.microsoft.com/office/drawing/2014/main" id="{84740E8C-4480-4B4A-94B4-22BB0FC5E162}"/>
              </a:ext>
            </a:extLst>
          </p:cNvPr>
          <p:cNvSpPr>
            <a:spLocks noChangeArrowheads="1" noTextEdit="1"/>
          </p:cNvSpPr>
          <p:nvPr>
            <p:ph type="sldImg"/>
          </p:nvPr>
        </p:nvSpPr>
        <p:spPr>
          <a:ln/>
        </p:spPr>
      </p:sp>
      <p:sp>
        <p:nvSpPr>
          <p:cNvPr id="256003" name="Rectangle 3">
            <a:extLst>
              <a:ext uri="{FF2B5EF4-FFF2-40B4-BE49-F238E27FC236}">
                <a16:creationId xmlns:a16="http://schemas.microsoft.com/office/drawing/2014/main" id="{8BC35304-D478-8E46-883F-6AF2D4306008}"/>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5B9F65-6326-4B4C-9041-D0C194E276D4}"/>
              </a:ext>
            </a:extLst>
          </p:cNvPr>
          <p:cNvSpPr>
            <a:spLocks noGrp="1" noChangeArrowheads="1"/>
          </p:cNvSpPr>
          <p:nvPr>
            <p:ph type="dt" idx="1"/>
          </p:nvPr>
        </p:nvSpPr>
        <p:spPr>
          <a:ln/>
        </p:spPr>
        <p:txBody>
          <a:bodyPr/>
          <a:lstStyle/>
          <a:p>
            <a:fld id="{743BD1E9-480F-FB4A-9EDD-B61CF61C6298}" type="datetime4">
              <a:rPr lang="en-US" altLang="en-US"/>
              <a:pPr/>
              <a:t>October 19, 2020</a:t>
            </a:fld>
            <a:endParaRPr lang="en-US" altLang="en-US"/>
          </a:p>
        </p:txBody>
      </p:sp>
      <p:sp>
        <p:nvSpPr>
          <p:cNvPr id="5" name="Rectangle 6">
            <a:extLst>
              <a:ext uri="{FF2B5EF4-FFF2-40B4-BE49-F238E27FC236}">
                <a16:creationId xmlns:a16="http://schemas.microsoft.com/office/drawing/2014/main" id="{2BED8E17-F808-B047-9D93-86748B7724C7}"/>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757EB6C5-7D56-D44A-AD26-7B1423C76CE7}"/>
              </a:ext>
            </a:extLst>
          </p:cNvPr>
          <p:cNvSpPr>
            <a:spLocks noGrp="1" noChangeArrowheads="1"/>
          </p:cNvSpPr>
          <p:nvPr>
            <p:ph type="sldNum" sz="quarter" idx="5"/>
          </p:nvPr>
        </p:nvSpPr>
        <p:spPr>
          <a:ln/>
        </p:spPr>
        <p:txBody>
          <a:bodyPr/>
          <a:lstStyle/>
          <a:p>
            <a:fld id="{9E266075-5D59-424B-AE22-711159DE8161}" type="slidenum">
              <a:rPr lang="en-US" altLang="en-US"/>
              <a:pPr/>
              <a:t>4</a:t>
            </a:fld>
            <a:endParaRPr lang="en-US" altLang="en-US"/>
          </a:p>
        </p:txBody>
      </p:sp>
      <p:sp>
        <p:nvSpPr>
          <p:cNvPr id="258050" name="Rectangle 2">
            <a:extLst>
              <a:ext uri="{FF2B5EF4-FFF2-40B4-BE49-F238E27FC236}">
                <a16:creationId xmlns:a16="http://schemas.microsoft.com/office/drawing/2014/main" id="{C56465D4-C92C-CB46-96A7-791EEBC56060}"/>
              </a:ext>
            </a:extLst>
          </p:cNvPr>
          <p:cNvSpPr>
            <a:spLocks noChangeArrowheads="1" noTextEdit="1"/>
          </p:cNvSpPr>
          <p:nvPr>
            <p:ph type="sldImg"/>
          </p:nvPr>
        </p:nvSpPr>
        <p:spPr>
          <a:ln/>
        </p:spPr>
      </p:sp>
      <p:sp>
        <p:nvSpPr>
          <p:cNvPr id="258051" name="Rectangle 3">
            <a:extLst>
              <a:ext uri="{FF2B5EF4-FFF2-40B4-BE49-F238E27FC236}">
                <a16:creationId xmlns:a16="http://schemas.microsoft.com/office/drawing/2014/main" id="{7BE94DAE-5ED0-8145-B36D-0656B16C290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2FAE86-E1F4-0846-8008-E97139068246}"/>
              </a:ext>
            </a:extLst>
          </p:cNvPr>
          <p:cNvSpPr>
            <a:spLocks noGrp="1" noChangeArrowheads="1"/>
          </p:cNvSpPr>
          <p:nvPr>
            <p:ph type="dt" idx="1"/>
          </p:nvPr>
        </p:nvSpPr>
        <p:spPr>
          <a:ln/>
        </p:spPr>
        <p:txBody>
          <a:bodyPr/>
          <a:lstStyle/>
          <a:p>
            <a:fld id="{C0EA0555-0118-0442-91C6-5202AD0E7BF1}" type="datetime4">
              <a:rPr lang="en-US" altLang="en-US"/>
              <a:pPr/>
              <a:t>October 19, 2020</a:t>
            </a:fld>
            <a:endParaRPr lang="en-US" altLang="en-US"/>
          </a:p>
        </p:txBody>
      </p:sp>
      <p:sp>
        <p:nvSpPr>
          <p:cNvPr id="5" name="Rectangle 6">
            <a:extLst>
              <a:ext uri="{FF2B5EF4-FFF2-40B4-BE49-F238E27FC236}">
                <a16:creationId xmlns:a16="http://schemas.microsoft.com/office/drawing/2014/main" id="{DBE0DE8E-FF75-5B46-92A7-AB96A285D62E}"/>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B18FD407-2C3B-4F40-82F6-B6B0744DBE30}"/>
              </a:ext>
            </a:extLst>
          </p:cNvPr>
          <p:cNvSpPr>
            <a:spLocks noGrp="1" noChangeArrowheads="1"/>
          </p:cNvSpPr>
          <p:nvPr>
            <p:ph type="sldNum" sz="quarter" idx="5"/>
          </p:nvPr>
        </p:nvSpPr>
        <p:spPr>
          <a:ln/>
        </p:spPr>
        <p:txBody>
          <a:bodyPr/>
          <a:lstStyle/>
          <a:p>
            <a:fld id="{B33AB078-7965-744F-A102-F71CB61357E8}" type="slidenum">
              <a:rPr lang="en-US" altLang="en-US"/>
              <a:pPr/>
              <a:t>5</a:t>
            </a:fld>
            <a:endParaRPr lang="en-US" altLang="en-US"/>
          </a:p>
        </p:txBody>
      </p:sp>
      <p:sp>
        <p:nvSpPr>
          <p:cNvPr id="217090" name="Rectangle 2">
            <a:extLst>
              <a:ext uri="{FF2B5EF4-FFF2-40B4-BE49-F238E27FC236}">
                <a16:creationId xmlns:a16="http://schemas.microsoft.com/office/drawing/2014/main" id="{64395E5E-1E56-764D-BE85-184D4687BE69}"/>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17091" name="Rectangle 3">
            <a:extLst>
              <a:ext uri="{FF2B5EF4-FFF2-40B4-BE49-F238E27FC236}">
                <a16:creationId xmlns:a16="http://schemas.microsoft.com/office/drawing/2014/main" id="{E4524FA1-2496-A941-BB5F-033E197248DC}"/>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7A1C54-8721-6049-903D-50868F5832E9}"/>
              </a:ext>
            </a:extLst>
          </p:cNvPr>
          <p:cNvSpPr>
            <a:spLocks noGrp="1" noChangeArrowheads="1"/>
          </p:cNvSpPr>
          <p:nvPr>
            <p:ph type="dt" idx="1"/>
          </p:nvPr>
        </p:nvSpPr>
        <p:spPr>
          <a:ln/>
        </p:spPr>
        <p:txBody>
          <a:bodyPr/>
          <a:lstStyle/>
          <a:p>
            <a:fld id="{ADEE9A58-5C1E-BD4E-B58D-DA74FD7F52F9}" type="datetime4">
              <a:rPr lang="en-US" altLang="en-US"/>
              <a:pPr/>
              <a:t>October 19, 2020</a:t>
            </a:fld>
            <a:endParaRPr lang="en-US" altLang="en-US"/>
          </a:p>
        </p:txBody>
      </p:sp>
      <p:sp>
        <p:nvSpPr>
          <p:cNvPr id="5" name="Rectangle 6">
            <a:extLst>
              <a:ext uri="{FF2B5EF4-FFF2-40B4-BE49-F238E27FC236}">
                <a16:creationId xmlns:a16="http://schemas.microsoft.com/office/drawing/2014/main" id="{2BE74465-BA9C-5942-BF3B-F6F30A0592C9}"/>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F11813CD-E5BF-6F40-8B16-6840664E3A65}"/>
              </a:ext>
            </a:extLst>
          </p:cNvPr>
          <p:cNvSpPr>
            <a:spLocks noGrp="1" noChangeArrowheads="1"/>
          </p:cNvSpPr>
          <p:nvPr>
            <p:ph type="sldNum" sz="quarter" idx="5"/>
          </p:nvPr>
        </p:nvSpPr>
        <p:spPr>
          <a:ln/>
        </p:spPr>
        <p:txBody>
          <a:bodyPr/>
          <a:lstStyle/>
          <a:p>
            <a:fld id="{DA574222-6983-EB43-8D5C-D873EC347A3A}" type="slidenum">
              <a:rPr lang="en-US" altLang="en-US"/>
              <a:pPr/>
              <a:t>6</a:t>
            </a:fld>
            <a:endParaRPr lang="en-US" altLang="en-US"/>
          </a:p>
        </p:txBody>
      </p:sp>
      <p:sp>
        <p:nvSpPr>
          <p:cNvPr id="227330" name="Rectangle 2">
            <a:extLst>
              <a:ext uri="{FF2B5EF4-FFF2-40B4-BE49-F238E27FC236}">
                <a16:creationId xmlns:a16="http://schemas.microsoft.com/office/drawing/2014/main" id="{F46C6795-E3D2-5141-8C82-F8C59B81C4DC}"/>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27331" name="Rectangle 3">
            <a:extLst>
              <a:ext uri="{FF2B5EF4-FFF2-40B4-BE49-F238E27FC236}">
                <a16:creationId xmlns:a16="http://schemas.microsoft.com/office/drawing/2014/main" id="{8F6BACE7-BECE-FA46-82F7-00E7DEDA0CD2}"/>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8F810D2-283A-7248-95CA-6D15CBC17178}"/>
              </a:ext>
            </a:extLst>
          </p:cNvPr>
          <p:cNvSpPr>
            <a:spLocks noGrp="1" noChangeArrowheads="1"/>
          </p:cNvSpPr>
          <p:nvPr>
            <p:ph type="dt" idx="1"/>
          </p:nvPr>
        </p:nvSpPr>
        <p:spPr>
          <a:ln/>
        </p:spPr>
        <p:txBody>
          <a:bodyPr/>
          <a:lstStyle/>
          <a:p>
            <a:fld id="{8815DEC3-6621-D94D-B7ED-BBDF85391279}" type="datetime4">
              <a:rPr lang="en-US" altLang="en-US"/>
              <a:pPr/>
              <a:t>October 19, 2020</a:t>
            </a:fld>
            <a:endParaRPr lang="en-US" altLang="en-US"/>
          </a:p>
        </p:txBody>
      </p:sp>
      <p:sp>
        <p:nvSpPr>
          <p:cNvPr id="5" name="Rectangle 6">
            <a:extLst>
              <a:ext uri="{FF2B5EF4-FFF2-40B4-BE49-F238E27FC236}">
                <a16:creationId xmlns:a16="http://schemas.microsoft.com/office/drawing/2014/main" id="{9A5E254F-E9B6-7E42-B376-CA547BACF4C8}"/>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630844DA-151F-0E43-9FE5-B4E834587F4D}"/>
              </a:ext>
            </a:extLst>
          </p:cNvPr>
          <p:cNvSpPr>
            <a:spLocks noGrp="1" noChangeArrowheads="1"/>
          </p:cNvSpPr>
          <p:nvPr>
            <p:ph type="sldNum" sz="quarter" idx="5"/>
          </p:nvPr>
        </p:nvSpPr>
        <p:spPr>
          <a:ln/>
        </p:spPr>
        <p:txBody>
          <a:bodyPr/>
          <a:lstStyle/>
          <a:p>
            <a:fld id="{27642C5F-1364-784F-8B84-D7267EA5E5E6}" type="slidenum">
              <a:rPr lang="en-US" altLang="en-US"/>
              <a:pPr/>
              <a:t>7</a:t>
            </a:fld>
            <a:endParaRPr lang="en-US" altLang="en-US"/>
          </a:p>
        </p:txBody>
      </p:sp>
      <p:sp>
        <p:nvSpPr>
          <p:cNvPr id="153602" name="Rectangle 2">
            <a:extLst>
              <a:ext uri="{FF2B5EF4-FFF2-40B4-BE49-F238E27FC236}">
                <a16:creationId xmlns:a16="http://schemas.microsoft.com/office/drawing/2014/main" id="{468FD8C2-AAD6-8949-B267-B41D07FF94C4}"/>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53603" name="Rectangle 3">
            <a:extLst>
              <a:ext uri="{FF2B5EF4-FFF2-40B4-BE49-F238E27FC236}">
                <a16:creationId xmlns:a16="http://schemas.microsoft.com/office/drawing/2014/main" id="{B209360D-C1FB-2341-9DB7-BCEAAE9CC7A3}"/>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57BC3BD-A87A-1145-9C29-ADBAA0A607EC}"/>
              </a:ext>
            </a:extLst>
          </p:cNvPr>
          <p:cNvSpPr>
            <a:spLocks noGrp="1" noChangeArrowheads="1"/>
          </p:cNvSpPr>
          <p:nvPr>
            <p:ph type="dt" idx="1"/>
          </p:nvPr>
        </p:nvSpPr>
        <p:spPr>
          <a:ln/>
        </p:spPr>
        <p:txBody>
          <a:bodyPr/>
          <a:lstStyle/>
          <a:p>
            <a:fld id="{E0435C36-65A3-6441-A1DB-C3A5A4EAF14F}" type="datetime4">
              <a:rPr lang="en-US" altLang="en-US"/>
              <a:pPr/>
              <a:t>October 19, 2020</a:t>
            </a:fld>
            <a:endParaRPr lang="en-US" altLang="en-US"/>
          </a:p>
        </p:txBody>
      </p:sp>
      <p:sp>
        <p:nvSpPr>
          <p:cNvPr id="5" name="Rectangle 6">
            <a:extLst>
              <a:ext uri="{FF2B5EF4-FFF2-40B4-BE49-F238E27FC236}">
                <a16:creationId xmlns:a16="http://schemas.microsoft.com/office/drawing/2014/main" id="{429DFC90-7E90-AF4F-AC33-4B76666D84C2}"/>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8414B58B-53C6-2049-9619-BB705F903401}"/>
              </a:ext>
            </a:extLst>
          </p:cNvPr>
          <p:cNvSpPr>
            <a:spLocks noGrp="1" noChangeArrowheads="1"/>
          </p:cNvSpPr>
          <p:nvPr>
            <p:ph type="sldNum" sz="quarter" idx="5"/>
          </p:nvPr>
        </p:nvSpPr>
        <p:spPr>
          <a:ln/>
        </p:spPr>
        <p:txBody>
          <a:bodyPr/>
          <a:lstStyle/>
          <a:p>
            <a:fld id="{70D816B6-5840-6C4A-9A73-1FBD75E86319}" type="slidenum">
              <a:rPr lang="en-US" altLang="en-US"/>
              <a:pPr/>
              <a:t>8</a:t>
            </a:fld>
            <a:endParaRPr lang="en-US" altLang="en-US"/>
          </a:p>
        </p:txBody>
      </p:sp>
      <p:sp>
        <p:nvSpPr>
          <p:cNvPr id="225282" name="Rectangle 2">
            <a:extLst>
              <a:ext uri="{FF2B5EF4-FFF2-40B4-BE49-F238E27FC236}">
                <a16:creationId xmlns:a16="http://schemas.microsoft.com/office/drawing/2014/main" id="{3E4F9C13-378C-AE42-9C2C-933047AF55D9}"/>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225283" name="Rectangle 3">
            <a:extLst>
              <a:ext uri="{FF2B5EF4-FFF2-40B4-BE49-F238E27FC236}">
                <a16:creationId xmlns:a16="http://schemas.microsoft.com/office/drawing/2014/main" id="{1F1A2C67-657F-034D-A7C9-1C1C0334280F}"/>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29A468-9AEF-1048-8ED2-F2D5779778C4}"/>
              </a:ext>
            </a:extLst>
          </p:cNvPr>
          <p:cNvSpPr>
            <a:spLocks noGrp="1" noChangeArrowheads="1"/>
          </p:cNvSpPr>
          <p:nvPr>
            <p:ph type="dt" idx="1"/>
          </p:nvPr>
        </p:nvSpPr>
        <p:spPr>
          <a:ln/>
        </p:spPr>
        <p:txBody>
          <a:bodyPr/>
          <a:lstStyle/>
          <a:p>
            <a:fld id="{8C664AA6-EB5F-8D47-8A06-BBC9662E1C78}" type="datetime4">
              <a:rPr lang="en-US" altLang="en-US"/>
              <a:pPr/>
              <a:t>October 19, 2020</a:t>
            </a:fld>
            <a:endParaRPr lang="en-US" altLang="en-US"/>
          </a:p>
        </p:txBody>
      </p:sp>
      <p:sp>
        <p:nvSpPr>
          <p:cNvPr id="5" name="Rectangle 6">
            <a:extLst>
              <a:ext uri="{FF2B5EF4-FFF2-40B4-BE49-F238E27FC236}">
                <a16:creationId xmlns:a16="http://schemas.microsoft.com/office/drawing/2014/main" id="{379FAD6F-4F87-8149-A33F-2D530ABD3E32}"/>
              </a:ext>
            </a:extLst>
          </p:cNvPr>
          <p:cNvSpPr>
            <a:spLocks noGrp="1" noChangeArrowheads="1"/>
          </p:cNvSpPr>
          <p:nvPr>
            <p:ph type="ftr" sz="quarter" idx="4"/>
          </p:nvPr>
        </p:nvSpPr>
        <p:spPr>
          <a:ln/>
        </p:spPr>
        <p:txBody>
          <a:bodyPr/>
          <a:lstStyle/>
          <a:p>
            <a:r>
              <a:rPr lang="en-US" altLang="en-US"/>
              <a:t>A Small Dose of Toxicology - Overview</a:t>
            </a:r>
          </a:p>
        </p:txBody>
      </p:sp>
      <p:sp>
        <p:nvSpPr>
          <p:cNvPr id="6" name="Rectangle 7">
            <a:extLst>
              <a:ext uri="{FF2B5EF4-FFF2-40B4-BE49-F238E27FC236}">
                <a16:creationId xmlns:a16="http://schemas.microsoft.com/office/drawing/2014/main" id="{F964A4AA-0624-D849-B0CB-142141C5A75B}"/>
              </a:ext>
            </a:extLst>
          </p:cNvPr>
          <p:cNvSpPr>
            <a:spLocks noGrp="1" noChangeArrowheads="1"/>
          </p:cNvSpPr>
          <p:nvPr>
            <p:ph type="sldNum" sz="quarter" idx="5"/>
          </p:nvPr>
        </p:nvSpPr>
        <p:spPr>
          <a:ln/>
        </p:spPr>
        <p:txBody>
          <a:bodyPr/>
          <a:lstStyle/>
          <a:p>
            <a:fld id="{C90B3256-CB04-FC4F-BAA2-30859E86B5A6}" type="slidenum">
              <a:rPr lang="en-US" altLang="en-US"/>
              <a:pPr/>
              <a:t>9</a:t>
            </a:fld>
            <a:endParaRPr lang="en-US" altLang="en-US"/>
          </a:p>
        </p:txBody>
      </p:sp>
      <p:sp>
        <p:nvSpPr>
          <p:cNvPr id="155650" name="Rectangle 2">
            <a:extLst>
              <a:ext uri="{FF2B5EF4-FFF2-40B4-BE49-F238E27FC236}">
                <a16:creationId xmlns:a16="http://schemas.microsoft.com/office/drawing/2014/main" id="{9D1933EE-0F0A-7D45-9BF9-BF4AC88D96CA}"/>
              </a:ext>
            </a:extLst>
          </p:cNvPr>
          <p:cNvSpPr>
            <a:spLocks noChangeArrowheads="1"/>
          </p:cNvSpPr>
          <p:nvPr>
            <p:ph type="sldImg"/>
          </p:nvPr>
        </p:nvSpPr>
        <p:spPr bwMode="auto">
          <a:xfrm>
            <a:off x="1254125" y="719138"/>
            <a:ext cx="4794250" cy="3595687"/>
          </a:xfrm>
          <a:prstGeom prst="rect">
            <a:avLst/>
          </a:prstGeom>
          <a:solidFill>
            <a:srgbClr val="FFFFFF"/>
          </a:solidFill>
          <a:ln>
            <a:solidFill>
              <a:srgbClr val="000000"/>
            </a:solidFill>
            <a:miter lim="800000"/>
            <a:headEnd/>
            <a:tailEnd/>
          </a:ln>
        </p:spPr>
      </p:sp>
      <p:sp>
        <p:nvSpPr>
          <p:cNvPr id="155651" name="Rectangle 3">
            <a:extLst>
              <a:ext uri="{FF2B5EF4-FFF2-40B4-BE49-F238E27FC236}">
                <a16:creationId xmlns:a16="http://schemas.microsoft.com/office/drawing/2014/main" id="{53A77D5C-A851-9245-9B92-F0359398C191}"/>
              </a:ext>
            </a:extLst>
          </p:cNvPr>
          <p:cNvSpPr>
            <a:spLocks noChangeArrowheads="1"/>
          </p:cNvSpPr>
          <p:nvPr>
            <p:ph type="body" idx="1"/>
          </p:nvPr>
        </p:nvSpPr>
        <p:spPr bwMode="auto">
          <a:xfrm>
            <a:off x="973138" y="4554538"/>
            <a:ext cx="5356225" cy="4314825"/>
          </a:xfrm>
          <a:prstGeom prst="rect">
            <a:avLst/>
          </a:prstGeom>
          <a:solidFill>
            <a:srgbClr val="FFFFFF"/>
          </a:solidFill>
          <a:ln>
            <a:solidFill>
              <a:srgbClr val="000000"/>
            </a:solidFill>
            <a:miter lim="800000"/>
            <a:headEnd/>
            <a:tailEnd/>
          </a:ln>
        </p:spPr>
        <p:txBody>
          <a:bodyPr lIns="96515" tIns="48257" rIns="96515" bIns="48257"/>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5415" name="Rectangle 7">
            <a:extLst>
              <a:ext uri="{FF2B5EF4-FFF2-40B4-BE49-F238E27FC236}">
                <a16:creationId xmlns:a16="http://schemas.microsoft.com/office/drawing/2014/main" id="{11811B9D-1024-3648-A5D1-177176948E02}"/>
              </a:ext>
            </a:extLst>
          </p:cNvPr>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5416" name="Line 8">
            <a:extLst>
              <a:ext uri="{FF2B5EF4-FFF2-40B4-BE49-F238E27FC236}">
                <a16:creationId xmlns:a16="http://schemas.microsoft.com/office/drawing/2014/main" id="{B6DDCCE6-29EB-A84C-B3EC-FB35888B5A8A}"/>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5417" name="Text Box 9">
            <a:extLst>
              <a:ext uri="{FF2B5EF4-FFF2-40B4-BE49-F238E27FC236}">
                <a16:creationId xmlns:a16="http://schemas.microsoft.com/office/drawing/2014/main" id="{5FDDD64F-6212-3442-B9BE-C34CAF32E933}"/>
              </a:ext>
            </a:extLst>
          </p:cNvPr>
          <p:cNvSpPr txBox="1">
            <a:spLocks noChangeArrowheads="1"/>
          </p:cNvSpPr>
          <p:nvPr userDrawn="1"/>
        </p:nvSpPr>
        <p:spPr bwMode="auto">
          <a:xfrm>
            <a:off x="6486939" y="6604000"/>
            <a:ext cx="2667000" cy="254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altLang="en-US" sz="1000" dirty="0">
                <a:solidFill>
                  <a:schemeClr val="tx2"/>
                </a:solidFill>
              </a:rPr>
              <a:t>Cancer &amp; Genetic Toxicology – 10.19.20</a:t>
            </a:r>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F846B-F655-5644-8F72-F08764AE810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0E3EAE-5D2B-6242-BE65-D0565634A210}"/>
              </a:ext>
            </a:extLst>
          </p:cNvPr>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9945892"/>
      </p:ext>
    </p:extLst>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5A438D-D0AE-2C4C-A00E-73B09278D971}"/>
              </a:ext>
            </a:extLst>
          </p:cNvPr>
          <p:cNvSpPr>
            <a:spLocks noGrp="1"/>
          </p:cNvSpPr>
          <p:nvPr>
            <p:ph type="title" orient="vert"/>
          </p:nvPr>
        </p:nvSpPr>
        <p:spPr>
          <a:xfrm>
            <a:off x="6543675" y="76200"/>
            <a:ext cx="1971675" cy="6100763"/>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344EF8D-7293-0D47-9035-E0FFAFBCE85C}"/>
              </a:ext>
            </a:extLst>
          </p:cNvPr>
          <p:cNvSpPr>
            <a:spLocks noGrp="1"/>
          </p:cNvSpPr>
          <p:nvPr>
            <p:ph type="body" orient="vert" idx="1"/>
          </p:nvPr>
        </p:nvSpPr>
        <p:spPr>
          <a:xfrm>
            <a:off x="628650" y="76200"/>
            <a:ext cx="5762625" cy="61007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87154609"/>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5BA85-D2A2-FB4F-B4F7-F2F4549A1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8DD4F3-4FE3-AB45-A64F-53344BF7BA81}"/>
              </a:ext>
            </a:extLst>
          </p:cNvPr>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0861675"/>
      </p:ext>
    </p:extLst>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2C4DF-C324-A44B-B4DE-AE1FFDE8FE5A}"/>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0BB617-D31C-464B-ACB7-495C4967F040}"/>
              </a:ext>
            </a:extLst>
          </p:cNvPr>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43985825"/>
      </p:ext>
    </p:extLst>
  </p:cSld>
  <p:clrMapOvr>
    <a:masterClrMapping/>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D72B-4145-FC4E-96D9-7439BE1814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482520-83D5-A24E-A8EF-0B0876D18C82}"/>
              </a:ext>
            </a:extLst>
          </p:cNvPr>
          <p:cNvSpPr>
            <a:spLocks noGrp="1"/>
          </p:cNvSpPr>
          <p:nvPr>
            <p:ph sz="half" idx="1"/>
          </p:nvPr>
        </p:nvSpPr>
        <p:spPr>
          <a:xfrm>
            <a:off x="62865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A0A185-4229-4649-8419-E62F776DCB62}"/>
              </a:ext>
            </a:extLst>
          </p:cNvPr>
          <p:cNvSpPr>
            <a:spLocks noGrp="1"/>
          </p:cNvSpPr>
          <p:nvPr>
            <p:ph sz="half" idx="2"/>
          </p:nvPr>
        </p:nvSpPr>
        <p:spPr>
          <a:xfrm>
            <a:off x="4648200" y="1825625"/>
            <a:ext cx="386715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4827772"/>
      </p:ext>
    </p:extLst>
  </p:cSld>
  <p:clrMapOvr>
    <a:masterClrMapping/>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44886-5AFF-8C43-96AC-4CE141A976A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044AE49-5EA5-FB45-A11A-FBA5A2A9554D}"/>
              </a:ext>
            </a:extLst>
          </p:cNvPr>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1A2FED-A99D-2543-BEF8-EA13C6F84E90}"/>
              </a:ext>
            </a:extLst>
          </p:cNvPr>
          <p:cNvSpPr>
            <a:spLocks noGrp="1"/>
          </p:cNvSpPr>
          <p:nvPr>
            <p:ph sz="half" idx="2"/>
          </p:nvPr>
        </p:nvSpPr>
        <p:spPr>
          <a:xfrm>
            <a:off x="630238" y="2505075"/>
            <a:ext cx="386873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6BA407-C334-1146-8FDA-940206DEE751}"/>
              </a:ext>
            </a:extLst>
          </p:cNvPr>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4651ED-7976-8646-8E55-01B4C85FAB25}"/>
              </a:ext>
            </a:extLst>
          </p:cNvPr>
          <p:cNvSpPr>
            <a:spLocks noGrp="1"/>
          </p:cNvSpPr>
          <p:nvPr>
            <p:ph sz="quarter" idx="4"/>
          </p:nvPr>
        </p:nvSpPr>
        <p:spPr>
          <a:xfrm>
            <a:off x="4629150" y="2505075"/>
            <a:ext cx="38877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43931319"/>
      </p:ext>
    </p:extLst>
  </p:cSld>
  <p:clrMapOvr>
    <a:masterClrMapping/>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994F8-9F6A-5849-A362-061671155032}"/>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60979744"/>
      </p:ext>
    </p:extLst>
  </p:cSld>
  <p:clrMapOvr>
    <a:masterClrMapping/>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9061001"/>
      </p:ext>
    </p:extLst>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6729E-422D-354E-8900-6ED4188D97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2132B3A-E280-524A-A059-5CF9DBE8AC16}"/>
              </a:ext>
            </a:extLst>
          </p:cNvPr>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2CE179-F272-874C-B768-C7FF252BDEEC}"/>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162611762"/>
      </p:ext>
    </p:extLst>
  </p:cSld>
  <p:clrMapOvr>
    <a:masterClrMapping/>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BDB87-5C42-1445-A0F2-1D2DB26156F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6D542C-1A88-8542-A686-9320D73537E1}"/>
              </a:ext>
            </a:extLst>
          </p:cNvPr>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026FAC-295B-A64B-BFA2-9310C71DAAF0}"/>
              </a:ext>
            </a:extLst>
          </p:cNvPr>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587548769"/>
      </p:ext>
    </p:extLst>
  </p:cSld>
  <p:clrMapOvr>
    <a:masterClrMapping/>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2FCFE"/>
        </a:solidFill>
        <a:effectLst/>
      </p:bgPr>
    </p:bg>
    <p:spTree>
      <p:nvGrpSpPr>
        <p:cNvPr id="1" name=""/>
        <p:cNvGrpSpPr/>
        <p:nvPr/>
      </p:nvGrpSpPr>
      <p:grpSpPr>
        <a:xfrm>
          <a:off x="0" y="0"/>
          <a:ext cx="0" cy="0"/>
          <a:chOff x="0" y="0"/>
          <a:chExt cx="0" cy="0"/>
        </a:xfrm>
      </p:grpSpPr>
      <p:sp>
        <p:nvSpPr>
          <p:cNvPr id="1031" name="Rectangle 7">
            <a:extLst>
              <a:ext uri="{FF2B5EF4-FFF2-40B4-BE49-F238E27FC236}">
                <a16:creationId xmlns:a16="http://schemas.microsoft.com/office/drawing/2014/main" id="{91D3A110-775F-4F4F-93C9-BCF794DA48E2}"/>
              </a:ext>
            </a:extLst>
          </p:cNvPr>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2" name="Rectangle 8">
            <a:extLst>
              <a:ext uri="{FF2B5EF4-FFF2-40B4-BE49-F238E27FC236}">
                <a16:creationId xmlns:a16="http://schemas.microsoft.com/office/drawing/2014/main" id="{C5CF80CB-17EF-224B-B386-D3AF68573291}"/>
              </a:ext>
            </a:extLst>
          </p:cNvPr>
          <p:cNvSpPr>
            <a:spLocks noChangeArrowheads="1"/>
          </p:cNvSpPr>
          <p:nvPr userDrawn="1"/>
        </p:nvSpPr>
        <p:spPr bwMode="auto">
          <a:xfrm>
            <a:off x="0" y="0"/>
            <a:ext cx="9144000" cy="91440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Line 9">
            <a:extLst>
              <a:ext uri="{FF2B5EF4-FFF2-40B4-BE49-F238E27FC236}">
                <a16:creationId xmlns:a16="http://schemas.microsoft.com/office/drawing/2014/main" id="{8AA187C8-CF08-2242-9AD3-E0292D10F9C1}"/>
              </a:ext>
            </a:extLst>
          </p:cNvPr>
          <p:cNvSpPr>
            <a:spLocks noChangeShapeType="1"/>
          </p:cNvSpPr>
          <p:nvPr userDrawn="1"/>
        </p:nvSpPr>
        <p:spPr bwMode="auto">
          <a:xfrm>
            <a:off x="0" y="914400"/>
            <a:ext cx="9144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6" name="Rectangle 12">
            <a:extLst>
              <a:ext uri="{FF2B5EF4-FFF2-40B4-BE49-F238E27FC236}">
                <a16:creationId xmlns:a16="http://schemas.microsoft.com/office/drawing/2014/main" id="{B69FD1AE-0555-D84F-AC1F-EC851FA91D4F}"/>
              </a:ext>
            </a:extLst>
          </p:cNvPr>
          <p:cNvSpPr>
            <a:spLocks noGrp="1" noChangeArrowheads="1"/>
          </p:cNvSpPr>
          <p:nvPr>
            <p:ph type="title"/>
          </p:nvPr>
        </p:nvSpPr>
        <p:spPr bwMode="auto">
          <a:xfrm>
            <a:off x="685800" y="76200"/>
            <a:ext cx="7772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r>
              <a:rPr lang="en-US" altLang="en-US"/>
              <a:t>Click to Edit Master Title Style</a:t>
            </a:r>
          </a:p>
        </p:txBody>
      </p:sp>
      <p:sp>
        <p:nvSpPr>
          <p:cNvPr id="7" name="Text Box 9">
            <a:extLst>
              <a:ext uri="{FF2B5EF4-FFF2-40B4-BE49-F238E27FC236}">
                <a16:creationId xmlns:a16="http://schemas.microsoft.com/office/drawing/2014/main" id="{AA2FAD97-ABE7-A44A-95CF-B6496DB30E2F}"/>
              </a:ext>
            </a:extLst>
          </p:cNvPr>
          <p:cNvSpPr txBox="1">
            <a:spLocks noChangeArrowheads="1"/>
          </p:cNvSpPr>
          <p:nvPr userDrawn="1"/>
        </p:nvSpPr>
        <p:spPr bwMode="auto">
          <a:xfrm>
            <a:off x="6486939" y="6604000"/>
            <a:ext cx="2667000" cy="25400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altLang="en-US" sz="1000" dirty="0">
                <a:solidFill>
                  <a:schemeClr val="tx2"/>
                </a:solidFill>
              </a:rPr>
              <a:t>Cancer &amp; Genetic Toxicology – 10.19.20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toxipedia.org/download/attachments/1053/percivall.pott.c.jpg" TargetMode="External"/><Relationship Id="rId2" Type="http://schemas.openxmlformats.org/officeDocument/2006/relationships/notesSlide" Target="../notesSlides/notesSlide13.xml"/><Relationship Id="rId1" Type="http://schemas.openxmlformats.org/officeDocument/2006/relationships/slideLayout" Target="../slideLayouts/slideLayout6.xml"/><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File:Diesel-smoke.jpg"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hyperlink" Target="http://toxipedia.org/download/attachments/2776/Benzene_structure.png"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hyperlink" Target="http://upload.wikimedia.org/wikipedia/commons/c/c7/Anthophyllite_asbestos_SEM.jpg" TargetMode="External"/><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12.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13.emf"/></Relationships>
</file>

<file path=ppt/slides/_rels/slide2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5.png"/><Relationship Id="rId5" Type="http://schemas.openxmlformats.org/officeDocument/2006/relationships/oleObject" Target="../embeddings/oleObject6.bin"/><Relationship Id="rId4" Type="http://schemas.openxmlformats.org/officeDocument/2006/relationships/image" Target="../media/image14.png"/><Relationship Id="rId9" Type="http://schemas.openxmlformats.org/officeDocument/2006/relationships/image" Target="../media/image17.png"/></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5965" name="Group 13">
            <a:extLst>
              <a:ext uri="{FF2B5EF4-FFF2-40B4-BE49-F238E27FC236}">
                <a16:creationId xmlns:a16="http://schemas.microsoft.com/office/drawing/2014/main" id="{BC8266D8-B745-404F-BA56-0EC56FF1DB01}"/>
              </a:ext>
            </a:extLst>
          </p:cNvPr>
          <p:cNvGrpSpPr>
            <a:grpSpLocks/>
          </p:cNvGrpSpPr>
          <p:nvPr/>
        </p:nvGrpSpPr>
        <p:grpSpPr bwMode="auto">
          <a:xfrm>
            <a:off x="1114425" y="1447800"/>
            <a:ext cx="6913563" cy="3505200"/>
            <a:chOff x="702" y="1056"/>
            <a:chExt cx="4355" cy="2208"/>
          </a:xfrm>
        </p:grpSpPr>
        <p:sp>
          <p:nvSpPr>
            <p:cNvPr id="125963" name="Freeform 11">
              <a:extLst>
                <a:ext uri="{FF2B5EF4-FFF2-40B4-BE49-F238E27FC236}">
                  <a16:creationId xmlns:a16="http://schemas.microsoft.com/office/drawing/2014/main" id="{15A446DB-E8AF-C64F-9220-57266686E141}"/>
                </a:ext>
              </a:extLst>
            </p:cNvPr>
            <p:cNvSpPr>
              <a:spLocks/>
            </p:cNvSpPr>
            <p:nvPr/>
          </p:nvSpPr>
          <p:spPr bwMode="auto">
            <a:xfrm>
              <a:off x="702" y="1056"/>
              <a:ext cx="4355" cy="2208"/>
            </a:xfrm>
            <a:custGeom>
              <a:avLst/>
              <a:gdLst>
                <a:gd name="T0" fmla="*/ 3680 w 3910"/>
                <a:gd name="T1" fmla="*/ 1081 h 1817"/>
                <a:gd name="T2" fmla="*/ 3731 w 3910"/>
                <a:gd name="T3" fmla="*/ 1184 h 1817"/>
                <a:gd name="T4" fmla="*/ 3808 w 3910"/>
                <a:gd name="T5" fmla="*/ 1267 h 1817"/>
                <a:gd name="T6" fmla="*/ 3821 w 3910"/>
                <a:gd name="T7" fmla="*/ 1363 h 1817"/>
                <a:gd name="T8" fmla="*/ 3782 w 3910"/>
                <a:gd name="T9" fmla="*/ 1446 h 1817"/>
                <a:gd name="T10" fmla="*/ 3680 w 3910"/>
                <a:gd name="T11" fmla="*/ 1542 h 1817"/>
                <a:gd name="T12" fmla="*/ 3539 w 3910"/>
                <a:gd name="T13" fmla="*/ 1606 h 1817"/>
                <a:gd name="T14" fmla="*/ 3193 w 3910"/>
                <a:gd name="T15" fmla="*/ 1657 h 1817"/>
                <a:gd name="T16" fmla="*/ 2963 w 3910"/>
                <a:gd name="T17" fmla="*/ 1644 h 1817"/>
                <a:gd name="T18" fmla="*/ 2758 w 3910"/>
                <a:gd name="T19" fmla="*/ 1574 h 1817"/>
                <a:gd name="T20" fmla="*/ 2502 w 3910"/>
                <a:gd name="T21" fmla="*/ 1414 h 1817"/>
                <a:gd name="T22" fmla="*/ 2349 w 3910"/>
                <a:gd name="T23" fmla="*/ 1267 h 1817"/>
                <a:gd name="T24" fmla="*/ 2297 w 3910"/>
                <a:gd name="T25" fmla="*/ 1177 h 1817"/>
                <a:gd name="T26" fmla="*/ 2291 w 3910"/>
                <a:gd name="T27" fmla="*/ 1107 h 1817"/>
                <a:gd name="T28" fmla="*/ 2310 w 3910"/>
                <a:gd name="T29" fmla="*/ 1062 h 1817"/>
                <a:gd name="T30" fmla="*/ 2381 w 3910"/>
                <a:gd name="T31" fmla="*/ 1011 h 1817"/>
                <a:gd name="T32" fmla="*/ 2528 w 3910"/>
                <a:gd name="T33" fmla="*/ 992 h 1817"/>
                <a:gd name="T34" fmla="*/ 2547 w 3910"/>
                <a:gd name="T35" fmla="*/ 998 h 1817"/>
                <a:gd name="T36" fmla="*/ 2521 w 3910"/>
                <a:gd name="T37" fmla="*/ 870 h 1817"/>
                <a:gd name="T38" fmla="*/ 2240 w 3910"/>
                <a:gd name="T39" fmla="*/ 838 h 1817"/>
                <a:gd name="T40" fmla="*/ 2137 w 3910"/>
                <a:gd name="T41" fmla="*/ 800 h 1817"/>
                <a:gd name="T42" fmla="*/ 1056 w 3910"/>
                <a:gd name="T43" fmla="*/ 217 h 1817"/>
                <a:gd name="T44" fmla="*/ 614 w 3910"/>
                <a:gd name="T45" fmla="*/ 25 h 1817"/>
                <a:gd name="T46" fmla="*/ 429 w 3910"/>
                <a:gd name="T47" fmla="*/ 0 h 1817"/>
                <a:gd name="T48" fmla="*/ 141 w 3910"/>
                <a:gd name="T49" fmla="*/ 32 h 1817"/>
                <a:gd name="T50" fmla="*/ 38 w 3910"/>
                <a:gd name="T51" fmla="*/ 109 h 1817"/>
                <a:gd name="T52" fmla="*/ 0 w 3910"/>
                <a:gd name="T53" fmla="*/ 173 h 1817"/>
                <a:gd name="T54" fmla="*/ 0 w 3910"/>
                <a:gd name="T55" fmla="*/ 224 h 1817"/>
                <a:gd name="T56" fmla="*/ 32 w 3910"/>
                <a:gd name="T57" fmla="*/ 288 h 1817"/>
                <a:gd name="T58" fmla="*/ 192 w 3910"/>
                <a:gd name="T59" fmla="*/ 390 h 1817"/>
                <a:gd name="T60" fmla="*/ 480 w 3910"/>
                <a:gd name="T61" fmla="*/ 454 h 1817"/>
                <a:gd name="T62" fmla="*/ 832 w 3910"/>
                <a:gd name="T63" fmla="*/ 544 h 1817"/>
                <a:gd name="T64" fmla="*/ 1459 w 3910"/>
                <a:gd name="T65" fmla="*/ 768 h 1817"/>
                <a:gd name="T66" fmla="*/ 1837 w 3910"/>
                <a:gd name="T67" fmla="*/ 960 h 1817"/>
                <a:gd name="T68" fmla="*/ 2137 w 3910"/>
                <a:gd name="T69" fmla="*/ 1184 h 1817"/>
                <a:gd name="T70" fmla="*/ 2297 w 3910"/>
                <a:gd name="T71" fmla="*/ 1369 h 1817"/>
                <a:gd name="T72" fmla="*/ 2528 w 3910"/>
                <a:gd name="T73" fmla="*/ 1593 h 1817"/>
                <a:gd name="T74" fmla="*/ 2777 w 3910"/>
                <a:gd name="T75" fmla="*/ 1747 h 1817"/>
                <a:gd name="T76" fmla="*/ 2982 w 3910"/>
                <a:gd name="T77" fmla="*/ 1804 h 1817"/>
                <a:gd name="T78" fmla="*/ 3315 w 3910"/>
                <a:gd name="T79" fmla="*/ 1804 h 1817"/>
                <a:gd name="T80" fmla="*/ 3629 w 3910"/>
                <a:gd name="T81" fmla="*/ 1708 h 1817"/>
                <a:gd name="T82" fmla="*/ 3782 w 3910"/>
                <a:gd name="T83" fmla="*/ 1600 h 1817"/>
                <a:gd name="T84" fmla="*/ 3891 w 3910"/>
                <a:gd name="T85" fmla="*/ 1433 h 1817"/>
                <a:gd name="T86" fmla="*/ 3910 w 3910"/>
                <a:gd name="T87" fmla="*/ 1337 h 1817"/>
                <a:gd name="T88" fmla="*/ 3878 w 3910"/>
                <a:gd name="T89" fmla="*/ 1248 h 1817"/>
                <a:gd name="T90" fmla="*/ 3808 w 3910"/>
                <a:gd name="T91" fmla="*/ 1171 h 1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10" h="1817">
                  <a:moveTo>
                    <a:pt x="3808" y="1171"/>
                  </a:moveTo>
                  <a:lnTo>
                    <a:pt x="3808" y="1171"/>
                  </a:lnTo>
                  <a:lnTo>
                    <a:pt x="3680" y="1081"/>
                  </a:lnTo>
                  <a:lnTo>
                    <a:pt x="3680" y="1081"/>
                  </a:lnTo>
                  <a:lnTo>
                    <a:pt x="3731" y="1184"/>
                  </a:lnTo>
                  <a:lnTo>
                    <a:pt x="3731" y="1184"/>
                  </a:lnTo>
                  <a:lnTo>
                    <a:pt x="3763" y="1209"/>
                  </a:lnTo>
                  <a:lnTo>
                    <a:pt x="3789" y="1235"/>
                  </a:lnTo>
                  <a:lnTo>
                    <a:pt x="3808" y="1267"/>
                  </a:lnTo>
                  <a:lnTo>
                    <a:pt x="3821" y="1292"/>
                  </a:lnTo>
                  <a:lnTo>
                    <a:pt x="3827" y="1331"/>
                  </a:lnTo>
                  <a:lnTo>
                    <a:pt x="3821" y="1363"/>
                  </a:lnTo>
                  <a:lnTo>
                    <a:pt x="3808" y="1408"/>
                  </a:lnTo>
                  <a:lnTo>
                    <a:pt x="3782" y="1446"/>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49" y="1267"/>
                  </a:lnTo>
                  <a:lnTo>
                    <a:pt x="2310" y="1203"/>
                  </a:lnTo>
                  <a:lnTo>
                    <a:pt x="2297" y="1177"/>
                  </a:lnTo>
                  <a:lnTo>
                    <a:pt x="2291" y="1152"/>
                  </a:lnTo>
                  <a:lnTo>
                    <a:pt x="2291" y="1126"/>
                  </a:lnTo>
                  <a:lnTo>
                    <a:pt x="2291" y="1107"/>
                  </a:lnTo>
                  <a:lnTo>
                    <a:pt x="2297" y="1081"/>
                  </a:lnTo>
                  <a:lnTo>
                    <a:pt x="2310" y="1062"/>
                  </a:lnTo>
                  <a:lnTo>
                    <a:pt x="2310" y="1062"/>
                  </a:lnTo>
                  <a:lnTo>
                    <a:pt x="2329" y="1036"/>
                  </a:lnTo>
                  <a:lnTo>
                    <a:pt x="2355" y="1024"/>
                  </a:lnTo>
                  <a:lnTo>
                    <a:pt x="2381" y="1011"/>
                  </a:lnTo>
                  <a:lnTo>
                    <a:pt x="2413" y="998"/>
                  </a:lnTo>
                  <a:lnTo>
                    <a:pt x="2477" y="992"/>
                  </a:lnTo>
                  <a:lnTo>
                    <a:pt x="2528" y="992"/>
                  </a:lnTo>
                  <a:lnTo>
                    <a:pt x="2528" y="992"/>
                  </a:lnTo>
                  <a:lnTo>
                    <a:pt x="2547" y="998"/>
                  </a:lnTo>
                  <a:lnTo>
                    <a:pt x="2547" y="998"/>
                  </a:lnTo>
                  <a:lnTo>
                    <a:pt x="2681" y="870"/>
                  </a:lnTo>
                  <a:lnTo>
                    <a:pt x="2681" y="870"/>
                  </a:lnTo>
                  <a:lnTo>
                    <a:pt x="2521" y="870"/>
                  </a:lnTo>
                  <a:lnTo>
                    <a:pt x="2374" y="857"/>
                  </a:lnTo>
                  <a:lnTo>
                    <a:pt x="2304" y="851"/>
                  </a:lnTo>
                  <a:lnTo>
                    <a:pt x="2240" y="838"/>
                  </a:lnTo>
                  <a:lnTo>
                    <a:pt x="2182" y="825"/>
                  </a:lnTo>
                  <a:lnTo>
                    <a:pt x="2137" y="800"/>
                  </a:lnTo>
                  <a:lnTo>
                    <a:pt x="2137" y="800"/>
                  </a:lnTo>
                  <a:lnTo>
                    <a:pt x="1734" y="582"/>
                  </a:lnTo>
                  <a:lnTo>
                    <a:pt x="1280" y="333"/>
                  </a:lnTo>
                  <a:lnTo>
                    <a:pt x="1056" y="217"/>
                  </a:lnTo>
                  <a:lnTo>
                    <a:pt x="851" y="121"/>
                  </a:lnTo>
                  <a:lnTo>
                    <a:pt x="685" y="51"/>
                  </a:lnTo>
                  <a:lnTo>
                    <a:pt x="614" y="25"/>
                  </a:lnTo>
                  <a:lnTo>
                    <a:pt x="557" y="13"/>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14" y="1267"/>
                  </a:lnTo>
                  <a:lnTo>
                    <a:pt x="2297" y="1369"/>
                  </a:lnTo>
                  <a:lnTo>
                    <a:pt x="2374" y="1452"/>
                  </a:lnTo>
                  <a:lnTo>
                    <a:pt x="2451" y="1529"/>
                  </a:lnTo>
                  <a:lnTo>
                    <a:pt x="2528" y="1593"/>
                  </a:lnTo>
                  <a:lnTo>
                    <a:pt x="2605" y="1651"/>
                  </a:lnTo>
                  <a:lnTo>
                    <a:pt x="2688" y="1702"/>
                  </a:lnTo>
                  <a:lnTo>
                    <a:pt x="2777" y="1747"/>
                  </a:lnTo>
                  <a:lnTo>
                    <a:pt x="2873" y="1779"/>
                  </a:lnTo>
                  <a:lnTo>
                    <a:pt x="2873" y="1779"/>
                  </a:lnTo>
                  <a:lnTo>
                    <a:pt x="2982" y="1804"/>
                  </a:lnTo>
                  <a:lnTo>
                    <a:pt x="3091" y="1817"/>
                  </a:lnTo>
                  <a:lnTo>
                    <a:pt x="3206" y="1817"/>
                  </a:lnTo>
                  <a:lnTo>
                    <a:pt x="3315" y="1804"/>
                  </a:lnTo>
                  <a:lnTo>
                    <a:pt x="3424" y="1785"/>
                  </a:lnTo>
                  <a:lnTo>
                    <a:pt x="3533" y="1753"/>
                  </a:lnTo>
                  <a:lnTo>
                    <a:pt x="3629" y="1708"/>
                  </a:lnTo>
                  <a:lnTo>
                    <a:pt x="3712" y="1657"/>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lnTo>
                    <a:pt x="3808" y="1171"/>
                  </a:lnTo>
                  <a:close/>
                </a:path>
              </a:pathLst>
            </a:custGeom>
            <a:solidFill>
              <a:srgbClr val="00000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5964" name="Freeform 12">
              <a:extLst>
                <a:ext uri="{FF2B5EF4-FFF2-40B4-BE49-F238E27FC236}">
                  <a16:creationId xmlns:a16="http://schemas.microsoft.com/office/drawing/2014/main" id="{70DB1F08-C241-0C43-A12F-A77F6B72D11C}"/>
                </a:ext>
              </a:extLst>
            </p:cNvPr>
            <p:cNvSpPr>
              <a:spLocks/>
            </p:cNvSpPr>
            <p:nvPr/>
          </p:nvSpPr>
          <p:spPr bwMode="auto">
            <a:xfrm>
              <a:off x="3439" y="1909"/>
              <a:ext cx="1404" cy="1088"/>
            </a:xfrm>
            <a:custGeom>
              <a:avLst/>
              <a:gdLst>
                <a:gd name="T0" fmla="*/ 627 w 1261"/>
                <a:gd name="T1" fmla="*/ 895 h 895"/>
                <a:gd name="T2" fmla="*/ 627 w 1261"/>
                <a:gd name="T3" fmla="*/ 895 h 895"/>
                <a:gd name="T4" fmla="*/ 704 w 1261"/>
                <a:gd name="T5" fmla="*/ 895 h 895"/>
                <a:gd name="T6" fmla="*/ 781 w 1261"/>
                <a:gd name="T7" fmla="*/ 895 h 895"/>
                <a:gd name="T8" fmla="*/ 909 w 1261"/>
                <a:gd name="T9" fmla="*/ 883 h 895"/>
                <a:gd name="T10" fmla="*/ 1018 w 1261"/>
                <a:gd name="T11" fmla="*/ 857 h 895"/>
                <a:gd name="T12" fmla="*/ 1107 w 1261"/>
                <a:gd name="T13" fmla="*/ 825 h 895"/>
                <a:gd name="T14" fmla="*/ 1178 w 1261"/>
                <a:gd name="T15" fmla="*/ 787 h 895"/>
                <a:gd name="T16" fmla="*/ 1229 w 1261"/>
                <a:gd name="T17" fmla="*/ 742 h 895"/>
                <a:gd name="T18" fmla="*/ 1242 w 1261"/>
                <a:gd name="T19" fmla="*/ 723 h 895"/>
                <a:gd name="T20" fmla="*/ 1255 w 1261"/>
                <a:gd name="T21" fmla="*/ 697 h 895"/>
                <a:gd name="T22" fmla="*/ 1261 w 1261"/>
                <a:gd name="T23" fmla="*/ 678 h 895"/>
                <a:gd name="T24" fmla="*/ 1261 w 1261"/>
                <a:gd name="T25" fmla="*/ 659 h 895"/>
                <a:gd name="T26" fmla="*/ 1261 w 1261"/>
                <a:gd name="T27" fmla="*/ 659 h 895"/>
                <a:gd name="T28" fmla="*/ 1255 w 1261"/>
                <a:gd name="T29" fmla="*/ 614 h 895"/>
                <a:gd name="T30" fmla="*/ 1242 w 1261"/>
                <a:gd name="T31" fmla="*/ 569 h 895"/>
                <a:gd name="T32" fmla="*/ 1223 w 1261"/>
                <a:gd name="T33" fmla="*/ 518 h 895"/>
                <a:gd name="T34" fmla="*/ 1191 w 1261"/>
                <a:gd name="T35" fmla="*/ 467 h 895"/>
                <a:gd name="T36" fmla="*/ 1127 w 1261"/>
                <a:gd name="T37" fmla="*/ 358 h 895"/>
                <a:gd name="T38" fmla="*/ 1037 w 1261"/>
                <a:gd name="T39" fmla="*/ 255 h 895"/>
                <a:gd name="T40" fmla="*/ 947 w 1261"/>
                <a:gd name="T41" fmla="*/ 160 h 895"/>
                <a:gd name="T42" fmla="*/ 896 w 1261"/>
                <a:gd name="T43" fmla="*/ 115 h 895"/>
                <a:gd name="T44" fmla="*/ 845 w 1261"/>
                <a:gd name="T45" fmla="*/ 76 h 895"/>
                <a:gd name="T46" fmla="*/ 800 w 1261"/>
                <a:gd name="T47" fmla="*/ 44 h 895"/>
                <a:gd name="T48" fmla="*/ 755 w 1261"/>
                <a:gd name="T49" fmla="*/ 25 h 895"/>
                <a:gd name="T50" fmla="*/ 711 w 1261"/>
                <a:gd name="T51" fmla="*/ 6 h 895"/>
                <a:gd name="T52" fmla="*/ 666 w 1261"/>
                <a:gd name="T53" fmla="*/ 0 h 895"/>
                <a:gd name="T54" fmla="*/ 666 w 1261"/>
                <a:gd name="T55" fmla="*/ 0 h 895"/>
                <a:gd name="T56" fmla="*/ 627 w 1261"/>
                <a:gd name="T57" fmla="*/ 0 h 895"/>
                <a:gd name="T58" fmla="*/ 583 w 1261"/>
                <a:gd name="T59" fmla="*/ 12 h 895"/>
                <a:gd name="T60" fmla="*/ 531 w 1261"/>
                <a:gd name="T61" fmla="*/ 32 h 895"/>
                <a:gd name="T62" fmla="*/ 480 w 1261"/>
                <a:gd name="T63" fmla="*/ 51 h 895"/>
                <a:gd name="T64" fmla="*/ 384 w 1261"/>
                <a:gd name="T65" fmla="*/ 115 h 895"/>
                <a:gd name="T66" fmla="*/ 282 w 1261"/>
                <a:gd name="T67" fmla="*/ 192 h 895"/>
                <a:gd name="T68" fmla="*/ 192 w 1261"/>
                <a:gd name="T69" fmla="*/ 275 h 895"/>
                <a:gd name="T70" fmla="*/ 109 w 1261"/>
                <a:gd name="T71" fmla="*/ 351 h 895"/>
                <a:gd name="T72" fmla="*/ 51 w 1261"/>
                <a:gd name="T73" fmla="*/ 415 h 895"/>
                <a:gd name="T74" fmla="*/ 13 w 1261"/>
                <a:gd name="T75" fmla="*/ 460 h 895"/>
                <a:gd name="T76" fmla="*/ 13 w 1261"/>
                <a:gd name="T77" fmla="*/ 460 h 895"/>
                <a:gd name="T78" fmla="*/ 0 w 1261"/>
                <a:gd name="T79" fmla="*/ 492 h 895"/>
                <a:gd name="T80" fmla="*/ 0 w 1261"/>
                <a:gd name="T81" fmla="*/ 524 h 895"/>
                <a:gd name="T82" fmla="*/ 0 w 1261"/>
                <a:gd name="T83" fmla="*/ 556 h 895"/>
                <a:gd name="T84" fmla="*/ 13 w 1261"/>
                <a:gd name="T85" fmla="*/ 588 h 895"/>
                <a:gd name="T86" fmla="*/ 32 w 1261"/>
                <a:gd name="T87" fmla="*/ 627 h 895"/>
                <a:gd name="T88" fmla="*/ 64 w 1261"/>
                <a:gd name="T89" fmla="*/ 659 h 895"/>
                <a:gd name="T90" fmla="*/ 96 w 1261"/>
                <a:gd name="T91" fmla="*/ 691 h 895"/>
                <a:gd name="T92" fmla="*/ 135 w 1261"/>
                <a:gd name="T93" fmla="*/ 729 h 895"/>
                <a:gd name="T94" fmla="*/ 186 w 1261"/>
                <a:gd name="T95" fmla="*/ 761 h 895"/>
                <a:gd name="T96" fmla="*/ 237 w 1261"/>
                <a:gd name="T97" fmla="*/ 787 h 895"/>
                <a:gd name="T98" fmla="*/ 288 w 1261"/>
                <a:gd name="T99" fmla="*/ 819 h 895"/>
                <a:gd name="T100" fmla="*/ 352 w 1261"/>
                <a:gd name="T101" fmla="*/ 838 h 895"/>
                <a:gd name="T102" fmla="*/ 416 w 1261"/>
                <a:gd name="T103" fmla="*/ 863 h 895"/>
                <a:gd name="T104" fmla="*/ 487 w 1261"/>
                <a:gd name="T105" fmla="*/ 876 h 895"/>
                <a:gd name="T106" fmla="*/ 557 w 1261"/>
                <a:gd name="T107" fmla="*/ 889 h 895"/>
                <a:gd name="T108" fmla="*/ 627 w 1261"/>
                <a:gd name="T109" fmla="*/ 895 h 895"/>
                <a:gd name="T110" fmla="*/ 627 w 1261"/>
                <a:gd name="T111" fmla="*/ 895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lnTo>
                    <a:pt x="627" y="895"/>
                  </a:lnTo>
                  <a:close/>
                </a:path>
              </a:pathLst>
            </a:custGeom>
            <a:solidFill>
              <a:srgbClr val="00008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25958" name="Rectangle 6">
            <a:extLst>
              <a:ext uri="{FF2B5EF4-FFF2-40B4-BE49-F238E27FC236}">
                <a16:creationId xmlns:a16="http://schemas.microsoft.com/office/drawing/2014/main" id="{7FBA7953-61C0-3743-A48A-FBE1F1FB7662}"/>
              </a:ext>
            </a:extLst>
          </p:cNvPr>
          <p:cNvSpPr>
            <a:spLocks noChangeArrowheads="1"/>
          </p:cNvSpPr>
          <p:nvPr>
            <p:ph type="ctrTitle" idx="4294967295"/>
          </p:nvPr>
        </p:nvSpPr>
        <p:spPr bwMode="auto">
          <a:xfrm>
            <a:off x="1066800" y="1676400"/>
            <a:ext cx="7010400" cy="25590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en-US" sz="5400" b="1" dirty="0">
                <a:solidFill>
                  <a:schemeClr val="tx1"/>
                </a:solidFill>
              </a:rPr>
              <a:t>An Introduction To Cancer and Genetic Toxicology</a:t>
            </a:r>
          </a:p>
        </p:txBody>
      </p:sp>
      <p:sp>
        <p:nvSpPr>
          <p:cNvPr id="125959" name="Rectangle 7">
            <a:extLst>
              <a:ext uri="{FF2B5EF4-FFF2-40B4-BE49-F238E27FC236}">
                <a16:creationId xmlns:a16="http://schemas.microsoft.com/office/drawing/2014/main" id="{12F3E7D5-615D-4442-A53C-CC129AFBEA7E}"/>
              </a:ext>
            </a:extLst>
          </p:cNvPr>
          <p:cNvSpPr>
            <a:spLocks noChangeArrowheads="1"/>
          </p:cNvSpPr>
          <p:nvPr/>
        </p:nvSpPr>
        <p:spPr bwMode="auto">
          <a:xfrm>
            <a:off x="509588" y="182563"/>
            <a:ext cx="760412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en-US" altLang="en-US" sz="3200"/>
              <a:t>A Small Dose of Cancer &amp; Genetic Tox</a:t>
            </a:r>
          </a:p>
        </p:txBody>
      </p:sp>
      <p:pic>
        <p:nvPicPr>
          <p:cNvPr id="125961" name="Picture 9" descr="j0157517">
            <a:extLst>
              <a:ext uri="{FF2B5EF4-FFF2-40B4-BE49-F238E27FC236}">
                <a16:creationId xmlns:a16="http://schemas.microsoft.com/office/drawing/2014/main" id="{8949E84F-7656-D14C-929F-DC410FDC0B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41900"/>
            <a:ext cx="1814513" cy="1816100"/>
          </a:xfrm>
          <a:prstGeom prst="rect">
            <a:avLst/>
          </a:prstGeom>
          <a:noFill/>
          <a:extLst>
            <a:ext uri="{909E8E84-426E-40DD-AFC4-6F175D3DCCD1}">
              <a14:hiddenFill xmlns:a14="http://schemas.microsoft.com/office/drawing/2010/main">
                <a:solidFill>
                  <a:srgbClr val="FFFFFF"/>
                </a:solidFill>
              </a14:hiddenFill>
            </a:ext>
          </a:extLst>
        </p:spPr>
      </p:pic>
      <p:sp>
        <p:nvSpPr>
          <p:cNvPr id="9" name="Text Box 6">
            <a:extLst>
              <a:ext uri="{FF2B5EF4-FFF2-40B4-BE49-F238E27FC236}">
                <a16:creationId xmlns:a16="http://schemas.microsoft.com/office/drawing/2014/main" id="{4CBEB234-4E6D-CF4E-B165-5AA4F2813BB5}"/>
              </a:ext>
            </a:extLst>
          </p:cNvPr>
          <p:cNvSpPr txBox="1">
            <a:spLocks noChangeArrowheads="1"/>
          </p:cNvSpPr>
          <p:nvPr/>
        </p:nvSpPr>
        <p:spPr bwMode="auto">
          <a:xfrm>
            <a:off x="3117850" y="5045095"/>
            <a:ext cx="5949950" cy="1508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defRPr sz="4400">
                <a:solidFill>
                  <a:schemeClr val="tx2"/>
                </a:solidFill>
                <a:latin typeface="Arial" panose="020B0604020202020204" pitchFamily="34" charset="0"/>
                <a:ea typeface="ＭＳ Ｐゴシック" panose="020B0600070205080204" pitchFamily="34" charset="-128"/>
              </a:defRPr>
            </a:lvl1pPr>
            <a:lvl2pPr marL="742950" indent="-285750">
              <a:defRPr sz="4400">
                <a:solidFill>
                  <a:schemeClr val="tx2"/>
                </a:solidFill>
                <a:latin typeface="Arial" panose="020B0604020202020204" pitchFamily="34" charset="0"/>
                <a:ea typeface="ＭＳ Ｐゴシック" panose="020B0600070205080204" pitchFamily="34" charset="-128"/>
              </a:defRPr>
            </a:lvl2pPr>
            <a:lvl3pPr marL="1143000" indent="-228600">
              <a:defRPr sz="4400">
                <a:solidFill>
                  <a:schemeClr val="tx2"/>
                </a:solidFill>
                <a:latin typeface="Arial" panose="020B0604020202020204" pitchFamily="34" charset="0"/>
                <a:ea typeface="ＭＳ Ｐゴシック" panose="020B0600070205080204" pitchFamily="34" charset="-128"/>
              </a:defRPr>
            </a:lvl3pPr>
            <a:lvl4pPr marL="1600200" indent="-228600">
              <a:defRPr sz="4400">
                <a:solidFill>
                  <a:schemeClr val="tx2"/>
                </a:solidFill>
                <a:latin typeface="Arial" panose="020B0604020202020204" pitchFamily="34" charset="0"/>
                <a:ea typeface="ＭＳ Ｐゴシック" panose="020B0600070205080204" pitchFamily="34" charset="-128"/>
              </a:defRPr>
            </a:lvl4pPr>
            <a:lvl5pPr marL="2057400" indent="-228600">
              <a:defRPr sz="4400">
                <a:solidFill>
                  <a:schemeClr val="tx2"/>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4400">
                <a:solidFill>
                  <a:schemeClr val="tx2"/>
                </a:solidFill>
                <a:latin typeface="Arial" panose="020B0604020202020204" pitchFamily="34" charset="0"/>
                <a:ea typeface="ＭＳ Ｐゴシック" panose="020B0600070205080204" pitchFamily="34" charset="-128"/>
              </a:defRPr>
            </a:lvl9pPr>
          </a:lstStyle>
          <a:p>
            <a:pPr algn="ctr" eaLnBrk="1" hangingPunct="1">
              <a:buFont typeface="Wingdings" pitchFamily="2" charset="2"/>
              <a:buNone/>
            </a:pPr>
            <a:r>
              <a:rPr lang="en-US" altLang="en-US" sz="3600" b="1" dirty="0"/>
              <a:t>Chapter 20 </a:t>
            </a:r>
            <a:r>
              <a:rPr lang="mr-IN" altLang="en-US" sz="3600" b="1" dirty="0"/>
              <a:t>–</a:t>
            </a:r>
            <a:r>
              <a:rPr lang="en-US" altLang="en-US" sz="3600" b="1" dirty="0"/>
              <a:t> 3</a:t>
            </a:r>
            <a:r>
              <a:rPr lang="en-US" altLang="en-US" sz="3600" b="1" baseline="30000" dirty="0"/>
              <a:t>rd</a:t>
            </a:r>
            <a:r>
              <a:rPr lang="en-US" altLang="en-US" sz="3600" b="1" dirty="0"/>
              <a:t> Edition</a:t>
            </a:r>
          </a:p>
          <a:p>
            <a:pPr algn="ctr" eaLnBrk="1" hangingPunct="1">
              <a:buFont typeface="Wingdings" pitchFamily="2" charset="2"/>
              <a:buNone/>
            </a:pPr>
            <a:r>
              <a:rPr lang="en-US" altLang="en-US" sz="2800" b="1" dirty="0"/>
              <a:t>Steven G. Gilbert, PhD, DABT</a:t>
            </a:r>
          </a:p>
          <a:p>
            <a:pPr algn="ctr" eaLnBrk="1" hangingPunct="1">
              <a:buFont typeface="Wingdings" pitchFamily="2" charset="2"/>
              <a:buNone/>
            </a:pPr>
            <a:r>
              <a:rPr lang="en-US" altLang="en-US" sz="2800" b="1" dirty="0" err="1"/>
              <a:t>www.asmalldoseoftoxicology.org</a:t>
            </a:r>
            <a:endParaRPr lang="en-US" altLang="en-US" sz="2800" b="1"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1026">
            <a:extLst>
              <a:ext uri="{FF2B5EF4-FFF2-40B4-BE49-F238E27FC236}">
                <a16:creationId xmlns:a16="http://schemas.microsoft.com/office/drawing/2014/main" id="{5CC1505A-D4A0-D340-8E2A-C92A523FA14F}"/>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Recent Awareness</a:t>
            </a:r>
          </a:p>
        </p:txBody>
      </p:sp>
      <p:graphicFrame>
        <p:nvGraphicFramePr>
          <p:cNvPr id="214209" name="Group 1217">
            <a:extLst>
              <a:ext uri="{FF2B5EF4-FFF2-40B4-BE49-F238E27FC236}">
                <a16:creationId xmlns:a16="http://schemas.microsoft.com/office/drawing/2014/main" id="{EB168751-A326-2E41-8789-AB7ECF7FA6AC}"/>
              </a:ext>
            </a:extLst>
          </p:cNvPr>
          <p:cNvGraphicFramePr>
            <a:graphicFrameLocks noGrp="1"/>
          </p:cNvGraphicFramePr>
          <p:nvPr/>
        </p:nvGraphicFramePr>
        <p:xfrm>
          <a:off x="1066800" y="1295400"/>
          <a:ext cx="6781800" cy="5029200"/>
        </p:xfrm>
        <a:graphic>
          <a:graphicData uri="http://schemas.openxmlformats.org/drawingml/2006/table">
            <a:tbl>
              <a:tblPr/>
              <a:tblGrid>
                <a:gridCol w="852488">
                  <a:extLst>
                    <a:ext uri="{9D8B030D-6E8A-4147-A177-3AD203B41FA5}">
                      <a16:colId xmlns:a16="http://schemas.microsoft.com/office/drawing/2014/main" val="1647734342"/>
                    </a:ext>
                  </a:extLst>
                </a:gridCol>
                <a:gridCol w="3414712">
                  <a:extLst>
                    <a:ext uri="{9D8B030D-6E8A-4147-A177-3AD203B41FA5}">
                      <a16:colId xmlns:a16="http://schemas.microsoft.com/office/drawing/2014/main" val="521887066"/>
                    </a:ext>
                  </a:extLst>
                </a:gridCol>
                <a:gridCol w="2514600">
                  <a:extLst>
                    <a:ext uri="{9D8B030D-6E8A-4147-A177-3AD203B41FA5}">
                      <a16:colId xmlns:a16="http://schemas.microsoft.com/office/drawing/2014/main" val="2905870124"/>
                    </a:ext>
                  </a:extLst>
                </a:gridCol>
              </a:tblGrid>
              <a:tr h="5334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Year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Cancer type</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Cause</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7158723"/>
                  </a:ext>
                </a:extLst>
              </a:tr>
              <a:tr h="457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1775</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Scrotal Cancer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Soot</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05937930"/>
                  </a:ext>
                </a:extLst>
              </a:tr>
              <a:tr h="5334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1822</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Skin Cancer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Arsenic</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14162556"/>
                  </a:ext>
                </a:extLst>
              </a:tr>
              <a:tr h="457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1879</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Lung Cancer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Uranium Mining</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68129399"/>
                  </a:ext>
                </a:extLst>
              </a:tr>
              <a:tr h="457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1895</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Bladder Cancer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Aniline Dye</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90948763"/>
                  </a:ext>
                </a:extLst>
              </a:tr>
              <a:tr h="457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1902</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Skin Cancer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X-rays</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52105902"/>
                  </a:ext>
                </a:extLst>
              </a:tr>
              <a:tr h="457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1908</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Leukemia</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Filterable Agent</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12869553"/>
                  </a:ext>
                </a:extLst>
              </a:tr>
              <a:tr h="838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1914</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Experimental Induction of Skin Cancers (rabbit)</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Coal Tar</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122694327"/>
                  </a:ext>
                </a:extLst>
              </a:tr>
              <a:tr h="838200">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1928</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Experimental Induction of Skin Cancers</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tabLst>
                          <a:tab pos="457200" algn="l"/>
                        </a:tabLst>
                        <a:defRPr sz="2800">
                          <a:solidFill>
                            <a:schemeClr val="tx1"/>
                          </a:solidFill>
                          <a:latin typeface="Times New Roman" panose="02020603050405020304" pitchFamily="18" charset="0"/>
                        </a:defRPr>
                      </a:lvl1pPr>
                      <a:lvl2pPr>
                        <a:spcBef>
                          <a:spcPct val="20000"/>
                        </a:spcBef>
                        <a:tabLst>
                          <a:tab pos="457200" algn="l"/>
                        </a:tabLst>
                        <a:defRPr sz="2400">
                          <a:solidFill>
                            <a:schemeClr val="tx1"/>
                          </a:solidFill>
                          <a:latin typeface="Times New Roman" panose="02020603050405020304" pitchFamily="18" charset="0"/>
                        </a:defRPr>
                      </a:lvl2pPr>
                      <a:lvl3pPr>
                        <a:spcBef>
                          <a:spcPct val="20000"/>
                        </a:spcBef>
                        <a:tabLst>
                          <a:tab pos="457200" algn="l"/>
                        </a:tabLst>
                        <a:defRPr sz="2000">
                          <a:solidFill>
                            <a:schemeClr val="tx1"/>
                          </a:solidFill>
                          <a:latin typeface="Times New Roman" panose="02020603050405020304" pitchFamily="18" charset="0"/>
                        </a:defRPr>
                      </a:lvl3pPr>
                      <a:lvl4pPr>
                        <a:spcBef>
                          <a:spcPct val="20000"/>
                        </a:spcBef>
                        <a:tabLst>
                          <a:tab pos="457200" algn="l"/>
                        </a:tabLst>
                        <a:defRPr>
                          <a:solidFill>
                            <a:schemeClr val="tx1"/>
                          </a:solidFill>
                          <a:latin typeface="Times New Roman" panose="02020603050405020304" pitchFamily="18" charset="0"/>
                        </a:defRPr>
                      </a:lvl4pPr>
                      <a:lvl5pPr>
                        <a:spcBef>
                          <a:spcPct val="20000"/>
                        </a:spcBef>
                        <a:tabLst>
                          <a:tab pos="457200" algn="l"/>
                        </a:tabLst>
                        <a:defRPr>
                          <a:solidFill>
                            <a:schemeClr val="tx1"/>
                          </a:solidFill>
                          <a:latin typeface="Times New Roman" panose="02020603050405020304" pitchFamily="18" charset="0"/>
                        </a:defRPr>
                      </a:lvl5pPr>
                      <a:lvl6pPr fontAlgn="base">
                        <a:spcBef>
                          <a:spcPct val="20000"/>
                        </a:spcBef>
                        <a:spcAft>
                          <a:spcPct val="0"/>
                        </a:spcAft>
                        <a:tabLst>
                          <a:tab pos="457200" algn="l"/>
                        </a:tabLst>
                        <a:defRPr>
                          <a:solidFill>
                            <a:schemeClr val="tx1"/>
                          </a:solidFill>
                          <a:latin typeface="Times New Roman" panose="02020603050405020304" pitchFamily="18" charset="0"/>
                        </a:defRPr>
                      </a:lvl6pPr>
                      <a:lvl7pPr fontAlgn="base">
                        <a:spcBef>
                          <a:spcPct val="20000"/>
                        </a:spcBef>
                        <a:spcAft>
                          <a:spcPct val="0"/>
                        </a:spcAft>
                        <a:tabLst>
                          <a:tab pos="457200" algn="l"/>
                        </a:tabLst>
                        <a:defRPr>
                          <a:solidFill>
                            <a:schemeClr val="tx1"/>
                          </a:solidFill>
                          <a:latin typeface="Times New Roman" panose="02020603050405020304" pitchFamily="18" charset="0"/>
                        </a:defRPr>
                      </a:lvl7pPr>
                      <a:lvl8pPr fontAlgn="base">
                        <a:spcBef>
                          <a:spcPct val="20000"/>
                        </a:spcBef>
                        <a:spcAft>
                          <a:spcPct val="0"/>
                        </a:spcAft>
                        <a:tabLst>
                          <a:tab pos="457200" algn="l"/>
                        </a:tabLst>
                        <a:defRPr>
                          <a:solidFill>
                            <a:schemeClr val="tx1"/>
                          </a:solidFill>
                          <a:latin typeface="Times New Roman" panose="02020603050405020304" pitchFamily="18" charset="0"/>
                        </a:defRPr>
                      </a:lvl8pPr>
                      <a:lvl9pPr fontAlgn="base">
                        <a:spcBef>
                          <a:spcPct val="20000"/>
                        </a:spcBef>
                        <a:spcAft>
                          <a:spcPct val="0"/>
                        </a:spcAft>
                        <a:tabLst>
                          <a:tab pos="457200" algn="l"/>
                        </a:tabLst>
                        <a:defRPr>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457200" algn="l"/>
                        </a:tabLst>
                      </a:pPr>
                      <a:r>
                        <a:rPr kumimoji="0" lang="en-US" altLang="en-US" sz="2400" b="0" i="0" u="none" strike="noStrike" cap="none" normalizeH="0" baseline="0">
                          <a:ln>
                            <a:noFill/>
                          </a:ln>
                          <a:solidFill>
                            <a:schemeClr val="tx1"/>
                          </a:solidFill>
                          <a:effectLst/>
                          <a:latin typeface="Times" pitchFamily="2" charset="0"/>
                          <a:cs typeface="Times New Roman" panose="02020603050405020304" pitchFamily="18" charset="0"/>
                        </a:rPr>
                        <a:t>UV Light</a:t>
                      </a:r>
                      <a:endParaRPr kumimoji="0" lang="en-US" altLang="en-US" sz="4400" b="0" i="0" u="none" strike="noStrike" cap="none" normalizeH="0" baseline="0">
                        <a:ln>
                          <a:noFill/>
                        </a:ln>
                        <a:solidFill>
                          <a:schemeClr val="tx1"/>
                        </a:solidFill>
                        <a:effectLst/>
                        <a:latin typeface="Times New Roman" panose="02020603050405020304"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15156861"/>
                  </a:ext>
                </a:extLst>
              </a:tr>
            </a:tbl>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28703879-32F0-4A44-8CFA-78394C8626DA}"/>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Recent Awareness</a:t>
            </a:r>
          </a:p>
        </p:txBody>
      </p:sp>
      <p:sp>
        <p:nvSpPr>
          <p:cNvPr id="274435" name="Text Box 3">
            <a:extLst>
              <a:ext uri="{FF2B5EF4-FFF2-40B4-BE49-F238E27FC236}">
                <a16:creationId xmlns:a16="http://schemas.microsoft.com/office/drawing/2014/main" id="{5B684221-BFFA-1944-A70B-86D64857623E}"/>
              </a:ext>
            </a:extLst>
          </p:cNvPr>
          <p:cNvSpPr txBox="1">
            <a:spLocks noChangeArrowheads="1"/>
          </p:cNvSpPr>
          <p:nvPr/>
        </p:nvSpPr>
        <p:spPr bwMode="auto">
          <a:xfrm>
            <a:off x="914400" y="2636838"/>
            <a:ext cx="7239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sz="3200">
                <a:latin typeface="Arial" panose="020B0604020202020204" pitchFamily="34" charset="0"/>
                <a:cs typeface="Times New Roman" panose="02020603050405020304" pitchFamily="18" charset="0"/>
              </a:rPr>
              <a:t>300 million tons of organic chemical manufactured each year</a:t>
            </a:r>
          </a:p>
          <a:p>
            <a:pPr>
              <a:buFontTx/>
              <a:buChar char="•"/>
            </a:pPr>
            <a:r>
              <a:rPr lang="en-US" altLang="en-US" sz="3200">
                <a:latin typeface="Arial" panose="020B0604020202020204" pitchFamily="34" charset="0"/>
                <a:cs typeface="Times New Roman" panose="02020603050405020304" pitchFamily="18" charset="0"/>
              </a:rPr>
              <a:t>100,000+ compounds</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a:extLst>
              <a:ext uri="{FF2B5EF4-FFF2-40B4-BE49-F238E27FC236}">
                <a16:creationId xmlns:a16="http://schemas.microsoft.com/office/drawing/2014/main" id="{DD0407D5-BFA3-F24E-B53D-399F6B19D550}"/>
              </a:ext>
            </a:extLst>
          </p:cNvPr>
          <p:cNvSpPr>
            <a:spLocks noChangeArrowheads="1"/>
          </p:cNvSpPr>
          <p:nvPr/>
        </p:nvSpPr>
        <p:spPr bwMode="auto">
          <a:xfrm>
            <a:off x="1066800" y="1905000"/>
            <a:ext cx="71628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sz="2400">
                <a:solidFill>
                  <a:schemeClr val="tx1"/>
                </a:solidFill>
                <a:latin typeface="Times New Roman" panose="02020603050405020304" pitchFamily="18" charset="0"/>
              </a:defRPr>
            </a:lvl1pPr>
            <a:lvl2pPr marL="1085850" indent="-457200">
              <a:defRPr sz="2400">
                <a:solidFill>
                  <a:schemeClr val="tx1"/>
                </a:solidFill>
                <a:latin typeface="Times New Roman" panose="02020603050405020304" pitchFamily="18" charset="0"/>
              </a:defRPr>
            </a:lvl2pPr>
            <a:lvl3pPr marL="1657350" indent="-457200">
              <a:defRPr sz="2400">
                <a:solidFill>
                  <a:schemeClr val="tx1"/>
                </a:solidFill>
                <a:latin typeface="Times New Roman" panose="02020603050405020304" pitchFamily="18" charset="0"/>
              </a:defRPr>
            </a:lvl3pPr>
            <a:lvl4pPr marL="2228850" indent="-457200">
              <a:defRPr sz="2400">
                <a:solidFill>
                  <a:schemeClr val="tx1"/>
                </a:solidFill>
                <a:latin typeface="Times New Roman" panose="02020603050405020304" pitchFamily="18" charset="0"/>
              </a:defRPr>
            </a:lvl4pPr>
            <a:lvl5pPr marL="2800350" indent="-457200">
              <a:defRPr sz="2400">
                <a:solidFill>
                  <a:schemeClr val="tx1"/>
                </a:solidFill>
                <a:latin typeface="Times New Roman" panose="02020603050405020304" pitchFamily="18" charset="0"/>
              </a:defRPr>
            </a:lvl5pPr>
            <a:lvl6pPr marL="3257550" indent="-457200" fontAlgn="base">
              <a:spcBef>
                <a:spcPct val="0"/>
              </a:spcBef>
              <a:spcAft>
                <a:spcPct val="0"/>
              </a:spcAft>
              <a:defRPr sz="2400">
                <a:solidFill>
                  <a:schemeClr val="tx1"/>
                </a:solidFill>
                <a:latin typeface="Times New Roman" panose="02020603050405020304" pitchFamily="18" charset="0"/>
              </a:defRPr>
            </a:lvl6pPr>
            <a:lvl7pPr marL="3714750" indent="-457200" fontAlgn="base">
              <a:spcBef>
                <a:spcPct val="0"/>
              </a:spcBef>
              <a:spcAft>
                <a:spcPct val="0"/>
              </a:spcAft>
              <a:defRPr sz="2400">
                <a:solidFill>
                  <a:schemeClr val="tx1"/>
                </a:solidFill>
                <a:latin typeface="Times New Roman" panose="02020603050405020304" pitchFamily="18" charset="0"/>
              </a:defRPr>
            </a:lvl7pPr>
            <a:lvl8pPr marL="4171950" indent="-457200" fontAlgn="base">
              <a:spcBef>
                <a:spcPct val="0"/>
              </a:spcBef>
              <a:spcAft>
                <a:spcPct val="0"/>
              </a:spcAft>
              <a:defRPr sz="2400">
                <a:solidFill>
                  <a:schemeClr val="tx1"/>
                </a:solidFill>
                <a:latin typeface="Times New Roman" panose="02020603050405020304" pitchFamily="18" charset="0"/>
              </a:defRPr>
            </a:lvl8pPr>
            <a:lvl9pPr marL="4629150"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buFontTx/>
              <a:buChar char="•"/>
            </a:pPr>
            <a:r>
              <a:rPr lang="en-US" altLang="en-US" sz="3600">
                <a:latin typeface="Arial" panose="020B0604020202020204" pitchFamily="34" charset="0"/>
              </a:rPr>
              <a:t>Cancer is the uncontrolled multiplication of cells.</a:t>
            </a:r>
          </a:p>
          <a:p>
            <a:pPr eaLnBrk="0" hangingPunct="0">
              <a:buFontTx/>
              <a:buChar char="•"/>
            </a:pPr>
            <a:r>
              <a:rPr lang="en-US" altLang="en-US" sz="3600">
                <a:latin typeface="Arial" panose="020B0604020202020204" pitchFamily="34" charset="0"/>
              </a:rPr>
              <a:t>Benign – cancerous cells are contained in one place</a:t>
            </a:r>
          </a:p>
          <a:p>
            <a:pPr eaLnBrk="0" hangingPunct="0">
              <a:buFontTx/>
              <a:buChar char="•"/>
            </a:pPr>
            <a:r>
              <a:rPr lang="en-US" altLang="en-US" sz="3600">
                <a:latin typeface="Arial" panose="020B0604020202020204" pitchFamily="34" charset="0"/>
              </a:rPr>
              <a:t>Malignant – cancerous have spread to other areas</a:t>
            </a:r>
          </a:p>
        </p:txBody>
      </p:sp>
      <p:sp>
        <p:nvSpPr>
          <p:cNvPr id="150531" name="Rectangle 3">
            <a:extLst>
              <a:ext uri="{FF2B5EF4-FFF2-40B4-BE49-F238E27FC236}">
                <a16:creationId xmlns:a16="http://schemas.microsoft.com/office/drawing/2014/main" id="{2FCA6636-242E-B840-B1E0-3BD358E6AC41}"/>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What is Cancer?</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B195EEC3-0716-AC4E-90B1-57354647F146}"/>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Soot</a:t>
            </a:r>
          </a:p>
        </p:txBody>
      </p:sp>
      <p:sp>
        <p:nvSpPr>
          <p:cNvPr id="168995" name="Rectangle 35">
            <a:extLst>
              <a:ext uri="{FF2B5EF4-FFF2-40B4-BE49-F238E27FC236}">
                <a16:creationId xmlns:a16="http://schemas.microsoft.com/office/drawing/2014/main" id="{B18B5D17-8BC7-FC43-8AF1-E3A46E2D5773}"/>
              </a:ext>
            </a:extLst>
          </p:cNvPr>
          <p:cNvSpPr>
            <a:spLocks noChangeArrowheads="1"/>
          </p:cNvSpPr>
          <p:nvPr/>
        </p:nvSpPr>
        <p:spPr bwMode="auto">
          <a:xfrm>
            <a:off x="2514600" y="1219200"/>
            <a:ext cx="41910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968375" indent="-457200">
              <a:defRPr sz="2400">
                <a:solidFill>
                  <a:schemeClr val="tx1"/>
                </a:solidFill>
                <a:latin typeface="Times New Roman" panose="02020603050405020304" pitchFamily="18" charset="0"/>
              </a:defRPr>
            </a:lvl2pPr>
            <a:lvl3pPr marL="1539875" indent="-457200">
              <a:defRPr sz="2400">
                <a:solidFill>
                  <a:schemeClr val="tx1"/>
                </a:solidFill>
                <a:latin typeface="Times New Roman" panose="02020603050405020304" pitchFamily="18" charset="0"/>
              </a:defRPr>
            </a:lvl3pPr>
            <a:lvl4pPr marL="2111375" indent="-457200">
              <a:defRPr sz="2400">
                <a:solidFill>
                  <a:schemeClr val="tx1"/>
                </a:solidFill>
                <a:latin typeface="Times New Roman" panose="02020603050405020304" pitchFamily="18" charset="0"/>
              </a:defRPr>
            </a:lvl4pPr>
            <a:lvl5pPr marL="2682875" indent="-457200">
              <a:defRPr sz="2400">
                <a:solidFill>
                  <a:schemeClr val="tx1"/>
                </a:solidFill>
                <a:latin typeface="Times New Roman" panose="02020603050405020304" pitchFamily="18" charset="0"/>
              </a:defRPr>
            </a:lvl5pPr>
            <a:lvl6pPr marL="3140075" indent="-457200" fontAlgn="base">
              <a:spcBef>
                <a:spcPct val="0"/>
              </a:spcBef>
              <a:spcAft>
                <a:spcPct val="0"/>
              </a:spcAft>
              <a:defRPr sz="2400">
                <a:solidFill>
                  <a:schemeClr val="tx1"/>
                </a:solidFill>
                <a:latin typeface="Times New Roman" panose="02020603050405020304" pitchFamily="18" charset="0"/>
              </a:defRPr>
            </a:lvl6pPr>
            <a:lvl7pPr marL="3597275" indent="-457200" fontAlgn="base">
              <a:spcBef>
                <a:spcPct val="0"/>
              </a:spcBef>
              <a:spcAft>
                <a:spcPct val="0"/>
              </a:spcAft>
              <a:defRPr sz="2400">
                <a:solidFill>
                  <a:schemeClr val="tx1"/>
                </a:solidFill>
                <a:latin typeface="Times New Roman" panose="02020603050405020304" pitchFamily="18" charset="0"/>
              </a:defRPr>
            </a:lvl7pPr>
            <a:lvl8pPr marL="4054475" indent="-457200" fontAlgn="base">
              <a:spcBef>
                <a:spcPct val="0"/>
              </a:spcBef>
              <a:spcAft>
                <a:spcPct val="0"/>
              </a:spcAft>
              <a:defRPr sz="2400">
                <a:solidFill>
                  <a:schemeClr val="tx1"/>
                </a:solidFill>
                <a:latin typeface="Times New Roman" panose="02020603050405020304" pitchFamily="18" charset="0"/>
              </a:defRPr>
            </a:lvl8pPr>
            <a:lvl9pPr marL="4511675"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FontTx/>
              <a:buNone/>
            </a:pPr>
            <a:r>
              <a:rPr lang="en-US" altLang="en-US">
                <a:latin typeface="Arial" panose="020B0604020202020204" pitchFamily="34" charset="0"/>
              </a:rPr>
              <a:t>Born in London (January 6, 1714 - December 22, 1788) Percivall Pott made some groundbreaking discoveries in the fields of cancer research and surgery techniques. He discovered the link between occupational carcinogens and scrotal cancer in chimney sweeps and wrote multiple scientific articles.</a:t>
            </a:r>
          </a:p>
        </p:txBody>
      </p:sp>
      <p:pic>
        <p:nvPicPr>
          <p:cNvPr id="168997" name="Picture 37" descr="percivall">
            <a:hlinkClick r:id="rId3"/>
            <a:extLst>
              <a:ext uri="{FF2B5EF4-FFF2-40B4-BE49-F238E27FC236}">
                <a16:creationId xmlns:a16="http://schemas.microsoft.com/office/drawing/2014/main" id="{C282AFE9-08F6-5742-B359-11EE3D3987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1219200"/>
            <a:ext cx="200025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68999" name="Picture 39" descr="ChimneySweep1a">
            <a:extLst>
              <a:ext uri="{FF2B5EF4-FFF2-40B4-BE49-F238E27FC236}">
                <a16:creationId xmlns:a16="http://schemas.microsoft.com/office/drawing/2014/main" id="{452A3A32-3BAE-DE45-AC2B-7CE0E496BB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0" y="1143000"/>
            <a:ext cx="2106613"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a:extLst>
              <a:ext uri="{FF2B5EF4-FFF2-40B4-BE49-F238E27FC236}">
                <a16:creationId xmlns:a16="http://schemas.microsoft.com/office/drawing/2014/main" id="{9CAEF9F2-6DAD-5A43-94E8-73CF909B49CD}"/>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Soot</a:t>
            </a:r>
          </a:p>
        </p:txBody>
      </p:sp>
      <p:sp>
        <p:nvSpPr>
          <p:cNvPr id="260099" name="Rectangle 3">
            <a:extLst>
              <a:ext uri="{FF2B5EF4-FFF2-40B4-BE49-F238E27FC236}">
                <a16:creationId xmlns:a16="http://schemas.microsoft.com/office/drawing/2014/main" id="{C2228F65-A68C-7D4E-8FEB-0597556EB9A3}"/>
              </a:ext>
            </a:extLst>
          </p:cNvPr>
          <p:cNvSpPr>
            <a:spLocks noChangeArrowheads="1"/>
          </p:cNvSpPr>
          <p:nvPr/>
        </p:nvSpPr>
        <p:spPr bwMode="auto">
          <a:xfrm>
            <a:off x="609600" y="1181100"/>
            <a:ext cx="8001000" cy="521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FontTx/>
              <a:buChar char="•"/>
            </a:pPr>
            <a:r>
              <a:rPr lang="en-US" altLang="en-US" sz="2800">
                <a:latin typeface="Arial" panose="020B0604020202020204" pitchFamily="34" charset="0"/>
              </a:rPr>
              <a:t>1775 – Percivall Pott – Occupational – cancer of scrotum in chimney sweeps</a:t>
            </a:r>
          </a:p>
          <a:p>
            <a:pPr eaLnBrk="0" hangingPunct="0">
              <a:spcBef>
                <a:spcPct val="50000"/>
              </a:spcBef>
              <a:buFontTx/>
              <a:buChar char="•"/>
            </a:pPr>
            <a:r>
              <a:rPr lang="en-US" altLang="en-US" sz="2800">
                <a:latin typeface="Arial" panose="020B0604020202020204" pitchFamily="34" charset="0"/>
              </a:rPr>
              <a:t>1892 – scrotal cancer rare on European content but still high in England – attributed to hygiene</a:t>
            </a:r>
          </a:p>
          <a:p>
            <a:pPr eaLnBrk="0" hangingPunct="0">
              <a:spcBef>
                <a:spcPct val="50000"/>
              </a:spcBef>
              <a:buFontTx/>
              <a:buChar char="•"/>
            </a:pPr>
            <a:r>
              <a:rPr lang="en-US" altLang="en-US" sz="2800">
                <a:latin typeface="Arial" panose="020B0604020202020204" pitchFamily="34" charset="0"/>
              </a:rPr>
              <a:t>1915 – skin tumors in rabbits treated with coal tar on the skin</a:t>
            </a:r>
          </a:p>
          <a:p>
            <a:pPr eaLnBrk="0" hangingPunct="0">
              <a:spcBef>
                <a:spcPct val="50000"/>
              </a:spcBef>
              <a:buFontTx/>
              <a:buChar char="•"/>
            </a:pPr>
            <a:r>
              <a:rPr lang="en-US" altLang="en-US" sz="2800">
                <a:latin typeface="Arial" panose="020B0604020202020204" pitchFamily="34" charset="0"/>
              </a:rPr>
              <a:t>1930s – isolation of polycyclic aromatic hydrocarbon from coal tar </a:t>
            </a:r>
          </a:p>
          <a:p>
            <a:pPr eaLnBrk="0" hangingPunct="0">
              <a:spcBef>
                <a:spcPct val="50000"/>
              </a:spcBef>
              <a:buFontTx/>
              <a:buChar char="•"/>
            </a:pPr>
            <a:r>
              <a:rPr lang="en-US" altLang="en-US" sz="2800">
                <a:latin typeface="Arial" panose="020B0604020202020204" pitchFamily="34" charset="0"/>
              </a:rPr>
              <a:t>Now – smoking and organic fuels</a:t>
            </a:r>
            <a:endParaRPr lang="en-US" altLang="en-US">
              <a:latin typeface="Arial" panose="020B0604020202020204"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a:extLst>
              <a:ext uri="{FF2B5EF4-FFF2-40B4-BE49-F238E27FC236}">
                <a16:creationId xmlns:a16="http://schemas.microsoft.com/office/drawing/2014/main" id="{E6616224-73BA-F84C-9799-BA4DFDCCEC29}"/>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Soot</a:t>
            </a:r>
          </a:p>
        </p:txBody>
      </p:sp>
      <p:sp>
        <p:nvSpPr>
          <p:cNvPr id="266243" name="Rectangle 3">
            <a:extLst>
              <a:ext uri="{FF2B5EF4-FFF2-40B4-BE49-F238E27FC236}">
                <a16:creationId xmlns:a16="http://schemas.microsoft.com/office/drawing/2014/main" id="{CD6DFB5E-4AFA-8943-8A23-DC64A25B600D}"/>
              </a:ext>
            </a:extLst>
          </p:cNvPr>
          <p:cNvSpPr>
            <a:spLocks noChangeArrowheads="1"/>
          </p:cNvSpPr>
          <p:nvPr/>
        </p:nvSpPr>
        <p:spPr bwMode="auto">
          <a:xfrm>
            <a:off x="2971800" y="1530350"/>
            <a:ext cx="58674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968375" indent="-457200">
              <a:defRPr sz="2400">
                <a:solidFill>
                  <a:schemeClr val="tx1"/>
                </a:solidFill>
                <a:latin typeface="Times New Roman" panose="02020603050405020304" pitchFamily="18" charset="0"/>
              </a:defRPr>
            </a:lvl2pPr>
            <a:lvl3pPr marL="1539875" indent="-457200">
              <a:defRPr sz="2400">
                <a:solidFill>
                  <a:schemeClr val="tx1"/>
                </a:solidFill>
                <a:latin typeface="Times New Roman" panose="02020603050405020304" pitchFamily="18" charset="0"/>
              </a:defRPr>
            </a:lvl3pPr>
            <a:lvl4pPr marL="2111375" indent="-457200">
              <a:defRPr sz="2400">
                <a:solidFill>
                  <a:schemeClr val="tx1"/>
                </a:solidFill>
                <a:latin typeface="Times New Roman" panose="02020603050405020304" pitchFamily="18" charset="0"/>
              </a:defRPr>
            </a:lvl4pPr>
            <a:lvl5pPr marL="2682875" indent="-457200">
              <a:defRPr sz="2400">
                <a:solidFill>
                  <a:schemeClr val="tx1"/>
                </a:solidFill>
                <a:latin typeface="Times New Roman" panose="02020603050405020304" pitchFamily="18" charset="0"/>
              </a:defRPr>
            </a:lvl5pPr>
            <a:lvl6pPr marL="3140075" indent="-457200" fontAlgn="base">
              <a:spcBef>
                <a:spcPct val="0"/>
              </a:spcBef>
              <a:spcAft>
                <a:spcPct val="0"/>
              </a:spcAft>
              <a:defRPr sz="2400">
                <a:solidFill>
                  <a:schemeClr val="tx1"/>
                </a:solidFill>
                <a:latin typeface="Times New Roman" panose="02020603050405020304" pitchFamily="18" charset="0"/>
              </a:defRPr>
            </a:lvl6pPr>
            <a:lvl7pPr marL="3597275" indent="-457200" fontAlgn="base">
              <a:spcBef>
                <a:spcPct val="0"/>
              </a:spcBef>
              <a:spcAft>
                <a:spcPct val="0"/>
              </a:spcAft>
              <a:defRPr sz="2400">
                <a:solidFill>
                  <a:schemeClr val="tx1"/>
                </a:solidFill>
                <a:latin typeface="Times New Roman" panose="02020603050405020304" pitchFamily="18" charset="0"/>
              </a:defRPr>
            </a:lvl7pPr>
            <a:lvl8pPr marL="4054475" indent="-457200" fontAlgn="base">
              <a:spcBef>
                <a:spcPct val="0"/>
              </a:spcBef>
              <a:spcAft>
                <a:spcPct val="0"/>
              </a:spcAft>
              <a:defRPr sz="2400">
                <a:solidFill>
                  <a:schemeClr val="tx1"/>
                </a:solidFill>
                <a:latin typeface="Times New Roman" panose="02020603050405020304" pitchFamily="18" charset="0"/>
              </a:defRPr>
            </a:lvl8pPr>
            <a:lvl9pPr marL="4511675"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50000"/>
              </a:spcBef>
              <a:buFontTx/>
              <a:buNone/>
            </a:pPr>
            <a:r>
              <a:rPr lang="en-US" altLang="en-US">
                <a:latin typeface="Arial" panose="020B0604020202020204" pitchFamily="34" charset="0"/>
              </a:rPr>
              <a:t>Soot refers to impure carbon particles resulting from the incomplete combustion of a hydrocarbon. The gas-phase soots contain polycyclic aromatic hydrocarbons (PAHs). The PAHs in soot are known mutagens and probable human carcinogens. They are classified as a "known human carcinogen" by the International Agency for Research on Cancer (IARC).</a:t>
            </a:r>
          </a:p>
        </p:txBody>
      </p:sp>
      <p:pic>
        <p:nvPicPr>
          <p:cNvPr id="266246" name="Picture 6" descr="225px-Diesel-smoke">
            <a:hlinkClick r:id="rId3"/>
            <a:extLst>
              <a:ext uri="{FF2B5EF4-FFF2-40B4-BE49-F238E27FC236}">
                <a16:creationId xmlns:a16="http://schemas.microsoft.com/office/drawing/2014/main" id="{D7A1CAB0-F817-5247-ADBC-E2136700F3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028825"/>
            <a:ext cx="2143125" cy="2695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a:extLst>
              <a:ext uri="{FF2B5EF4-FFF2-40B4-BE49-F238E27FC236}">
                <a16:creationId xmlns:a16="http://schemas.microsoft.com/office/drawing/2014/main" id="{F1D7EE5B-85C9-7D41-A32B-D921982C1723}"/>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Benzene</a:t>
            </a:r>
          </a:p>
        </p:txBody>
      </p:sp>
      <p:sp>
        <p:nvSpPr>
          <p:cNvPr id="222211" name="Text Box 3">
            <a:extLst>
              <a:ext uri="{FF2B5EF4-FFF2-40B4-BE49-F238E27FC236}">
                <a16:creationId xmlns:a16="http://schemas.microsoft.com/office/drawing/2014/main" id="{1824C7FA-AA37-EF43-8DE5-96C6341DC7A5}"/>
              </a:ext>
            </a:extLst>
          </p:cNvPr>
          <p:cNvSpPr txBox="1">
            <a:spLocks noChangeArrowheads="1"/>
          </p:cNvSpPr>
          <p:nvPr/>
        </p:nvSpPr>
        <p:spPr bwMode="auto">
          <a:xfrm>
            <a:off x="838200" y="2295525"/>
            <a:ext cx="74676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a:solidFill>
                  <a:schemeClr val="tx2"/>
                </a:solidFill>
                <a:latin typeface="Arial" panose="020B0604020202020204" pitchFamily="34" charset="0"/>
              </a:rPr>
              <a:t>C</a:t>
            </a:r>
            <a:r>
              <a:rPr lang="en-US" altLang="en-US" baseline="-25000">
                <a:solidFill>
                  <a:schemeClr val="tx2"/>
                </a:solidFill>
                <a:latin typeface="Arial" panose="020B0604020202020204" pitchFamily="34" charset="0"/>
              </a:rPr>
              <a:t>6</a:t>
            </a:r>
            <a:r>
              <a:rPr lang="en-US" altLang="en-US">
                <a:solidFill>
                  <a:schemeClr val="tx2"/>
                </a:solidFill>
                <a:latin typeface="Arial" panose="020B0604020202020204" pitchFamily="34" charset="0"/>
              </a:rPr>
              <a:t>H</a:t>
            </a:r>
            <a:r>
              <a:rPr lang="en-US" altLang="en-US" baseline="-25000">
                <a:solidFill>
                  <a:schemeClr val="tx2"/>
                </a:solidFill>
                <a:latin typeface="Arial" panose="020B0604020202020204" pitchFamily="34" charset="0"/>
              </a:rPr>
              <a:t>6 </a:t>
            </a:r>
            <a:r>
              <a:rPr lang="en-US" altLang="en-US">
                <a:solidFill>
                  <a:schemeClr val="tx2"/>
                </a:solidFill>
                <a:latin typeface="Arial" panose="020B0604020202020204" pitchFamily="34" charset="0"/>
              </a:rPr>
              <a:t>– Clear, colorless, high flammable, vaporizes at room temp</a:t>
            </a:r>
            <a:endParaRPr lang="en-US" altLang="en-US" baseline="-25000">
              <a:solidFill>
                <a:schemeClr val="tx2"/>
              </a:solidFill>
              <a:latin typeface="Arial" panose="020B0604020202020204" pitchFamily="34" charset="0"/>
            </a:endParaRPr>
          </a:p>
          <a:p>
            <a:pPr>
              <a:spcBef>
                <a:spcPct val="20000"/>
              </a:spcBef>
            </a:pPr>
            <a:r>
              <a:rPr lang="en-US" altLang="en-US">
                <a:solidFill>
                  <a:schemeClr val="tx2"/>
                </a:solidFill>
                <a:latin typeface="Arial" panose="020B0604020202020204" pitchFamily="34" charset="0"/>
              </a:rPr>
              <a:t>Known human carcinogen –  effect bone marrow causing leukemia</a:t>
            </a:r>
          </a:p>
          <a:p>
            <a:pPr>
              <a:spcBef>
                <a:spcPct val="20000"/>
              </a:spcBef>
            </a:pPr>
            <a:r>
              <a:rPr lang="en-US" altLang="en-US">
                <a:solidFill>
                  <a:schemeClr val="tx2"/>
                </a:solidFill>
                <a:latin typeface="Arial" panose="020B0604020202020204" pitchFamily="34" charset="0"/>
              </a:rPr>
              <a:t>Acute inhalation – CNS effects, dizziness</a:t>
            </a:r>
          </a:p>
          <a:p>
            <a:pPr>
              <a:spcBef>
                <a:spcPct val="20000"/>
              </a:spcBef>
            </a:pPr>
            <a:r>
              <a:rPr lang="en-US" altLang="en-US">
                <a:solidFill>
                  <a:schemeClr val="tx2"/>
                </a:solidFill>
                <a:latin typeface="Arial" panose="020B0604020202020204" pitchFamily="34" charset="0"/>
              </a:rPr>
              <a:t>In US gasoline 2% benzene but up to 5% in other countries</a:t>
            </a:r>
          </a:p>
          <a:p>
            <a:pPr>
              <a:spcBef>
                <a:spcPct val="20000"/>
              </a:spcBef>
            </a:pPr>
            <a:r>
              <a:rPr lang="en-US" altLang="en-US">
                <a:solidFill>
                  <a:schemeClr val="tx2"/>
                </a:solidFill>
                <a:latin typeface="Arial" panose="020B0604020202020204" pitchFamily="34" charset="0"/>
              </a:rPr>
              <a:t>Metabolized by liver to more toxic metabolites</a:t>
            </a:r>
          </a:p>
          <a:p>
            <a:pPr>
              <a:spcBef>
                <a:spcPct val="20000"/>
              </a:spcBef>
            </a:pPr>
            <a:r>
              <a:rPr lang="en-US" altLang="en-US">
                <a:solidFill>
                  <a:schemeClr val="tx2"/>
                </a:solidFill>
                <a:latin typeface="Arial" panose="020B0604020202020204" pitchFamily="34" charset="0"/>
              </a:rPr>
              <a:t>US EPA water standard 0.005 mg/L (5 ppb)</a:t>
            </a:r>
          </a:p>
          <a:p>
            <a:pPr>
              <a:spcBef>
                <a:spcPct val="20000"/>
              </a:spcBef>
            </a:pPr>
            <a:r>
              <a:rPr lang="en-US" altLang="en-US">
                <a:solidFill>
                  <a:schemeClr val="tx2"/>
                </a:solidFill>
                <a:latin typeface="Arial" panose="020B0604020202020204" pitchFamily="34" charset="0"/>
              </a:rPr>
              <a:t>US OSHA – 1 ppm in workplace air over 8 hrs</a:t>
            </a:r>
          </a:p>
        </p:txBody>
      </p:sp>
      <p:pic>
        <p:nvPicPr>
          <p:cNvPr id="222213" name="Picture 5" descr="Benzene_structure">
            <a:hlinkClick r:id="rId3"/>
            <a:extLst>
              <a:ext uri="{FF2B5EF4-FFF2-40B4-BE49-F238E27FC236}">
                <a16:creationId xmlns:a16="http://schemas.microsoft.com/office/drawing/2014/main" id="{C1820DE4-0219-FF47-A1FB-B1D4AADDB7C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998538"/>
            <a:ext cx="4191000" cy="13636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a:extLst>
              <a:ext uri="{FF2B5EF4-FFF2-40B4-BE49-F238E27FC236}">
                <a16:creationId xmlns:a16="http://schemas.microsoft.com/office/drawing/2014/main" id="{3A4AC2CA-DED3-4543-AC24-7414A6AF68AF}"/>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Asbestos</a:t>
            </a:r>
          </a:p>
        </p:txBody>
      </p:sp>
      <p:sp>
        <p:nvSpPr>
          <p:cNvPr id="218115" name="Text Box 3">
            <a:extLst>
              <a:ext uri="{FF2B5EF4-FFF2-40B4-BE49-F238E27FC236}">
                <a16:creationId xmlns:a16="http://schemas.microsoft.com/office/drawing/2014/main" id="{D53F4830-CFD6-0148-8CF4-D6374F3DF6CD}"/>
              </a:ext>
            </a:extLst>
          </p:cNvPr>
          <p:cNvSpPr txBox="1">
            <a:spLocks noChangeArrowheads="1"/>
          </p:cNvSpPr>
          <p:nvPr/>
        </p:nvSpPr>
        <p:spPr bwMode="auto">
          <a:xfrm>
            <a:off x="457200" y="1219200"/>
            <a:ext cx="4876800" cy="323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a:solidFill>
                  <a:schemeClr val="tx2"/>
                </a:solidFill>
                <a:latin typeface="Arial" panose="020B0604020202020204" pitchFamily="34" charset="0"/>
              </a:rPr>
              <a:t>Asbestos Greek "unquenchable" or "inextinguishable") </a:t>
            </a:r>
          </a:p>
          <a:p>
            <a:pPr>
              <a:spcBef>
                <a:spcPct val="20000"/>
              </a:spcBef>
            </a:pPr>
            <a:r>
              <a:rPr lang="en-US" altLang="en-US">
                <a:solidFill>
                  <a:schemeClr val="tx2"/>
                </a:solidFill>
                <a:latin typeface="Arial" panose="020B0604020202020204" pitchFamily="34" charset="0"/>
              </a:rPr>
              <a:t>Cause serious lung disease</a:t>
            </a:r>
          </a:p>
          <a:p>
            <a:pPr lvl="1">
              <a:spcBef>
                <a:spcPct val="20000"/>
              </a:spcBef>
            </a:pPr>
            <a:r>
              <a:rPr lang="en-US" altLang="en-US">
                <a:solidFill>
                  <a:schemeClr val="tx2"/>
                </a:solidFill>
                <a:latin typeface="Arial" panose="020B0604020202020204" pitchFamily="34" charset="0"/>
              </a:rPr>
              <a:t>Asbestosis – scarring of the lung</a:t>
            </a:r>
          </a:p>
          <a:p>
            <a:pPr lvl="1">
              <a:spcBef>
                <a:spcPct val="20000"/>
              </a:spcBef>
            </a:pPr>
            <a:r>
              <a:rPr lang="en-US" altLang="en-US">
                <a:solidFill>
                  <a:schemeClr val="tx2"/>
                </a:solidFill>
                <a:latin typeface="Arial" panose="020B0604020202020204" pitchFamily="34" charset="0"/>
              </a:rPr>
              <a:t>Mesothelioma– cancer of lung lining</a:t>
            </a:r>
          </a:p>
        </p:txBody>
      </p:sp>
      <p:pic>
        <p:nvPicPr>
          <p:cNvPr id="218120" name="Picture 8" descr="File:Anthophyllite asbestos SEM.jpg">
            <a:hlinkClick r:id="rId3"/>
            <a:extLst>
              <a:ext uri="{FF2B5EF4-FFF2-40B4-BE49-F238E27FC236}">
                <a16:creationId xmlns:a16="http://schemas.microsoft.com/office/drawing/2014/main" id="{C25A6FB5-A6EE-8442-BFE8-B5C28225B41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1143000"/>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a:extLst>
              <a:ext uri="{FF2B5EF4-FFF2-40B4-BE49-F238E27FC236}">
                <a16:creationId xmlns:a16="http://schemas.microsoft.com/office/drawing/2014/main" id="{C6BF4017-2634-4449-95B4-3FCBA7C9547E}"/>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Asbestos</a:t>
            </a:r>
          </a:p>
        </p:txBody>
      </p:sp>
      <p:sp>
        <p:nvSpPr>
          <p:cNvPr id="272387" name="Text Box 3">
            <a:extLst>
              <a:ext uri="{FF2B5EF4-FFF2-40B4-BE49-F238E27FC236}">
                <a16:creationId xmlns:a16="http://schemas.microsoft.com/office/drawing/2014/main" id="{C9AB8962-6094-FA4C-91EE-0EA9DC8886EC}"/>
              </a:ext>
            </a:extLst>
          </p:cNvPr>
          <p:cNvSpPr txBox="1">
            <a:spLocks noChangeArrowheads="1"/>
          </p:cNvSpPr>
          <p:nvPr/>
        </p:nvSpPr>
        <p:spPr bwMode="auto">
          <a:xfrm>
            <a:off x="838200" y="1682750"/>
            <a:ext cx="7467600"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a:solidFill>
                  <a:schemeClr val="tx2"/>
                </a:solidFill>
                <a:latin typeface="Arial" panose="020B0604020202020204" pitchFamily="34" charset="0"/>
              </a:rPr>
              <a:t>Known since ancient times – commercial use started in early 1900’s with wide spread use during World War II</a:t>
            </a:r>
          </a:p>
          <a:p>
            <a:pPr>
              <a:spcBef>
                <a:spcPct val="20000"/>
              </a:spcBef>
            </a:pPr>
            <a:r>
              <a:rPr lang="en-US" altLang="en-US">
                <a:solidFill>
                  <a:schemeClr val="tx2"/>
                </a:solidFill>
                <a:latin typeface="Arial" panose="020B0604020202020204" pitchFamily="34" charset="0"/>
              </a:rPr>
              <a:t>Used in 1000s of consumer and industrial products </a:t>
            </a:r>
          </a:p>
          <a:p>
            <a:pPr>
              <a:spcBef>
                <a:spcPct val="20000"/>
              </a:spcBef>
            </a:pPr>
            <a:r>
              <a:rPr lang="en-US" altLang="en-US">
                <a:solidFill>
                  <a:schemeClr val="tx2"/>
                </a:solidFill>
                <a:latin typeface="Arial" panose="020B0604020202020204" pitchFamily="34" charset="0"/>
              </a:rPr>
              <a:t>First heath effects seen in early 1900s</a:t>
            </a:r>
          </a:p>
          <a:p>
            <a:pPr>
              <a:spcBef>
                <a:spcPct val="20000"/>
              </a:spcBef>
            </a:pPr>
            <a:r>
              <a:rPr lang="en-US" altLang="en-US">
                <a:solidFill>
                  <a:schemeClr val="tx2"/>
                </a:solidFill>
                <a:latin typeface="Arial" panose="020B0604020202020204" pitchFamily="34" charset="0"/>
              </a:rPr>
              <a:t>Dose response and latency effects established in 1930s</a:t>
            </a:r>
          </a:p>
          <a:p>
            <a:pPr>
              <a:spcBef>
                <a:spcPct val="20000"/>
              </a:spcBef>
            </a:pPr>
            <a:r>
              <a:rPr lang="en-US" altLang="en-US">
                <a:solidFill>
                  <a:schemeClr val="tx2"/>
                </a:solidFill>
                <a:latin typeface="Arial" panose="020B0604020202020204" pitchFamily="34" charset="0"/>
              </a:rPr>
              <a:t>Regulation and banning started in 1970s</a:t>
            </a:r>
          </a:p>
          <a:p>
            <a:pPr>
              <a:spcBef>
                <a:spcPct val="20000"/>
              </a:spcBef>
            </a:pPr>
            <a:r>
              <a:rPr lang="en-US" altLang="en-US">
                <a:solidFill>
                  <a:schemeClr val="tx2"/>
                </a:solidFill>
                <a:latin typeface="Arial" panose="020B0604020202020204" pitchFamily="34" charset="0"/>
              </a:rPr>
              <a:t>Millions of people exposed</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a:extLst>
              <a:ext uri="{FF2B5EF4-FFF2-40B4-BE49-F238E27FC236}">
                <a16:creationId xmlns:a16="http://schemas.microsoft.com/office/drawing/2014/main" id="{C5635BB8-CC0E-8444-9C7C-51EF6728525E}"/>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Asbestos – In the Home</a:t>
            </a:r>
          </a:p>
        </p:txBody>
      </p:sp>
      <p:sp>
        <p:nvSpPr>
          <p:cNvPr id="232451" name="Text Box 3">
            <a:extLst>
              <a:ext uri="{FF2B5EF4-FFF2-40B4-BE49-F238E27FC236}">
                <a16:creationId xmlns:a16="http://schemas.microsoft.com/office/drawing/2014/main" id="{80B47859-967A-074E-AD17-2DDE7A9313F8}"/>
              </a:ext>
            </a:extLst>
          </p:cNvPr>
          <p:cNvSpPr txBox="1">
            <a:spLocks noChangeArrowheads="1"/>
          </p:cNvSpPr>
          <p:nvPr/>
        </p:nvSpPr>
        <p:spPr bwMode="auto">
          <a:xfrm>
            <a:off x="838200" y="16002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spcBef>
                <a:spcPct val="20000"/>
              </a:spcBef>
              <a:buFont typeface="Wingdings" pitchFamily="2" charset="2"/>
              <a:buNone/>
            </a:pPr>
            <a:endParaRPr lang="en-US" altLang="en-US">
              <a:solidFill>
                <a:schemeClr val="tx2"/>
              </a:solidFill>
              <a:latin typeface="Arial" panose="020B0604020202020204" pitchFamily="34" charset="0"/>
            </a:endParaRPr>
          </a:p>
        </p:txBody>
      </p:sp>
      <p:pic>
        <p:nvPicPr>
          <p:cNvPr id="232452" name="Picture 4" descr="Asbestos in home">
            <a:extLst>
              <a:ext uri="{FF2B5EF4-FFF2-40B4-BE49-F238E27FC236}">
                <a16:creationId xmlns:a16="http://schemas.microsoft.com/office/drawing/2014/main" id="{18763710-4625-0B4E-84CE-7687729C27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5363" y="1014413"/>
            <a:ext cx="4668837" cy="5767387"/>
          </a:xfrm>
          <a:prstGeom prst="rect">
            <a:avLst/>
          </a:prstGeom>
          <a:noFill/>
          <a:extLst>
            <a:ext uri="{909E8E84-426E-40DD-AFC4-6F175D3DCCD1}">
              <a14:hiddenFill xmlns:a14="http://schemas.microsoft.com/office/drawing/2010/main">
                <a:solidFill>
                  <a:srgbClr val="FFFFFF"/>
                </a:solidFill>
              </a14:hiddenFill>
            </a:ext>
          </a:extLst>
        </p:spPr>
      </p:pic>
      <p:sp>
        <p:nvSpPr>
          <p:cNvPr id="232453" name="Text Box 5">
            <a:extLst>
              <a:ext uri="{FF2B5EF4-FFF2-40B4-BE49-F238E27FC236}">
                <a16:creationId xmlns:a16="http://schemas.microsoft.com/office/drawing/2014/main" id="{DEB6D6A8-8CA8-B54E-968D-B415CC06BA8A}"/>
              </a:ext>
            </a:extLst>
          </p:cNvPr>
          <p:cNvSpPr txBox="1">
            <a:spLocks noChangeArrowheads="1"/>
          </p:cNvSpPr>
          <p:nvPr/>
        </p:nvSpPr>
        <p:spPr bwMode="auto">
          <a:xfrm>
            <a:off x="0" y="6384925"/>
            <a:ext cx="3048000" cy="47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000" b="0">
                <a:solidFill>
                  <a:schemeClr val="tx2"/>
                </a:solidFill>
              </a:rPr>
              <a:t>From The White Lung Association web site</a:t>
            </a:r>
          </a:p>
          <a:p>
            <a:pPr>
              <a:spcBef>
                <a:spcPct val="50000"/>
              </a:spcBef>
              <a:buFontTx/>
              <a:buNone/>
            </a:pPr>
            <a:r>
              <a:rPr lang="en-US" altLang="en-US" sz="1000" b="0">
                <a:solidFill>
                  <a:schemeClr val="tx2"/>
                </a:solidFill>
              </a:rPr>
              <a:t>http://whitelung.org/pubs/aith/wherefind.html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a:extLst>
              <a:ext uri="{FF2B5EF4-FFF2-40B4-BE49-F238E27FC236}">
                <a16:creationId xmlns:a16="http://schemas.microsoft.com/office/drawing/2014/main" id="{3ED20E37-FE5C-8347-A6BB-6F65C32E81E8}"/>
              </a:ext>
            </a:extLst>
          </p:cNvPr>
          <p:cNvSpPr>
            <a:spLocks noGrp="1" noChangeArrowheads="1"/>
          </p:cNvSpPr>
          <p:nvPr>
            <p:ph type="title"/>
          </p:nvPr>
        </p:nvSpPr>
        <p:spPr>
          <a:xfrm>
            <a:off x="685800" y="76200"/>
            <a:ext cx="77724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Quote / History</a:t>
            </a:r>
          </a:p>
        </p:txBody>
      </p:sp>
      <p:sp>
        <p:nvSpPr>
          <p:cNvPr id="171011" name="Rectangle 3">
            <a:extLst>
              <a:ext uri="{FF2B5EF4-FFF2-40B4-BE49-F238E27FC236}">
                <a16:creationId xmlns:a16="http://schemas.microsoft.com/office/drawing/2014/main" id="{33783208-A6DB-E343-875B-EC03902FCFEF}"/>
              </a:ext>
            </a:extLst>
          </p:cNvPr>
          <p:cNvSpPr>
            <a:spLocks noChangeArrowheads="1"/>
          </p:cNvSpPr>
          <p:nvPr>
            <p:ph type="body" idx="1"/>
          </p:nvPr>
        </p:nvSpPr>
        <p:spPr bwMode="auto">
          <a:xfrm>
            <a:off x="647700" y="2522538"/>
            <a:ext cx="7848600" cy="23919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spAutoFit/>
          </a:bodyPr>
          <a:lstStyle/>
          <a:p>
            <a:pPr algn="ctr">
              <a:buFontTx/>
              <a:buNone/>
            </a:pPr>
            <a:r>
              <a:rPr lang="en-US" altLang="en-US" sz="4000" b="1" dirty="0">
                <a:latin typeface="Arial" panose="020B0604020202020204" pitchFamily="34" charset="0"/>
                <a:cs typeface="Times New Roman" panose="02020603050405020304" pitchFamily="18" charset="0"/>
              </a:rPr>
              <a:t>"</a:t>
            </a:r>
            <a:r>
              <a:rPr lang="en-US" altLang="en-US" sz="4400" b="1" dirty="0">
                <a:latin typeface="Arial" panose="020B0604020202020204" pitchFamily="34" charset="0"/>
                <a:cs typeface="Times New Roman" panose="02020603050405020304" pitchFamily="18" charset="0"/>
              </a:rPr>
              <a:t>There is no treatment.“</a:t>
            </a:r>
          </a:p>
          <a:p>
            <a:pPr algn="ctr">
              <a:buFontTx/>
              <a:buNone/>
            </a:pPr>
            <a:r>
              <a:rPr lang="en-US" altLang="en-US" sz="4400" b="1" dirty="0">
                <a:latin typeface="Arial" panose="020B0604020202020204" pitchFamily="34" charset="0"/>
                <a:cs typeface="Times New Roman" panose="02020603050405020304" pitchFamily="18" charset="0"/>
              </a:rPr>
              <a:t>1600 B.C. Egypt </a:t>
            </a:r>
          </a:p>
          <a:p>
            <a:pPr algn="ctr">
              <a:buFontTx/>
              <a:buNone/>
            </a:pPr>
            <a:r>
              <a:rPr lang="en-US" altLang="en-US" sz="4400" b="1" dirty="0">
                <a:latin typeface="Arial" panose="020B0604020202020204" pitchFamily="34" charset="0"/>
                <a:cs typeface="Times New Roman" panose="02020603050405020304" pitchFamily="18" charset="0"/>
              </a:rPr>
              <a:t>(comment on breast cancer)</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67264133-45D3-614D-BF1A-D733BA71A5B7}"/>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Case Studies - Radon</a:t>
            </a:r>
          </a:p>
        </p:txBody>
      </p:sp>
      <p:sp>
        <p:nvSpPr>
          <p:cNvPr id="220165" name="Text Box 5">
            <a:extLst>
              <a:ext uri="{FF2B5EF4-FFF2-40B4-BE49-F238E27FC236}">
                <a16:creationId xmlns:a16="http://schemas.microsoft.com/office/drawing/2014/main" id="{C4EBC059-A7F8-5749-A0AB-33A6373071D3}"/>
              </a:ext>
            </a:extLst>
          </p:cNvPr>
          <p:cNvSpPr txBox="1">
            <a:spLocks noChangeArrowheads="1"/>
          </p:cNvSpPr>
          <p:nvPr/>
        </p:nvSpPr>
        <p:spPr bwMode="auto">
          <a:xfrm>
            <a:off x="685800" y="1143000"/>
            <a:ext cx="7772400"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en-US" altLang="en-US" sz="2800">
                <a:latin typeface="Arial" panose="020B0604020202020204" pitchFamily="34" charset="0"/>
              </a:rPr>
              <a:t>1400’s lung disease in miners</a:t>
            </a:r>
          </a:p>
          <a:p>
            <a:r>
              <a:rPr lang="en-US" altLang="en-US" sz="2800">
                <a:latin typeface="Arial" panose="020B0604020202020204" pitchFamily="34" charset="0"/>
              </a:rPr>
              <a:t>1879 – lung cancer in European Miners</a:t>
            </a:r>
          </a:p>
          <a:p>
            <a:r>
              <a:rPr lang="en-US" altLang="en-US" sz="2800">
                <a:latin typeface="Arial" panose="020B0604020202020204" pitchFamily="34" charset="0"/>
              </a:rPr>
              <a:t>Colorless, odorless radioactive gas </a:t>
            </a:r>
          </a:p>
          <a:p>
            <a:r>
              <a:rPr lang="en-US" altLang="en-US" sz="2800">
                <a:latin typeface="Arial" panose="020B0604020202020204" pitchFamily="34" charset="0"/>
              </a:rPr>
              <a:t>Decay product – uranium to radium to the gas radon to the solid polonium</a:t>
            </a:r>
          </a:p>
          <a:p>
            <a:r>
              <a:rPr lang="en-US" altLang="en-US" sz="2800">
                <a:latin typeface="Arial" panose="020B0604020202020204" pitchFamily="34" charset="0"/>
              </a:rPr>
              <a:t>Polonium sticks to lung tissue – decays releasing an alpha particle which damages cellular DNA causing cancer</a:t>
            </a:r>
          </a:p>
          <a:p>
            <a:r>
              <a:rPr lang="en-US" altLang="en-US" sz="2800">
                <a:latin typeface="Arial" panose="020B0604020202020204" pitchFamily="34" charset="0"/>
              </a:rPr>
              <a:t>1 in 15 (6%) homes in US elevated Radon</a:t>
            </a:r>
          </a:p>
          <a:p>
            <a:pPr lvl="4"/>
            <a:r>
              <a:rPr lang="en-US" altLang="en-US" sz="2800">
                <a:latin typeface="Arial" panose="020B0604020202020204" pitchFamily="34" charset="0"/>
              </a:rPr>
              <a:t>U.S. EPA action level 4 pCi/L</a:t>
            </a:r>
          </a:p>
        </p:txBody>
      </p:sp>
      <p:pic>
        <p:nvPicPr>
          <p:cNvPr id="220166" name="Picture 6" descr="j0226572">
            <a:extLst>
              <a:ext uri="{FF2B5EF4-FFF2-40B4-BE49-F238E27FC236}">
                <a16:creationId xmlns:a16="http://schemas.microsoft.com/office/drawing/2014/main" id="{0ED15DBC-44C8-B744-93C2-36E0166B12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030788"/>
            <a:ext cx="2559050" cy="18272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a:extLst>
              <a:ext uri="{FF2B5EF4-FFF2-40B4-BE49-F238E27FC236}">
                <a16:creationId xmlns:a16="http://schemas.microsoft.com/office/drawing/2014/main" id="{363E8E64-4DDC-3641-AF66-AF8F4C1BE1A0}"/>
              </a:ext>
            </a:extLst>
          </p:cNvPr>
          <p:cNvSpPr>
            <a:spLocks noGrp="1" noChangeArrowheads="1"/>
          </p:cNvSpPr>
          <p:nvPr>
            <p:ph type="title"/>
          </p:nvPr>
        </p:nvSpPr>
        <p:spPr>
          <a:xfrm>
            <a:off x="228600" y="76200"/>
            <a:ext cx="86868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Radon – US Map</a:t>
            </a:r>
          </a:p>
        </p:txBody>
      </p:sp>
      <p:pic>
        <p:nvPicPr>
          <p:cNvPr id="236549" name="Picture 5" descr="Radon map EPA">
            <a:extLst>
              <a:ext uri="{FF2B5EF4-FFF2-40B4-BE49-F238E27FC236}">
                <a16:creationId xmlns:a16="http://schemas.microsoft.com/office/drawing/2014/main" id="{E7A472A9-681D-B44C-8B48-1E1F3AC798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942975"/>
            <a:ext cx="7010400" cy="56467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a:extLst>
              <a:ext uri="{FF2B5EF4-FFF2-40B4-BE49-F238E27FC236}">
                <a16:creationId xmlns:a16="http://schemas.microsoft.com/office/drawing/2014/main" id="{DEB7FB02-07DE-4D46-AF7A-4EAE4624AA05}"/>
              </a:ext>
            </a:extLst>
          </p:cNvPr>
          <p:cNvSpPr>
            <a:spLocks noGrp="1" noChangeArrowheads="1"/>
          </p:cNvSpPr>
          <p:nvPr>
            <p:ph type="title"/>
          </p:nvPr>
        </p:nvSpPr>
        <p:spPr>
          <a:xfrm>
            <a:off x="228600" y="152400"/>
            <a:ext cx="8686800" cy="576263"/>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90487" tIns="44450" rIns="90487" bIns="44450"/>
          <a:lstStyle/>
          <a:p>
            <a:r>
              <a:rPr lang="en-US" altLang="en-US" sz="3200" b="1"/>
              <a:t>Environmental Factors and Cancer Deaths</a:t>
            </a:r>
          </a:p>
        </p:txBody>
      </p:sp>
      <p:sp>
        <p:nvSpPr>
          <p:cNvPr id="276483" name="Rectangle 3">
            <a:extLst>
              <a:ext uri="{FF2B5EF4-FFF2-40B4-BE49-F238E27FC236}">
                <a16:creationId xmlns:a16="http://schemas.microsoft.com/office/drawing/2014/main" id="{64F3D685-EBDA-7E49-8F56-677961024A0F}"/>
              </a:ext>
            </a:extLst>
          </p:cNvPr>
          <p:cNvSpPr>
            <a:spLocks noChangeArrowheads="1"/>
          </p:cNvSpPr>
          <p:nvPr/>
        </p:nvSpPr>
        <p:spPr bwMode="auto">
          <a:xfrm>
            <a:off x="763588" y="1517650"/>
            <a:ext cx="7618412" cy="374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eaLnBrk="0" hangingPunct="0">
              <a:buFontTx/>
              <a:buNone/>
            </a:pPr>
            <a:r>
              <a:rPr lang="en-US" altLang="en-US" sz="2400"/>
              <a:t>Diet						35% (10-70%)</a:t>
            </a:r>
          </a:p>
          <a:p>
            <a:pPr eaLnBrk="0" hangingPunct="0">
              <a:buFontTx/>
              <a:buNone/>
            </a:pPr>
            <a:r>
              <a:rPr lang="en-US" altLang="en-US" sz="2400"/>
              <a:t>Tobacco					30% (25-40%)</a:t>
            </a:r>
          </a:p>
          <a:p>
            <a:pPr eaLnBrk="0" hangingPunct="0">
              <a:buFontTx/>
              <a:buNone/>
            </a:pPr>
            <a:r>
              <a:rPr lang="en-US" altLang="en-US" sz="2400"/>
              <a:t>Infection					10% (?)</a:t>
            </a:r>
          </a:p>
          <a:p>
            <a:pPr eaLnBrk="0" hangingPunct="0">
              <a:buFontTx/>
              <a:buNone/>
            </a:pPr>
            <a:r>
              <a:rPr lang="en-US" altLang="en-US" sz="2400"/>
              <a:t>Alcohol	 				  3% (2-4%)</a:t>
            </a:r>
          </a:p>
          <a:p>
            <a:pPr eaLnBrk="0" hangingPunct="0">
              <a:buFontTx/>
              <a:buNone/>
            </a:pPr>
            <a:r>
              <a:rPr lang="en-US" altLang="en-US" sz="2400"/>
              <a:t>Reproductive and sexual behavior 	  7% (1-13%)</a:t>
            </a:r>
          </a:p>
          <a:p>
            <a:pPr eaLnBrk="0" hangingPunct="0">
              <a:buFontTx/>
              <a:buNone/>
            </a:pPr>
            <a:r>
              <a:rPr lang="en-US" altLang="en-US" sz="2400"/>
              <a:t>Occupation				  	  4% (2-8%)</a:t>
            </a:r>
          </a:p>
          <a:p>
            <a:pPr eaLnBrk="0" hangingPunct="0">
              <a:buFontTx/>
              <a:buNone/>
            </a:pPr>
            <a:r>
              <a:rPr lang="en-US" altLang="en-US" sz="2400"/>
              <a:t>Pollution					  2% (&lt;1-5%)</a:t>
            </a:r>
          </a:p>
          <a:p>
            <a:pPr eaLnBrk="0" hangingPunct="0">
              <a:buFontTx/>
              <a:buNone/>
            </a:pPr>
            <a:r>
              <a:rPr lang="en-US" altLang="en-US" sz="2400"/>
              <a:t>Geophysical factors			  3% (2-4%)</a:t>
            </a:r>
          </a:p>
          <a:p>
            <a:pPr eaLnBrk="0" hangingPunct="0">
              <a:buFontTx/>
              <a:buNone/>
            </a:pPr>
            <a:r>
              <a:rPr lang="en-US" altLang="en-US" sz="2400"/>
              <a:t>Medicines and medical procedures 	  1% (0.5-3%)</a:t>
            </a:r>
          </a:p>
          <a:p>
            <a:pPr eaLnBrk="0" hangingPunct="0">
              <a:buFontTx/>
              <a:buNone/>
            </a:pPr>
            <a:r>
              <a:rPr lang="en-US" altLang="en-US" sz="2400"/>
              <a:t>Industrial Products			  1% (&lt;1-2%)</a:t>
            </a:r>
          </a:p>
        </p:txBody>
      </p:sp>
      <p:sp>
        <p:nvSpPr>
          <p:cNvPr id="276484" name="Rectangle 4">
            <a:extLst>
              <a:ext uri="{FF2B5EF4-FFF2-40B4-BE49-F238E27FC236}">
                <a16:creationId xmlns:a16="http://schemas.microsoft.com/office/drawing/2014/main" id="{C981F43F-52EA-4044-915F-F8BCC307B850}"/>
              </a:ext>
            </a:extLst>
          </p:cNvPr>
          <p:cNvSpPr>
            <a:spLocks noChangeArrowheads="1"/>
          </p:cNvSpPr>
          <p:nvPr/>
        </p:nvSpPr>
        <p:spPr bwMode="auto">
          <a:xfrm>
            <a:off x="300038" y="5956300"/>
            <a:ext cx="8334375" cy="363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7" tIns="44450" rIns="90487" bIns="44450">
            <a:spAutoFit/>
          </a:bodyPr>
          <a:lstStyle/>
          <a:p>
            <a:pPr eaLnBrk="0" hangingPunct="0">
              <a:buFontTx/>
              <a:buNone/>
            </a:pPr>
            <a:r>
              <a:rPr lang="en-US" altLang="en-US" sz="1800"/>
              <a:t>Adapted from Doll and Peto, 1981; Casarett and Doull’s Toxicology, 5th Ed.</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42" name="Rectangle 30">
            <a:extLst>
              <a:ext uri="{FF2B5EF4-FFF2-40B4-BE49-F238E27FC236}">
                <a16:creationId xmlns:a16="http://schemas.microsoft.com/office/drawing/2014/main" id="{2CACA7A8-BD5F-A947-B7AE-002475999BCE}"/>
              </a:ext>
            </a:extLst>
          </p:cNvPr>
          <p:cNvSpPr>
            <a:spLocks noGrp="1" noChangeArrowheads="1"/>
          </p:cNvSpPr>
          <p:nvPr>
            <p:ph type="title" idx="4294967295"/>
          </p:nvPr>
        </p:nvSpPr>
        <p:spPr>
          <a:xfrm>
            <a:off x="457200" y="166688"/>
            <a:ext cx="8229600" cy="641350"/>
          </a:xfrm>
        </p:spPr>
        <p:txBody>
          <a:bodyPr/>
          <a:lstStyle/>
          <a:p>
            <a:r>
              <a:rPr lang="en-US" altLang="en-US" sz="3600" b="1"/>
              <a:t>Cancer Death Rates Male 1930-2003</a:t>
            </a:r>
            <a:endParaRPr lang="en-US" altLang="en-US" sz="4000"/>
          </a:p>
        </p:txBody>
      </p:sp>
      <p:sp>
        <p:nvSpPr>
          <p:cNvPr id="243745" name="Text Box 33">
            <a:extLst>
              <a:ext uri="{FF2B5EF4-FFF2-40B4-BE49-F238E27FC236}">
                <a16:creationId xmlns:a16="http://schemas.microsoft.com/office/drawing/2014/main" id="{6A9728C2-BC3E-D44F-BB28-07FC8DCD5D85}"/>
              </a:ext>
            </a:extLst>
          </p:cNvPr>
          <p:cNvSpPr txBox="1">
            <a:spLocks noChangeArrowheads="1"/>
          </p:cNvSpPr>
          <p:nvPr/>
        </p:nvSpPr>
        <p:spPr bwMode="auto">
          <a:xfrm>
            <a:off x="609600" y="6261100"/>
            <a:ext cx="63436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Tx/>
              <a:buNone/>
            </a:pPr>
            <a:r>
              <a:rPr lang="en-US" altLang="en-US" sz="1100"/>
              <a:t>*Age-adjusted to the 2000 US standard population.</a:t>
            </a:r>
          </a:p>
          <a:p>
            <a:pPr eaLnBrk="0" hangingPunct="0">
              <a:buFontTx/>
              <a:buNone/>
            </a:pPr>
            <a:r>
              <a:rPr lang="en-US" altLang="en-US" sz="1100"/>
              <a:t>Source:  US Mortality Public Use Data Tapes 1960-2003, US Mortality Volumes 1930-1959,</a:t>
            </a:r>
          </a:p>
          <a:p>
            <a:pPr eaLnBrk="0" hangingPunct="0">
              <a:buFontTx/>
              <a:buNone/>
            </a:pPr>
            <a:r>
              <a:rPr lang="en-US" altLang="en-US" sz="1100"/>
              <a:t>National Center for Health Statistics, Centers for Disease Control and Prevention, 2006.</a:t>
            </a:r>
          </a:p>
        </p:txBody>
      </p:sp>
      <p:graphicFrame>
        <p:nvGraphicFramePr>
          <p:cNvPr id="243746" name="Object 34">
            <a:extLst>
              <a:ext uri="{FF2B5EF4-FFF2-40B4-BE49-F238E27FC236}">
                <a16:creationId xmlns:a16="http://schemas.microsoft.com/office/drawing/2014/main" id="{C96C618C-6CF2-1641-BB73-10B017C01008}"/>
              </a:ext>
            </a:extLst>
          </p:cNvPr>
          <p:cNvGraphicFramePr>
            <a:graphicFrameLocks noChangeAspect="1"/>
          </p:cNvGraphicFramePr>
          <p:nvPr/>
        </p:nvGraphicFramePr>
        <p:xfrm>
          <a:off x="533400" y="1066800"/>
          <a:ext cx="8001000" cy="5029200"/>
        </p:xfrm>
        <a:graphic>
          <a:graphicData uri="http://schemas.openxmlformats.org/presentationml/2006/ole">
            <mc:AlternateContent xmlns:mc="http://schemas.openxmlformats.org/markup-compatibility/2006">
              <mc:Choice xmlns:v="urn:schemas-microsoft-com:vml" Requires="v">
                <p:oleObj spid="_x0000_s243759" name="Chart" r:id="rId3" imgW="8013700" imgH="4660900" progId="MSGraph.Chart.8">
                  <p:embed followColorScheme="full"/>
                </p:oleObj>
              </mc:Choice>
              <mc:Fallback>
                <p:oleObj name="Chart" r:id="rId3" imgW="8013700" imgH="4660900" progId="MSGraph.Chart.8">
                  <p:embed followColorScheme="full"/>
                  <p:pic>
                    <p:nvPicPr>
                      <p:cNvPr id="0" name="Object 3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066800"/>
                        <a:ext cx="80010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3747" name="Text Box 35">
            <a:extLst>
              <a:ext uri="{FF2B5EF4-FFF2-40B4-BE49-F238E27FC236}">
                <a16:creationId xmlns:a16="http://schemas.microsoft.com/office/drawing/2014/main" id="{9B77BE14-C029-3F49-B5A5-1AB003A1121A}"/>
              </a:ext>
            </a:extLst>
          </p:cNvPr>
          <p:cNvSpPr txBox="1">
            <a:spLocks noChangeArrowheads="1"/>
          </p:cNvSpPr>
          <p:nvPr/>
        </p:nvSpPr>
        <p:spPr bwMode="auto">
          <a:xfrm>
            <a:off x="4572000" y="1752600"/>
            <a:ext cx="14684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Lung &amp; bronchus</a:t>
            </a:r>
          </a:p>
        </p:txBody>
      </p:sp>
      <p:sp>
        <p:nvSpPr>
          <p:cNvPr id="243748" name="Text Box 36">
            <a:extLst>
              <a:ext uri="{FF2B5EF4-FFF2-40B4-BE49-F238E27FC236}">
                <a16:creationId xmlns:a16="http://schemas.microsoft.com/office/drawing/2014/main" id="{A6E579EB-D974-0042-B0BE-7CF1CBF279CA}"/>
              </a:ext>
            </a:extLst>
          </p:cNvPr>
          <p:cNvSpPr txBox="1">
            <a:spLocks noChangeArrowheads="1"/>
          </p:cNvSpPr>
          <p:nvPr/>
        </p:nvSpPr>
        <p:spPr bwMode="auto">
          <a:xfrm>
            <a:off x="4191000" y="3916363"/>
            <a:ext cx="1524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Colon &amp; rectum</a:t>
            </a:r>
          </a:p>
        </p:txBody>
      </p:sp>
      <p:sp>
        <p:nvSpPr>
          <p:cNvPr id="243749" name="Text Box 37">
            <a:extLst>
              <a:ext uri="{FF2B5EF4-FFF2-40B4-BE49-F238E27FC236}">
                <a16:creationId xmlns:a16="http://schemas.microsoft.com/office/drawing/2014/main" id="{5918431A-8EB5-C644-815F-4586A30DFC41}"/>
              </a:ext>
            </a:extLst>
          </p:cNvPr>
          <p:cNvSpPr txBox="1">
            <a:spLocks noChangeArrowheads="1"/>
          </p:cNvSpPr>
          <p:nvPr/>
        </p:nvSpPr>
        <p:spPr bwMode="auto">
          <a:xfrm>
            <a:off x="1371600" y="34290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Stomach</a:t>
            </a:r>
          </a:p>
        </p:txBody>
      </p:sp>
      <p:sp>
        <p:nvSpPr>
          <p:cNvPr id="243750" name="Text Box 38">
            <a:extLst>
              <a:ext uri="{FF2B5EF4-FFF2-40B4-BE49-F238E27FC236}">
                <a16:creationId xmlns:a16="http://schemas.microsoft.com/office/drawing/2014/main" id="{F57462F8-E7C5-C646-8CF3-217FC5C79A09}"/>
              </a:ext>
            </a:extLst>
          </p:cNvPr>
          <p:cNvSpPr txBox="1">
            <a:spLocks noChangeArrowheads="1"/>
          </p:cNvSpPr>
          <p:nvPr/>
        </p:nvSpPr>
        <p:spPr bwMode="auto">
          <a:xfrm>
            <a:off x="1143000" y="1339850"/>
            <a:ext cx="3575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Tx/>
              <a:buNone/>
            </a:pPr>
            <a:r>
              <a:rPr lang="en-US" altLang="en-US" sz="1600"/>
              <a:t>Rate Per 100,000</a:t>
            </a:r>
          </a:p>
        </p:txBody>
      </p:sp>
      <p:sp>
        <p:nvSpPr>
          <p:cNvPr id="243751" name="Line 39">
            <a:extLst>
              <a:ext uri="{FF2B5EF4-FFF2-40B4-BE49-F238E27FC236}">
                <a16:creationId xmlns:a16="http://schemas.microsoft.com/office/drawing/2014/main" id="{9B8DF2EB-A808-464E-9EC5-D4763DE3C601}"/>
              </a:ext>
            </a:extLst>
          </p:cNvPr>
          <p:cNvSpPr>
            <a:spLocks noChangeShapeType="1"/>
          </p:cNvSpPr>
          <p:nvPr/>
        </p:nvSpPr>
        <p:spPr bwMode="auto">
          <a:xfrm>
            <a:off x="5562600" y="5334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752" name="Line 40">
            <a:extLst>
              <a:ext uri="{FF2B5EF4-FFF2-40B4-BE49-F238E27FC236}">
                <a16:creationId xmlns:a16="http://schemas.microsoft.com/office/drawing/2014/main" id="{4E4717FB-599E-E149-B0ED-81803C483680}"/>
              </a:ext>
            </a:extLst>
          </p:cNvPr>
          <p:cNvSpPr>
            <a:spLocks noChangeShapeType="1"/>
          </p:cNvSpPr>
          <p:nvPr/>
        </p:nvSpPr>
        <p:spPr bwMode="auto">
          <a:xfrm>
            <a:off x="54864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3753" name="Text Box 41">
            <a:extLst>
              <a:ext uri="{FF2B5EF4-FFF2-40B4-BE49-F238E27FC236}">
                <a16:creationId xmlns:a16="http://schemas.microsoft.com/office/drawing/2014/main" id="{ADC84E56-74E1-EB4E-A5DB-A5605805F6D2}"/>
              </a:ext>
            </a:extLst>
          </p:cNvPr>
          <p:cNvSpPr txBox="1">
            <a:spLocks noChangeArrowheads="1"/>
          </p:cNvSpPr>
          <p:nvPr/>
        </p:nvSpPr>
        <p:spPr bwMode="auto">
          <a:xfrm>
            <a:off x="6781800" y="36576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Prostate</a:t>
            </a:r>
          </a:p>
        </p:txBody>
      </p:sp>
      <p:sp>
        <p:nvSpPr>
          <p:cNvPr id="243754" name="Text Box 42">
            <a:extLst>
              <a:ext uri="{FF2B5EF4-FFF2-40B4-BE49-F238E27FC236}">
                <a16:creationId xmlns:a16="http://schemas.microsoft.com/office/drawing/2014/main" id="{0AE8FF6F-10B6-2541-86B2-039F12C1D7E2}"/>
              </a:ext>
            </a:extLst>
          </p:cNvPr>
          <p:cNvSpPr txBox="1">
            <a:spLocks noChangeArrowheads="1"/>
          </p:cNvSpPr>
          <p:nvPr/>
        </p:nvSpPr>
        <p:spPr bwMode="auto">
          <a:xfrm>
            <a:off x="6043613" y="4754563"/>
            <a:ext cx="89058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Pancreas</a:t>
            </a:r>
          </a:p>
        </p:txBody>
      </p:sp>
      <p:sp>
        <p:nvSpPr>
          <p:cNvPr id="243755" name="Text Box 43">
            <a:extLst>
              <a:ext uri="{FF2B5EF4-FFF2-40B4-BE49-F238E27FC236}">
                <a16:creationId xmlns:a16="http://schemas.microsoft.com/office/drawing/2014/main" id="{B7C50A6B-1E3F-6242-A629-DD340C684802}"/>
              </a:ext>
            </a:extLst>
          </p:cNvPr>
          <p:cNvSpPr txBox="1">
            <a:spLocks noChangeArrowheads="1"/>
          </p:cNvSpPr>
          <p:nvPr/>
        </p:nvSpPr>
        <p:spPr bwMode="auto">
          <a:xfrm>
            <a:off x="5257800" y="5287963"/>
            <a:ext cx="6096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Liver</a:t>
            </a:r>
          </a:p>
        </p:txBody>
      </p:sp>
      <p:sp>
        <p:nvSpPr>
          <p:cNvPr id="243756" name="Text Box 44">
            <a:extLst>
              <a:ext uri="{FF2B5EF4-FFF2-40B4-BE49-F238E27FC236}">
                <a16:creationId xmlns:a16="http://schemas.microsoft.com/office/drawing/2014/main" id="{E05A1C04-D26F-BC4A-A981-EA26D39689E8}"/>
              </a:ext>
            </a:extLst>
          </p:cNvPr>
          <p:cNvSpPr txBox="1">
            <a:spLocks noChangeArrowheads="1"/>
          </p:cNvSpPr>
          <p:nvPr/>
        </p:nvSpPr>
        <p:spPr bwMode="auto">
          <a:xfrm>
            <a:off x="1905000" y="5287963"/>
            <a:ext cx="1143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buFontTx/>
              <a:buNone/>
            </a:pPr>
            <a:r>
              <a:rPr lang="en-US" altLang="en-US" sz="1200"/>
              <a:t>Leukemia</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69" name="Rectangle 33">
            <a:extLst>
              <a:ext uri="{FF2B5EF4-FFF2-40B4-BE49-F238E27FC236}">
                <a16:creationId xmlns:a16="http://schemas.microsoft.com/office/drawing/2014/main" id="{1D2740CE-6ED4-7442-B753-418729904BF7}"/>
              </a:ext>
            </a:extLst>
          </p:cNvPr>
          <p:cNvSpPr>
            <a:spLocks noGrp="1" noChangeArrowheads="1"/>
          </p:cNvSpPr>
          <p:nvPr>
            <p:ph type="title" idx="4294967295"/>
          </p:nvPr>
        </p:nvSpPr>
        <p:spPr>
          <a:xfrm>
            <a:off x="152400" y="196850"/>
            <a:ext cx="8839200" cy="579438"/>
          </a:xfrm>
        </p:spPr>
        <p:txBody>
          <a:bodyPr/>
          <a:lstStyle/>
          <a:p>
            <a:r>
              <a:rPr lang="en-US" altLang="en-US" sz="3200" b="1"/>
              <a:t>Cancer Death Rates US Female 1930-2003</a:t>
            </a:r>
            <a:endParaRPr lang="en-US" altLang="en-US" sz="3600"/>
          </a:p>
        </p:txBody>
      </p:sp>
      <p:sp>
        <p:nvSpPr>
          <p:cNvPr id="244785" name="Text Box 49">
            <a:extLst>
              <a:ext uri="{FF2B5EF4-FFF2-40B4-BE49-F238E27FC236}">
                <a16:creationId xmlns:a16="http://schemas.microsoft.com/office/drawing/2014/main" id="{686C64C0-D120-7549-B040-D9FE4EC3D575}"/>
              </a:ext>
            </a:extLst>
          </p:cNvPr>
          <p:cNvSpPr txBox="1">
            <a:spLocks noChangeArrowheads="1"/>
          </p:cNvSpPr>
          <p:nvPr/>
        </p:nvSpPr>
        <p:spPr bwMode="auto">
          <a:xfrm>
            <a:off x="685800" y="6261100"/>
            <a:ext cx="6343650" cy="596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Tx/>
              <a:buNone/>
            </a:pPr>
            <a:r>
              <a:rPr lang="en-US" altLang="en-US" sz="1100"/>
              <a:t>*Age-adjusted to the 2000 US standard population.</a:t>
            </a:r>
          </a:p>
          <a:p>
            <a:pPr eaLnBrk="0" hangingPunct="0">
              <a:buFontTx/>
              <a:buNone/>
            </a:pPr>
            <a:r>
              <a:rPr lang="en-US" altLang="en-US" sz="1100"/>
              <a:t>Source:  US Mortality Public Use Data Tapes 1960-2003, US Mortality Volumes 1930-1959,</a:t>
            </a:r>
          </a:p>
          <a:p>
            <a:pPr eaLnBrk="0" hangingPunct="0">
              <a:buFontTx/>
              <a:buNone/>
            </a:pPr>
            <a:r>
              <a:rPr lang="en-US" altLang="en-US" sz="1100"/>
              <a:t>National Center for Health Statistics, Centers for Disease Control and Prevention, 2006.</a:t>
            </a:r>
          </a:p>
        </p:txBody>
      </p:sp>
      <p:graphicFrame>
        <p:nvGraphicFramePr>
          <p:cNvPr id="244786" name="Object 50">
            <a:extLst>
              <a:ext uri="{FF2B5EF4-FFF2-40B4-BE49-F238E27FC236}">
                <a16:creationId xmlns:a16="http://schemas.microsoft.com/office/drawing/2014/main" id="{1973C208-74AA-064C-8075-6A0F57AE19E1}"/>
              </a:ext>
            </a:extLst>
          </p:cNvPr>
          <p:cNvGraphicFramePr>
            <a:graphicFrameLocks noChangeAspect="1"/>
          </p:cNvGraphicFramePr>
          <p:nvPr/>
        </p:nvGraphicFramePr>
        <p:xfrm>
          <a:off x="533400" y="1066800"/>
          <a:ext cx="8001000" cy="5029200"/>
        </p:xfrm>
        <a:graphic>
          <a:graphicData uri="http://schemas.openxmlformats.org/presentationml/2006/ole">
            <mc:AlternateContent xmlns:mc="http://schemas.openxmlformats.org/markup-compatibility/2006">
              <mc:Choice xmlns:v="urn:schemas-microsoft-com:vml" Requires="v">
                <p:oleObj spid="_x0000_s244800" name="Chart" r:id="rId3" imgW="8013700" imgH="4660900" progId="MSGraph.Chart.8">
                  <p:embed followColorScheme="full"/>
                </p:oleObj>
              </mc:Choice>
              <mc:Fallback>
                <p:oleObj name="Chart" r:id="rId3" imgW="8013700" imgH="4660900" progId="MSGraph.Chart.8">
                  <p:embed followColorScheme="full"/>
                  <p:pic>
                    <p:nvPicPr>
                      <p:cNvPr id="0" name="Object 5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1066800"/>
                        <a:ext cx="8001000" cy="502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4787" name="Text Box 51">
            <a:extLst>
              <a:ext uri="{FF2B5EF4-FFF2-40B4-BE49-F238E27FC236}">
                <a16:creationId xmlns:a16="http://schemas.microsoft.com/office/drawing/2014/main" id="{760327CA-48F9-9247-874A-2C5997B4254A}"/>
              </a:ext>
            </a:extLst>
          </p:cNvPr>
          <p:cNvSpPr txBox="1">
            <a:spLocks noChangeArrowheads="1"/>
          </p:cNvSpPr>
          <p:nvPr/>
        </p:nvSpPr>
        <p:spPr bwMode="auto">
          <a:xfrm>
            <a:off x="6858000" y="35814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Lung &amp; bronchus</a:t>
            </a:r>
          </a:p>
        </p:txBody>
      </p:sp>
      <p:sp>
        <p:nvSpPr>
          <p:cNvPr id="244788" name="Text Box 52">
            <a:extLst>
              <a:ext uri="{FF2B5EF4-FFF2-40B4-BE49-F238E27FC236}">
                <a16:creationId xmlns:a16="http://schemas.microsoft.com/office/drawing/2014/main" id="{919A571E-A8C7-D84F-BE52-93AF04AB2769}"/>
              </a:ext>
            </a:extLst>
          </p:cNvPr>
          <p:cNvSpPr txBox="1">
            <a:spLocks noChangeArrowheads="1"/>
          </p:cNvSpPr>
          <p:nvPr/>
        </p:nvSpPr>
        <p:spPr bwMode="auto">
          <a:xfrm>
            <a:off x="3886200" y="4419600"/>
            <a:ext cx="152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Colon &amp; rectum</a:t>
            </a:r>
          </a:p>
        </p:txBody>
      </p:sp>
      <p:sp>
        <p:nvSpPr>
          <p:cNvPr id="244789" name="Text Box 53">
            <a:extLst>
              <a:ext uri="{FF2B5EF4-FFF2-40B4-BE49-F238E27FC236}">
                <a16:creationId xmlns:a16="http://schemas.microsoft.com/office/drawing/2014/main" id="{2FEE324D-3B17-EF4D-ACA8-DCCD326733A0}"/>
              </a:ext>
            </a:extLst>
          </p:cNvPr>
          <p:cNvSpPr txBox="1">
            <a:spLocks noChangeArrowheads="1"/>
          </p:cNvSpPr>
          <p:nvPr/>
        </p:nvSpPr>
        <p:spPr bwMode="auto">
          <a:xfrm>
            <a:off x="1219200" y="3810000"/>
            <a:ext cx="889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Uterus</a:t>
            </a:r>
          </a:p>
        </p:txBody>
      </p:sp>
      <p:sp>
        <p:nvSpPr>
          <p:cNvPr id="244790" name="Text Box 54">
            <a:extLst>
              <a:ext uri="{FF2B5EF4-FFF2-40B4-BE49-F238E27FC236}">
                <a16:creationId xmlns:a16="http://schemas.microsoft.com/office/drawing/2014/main" id="{A6B251A4-DE11-9143-A99F-A75541F550DF}"/>
              </a:ext>
            </a:extLst>
          </p:cNvPr>
          <p:cNvSpPr txBox="1">
            <a:spLocks noChangeArrowheads="1"/>
          </p:cNvSpPr>
          <p:nvPr/>
        </p:nvSpPr>
        <p:spPr bwMode="auto">
          <a:xfrm>
            <a:off x="1600200" y="4572000"/>
            <a:ext cx="8382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Stomach</a:t>
            </a:r>
          </a:p>
        </p:txBody>
      </p:sp>
      <p:sp>
        <p:nvSpPr>
          <p:cNvPr id="244791" name="Text Box 55">
            <a:extLst>
              <a:ext uri="{FF2B5EF4-FFF2-40B4-BE49-F238E27FC236}">
                <a16:creationId xmlns:a16="http://schemas.microsoft.com/office/drawing/2014/main" id="{C62246A1-5F47-2F4B-8D88-81247E167DDC}"/>
              </a:ext>
            </a:extLst>
          </p:cNvPr>
          <p:cNvSpPr txBox="1">
            <a:spLocks noChangeArrowheads="1"/>
          </p:cNvSpPr>
          <p:nvPr/>
        </p:nvSpPr>
        <p:spPr bwMode="auto">
          <a:xfrm>
            <a:off x="4572000" y="39624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Breast</a:t>
            </a:r>
          </a:p>
        </p:txBody>
      </p:sp>
      <p:sp>
        <p:nvSpPr>
          <p:cNvPr id="244792" name="Text Box 56">
            <a:extLst>
              <a:ext uri="{FF2B5EF4-FFF2-40B4-BE49-F238E27FC236}">
                <a16:creationId xmlns:a16="http://schemas.microsoft.com/office/drawing/2014/main" id="{CD008743-EA47-C841-88E3-88900358E3D1}"/>
              </a:ext>
            </a:extLst>
          </p:cNvPr>
          <p:cNvSpPr txBox="1">
            <a:spLocks noChangeArrowheads="1"/>
          </p:cNvSpPr>
          <p:nvPr/>
        </p:nvSpPr>
        <p:spPr bwMode="auto">
          <a:xfrm>
            <a:off x="1579563" y="5029200"/>
            <a:ext cx="706437"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Ovary</a:t>
            </a:r>
          </a:p>
        </p:txBody>
      </p:sp>
      <p:sp>
        <p:nvSpPr>
          <p:cNvPr id="244793" name="Text Box 57">
            <a:extLst>
              <a:ext uri="{FF2B5EF4-FFF2-40B4-BE49-F238E27FC236}">
                <a16:creationId xmlns:a16="http://schemas.microsoft.com/office/drawing/2014/main" id="{ADA37CC5-7F30-8F47-BD53-85DDF20B510A}"/>
              </a:ext>
            </a:extLst>
          </p:cNvPr>
          <p:cNvSpPr txBox="1">
            <a:spLocks noChangeArrowheads="1"/>
          </p:cNvSpPr>
          <p:nvPr/>
        </p:nvSpPr>
        <p:spPr bwMode="auto">
          <a:xfrm>
            <a:off x="4267200" y="53340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spcBef>
                <a:spcPct val="50000"/>
              </a:spcBef>
              <a:buFontTx/>
              <a:buNone/>
            </a:pPr>
            <a:r>
              <a:rPr lang="en-US" altLang="en-US" sz="1200"/>
              <a:t>Pancreas</a:t>
            </a:r>
          </a:p>
        </p:txBody>
      </p:sp>
      <p:sp>
        <p:nvSpPr>
          <p:cNvPr id="244794" name="Text Box 58">
            <a:extLst>
              <a:ext uri="{FF2B5EF4-FFF2-40B4-BE49-F238E27FC236}">
                <a16:creationId xmlns:a16="http://schemas.microsoft.com/office/drawing/2014/main" id="{3FAE9F20-991A-504A-8C8E-721B39EEF805}"/>
              </a:ext>
            </a:extLst>
          </p:cNvPr>
          <p:cNvSpPr txBox="1">
            <a:spLocks noChangeArrowheads="1"/>
          </p:cNvSpPr>
          <p:nvPr/>
        </p:nvSpPr>
        <p:spPr bwMode="auto">
          <a:xfrm>
            <a:off x="1219200" y="1339850"/>
            <a:ext cx="35750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buFontTx/>
              <a:buNone/>
            </a:pPr>
            <a:r>
              <a:rPr lang="en-US" altLang="en-US" sz="1600"/>
              <a:t>Rate Per 100,000</a:t>
            </a:r>
          </a:p>
        </p:txBody>
      </p:sp>
      <p:sp>
        <p:nvSpPr>
          <p:cNvPr id="244795" name="Line 59">
            <a:extLst>
              <a:ext uri="{FF2B5EF4-FFF2-40B4-BE49-F238E27FC236}">
                <a16:creationId xmlns:a16="http://schemas.microsoft.com/office/drawing/2014/main" id="{F78F4DE7-A644-2A4E-80C5-09E688361B11}"/>
              </a:ext>
            </a:extLst>
          </p:cNvPr>
          <p:cNvSpPr>
            <a:spLocks noChangeShapeType="1"/>
          </p:cNvSpPr>
          <p:nvPr/>
        </p:nvSpPr>
        <p:spPr bwMode="auto">
          <a:xfrm>
            <a:off x="5638800" y="53340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96" name="Line 60">
            <a:extLst>
              <a:ext uri="{FF2B5EF4-FFF2-40B4-BE49-F238E27FC236}">
                <a16:creationId xmlns:a16="http://schemas.microsoft.com/office/drawing/2014/main" id="{88F7F02F-714B-3C41-B975-E2DFE97700C2}"/>
              </a:ext>
            </a:extLst>
          </p:cNvPr>
          <p:cNvSpPr>
            <a:spLocks noChangeShapeType="1"/>
          </p:cNvSpPr>
          <p:nvPr/>
        </p:nvSpPr>
        <p:spPr bwMode="auto">
          <a:xfrm>
            <a:off x="5562600" y="5257800"/>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4797" name="Line 61">
            <a:extLst>
              <a:ext uri="{FF2B5EF4-FFF2-40B4-BE49-F238E27FC236}">
                <a16:creationId xmlns:a16="http://schemas.microsoft.com/office/drawing/2014/main" id="{0C4F5765-9F73-9C48-97CB-F9CF76981392}"/>
              </a:ext>
            </a:extLst>
          </p:cNvPr>
          <p:cNvSpPr>
            <a:spLocks noChangeShapeType="1"/>
          </p:cNvSpPr>
          <p:nvPr/>
        </p:nvSpPr>
        <p:spPr bwMode="auto">
          <a:xfrm flipV="1">
            <a:off x="5029200" y="5257800"/>
            <a:ext cx="5334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1923" name="Object 19">
            <a:extLst>
              <a:ext uri="{FF2B5EF4-FFF2-40B4-BE49-F238E27FC236}">
                <a16:creationId xmlns:a16="http://schemas.microsoft.com/office/drawing/2014/main" id="{14E8BDE7-B829-5E43-8735-B1613832BD5D}"/>
              </a:ext>
            </a:extLst>
          </p:cNvPr>
          <p:cNvGraphicFramePr>
            <a:graphicFrameLocks noChangeAspect="1"/>
          </p:cNvGraphicFramePr>
          <p:nvPr/>
        </p:nvGraphicFramePr>
        <p:xfrm>
          <a:off x="685800" y="1219200"/>
          <a:ext cx="7772400" cy="4697413"/>
        </p:xfrm>
        <a:graphic>
          <a:graphicData uri="http://schemas.openxmlformats.org/presentationml/2006/ole">
            <mc:AlternateContent xmlns:mc="http://schemas.openxmlformats.org/markup-compatibility/2006">
              <mc:Choice xmlns:v="urn:schemas-microsoft-com:vml" Requires="v">
                <p:oleObj spid="_x0000_s251928" name="Chart" r:id="rId3" imgW="8242300" imgH="4572000" progId="MSGraph.Chart.8">
                  <p:embed followColorScheme="full"/>
                </p:oleObj>
              </mc:Choice>
              <mc:Fallback>
                <p:oleObj name="Chart" r:id="rId3" imgW="8242300" imgH="4572000" progId="MSGraph.Chart.8">
                  <p:embed followColorScheme="full"/>
                  <p:pic>
                    <p:nvPicPr>
                      <p:cNvPr id="0" name="Object 1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219200"/>
                        <a:ext cx="7772400" cy="4697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1924" name="Text Box 20">
            <a:extLst>
              <a:ext uri="{FF2B5EF4-FFF2-40B4-BE49-F238E27FC236}">
                <a16:creationId xmlns:a16="http://schemas.microsoft.com/office/drawing/2014/main" id="{76BE301C-4852-0245-8CE0-7C3461D8C491}"/>
              </a:ext>
            </a:extLst>
          </p:cNvPr>
          <p:cNvSpPr txBox="1">
            <a:spLocks noChangeArrowheads="1"/>
          </p:cNvSpPr>
          <p:nvPr/>
        </p:nvSpPr>
        <p:spPr bwMode="auto">
          <a:xfrm>
            <a:off x="582613" y="5924550"/>
            <a:ext cx="7210425" cy="765175"/>
          </a:xfrm>
          <a:prstGeom prst="rect">
            <a:avLst/>
          </a:prstGeom>
          <a:noFill/>
          <a:ln>
            <a:noFill/>
          </a:ln>
          <a:effectLst/>
          <a:extLst>
            <a:ext uri="{909E8E84-426E-40DD-AFC4-6F175D3DCCD1}">
              <a14:hiddenFill xmlns:a14="http://schemas.microsoft.com/office/drawing/2010/main">
                <a:solidFill>
                  <a:srgbClr val="CC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buFontTx/>
              <a:buNone/>
            </a:pPr>
            <a:r>
              <a:rPr lang="en-US" altLang="en-US" sz="1100">
                <a:solidFill>
                  <a:srgbClr val="000000"/>
                </a:solidFill>
              </a:rPr>
              <a:t>*Per 100,000, age-adjusted to the 2000 US standard population.</a:t>
            </a:r>
          </a:p>
          <a:p>
            <a:pPr eaLnBrk="0" hangingPunct="0">
              <a:buFontTx/>
              <a:buNone/>
            </a:pPr>
            <a:r>
              <a:rPr lang="en-US" altLang="en-US" sz="1200" baseline="30000">
                <a:solidFill>
                  <a:srgbClr val="000000"/>
                </a:solidFill>
              </a:rPr>
              <a:t>† </a:t>
            </a:r>
            <a:r>
              <a:rPr lang="en-US" altLang="en-US" sz="1100">
                <a:solidFill>
                  <a:srgbClr val="000000"/>
                </a:solidFill>
              </a:rPr>
              <a:t>Persons of Hispanic origin may be of any race.</a:t>
            </a:r>
          </a:p>
          <a:p>
            <a:pPr eaLnBrk="0" hangingPunct="0">
              <a:buFontTx/>
              <a:buNone/>
            </a:pPr>
            <a:r>
              <a:rPr lang="en-US" altLang="en-US" sz="1100">
                <a:solidFill>
                  <a:srgbClr val="000000"/>
                </a:solidFill>
              </a:rPr>
              <a:t>Source: Surveillance, Epidemiology, and End Results Program, 1975-2003, Division of Cancer Control and</a:t>
            </a:r>
          </a:p>
          <a:p>
            <a:pPr eaLnBrk="0" hangingPunct="0">
              <a:buFontTx/>
              <a:buNone/>
            </a:pPr>
            <a:r>
              <a:rPr lang="en-US" altLang="en-US" sz="1100">
                <a:solidFill>
                  <a:srgbClr val="000000"/>
                </a:solidFill>
              </a:rPr>
              <a:t>Population Sciences, National Cancer Institute, 2006.</a:t>
            </a:r>
          </a:p>
        </p:txBody>
      </p:sp>
      <p:sp>
        <p:nvSpPr>
          <p:cNvPr id="251925" name="Rectangle 21">
            <a:extLst>
              <a:ext uri="{FF2B5EF4-FFF2-40B4-BE49-F238E27FC236}">
                <a16:creationId xmlns:a16="http://schemas.microsoft.com/office/drawing/2014/main" id="{837C0918-E8CC-9E4C-B374-51F103351B4C}"/>
              </a:ext>
            </a:extLst>
          </p:cNvPr>
          <p:cNvSpPr>
            <a:spLocks noChangeArrowheads="1"/>
          </p:cNvSpPr>
          <p:nvPr/>
        </p:nvSpPr>
        <p:spPr bwMode="auto">
          <a:xfrm>
            <a:off x="228600" y="320675"/>
            <a:ext cx="8763000" cy="365125"/>
          </a:xfrm>
          <a:prstGeom prst="rect">
            <a:avLst/>
          </a:prstGeom>
          <a:noFill/>
          <a:ln>
            <a:noFill/>
          </a:ln>
          <a:effectLst/>
          <a:extLst>
            <a:ext uri="{909E8E84-426E-40DD-AFC4-6F175D3DCCD1}">
              <a14:hiddenFill xmlns:a14="http://schemas.microsoft.com/office/drawing/2010/main">
                <a:solidFill>
                  <a:srgbClr val="CC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buFontTx/>
              <a:buNone/>
            </a:pPr>
            <a:r>
              <a:rPr lang="en-US" altLang="en-US" sz="2400">
                <a:solidFill>
                  <a:schemeClr val="tx1"/>
                </a:solidFill>
              </a:rPr>
              <a:t>Cancer Death Rates*, by Race and Ethnicity US 1999-2003</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3" name="Rectangle 5">
            <a:extLst>
              <a:ext uri="{FF2B5EF4-FFF2-40B4-BE49-F238E27FC236}">
                <a16:creationId xmlns:a16="http://schemas.microsoft.com/office/drawing/2014/main" id="{59280861-31A6-4B4A-B306-9ED97937BF33}"/>
              </a:ext>
            </a:extLst>
          </p:cNvPr>
          <p:cNvSpPr>
            <a:spLocks noChangeArrowheads="1"/>
          </p:cNvSpPr>
          <p:nvPr/>
        </p:nvSpPr>
        <p:spPr bwMode="auto">
          <a:xfrm>
            <a:off x="304800" y="182563"/>
            <a:ext cx="85344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buFontTx/>
              <a:buNone/>
            </a:pPr>
            <a:r>
              <a:rPr lang="en-US" altLang="en-US" sz="3800"/>
              <a:t>Tobacco Use in the US, 1900-2003</a:t>
            </a:r>
          </a:p>
        </p:txBody>
      </p:sp>
      <p:graphicFrame>
        <p:nvGraphicFramePr>
          <p:cNvPr id="252934" name="Object 6">
            <a:extLst>
              <a:ext uri="{FF2B5EF4-FFF2-40B4-BE49-F238E27FC236}">
                <a16:creationId xmlns:a16="http://schemas.microsoft.com/office/drawing/2014/main" id="{74D7B058-18A9-8841-A2B0-6685D1F99A52}"/>
              </a:ext>
            </a:extLst>
          </p:cNvPr>
          <p:cNvGraphicFramePr>
            <a:graphicFrameLocks noChangeAspect="1"/>
          </p:cNvGraphicFramePr>
          <p:nvPr/>
        </p:nvGraphicFramePr>
        <p:xfrm>
          <a:off x="914400" y="1066800"/>
          <a:ext cx="7696200" cy="5410200"/>
        </p:xfrm>
        <a:graphic>
          <a:graphicData uri="http://schemas.openxmlformats.org/presentationml/2006/ole">
            <mc:AlternateContent xmlns:mc="http://schemas.openxmlformats.org/markup-compatibility/2006">
              <mc:Choice xmlns:v="urn:schemas-microsoft-com:vml" Requires="v">
                <p:oleObj spid="_x0000_s252941" name="Chart" r:id="rId3" imgW="5969000" imgH="3759200" progId="MSGraph.Chart.8">
                  <p:embed followColorScheme="full"/>
                </p:oleObj>
              </mc:Choice>
              <mc:Fallback>
                <p:oleObj name="Chart" r:id="rId3" imgW="5969000" imgH="3759200" progId="MSGraph.Chart.8">
                  <p:embed followColorScheme="full"/>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1066800"/>
                        <a:ext cx="7696200" cy="541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2935" name="Text Box 7">
            <a:extLst>
              <a:ext uri="{FF2B5EF4-FFF2-40B4-BE49-F238E27FC236}">
                <a16:creationId xmlns:a16="http://schemas.microsoft.com/office/drawing/2014/main" id="{0EBBF4DF-C7E0-8646-9EA6-AED474983056}"/>
              </a:ext>
            </a:extLst>
          </p:cNvPr>
          <p:cNvSpPr txBox="1">
            <a:spLocks noChangeArrowheads="1"/>
          </p:cNvSpPr>
          <p:nvPr/>
        </p:nvSpPr>
        <p:spPr bwMode="auto">
          <a:xfrm>
            <a:off x="762000" y="6019800"/>
            <a:ext cx="76200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100"/>
              <a:t>*Age-adjusted to 2000 US standard population.                                                                                                     Source: Death rates: US Mortality Public Use Tapes, 1960-2003, US Mortality Volumes, 1930-1959, National Center for Health Statistics, Centers for Disease Control and Prevention, 2005. Cigarette consumption: US Department of Agriculture, 1900-2003.</a:t>
            </a:r>
          </a:p>
        </p:txBody>
      </p:sp>
      <p:sp>
        <p:nvSpPr>
          <p:cNvPr id="252936" name="Text Box 8">
            <a:extLst>
              <a:ext uri="{FF2B5EF4-FFF2-40B4-BE49-F238E27FC236}">
                <a16:creationId xmlns:a16="http://schemas.microsoft.com/office/drawing/2014/main" id="{4C3D38FC-4B45-0441-A108-9894886FB455}"/>
              </a:ext>
            </a:extLst>
          </p:cNvPr>
          <p:cNvSpPr txBox="1">
            <a:spLocks noChangeArrowheads="1"/>
          </p:cNvSpPr>
          <p:nvPr/>
        </p:nvSpPr>
        <p:spPr bwMode="auto">
          <a:xfrm>
            <a:off x="2057400" y="243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altLang="en-US" sz="1200"/>
              <a:t>Per capita cigarette consumption</a:t>
            </a:r>
          </a:p>
        </p:txBody>
      </p:sp>
      <p:sp>
        <p:nvSpPr>
          <p:cNvPr id="252937" name="Text Box 9">
            <a:extLst>
              <a:ext uri="{FF2B5EF4-FFF2-40B4-BE49-F238E27FC236}">
                <a16:creationId xmlns:a16="http://schemas.microsoft.com/office/drawing/2014/main" id="{0AAF4F7D-DC78-9E47-9DC6-7DCAF65B45DE}"/>
              </a:ext>
            </a:extLst>
          </p:cNvPr>
          <p:cNvSpPr txBox="1">
            <a:spLocks noChangeArrowheads="1"/>
          </p:cNvSpPr>
          <p:nvPr/>
        </p:nvSpPr>
        <p:spPr bwMode="auto">
          <a:xfrm>
            <a:off x="4953000" y="3276600"/>
            <a:ext cx="175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200"/>
              <a:t>Male lung cancer death rate</a:t>
            </a:r>
          </a:p>
        </p:txBody>
      </p:sp>
      <p:sp>
        <p:nvSpPr>
          <p:cNvPr id="252938" name="Text Box 10">
            <a:extLst>
              <a:ext uri="{FF2B5EF4-FFF2-40B4-BE49-F238E27FC236}">
                <a16:creationId xmlns:a16="http://schemas.microsoft.com/office/drawing/2014/main" id="{787A8B2D-15EB-DF42-89CF-5034AC47FB8D}"/>
              </a:ext>
            </a:extLst>
          </p:cNvPr>
          <p:cNvSpPr txBox="1">
            <a:spLocks noChangeArrowheads="1"/>
          </p:cNvSpPr>
          <p:nvPr/>
        </p:nvSpPr>
        <p:spPr bwMode="auto">
          <a:xfrm>
            <a:off x="5410200" y="44958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200"/>
              <a:t>Female lung cancer death rate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60" name="Rectangle 8">
            <a:extLst>
              <a:ext uri="{FF2B5EF4-FFF2-40B4-BE49-F238E27FC236}">
                <a16:creationId xmlns:a16="http://schemas.microsoft.com/office/drawing/2014/main" id="{3AA8F9BC-BF3E-0944-AE4F-399710BD6DC0}"/>
              </a:ext>
            </a:extLst>
          </p:cNvPr>
          <p:cNvSpPr>
            <a:spLocks noChangeArrowheads="1"/>
          </p:cNvSpPr>
          <p:nvPr/>
        </p:nvSpPr>
        <p:spPr bwMode="auto">
          <a:xfrm>
            <a:off x="838200" y="0"/>
            <a:ext cx="7467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pPr>
              <a:buFontTx/>
              <a:buNone/>
            </a:pPr>
            <a:r>
              <a:rPr lang="en-US" altLang="en-US" sz="3000"/>
              <a:t>Trends in Overweight* Prevalence (%), Adults 18 and Older, US, 1992-2005</a:t>
            </a:r>
          </a:p>
        </p:txBody>
      </p:sp>
      <p:graphicFrame>
        <p:nvGraphicFramePr>
          <p:cNvPr id="253961" name="Object 9">
            <a:extLst>
              <a:ext uri="{FF2B5EF4-FFF2-40B4-BE49-F238E27FC236}">
                <a16:creationId xmlns:a16="http://schemas.microsoft.com/office/drawing/2014/main" id="{5DC06A45-1224-014A-8B91-DBF9C169DFC9}"/>
              </a:ext>
            </a:extLst>
          </p:cNvPr>
          <p:cNvGraphicFramePr>
            <a:graphicFrameLocks noChangeAspect="1"/>
          </p:cNvGraphicFramePr>
          <p:nvPr/>
        </p:nvGraphicFramePr>
        <p:xfrm>
          <a:off x="1219200" y="1143000"/>
          <a:ext cx="2965450" cy="2224088"/>
        </p:xfrm>
        <a:graphic>
          <a:graphicData uri="http://schemas.openxmlformats.org/presentationml/2006/ole">
            <mc:AlternateContent xmlns:mc="http://schemas.openxmlformats.org/markup-compatibility/2006">
              <mc:Choice xmlns:v="urn:schemas-microsoft-com:vml" Requires="v">
                <p:oleObj spid="_x0000_s253987" name="Photo Editor Photo" r:id="rId3" imgW="9144000" imgH="6858000" progId="MSPhotoEd.3">
                  <p:embed/>
                </p:oleObj>
              </mc:Choice>
              <mc:Fallback>
                <p:oleObj name="Photo Editor Photo" r:id="rId3" imgW="9144000" imgH="6858000" progId="MSPhotoEd.3">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143000"/>
                        <a:ext cx="2965450"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3962" name="Object 10">
            <a:extLst>
              <a:ext uri="{FF2B5EF4-FFF2-40B4-BE49-F238E27FC236}">
                <a16:creationId xmlns:a16="http://schemas.microsoft.com/office/drawing/2014/main" id="{BA00F267-FAF4-9B4C-BD6C-EB1EDC9870D3}"/>
              </a:ext>
            </a:extLst>
          </p:cNvPr>
          <p:cNvGraphicFramePr>
            <a:graphicFrameLocks noChangeAspect="1"/>
          </p:cNvGraphicFramePr>
          <p:nvPr/>
        </p:nvGraphicFramePr>
        <p:xfrm>
          <a:off x="4724400" y="1143000"/>
          <a:ext cx="3003550" cy="2252663"/>
        </p:xfrm>
        <a:graphic>
          <a:graphicData uri="http://schemas.openxmlformats.org/presentationml/2006/ole">
            <mc:AlternateContent xmlns:mc="http://schemas.openxmlformats.org/markup-compatibility/2006">
              <mc:Choice xmlns:v="urn:schemas-microsoft-com:vml" Requires="v">
                <p:oleObj spid="_x0000_s253988" name="Photo Editor Photo" r:id="rId5" imgW="9144000" imgH="6858000" progId="MSPhotoEd.3">
                  <p:embed/>
                </p:oleObj>
              </mc:Choice>
              <mc:Fallback>
                <p:oleObj name="Photo Editor Photo" r:id="rId5" imgW="9144000" imgH="6858000" progId="MSPhotoEd.3">
                  <p:embed/>
                  <p:pic>
                    <p:nvPicPr>
                      <p:cNvPr id="0" name="Object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24400" y="1143000"/>
                        <a:ext cx="3003550" cy="2252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53963" name="Object 11">
            <a:extLst>
              <a:ext uri="{FF2B5EF4-FFF2-40B4-BE49-F238E27FC236}">
                <a16:creationId xmlns:a16="http://schemas.microsoft.com/office/drawing/2014/main" id="{2B4B992B-3C27-DE44-AE60-F8FDE3D110DC}"/>
              </a:ext>
            </a:extLst>
          </p:cNvPr>
          <p:cNvGraphicFramePr>
            <a:graphicFrameLocks noChangeAspect="1"/>
          </p:cNvGraphicFramePr>
          <p:nvPr/>
        </p:nvGraphicFramePr>
        <p:xfrm>
          <a:off x="1295400" y="3581400"/>
          <a:ext cx="2965450" cy="2224088"/>
        </p:xfrm>
        <a:graphic>
          <a:graphicData uri="http://schemas.openxmlformats.org/presentationml/2006/ole">
            <mc:AlternateContent xmlns:mc="http://schemas.openxmlformats.org/markup-compatibility/2006">
              <mc:Choice xmlns:v="urn:schemas-microsoft-com:vml" Requires="v">
                <p:oleObj spid="_x0000_s253989" name="Photo Editor Photo" r:id="rId7" imgW="9144000" imgH="6858000" progId="MSPhotoEd.3">
                  <p:embed/>
                </p:oleObj>
              </mc:Choice>
              <mc:Fallback>
                <p:oleObj name="Photo Editor Photo" r:id="rId7" imgW="9144000" imgH="6858000" progId="MSPhotoEd.3">
                  <p:embed/>
                  <p:pic>
                    <p:nvPicPr>
                      <p:cNvPr id="0" name="Object 1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3581400"/>
                        <a:ext cx="2965450" cy="222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53964" name="Text Box 12">
            <a:extLst>
              <a:ext uri="{FF2B5EF4-FFF2-40B4-BE49-F238E27FC236}">
                <a16:creationId xmlns:a16="http://schemas.microsoft.com/office/drawing/2014/main" id="{7D62C003-13F7-EE4C-94EE-9B03CF6A574E}"/>
              </a:ext>
            </a:extLst>
          </p:cNvPr>
          <p:cNvSpPr txBox="1">
            <a:spLocks noChangeArrowheads="1"/>
          </p:cNvSpPr>
          <p:nvPr/>
        </p:nvSpPr>
        <p:spPr bwMode="auto">
          <a:xfrm>
            <a:off x="2057400" y="1066800"/>
            <a:ext cx="1143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en-US" altLang="en-US" sz="1400" b="0"/>
              <a:t>1992</a:t>
            </a:r>
          </a:p>
        </p:txBody>
      </p:sp>
      <p:sp>
        <p:nvSpPr>
          <p:cNvPr id="253965" name="Text Box 13">
            <a:extLst>
              <a:ext uri="{FF2B5EF4-FFF2-40B4-BE49-F238E27FC236}">
                <a16:creationId xmlns:a16="http://schemas.microsoft.com/office/drawing/2014/main" id="{13AEDCF5-173F-0C44-A3B1-1E9DE68C5F0B}"/>
              </a:ext>
            </a:extLst>
          </p:cNvPr>
          <p:cNvSpPr txBox="1">
            <a:spLocks noChangeArrowheads="1"/>
          </p:cNvSpPr>
          <p:nvPr/>
        </p:nvSpPr>
        <p:spPr bwMode="auto">
          <a:xfrm>
            <a:off x="5791200" y="10668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en-US" altLang="en-US" sz="1400" b="0"/>
              <a:t>1995</a:t>
            </a:r>
          </a:p>
        </p:txBody>
      </p:sp>
      <p:sp>
        <p:nvSpPr>
          <p:cNvPr id="253966" name="Text Box 14">
            <a:extLst>
              <a:ext uri="{FF2B5EF4-FFF2-40B4-BE49-F238E27FC236}">
                <a16:creationId xmlns:a16="http://schemas.microsoft.com/office/drawing/2014/main" id="{D9CBBE7B-7D1C-4F4A-9229-2EC3BD6BF5C5}"/>
              </a:ext>
            </a:extLst>
          </p:cNvPr>
          <p:cNvSpPr txBox="1">
            <a:spLocks noChangeArrowheads="1"/>
          </p:cNvSpPr>
          <p:nvPr/>
        </p:nvSpPr>
        <p:spPr bwMode="auto">
          <a:xfrm>
            <a:off x="2286000" y="3429000"/>
            <a:ext cx="838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en-US" altLang="en-US" sz="1400" b="0"/>
              <a:t>1998</a:t>
            </a:r>
          </a:p>
        </p:txBody>
      </p:sp>
      <p:grpSp>
        <p:nvGrpSpPr>
          <p:cNvPr id="253967" name="Group 15">
            <a:extLst>
              <a:ext uri="{FF2B5EF4-FFF2-40B4-BE49-F238E27FC236}">
                <a16:creationId xmlns:a16="http://schemas.microsoft.com/office/drawing/2014/main" id="{B5D53746-17C3-554D-BDA1-4A2D63E269D9}"/>
              </a:ext>
            </a:extLst>
          </p:cNvPr>
          <p:cNvGrpSpPr>
            <a:grpSpLocks/>
          </p:cNvGrpSpPr>
          <p:nvPr/>
        </p:nvGrpSpPr>
        <p:grpSpPr bwMode="auto">
          <a:xfrm>
            <a:off x="2209800" y="5927725"/>
            <a:ext cx="4876800" cy="244475"/>
            <a:chOff x="1728" y="3744"/>
            <a:chExt cx="3072" cy="154"/>
          </a:xfrm>
        </p:grpSpPr>
        <p:sp>
          <p:nvSpPr>
            <p:cNvPr id="253968" name="Rectangle 16">
              <a:extLst>
                <a:ext uri="{FF2B5EF4-FFF2-40B4-BE49-F238E27FC236}">
                  <a16:creationId xmlns:a16="http://schemas.microsoft.com/office/drawing/2014/main" id="{01C736DC-33DA-D940-B54F-AD7FEC0BE376}"/>
                </a:ext>
              </a:extLst>
            </p:cNvPr>
            <p:cNvSpPr>
              <a:spLocks noChangeArrowheads="1"/>
            </p:cNvSpPr>
            <p:nvPr/>
          </p:nvSpPr>
          <p:spPr bwMode="auto">
            <a:xfrm>
              <a:off x="1728" y="3744"/>
              <a:ext cx="96" cy="96"/>
            </a:xfrm>
            <a:prstGeom prst="rect">
              <a:avLst/>
            </a:prstGeom>
            <a:solidFill>
              <a:srgbClr val="CBB39B"/>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69" name="Rectangle 17">
              <a:extLst>
                <a:ext uri="{FF2B5EF4-FFF2-40B4-BE49-F238E27FC236}">
                  <a16:creationId xmlns:a16="http://schemas.microsoft.com/office/drawing/2014/main" id="{4C668D47-10CB-2149-80E3-3E41DCEAC1D4}"/>
                </a:ext>
              </a:extLst>
            </p:cNvPr>
            <p:cNvSpPr>
              <a:spLocks noChangeArrowheads="1"/>
            </p:cNvSpPr>
            <p:nvPr/>
          </p:nvSpPr>
          <p:spPr bwMode="auto">
            <a:xfrm>
              <a:off x="2352" y="3744"/>
              <a:ext cx="96" cy="96"/>
            </a:xfrm>
            <a:prstGeom prst="rect">
              <a:avLst/>
            </a:prstGeom>
            <a:solidFill>
              <a:srgbClr val="B26684"/>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70" name="Rectangle 18">
              <a:extLst>
                <a:ext uri="{FF2B5EF4-FFF2-40B4-BE49-F238E27FC236}">
                  <a16:creationId xmlns:a16="http://schemas.microsoft.com/office/drawing/2014/main" id="{492817C5-7264-374B-A350-0AA08A009B2C}"/>
                </a:ext>
              </a:extLst>
            </p:cNvPr>
            <p:cNvSpPr>
              <a:spLocks noChangeArrowheads="1"/>
            </p:cNvSpPr>
            <p:nvPr/>
          </p:nvSpPr>
          <p:spPr bwMode="auto">
            <a:xfrm>
              <a:off x="2832" y="3744"/>
              <a:ext cx="96" cy="96"/>
            </a:xfrm>
            <a:prstGeom prst="rect">
              <a:avLst/>
            </a:prstGeom>
            <a:solidFill>
              <a:srgbClr val="C41E3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71" name="Rectangle 19">
              <a:extLst>
                <a:ext uri="{FF2B5EF4-FFF2-40B4-BE49-F238E27FC236}">
                  <a16:creationId xmlns:a16="http://schemas.microsoft.com/office/drawing/2014/main" id="{92FE4016-EAB9-B349-B2FC-6E62F91DCC6D}"/>
                </a:ext>
              </a:extLst>
            </p:cNvPr>
            <p:cNvSpPr>
              <a:spLocks noChangeArrowheads="1"/>
            </p:cNvSpPr>
            <p:nvPr/>
          </p:nvSpPr>
          <p:spPr bwMode="auto">
            <a:xfrm>
              <a:off x="3504" y="3744"/>
              <a:ext cx="96" cy="9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3972" name="Text Box 20">
              <a:extLst>
                <a:ext uri="{FF2B5EF4-FFF2-40B4-BE49-F238E27FC236}">
                  <a16:creationId xmlns:a16="http://schemas.microsoft.com/office/drawing/2014/main" id="{DBB5DB88-0F88-9644-B204-CE1D8E5D5BFA}"/>
                </a:ext>
              </a:extLst>
            </p:cNvPr>
            <p:cNvSpPr txBox="1">
              <a:spLocks noChangeArrowheads="1"/>
            </p:cNvSpPr>
            <p:nvPr/>
          </p:nvSpPr>
          <p:spPr bwMode="auto">
            <a:xfrm>
              <a:off x="1776" y="3744"/>
              <a:ext cx="816"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000">
                  <a:latin typeface="Arial Narrow" panose="020B0604020202020204" pitchFamily="34" charset="0"/>
                </a:rPr>
                <a:t>Less than 50%</a:t>
              </a:r>
            </a:p>
          </p:txBody>
        </p:sp>
        <p:sp>
          <p:nvSpPr>
            <p:cNvPr id="253973" name="Text Box 21">
              <a:extLst>
                <a:ext uri="{FF2B5EF4-FFF2-40B4-BE49-F238E27FC236}">
                  <a16:creationId xmlns:a16="http://schemas.microsoft.com/office/drawing/2014/main" id="{2D8E66CE-D6CA-9E47-9432-81BEDA45AF06}"/>
                </a:ext>
              </a:extLst>
            </p:cNvPr>
            <p:cNvSpPr txBox="1">
              <a:spLocks noChangeArrowheads="1"/>
            </p:cNvSpPr>
            <p:nvPr/>
          </p:nvSpPr>
          <p:spPr bwMode="auto">
            <a:xfrm>
              <a:off x="2400" y="3744"/>
              <a:ext cx="480"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000">
                  <a:latin typeface="Arial Narrow" panose="020B0604020202020204" pitchFamily="34" charset="0"/>
                </a:rPr>
                <a:t>50 to 55%</a:t>
              </a:r>
            </a:p>
          </p:txBody>
        </p:sp>
        <p:sp>
          <p:nvSpPr>
            <p:cNvPr id="253974" name="Text Box 22">
              <a:extLst>
                <a:ext uri="{FF2B5EF4-FFF2-40B4-BE49-F238E27FC236}">
                  <a16:creationId xmlns:a16="http://schemas.microsoft.com/office/drawing/2014/main" id="{73F63A4A-779D-EE43-9B6C-8583FFC1029C}"/>
                </a:ext>
              </a:extLst>
            </p:cNvPr>
            <p:cNvSpPr txBox="1">
              <a:spLocks noChangeArrowheads="1"/>
            </p:cNvSpPr>
            <p:nvPr/>
          </p:nvSpPr>
          <p:spPr bwMode="auto">
            <a:xfrm>
              <a:off x="2880" y="3744"/>
              <a:ext cx="672"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ltLang="en-US" sz="1000">
                  <a:latin typeface="Arial Narrow" panose="020B0604020202020204" pitchFamily="34" charset="0"/>
                </a:rPr>
                <a:t>More than 55%</a:t>
              </a:r>
            </a:p>
          </p:txBody>
        </p:sp>
        <p:sp>
          <p:nvSpPr>
            <p:cNvPr id="253975" name="Text Box 23">
              <a:extLst>
                <a:ext uri="{FF2B5EF4-FFF2-40B4-BE49-F238E27FC236}">
                  <a16:creationId xmlns:a16="http://schemas.microsoft.com/office/drawing/2014/main" id="{9D0FE56C-7EF1-6140-9E7E-52CE278CA226}"/>
                </a:ext>
              </a:extLst>
            </p:cNvPr>
            <p:cNvSpPr txBox="1">
              <a:spLocks noChangeArrowheads="1"/>
            </p:cNvSpPr>
            <p:nvPr/>
          </p:nvSpPr>
          <p:spPr bwMode="auto">
            <a:xfrm>
              <a:off x="3456" y="3744"/>
              <a:ext cx="1344" cy="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altLang="en-US" sz="1000">
                  <a:latin typeface="Arial Narrow" panose="020B0604020202020204" pitchFamily="34" charset="0"/>
                </a:rPr>
                <a:t>State did not participate in survey</a:t>
              </a:r>
            </a:p>
          </p:txBody>
        </p:sp>
      </p:grpSp>
      <p:sp>
        <p:nvSpPr>
          <p:cNvPr id="253976" name="Text Box 24">
            <a:extLst>
              <a:ext uri="{FF2B5EF4-FFF2-40B4-BE49-F238E27FC236}">
                <a16:creationId xmlns:a16="http://schemas.microsoft.com/office/drawing/2014/main" id="{288D2A8A-D58B-FA45-83BB-46A89D66B708}"/>
              </a:ext>
            </a:extLst>
          </p:cNvPr>
          <p:cNvSpPr txBox="1">
            <a:spLocks noChangeArrowheads="1"/>
          </p:cNvSpPr>
          <p:nvPr/>
        </p:nvSpPr>
        <p:spPr bwMode="auto">
          <a:xfrm>
            <a:off x="762000" y="6232525"/>
            <a:ext cx="74676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altLang="en-US" sz="1000"/>
              <a:t>*Body mass index of 25.0 kg/m</a:t>
            </a:r>
            <a:r>
              <a:rPr lang="en-US" altLang="en-US" sz="1000" baseline="30000"/>
              <a:t>2</a:t>
            </a:r>
            <a:r>
              <a:rPr lang="en-US" altLang="en-US" sz="1000"/>
              <a:t>or greater. Source: Behavioral Risk Factor Surveillance System, CD-ROM (1984-1995, 1998) and Public Use Data Tape (2004, 2005), National Center for Chronic Disease Prevention and Health Promotion, Centers for Disease Control and Prevention, 1997, 2000, 2005, 2006.</a:t>
            </a:r>
            <a:endParaRPr lang="en-US" altLang="en-US" sz="1000" baseline="30000"/>
          </a:p>
        </p:txBody>
      </p:sp>
      <p:sp>
        <p:nvSpPr>
          <p:cNvPr id="253977" name="Text Box 25">
            <a:extLst>
              <a:ext uri="{FF2B5EF4-FFF2-40B4-BE49-F238E27FC236}">
                <a16:creationId xmlns:a16="http://schemas.microsoft.com/office/drawing/2014/main" id="{222DC142-D5D0-374A-8B6E-7D832223CCC4}"/>
              </a:ext>
            </a:extLst>
          </p:cNvPr>
          <p:cNvSpPr txBox="1">
            <a:spLocks noChangeArrowheads="1"/>
          </p:cNvSpPr>
          <p:nvPr/>
        </p:nvSpPr>
        <p:spPr bwMode="auto">
          <a:xfrm>
            <a:off x="5867400" y="3505200"/>
            <a:ext cx="76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FontTx/>
              <a:buNone/>
            </a:pPr>
            <a:r>
              <a:rPr lang="en-US" altLang="en-US" sz="1400" b="0"/>
              <a:t>2005</a:t>
            </a:r>
          </a:p>
        </p:txBody>
      </p:sp>
      <p:sp>
        <p:nvSpPr>
          <p:cNvPr id="253978" name="Rectangle 26">
            <a:extLst>
              <a:ext uri="{FF2B5EF4-FFF2-40B4-BE49-F238E27FC236}">
                <a16:creationId xmlns:a16="http://schemas.microsoft.com/office/drawing/2014/main" id="{703D2DE9-1511-C242-A9F2-307A5B317BEA}"/>
              </a:ext>
            </a:extLst>
          </p:cNvPr>
          <p:cNvSpPr>
            <a:spLocks noChangeArrowheads="1"/>
          </p:cNvSpPr>
          <p:nvPr/>
        </p:nvSpPr>
        <p:spPr bwMode="auto">
          <a:xfrm>
            <a:off x="-533400" y="23145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53979" name="Rectangle 27">
            <a:extLst>
              <a:ext uri="{FF2B5EF4-FFF2-40B4-BE49-F238E27FC236}">
                <a16:creationId xmlns:a16="http://schemas.microsoft.com/office/drawing/2014/main" id="{43CB51ED-B5A8-FE48-8D66-17E2CD89462B}"/>
              </a:ext>
            </a:extLst>
          </p:cNvPr>
          <p:cNvSpPr>
            <a:spLocks noChangeArrowheads="1"/>
          </p:cNvSpPr>
          <p:nvPr/>
        </p:nvSpPr>
        <p:spPr bwMode="auto">
          <a:xfrm>
            <a:off x="-533400" y="2138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pic>
        <p:nvPicPr>
          <p:cNvPr id="253980" name="Picture 28" descr="2005">
            <a:extLst>
              <a:ext uri="{FF2B5EF4-FFF2-40B4-BE49-F238E27FC236}">
                <a16:creationId xmlns:a16="http://schemas.microsoft.com/office/drawing/2014/main" id="{28342911-992E-224F-8084-082DBBF1E93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029200" y="3733800"/>
            <a:ext cx="28956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a:extLst>
              <a:ext uri="{FF2B5EF4-FFF2-40B4-BE49-F238E27FC236}">
                <a16:creationId xmlns:a16="http://schemas.microsoft.com/office/drawing/2014/main" id="{A0533F86-097B-774B-98FC-AABAB83C8B42}"/>
              </a:ext>
            </a:extLst>
          </p:cNvPr>
          <p:cNvSpPr>
            <a:spLocks noChangeArrowheads="1"/>
          </p:cNvSpPr>
          <p:nvPr/>
        </p:nvSpPr>
        <p:spPr bwMode="auto">
          <a:xfrm>
            <a:off x="685800" y="22860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algn="ctr" eaLnBrk="0" hangingPunct="0">
              <a:buFontTx/>
              <a:buNone/>
            </a:pPr>
            <a:endParaRPr lang="en-US" altLang="en-US" sz="4400"/>
          </a:p>
        </p:txBody>
      </p:sp>
      <p:sp>
        <p:nvSpPr>
          <p:cNvPr id="179204" name="Rectangle 4">
            <a:extLst>
              <a:ext uri="{FF2B5EF4-FFF2-40B4-BE49-F238E27FC236}">
                <a16:creationId xmlns:a16="http://schemas.microsoft.com/office/drawing/2014/main" id="{18161993-29C3-854B-9848-7F16C8C2A87D}"/>
              </a:ext>
            </a:extLst>
          </p:cNvPr>
          <p:cNvSpPr>
            <a:spLocks noGrp="1" noChangeArrowheads="1"/>
          </p:cNvSpPr>
          <p:nvPr>
            <p:ph type="title" idx="4294967295"/>
          </p:nvPr>
        </p:nvSpPr>
        <p:spPr>
          <a:xfrm>
            <a:off x="228600" y="228600"/>
            <a:ext cx="8686800" cy="457200"/>
          </a:xfrm>
        </p:spPr>
        <p:txBody>
          <a:bodyPr/>
          <a:lstStyle/>
          <a:p>
            <a:r>
              <a:rPr lang="en-US" altLang="en-US" sz="2400" b="1">
                <a:solidFill>
                  <a:schemeClr val="tx1"/>
                </a:solidFill>
              </a:rPr>
              <a:t>Rates of Death Due to Cancer,* United States, 1999</a:t>
            </a:r>
          </a:p>
        </p:txBody>
      </p:sp>
      <p:grpSp>
        <p:nvGrpSpPr>
          <p:cNvPr id="179244" name="Group 44">
            <a:extLst>
              <a:ext uri="{FF2B5EF4-FFF2-40B4-BE49-F238E27FC236}">
                <a16:creationId xmlns:a16="http://schemas.microsoft.com/office/drawing/2014/main" id="{9E32BCD6-2F60-BE4D-9452-BF47B3354D39}"/>
              </a:ext>
            </a:extLst>
          </p:cNvPr>
          <p:cNvGrpSpPr>
            <a:grpSpLocks/>
          </p:cNvGrpSpPr>
          <p:nvPr/>
        </p:nvGrpSpPr>
        <p:grpSpPr bwMode="auto">
          <a:xfrm>
            <a:off x="1066800" y="5105400"/>
            <a:ext cx="1752600" cy="457200"/>
            <a:chOff x="0" y="2142"/>
            <a:chExt cx="1440" cy="518"/>
          </a:xfrm>
        </p:grpSpPr>
        <p:sp>
          <p:nvSpPr>
            <p:cNvPr id="179243" name="Rectangle 43">
              <a:extLst>
                <a:ext uri="{FF2B5EF4-FFF2-40B4-BE49-F238E27FC236}">
                  <a16:creationId xmlns:a16="http://schemas.microsoft.com/office/drawing/2014/main" id="{701A72EA-C53D-424D-8D6D-203E228F97E4}"/>
                </a:ext>
              </a:extLst>
            </p:cNvPr>
            <p:cNvSpPr>
              <a:spLocks noChangeArrowheads="1"/>
            </p:cNvSpPr>
            <p:nvPr/>
          </p:nvSpPr>
          <p:spPr bwMode="auto">
            <a:xfrm>
              <a:off x="0" y="2142"/>
              <a:ext cx="1440" cy="5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9242" name="Group 42">
              <a:extLst>
                <a:ext uri="{FF2B5EF4-FFF2-40B4-BE49-F238E27FC236}">
                  <a16:creationId xmlns:a16="http://schemas.microsoft.com/office/drawing/2014/main" id="{B75D81FA-3745-7C40-984F-2E8BC13272F3}"/>
                </a:ext>
              </a:extLst>
            </p:cNvPr>
            <p:cNvGrpSpPr>
              <a:grpSpLocks/>
            </p:cNvGrpSpPr>
            <p:nvPr/>
          </p:nvGrpSpPr>
          <p:grpSpPr bwMode="auto">
            <a:xfrm>
              <a:off x="0" y="2142"/>
              <a:ext cx="1440" cy="518"/>
              <a:chOff x="0" y="2142"/>
              <a:chExt cx="1440" cy="518"/>
            </a:xfrm>
          </p:grpSpPr>
          <p:sp>
            <p:nvSpPr>
              <p:cNvPr id="179237" name="Rectangle 37">
                <a:extLst>
                  <a:ext uri="{FF2B5EF4-FFF2-40B4-BE49-F238E27FC236}">
                    <a16:creationId xmlns:a16="http://schemas.microsoft.com/office/drawing/2014/main" id="{9F3A309E-4CF9-7E40-BDCB-370501FE83E8}"/>
                  </a:ext>
                </a:extLst>
              </p:cNvPr>
              <p:cNvSpPr>
                <a:spLocks noChangeArrowheads="1"/>
              </p:cNvSpPr>
              <p:nvPr/>
            </p:nvSpPr>
            <p:spPr bwMode="auto">
              <a:xfrm>
                <a:off x="0" y="2142"/>
                <a:ext cx="1440" cy="5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Tx/>
                  <a:buNone/>
                </a:pPr>
                <a:r>
                  <a:rPr lang="en-US" altLang="en-US" sz="2000"/>
                  <a:t>154.7-193.7</a:t>
                </a:r>
              </a:p>
            </p:txBody>
          </p:sp>
          <p:sp>
            <p:nvSpPr>
              <p:cNvPr id="179241" name="Rectangle 41">
                <a:extLst>
                  <a:ext uri="{FF2B5EF4-FFF2-40B4-BE49-F238E27FC236}">
                    <a16:creationId xmlns:a16="http://schemas.microsoft.com/office/drawing/2014/main" id="{63991613-683A-E448-9B5E-DBB964B51E44}"/>
                  </a:ext>
                </a:extLst>
              </p:cNvPr>
              <p:cNvSpPr>
                <a:spLocks noChangeArrowheads="1"/>
              </p:cNvSpPr>
              <p:nvPr/>
            </p:nvSpPr>
            <p:spPr bwMode="auto">
              <a:xfrm>
                <a:off x="0" y="2142"/>
                <a:ext cx="144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79248" name="Group 48">
            <a:extLst>
              <a:ext uri="{FF2B5EF4-FFF2-40B4-BE49-F238E27FC236}">
                <a16:creationId xmlns:a16="http://schemas.microsoft.com/office/drawing/2014/main" id="{BC07C28A-91F7-1B41-9D9A-4BF6532DAD30}"/>
              </a:ext>
            </a:extLst>
          </p:cNvPr>
          <p:cNvGrpSpPr>
            <a:grpSpLocks/>
          </p:cNvGrpSpPr>
          <p:nvPr/>
        </p:nvGrpSpPr>
        <p:grpSpPr bwMode="auto">
          <a:xfrm>
            <a:off x="2819400" y="5105400"/>
            <a:ext cx="1752600" cy="457200"/>
            <a:chOff x="1440" y="2142"/>
            <a:chExt cx="1440" cy="518"/>
          </a:xfrm>
        </p:grpSpPr>
        <p:sp>
          <p:nvSpPr>
            <p:cNvPr id="179247" name="Rectangle 47">
              <a:extLst>
                <a:ext uri="{FF2B5EF4-FFF2-40B4-BE49-F238E27FC236}">
                  <a16:creationId xmlns:a16="http://schemas.microsoft.com/office/drawing/2014/main" id="{E2D5A1A7-3CF3-AA4E-BF02-7701D59F0E83}"/>
                </a:ext>
              </a:extLst>
            </p:cNvPr>
            <p:cNvSpPr>
              <a:spLocks noChangeArrowheads="1"/>
            </p:cNvSpPr>
            <p:nvPr/>
          </p:nvSpPr>
          <p:spPr bwMode="auto">
            <a:xfrm>
              <a:off x="1440" y="2142"/>
              <a:ext cx="1440" cy="518"/>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9246" name="Group 46">
              <a:extLst>
                <a:ext uri="{FF2B5EF4-FFF2-40B4-BE49-F238E27FC236}">
                  <a16:creationId xmlns:a16="http://schemas.microsoft.com/office/drawing/2014/main" id="{400E9F24-3B9F-7142-8C8A-BC9A24B4FCF3}"/>
                </a:ext>
              </a:extLst>
            </p:cNvPr>
            <p:cNvGrpSpPr>
              <a:grpSpLocks/>
            </p:cNvGrpSpPr>
            <p:nvPr/>
          </p:nvGrpSpPr>
          <p:grpSpPr bwMode="auto">
            <a:xfrm>
              <a:off x="1440" y="2142"/>
              <a:ext cx="1440" cy="518"/>
              <a:chOff x="1440" y="2142"/>
              <a:chExt cx="1440" cy="518"/>
            </a:xfrm>
          </p:grpSpPr>
          <p:sp>
            <p:nvSpPr>
              <p:cNvPr id="179238" name="Rectangle 38">
                <a:extLst>
                  <a:ext uri="{FF2B5EF4-FFF2-40B4-BE49-F238E27FC236}">
                    <a16:creationId xmlns:a16="http://schemas.microsoft.com/office/drawing/2014/main" id="{246DB0D2-DED9-5144-873E-E4A97ACC6263}"/>
                  </a:ext>
                </a:extLst>
              </p:cNvPr>
              <p:cNvSpPr>
                <a:spLocks noChangeArrowheads="1"/>
              </p:cNvSpPr>
              <p:nvPr/>
            </p:nvSpPr>
            <p:spPr bwMode="auto">
              <a:xfrm>
                <a:off x="1440" y="2142"/>
                <a:ext cx="1440" cy="518"/>
              </a:xfrm>
              <a:prstGeom prst="rect">
                <a:avLst/>
              </a:prstGeom>
              <a:solidFill>
                <a:srgbClr val="CCC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Tx/>
                  <a:buNone/>
                </a:pPr>
                <a:r>
                  <a:rPr lang="en-US" altLang="en-US" sz="2000"/>
                  <a:t>194.5-206.5</a:t>
                </a:r>
              </a:p>
            </p:txBody>
          </p:sp>
          <p:sp>
            <p:nvSpPr>
              <p:cNvPr id="179245" name="Rectangle 45">
                <a:extLst>
                  <a:ext uri="{FF2B5EF4-FFF2-40B4-BE49-F238E27FC236}">
                    <a16:creationId xmlns:a16="http://schemas.microsoft.com/office/drawing/2014/main" id="{7DC800FB-260F-784D-A7E6-48AEEB52133F}"/>
                  </a:ext>
                </a:extLst>
              </p:cNvPr>
              <p:cNvSpPr>
                <a:spLocks noChangeArrowheads="1"/>
              </p:cNvSpPr>
              <p:nvPr/>
            </p:nvSpPr>
            <p:spPr bwMode="auto">
              <a:xfrm>
                <a:off x="1440" y="2142"/>
                <a:ext cx="144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79252" name="Group 52">
            <a:extLst>
              <a:ext uri="{FF2B5EF4-FFF2-40B4-BE49-F238E27FC236}">
                <a16:creationId xmlns:a16="http://schemas.microsoft.com/office/drawing/2014/main" id="{153989C7-A08D-BA48-9FF8-6BE359ED4053}"/>
              </a:ext>
            </a:extLst>
          </p:cNvPr>
          <p:cNvGrpSpPr>
            <a:grpSpLocks/>
          </p:cNvGrpSpPr>
          <p:nvPr/>
        </p:nvGrpSpPr>
        <p:grpSpPr bwMode="auto">
          <a:xfrm>
            <a:off x="4572000" y="5105400"/>
            <a:ext cx="1752600" cy="457200"/>
            <a:chOff x="2880" y="2142"/>
            <a:chExt cx="1440" cy="518"/>
          </a:xfrm>
        </p:grpSpPr>
        <p:sp>
          <p:nvSpPr>
            <p:cNvPr id="179251" name="Rectangle 51">
              <a:extLst>
                <a:ext uri="{FF2B5EF4-FFF2-40B4-BE49-F238E27FC236}">
                  <a16:creationId xmlns:a16="http://schemas.microsoft.com/office/drawing/2014/main" id="{7BC20C29-6E31-B940-84B4-FB3B3288D2B2}"/>
                </a:ext>
              </a:extLst>
            </p:cNvPr>
            <p:cNvSpPr>
              <a:spLocks noChangeArrowheads="1"/>
            </p:cNvSpPr>
            <p:nvPr/>
          </p:nvSpPr>
          <p:spPr bwMode="auto">
            <a:xfrm>
              <a:off x="2880" y="2142"/>
              <a:ext cx="1440" cy="518"/>
            </a:xfrm>
            <a:prstGeom prst="rect">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9250" name="Group 50">
              <a:extLst>
                <a:ext uri="{FF2B5EF4-FFF2-40B4-BE49-F238E27FC236}">
                  <a16:creationId xmlns:a16="http://schemas.microsoft.com/office/drawing/2014/main" id="{98937151-CED5-FD4C-9052-93D16FAED901}"/>
                </a:ext>
              </a:extLst>
            </p:cNvPr>
            <p:cNvGrpSpPr>
              <a:grpSpLocks/>
            </p:cNvGrpSpPr>
            <p:nvPr/>
          </p:nvGrpSpPr>
          <p:grpSpPr bwMode="auto">
            <a:xfrm>
              <a:off x="2880" y="2142"/>
              <a:ext cx="1440" cy="518"/>
              <a:chOff x="2880" y="2142"/>
              <a:chExt cx="1440" cy="518"/>
            </a:xfrm>
          </p:grpSpPr>
          <p:sp>
            <p:nvSpPr>
              <p:cNvPr id="179239" name="Rectangle 39">
                <a:extLst>
                  <a:ext uri="{FF2B5EF4-FFF2-40B4-BE49-F238E27FC236}">
                    <a16:creationId xmlns:a16="http://schemas.microsoft.com/office/drawing/2014/main" id="{5F338F6F-633B-6E48-B6D1-22FB69302943}"/>
                  </a:ext>
                </a:extLst>
              </p:cNvPr>
              <p:cNvSpPr>
                <a:spLocks noChangeArrowheads="1"/>
              </p:cNvSpPr>
              <p:nvPr/>
            </p:nvSpPr>
            <p:spPr bwMode="auto">
              <a:xfrm>
                <a:off x="2880" y="2142"/>
                <a:ext cx="1440" cy="518"/>
              </a:xfrm>
              <a:prstGeom prst="rect">
                <a:avLst/>
              </a:prstGeom>
              <a:solidFill>
                <a:srgbClr val="3366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Tx/>
                  <a:buNone/>
                </a:pPr>
                <a:r>
                  <a:rPr lang="en-US" altLang="en-US" sz="2000"/>
                  <a:t>207.8-214.0</a:t>
                </a:r>
              </a:p>
            </p:txBody>
          </p:sp>
          <p:sp>
            <p:nvSpPr>
              <p:cNvPr id="179249" name="Rectangle 49">
                <a:extLst>
                  <a:ext uri="{FF2B5EF4-FFF2-40B4-BE49-F238E27FC236}">
                    <a16:creationId xmlns:a16="http://schemas.microsoft.com/office/drawing/2014/main" id="{4024AB62-2870-EB4D-8ABA-80FAD85889A3}"/>
                  </a:ext>
                </a:extLst>
              </p:cNvPr>
              <p:cNvSpPr>
                <a:spLocks noChangeArrowheads="1"/>
              </p:cNvSpPr>
              <p:nvPr/>
            </p:nvSpPr>
            <p:spPr bwMode="auto">
              <a:xfrm>
                <a:off x="2880" y="2142"/>
                <a:ext cx="144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79256" name="Group 56">
            <a:extLst>
              <a:ext uri="{FF2B5EF4-FFF2-40B4-BE49-F238E27FC236}">
                <a16:creationId xmlns:a16="http://schemas.microsoft.com/office/drawing/2014/main" id="{13EDFEEB-36E7-FC4A-9305-A43345D01731}"/>
              </a:ext>
            </a:extLst>
          </p:cNvPr>
          <p:cNvGrpSpPr>
            <a:grpSpLocks/>
          </p:cNvGrpSpPr>
          <p:nvPr/>
        </p:nvGrpSpPr>
        <p:grpSpPr bwMode="auto">
          <a:xfrm>
            <a:off x="6324600" y="5105400"/>
            <a:ext cx="1752600" cy="457200"/>
            <a:chOff x="4320" y="2142"/>
            <a:chExt cx="1440" cy="518"/>
          </a:xfrm>
        </p:grpSpPr>
        <p:sp>
          <p:nvSpPr>
            <p:cNvPr id="179255" name="Rectangle 55">
              <a:extLst>
                <a:ext uri="{FF2B5EF4-FFF2-40B4-BE49-F238E27FC236}">
                  <a16:creationId xmlns:a16="http://schemas.microsoft.com/office/drawing/2014/main" id="{B969BFE1-5E41-6F4C-AC3F-DB8CB952D2B2}"/>
                </a:ext>
              </a:extLst>
            </p:cNvPr>
            <p:cNvSpPr>
              <a:spLocks noChangeArrowheads="1"/>
            </p:cNvSpPr>
            <p:nvPr/>
          </p:nvSpPr>
          <p:spPr bwMode="auto">
            <a:xfrm>
              <a:off x="4320" y="2142"/>
              <a:ext cx="1440" cy="51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79254" name="Group 54">
              <a:extLst>
                <a:ext uri="{FF2B5EF4-FFF2-40B4-BE49-F238E27FC236}">
                  <a16:creationId xmlns:a16="http://schemas.microsoft.com/office/drawing/2014/main" id="{8C923470-F42E-6445-872D-9198A4B95BCE}"/>
                </a:ext>
              </a:extLst>
            </p:cNvPr>
            <p:cNvGrpSpPr>
              <a:grpSpLocks/>
            </p:cNvGrpSpPr>
            <p:nvPr/>
          </p:nvGrpSpPr>
          <p:grpSpPr bwMode="auto">
            <a:xfrm>
              <a:off x="4320" y="2142"/>
              <a:ext cx="1440" cy="518"/>
              <a:chOff x="4320" y="2142"/>
              <a:chExt cx="1440" cy="518"/>
            </a:xfrm>
          </p:grpSpPr>
          <p:sp>
            <p:nvSpPr>
              <p:cNvPr id="179240" name="Rectangle 40">
                <a:extLst>
                  <a:ext uri="{FF2B5EF4-FFF2-40B4-BE49-F238E27FC236}">
                    <a16:creationId xmlns:a16="http://schemas.microsoft.com/office/drawing/2014/main" id="{A7CB6D2D-5FD3-0F49-885E-8591CE31C916}"/>
                  </a:ext>
                </a:extLst>
              </p:cNvPr>
              <p:cNvSpPr>
                <a:spLocks noChangeArrowheads="1"/>
              </p:cNvSpPr>
              <p:nvPr/>
            </p:nvSpPr>
            <p:spPr bwMode="auto">
              <a:xfrm>
                <a:off x="4320" y="2142"/>
                <a:ext cx="1440" cy="518"/>
              </a:xfrm>
              <a:prstGeom prst="rect">
                <a:avLst/>
              </a:prstGeom>
              <a:solidFill>
                <a:srgbClr val="0033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buFontTx/>
                  <a:buNone/>
                </a:pPr>
                <a:r>
                  <a:rPr lang="en-US" altLang="en-US" sz="2000"/>
                  <a:t>214.8-236.9</a:t>
                </a:r>
              </a:p>
            </p:txBody>
          </p:sp>
          <p:sp>
            <p:nvSpPr>
              <p:cNvPr id="179253" name="Rectangle 53">
                <a:extLst>
                  <a:ext uri="{FF2B5EF4-FFF2-40B4-BE49-F238E27FC236}">
                    <a16:creationId xmlns:a16="http://schemas.microsoft.com/office/drawing/2014/main" id="{DD63837B-03CC-1C40-AE45-D688662C60B3}"/>
                  </a:ext>
                </a:extLst>
              </p:cNvPr>
              <p:cNvSpPr>
                <a:spLocks noChangeArrowheads="1"/>
              </p:cNvSpPr>
              <p:nvPr/>
            </p:nvSpPr>
            <p:spPr bwMode="auto">
              <a:xfrm>
                <a:off x="4320" y="2142"/>
                <a:ext cx="144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79260" name="Rectangle 60">
            <a:extLst>
              <a:ext uri="{FF2B5EF4-FFF2-40B4-BE49-F238E27FC236}">
                <a16:creationId xmlns:a16="http://schemas.microsoft.com/office/drawing/2014/main" id="{ECA2AF0E-708C-164B-97CF-28807249CA4B}"/>
              </a:ext>
            </a:extLst>
          </p:cNvPr>
          <p:cNvSpPr>
            <a:spLocks noChangeArrowheads="1"/>
          </p:cNvSpPr>
          <p:nvPr/>
        </p:nvSpPr>
        <p:spPr bwMode="auto">
          <a:xfrm>
            <a:off x="762000" y="5638800"/>
            <a:ext cx="76200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en-US" altLang="en-US" sz="1800" b="0"/>
              <a:t>*Deaths per 100,000 people, age adjusted to 2000 total U.S. population. Data are grouped in quartiles and ranked from lowest to highest.</a:t>
            </a:r>
            <a:br>
              <a:rPr lang="en-US" altLang="en-US" sz="1800" b="0"/>
            </a:br>
            <a:r>
              <a:rPr lang="en-US" altLang="en-US" sz="1800" b="0"/>
              <a:t>Source: National Center for Health Statistics, CDC. </a:t>
            </a:r>
          </a:p>
        </p:txBody>
      </p:sp>
      <p:pic>
        <p:nvPicPr>
          <p:cNvPr id="179236" name="Picture 36" descr="2002dcpcaagmap">
            <a:extLst>
              <a:ext uri="{FF2B5EF4-FFF2-40B4-BE49-F238E27FC236}">
                <a16:creationId xmlns:a16="http://schemas.microsoft.com/office/drawing/2014/main" id="{2E13F4D2-591E-9946-AC7E-DE008D92C09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112838"/>
            <a:ext cx="7010400" cy="38465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a:extLst>
              <a:ext uri="{FF2B5EF4-FFF2-40B4-BE49-F238E27FC236}">
                <a16:creationId xmlns:a16="http://schemas.microsoft.com/office/drawing/2014/main" id="{B2B6BAEC-D193-2841-BA05-FC2CAD909873}"/>
              </a:ext>
            </a:extLst>
          </p:cNvPr>
          <p:cNvSpPr>
            <a:spLocks noChangeArrowheads="1"/>
          </p:cNvSpPr>
          <p:nvPr/>
        </p:nvSpPr>
        <p:spPr bwMode="auto">
          <a:xfrm>
            <a:off x="1066800" y="1905000"/>
            <a:ext cx="71628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sz="2400">
                <a:solidFill>
                  <a:schemeClr val="tx1"/>
                </a:solidFill>
                <a:latin typeface="Times New Roman" panose="02020603050405020304" pitchFamily="18" charset="0"/>
              </a:defRPr>
            </a:lvl1pPr>
            <a:lvl2pPr marL="1085850" indent="-457200">
              <a:defRPr sz="2400">
                <a:solidFill>
                  <a:schemeClr val="tx1"/>
                </a:solidFill>
                <a:latin typeface="Times New Roman" panose="02020603050405020304" pitchFamily="18" charset="0"/>
              </a:defRPr>
            </a:lvl2pPr>
            <a:lvl3pPr marL="1657350" indent="-457200">
              <a:defRPr sz="2400">
                <a:solidFill>
                  <a:schemeClr val="tx1"/>
                </a:solidFill>
                <a:latin typeface="Times New Roman" panose="02020603050405020304" pitchFamily="18" charset="0"/>
              </a:defRPr>
            </a:lvl3pPr>
            <a:lvl4pPr marL="2228850" indent="-457200">
              <a:defRPr sz="2400">
                <a:solidFill>
                  <a:schemeClr val="tx1"/>
                </a:solidFill>
                <a:latin typeface="Times New Roman" panose="02020603050405020304" pitchFamily="18" charset="0"/>
              </a:defRPr>
            </a:lvl4pPr>
            <a:lvl5pPr marL="2800350" indent="-457200">
              <a:defRPr sz="2400">
                <a:solidFill>
                  <a:schemeClr val="tx1"/>
                </a:solidFill>
                <a:latin typeface="Times New Roman" panose="02020603050405020304" pitchFamily="18" charset="0"/>
              </a:defRPr>
            </a:lvl5pPr>
            <a:lvl6pPr marL="3257550" indent="-457200" fontAlgn="base">
              <a:spcBef>
                <a:spcPct val="0"/>
              </a:spcBef>
              <a:spcAft>
                <a:spcPct val="0"/>
              </a:spcAft>
              <a:defRPr sz="2400">
                <a:solidFill>
                  <a:schemeClr val="tx1"/>
                </a:solidFill>
                <a:latin typeface="Times New Roman" panose="02020603050405020304" pitchFamily="18" charset="0"/>
              </a:defRPr>
            </a:lvl6pPr>
            <a:lvl7pPr marL="3714750" indent="-457200" fontAlgn="base">
              <a:spcBef>
                <a:spcPct val="0"/>
              </a:spcBef>
              <a:spcAft>
                <a:spcPct val="0"/>
              </a:spcAft>
              <a:defRPr sz="2400">
                <a:solidFill>
                  <a:schemeClr val="tx1"/>
                </a:solidFill>
                <a:latin typeface="Times New Roman" panose="02020603050405020304" pitchFamily="18" charset="0"/>
              </a:defRPr>
            </a:lvl7pPr>
            <a:lvl8pPr marL="4171950" indent="-457200" fontAlgn="base">
              <a:spcBef>
                <a:spcPct val="0"/>
              </a:spcBef>
              <a:spcAft>
                <a:spcPct val="0"/>
              </a:spcAft>
              <a:defRPr sz="2400">
                <a:solidFill>
                  <a:schemeClr val="tx1"/>
                </a:solidFill>
                <a:latin typeface="Times New Roman" panose="02020603050405020304" pitchFamily="18" charset="0"/>
              </a:defRPr>
            </a:lvl8pPr>
            <a:lvl9pPr marL="4629150"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buFontTx/>
              <a:buChar char="•"/>
            </a:pPr>
            <a:r>
              <a:rPr lang="en-US" altLang="en-US" sz="3600">
                <a:latin typeface="Arial" panose="020B0604020202020204" pitchFamily="34" charset="0"/>
              </a:rPr>
              <a:t>Home environment</a:t>
            </a:r>
          </a:p>
          <a:p>
            <a:pPr eaLnBrk="0" hangingPunct="0">
              <a:buFontTx/>
              <a:buChar char="•"/>
            </a:pPr>
            <a:r>
              <a:rPr lang="en-US" altLang="en-US" sz="3600">
                <a:latin typeface="Arial" panose="020B0604020202020204" pitchFamily="34" charset="0"/>
              </a:rPr>
              <a:t>Current events</a:t>
            </a:r>
          </a:p>
          <a:p>
            <a:pPr eaLnBrk="0" hangingPunct="0">
              <a:buFontTx/>
              <a:buChar char="•"/>
            </a:pPr>
            <a:r>
              <a:rPr lang="en-US" altLang="en-US" sz="3600">
                <a:latin typeface="Arial" panose="020B0604020202020204" pitchFamily="34" charset="0"/>
              </a:rPr>
              <a:t>Workplace</a:t>
            </a:r>
          </a:p>
          <a:p>
            <a:pPr eaLnBrk="0" hangingPunct="0">
              <a:buFontTx/>
              <a:buChar char="•"/>
            </a:pPr>
            <a:r>
              <a:rPr lang="en-US" altLang="en-US" sz="3600">
                <a:latin typeface="Arial" panose="020B0604020202020204" pitchFamily="34" charset="0"/>
              </a:rPr>
              <a:t>School</a:t>
            </a:r>
          </a:p>
          <a:p>
            <a:pPr eaLnBrk="0" hangingPunct="0">
              <a:buFontTx/>
              <a:buChar char="•"/>
            </a:pPr>
            <a:r>
              <a:rPr lang="en-US" altLang="en-US" sz="3600">
                <a:latin typeface="Arial" panose="020B0604020202020204" pitchFamily="34" charset="0"/>
              </a:rPr>
              <a:t>Government Decisions</a:t>
            </a:r>
          </a:p>
          <a:p>
            <a:pPr eaLnBrk="0" hangingPunct="0">
              <a:buFontTx/>
              <a:buChar char="•"/>
            </a:pPr>
            <a:r>
              <a:rPr lang="en-US" altLang="en-US" sz="3600">
                <a:latin typeface="Arial" panose="020B0604020202020204" pitchFamily="34" charset="0"/>
              </a:rPr>
              <a:t>Global and local environment</a:t>
            </a:r>
          </a:p>
        </p:txBody>
      </p:sp>
      <p:sp>
        <p:nvSpPr>
          <p:cNvPr id="205827" name="Rectangle 3">
            <a:extLst>
              <a:ext uri="{FF2B5EF4-FFF2-40B4-BE49-F238E27FC236}">
                <a16:creationId xmlns:a16="http://schemas.microsoft.com/office/drawing/2014/main" id="{916BEC58-4E68-4749-BA6F-2E20B320A564}"/>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Exposure Issues</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a:extLst>
              <a:ext uri="{FF2B5EF4-FFF2-40B4-BE49-F238E27FC236}">
                <a16:creationId xmlns:a16="http://schemas.microsoft.com/office/drawing/2014/main" id="{0CC3EB07-56D8-D44D-9875-B6354A087ADD}"/>
              </a:ext>
            </a:extLst>
          </p:cNvPr>
          <p:cNvSpPr>
            <a:spLocks noGrp="1" noChangeArrowheads="1"/>
          </p:cNvSpPr>
          <p:nvPr>
            <p:ph type="title"/>
          </p:nvPr>
        </p:nvSpPr>
        <p:spPr>
          <a:xfrm>
            <a:off x="685800" y="76200"/>
            <a:ext cx="77724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Incidence of Breast Cancer</a:t>
            </a:r>
          </a:p>
        </p:txBody>
      </p:sp>
      <p:sp>
        <p:nvSpPr>
          <p:cNvPr id="254979" name="Rectangle 3">
            <a:extLst>
              <a:ext uri="{FF2B5EF4-FFF2-40B4-BE49-F238E27FC236}">
                <a16:creationId xmlns:a16="http://schemas.microsoft.com/office/drawing/2014/main" id="{BD1FD00B-54B6-AE48-99FA-2A7A89C08B57}"/>
              </a:ext>
            </a:extLst>
          </p:cNvPr>
          <p:cNvSpPr>
            <a:spLocks noChangeArrowheads="1"/>
          </p:cNvSpPr>
          <p:nvPr>
            <p:ph type="body" idx="1"/>
          </p:nvPr>
        </p:nvSpPr>
        <p:spPr bwMode="auto">
          <a:xfrm>
            <a:off x="152400" y="1676400"/>
            <a:ext cx="8915400" cy="3686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spAutoFit/>
          </a:bodyPr>
          <a:lstStyle/>
          <a:p>
            <a:pPr algn="ctr">
              <a:buFontTx/>
              <a:buNone/>
            </a:pPr>
            <a:r>
              <a:rPr lang="en-US" altLang="en-US" sz="3600" b="1">
                <a:latin typeface="Arial" panose="020B0604020202020204" pitchFamily="34" charset="0"/>
                <a:cs typeface="Times New Roman" panose="02020603050405020304" pitchFamily="18" charset="0"/>
              </a:rPr>
              <a:t>A Women’s Risk of Breast Cancer (US)</a:t>
            </a:r>
          </a:p>
          <a:p>
            <a:pPr algn="ctr">
              <a:buFontTx/>
              <a:buNone/>
            </a:pPr>
            <a:r>
              <a:rPr lang="en-US" altLang="en-US" sz="3600" b="1">
                <a:latin typeface="Arial" panose="020B0604020202020204" pitchFamily="34" charset="0"/>
                <a:cs typeface="Times New Roman" panose="02020603050405020304" pitchFamily="18" charset="0"/>
              </a:rPr>
              <a:t>1940’s – 1 in 22</a:t>
            </a:r>
          </a:p>
          <a:p>
            <a:pPr algn="ctr">
              <a:buFontTx/>
              <a:buNone/>
            </a:pPr>
            <a:r>
              <a:rPr lang="en-US" altLang="en-US" sz="3600" b="1">
                <a:latin typeface="Arial" panose="020B0604020202020204" pitchFamily="34" charset="0"/>
                <a:cs typeface="Times New Roman" panose="02020603050405020304" pitchFamily="18" charset="0"/>
              </a:rPr>
              <a:t>2004 – 1 in 7</a:t>
            </a:r>
          </a:p>
          <a:p>
            <a:pPr algn="ctr">
              <a:buFontTx/>
              <a:buNone/>
            </a:pPr>
            <a:r>
              <a:rPr lang="en-US" altLang="en-US" sz="3600" b="1">
                <a:latin typeface="Arial" panose="020B0604020202020204" pitchFamily="34" charset="0"/>
                <a:cs typeface="Times New Roman" panose="02020603050405020304" pitchFamily="18" charset="0"/>
              </a:rPr>
              <a:t>WHY?</a:t>
            </a:r>
          </a:p>
          <a:p>
            <a:pPr algn="ctr">
              <a:buFontTx/>
              <a:buNone/>
            </a:pPr>
            <a:r>
              <a:rPr lang="en-US" altLang="en-US" b="1">
                <a:latin typeface="Arial" panose="020B0604020202020204" pitchFamily="34" charset="0"/>
                <a:cs typeface="Times New Roman" panose="02020603050405020304" pitchFamily="18" charset="0"/>
              </a:rPr>
              <a:t>Breast Cancer is leading cause of death in women ages 34 to 44.</a:t>
            </a:r>
            <a:endParaRPr lang="en-US" altLang="en-US" sz="3600" b="1">
              <a:latin typeface="Arial" panose="020B0604020202020204" pitchFamily="34" charset="0"/>
              <a:cs typeface="Times New Roman" panose="02020603050405020304" pitchFamily="18" charset="0"/>
            </a:endParaRP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a:extLst>
              <a:ext uri="{FF2B5EF4-FFF2-40B4-BE49-F238E27FC236}">
                <a16:creationId xmlns:a16="http://schemas.microsoft.com/office/drawing/2014/main" id="{2588DB60-645E-6342-93B5-AA3ACBAA70F9}"/>
              </a:ext>
            </a:extLst>
          </p:cNvPr>
          <p:cNvSpPr>
            <a:spLocks noGrp="1" noChangeArrowheads="1"/>
          </p:cNvSpPr>
          <p:nvPr>
            <p:ph type="title"/>
          </p:nvPr>
        </p:nvSpPr>
        <p:spPr>
          <a:xfrm>
            <a:off x="228600" y="92075"/>
            <a:ext cx="8686800" cy="698500"/>
          </a:xfrm>
          <a:noFill/>
          <a:ln/>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lIns="90487" tIns="44450" rIns="90487" bIns="44450"/>
          <a:lstStyle/>
          <a:p>
            <a:r>
              <a:rPr lang="en-US" altLang="en-US" b="1">
                <a:solidFill>
                  <a:schemeClr val="tx1"/>
                </a:solidFill>
              </a:rPr>
              <a:t>Causes of cancer</a:t>
            </a:r>
          </a:p>
        </p:txBody>
      </p:sp>
      <p:sp>
        <p:nvSpPr>
          <p:cNvPr id="277507" name="Rectangle 3">
            <a:extLst>
              <a:ext uri="{FF2B5EF4-FFF2-40B4-BE49-F238E27FC236}">
                <a16:creationId xmlns:a16="http://schemas.microsoft.com/office/drawing/2014/main" id="{30D1D677-F167-2D4F-B875-0D242BD8916B}"/>
              </a:ext>
            </a:extLst>
          </p:cNvPr>
          <p:cNvSpPr>
            <a:spLocks noChangeArrowheads="1"/>
          </p:cNvSpPr>
          <p:nvPr/>
        </p:nvSpPr>
        <p:spPr bwMode="auto">
          <a:xfrm>
            <a:off x="1143000" y="1779588"/>
            <a:ext cx="6858000" cy="393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en-US" altLang="en-US" sz="2800">
                <a:latin typeface="Arial" panose="020B0604020202020204" pitchFamily="34" charset="0"/>
              </a:rPr>
              <a:t>Organic chemicals (alcohol, tars, dyes, solvents ….)</a:t>
            </a:r>
          </a:p>
          <a:p>
            <a:r>
              <a:rPr lang="en-US" altLang="en-US" sz="2800">
                <a:latin typeface="Arial" panose="020B0604020202020204" pitchFamily="34" charset="0"/>
              </a:rPr>
              <a:t>Inorganic agents (metals – arsenic, nickel …)</a:t>
            </a:r>
          </a:p>
          <a:p>
            <a:r>
              <a:rPr lang="en-US" altLang="en-US" sz="2800">
                <a:latin typeface="Arial" panose="020B0604020202020204" pitchFamily="34" charset="0"/>
              </a:rPr>
              <a:t>Hormones</a:t>
            </a:r>
          </a:p>
          <a:p>
            <a:r>
              <a:rPr lang="en-US" altLang="en-US" sz="2800">
                <a:latin typeface="Arial" panose="020B0604020202020204" pitchFamily="34" charset="0"/>
              </a:rPr>
              <a:t>Nutrition (diet, fat, high calories)</a:t>
            </a:r>
          </a:p>
          <a:p>
            <a:r>
              <a:rPr lang="en-US" altLang="en-US" sz="2800">
                <a:latin typeface="Arial" panose="020B0604020202020204" pitchFamily="34" charset="0"/>
              </a:rPr>
              <a:t>Tobacco products</a:t>
            </a:r>
          </a:p>
          <a:p>
            <a:r>
              <a:rPr lang="en-US" altLang="en-US" sz="2800">
                <a:latin typeface="Arial" panose="020B0604020202020204" pitchFamily="34" charset="0"/>
              </a:rPr>
              <a:t>Chemical mixtures</a:t>
            </a:r>
          </a:p>
          <a:p>
            <a:r>
              <a:rPr lang="en-US" altLang="en-US" sz="2800">
                <a:latin typeface="Arial" panose="020B0604020202020204" pitchFamily="34" charset="0"/>
              </a:rPr>
              <a:t>Genetics</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a:extLst>
              <a:ext uri="{FF2B5EF4-FFF2-40B4-BE49-F238E27FC236}">
                <a16:creationId xmlns:a16="http://schemas.microsoft.com/office/drawing/2014/main" id="{46FF8742-80D4-6B42-8F50-9A5B3B4FB46D}"/>
              </a:ext>
            </a:extLst>
          </p:cNvPr>
          <p:cNvSpPr>
            <a:spLocks noGrp="1" noChangeArrowheads="1"/>
          </p:cNvSpPr>
          <p:nvPr>
            <p:ph type="title"/>
          </p:nvPr>
        </p:nvSpPr>
        <p:spPr>
          <a:xfrm>
            <a:off x="685800" y="76200"/>
            <a:ext cx="77724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What causes cancer?</a:t>
            </a:r>
          </a:p>
        </p:txBody>
      </p:sp>
      <p:sp>
        <p:nvSpPr>
          <p:cNvPr id="238595" name="Rectangle 3">
            <a:extLst>
              <a:ext uri="{FF2B5EF4-FFF2-40B4-BE49-F238E27FC236}">
                <a16:creationId xmlns:a16="http://schemas.microsoft.com/office/drawing/2014/main" id="{B5FF7A09-F40D-A246-942D-77A7747784B6}"/>
              </a:ext>
            </a:extLst>
          </p:cNvPr>
          <p:cNvSpPr>
            <a:spLocks noChangeArrowheads="1"/>
          </p:cNvSpPr>
          <p:nvPr>
            <p:ph type="body" idx="1"/>
          </p:nvPr>
        </p:nvSpPr>
        <p:spPr bwMode="auto">
          <a:xfrm>
            <a:off x="1295400" y="1371600"/>
            <a:ext cx="6496050" cy="42878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spAutoFit/>
          </a:bodyPr>
          <a:lstStyle/>
          <a:p>
            <a:pPr marL="609600" indent="-609600">
              <a:buFont typeface="Wingdings" pitchFamily="2" charset="2"/>
              <a:buChar char="Ø"/>
            </a:pPr>
            <a:r>
              <a:rPr lang="en-US" altLang="en-US" sz="3600" b="1">
                <a:latin typeface="Arial" panose="020B0604020202020204" pitchFamily="34" charset="0"/>
              </a:rPr>
              <a:t>Internal factors</a:t>
            </a:r>
          </a:p>
          <a:p>
            <a:pPr marL="1371600" lvl="2" indent="-457200">
              <a:buFont typeface="Wingdings" pitchFamily="2" charset="2"/>
              <a:buNone/>
            </a:pPr>
            <a:r>
              <a:rPr lang="en-US" altLang="en-US" sz="2800" b="1">
                <a:latin typeface="Arial" panose="020B0604020202020204" pitchFamily="34" charset="0"/>
              </a:rPr>
              <a:t>hormones</a:t>
            </a:r>
          </a:p>
          <a:p>
            <a:pPr marL="1371600" lvl="2" indent="-457200">
              <a:buFont typeface="Wingdings" pitchFamily="2" charset="2"/>
              <a:buNone/>
            </a:pPr>
            <a:r>
              <a:rPr lang="en-US" altLang="en-US" sz="2800" b="1">
                <a:latin typeface="Arial" panose="020B0604020202020204" pitchFamily="34" charset="0"/>
              </a:rPr>
              <a:t>immune conditions</a:t>
            </a:r>
          </a:p>
          <a:p>
            <a:pPr marL="1371600" lvl="2" indent="-457200">
              <a:buFont typeface="Wingdings" pitchFamily="2" charset="2"/>
              <a:buNone/>
            </a:pPr>
            <a:r>
              <a:rPr lang="en-US" altLang="en-US" sz="2800" b="1">
                <a:latin typeface="Arial" panose="020B0604020202020204" pitchFamily="34" charset="0"/>
              </a:rPr>
              <a:t>inherited conditions</a:t>
            </a:r>
          </a:p>
          <a:p>
            <a:pPr marL="609600" indent="-609600">
              <a:buFont typeface="Wingdings" pitchFamily="2" charset="2"/>
              <a:buChar char="Ø"/>
            </a:pPr>
            <a:r>
              <a:rPr lang="en-US" altLang="en-US" sz="3600" b="1">
                <a:latin typeface="Arial" panose="020B0604020202020204" pitchFamily="34" charset="0"/>
              </a:rPr>
              <a:t>External factors</a:t>
            </a:r>
          </a:p>
          <a:p>
            <a:pPr marL="1371600" lvl="2" indent="-457200">
              <a:buFont typeface="Wingdings" pitchFamily="2" charset="2"/>
              <a:buNone/>
            </a:pPr>
            <a:r>
              <a:rPr lang="en-US" altLang="en-US" sz="2800" b="1">
                <a:latin typeface="Arial" panose="020B0604020202020204" pitchFamily="34" charset="0"/>
              </a:rPr>
              <a:t>lifestyle habits (smoking, diet, alcohol)</a:t>
            </a:r>
          </a:p>
          <a:p>
            <a:pPr marL="1371600" lvl="2" indent="-457200">
              <a:buFont typeface="Wingdings" pitchFamily="2" charset="2"/>
              <a:buNone/>
            </a:pPr>
            <a:r>
              <a:rPr lang="en-US" altLang="en-US" sz="2800" b="1">
                <a:latin typeface="Arial" panose="020B0604020202020204" pitchFamily="34" charset="0"/>
              </a:rPr>
              <a:t>viruses, chemicals, radiation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a:extLst>
              <a:ext uri="{FF2B5EF4-FFF2-40B4-BE49-F238E27FC236}">
                <a16:creationId xmlns:a16="http://schemas.microsoft.com/office/drawing/2014/main" id="{4235A646-88BA-7C4D-B2AE-B83FC4AE0BD9}"/>
              </a:ext>
            </a:extLst>
          </p:cNvPr>
          <p:cNvSpPr>
            <a:spLocks noGrp="1" noChangeArrowheads="1"/>
          </p:cNvSpPr>
          <p:nvPr>
            <p:ph type="title"/>
          </p:nvPr>
        </p:nvSpPr>
        <p:spPr/>
        <p:txBody>
          <a:bodyPr/>
          <a:lstStyle/>
          <a:p>
            <a:r>
              <a:rPr lang="en-US" altLang="en-US" b="1"/>
              <a:t>DNA – T-A C-G</a:t>
            </a:r>
          </a:p>
        </p:txBody>
      </p:sp>
      <p:pic>
        <p:nvPicPr>
          <p:cNvPr id="281603" name="Picture 3" descr="Helix1">
            <a:extLst>
              <a:ext uri="{FF2B5EF4-FFF2-40B4-BE49-F238E27FC236}">
                <a16:creationId xmlns:a16="http://schemas.microsoft.com/office/drawing/2014/main" id="{F09A2A4A-2395-854E-B3DD-5F2F0F46F9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14475" y="1447800"/>
            <a:ext cx="6115050" cy="2560638"/>
          </a:xfrm>
          <a:prstGeom prst="rect">
            <a:avLst/>
          </a:prstGeom>
          <a:noFill/>
          <a:extLst>
            <a:ext uri="{909E8E84-426E-40DD-AFC4-6F175D3DCCD1}">
              <a14:hiddenFill xmlns:a14="http://schemas.microsoft.com/office/drawing/2010/main">
                <a:solidFill>
                  <a:srgbClr val="FFFFFF"/>
                </a:solidFill>
              </a14:hiddenFill>
            </a:ext>
          </a:extLst>
        </p:spPr>
      </p:pic>
      <p:sp>
        <p:nvSpPr>
          <p:cNvPr id="281604" name="Text Box 4">
            <a:extLst>
              <a:ext uri="{FF2B5EF4-FFF2-40B4-BE49-F238E27FC236}">
                <a16:creationId xmlns:a16="http://schemas.microsoft.com/office/drawing/2014/main" id="{6B07ACC5-C6D5-F142-87AC-3B624B9360B9}"/>
              </a:ext>
            </a:extLst>
          </p:cNvPr>
          <p:cNvSpPr txBox="1">
            <a:spLocks noChangeArrowheads="1"/>
          </p:cNvSpPr>
          <p:nvPr/>
        </p:nvSpPr>
        <p:spPr bwMode="auto">
          <a:xfrm>
            <a:off x="2797175" y="4187825"/>
            <a:ext cx="3549650" cy="701675"/>
          </a:xfrm>
          <a:prstGeom prst="rect">
            <a:avLst/>
          </a:prstGeom>
          <a:noFill/>
          <a:ln>
            <a:noFill/>
          </a:ln>
          <a:effectLst/>
          <a:extLst>
            <a:ext uri="{909E8E84-426E-40DD-AFC4-6F175D3DCCD1}">
              <a14:hiddenFill xmlns:a14="http://schemas.microsoft.com/office/drawing/2010/main">
                <a:gradFill rotWithShape="0">
                  <a:gsLst>
                    <a:gs pos="0">
                      <a:srgbClr val="66CCFF">
                        <a:gamma/>
                        <a:shade val="46275"/>
                        <a:invGamma/>
                      </a:srgbClr>
                    </a:gs>
                    <a:gs pos="100000">
                      <a:srgbClr val="66CCFF"/>
                    </a:gs>
                  </a:gsLst>
                  <a:lin ang="5400000" scaled="1"/>
                </a:gra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buFontTx/>
              <a:buNone/>
            </a:pPr>
            <a:r>
              <a:rPr lang="en-US" altLang="en-US" sz="2000"/>
              <a:t>Thymine (T)      Adenine (A)</a:t>
            </a:r>
          </a:p>
          <a:p>
            <a:pPr algn="ctr">
              <a:buFontTx/>
              <a:buNone/>
            </a:pPr>
            <a:r>
              <a:rPr lang="en-US" altLang="en-US" sz="2000"/>
              <a:t>Cytosine (C)      Guanine (G)</a:t>
            </a:r>
          </a:p>
        </p:txBody>
      </p:sp>
      <p:sp>
        <p:nvSpPr>
          <p:cNvPr id="281605" name="Line 5">
            <a:extLst>
              <a:ext uri="{FF2B5EF4-FFF2-40B4-BE49-F238E27FC236}">
                <a16:creationId xmlns:a16="http://schemas.microsoft.com/office/drawing/2014/main" id="{84974FDC-7981-BE4C-ACBF-FED2566AAF1E}"/>
              </a:ext>
            </a:extLst>
          </p:cNvPr>
          <p:cNvSpPr>
            <a:spLocks noChangeShapeType="1"/>
          </p:cNvSpPr>
          <p:nvPr/>
        </p:nvSpPr>
        <p:spPr bwMode="auto">
          <a:xfrm>
            <a:off x="4419600" y="4419600"/>
            <a:ext cx="304800" cy="0"/>
          </a:xfrm>
          <a:prstGeom prst="line">
            <a:avLst/>
          </a:prstGeom>
          <a:noFill/>
          <a:ln w="254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6" name="Line 6">
            <a:extLst>
              <a:ext uri="{FF2B5EF4-FFF2-40B4-BE49-F238E27FC236}">
                <a16:creationId xmlns:a16="http://schemas.microsoft.com/office/drawing/2014/main" id="{1A1C4A2E-F7E0-E245-8A74-9B061F801792}"/>
              </a:ext>
            </a:extLst>
          </p:cNvPr>
          <p:cNvSpPr>
            <a:spLocks noChangeShapeType="1"/>
          </p:cNvSpPr>
          <p:nvPr/>
        </p:nvSpPr>
        <p:spPr bwMode="auto">
          <a:xfrm>
            <a:off x="4419600" y="4724400"/>
            <a:ext cx="304800" cy="0"/>
          </a:xfrm>
          <a:prstGeom prst="line">
            <a:avLst/>
          </a:prstGeom>
          <a:noFill/>
          <a:ln w="25400">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1607" name="Text Box 7">
            <a:extLst>
              <a:ext uri="{FF2B5EF4-FFF2-40B4-BE49-F238E27FC236}">
                <a16:creationId xmlns:a16="http://schemas.microsoft.com/office/drawing/2014/main" id="{8DE2E771-B476-AD41-927D-D5A5D5F8C698}"/>
              </a:ext>
            </a:extLst>
          </p:cNvPr>
          <p:cNvSpPr txBox="1">
            <a:spLocks noChangeArrowheads="1"/>
          </p:cNvSpPr>
          <p:nvPr/>
        </p:nvSpPr>
        <p:spPr bwMode="auto">
          <a:xfrm>
            <a:off x="1697038" y="5145088"/>
            <a:ext cx="5770562"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en-US" altLang="en-US" sz="2400">
                <a:solidFill>
                  <a:schemeClr val="tx2"/>
                </a:solidFill>
              </a:rPr>
              <a:t>Over 3 billion base pairs, 30,000 genes</a:t>
            </a:r>
          </a:p>
          <a:p>
            <a:pPr>
              <a:buFontTx/>
              <a:buNone/>
            </a:pPr>
            <a:r>
              <a:rPr lang="en-US" altLang="en-US" sz="2400">
                <a:solidFill>
                  <a:schemeClr val="tx2"/>
                </a:solidFill>
              </a:rPr>
              <a:t>Humans are over 99.9% identical </a:t>
            </a: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a:extLst>
              <a:ext uri="{FF2B5EF4-FFF2-40B4-BE49-F238E27FC236}">
                <a16:creationId xmlns:a16="http://schemas.microsoft.com/office/drawing/2014/main" id="{E8DB3658-7DC9-1541-B66A-4C7620213ABD}"/>
              </a:ext>
            </a:extLst>
          </p:cNvPr>
          <p:cNvSpPr>
            <a:spLocks noGrp="1" noChangeArrowheads="1"/>
          </p:cNvSpPr>
          <p:nvPr>
            <p:ph type="title"/>
          </p:nvPr>
        </p:nvSpPr>
        <p:spPr>
          <a:xfrm>
            <a:off x="685800" y="76200"/>
            <a:ext cx="77724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DNA Mutations</a:t>
            </a:r>
          </a:p>
        </p:txBody>
      </p:sp>
      <p:sp>
        <p:nvSpPr>
          <p:cNvPr id="278531" name="Rectangle 3">
            <a:extLst>
              <a:ext uri="{FF2B5EF4-FFF2-40B4-BE49-F238E27FC236}">
                <a16:creationId xmlns:a16="http://schemas.microsoft.com/office/drawing/2014/main" id="{8F95C578-6015-574E-B3F8-D4F7B7562991}"/>
              </a:ext>
            </a:extLst>
          </p:cNvPr>
          <p:cNvSpPr>
            <a:spLocks noChangeArrowheads="1"/>
          </p:cNvSpPr>
          <p:nvPr>
            <p:ph type="body" idx="1"/>
          </p:nvPr>
        </p:nvSpPr>
        <p:spPr bwMode="auto">
          <a:xfrm>
            <a:off x="533400" y="1371600"/>
            <a:ext cx="8001000" cy="1731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spAutoFit/>
          </a:bodyPr>
          <a:lstStyle/>
          <a:p>
            <a:pPr marL="609600" indent="-609600">
              <a:lnSpc>
                <a:spcPct val="90000"/>
              </a:lnSpc>
              <a:buFont typeface="Wingdings" pitchFamily="2" charset="2"/>
              <a:buChar char="Ø"/>
            </a:pPr>
            <a:r>
              <a:rPr lang="en-US" altLang="en-US" sz="2400" b="1">
                <a:latin typeface="Arial" panose="020B0604020202020204" pitchFamily="34" charset="0"/>
              </a:rPr>
              <a:t>Genetic toxicology, start in 1927 when American geneticist Hermann J. Muller (1890 - 1967) demonstrated that X-rays increased the rate of gene mutations and chromosome changes in fruit flies. </a:t>
            </a:r>
          </a:p>
        </p:txBody>
      </p:sp>
      <p:sp>
        <p:nvSpPr>
          <p:cNvPr id="278532" name="Text Box 4">
            <a:extLst>
              <a:ext uri="{FF2B5EF4-FFF2-40B4-BE49-F238E27FC236}">
                <a16:creationId xmlns:a16="http://schemas.microsoft.com/office/drawing/2014/main" id="{3F0785CA-E526-AD4A-9DB3-4281E7244E24}"/>
              </a:ext>
            </a:extLst>
          </p:cNvPr>
          <p:cNvSpPr txBox="1">
            <a:spLocks noChangeArrowheads="1"/>
          </p:cNvSpPr>
          <p:nvPr/>
        </p:nvSpPr>
        <p:spPr bwMode="auto">
          <a:xfrm>
            <a:off x="949325" y="3276600"/>
            <a:ext cx="724535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buFont typeface="Wingdings" pitchFamily="2" charset="2"/>
              <a:buNone/>
            </a:pPr>
            <a:r>
              <a:rPr lang="en-US" altLang="en-US" sz="2800">
                <a:latin typeface="Arial" panose="020B0604020202020204" pitchFamily="34" charset="0"/>
              </a:rPr>
              <a:t>Normal strand of DNA  ---  Mutated Strand</a:t>
            </a:r>
          </a:p>
          <a:p>
            <a:pPr>
              <a:buFont typeface="Wingdings" pitchFamily="2" charset="2"/>
              <a:buNone/>
            </a:pPr>
            <a:r>
              <a:rPr lang="en-US" altLang="en-US" sz="2800">
                <a:latin typeface="Arial" panose="020B0604020202020204" pitchFamily="34" charset="0"/>
              </a:rPr>
              <a:t>G C A G C A T          G C A </a:t>
            </a:r>
            <a:r>
              <a:rPr lang="en-US" altLang="en-US" sz="2800">
                <a:solidFill>
                  <a:srgbClr val="FF0000"/>
                </a:solidFill>
                <a:latin typeface="Arial" panose="020B0604020202020204" pitchFamily="34" charset="0"/>
              </a:rPr>
              <a:t>A</a:t>
            </a:r>
            <a:r>
              <a:rPr lang="en-US" altLang="en-US" sz="2800">
                <a:latin typeface="Arial" panose="020B0604020202020204" pitchFamily="34" charset="0"/>
              </a:rPr>
              <a:t> C A T</a:t>
            </a:r>
          </a:p>
          <a:p>
            <a:pPr>
              <a:buFont typeface="Wingdings" pitchFamily="2" charset="2"/>
              <a:buNone/>
            </a:pPr>
            <a:r>
              <a:rPr lang="en-US" altLang="en-US" sz="2800">
                <a:latin typeface="Arial" panose="020B0604020202020204" pitchFamily="34" charset="0"/>
              </a:rPr>
              <a:t>C G T C G T A          C G T </a:t>
            </a:r>
            <a:r>
              <a:rPr lang="en-US" altLang="en-US" sz="2800">
                <a:solidFill>
                  <a:srgbClr val="FF0000"/>
                </a:solidFill>
                <a:latin typeface="Arial" panose="020B0604020202020204" pitchFamily="34" charset="0"/>
              </a:rPr>
              <a:t>T</a:t>
            </a:r>
            <a:r>
              <a:rPr lang="en-US" altLang="en-US" sz="2800">
                <a:latin typeface="Arial" panose="020B0604020202020204" pitchFamily="34" charset="0"/>
              </a:rPr>
              <a:t> G T A</a:t>
            </a:r>
          </a:p>
        </p:txBody>
      </p:sp>
      <p:sp>
        <p:nvSpPr>
          <p:cNvPr id="278533" name="Text Box 5">
            <a:extLst>
              <a:ext uri="{FF2B5EF4-FFF2-40B4-BE49-F238E27FC236}">
                <a16:creationId xmlns:a16="http://schemas.microsoft.com/office/drawing/2014/main" id="{7D5E08DE-DF08-A34D-8012-4C3952F9ECC4}"/>
              </a:ext>
            </a:extLst>
          </p:cNvPr>
          <p:cNvSpPr txBox="1">
            <a:spLocks noChangeArrowheads="1"/>
          </p:cNvSpPr>
          <p:nvPr/>
        </p:nvSpPr>
        <p:spPr bwMode="auto">
          <a:xfrm>
            <a:off x="822325" y="5246688"/>
            <a:ext cx="7331075"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r>
              <a:rPr lang="en-US" altLang="en-US" sz="2800">
                <a:latin typeface="Arial" panose="020B0604020202020204" pitchFamily="34" charset="0"/>
              </a:rPr>
              <a:t>Chemicals that induce mutations in the DNA are called mutagens.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9864" name="Group 8">
            <a:extLst>
              <a:ext uri="{FF2B5EF4-FFF2-40B4-BE49-F238E27FC236}">
                <a16:creationId xmlns:a16="http://schemas.microsoft.com/office/drawing/2014/main" id="{90C286C6-93B6-3848-88A5-553D11CBF363}"/>
              </a:ext>
            </a:extLst>
          </p:cNvPr>
          <p:cNvGrpSpPr>
            <a:grpSpLocks/>
          </p:cNvGrpSpPr>
          <p:nvPr/>
        </p:nvGrpSpPr>
        <p:grpSpPr bwMode="auto">
          <a:xfrm>
            <a:off x="1114425" y="1676400"/>
            <a:ext cx="6913563" cy="3505200"/>
            <a:chOff x="702" y="1056"/>
            <a:chExt cx="4355" cy="2208"/>
          </a:xfrm>
        </p:grpSpPr>
        <p:sp>
          <p:nvSpPr>
            <p:cNvPr id="249865" name="Freeform 9">
              <a:extLst>
                <a:ext uri="{FF2B5EF4-FFF2-40B4-BE49-F238E27FC236}">
                  <a16:creationId xmlns:a16="http://schemas.microsoft.com/office/drawing/2014/main" id="{BBDE7653-3328-2D40-8EEF-6A40BB2DF72B}"/>
                </a:ext>
              </a:extLst>
            </p:cNvPr>
            <p:cNvSpPr>
              <a:spLocks/>
            </p:cNvSpPr>
            <p:nvPr/>
          </p:nvSpPr>
          <p:spPr bwMode="auto">
            <a:xfrm>
              <a:off x="702" y="1056"/>
              <a:ext cx="4355" cy="2208"/>
            </a:xfrm>
            <a:custGeom>
              <a:avLst/>
              <a:gdLst>
                <a:gd name="T0" fmla="*/ 3680 w 3910"/>
                <a:gd name="T1" fmla="*/ 1081 h 1817"/>
                <a:gd name="T2" fmla="*/ 3731 w 3910"/>
                <a:gd name="T3" fmla="*/ 1184 h 1817"/>
                <a:gd name="T4" fmla="*/ 3808 w 3910"/>
                <a:gd name="T5" fmla="*/ 1267 h 1817"/>
                <a:gd name="T6" fmla="*/ 3821 w 3910"/>
                <a:gd name="T7" fmla="*/ 1363 h 1817"/>
                <a:gd name="T8" fmla="*/ 3782 w 3910"/>
                <a:gd name="T9" fmla="*/ 1446 h 1817"/>
                <a:gd name="T10" fmla="*/ 3680 w 3910"/>
                <a:gd name="T11" fmla="*/ 1542 h 1817"/>
                <a:gd name="T12" fmla="*/ 3539 w 3910"/>
                <a:gd name="T13" fmla="*/ 1606 h 1817"/>
                <a:gd name="T14" fmla="*/ 3193 w 3910"/>
                <a:gd name="T15" fmla="*/ 1657 h 1817"/>
                <a:gd name="T16" fmla="*/ 2963 w 3910"/>
                <a:gd name="T17" fmla="*/ 1644 h 1817"/>
                <a:gd name="T18" fmla="*/ 2758 w 3910"/>
                <a:gd name="T19" fmla="*/ 1574 h 1817"/>
                <a:gd name="T20" fmla="*/ 2502 w 3910"/>
                <a:gd name="T21" fmla="*/ 1414 h 1817"/>
                <a:gd name="T22" fmla="*/ 2349 w 3910"/>
                <a:gd name="T23" fmla="*/ 1267 h 1817"/>
                <a:gd name="T24" fmla="*/ 2297 w 3910"/>
                <a:gd name="T25" fmla="*/ 1177 h 1817"/>
                <a:gd name="T26" fmla="*/ 2291 w 3910"/>
                <a:gd name="T27" fmla="*/ 1107 h 1817"/>
                <a:gd name="T28" fmla="*/ 2310 w 3910"/>
                <a:gd name="T29" fmla="*/ 1062 h 1817"/>
                <a:gd name="T30" fmla="*/ 2381 w 3910"/>
                <a:gd name="T31" fmla="*/ 1011 h 1817"/>
                <a:gd name="T32" fmla="*/ 2528 w 3910"/>
                <a:gd name="T33" fmla="*/ 992 h 1817"/>
                <a:gd name="T34" fmla="*/ 2547 w 3910"/>
                <a:gd name="T35" fmla="*/ 998 h 1817"/>
                <a:gd name="T36" fmla="*/ 2521 w 3910"/>
                <a:gd name="T37" fmla="*/ 870 h 1817"/>
                <a:gd name="T38" fmla="*/ 2240 w 3910"/>
                <a:gd name="T39" fmla="*/ 838 h 1817"/>
                <a:gd name="T40" fmla="*/ 2137 w 3910"/>
                <a:gd name="T41" fmla="*/ 800 h 1817"/>
                <a:gd name="T42" fmla="*/ 1056 w 3910"/>
                <a:gd name="T43" fmla="*/ 217 h 1817"/>
                <a:gd name="T44" fmla="*/ 614 w 3910"/>
                <a:gd name="T45" fmla="*/ 25 h 1817"/>
                <a:gd name="T46" fmla="*/ 429 w 3910"/>
                <a:gd name="T47" fmla="*/ 0 h 1817"/>
                <a:gd name="T48" fmla="*/ 141 w 3910"/>
                <a:gd name="T49" fmla="*/ 32 h 1817"/>
                <a:gd name="T50" fmla="*/ 38 w 3910"/>
                <a:gd name="T51" fmla="*/ 109 h 1817"/>
                <a:gd name="T52" fmla="*/ 0 w 3910"/>
                <a:gd name="T53" fmla="*/ 173 h 1817"/>
                <a:gd name="T54" fmla="*/ 0 w 3910"/>
                <a:gd name="T55" fmla="*/ 224 h 1817"/>
                <a:gd name="T56" fmla="*/ 32 w 3910"/>
                <a:gd name="T57" fmla="*/ 288 h 1817"/>
                <a:gd name="T58" fmla="*/ 192 w 3910"/>
                <a:gd name="T59" fmla="*/ 390 h 1817"/>
                <a:gd name="T60" fmla="*/ 480 w 3910"/>
                <a:gd name="T61" fmla="*/ 454 h 1817"/>
                <a:gd name="T62" fmla="*/ 832 w 3910"/>
                <a:gd name="T63" fmla="*/ 544 h 1817"/>
                <a:gd name="T64" fmla="*/ 1459 w 3910"/>
                <a:gd name="T65" fmla="*/ 768 h 1817"/>
                <a:gd name="T66" fmla="*/ 1837 w 3910"/>
                <a:gd name="T67" fmla="*/ 960 h 1817"/>
                <a:gd name="T68" fmla="*/ 2137 w 3910"/>
                <a:gd name="T69" fmla="*/ 1184 h 1817"/>
                <a:gd name="T70" fmla="*/ 2297 w 3910"/>
                <a:gd name="T71" fmla="*/ 1369 h 1817"/>
                <a:gd name="T72" fmla="*/ 2528 w 3910"/>
                <a:gd name="T73" fmla="*/ 1593 h 1817"/>
                <a:gd name="T74" fmla="*/ 2777 w 3910"/>
                <a:gd name="T75" fmla="*/ 1747 h 1817"/>
                <a:gd name="T76" fmla="*/ 2982 w 3910"/>
                <a:gd name="T77" fmla="*/ 1804 h 1817"/>
                <a:gd name="T78" fmla="*/ 3315 w 3910"/>
                <a:gd name="T79" fmla="*/ 1804 h 1817"/>
                <a:gd name="T80" fmla="*/ 3629 w 3910"/>
                <a:gd name="T81" fmla="*/ 1708 h 1817"/>
                <a:gd name="T82" fmla="*/ 3782 w 3910"/>
                <a:gd name="T83" fmla="*/ 1600 h 1817"/>
                <a:gd name="T84" fmla="*/ 3891 w 3910"/>
                <a:gd name="T85" fmla="*/ 1433 h 1817"/>
                <a:gd name="T86" fmla="*/ 3910 w 3910"/>
                <a:gd name="T87" fmla="*/ 1337 h 1817"/>
                <a:gd name="T88" fmla="*/ 3878 w 3910"/>
                <a:gd name="T89" fmla="*/ 1248 h 1817"/>
                <a:gd name="T90" fmla="*/ 3808 w 3910"/>
                <a:gd name="T91" fmla="*/ 1171 h 1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10" h="1817">
                  <a:moveTo>
                    <a:pt x="3808" y="1171"/>
                  </a:moveTo>
                  <a:lnTo>
                    <a:pt x="3808" y="1171"/>
                  </a:lnTo>
                  <a:lnTo>
                    <a:pt x="3680" y="1081"/>
                  </a:lnTo>
                  <a:lnTo>
                    <a:pt x="3680" y="1081"/>
                  </a:lnTo>
                  <a:lnTo>
                    <a:pt x="3731" y="1184"/>
                  </a:lnTo>
                  <a:lnTo>
                    <a:pt x="3731" y="1184"/>
                  </a:lnTo>
                  <a:lnTo>
                    <a:pt x="3763" y="1209"/>
                  </a:lnTo>
                  <a:lnTo>
                    <a:pt x="3789" y="1235"/>
                  </a:lnTo>
                  <a:lnTo>
                    <a:pt x="3808" y="1267"/>
                  </a:lnTo>
                  <a:lnTo>
                    <a:pt x="3821" y="1292"/>
                  </a:lnTo>
                  <a:lnTo>
                    <a:pt x="3827" y="1331"/>
                  </a:lnTo>
                  <a:lnTo>
                    <a:pt x="3821" y="1363"/>
                  </a:lnTo>
                  <a:lnTo>
                    <a:pt x="3808" y="1408"/>
                  </a:lnTo>
                  <a:lnTo>
                    <a:pt x="3782" y="1446"/>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49" y="1267"/>
                  </a:lnTo>
                  <a:lnTo>
                    <a:pt x="2310" y="1203"/>
                  </a:lnTo>
                  <a:lnTo>
                    <a:pt x="2297" y="1177"/>
                  </a:lnTo>
                  <a:lnTo>
                    <a:pt x="2291" y="1152"/>
                  </a:lnTo>
                  <a:lnTo>
                    <a:pt x="2291" y="1126"/>
                  </a:lnTo>
                  <a:lnTo>
                    <a:pt x="2291" y="1107"/>
                  </a:lnTo>
                  <a:lnTo>
                    <a:pt x="2297" y="1081"/>
                  </a:lnTo>
                  <a:lnTo>
                    <a:pt x="2310" y="1062"/>
                  </a:lnTo>
                  <a:lnTo>
                    <a:pt x="2310" y="1062"/>
                  </a:lnTo>
                  <a:lnTo>
                    <a:pt x="2329" y="1036"/>
                  </a:lnTo>
                  <a:lnTo>
                    <a:pt x="2355" y="1024"/>
                  </a:lnTo>
                  <a:lnTo>
                    <a:pt x="2381" y="1011"/>
                  </a:lnTo>
                  <a:lnTo>
                    <a:pt x="2413" y="998"/>
                  </a:lnTo>
                  <a:lnTo>
                    <a:pt x="2477" y="992"/>
                  </a:lnTo>
                  <a:lnTo>
                    <a:pt x="2528" y="992"/>
                  </a:lnTo>
                  <a:lnTo>
                    <a:pt x="2528" y="992"/>
                  </a:lnTo>
                  <a:lnTo>
                    <a:pt x="2547" y="998"/>
                  </a:lnTo>
                  <a:lnTo>
                    <a:pt x="2547" y="998"/>
                  </a:lnTo>
                  <a:lnTo>
                    <a:pt x="2681" y="870"/>
                  </a:lnTo>
                  <a:lnTo>
                    <a:pt x="2681" y="870"/>
                  </a:lnTo>
                  <a:lnTo>
                    <a:pt x="2521" y="870"/>
                  </a:lnTo>
                  <a:lnTo>
                    <a:pt x="2374" y="857"/>
                  </a:lnTo>
                  <a:lnTo>
                    <a:pt x="2304" y="851"/>
                  </a:lnTo>
                  <a:lnTo>
                    <a:pt x="2240" y="838"/>
                  </a:lnTo>
                  <a:lnTo>
                    <a:pt x="2182" y="825"/>
                  </a:lnTo>
                  <a:lnTo>
                    <a:pt x="2137" y="800"/>
                  </a:lnTo>
                  <a:lnTo>
                    <a:pt x="2137" y="800"/>
                  </a:lnTo>
                  <a:lnTo>
                    <a:pt x="1734" y="582"/>
                  </a:lnTo>
                  <a:lnTo>
                    <a:pt x="1280" y="333"/>
                  </a:lnTo>
                  <a:lnTo>
                    <a:pt x="1056" y="217"/>
                  </a:lnTo>
                  <a:lnTo>
                    <a:pt x="851" y="121"/>
                  </a:lnTo>
                  <a:lnTo>
                    <a:pt x="685" y="51"/>
                  </a:lnTo>
                  <a:lnTo>
                    <a:pt x="614" y="25"/>
                  </a:lnTo>
                  <a:lnTo>
                    <a:pt x="557" y="13"/>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14" y="1267"/>
                  </a:lnTo>
                  <a:lnTo>
                    <a:pt x="2297" y="1369"/>
                  </a:lnTo>
                  <a:lnTo>
                    <a:pt x="2374" y="1452"/>
                  </a:lnTo>
                  <a:lnTo>
                    <a:pt x="2451" y="1529"/>
                  </a:lnTo>
                  <a:lnTo>
                    <a:pt x="2528" y="1593"/>
                  </a:lnTo>
                  <a:lnTo>
                    <a:pt x="2605" y="1651"/>
                  </a:lnTo>
                  <a:lnTo>
                    <a:pt x="2688" y="1702"/>
                  </a:lnTo>
                  <a:lnTo>
                    <a:pt x="2777" y="1747"/>
                  </a:lnTo>
                  <a:lnTo>
                    <a:pt x="2873" y="1779"/>
                  </a:lnTo>
                  <a:lnTo>
                    <a:pt x="2873" y="1779"/>
                  </a:lnTo>
                  <a:lnTo>
                    <a:pt x="2982" y="1804"/>
                  </a:lnTo>
                  <a:lnTo>
                    <a:pt x="3091" y="1817"/>
                  </a:lnTo>
                  <a:lnTo>
                    <a:pt x="3206" y="1817"/>
                  </a:lnTo>
                  <a:lnTo>
                    <a:pt x="3315" y="1804"/>
                  </a:lnTo>
                  <a:lnTo>
                    <a:pt x="3424" y="1785"/>
                  </a:lnTo>
                  <a:lnTo>
                    <a:pt x="3533" y="1753"/>
                  </a:lnTo>
                  <a:lnTo>
                    <a:pt x="3629" y="1708"/>
                  </a:lnTo>
                  <a:lnTo>
                    <a:pt x="3712" y="1657"/>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lnTo>
                    <a:pt x="3808" y="1171"/>
                  </a:lnTo>
                  <a:close/>
                </a:path>
              </a:pathLst>
            </a:custGeom>
            <a:solidFill>
              <a:srgbClr val="00000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9866" name="Freeform 10">
              <a:extLst>
                <a:ext uri="{FF2B5EF4-FFF2-40B4-BE49-F238E27FC236}">
                  <a16:creationId xmlns:a16="http://schemas.microsoft.com/office/drawing/2014/main" id="{F7066ADC-F0F6-8C48-8A56-F01690C97323}"/>
                </a:ext>
              </a:extLst>
            </p:cNvPr>
            <p:cNvSpPr>
              <a:spLocks/>
            </p:cNvSpPr>
            <p:nvPr/>
          </p:nvSpPr>
          <p:spPr bwMode="auto">
            <a:xfrm>
              <a:off x="3439" y="1909"/>
              <a:ext cx="1404" cy="1088"/>
            </a:xfrm>
            <a:custGeom>
              <a:avLst/>
              <a:gdLst>
                <a:gd name="T0" fmla="*/ 627 w 1261"/>
                <a:gd name="T1" fmla="*/ 895 h 895"/>
                <a:gd name="T2" fmla="*/ 627 w 1261"/>
                <a:gd name="T3" fmla="*/ 895 h 895"/>
                <a:gd name="T4" fmla="*/ 704 w 1261"/>
                <a:gd name="T5" fmla="*/ 895 h 895"/>
                <a:gd name="T6" fmla="*/ 781 w 1261"/>
                <a:gd name="T7" fmla="*/ 895 h 895"/>
                <a:gd name="T8" fmla="*/ 909 w 1261"/>
                <a:gd name="T9" fmla="*/ 883 h 895"/>
                <a:gd name="T10" fmla="*/ 1018 w 1261"/>
                <a:gd name="T11" fmla="*/ 857 h 895"/>
                <a:gd name="T12" fmla="*/ 1107 w 1261"/>
                <a:gd name="T13" fmla="*/ 825 h 895"/>
                <a:gd name="T14" fmla="*/ 1178 w 1261"/>
                <a:gd name="T15" fmla="*/ 787 h 895"/>
                <a:gd name="T16" fmla="*/ 1229 w 1261"/>
                <a:gd name="T17" fmla="*/ 742 h 895"/>
                <a:gd name="T18" fmla="*/ 1242 w 1261"/>
                <a:gd name="T19" fmla="*/ 723 h 895"/>
                <a:gd name="T20" fmla="*/ 1255 w 1261"/>
                <a:gd name="T21" fmla="*/ 697 h 895"/>
                <a:gd name="T22" fmla="*/ 1261 w 1261"/>
                <a:gd name="T23" fmla="*/ 678 h 895"/>
                <a:gd name="T24" fmla="*/ 1261 w 1261"/>
                <a:gd name="T25" fmla="*/ 659 h 895"/>
                <a:gd name="T26" fmla="*/ 1261 w 1261"/>
                <a:gd name="T27" fmla="*/ 659 h 895"/>
                <a:gd name="T28" fmla="*/ 1255 w 1261"/>
                <a:gd name="T29" fmla="*/ 614 h 895"/>
                <a:gd name="T30" fmla="*/ 1242 w 1261"/>
                <a:gd name="T31" fmla="*/ 569 h 895"/>
                <a:gd name="T32" fmla="*/ 1223 w 1261"/>
                <a:gd name="T33" fmla="*/ 518 h 895"/>
                <a:gd name="T34" fmla="*/ 1191 w 1261"/>
                <a:gd name="T35" fmla="*/ 467 h 895"/>
                <a:gd name="T36" fmla="*/ 1127 w 1261"/>
                <a:gd name="T37" fmla="*/ 358 h 895"/>
                <a:gd name="T38" fmla="*/ 1037 w 1261"/>
                <a:gd name="T39" fmla="*/ 255 h 895"/>
                <a:gd name="T40" fmla="*/ 947 w 1261"/>
                <a:gd name="T41" fmla="*/ 160 h 895"/>
                <a:gd name="T42" fmla="*/ 896 w 1261"/>
                <a:gd name="T43" fmla="*/ 115 h 895"/>
                <a:gd name="T44" fmla="*/ 845 w 1261"/>
                <a:gd name="T45" fmla="*/ 76 h 895"/>
                <a:gd name="T46" fmla="*/ 800 w 1261"/>
                <a:gd name="T47" fmla="*/ 44 h 895"/>
                <a:gd name="T48" fmla="*/ 755 w 1261"/>
                <a:gd name="T49" fmla="*/ 25 h 895"/>
                <a:gd name="T50" fmla="*/ 711 w 1261"/>
                <a:gd name="T51" fmla="*/ 6 h 895"/>
                <a:gd name="T52" fmla="*/ 666 w 1261"/>
                <a:gd name="T53" fmla="*/ 0 h 895"/>
                <a:gd name="T54" fmla="*/ 666 w 1261"/>
                <a:gd name="T55" fmla="*/ 0 h 895"/>
                <a:gd name="T56" fmla="*/ 627 w 1261"/>
                <a:gd name="T57" fmla="*/ 0 h 895"/>
                <a:gd name="T58" fmla="*/ 583 w 1261"/>
                <a:gd name="T59" fmla="*/ 12 h 895"/>
                <a:gd name="T60" fmla="*/ 531 w 1261"/>
                <a:gd name="T61" fmla="*/ 32 h 895"/>
                <a:gd name="T62" fmla="*/ 480 w 1261"/>
                <a:gd name="T63" fmla="*/ 51 h 895"/>
                <a:gd name="T64" fmla="*/ 384 w 1261"/>
                <a:gd name="T65" fmla="*/ 115 h 895"/>
                <a:gd name="T66" fmla="*/ 282 w 1261"/>
                <a:gd name="T67" fmla="*/ 192 h 895"/>
                <a:gd name="T68" fmla="*/ 192 w 1261"/>
                <a:gd name="T69" fmla="*/ 275 h 895"/>
                <a:gd name="T70" fmla="*/ 109 w 1261"/>
                <a:gd name="T71" fmla="*/ 351 h 895"/>
                <a:gd name="T72" fmla="*/ 51 w 1261"/>
                <a:gd name="T73" fmla="*/ 415 h 895"/>
                <a:gd name="T74" fmla="*/ 13 w 1261"/>
                <a:gd name="T75" fmla="*/ 460 h 895"/>
                <a:gd name="T76" fmla="*/ 13 w 1261"/>
                <a:gd name="T77" fmla="*/ 460 h 895"/>
                <a:gd name="T78" fmla="*/ 0 w 1261"/>
                <a:gd name="T79" fmla="*/ 492 h 895"/>
                <a:gd name="T80" fmla="*/ 0 w 1261"/>
                <a:gd name="T81" fmla="*/ 524 h 895"/>
                <a:gd name="T82" fmla="*/ 0 w 1261"/>
                <a:gd name="T83" fmla="*/ 556 h 895"/>
                <a:gd name="T84" fmla="*/ 13 w 1261"/>
                <a:gd name="T85" fmla="*/ 588 h 895"/>
                <a:gd name="T86" fmla="*/ 32 w 1261"/>
                <a:gd name="T87" fmla="*/ 627 h 895"/>
                <a:gd name="T88" fmla="*/ 64 w 1261"/>
                <a:gd name="T89" fmla="*/ 659 h 895"/>
                <a:gd name="T90" fmla="*/ 96 w 1261"/>
                <a:gd name="T91" fmla="*/ 691 h 895"/>
                <a:gd name="T92" fmla="*/ 135 w 1261"/>
                <a:gd name="T93" fmla="*/ 729 h 895"/>
                <a:gd name="T94" fmla="*/ 186 w 1261"/>
                <a:gd name="T95" fmla="*/ 761 h 895"/>
                <a:gd name="T96" fmla="*/ 237 w 1261"/>
                <a:gd name="T97" fmla="*/ 787 h 895"/>
                <a:gd name="T98" fmla="*/ 288 w 1261"/>
                <a:gd name="T99" fmla="*/ 819 h 895"/>
                <a:gd name="T100" fmla="*/ 352 w 1261"/>
                <a:gd name="T101" fmla="*/ 838 h 895"/>
                <a:gd name="T102" fmla="*/ 416 w 1261"/>
                <a:gd name="T103" fmla="*/ 863 h 895"/>
                <a:gd name="T104" fmla="*/ 487 w 1261"/>
                <a:gd name="T105" fmla="*/ 876 h 895"/>
                <a:gd name="T106" fmla="*/ 557 w 1261"/>
                <a:gd name="T107" fmla="*/ 889 h 895"/>
                <a:gd name="T108" fmla="*/ 627 w 1261"/>
                <a:gd name="T109" fmla="*/ 895 h 895"/>
                <a:gd name="T110" fmla="*/ 627 w 1261"/>
                <a:gd name="T111" fmla="*/ 895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lnTo>
                    <a:pt x="627" y="895"/>
                  </a:lnTo>
                  <a:close/>
                </a:path>
              </a:pathLst>
            </a:custGeom>
            <a:solidFill>
              <a:srgbClr val="00008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pic>
        <p:nvPicPr>
          <p:cNvPr id="249862" name="Picture 6" descr="bd00028_">
            <a:extLst>
              <a:ext uri="{FF2B5EF4-FFF2-40B4-BE49-F238E27FC236}">
                <a16:creationId xmlns:a16="http://schemas.microsoft.com/office/drawing/2014/main" id="{5314D72D-5FB7-9B41-9A4E-6219EDB120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7900" y="1509713"/>
            <a:ext cx="4610100" cy="4516437"/>
          </a:xfrm>
          <a:prstGeom prst="rect">
            <a:avLst/>
          </a:prstGeom>
          <a:noFill/>
          <a:extLst>
            <a:ext uri="{909E8E84-426E-40DD-AFC4-6F175D3DCCD1}">
              <a14:hiddenFill xmlns:a14="http://schemas.microsoft.com/office/drawing/2010/main">
                <a:solidFill>
                  <a:srgbClr val="FFFFFF"/>
                </a:solidFill>
              </a14:hiddenFill>
            </a:ext>
          </a:extLst>
        </p:spPr>
      </p:pic>
      <p:sp>
        <p:nvSpPr>
          <p:cNvPr id="249863" name="Rectangle 7">
            <a:extLst>
              <a:ext uri="{FF2B5EF4-FFF2-40B4-BE49-F238E27FC236}">
                <a16:creationId xmlns:a16="http://schemas.microsoft.com/office/drawing/2014/main" id="{C66AFD0F-2806-8744-B2B4-9E4CD272A08A}"/>
              </a:ext>
            </a:extLst>
          </p:cNvPr>
          <p:cNvSpPr>
            <a:spLocks noChangeArrowheads="1"/>
          </p:cNvSpPr>
          <p:nvPr/>
        </p:nvSpPr>
        <p:spPr bwMode="auto">
          <a:xfrm>
            <a:off x="509588" y="182563"/>
            <a:ext cx="8123237"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FontTx/>
              <a:buNone/>
            </a:pPr>
            <a:r>
              <a:rPr lang="en-US" altLang="en-US" sz="3200"/>
              <a:t>A Small Dose of ™ Cancer &amp; Genetic Tox</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68" name="Group 8">
            <a:extLst>
              <a:ext uri="{FF2B5EF4-FFF2-40B4-BE49-F238E27FC236}">
                <a16:creationId xmlns:a16="http://schemas.microsoft.com/office/drawing/2014/main" id="{A93E22EF-60DD-324F-907C-EE267A63A63A}"/>
              </a:ext>
            </a:extLst>
          </p:cNvPr>
          <p:cNvGrpSpPr>
            <a:grpSpLocks/>
          </p:cNvGrpSpPr>
          <p:nvPr/>
        </p:nvGrpSpPr>
        <p:grpSpPr bwMode="auto">
          <a:xfrm>
            <a:off x="1114425" y="1676400"/>
            <a:ext cx="6913563" cy="3505200"/>
            <a:chOff x="702" y="1056"/>
            <a:chExt cx="4355" cy="2208"/>
          </a:xfrm>
        </p:grpSpPr>
        <p:sp>
          <p:nvSpPr>
            <p:cNvPr id="245769" name="Freeform 9">
              <a:extLst>
                <a:ext uri="{FF2B5EF4-FFF2-40B4-BE49-F238E27FC236}">
                  <a16:creationId xmlns:a16="http://schemas.microsoft.com/office/drawing/2014/main" id="{504C50DF-FE56-954A-873D-1681F3AEC7B0}"/>
                </a:ext>
              </a:extLst>
            </p:cNvPr>
            <p:cNvSpPr>
              <a:spLocks/>
            </p:cNvSpPr>
            <p:nvPr/>
          </p:nvSpPr>
          <p:spPr bwMode="auto">
            <a:xfrm>
              <a:off x="702" y="1056"/>
              <a:ext cx="4355" cy="2208"/>
            </a:xfrm>
            <a:custGeom>
              <a:avLst/>
              <a:gdLst>
                <a:gd name="T0" fmla="*/ 3680 w 3910"/>
                <a:gd name="T1" fmla="*/ 1081 h 1817"/>
                <a:gd name="T2" fmla="*/ 3731 w 3910"/>
                <a:gd name="T3" fmla="*/ 1184 h 1817"/>
                <a:gd name="T4" fmla="*/ 3808 w 3910"/>
                <a:gd name="T5" fmla="*/ 1267 h 1817"/>
                <a:gd name="T6" fmla="*/ 3821 w 3910"/>
                <a:gd name="T7" fmla="*/ 1363 h 1817"/>
                <a:gd name="T8" fmla="*/ 3782 w 3910"/>
                <a:gd name="T9" fmla="*/ 1446 h 1817"/>
                <a:gd name="T10" fmla="*/ 3680 w 3910"/>
                <a:gd name="T11" fmla="*/ 1542 h 1817"/>
                <a:gd name="T12" fmla="*/ 3539 w 3910"/>
                <a:gd name="T13" fmla="*/ 1606 h 1817"/>
                <a:gd name="T14" fmla="*/ 3193 w 3910"/>
                <a:gd name="T15" fmla="*/ 1657 h 1817"/>
                <a:gd name="T16" fmla="*/ 2963 w 3910"/>
                <a:gd name="T17" fmla="*/ 1644 h 1817"/>
                <a:gd name="T18" fmla="*/ 2758 w 3910"/>
                <a:gd name="T19" fmla="*/ 1574 h 1817"/>
                <a:gd name="T20" fmla="*/ 2502 w 3910"/>
                <a:gd name="T21" fmla="*/ 1414 h 1817"/>
                <a:gd name="T22" fmla="*/ 2349 w 3910"/>
                <a:gd name="T23" fmla="*/ 1267 h 1817"/>
                <a:gd name="T24" fmla="*/ 2297 w 3910"/>
                <a:gd name="T25" fmla="*/ 1177 h 1817"/>
                <a:gd name="T26" fmla="*/ 2291 w 3910"/>
                <a:gd name="T27" fmla="*/ 1107 h 1817"/>
                <a:gd name="T28" fmla="*/ 2310 w 3910"/>
                <a:gd name="T29" fmla="*/ 1062 h 1817"/>
                <a:gd name="T30" fmla="*/ 2381 w 3910"/>
                <a:gd name="T31" fmla="*/ 1011 h 1817"/>
                <a:gd name="T32" fmla="*/ 2528 w 3910"/>
                <a:gd name="T33" fmla="*/ 992 h 1817"/>
                <a:gd name="T34" fmla="*/ 2547 w 3910"/>
                <a:gd name="T35" fmla="*/ 998 h 1817"/>
                <a:gd name="T36" fmla="*/ 2521 w 3910"/>
                <a:gd name="T37" fmla="*/ 870 h 1817"/>
                <a:gd name="T38" fmla="*/ 2240 w 3910"/>
                <a:gd name="T39" fmla="*/ 838 h 1817"/>
                <a:gd name="T40" fmla="*/ 2137 w 3910"/>
                <a:gd name="T41" fmla="*/ 800 h 1817"/>
                <a:gd name="T42" fmla="*/ 1056 w 3910"/>
                <a:gd name="T43" fmla="*/ 217 h 1817"/>
                <a:gd name="T44" fmla="*/ 614 w 3910"/>
                <a:gd name="T45" fmla="*/ 25 h 1817"/>
                <a:gd name="T46" fmla="*/ 429 w 3910"/>
                <a:gd name="T47" fmla="*/ 0 h 1817"/>
                <a:gd name="T48" fmla="*/ 141 w 3910"/>
                <a:gd name="T49" fmla="*/ 32 h 1817"/>
                <a:gd name="T50" fmla="*/ 38 w 3910"/>
                <a:gd name="T51" fmla="*/ 109 h 1817"/>
                <a:gd name="T52" fmla="*/ 0 w 3910"/>
                <a:gd name="T53" fmla="*/ 173 h 1817"/>
                <a:gd name="T54" fmla="*/ 0 w 3910"/>
                <a:gd name="T55" fmla="*/ 224 h 1817"/>
                <a:gd name="T56" fmla="*/ 32 w 3910"/>
                <a:gd name="T57" fmla="*/ 288 h 1817"/>
                <a:gd name="T58" fmla="*/ 192 w 3910"/>
                <a:gd name="T59" fmla="*/ 390 h 1817"/>
                <a:gd name="T60" fmla="*/ 480 w 3910"/>
                <a:gd name="T61" fmla="*/ 454 h 1817"/>
                <a:gd name="T62" fmla="*/ 832 w 3910"/>
                <a:gd name="T63" fmla="*/ 544 h 1817"/>
                <a:gd name="T64" fmla="*/ 1459 w 3910"/>
                <a:gd name="T65" fmla="*/ 768 h 1817"/>
                <a:gd name="T66" fmla="*/ 1837 w 3910"/>
                <a:gd name="T67" fmla="*/ 960 h 1817"/>
                <a:gd name="T68" fmla="*/ 2137 w 3910"/>
                <a:gd name="T69" fmla="*/ 1184 h 1817"/>
                <a:gd name="T70" fmla="*/ 2297 w 3910"/>
                <a:gd name="T71" fmla="*/ 1369 h 1817"/>
                <a:gd name="T72" fmla="*/ 2528 w 3910"/>
                <a:gd name="T73" fmla="*/ 1593 h 1817"/>
                <a:gd name="T74" fmla="*/ 2777 w 3910"/>
                <a:gd name="T75" fmla="*/ 1747 h 1817"/>
                <a:gd name="T76" fmla="*/ 2982 w 3910"/>
                <a:gd name="T77" fmla="*/ 1804 h 1817"/>
                <a:gd name="T78" fmla="*/ 3315 w 3910"/>
                <a:gd name="T79" fmla="*/ 1804 h 1817"/>
                <a:gd name="T80" fmla="*/ 3629 w 3910"/>
                <a:gd name="T81" fmla="*/ 1708 h 1817"/>
                <a:gd name="T82" fmla="*/ 3782 w 3910"/>
                <a:gd name="T83" fmla="*/ 1600 h 1817"/>
                <a:gd name="T84" fmla="*/ 3891 w 3910"/>
                <a:gd name="T85" fmla="*/ 1433 h 1817"/>
                <a:gd name="T86" fmla="*/ 3910 w 3910"/>
                <a:gd name="T87" fmla="*/ 1337 h 1817"/>
                <a:gd name="T88" fmla="*/ 3878 w 3910"/>
                <a:gd name="T89" fmla="*/ 1248 h 1817"/>
                <a:gd name="T90" fmla="*/ 3808 w 3910"/>
                <a:gd name="T91" fmla="*/ 1171 h 1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10" h="1817">
                  <a:moveTo>
                    <a:pt x="3808" y="1171"/>
                  </a:moveTo>
                  <a:lnTo>
                    <a:pt x="3808" y="1171"/>
                  </a:lnTo>
                  <a:lnTo>
                    <a:pt x="3680" y="1081"/>
                  </a:lnTo>
                  <a:lnTo>
                    <a:pt x="3680" y="1081"/>
                  </a:lnTo>
                  <a:lnTo>
                    <a:pt x="3731" y="1184"/>
                  </a:lnTo>
                  <a:lnTo>
                    <a:pt x="3731" y="1184"/>
                  </a:lnTo>
                  <a:lnTo>
                    <a:pt x="3763" y="1209"/>
                  </a:lnTo>
                  <a:lnTo>
                    <a:pt x="3789" y="1235"/>
                  </a:lnTo>
                  <a:lnTo>
                    <a:pt x="3808" y="1267"/>
                  </a:lnTo>
                  <a:lnTo>
                    <a:pt x="3821" y="1292"/>
                  </a:lnTo>
                  <a:lnTo>
                    <a:pt x="3827" y="1331"/>
                  </a:lnTo>
                  <a:lnTo>
                    <a:pt x="3821" y="1363"/>
                  </a:lnTo>
                  <a:lnTo>
                    <a:pt x="3808" y="1408"/>
                  </a:lnTo>
                  <a:lnTo>
                    <a:pt x="3782" y="1446"/>
                  </a:lnTo>
                  <a:lnTo>
                    <a:pt x="3782" y="1446"/>
                  </a:lnTo>
                  <a:lnTo>
                    <a:pt x="3757" y="1484"/>
                  </a:lnTo>
                  <a:lnTo>
                    <a:pt x="3725" y="1510"/>
                  </a:lnTo>
                  <a:lnTo>
                    <a:pt x="3680" y="1542"/>
                  </a:lnTo>
                  <a:lnTo>
                    <a:pt x="3641" y="1568"/>
                  </a:lnTo>
                  <a:lnTo>
                    <a:pt x="3590" y="1587"/>
                  </a:lnTo>
                  <a:lnTo>
                    <a:pt x="3539" y="1606"/>
                  </a:lnTo>
                  <a:lnTo>
                    <a:pt x="3430" y="1632"/>
                  </a:lnTo>
                  <a:lnTo>
                    <a:pt x="3309" y="1651"/>
                  </a:lnTo>
                  <a:lnTo>
                    <a:pt x="3193" y="1657"/>
                  </a:lnTo>
                  <a:lnTo>
                    <a:pt x="3072" y="1657"/>
                  </a:lnTo>
                  <a:lnTo>
                    <a:pt x="2963" y="1644"/>
                  </a:lnTo>
                  <a:lnTo>
                    <a:pt x="2963" y="1644"/>
                  </a:lnTo>
                  <a:lnTo>
                    <a:pt x="2912" y="1632"/>
                  </a:lnTo>
                  <a:lnTo>
                    <a:pt x="2861" y="1619"/>
                  </a:lnTo>
                  <a:lnTo>
                    <a:pt x="2758" y="1574"/>
                  </a:lnTo>
                  <a:lnTo>
                    <a:pt x="2662" y="1529"/>
                  </a:lnTo>
                  <a:lnTo>
                    <a:pt x="2579" y="1472"/>
                  </a:lnTo>
                  <a:lnTo>
                    <a:pt x="2502" y="1414"/>
                  </a:lnTo>
                  <a:lnTo>
                    <a:pt x="2432" y="1356"/>
                  </a:lnTo>
                  <a:lnTo>
                    <a:pt x="2381" y="1305"/>
                  </a:lnTo>
                  <a:lnTo>
                    <a:pt x="2349" y="1267"/>
                  </a:lnTo>
                  <a:lnTo>
                    <a:pt x="2349" y="1267"/>
                  </a:lnTo>
                  <a:lnTo>
                    <a:pt x="2310" y="1203"/>
                  </a:lnTo>
                  <a:lnTo>
                    <a:pt x="2297" y="1177"/>
                  </a:lnTo>
                  <a:lnTo>
                    <a:pt x="2291" y="1152"/>
                  </a:lnTo>
                  <a:lnTo>
                    <a:pt x="2291" y="1126"/>
                  </a:lnTo>
                  <a:lnTo>
                    <a:pt x="2291" y="1107"/>
                  </a:lnTo>
                  <a:lnTo>
                    <a:pt x="2297" y="1081"/>
                  </a:lnTo>
                  <a:lnTo>
                    <a:pt x="2310" y="1062"/>
                  </a:lnTo>
                  <a:lnTo>
                    <a:pt x="2310" y="1062"/>
                  </a:lnTo>
                  <a:lnTo>
                    <a:pt x="2329" y="1036"/>
                  </a:lnTo>
                  <a:lnTo>
                    <a:pt x="2355" y="1024"/>
                  </a:lnTo>
                  <a:lnTo>
                    <a:pt x="2381" y="1011"/>
                  </a:lnTo>
                  <a:lnTo>
                    <a:pt x="2413" y="998"/>
                  </a:lnTo>
                  <a:lnTo>
                    <a:pt x="2477" y="992"/>
                  </a:lnTo>
                  <a:lnTo>
                    <a:pt x="2528" y="992"/>
                  </a:lnTo>
                  <a:lnTo>
                    <a:pt x="2528" y="992"/>
                  </a:lnTo>
                  <a:lnTo>
                    <a:pt x="2547" y="998"/>
                  </a:lnTo>
                  <a:lnTo>
                    <a:pt x="2547" y="998"/>
                  </a:lnTo>
                  <a:lnTo>
                    <a:pt x="2681" y="870"/>
                  </a:lnTo>
                  <a:lnTo>
                    <a:pt x="2681" y="870"/>
                  </a:lnTo>
                  <a:lnTo>
                    <a:pt x="2521" y="870"/>
                  </a:lnTo>
                  <a:lnTo>
                    <a:pt x="2374" y="857"/>
                  </a:lnTo>
                  <a:lnTo>
                    <a:pt x="2304" y="851"/>
                  </a:lnTo>
                  <a:lnTo>
                    <a:pt x="2240" y="838"/>
                  </a:lnTo>
                  <a:lnTo>
                    <a:pt x="2182" y="825"/>
                  </a:lnTo>
                  <a:lnTo>
                    <a:pt x="2137" y="800"/>
                  </a:lnTo>
                  <a:lnTo>
                    <a:pt x="2137" y="800"/>
                  </a:lnTo>
                  <a:lnTo>
                    <a:pt x="1734" y="582"/>
                  </a:lnTo>
                  <a:lnTo>
                    <a:pt x="1280" y="333"/>
                  </a:lnTo>
                  <a:lnTo>
                    <a:pt x="1056" y="217"/>
                  </a:lnTo>
                  <a:lnTo>
                    <a:pt x="851" y="121"/>
                  </a:lnTo>
                  <a:lnTo>
                    <a:pt x="685" y="51"/>
                  </a:lnTo>
                  <a:lnTo>
                    <a:pt x="614" y="25"/>
                  </a:lnTo>
                  <a:lnTo>
                    <a:pt x="557" y="13"/>
                  </a:lnTo>
                  <a:lnTo>
                    <a:pt x="557" y="13"/>
                  </a:lnTo>
                  <a:lnTo>
                    <a:pt x="429" y="0"/>
                  </a:lnTo>
                  <a:lnTo>
                    <a:pt x="320" y="0"/>
                  </a:lnTo>
                  <a:lnTo>
                    <a:pt x="224" y="13"/>
                  </a:lnTo>
                  <a:lnTo>
                    <a:pt x="141" y="32"/>
                  </a:lnTo>
                  <a:lnTo>
                    <a:pt x="83" y="64"/>
                  </a:lnTo>
                  <a:lnTo>
                    <a:pt x="57" y="83"/>
                  </a:lnTo>
                  <a:lnTo>
                    <a:pt x="38" y="109"/>
                  </a:lnTo>
                  <a:lnTo>
                    <a:pt x="19" y="128"/>
                  </a:lnTo>
                  <a:lnTo>
                    <a:pt x="6" y="153"/>
                  </a:lnTo>
                  <a:lnTo>
                    <a:pt x="0" y="173"/>
                  </a:lnTo>
                  <a:lnTo>
                    <a:pt x="0" y="198"/>
                  </a:lnTo>
                  <a:lnTo>
                    <a:pt x="0" y="198"/>
                  </a:lnTo>
                  <a:lnTo>
                    <a:pt x="0" y="224"/>
                  </a:lnTo>
                  <a:lnTo>
                    <a:pt x="6" y="249"/>
                  </a:lnTo>
                  <a:lnTo>
                    <a:pt x="19" y="269"/>
                  </a:lnTo>
                  <a:lnTo>
                    <a:pt x="32" y="288"/>
                  </a:lnTo>
                  <a:lnTo>
                    <a:pt x="70" y="326"/>
                  </a:lnTo>
                  <a:lnTo>
                    <a:pt x="121" y="358"/>
                  </a:lnTo>
                  <a:lnTo>
                    <a:pt x="192" y="390"/>
                  </a:lnTo>
                  <a:lnTo>
                    <a:pt x="275" y="409"/>
                  </a:lnTo>
                  <a:lnTo>
                    <a:pt x="371" y="435"/>
                  </a:lnTo>
                  <a:lnTo>
                    <a:pt x="480" y="454"/>
                  </a:lnTo>
                  <a:lnTo>
                    <a:pt x="480" y="454"/>
                  </a:lnTo>
                  <a:lnTo>
                    <a:pt x="633" y="486"/>
                  </a:lnTo>
                  <a:lnTo>
                    <a:pt x="832" y="544"/>
                  </a:lnTo>
                  <a:lnTo>
                    <a:pt x="1069" y="614"/>
                  </a:lnTo>
                  <a:lnTo>
                    <a:pt x="1331" y="710"/>
                  </a:lnTo>
                  <a:lnTo>
                    <a:pt x="1459" y="768"/>
                  </a:lnTo>
                  <a:lnTo>
                    <a:pt x="1587" y="825"/>
                  </a:lnTo>
                  <a:lnTo>
                    <a:pt x="1715" y="889"/>
                  </a:lnTo>
                  <a:lnTo>
                    <a:pt x="1837" y="960"/>
                  </a:lnTo>
                  <a:lnTo>
                    <a:pt x="1945" y="1030"/>
                  </a:lnTo>
                  <a:lnTo>
                    <a:pt x="2048" y="1107"/>
                  </a:lnTo>
                  <a:lnTo>
                    <a:pt x="2137" y="1184"/>
                  </a:lnTo>
                  <a:lnTo>
                    <a:pt x="2214" y="1267"/>
                  </a:lnTo>
                  <a:lnTo>
                    <a:pt x="2214" y="1267"/>
                  </a:lnTo>
                  <a:lnTo>
                    <a:pt x="2297" y="1369"/>
                  </a:lnTo>
                  <a:lnTo>
                    <a:pt x="2374" y="1452"/>
                  </a:lnTo>
                  <a:lnTo>
                    <a:pt x="2451" y="1529"/>
                  </a:lnTo>
                  <a:lnTo>
                    <a:pt x="2528" y="1593"/>
                  </a:lnTo>
                  <a:lnTo>
                    <a:pt x="2605" y="1651"/>
                  </a:lnTo>
                  <a:lnTo>
                    <a:pt x="2688" y="1702"/>
                  </a:lnTo>
                  <a:lnTo>
                    <a:pt x="2777" y="1747"/>
                  </a:lnTo>
                  <a:lnTo>
                    <a:pt x="2873" y="1779"/>
                  </a:lnTo>
                  <a:lnTo>
                    <a:pt x="2873" y="1779"/>
                  </a:lnTo>
                  <a:lnTo>
                    <a:pt x="2982" y="1804"/>
                  </a:lnTo>
                  <a:lnTo>
                    <a:pt x="3091" y="1817"/>
                  </a:lnTo>
                  <a:lnTo>
                    <a:pt x="3206" y="1817"/>
                  </a:lnTo>
                  <a:lnTo>
                    <a:pt x="3315" y="1804"/>
                  </a:lnTo>
                  <a:lnTo>
                    <a:pt x="3424" y="1785"/>
                  </a:lnTo>
                  <a:lnTo>
                    <a:pt x="3533" y="1753"/>
                  </a:lnTo>
                  <a:lnTo>
                    <a:pt x="3629" y="1708"/>
                  </a:lnTo>
                  <a:lnTo>
                    <a:pt x="3712" y="1657"/>
                  </a:lnTo>
                  <a:lnTo>
                    <a:pt x="3712" y="1657"/>
                  </a:lnTo>
                  <a:lnTo>
                    <a:pt x="3782" y="1600"/>
                  </a:lnTo>
                  <a:lnTo>
                    <a:pt x="3840" y="1536"/>
                  </a:lnTo>
                  <a:lnTo>
                    <a:pt x="3878" y="1472"/>
                  </a:lnTo>
                  <a:lnTo>
                    <a:pt x="3891" y="1433"/>
                  </a:lnTo>
                  <a:lnTo>
                    <a:pt x="3904" y="1401"/>
                  </a:lnTo>
                  <a:lnTo>
                    <a:pt x="3910" y="1369"/>
                  </a:lnTo>
                  <a:lnTo>
                    <a:pt x="3910" y="1337"/>
                  </a:lnTo>
                  <a:lnTo>
                    <a:pt x="3904" y="1305"/>
                  </a:lnTo>
                  <a:lnTo>
                    <a:pt x="3891" y="1273"/>
                  </a:lnTo>
                  <a:lnTo>
                    <a:pt x="3878" y="1248"/>
                  </a:lnTo>
                  <a:lnTo>
                    <a:pt x="3859" y="1222"/>
                  </a:lnTo>
                  <a:lnTo>
                    <a:pt x="3833" y="1196"/>
                  </a:lnTo>
                  <a:lnTo>
                    <a:pt x="3808" y="1171"/>
                  </a:lnTo>
                  <a:lnTo>
                    <a:pt x="3808" y="1171"/>
                  </a:lnTo>
                  <a:close/>
                </a:path>
              </a:pathLst>
            </a:custGeom>
            <a:solidFill>
              <a:srgbClr val="00000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5770" name="Freeform 10">
              <a:extLst>
                <a:ext uri="{FF2B5EF4-FFF2-40B4-BE49-F238E27FC236}">
                  <a16:creationId xmlns:a16="http://schemas.microsoft.com/office/drawing/2014/main" id="{1BF96FCE-810A-B54D-A7B3-930A57029376}"/>
                </a:ext>
              </a:extLst>
            </p:cNvPr>
            <p:cNvSpPr>
              <a:spLocks/>
            </p:cNvSpPr>
            <p:nvPr/>
          </p:nvSpPr>
          <p:spPr bwMode="auto">
            <a:xfrm>
              <a:off x="3439" y="1909"/>
              <a:ext cx="1404" cy="1088"/>
            </a:xfrm>
            <a:custGeom>
              <a:avLst/>
              <a:gdLst>
                <a:gd name="T0" fmla="*/ 627 w 1261"/>
                <a:gd name="T1" fmla="*/ 895 h 895"/>
                <a:gd name="T2" fmla="*/ 627 w 1261"/>
                <a:gd name="T3" fmla="*/ 895 h 895"/>
                <a:gd name="T4" fmla="*/ 704 w 1261"/>
                <a:gd name="T5" fmla="*/ 895 h 895"/>
                <a:gd name="T6" fmla="*/ 781 w 1261"/>
                <a:gd name="T7" fmla="*/ 895 h 895"/>
                <a:gd name="T8" fmla="*/ 909 w 1261"/>
                <a:gd name="T9" fmla="*/ 883 h 895"/>
                <a:gd name="T10" fmla="*/ 1018 w 1261"/>
                <a:gd name="T11" fmla="*/ 857 h 895"/>
                <a:gd name="T12" fmla="*/ 1107 w 1261"/>
                <a:gd name="T13" fmla="*/ 825 h 895"/>
                <a:gd name="T14" fmla="*/ 1178 w 1261"/>
                <a:gd name="T15" fmla="*/ 787 h 895"/>
                <a:gd name="T16" fmla="*/ 1229 w 1261"/>
                <a:gd name="T17" fmla="*/ 742 h 895"/>
                <a:gd name="T18" fmla="*/ 1242 w 1261"/>
                <a:gd name="T19" fmla="*/ 723 h 895"/>
                <a:gd name="T20" fmla="*/ 1255 w 1261"/>
                <a:gd name="T21" fmla="*/ 697 h 895"/>
                <a:gd name="T22" fmla="*/ 1261 w 1261"/>
                <a:gd name="T23" fmla="*/ 678 h 895"/>
                <a:gd name="T24" fmla="*/ 1261 w 1261"/>
                <a:gd name="T25" fmla="*/ 659 h 895"/>
                <a:gd name="T26" fmla="*/ 1261 w 1261"/>
                <a:gd name="T27" fmla="*/ 659 h 895"/>
                <a:gd name="T28" fmla="*/ 1255 w 1261"/>
                <a:gd name="T29" fmla="*/ 614 h 895"/>
                <a:gd name="T30" fmla="*/ 1242 w 1261"/>
                <a:gd name="T31" fmla="*/ 569 h 895"/>
                <a:gd name="T32" fmla="*/ 1223 w 1261"/>
                <a:gd name="T33" fmla="*/ 518 h 895"/>
                <a:gd name="T34" fmla="*/ 1191 w 1261"/>
                <a:gd name="T35" fmla="*/ 467 h 895"/>
                <a:gd name="T36" fmla="*/ 1127 w 1261"/>
                <a:gd name="T37" fmla="*/ 358 h 895"/>
                <a:gd name="T38" fmla="*/ 1037 w 1261"/>
                <a:gd name="T39" fmla="*/ 255 h 895"/>
                <a:gd name="T40" fmla="*/ 947 w 1261"/>
                <a:gd name="T41" fmla="*/ 160 h 895"/>
                <a:gd name="T42" fmla="*/ 896 w 1261"/>
                <a:gd name="T43" fmla="*/ 115 h 895"/>
                <a:gd name="T44" fmla="*/ 845 w 1261"/>
                <a:gd name="T45" fmla="*/ 76 h 895"/>
                <a:gd name="T46" fmla="*/ 800 w 1261"/>
                <a:gd name="T47" fmla="*/ 44 h 895"/>
                <a:gd name="T48" fmla="*/ 755 w 1261"/>
                <a:gd name="T49" fmla="*/ 25 h 895"/>
                <a:gd name="T50" fmla="*/ 711 w 1261"/>
                <a:gd name="T51" fmla="*/ 6 h 895"/>
                <a:gd name="T52" fmla="*/ 666 w 1261"/>
                <a:gd name="T53" fmla="*/ 0 h 895"/>
                <a:gd name="T54" fmla="*/ 666 w 1261"/>
                <a:gd name="T55" fmla="*/ 0 h 895"/>
                <a:gd name="T56" fmla="*/ 627 w 1261"/>
                <a:gd name="T57" fmla="*/ 0 h 895"/>
                <a:gd name="T58" fmla="*/ 583 w 1261"/>
                <a:gd name="T59" fmla="*/ 12 h 895"/>
                <a:gd name="T60" fmla="*/ 531 w 1261"/>
                <a:gd name="T61" fmla="*/ 32 h 895"/>
                <a:gd name="T62" fmla="*/ 480 w 1261"/>
                <a:gd name="T63" fmla="*/ 51 h 895"/>
                <a:gd name="T64" fmla="*/ 384 w 1261"/>
                <a:gd name="T65" fmla="*/ 115 h 895"/>
                <a:gd name="T66" fmla="*/ 282 w 1261"/>
                <a:gd name="T67" fmla="*/ 192 h 895"/>
                <a:gd name="T68" fmla="*/ 192 w 1261"/>
                <a:gd name="T69" fmla="*/ 275 h 895"/>
                <a:gd name="T70" fmla="*/ 109 w 1261"/>
                <a:gd name="T71" fmla="*/ 351 h 895"/>
                <a:gd name="T72" fmla="*/ 51 w 1261"/>
                <a:gd name="T73" fmla="*/ 415 h 895"/>
                <a:gd name="T74" fmla="*/ 13 w 1261"/>
                <a:gd name="T75" fmla="*/ 460 h 895"/>
                <a:gd name="T76" fmla="*/ 13 w 1261"/>
                <a:gd name="T77" fmla="*/ 460 h 895"/>
                <a:gd name="T78" fmla="*/ 0 w 1261"/>
                <a:gd name="T79" fmla="*/ 492 h 895"/>
                <a:gd name="T80" fmla="*/ 0 w 1261"/>
                <a:gd name="T81" fmla="*/ 524 h 895"/>
                <a:gd name="T82" fmla="*/ 0 w 1261"/>
                <a:gd name="T83" fmla="*/ 556 h 895"/>
                <a:gd name="T84" fmla="*/ 13 w 1261"/>
                <a:gd name="T85" fmla="*/ 588 h 895"/>
                <a:gd name="T86" fmla="*/ 32 w 1261"/>
                <a:gd name="T87" fmla="*/ 627 h 895"/>
                <a:gd name="T88" fmla="*/ 64 w 1261"/>
                <a:gd name="T89" fmla="*/ 659 h 895"/>
                <a:gd name="T90" fmla="*/ 96 w 1261"/>
                <a:gd name="T91" fmla="*/ 691 h 895"/>
                <a:gd name="T92" fmla="*/ 135 w 1261"/>
                <a:gd name="T93" fmla="*/ 729 h 895"/>
                <a:gd name="T94" fmla="*/ 186 w 1261"/>
                <a:gd name="T95" fmla="*/ 761 h 895"/>
                <a:gd name="T96" fmla="*/ 237 w 1261"/>
                <a:gd name="T97" fmla="*/ 787 h 895"/>
                <a:gd name="T98" fmla="*/ 288 w 1261"/>
                <a:gd name="T99" fmla="*/ 819 h 895"/>
                <a:gd name="T100" fmla="*/ 352 w 1261"/>
                <a:gd name="T101" fmla="*/ 838 h 895"/>
                <a:gd name="T102" fmla="*/ 416 w 1261"/>
                <a:gd name="T103" fmla="*/ 863 h 895"/>
                <a:gd name="T104" fmla="*/ 487 w 1261"/>
                <a:gd name="T105" fmla="*/ 876 h 895"/>
                <a:gd name="T106" fmla="*/ 557 w 1261"/>
                <a:gd name="T107" fmla="*/ 889 h 895"/>
                <a:gd name="T108" fmla="*/ 627 w 1261"/>
                <a:gd name="T109" fmla="*/ 895 h 895"/>
                <a:gd name="T110" fmla="*/ 627 w 1261"/>
                <a:gd name="T111" fmla="*/ 895 h 8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61" h="895">
                  <a:moveTo>
                    <a:pt x="627" y="895"/>
                  </a:moveTo>
                  <a:lnTo>
                    <a:pt x="627" y="895"/>
                  </a:lnTo>
                  <a:lnTo>
                    <a:pt x="704" y="895"/>
                  </a:lnTo>
                  <a:lnTo>
                    <a:pt x="781" y="895"/>
                  </a:lnTo>
                  <a:lnTo>
                    <a:pt x="909" y="883"/>
                  </a:lnTo>
                  <a:lnTo>
                    <a:pt x="1018" y="857"/>
                  </a:lnTo>
                  <a:lnTo>
                    <a:pt x="1107" y="825"/>
                  </a:lnTo>
                  <a:lnTo>
                    <a:pt x="1178" y="787"/>
                  </a:lnTo>
                  <a:lnTo>
                    <a:pt x="1229" y="742"/>
                  </a:lnTo>
                  <a:lnTo>
                    <a:pt x="1242" y="723"/>
                  </a:lnTo>
                  <a:lnTo>
                    <a:pt x="1255" y="697"/>
                  </a:lnTo>
                  <a:lnTo>
                    <a:pt x="1261" y="678"/>
                  </a:lnTo>
                  <a:lnTo>
                    <a:pt x="1261" y="659"/>
                  </a:lnTo>
                  <a:lnTo>
                    <a:pt x="1261" y="659"/>
                  </a:lnTo>
                  <a:lnTo>
                    <a:pt x="1255" y="614"/>
                  </a:lnTo>
                  <a:lnTo>
                    <a:pt x="1242" y="569"/>
                  </a:lnTo>
                  <a:lnTo>
                    <a:pt x="1223" y="518"/>
                  </a:lnTo>
                  <a:lnTo>
                    <a:pt x="1191" y="467"/>
                  </a:lnTo>
                  <a:lnTo>
                    <a:pt x="1127" y="358"/>
                  </a:lnTo>
                  <a:lnTo>
                    <a:pt x="1037" y="255"/>
                  </a:lnTo>
                  <a:lnTo>
                    <a:pt x="947" y="160"/>
                  </a:lnTo>
                  <a:lnTo>
                    <a:pt x="896" y="115"/>
                  </a:lnTo>
                  <a:lnTo>
                    <a:pt x="845" y="76"/>
                  </a:lnTo>
                  <a:lnTo>
                    <a:pt x="800" y="44"/>
                  </a:lnTo>
                  <a:lnTo>
                    <a:pt x="755" y="25"/>
                  </a:lnTo>
                  <a:lnTo>
                    <a:pt x="711" y="6"/>
                  </a:lnTo>
                  <a:lnTo>
                    <a:pt x="666" y="0"/>
                  </a:lnTo>
                  <a:lnTo>
                    <a:pt x="666" y="0"/>
                  </a:lnTo>
                  <a:lnTo>
                    <a:pt x="627" y="0"/>
                  </a:lnTo>
                  <a:lnTo>
                    <a:pt x="583" y="12"/>
                  </a:lnTo>
                  <a:lnTo>
                    <a:pt x="531" y="32"/>
                  </a:lnTo>
                  <a:lnTo>
                    <a:pt x="480" y="51"/>
                  </a:lnTo>
                  <a:lnTo>
                    <a:pt x="384" y="115"/>
                  </a:lnTo>
                  <a:lnTo>
                    <a:pt x="282" y="192"/>
                  </a:lnTo>
                  <a:lnTo>
                    <a:pt x="192" y="275"/>
                  </a:lnTo>
                  <a:lnTo>
                    <a:pt x="109" y="351"/>
                  </a:lnTo>
                  <a:lnTo>
                    <a:pt x="51" y="415"/>
                  </a:lnTo>
                  <a:lnTo>
                    <a:pt x="13" y="460"/>
                  </a:lnTo>
                  <a:lnTo>
                    <a:pt x="13" y="460"/>
                  </a:lnTo>
                  <a:lnTo>
                    <a:pt x="0" y="492"/>
                  </a:lnTo>
                  <a:lnTo>
                    <a:pt x="0" y="524"/>
                  </a:lnTo>
                  <a:lnTo>
                    <a:pt x="0" y="556"/>
                  </a:lnTo>
                  <a:lnTo>
                    <a:pt x="13" y="588"/>
                  </a:lnTo>
                  <a:lnTo>
                    <a:pt x="32" y="627"/>
                  </a:lnTo>
                  <a:lnTo>
                    <a:pt x="64" y="659"/>
                  </a:lnTo>
                  <a:lnTo>
                    <a:pt x="96" y="691"/>
                  </a:lnTo>
                  <a:lnTo>
                    <a:pt x="135" y="729"/>
                  </a:lnTo>
                  <a:lnTo>
                    <a:pt x="186" y="761"/>
                  </a:lnTo>
                  <a:lnTo>
                    <a:pt x="237" y="787"/>
                  </a:lnTo>
                  <a:lnTo>
                    <a:pt x="288" y="819"/>
                  </a:lnTo>
                  <a:lnTo>
                    <a:pt x="352" y="838"/>
                  </a:lnTo>
                  <a:lnTo>
                    <a:pt x="416" y="863"/>
                  </a:lnTo>
                  <a:lnTo>
                    <a:pt x="487" y="876"/>
                  </a:lnTo>
                  <a:lnTo>
                    <a:pt x="557" y="889"/>
                  </a:lnTo>
                  <a:lnTo>
                    <a:pt x="627" y="895"/>
                  </a:lnTo>
                  <a:lnTo>
                    <a:pt x="627" y="895"/>
                  </a:lnTo>
                  <a:close/>
                </a:path>
              </a:pathLst>
            </a:custGeom>
            <a:solidFill>
              <a:srgbClr val="000080">
                <a:alpha val="50000"/>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245762" name="Rectangle 2">
            <a:extLst>
              <a:ext uri="{FF2B5EF4-FFF2-40B4-BE49-F238E27FC236}">
                <a16:creationId xmlns:a16="http://schemas.microsoft.com/office/drawing/2014/main" id="{4A75BF74-EE71-F24F-B0F6-6C4072DB5BD9}"/>
              </a:ext>
            </a:extLst>
          </p:cNvPr>
          <p:cNvSpPr>
            <a:spLocks noGrp="1" noChangeArrowheads="1"/>
          </p:cNvSpPr>
          <p:nvPr>
            <p:ph type="title" idx="4294967295"/>
          </p:nvPr>
        </p:nvSpPr>
        <p:spPr>
          <a:xfrm>
            <a:off x="457200" y="76200"/>
            <a:ext cx="8229600" cy="762000"/>
          </a:xfrm>
        </p:spPr>
        <p:txBody>
          <a:bodyPr/>
          <a:lstStyle/>
          <a:p>
            <a:r>
              <a:rPr lang="en-US" altLang="en-US" b="1">
                <a:solidFill>
                  <a:schemeClr val="tx1"/>
                </a:solidFill>
              </a:rPr>
              <a:t>Authorship Information</a:t>
            </a:r>
          </a:p>
        </p:txBody>
      </p:sp>
      <p:sp>
        <p:nvSpPr>
          <p:cNvPr id="245766" name="Rectangle 6">
            <a:extLst>
              <a:ext uri="{FF2B5EF4-FFF2-40B4-BE49-F238E27FC236}">
                <a16:creationId xmlns:a16="http://schemas.microsoft.com/office/drawing/2014/main" id="{16594E57-24E6-A544-A5B6-47D0B4E1CB1F}"/>
              </a:ext>
            </a:extLst>
          </p:cNvPr>
          <p:cNvSpPr>
            <a:spLocks noChangeArrowheads="1"/>
          </p:cNvSpPr>
          <p:nvPr/>
        </p:nvSpPr>
        <p:spPr bwMode="auto">
          <a:xfrm>
            <a:off x="1066800" y="3962400"/>
            <a:ext cx="7010400"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buFontTx/>
              <a:buNone/>
            </a:pPr>
            <a:r>
              <a:rPr lang="en-US" altLang="en-US" sz="2800" dirty="0">
                <a:latin typeface="Arial" panose="020B0604020202020204" pitchFamily="34" charset="0"/>
              </a:rPr>
              <a:t>For Additional Information Contact</a:t>
            </a:r>
          </a:p>
          <a:p>
            <a:pPr algn="ctr">
              <a:buFontTx/>
              <a:buNone/>
            </a:pPr>
            <a:r>
              <a:rPr lang="en-US" altLang="en-US" sz="2800" dirty="0">
                <a:latin typeface="Arial" panose="020B0604020202020204" pitchFamily="34" charset="0"/>
              </a:rPr>
              <a:t>Steven G. Gilbert, PhD, DABT</a:t>
            </a:r>
          </a:p>
          <a:p>
            <a:pPr algn="ctr">
              <a:buFontTx/>
              <a:buNone/>
            </a:pPr>
            <a:r>
              <a:rPr lang="en-US" altLang="en-US" sz="2800" dirty="0" err="1">
                <a:latin typeface="Arial" panose="020B0604020202020204" pitchFamily="34" charset="0"/>
              </a:rPr>
              <a:t>sgilbert@innd.org</a:t>
            </a:r>
            <a:endParaRPr lang="en-US" altLang="en-US" sz="2800" dirty="0">
              <a:latin typeface="Arial" panose="020B0604020202020204" pitchFamily="34" charset="0"/>
            </a:endParaRPr>
          </a:p>
          <a:p>
            <a:pPr algn="ctr">
              <a:buFontTx/>
              <a:buNone/>
            </a:pPr>
            <a:r>
              <a:rPr lang="en-US" altLang="en-US" sz="2800" dirty="0">
                <a:latin typeface="Arial" panose="020B0604020202020204" pitchFamily="34" charset="0"/>
              </a:rPr>
              <a:t>Web: </a:t>
            </a:r>
            <a:r>
              <a:rPr lang="en-US" altLang="en-US" sz="2800" dirty="0" err="1">
                <a:latin typeface="Arial" panose="020B0604020202020204" pitchFamily="34" charset="0"/>
              </a:rPr>
              <a:t>www.asmalldoseoftoxicology.org</a:t>
            </a:r>
            <a:endParaRPr lang="en-US" altLang="en-US" sz="2800" dirty="0">
              <a:latin typeface="Arial" panose="020B0604020202020204" pitchFamily="34" charset="0"/>
            </a:endParaRPr>
          </a:p>
        </p:txBody>
      </p:sp>
      <p:sp>
        <p:nvSpPr>
          <p:cNvPr id="245767" name="Rectangle 7">
            <a:extLst>
              <a:ext uri="{FF2B5EF4-FFF2-40B4-BE49-F238E27FC236}">
                <a16:creationId xmlns:a16="http://schemas.microsoft.com/office/drawing/2014/main" id="{1E34EF15-BF47-CC4D-AB71-DFCF8E55DA92}"/>
              </a:ext>
            </a:extLst>
          </p:cNvPr>
          <p:cNvSpPr>
            <a:spLocks noChangeArrowheads="1"/>
          </p:cNvSpPr>
          <p:nvPr/>
        </p:nvSpPr>
        <p:spPr bwMode="auto">
          <a:xfrm>
            <a:off x="533400" y="2009775"/>
            <a:ext cx="81534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defRPr>
            </a:lvl9pPr>
          </a:lstStyle>
          <a:p>
            <a:pPr algn="ctr">
              <a:buFontTx/>
              <a:buNone/>
            </a:pPr>
            <a:r>
              <a:rPr lang="en-US" altLang="en-US" sz="3600" dirty="0">
                <a:latin typeface="Arial" panose="020B0604020202020204" pitchFamily="34" charset="0"/>
              </a:rPr>
              <a:t>This presentation is a supplement to </a:t>
            </a:r>
          </a:p>
          <a:p>
            <a:pPr algn="ctr">
              <a:buFontTx/>
              <a:buNone/>
            </a:pPr>
            <a:r>
              <a:rPr lang="en-US" altLang="en-US" sz="3600" dirty="0">
                <a:latin typeface="Arial" panose="020B0604020202020204" pitchFamily="34" charset="0"/>
              </a:rPr>
              <a:t> “A Small Dose of Toxicology”</a:t>
            </a:r>
            <a:endParaRPr lang="en-US" altLang="en-US" sz="2000" dirty="0">
              <a:latin typeface="Arial" panose="020B0604020202020204" pitchFamily="34"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a:extLst>
              <a:ext uri="{FF2B5EF4-FFF2-40B4-BE49-F238E27FC236}">
                <a16:creationId xmlns:a16="http://schemas.microsoft.com/office/drawing/2014/main" id="{FA661BAD-6B35-8D40-9784-F35EB496DCE2}"/>
              </a:ext>
            </a:extLst>
          </p:cNvPr>
          <p:cNvSpPr>
            <a:spLocks noGrp="1" noChangeArrowheads="1"/>
          </p:cNvSpPr>
          <p:nvPr>
            <p:ph type="title"/>
          </p:nvPr>
        </p:nvSpPr>
        <p:spPr>
          <a:xfrm>
            <a:off x="685800" y="76200"/>
            <a:ext cx="7772400" cy="7588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en-US" altLang="en-US" b="1">
                <a:solidFill>
                  <a:schemeClr val="tx1"/>
                </a:solidFill>
              </a:rPr>
              <a:t>Incidence of Breast Cancer</a:t>
            </a:r>
          </a:p>
        </p:txBody>
      </p:sp>
      <p:sp>
        <p:nvSpPr>
          <p:cNvPr id="257027" name="Rectangle 3">
            <a:extLst>
              <a:ext uri="{FF2B5EF4-FFF2-40B4-BE49-F238E27FC236}">
                <a16:creationId xmlns:a16="http://schemas.microsoft.com/office/drawing/2014/main" id="{3393F487-D0C0-4543-8B56-11AC24EA923A}"/>
              </a:ext>
            </a:extLst>
          </p:cNvPr>
          <p:cNvSpPr>
            <a:spLocks noChangeArrowheads="1"/>
          </p:cNvSpPr>
          <p:nvPr>
            <p:ph type="body" idx="1"/>
          </p:nvPr>
        </p:nvSpPr>
        <p:spPr bwMode="auto">
          <a:xfrm>
            <a:off x="114300" y="1219200"/>
            <a:ext cx="8915400" cy="51704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488" tIns="44450" rIns="90488" bIns="44450" numCol="1" anchor="t" anchorCtr="0" compatLnSpc="1">
            <a:prstTxWarp prst="textNoShape">
              <a:avLst/>
            </a:prstTxWarp>
            <a:spAutoFit/>
          </a:bodyPr>
          <a:lstStyle/>
          <a:p>
            <a:pPr algn="ctr">
              <a:buFontTx/>
              <a:buNone/>
            </a:pPr>
            <a:r>
              <a:rPr lang="en-US" altLang="en-US" sz="3600" b="1">
                <a:latin typeface="Arial" panose="020B0604020202020204" pitchFamily="34" charset="0"/>
                <a:cs typeface="Times New Roman" panose="02020603050405020304" pitchFamily="18" charset="0"/>
              </a:rPr>
              <a:t>A Women’s Risk of Breast Cancer (WA)</a:t>
            </a:r>
          </a:p>
          <a:p>
            <a:pPr algn="ctr">
              <a:buFontTx/>
              <a:buNone/>
            </a:pPr>
            <a:r>
              <a:rPr lang="en-US" altLang="en-US" sz="3600" b="1">
                <a:latin typeface="Arial" panose="020B0604020202020204" pitchFamily="34" charset="0"/>
                <a:cs typeface="Times New Roman" panose="02020603050405020304" pitchFamily="18" charset="0"/>
              </a:rPr>
              <a:t>ACS 148 per 100,000</a:t>
            </a:r>
          </a:p>
          <a:p>
            <a:pPr algn="ctr">
              <a:buFontTx/>
              <a:buNone/>
            </a:pPr>
            <a:r>
              <a:rPr lang="en-US" altLang="en-US" sz="3600" b="1">
                <a:latin typeface="Arial" panose="020B0604020202020204" pitchFamily="34" charset="0"/>
                <a:cs typeface="Times New Roman" panose="02020603050405020304" pitchFamily="18" charset="0"/>
              </a:rPr>
              <a:t>WA cancer registry – 181 per 100,000</a:t>
            </a:r>
          </a:p>
          <a:p>
            <a:pPr algn="ctr">
              <a:buFontTx/>
              <a:buNone/>
            </a:pPr>
            <a:r>
              <a:rPr lang="en-US" altLang="en-US" sz="3600" b="1">
                <a:latin typeface="Arial" panose="020B0604020202020204" pitchFamily="34" charset="0"/>
                <a:cs typeface="Times New Roman" panose="02020603050405020304" pitchFamily="18" charset="0"/>
              </a:rPr>
              <a:t>WHY?</a:t>
            </a:r>
          </a:p>
          <a:p>
            <a:pPr algn="ctr">
              <a:buFontTx/>
              <a:buNone/>
            </a:pPr>
            <a:r>
              <a:rPr lang="en-US" altLang="en-US" b="1">
                <a:latin typeface="Arial" panose="020B0604020202020204" pitchFamily="34" charset="0"/>
                <a:cs typeface="Times New Roman" panose="02020603050405020304" pitchFamily="18" charset="0"/>
              </a:rPr>
              <a:t>This year in WA</a:t>
            </a:r>
          </a:p>
          <a:p>
            <a:pPr algn="ctr">
              <a:buFontTx/>
              <a:buNone/>
            </a:pPr>
            <a:r>
              <a:rPr lang="en-US" altLang="en-US" b="1">
                <a:latin typeface="Arial" panose="020B0604020202020204" pitchFamily="34" charset="0"/>
                <a:cs typeface="Times New Roman" panose="02020603050405020304" pitchFamily="18" charset="0"/>
              </a:rPr>
              <a:t>4,000 women diagnosed with BC</a:t>
            </a:r>
          </a:p>
          <a:p>
            <a:pPr algn="ctr">
              <a:buFontTx/>
              <a:buNone/>
            </a:pPr>
            <a:r>
              <a:rPr lang="en-US" altLang="en-US" b="1">
                <a:latin typeface="Arial" panose="020B0604020202020204" pitchFamily="34" charset="0"/>
                <a:cs typeface="Times New Roman" panose="02020603050405020304" pitchFamily="18" charset="0"/>
              </a:rPr>
              <a:t>800 will die of BC</a:t>
            </a:r>
          </a:p>
          <a:p>
            <a:pPr algn="ctr">
              <a:buFontTx/>
              <a:buNone/>
            </a:pPr>
            <a:r>
              <a:rPr lang="en-US" altLang="en-US" sz="4400" b="1">
                <a:latin typeface="Arial" panose="020B0604020202020204" pitchFamily="34" charset="0"/>
                <a:cs typeface="Times New Roman" panose="02020603050405020304" pitchFamily="18" charset="0"/>
              </a:rPr>
              <a:t>Highest rate in US </a:t>
            </a:r>
            <a:endParaRPr lang="en-US" altLang="en-US" sz="4800" b="1">
              <a:latin typeface="Arial" panose="020B0604020202020204" pitchFamily="34" charset="0"/>
              <a:cs typeface="Times New Roman" panose="02020603050405020304" pitchFamily="18"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a:extLst>
              <a:ext uri="{FF2B5EF4-FFF2-40B4-BE49-F238E27FC236}">
                <a16:creationId xmlns:a16="http://schemas.microsoft.com/office/drawing/2014/main" id="{369A8E6F-0F9A-8B43-94E2-70AFEFC6B0C9}"/>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Ancient Awareness</a:t>
            </a:r>
          </a:p>
        </p:txBody>
      </p:sp>
      <p:sp>
        <p:nvSpPr>
          <p:cNvPr id="216067" name="Text Box 3">
            <a:extLst>
              <a:ext uri="{FF2B5EF4-FFF2-40B4-BE49-F238E27FC236}">
                <a16:creationId xmlns:a16="http://schemas.microsoft.com/office/drawing/2014/main" id="{6AA1B67E-E446-BF48-9E81-F4840500929D}"/>
              </a:ext>
            </a:extLst>
          </p:cNvPr>
          <p:cNvSpPr txBox="1">
            <a:spLocks noChangeArrowheads="1"/>
          </p:cNvSpPr>
          <p:nvPr/>
        </p:nvSpPr>
        <p:spPr bwMode="auto">
          <a:xfrm>
            <a:off x="990600" y="1676400"/>
            <a:ext cx="72390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sz="3200">
                <a:latin typeface="Arial" panose="020B0604020202020204" pitchFamily="34" charset="0"/>
                <a:cs typeface="Times New Roman" panose="02020603050405020304" pitchFamily="18" charset="0"/>
              </a:rPr>
              <a:t>80 Million years ago – Dinosaur bones show evidence of cancer</a:t>
            </a:r>
          </a:p>
          <a:p>
            <a:pPr>
              <a:spcBef>
                <a:spcPct val="20000"/>
              </a:spcBef>
              <a:buFontTx/>
              <a:buChar char="•"/>
            </a:pPr>
            <a:r>
              <a:rPr lang="en-US" altLang="en-US" sz="3200">
                <a:latin typeface="Arial" panose="020B0604020202020204" pitchFamily="34" charset="0"/>
                <a:cs typeface="Times New Roman" panose="02020603050405020304" pitchFamily="18" charset="0"/>
              </a:rPr>
              <a:t>3000 BC - Egyptian mummies – bone cancer</a:t>
            </a:r>
          </a:p>
          <a:p>
            <a:pPr>
              <a:spcBef>
                <a:spcPct val="20000"/>
              </a:spcBef>
              <a:buFontTx/>
              <a:buChar char="•"/>
            </a:pPr>
            <a:r>
              <a:rPr lang="en-US" altLang="en-US" sz="3200">
                <a:latin typeface="Arial" panose="020B0604020202020204" pitchFamily="34" charset="0"/>
                <a:cs typeface="Times New Roman" panose="02020603050405020304" pitchFamily="18" charset="0"/>
              </a:rPr>
              <a:t>1600 BC – Egypt – 8 cases of breast tumors (or ulcers)</a:t>
            </a:r>
          </a:p>
          <a:p>
            <a:pPr>
              <a:buFontTx/>
              <a:buNone/>
            </a:pPr>
            <a:r>
              <a:rPr lang="en-US" altLang="en-US" sz="3200">
                <a:latin typeface="Arial" panose="020B0604020202020204" pitchFamily="34" charset="0"/>
                <a:cs typeface="Times New Roman" panose="02020603050405020304" pitchFamily="18" charset="0"/>
              </a:rPr>
              <a:t>	Treated by cauterization – with the “fire drill” - </a:t>
            </a:r>
            <a:r>
              <a:rPr lang="en-US" altLang="en-US">
                <a:latin typeface="Arial" panose="020B0604020202020204" pitchFamily="34" charset="0"/>
                <a:cs typeface="Times New Roman" panose="02020603050405020304" pitchFamily="18" charset="0"/>
              </a:rPr>
              <a:t>Edwin Smith Papyrus</a:t>
            </a:r>
            <a:endParaRPr lang="en-US" altLang="en-US" sz="3200">
              <a:latin typeface="Arial" panose="020B0604020202020204" pitchFamily="34" charset="0"/>
              <a:cs typeface="Times New Roman" panose="02020603050405020304" pitchFamily="18" charset="0"/>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a:extLst>
              <a:ext uri="{FF2B5EF4-FFF2-40B4-BE49-F238E27FC236}">
                <a16:creationId xmlns:a16="http://schemas.microsoft.com/office/drawing/2014/main" id="{C94D613B-061C-E64A-8D5F-DC44B671F3CC}"/>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Ancient Awareness</a:t>
            </a:r>
          </a:p>
        </p:txBody>
      </p:sp>
      <p:sp>
        <p:nvSpPr>
          <p:cNvPr id="226307" name="Text Box 3">
            <a:extLst>
              <a:ext uri="{FF2B5EF4-FFF2-40B4-BE49-F238E27FC236}">
                <a16:creationId xmlns:a16="http://schemas.microsoft.com/office/drawing/2014/main" id="{6F7D0E66-C201-E64A-B38A-4D0D77AA9F8D}"/>
              </a:ext>
            </a:extLst>
          </p:cNvPr>
          <p:cNvSpPr txBox="1">
            <a:spLocks noChangeArrowheads="1"/>
          </p:cNvSpPr>
          <p:nvPr/>
        </p:nvSpPr>
        <p:spPr bwMode="auto">
          <a:xfrm>
            <a:off x="609600" y="1647825"/>
            <a:ext cx="792480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buFontTx/>
              <a:buChar char="•"/>
            </a:pPr>
            <a:r>
              <a:rPr lang="en-US" altLang="en-US" sz="3200">
                <a:latin typeface="Arial" panose="020B0604020202020204" pitchFamily="34" charset="0"/>
                <a:cs typeface="Times New Roman" panose="02020603050405020304" pitchFamily="18" charset="0"/>
              </a:rPr>
              <a:t>300 BC – Hippocrates named tumors as carcinos or carcinoma – tumors spread out like legs of a crab</a:t>
            </a:r>
          </a:p>
          <a:p>
            <a:pPr>
              <a:buFontTx/>
              <a:buChar char="•"/>
            </a:pPr>
            <a:r>
              <a:rPr lang="en-US" altLang="en-US" sz="3200">
                <a:latin typeface="Arial" panose="020B0604020202020204" pitchFamily="34" charset="0"/>
                <a:cs typeface="Times New Roman" panose="02020603050405020304" pitchFamily="18" charset="0"/>
              </a:rPr>
              <a:t>1500 – autopsy start to provide a greater understanding of cancer</a:t>
            </a:r>
          </a:p>
          <a:p>
            <a:pPr>
              <a:buFontTx/>
              <a:buChar char="•"/>
            </a:pPr>
            <a:r>
              <a:rPr lang="en-US" altLang="en-US" sz="3200">
                <a:latin typeface="Arial" panose="020B0604020202020204" pitchFamily="34" charset="0"/>
                <a:cs typeface="Times New Roman" panose="02020603050405020304" pitchFamily="18" charset="0"/>
              </a:rPr>
              <a:t>1650 – more knowledge with advance in medical science tools like the microscope </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1026">
            <a:extLst>
              <a:ext uri="{FF2B5EF4-FFF2-40B4-BE49-F238E27FC236}">
                <a16:creationId xmlns:a16="http://schemas.microsoft.com/office/drawing/2014/main" id="{6402D036-5736-9740-A4C0-EE74EA678B94}"/>
              </a:ext>
            </a:extLst>
          </p:cNvPr>
          <p:cNvSpPr>
            <a:spLocks noChangeArrowheads="1"/>
          </p:cNvSpPr>
          <p:nvPr/>
        </p:nvSpPr>
        <p:spPr bwMode="auto">
          <a:xfrm>
            <a:off x="914400" y="1600200"/>
            <a:ext cx="723900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20000"/>
              </a:spcBef>
            </a:pPr>
            <a:r>
              <a:rPr lang="en-US" altLang="en-US" sz="3200">
                <a:latin typeface="Arial" panose="020B0604020202020204" pitchFamily="34" charset="0"/>
              </a:rPr>
              <a:t>1700 – Occupational cancer – High incidence of breast cancer among nuns</a:t>
            </a:r>
          </a:p>
          <a:p>
            <a:pPr eaLnBrk="0" hangingPunct="0">
              <a:spcBef>
                <a:spcPct val="20000"/>
              </a:spcBef>
            </a:pPr>
            <a:r>
              <a:rPr lang="en-US" altLang="en-US" sz="3200">
                <a:latin typeface="Arial" panose="020B0604020202020204" pitchFamily="34" charset="0"/>
              </a:rPr>
              <a:t>1775 – Percivall Pott – Occupational – cancer of scrotum in chimney sweeps</a:t>
            </a:r>
          </a:p>
          <a:p>
            <a:pPr eaLnBrk="0" hangingPunct="0">
              <a:spcBef>
                <a:spcPct val="20000"/>
              </a:spcBef>
            </a:pPr>
            <a:r>
              <a:rPr lang="en-US" altLang="en-US" sz="3200">
                <a:latin typeface="Arial" panose="020B0604020202020204" pitchFamily="34" charset="0"/>
              </a:rPr>
              <a:t>1895 – Bladder cancer in workers in aniline dye industry</a:t>
            </a:r>
            <a:endParaRPr lang="en-US" altLang="en-US" sz="2800">
              <a:latin typeface="Arial" panose="020B0604020202020204" pitchFamily="34" charset="0"/>
            </a:endParaRPr>
          </a:p>
        </p:txBody>
      </p:sp>
      <p:sp>
        <p:nvSpPr>
          <p:cNvPr id="152579" name="Rectangle 1027">
            <a:extLst>
              <a:ext uri="{FF2B5EF4-FFF2-40B4-BE49-F238E27FC236}">
                <a16:creationId xmlns:a16="http://schemas.microsoft.com/office/drawing/2014/main" id="{E4296F36-826F-6A43-B0CC-BF640E7D2E01}"/>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Human Cancer Awareness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1026">
            <a:extLst>
              <a:ext uri="{FF2B5EF4-FFF2-40B4-BE49-F238E27FC236}">
                <a16:creationId xmlns:a16="http://schemas.microsoft.com/office/drawing/2014/main" id="{1CB6DD2E-7E12-AF4E-9EA0-823F6F6DE264}"/>
              </a:ext>
            </a:extLst>
          </p:cNvPr>
          <p:cNvSpPr>
            <a:spLocks noChangeArrowheads="1"/>
          </p:cNvSpPr>
          <p:nvPr/>
        </p:nvSpPr>
        <p:spPr bwMode="auto">
          <a:xfrm>
            <a:off x="647700" y="1676400"/>
            <a:ext cx="7810500" cy="379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20000"/>
              </a:spcBef>
            </a:pPr>
            <a:r>
              <a:rPr lang="en-US" altLang="en-US" sz="3200">
                <a:latin typeface="Arial" panose="020B0604020202020204" pitchFamily="34" charset="0"/>
              </a:rPr>
              <a:t>1915 – skin tumors in rabbits treated with coal tar on the skin</a:t>
            </a:r>
          </a:p>
          <a:p>
            <a:pPr eaLnBrk="0" hangingPunct="0">
              <a:spcBef>
                <a:spcPct val="20000"/>
              </a:spcBef>
            </a:pPr>
            <a:r>
              <a:rPr lang="en-US" altLang="en-US" sz="3200">
                <a:latin typeface="Arial" panose="020B0604020202020204" pitchFamily="34" charset="0"/>
              </a:rPr>
              <a:t>1930s – isolation of polycyclic aromatic hydrocarbon from coal tar </a:t>
            </a:r>
          </a:p>
          <a:p>
            <a:pPr eaLnBrk="0" hangingPunct="0">
              <a:spcBef>
                <a:spcPct val="20000"/>
              </a:spcBef>
            </a:pPr>
            <a:r>
              <a:rPr lang="en-US" altLang="en-US" sz="3200">
                <a:latin typeface="Arial" panose="020B0604020202020204" pitchFamily="34" charset="0"/>
              </a:rPr>
              <a:t>1932 – benzo(a)pyrene synthesized</a:t>
            </a:r>
          </a:p>
          <a:p>
            <a:pPr eaLnBrk="0" hangingPunct="0">
              <a:spcBef>
                <a:spcPct val="20000"/>
              </a:spcBef>
            </a:pPr>
            <a:r>
              <a:rPr lang="en-US" altLang="en-US" sz="3200">
                <a:latin typeface="Arial" panose="020B0604020202020204" pitchFamily="34" charset="0"/>
              </a:rPr>
              <a:t>1935 – feeding azo dyes to rats can cause liver cancer</a:t>
            </a:r>
            <a:endParaRPr lang="en-US" altLang="en-US" sz="2800">
              <a:latin typeface="Arial" panose="020B0604020202020204" pitchFamily="34" charset="0"/>
            </a:endParaRPr>
          </a:p>
        </p:txBody>
      </p:sp>
      <p:sp>
        <p:nvSpPr>
          <p:cNvPr id="224259" name="Rectangle 1027">
            <a:extLst>
              <a:ext uri="{FF2B5EF4-FFF2-40B4-BE49-F238E27FC236}">
                <a16:creationId xmlns:a16="http://schemas.microsoft.com/office/drawing/2014/main" id="{1B4DB2C5-3FDD-EE4B-976B-339BCE48A951}"/>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Animal Cancer Models</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a:extLst>
              <a:ext uri="{FF2B5EF4-FFF2-40B4-BE49-F238E27FC236}">
                <a16:creationId xmlns:a16="http://schemas.microsoft.com/office/drawing/2014/main" id="{BC78A686-8257-0343-AA3F-A31E92D03E58}"/>
              </a:ext>
            </a:extLst>
          </p:cNvPr>
          <p:cNvSpPr>
            <a:spLocks noChangeArrowheads="1"/>
          </p:cNvSpPr>
          <p:nvPr/>
        </p:nvSpPr>
        <p:spPr bwMode="auto">
          <a:xfrm>
            <a:off x="533400" y="1752600"/>
            <a:ext cx="8153400" cy="339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eaLnBrk="0" hangingPunct="0">
              <a:spcBef>
                <a:spcPct val="20000"/>
              </a:spcBef>
              <a:buFontTx/>
              <a:buNone/>
            </a:pPr>
            <a:r>
              <a:rPr lang="en-US" altLang="en-US" sz="3200" u="sng">
                <a:latin typeface="Arial" panose="020B0604020202020204" pitchFamily="34" charset="0"/>
              </a:rPr>
              <a:t>Opium War of 1839-42</a:t>
            </a:r>
          </a:p>
          <a:p>
            <a:pPr eaLnBrk="0" hangingPunct="0">
              <a:spcBef>
                <a:spcPct val="20000"/>
              </a:spcBef>
              <a:buFontTx/>
              <a:buNone/>
            </a:pPr>
            <a:r>
              <a:rPr lang="en-US" altLang="en-US" sz="2800">
                <a:latin typeface="Arial" panose="020B0604020202020204" pitchFamily="34" charset="0"/>
              </a:rPr>
              <a:t>	Great Britain has a monopoly on the sale of opium which it forces on China.  Eventually getting control of Hong Kong.</a:t>
            </a:r>
          </a:p>
          <a:p>
            <a:pPr eaLnBrk="0" hangingPunct="0">
              <a:spcBef>
                <a:spcPct val="20000"/>
              </a:spcBef>
              <a:buFontTx/>
              <a:buNone/>
            </a:pPr>
            <a:endParaRPr lang="en-US" altLang="en-US" sz="2800">
              <a:latin typeface="Arial" panose="020B0604020202020204" pitchFamily="34" charset="0"/>
            </a:endParaRPr>
          </a:p>
          <a:p>
            <a:pPr eaLnBrk="0" hangingPunct="0">
              <a:spcBef>
                <a:spcPct val="20000"/>
              </a:spcBef>
              <a:buFontTx/>
              <a:buNone/>
            </a:pPr>
            <a:r>
              <a:rPr lang="en-US" altLang="en-US" sz="2800">
                <a:latin typeface="Arial" panose="020B0604020202020204" pitchFamily="34" charset="0"/>
              </a:rPr>
              <a:t>Consider our societies current “wars on drugs”.</a:t>
            </a:r>
          </a:p>
        </p:txBody>
      </p:sp>
      <p:sp>
        <p:nvSpPr>
          <p:cNvPr id="154627" name="Rectangle 3">
            <a:extLst>
              <a:ext uri="{FF2B5EF4-FFF2-40B4-BE49-F238E27FC236}">
                <a16:creationId xmlns:a16="http://schemas.microsoft.com/office/drawing/2014/main" id="{CFA345EE-8504-6741-A8B5-E7430FC83800}"/>
              </a:ext>
            </a:extLst>
          </p:cNvPr>
          <p:cNvSpPr>
            <a:spLocks noGrp="1" noChangeArrowheads="1"/>
          </p:cNvSpPr>
          <p:nvPr>
            <p:ph type="title" idx="4294967295"/>
          </p:nvPr>
        </p:nvSpPr>
        <p:spPr>
          <a:xfrm>
            <a:off x="152400" y="76200"/>
            <a:ext cx="8839200" cy="762000"/>
          </a:xfrm>
        </p:spPr>
        <p:txBody>
          <a:bodyPr/>
          <a:lstStyle/>
          <a:p>
            <a:r>
              <a:rPr lang="en-US" altLang="en-US" b="1">
                <a:solidFill>
                  <a:schemeClr val="tx1"/>
                </a:solidFill>
              </a:rPr>
              <a:t>Historical Events</a:t>
            </a:r>
          </a:p>
        </p:txBody>
      </p:sp>
    </p:spTree>
  </p:cSld>
  <p:clrMapOvr>
    <a:masterClrMapping/>
  </p:clrMapOvr>
  <p:transition/>
</p:sld>
</file>

<file path=ppt/theme/theme1.xml><?xml version="1.0" encoding="utf-8"?>
<a:theme xmlns:a="http://schemas.openxmlformats.org/drawingml/2006/main" name="Default Design">
  <a:themeElements>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Tx/>
          <a:buSzTx/>
          <a:buFont typeface="Wingdings" pitchFamily="2" charset="2"/>
          <a:buChar char="Ø"/>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Tx/>
          <a:buSzTx/>
          <a:buFont typeface="Wingdings" pitchFamily="2" charset="2"/>
          <a:buChar char="Ø"/>
          <a:tabLst/>
          <a:defRPr kumimoji="0" lang="en-US" altLang="en-US" sz="28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7D"/>
        </a:dk1>
        <a:lt1>
          <a:srgbClr val="FFFFFF"/>
        </a:lt1>
        <a:dk2>
          <a:srgbClr val="00007D"/>
        </a:dk2>
        <a:lt2>
          <a:srgbClr val="808080"/>
        </a:lt2>
        <a:accent1>
          <a:srgbClr val="00CC99"/>
        </a:accent1>
        <a:accent2>
          <a:srgbClr val="3333CC"/>
        </a:accent2>
        <a:accent3>
          <a:srgbClr val="FFFFFF"/>
        </a:accent3>
        <a:accent4>
          <a:srgbClr val="00006A"/>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4071</TotalTime>
  <Words>1914</Words>
  <Application>Microsoft Macintosh PowerPoint</Application>
  <PresentationFormat>On-screen Show (4:3)</PresentationFormat>
  <Paragraphs>309</Paragraphs>
  <Slides>35</Slides>
  <Notes>27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5" baseType="lpstr">
      <vt:lpstr>Times New Roman</vt:lpstr>
      <vt:lpstr>Arial</vt:lpstr>
      <vt:lpstr>Wingdings</vt:lpstr>
      <vt:lpstr>Times</vt:lpstr>
      <vt:lpstr>Lucida Sans Unicode</vt:lpstr>
      <vt:lpstr>KeplerRegular</vt:lpstr>
      <vt:lpstr>Arial Narrow</vt:lpstr>
      <vt:lpstr>Default Design</vt:lpstr>
      <vt:lpstr>Microsoft Graph Chart</vt:lpstr>
      <vt:lpstr>Microsoft Photo Editor 3.0 Photo</vt:lpstr>
      <vt:lpstr>An Introduction To Cancer and Genetic Toxicology</vt:lpstr>
      <vt:lpstr>Quote / History</vt:lpstr>
      <vt:lpstr>Incidence of Breast Cancer</vt:lpstr>
      <vt:lpstr>Incidence of Breast Cancer</vt:lpstr>
      <vt:lpstr>Ancient Awareness</vt:lpstr>
      <vt:lpstr>Ancient Awareness</vt:lpstr>
      <vt:lpstr>Human Cancer Awareness</vt:lpstr>
      <vt:lpstr>Animal Cancer Models</vt:lpstr>
      <vt:lpstr>Historical Events</vt:lpstr>
      <vt:lpstr>Recent Awareness</vt:lpstr>
      <vt:lpstr>Recent Awareness</vt:lpstr>
      <vt:lpstr>What is Cancer?</vt:lpstr>
      <vt:lpstr>Case Studies - Soot</vt:lpstr>
      <vt:lpstr>Case Studies - Soot</vt:lpstr>
      <vt:lpstr>Case Studies - Soot</vt:lpstr>
      <vt:lpstr>Case Studies - Benzene</vt:lpstr>
      <vt:lpstr>Case Studies - Asbestos</vt:lpstr>
      <vt:lpstr>Case Studies - Asbestos</vt:lpstr>
      <vt:lpstr>Asbestos – In the Home</vt:lpstr>
      <vt:lpstr>Case Studies - Radon</vt:lpstr>
      <vt:lpstr>Radon – US Map</vt:lpstr>
      <vt:lpstr>Environmental Factors and Cancer Deaths</vt:lpstr>
      <vt:lpstr>Cancer Death Rates Male 1930-2003</vt:lpstr>
      <vt:lpstr>Cancer Death Rates US Female 1930-2003</vt:lpstr>
      <vt:lpstr>PowerPoint Presentation</vt:lpstr>
      <vt:lpstr>PowerPoint Presentation</vt:lpstr>
      <vt:lpstr>PowerPoint Presentation</vt:lpstr>
      <vt:lpstr>Rates of Death Due to Cancer,* United States, 1999</vt:lpstr>
      <vt:lpstr>Exposure Issues</vt:lpstr>
      <vt:lpstr>Causes of cancer</vt:lpstr>
      <vt:lpstr>What causes cancer?</vt:lpstr>
      <vt:lpstr>DNA – T-A C-G</vt:lpstr>
      <vt:lpstr>DNA Mutations</vt:lpstr>
      <vt:lpstr>PowerPoint Presentation</vt:lpstr>
      <vt:lpstr>Authorship Information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G. Gilbert</dc:creator>
  <cp:lastModifiedBy>Steven Gilbert</cp:lastModifiedBy>
  <cp:revision>186</cp:revision>
  <cp:lastPrinted>2000-09-13T16:44:54Z</cp:lastPrinted>
  <dcterms:created xsi:type="dcterms:W3CDTF">2000-05-10T18:37:25Z</dcterms:created>
  <dcterms:modified xsi:type="dcterms:W3CDTF">2020-10-19T19:27:48Z</dcterms:modified>
</cp:coreProperties>
</file>