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2" r:id="rId2"/>
    <p:sldId id="326" r:id="rId3"/>
    <p:sldId id="347" r:id="rId4"/>
    <p:sldId id="346" r:id="rId5"/>
    <p:sldId id="314" r:id="rId6"/>
    <p:sldId id="317" r:id="rId7"/>
    <p:sldId id="318" r:id="rId8"/>
    <p:sldId id="363" r:id="rId9"/>
    <p:sldId id="316" r:id="rId10"/>
    <p:sldId id="348" r:id="rId11"/>
    <p:sldId id="349" r:id="rId12"/>
    <p:sldId id="350" r:id="rId13"/>
    <p:sldId id="325" r:id="rId14"/>
    <p:sldId id="354" r:id="rId15"/>
    <p:sldId id="355" r:id="rId16"/>
    <p:sldId id="358" r:id="rId17"/>
    <p:sldId id="356" r:id="rId18"/>
    <p:sldId id="357" r:id="rId19"/>
    <p:sldId id="353" r:id="rId20"/>
    <p:sldId id="330" r:id="rId21"/>
    <p:sldId id="359" r:id="rId22"/>
    <p:sldId id="377" r:id="rId23"/>
    <p:sldId id="378" r:id="rId24"/>
    <p:sldId id="379" r:id="rId25"/>
    <p:sldId id="380" r:id="rId26"/>
    <p:sldId id="360" r:id="rId27"/>
    <p:sldId id="367" r:id="rId28"/>
    <p:sldId id="368" r:id="rId29"/>
    <p:sldId id="369" r:id="rId30"/>
    <p:sldId id="370" r:id="rId31"/>
    <p:sldId id="371" r:id="rId32"/>
    <p:sldId id="361" r:id="rId33"/>
    <p:sldId id="375" r:id="rId34"/>
    <p:sldId id="372" r:id="rId35"/>
    <p:sldId id="373" r:id="rId36"/>
    <p:sldId id="374" r:id="rId37"/>
    <p:sldId id="362" r:id="rId38"/>
    <p:sldId id="376" r:id="rId39"/>
    <p:sldId id="319" r:id="rId40"/>
    <p:sldId id="343" r:id="rId41"/>
    <p:sldId id="340" r:id="rId42"/>
    <p:sldId id="364" r:id="rId43"/>
    <p:sldId id="366" r:id="rId4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CFE"/>
    <a:srgbClr val="000000"/>
    <a:srgbClr val="710D67"/>
    <a:srgbClr val="00007D"/>
    <a:srgbClr val="0000CC"/>
    <a:srgbClr val="000066"/>
    <a:srgbClr val="33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01"/>
  </p:normalViewPr>
  <p:slideViewPr>
    <p:cSldViewPr showGuides="1">
      <p:cViewPr varScale="1">
        <p:scale>
          <a:sx n="90" d="100"/>
          <a:sy n="90" d="100"/>
        </p:scale>
        <p:origin x="6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698" y="-6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5F7538F6-5660-9F47-A1F1-A6496B185865}" type="datetime1">
              <a:rPr lang="en-US"/>
              <a:pPr>
                <a:defRPr/>
              </a:pPr>
              <a:t>10/28/20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35D78E9D-E59D-A04A-AA58-B100973F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1084CF70-451E-1041-A664-868581E02D58}" type="datetime1">
              <a:rPr lang="en-US"/>
              <a:pPr>
                <a:defRPr/>
              </a:pPr>
              <a:t>10/28/20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4BA93CD2-6AA5-2249-B538-C7FE7C986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2273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3BD1E4-8143-0C4C-AE7C-B2A4105C6569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6E601-5DAE-A748-BA54-24BEAD08EDFE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9C7D76-8134-124A-8641-DFAD027179EF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F3909-4BDB-EA43-806E-0F225D467A57}" type="slidenum">
              <a:rPr lang="en-US"/>
              <a:pPr/>
              <a:t>10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D7EDC0-D60E-C848-89D5-7556B4F2D118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3317D-929A-6D4F-88B8-2996A2776C4C}" type="slidenum">
              <a:rPr lang="en-US"/>
              <a:pPr/>
              <a:t>11</a:t>
            </a:fld>
            <a:endParaRPr lang="en-US"/>
          </a:p>
        </p:txBody>
      </p:sp>
      <p:sp>
        <p:nvSpPr>
          <p:cNvPr id="368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E64DB9-38B1-BB48-914C-23FF7B3A62FB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F7DE4-C5B9-AB4B-8A80-FB41F4B5C1A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0731CF-727E-DB49-AD2B-49BD0737BE76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7687B-1924-3845-941B-5A17F2572D2A}" type="slidenum">
              <a:rPr lang="en-US"/>
              <a:pPr/>
              <a:t>13</a:t>
            </a:fld>
            <a:endParaRPr lang="en-US"/>
          </a:p>
        </p:txBody>
      </p:sp>
      <p:sp>
        <p:nvSpPr>
          <p:cNvPr id="409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F5B9102-907A-6147-B935-3A83F034673C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6CA3C-C73E-6A4C-8A39-08ECA41BEBB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35692E-9F19-E548-927C-8851794FDD97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7918B-A96D-8D4D-88A3-B000C8776F63}" type="slidenum">
              <a:rPr lang="en-US"/>
              <a:pPr/>
              <a:t>15</a:t>
            </a:fld>
            <a:endParaRPr lang="en-US"/>
          </a:p>
        </p:txBody>
      </p:sp>
      <p:sp>
        <p:nvSpPr>
          <p:cNvPr id="450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9A5154-1F83-484C-B0E0-06461C128DEB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2FF93-C89F-9345-9C43-3571CE218F8E}" type="slidenum">
              <a:rPr lang="en-US"/>
              <a:pPr/>
              <a:t>16</a:t>
            </a:fld>
            <a:endParaRPr lang="en-US"/>
          </a:p>
        </p:txBody>
      </p:sp>
      <p:sp>
        <p:nvSpPr>
          <p:cNvPr id="471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3592D2-0BC8-F74F-96E8-BB0FBCB2D1B1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39BD4-CA41-6147-9B82-C1ECE212F0B0}" type="slidenum">
              <a:rPr lang="en-US"/>
              <a:pPr/>
              <a:t>17</a:t>
            </a:fld>
            <a:endParaRPr lang="en-US"/>
          </a:p>
        </p:txBody>
      </p:sp>
      <p:sp>
        <p:nvSpPr>
          <p:cNvPr id="491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AD8B436-9223-D648-9B2D-6D6F6F9DE976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2B520-BDD9-E84A-AE54-E477956D733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E19BCF-076E-1E42-8951-7E30E7CE8E9F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12B-DBE1-7245-9FAF-8089866F578F}" type="slidenum">
              <a:rPr lang="en-US"/>
              <a:pPr/>
              <a:t>19</a:t>
            </a:fld>
            <a:endParaRPr lang="en-US"/>
          </a:p>
        </p:txBody>
      </p:sp>
      <p:sp>
        <p:nvSpPr>
          <p:cNvPr id="532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93C9CE5-138F-2243-B82A-12D7D27B2B9F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71D4-D3B8-734D-8B5B-68C7AC9EC1CD}" type="slidenum">
              <a:rPr lang="en-US"/>
              <a:pPr/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105C35-9180-2243-B7D5-BB2AD46DC860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80025-2D19-8143-96ED-58258F629DD3}" type="slidenum">
              <a:rPr lang="en-US"/>
              <a:pPr/>
              <a:t>20</a:t>
            </a:fld>
            <a:endParaRPr lang="en-US"/>
          </a:p>
        </p:txBody>
      </p:sp>
      <p:sp>
        <p:nvSpPr>
          <p:cNvPr id="5530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47E712-A00F-2244-9ACA-FB01DA7988DE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A8F45-209F-8443-880C-C323FD906F17}" type="slidenum">
              <a:rPr lang="en-US"/>
              <a:pPr/>
              <a:t>21</a:t>
            </a:fld>
            <a:endParaRPr lang="en-US"/>
          </a:p>
        </p:txBody>
      </p:sp>
      <p:sp>
        <p:nvSpPr>
          <p:cNvPr id="573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4D362F-2667-494A-B22C-6377124BD53C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01F40-7049-D445-B1EA-2C39AD467198}" type="slidenum">
              <a:rPr lang="en-US"/>
              <a:pPr/>
              <a:t>26</a:t>
            </a:fld>
            <a:endParaRPr lang="en-US"/>
          </a:p>
        </p:txBody>
      </p:sp>
      <p:sp>
        <p:nvSpPr>
          <p:cNvPr id="634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C60661-BDA0-C742-A6D4-DA1B7BA7B67A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B8036-C7F0-F549-8505-F8CA90601463}" type="slidenum">
              <a:rPr lang="en-US"/>
              <a:pPr/>
              <a:t>27</a:t>
            </a:fld>
            <a:endParaRPr lang="en-US"/>
          </a:p>
        </p:txBody>
      </p:sp>
      <p:sp>
        <p:nvSpPr>
          <p:cNvPr id="655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028233-9D32-6547-BCDB-A9A4FC59744F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D6510-9F4D-794A-97FB-BD0AF7EC1218}" type="slidenum">
              <a:rPr lang="en-US"/>
              <a:pPr/>
              <a:t>32</a:t>
            </a:fld>
            <a:endParaRPr lang="en-US"/>
          </a:p>
        </p:txBody>
      </p:sp>
      <p:sp>
        <p:nvSpPr>
          <p:cNvPr id="7168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DB5BE21-E503-984C-8A3A-99E405B850AD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0905B-C965-B943-9D2E-17508BA1ED33}" type="slidenum">
              <a:rPr lang="en-US"/>
              <a:pPr/>
              <a:t>37</a:t>
            </a:fld>
            <a:endParaRPr lang="en-US"/>
          </a:p>
        </p:txBody>
      </p:sp>
      <p:sp>
        <p:nvSpPr>
          <p:cNvPr id="778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42753A-2D3B-9049-B266-C69AC1ACDFE8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E1B06-4BD2-D84F-9A0E-7FB16AF5623E}" type="slidenum">
              <a:rPr lang="en-US"/>
              <a:pPr/>
              <a:t>39</a:t>
            </a:fld>
            <a:endParaRPr lang="en-US"/>
          </a:p>
        </p:txBody>
      </p:sp>
      <p:sp>
        <p:nvSpPr>
          <p:cNvPr id="809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B7A8B2-8920-3841-895A-CDCC9B60D6DB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C61B4-61E3-0546-9B73-EB157AB6D346}" type="slidenum">
              <a:rPr lang="en-US"/>
              <a:pPr/>
              <a:t>40</a:t>
            </a:fld>
            <a:endParaRPr lang="en-US"/>
          </a:p>
        </p:txBody>
      </p:sp>
      <p:sp>
        <p:nvSpPr>
          <p:cNvPr id="829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93B4B8-553B-6547-A221-D64672AD43D3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BE5D9-5542-6B4F-A238-9AF26D020E8A}" type="slidenum">
              <a:rPr lang="en-US"/>
              <a:pPr/>
              <a:t>41</a:t>
            </a:fld>
            <a:endParaRPr lang="en-US"/>
          </a:p>
        </p:txBody>
      </p:sp>
      <p:sp>
        <p:nvSpPr>
          <p:cNvPr id="849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B6AC35-811E-CF45-9254-FF3ECFE6CA8F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1A1B2-03E2-7845-A61B-C77811E40AF8}" type="slidenum">
              <a:rPr lang="en-US"/>
              <a:pPr/>
              <a:t>42</a:t>
            </a:fld>
            <a:endParaRPr lang="en-US"/>
          </a:p>
        </p:txBody>
      </p:sp>
      <p:sp>
        <p:nvSpPr>
          <p:cNvPr id="870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8935B4C-009E-1F48-ADD8-0E0E58EA4660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8E98-7D61-8B4F-A58C-0F23B86BACD7}" type="slidenum">
              <a:rPr lang="en-US"/>
              <a:pPr/>
              <a:t>3</a:t>
            </a:fld>
            <a:endParaRPr lang="en-US"/>
          </a:p>
        </p:txBody>
      </p:sp>
      <p:sp>
        <p:nvSpPr>
          <p:cNvPr id="204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FF0AAE-E35D-FE4E-8046-979A97A27DD2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F3D26-CB13-734D-BB36-9E780DF4ECEA}" type="slidenum">
              <a:rPr lang="en-US"/>
              <a:pPr/>
              <a:t>43</a:t>
            </a:fld>
            <a:endParaRPr lang="en-US"/>
          </a:p>
        </p:txBody>
      </p:sp>
      <p:sp>
        <p:nvSpPr>
          <p:cNvPr id="911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42079C-B6DF-CF4D-A310-0F0529A7E095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B6CB0-0532-3746-9B02-0675C644C7FC}" type="slidenum">
              <a:rPr lang="en-US"/>
              <a:pPr/>
              <a:t>4</a:t>
            </a:fld>
            <a:endParaRPr lang="en-US"/>
          </a:p>
        </p:txBody>
      </p:sp>
      <p:sp>
        <p:nvSpPr>
          <p:cNvPr id="2253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9E8E6A-475F-9E44-AEA0-8FF01FCBF50E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057F-F06F-9040-A9C1-302C7DFDBD1A}" type="slidenum">
              <a:rPr lang="en-US"/>
              <a:pPr/>
              <a:t>5</a:t>
            </a:fld>
            <a:endParaRPr lang="en-US"/>
          </a:p>
        </p:txBody>
      </p:sp>
      <p:sp>
        <p:nvSpPr>
          <p:cNvPr id="245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8A9BF5-DBEB-2C47-BF52-855BDC5CD7E7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05742-10F5-FF45-BA22-F3DD0389B48A}" type="slidenum">
              <a:rPr lang="en-US"/>
              <a:pPr/>
              <a:t>6</a:t>
            </a:fld>
            <a:endParaRPr lang="en-US"/>
          </a:p>
        </p:txBody>
      </p:sp>
      <p:sp>
        <p:nvSpPr>
          <p:cNvPr id="2662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3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7ACFB3-D322-824B-8D45-DDB97B74ED51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567F6-132F-EA4E-9F11-DC2304D0FCE2}" type="slidenum">
              <a:rPr lang="en-US"/>
              <a:pPr/>
              <a:t>7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0F188D-A87B-D641-8E3F-AFC4CE1F59E7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B97B0-1586-A441-8EA9-3D83ECE53A41}" type="slidenum">
              <a:rPr lang="en-US"/>
              <a:pPr/>
              <a:t>8</a:t>
            </a:fld>
            <a:endParaRPr lang="en-US"/>
          </a:p>
        </p:txBody>
      </p:sp>
      <p:sp>
        <p:nvSpPr>
          <p:cNvPr id="30725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65B1B1-05B8-6245-9CC2-E539682A4489}" type="datetime4">
              <a:rPr lang="en-US"/>
              <a:pPr/>
              <a:t>October 28, 2020</a:t>
            </a:fld>
            <a:endParaRPr lang="en-US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E4841-3AE3-ED46-8BC9-E982852823C4}" type="slidenum">
              <a:rPr lang="en-US"/>
              <a:pPr/>
              <a:t>9</a:t>
            </a:fld>
            <a:endParaRPr lang="en-US"/>
          </a:p>
        </p:txBody>
      </p:sp>
      <p:sp>
        <p:nvSpPr>
          <p:cNvPr id="327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Line 1032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74378199-80FA-624B-BE6E-A8B501633D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0" y="6604000"/>
            <a:ext cx="22860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/>
              <a:t>A Small Dose of Dev </a:t>
            </a:r>
            <a:r>
              <a:rPr lang="en-US" sz="1000" b="1" dirty="0" err="1"/>
              <a:t>Tox</a:t>
            </a:r>
            <a:r>
              <a:rPr lang="en-US" sz="1000" b="1" dirty="0"/>
              <a:t> 10/28/20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58000" y="6604000"/>
            <a:ext cx="22860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/>
              <a:t>A Small Dose of Dev </a:t>
            </a:r>
            <a:r>
              <a:rPr lang="en-US" sz="1000" b="1" dirty="0" err="1"/>
              <a:t>Tox</a:t>
            </a:r>
            <a:r>
              <a:rPr lang="en-US" sz="1000" b="1" dirty="0"/>
              <a:t> 10/28/20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/>
              <a:t>              A Small Dose of Toxicology</a:t>
            </a:r>
          </a:p>
        </p:txBody>
      </p:sp>
      <p:pic>
        <p:nvPicPr>
          <p:cNvPr id="2" name="Picture 15" descr="C:\Documents and Settings\steveg\My Documents\My Documents\A Small Dose of Tox\SmDose Tox Web Site\Devons web site smds\spoon01.wm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5366" name="Freeform 1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1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3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52858"/>
            <a:ext cx="7391400" cy="2123658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An Introduction To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Pregnancy and Developmental Toxicology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76200"/>
            <a:ext cx="8689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 Small Dose of Developmental Toxicology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5" name="Picture 9" descr="C:\Documents and Settings\steveg\Application Data\Microsoft\Media Catalog\Downloaded Clips\cl0\HM0048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7AC6CF8B-D346-4747-B89E-8A47F412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5121275"/>
            <a:ext cx="60467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dirty="0"/>
              <a:t>Chapter 9 </a:t>
            </a:r>
            <a:r>
              <a:rPr lang="mr-IN" altLang="en-US" sz="3600" b="1" dirty="0"/>
              <a:t>–</a:t>
            </a:r>
            <a:r>
              <a:rPr lang="en-US" altLang="en-US" sz="3600" b="1" dirty="0"/>
              <a:t> 3</a:t>
            </a:r>
            <a:r>
              <a:rPr lang="en-US" altLang="en-US" sz="3600" b="1" baseline="30000" dirty="0"/>
              <a:t>rd</a:t>
            </a:r>
            <a:r>
              <a:rPr lang="en-US" altLang="en-US" sz="3600" b="1" dirty="0"/>
              <a:t> Edition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dirty="0"/>
              <a:t>Steven G. Gilbert, PhD, DABT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dirty="0" err="1"/>
              <a:t>www.asmalldoseoftoxicology.org</a:t>
            </a:r>
            <a:endParaRPr lang="en-US" altLang="en-US" sz="28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990600" y="1447800"/>
            <a:ext cx="7162800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Endocrine disruptors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DDT, Dioxin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Heavy metals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Lead (decreased sperm)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Organic Solvents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Toluene, benzene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Drugs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Reproductive Toxicants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3400" y="1374775"/>
            <a:ext cx="8077200" cy="411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Cardiovascular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2400" b="1">
                <a:solidFill>
                  <a:schemeClr val="tx1"/>
                </a:solidFill>
              </a:rPr>
              <a:t>Increased - cardiac output heart rate, blood pressure, blood volume expands</a:t>
            </a:r>
            <a:r>
              <a:rPr lang="en-US" sz="2000" b="1">
                <a:solidFill>
                  <a:schemeClr val="tx1"/>
                </a:solidFill>
              </a:rPr>
              <a:t> 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Oxygen consumption increases by 15-20%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Urine volume increases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Gut absorption changes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2400" b="1">
                <a:solidFill>
                  <a:schemeClr val="tx1"/>
                </a:solidFill>
              </a:rPr>
              <a:t>Increases in iron and calcium (toxic lead substitutes for calcium)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Liver metabolism decreases for some drugs or chemicals (caffeine)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Pregnancy Effects the Women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806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Teratology </a:t>
            </a:r>
            <a:r>
              <a:rPr lang="en-US" sz="2400" b="1">
                <a:solidFill>
                  <a:schemeClr val="tx1"/>
                </a:solidFill>
              </a:rPr>
              <a:t>(physical malformations)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Birth weight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Growth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Neurobehavioral</a:t>
            </a:r>
          </a:p>
          <a:p>
            <a:pPr marL="1149350" lvl="1" indent="-457200" eaLnBrk="0" hangingPunct="0"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Decreased intelligence</a:t>
            </a:r>
          </a:p>
          <a:p>
            <a:pPr marL="1149350" lvl="1" indent="-457200" eaLnBrk="0" hangingPunct="0"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Decreases learning and memory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endParaRPr lang="en-US" sz="2800" b="1">
              <a:solidFill>
                <a:schemeClr val="tx1"/>
              </a:solidFill>
            </a:endParaRPr>
          </a:p>
          <a:p>
            <a:pPr marL="577850" indent="-57785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Developmental Endpoints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Metals</a:t>
            </a:r>
          </a:p>
        </p:txBody>
      </p:sp>
      <p:sp>
        <p:nvSpPr>
          <p:cNvPr id="39939" name="Text Box 35"/>
          <p:cNvSpPr txBox="1">
            <a:spLocks noChangeArrowheads="1"/>
          </p:cNvSpPr>
          <p:nvPr/>
        </p:nvSpPr>
        <p:spPr bwMode="auto">
          <a:xfrm>
            <a:off x="1743075" y="2209800"/>
            <a:ext cx="5648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Lead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Methylmercury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Arsenic (in animals)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Chemicals/Radiation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95438" y="1709738"/>
            <a:ext cx="5441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Chlorobiphenyls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Solvents (Toluene)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Endocrine disruptors</a:t>
            </a:r>
          </a:p>
          <a:p>
            <a:pPr marL="1206500" lvl="1" indent="-457200">
              <a:buFont typeface="Wingdings" pitchFamily="-1" charset="2"/>
              <a:buChar char="Ø"/>
            </a:pPr>
            <a:r>
              <a:rPr lang="en-US" sz="3600" b="1"/>
              <a:t>DDT, PCBs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TCDD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3600" b="1"/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X-rays (therapeutic)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Atomic fallout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Infections/Medical Conditions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612900" y="1524000"/>
            <a:ext cx="5930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Rubella virus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Herpes simplex virus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Toxoplasmosis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Syphilis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4000" b="1"/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Diabetes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Plants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453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b="1"/>
              <a:t>Skunk cabbage </a:t>
            </a:r>
            <a:r>
              <a:rPr lang="en-US" sz="4000" b="1"/>
              <a:t>(Veratrum californicum) – sheep &amp; cattle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800" b="1"/>
              <a:t>Parasites (frogs)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Medical Drugs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1497013"/>
            <a:ext cx="7366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Antibiotics (tetracylines)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Anticancer drugs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Anticonvulsants </a:t>
            </a:r>
            <a:r>
              <a:rPr lang="en-US" sz="3200" b="1"/>
              <a:t>(Valproic Acid)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Lithium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Retinoids (Vitamin A)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Thalidomide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Diethylstilbestrol (DES)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Anticoagulants (Warfarin)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Recreational Drugs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20900" y="2163763"/>
            <a:ext cx="4965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Alcohol (ethanol)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Tobacco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Cocaine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Solvent abuse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Case Studies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50212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Thalidomide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Ethanol (Alcohol)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Methylmercury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Lead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4000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Life – Potential &amp; Harm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7150"/>
            <a:ext cx="8267700" cy="48450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800" b="1">
                <a:latin typeface="Arial" pitchFamily="-1" charset="0"/>
              </a:rPr>
              <a:t>All life depends on reproduction and development.</a:t>
            </a:r>
          </a:p>
          <a:p>
            <a:pPr algn="ctr" eaLnBrk="1" hangingPunct="1">
              <a:buFontTx/>
              <a:buNone/>
            </a:pPr>
            <a:endParaRPr lang="en-US" sz="1200" b="1">
              <a:latin typeface="Arial" pitchFamily="-1" charset="0"/>
            </a:endParaRPr>
          </a:p>
          <a:p>
            <a:pPr algn="ctr" eaLnBrk="1" hangingPunct="1">
              <a:buFontTx/>
              <a:buNone/>
            </a:pPr>
            <a:r>
              <a:rPr lang="en-US" sz="4800" b="1">
                <a:latin typeface="Arial" pitchFamily="-1" charset="0"/>
              </a:rPr>
              <a:t>What effects this process and harms a child's potential?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Thalidomide	</a:t>
            </a:r>
            <a:endParaRPr lang="en-US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822325" y="1871663"/>
            <a:ext cx="74834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Introduced in 1956 as sedative (sleeping pill) and to reduce nausea and vomiting during pregnancy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Withdrawn in 1961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Discovered to be a human teratogen causing absence of limbs or limb malformations in newborns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5000 to 7000 infants effected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Resulted in new drug testing rules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Ethanol (Alcohol)	</a:t>
            </a: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2325" y="1371600"/>
            <a:ext cx="7483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The common preventable cause of adverse fetal development 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Fetal Alcohol Syndrome (FAS) first described in 1970’s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Symptoms included facial deformities, growth retardation, sever nervous system effects and reduced intelligence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4,000-12,000 infants per year in US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Fetal Alcohol Effect (FAE) – milder form but still serious nervous system effects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ntitled0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592388" y="990600"/>
            <a:ext cx="38671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</p:spPr>
        <p:txBody>
          <a:bodyPr/>
          <a:lstStyle/>
          <a:p>
            <a:pPr eaLnBrk="1" hangingPunct="1"/>
            <a:r>
              <a:rPr lang="en-US" b="1"/>
              <a:t>Effects of Prenatal Alcohol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</p:spPr>
        <p:txBody>
          <a:bodyPr/>
          <a:lstStyle/>
          <a:p>
            <a:pPr eaLnBrk="1" hangingPunct="1"/>
            <a:r>
              <a:rPr lang="en-US" b="1"/>
              <a:t>Effects of Prenatal Alcohol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81338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9396" name="Picture 4" descr="fasfig f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324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29400"/>
            <a:ext cx="1295400" cy="228600"/>
          </a:xfrm>
        </p:spPr>
        <p:txBody>
          <a:bodyPr/>
          <a:lstStyle/>
          <a:p>
            <a:pPr eaLnBrk="1" hangingPunct="1"/>
            <a:r>
              <a:rPr 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F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untitled26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76200"/>
            <a:ext cx="43767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untitled0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/>
              <a:t>Mouse – Scanning EM</a:t>
            </a:r>
            <a:endParaRPr lang="en-US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Methylmercury (MeHg)	</a:t>
            </a: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2325" y="1295400"/>
            <a:ext cx="7483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Mercury (quick silver) is converted to methylmercury by bacteria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Methylmercury accumulates in fish, which are consumed by humans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In 1950’s the developmental effects of MeHg were first recognized in Minamata, Japan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Across the world there a regulatory agencies set limits the amount of mercury in fish that is safe to consume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Hg - Inorganic &amp; Organic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24313" y="15240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 flipV="1">
            <a:off x="3886200" y="42672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800600" y="3810000"/>
            <a:ext cx="14255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CH</a:t>
            </a:r>
            <a:r>
              <a:rPr lang="en-US" sz="54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95400" y="2438400"/>
            <a:ext cx="655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Inorganic – Quick Silver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743200" y="36576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066800" y="4979988"/>
            <a:ext cx="701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Organic – Methyl Mercury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untitled1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7512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96200" y="6613525"/>
            <a:ext cx="1447800" cy="244475"/>
          </a:xfrm>
        </p:spPr>
        <p:txBody>
          <a:bodyPr/>
          <a:lstStyle/>
          <a:p>
            <a:pPr algn="r" eaLnBrk="1" hangingPunct="1"/>
            <a:r>
              <a:rPr lang="en-US" sz="1000" b="1">
                <a:solidFill>
                  <a:schemeClr val="hlink"/>
                </a:solidFill>
              </a:rPr>
              <a:t>Polluting with HG</a:t>
            </a:r>
            <a:endParaRPr lang="en-US" sz="40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38200" y="76200"/>
            <a:ext cx="745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Discharge in Minamata Bay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1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867400" cy="762000"/>
          </a:xfrm>
        </p:spPr>
        <p:txBody>
          <a:bodyPr/>
          <a:lstStyle/>
          <a:p>
            <a:pPr algn="r" eaLnBrk="1" hangingPunct="1"/>
            <a:r>
              <a:rPr lang="en-US" b="1"/>
              <a:t>Fetal Effects of MeHg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Terms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0363"/>
            <a:ext cx="8267700" cy="373380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eaLnBrk="1" hangingPunct="1">
              <a:buFont typeface="Wingdings" pitchFamily="-1" charset="2"/>
              <a:buChar char="Ø"/>
            </a:pPr>
            <a:r>
              <a:rPr lang="en-US" sz="3600" b="1" u="sng">
                <a:latin typeface="Arial" pitchFamily="-1" charset="0"/>
              </a:rPr>
              <a:t>Monster</a:t>
            </a:r>
            <a:r>
              <a:rPr lang="en-US" b="1">
                <a:latin typeface="Arial" pitchFamily="-1" charset="0"/>
              </a:rPr>
              <a:t> – abnormal or strange animal or plant.  From Latin monstrum omen, from monere to warn (abnormal infants reflect the future).</a:t>
            </a:r>
          </a:p>
          <a:p>
            <a:pPr marL="609600" indent="-609600" eaLnBrk="1" hangingPunct="1">
              <a:buFont typeface="Wingdings" pitchFamily="-1" charset="2"/>
              <a:buChar char="Ø"/>
            </a:pPr>
            <a:r>
              <a:rPr lang="en-US" sz="3600" b="1" u="sng">
                <a:latin typeface="Arial" pitchFamily="-1" charset="0"/>
              </a:rPr>
              <a:t>Teratology</a:t>
            </a:r>
            <a:r>
              <a:rPr lang="en-US" b="1">
                <a:latin typeface="Arial" pitchFamily="-1" charset="0"/>
              </a:rPr>
              <a:t> – The study of malformations.  From the Greek word for monster – teras.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untitled17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914400"/>
            <a:ext cx="481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467600" cy="762000"/>
          </a:xfrm>
        </p:spPr>
        <p:txBody>
          <a:bodyPr/>
          <a:lstStyle/>
          <a:p>
            <a:pPr algn="r" eaLnBrk="1" hangingPunct="1"/>
            <a:r>
              <a:rPr lang="en-US" b="1">
                <a:solidFill>
                  <a:schemeClr val="tx1"/>
                </a:solidFill>
              </a:rPr>
              <a:t>Life-Long Effects of MeHg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untitled13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913"/>
            <a:ext cx="8534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Iraq Infant - Effects of Mercury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History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22325" y="1871663"/>
            <a:ext cx="74834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6500 BC. - Lead discovered in Turkey, first mine. 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100 BC. - Greek physicians give clinical description of lead poisoning.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1904 - Child lead poisoning linked to lead-based paints.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1922 - League of Nations bans white-lead interior paint; U.S. declines to adopt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1923 - Leaded gasoline goes on sale in selected markets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1971-  U.S. Lead-Based Paint Poisoning Prevention Act passed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1923 - Leaded gasoline goes on sale in selected markets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1986 - Primary phase out of leaded gas in US completed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endParaRPr lang="en-US" sz="2000" b="1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85850" y="1981200"/>
            <a:ext cx="69723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6000" b="1">
                <a:solidFill>
                  <a:schemeClr val="tx1"/>
                </a:solidFill>
              </a:rPr>
              <a:t>"Lead makes the mind give way."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668463" y="4495800"/>
            <a:ext cx="5807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Greek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Dioscerides - 2nd BC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untitled09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914400"/>
            <a:ext cx="42513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6934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In Homes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untitled10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23263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67818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in Families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6038"/>
            <a:ext cx="8153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Agency Blood Lead Levels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8763"/>
            <a:ext cx="7467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Health Effects</a:t>
            </a:r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50925" y="1295400"/>
            <a:ext cx="733107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800" b="1"/>
              <a:t>Children more vulnerable than adults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Orally consumed lead absorbed in place of calcium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CHILDREN absorb 30-50% of oral lead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ADULTS absorb 5-10% of oral lead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Increased absorption during pregnancy 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endParaRPr lang="en-US" sz="2000" b="1"/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3200" b="1"/>
              <a:t>Childhood effects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Decreased intelligence (lower grades)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Hyperactivity (higher school dropout rate)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Growth retardation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Effects at blood lead levels of 10 </a:t>
            </a:r>
            <a:r>
              <a:rPr lang="en-US" sz="2400" b="1">
                <a:ea typeface="Arial" pitchFamily="-1" charset="0"/>
                <a:cs typeface="Arial" pitchFamily="-1" charset="0"/>
              </a:rPr>
              <a:t>µ</a:t>
            </a:r>
            <a:r>
              <a:rPr lang="en-US" sz="2400" b="1"/>
              <a:t>q/dl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Recycling Lead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78851" name="Picture 3" descr="C:\Documents and Settings\steveg\My Documents\My Documents\A Small Dose of Tox\Lead k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525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143000" y="1755775"/>
            <a:ext cx="6934200" cy="327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Women of childbearing age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Pregnant women</a:t>
            </a:r>
            <a:endParaRPr lang="en-US" sz="3200" b="1">
              <a:solidFill>
                <a:schemeClr val="tx1"/>
              </a:solidFill>
            </a:endParaRP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Men wishing to a parent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Infants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Children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Who is at Risk?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457200" y="1981200"/>
            <a:ext cx="8153400" cy="305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Reproduction – issues associated with the egg and sperm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Pregnancy – the critical environment of early development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Development of the infant.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7010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Three Areas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ChangeArrowheads="1"/>
          </p:cNvSpPr>
          <p:nvPr/>
        </p:nvSpPr>
        <p:spPr bwMode="auto">
          <a:xfrm>
            <a:off x="990600" y="2286000"/>
            <a:ext cx="7162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Home environment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Drug use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Workplace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Global and local environment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Exposure Issues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050"/>
          <p:cNvSpPr>
            <a:spLocks noChangeArrowheads="1"/>
          </p:cNvSpPr>
          <p:nvPr/>
        </p:nvSpPr>
        <p:spPr bwMode="auto">
          <a:xfrm>
            <a:off x="990600" y="2057400"/>
            <a:ext cx="7124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FDA – Reproductive and Developmental drug testing requirements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EPA – Testing requirements </a:t>
            </a:r>
          </a:p>
        </p:txBody>
      </p:sp>
      <p:sp>
        <p:nvSpPr>
          <p:cNvPr id="83971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Regulatory Status</a:t>
            </a:r>
            <a:endParaRPr lang="en-US" sz="48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86021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2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1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579438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</a:rPr>
              <a:t>A Small Dose of Developmental Toxicology</a:t>
            </a:r>
          </a:p>
        </p:txBody>
      </p:sp>
      <p:pic>
        <p:nvPicPr>
          <p:cNvPr id="86020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90118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9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E-mail: </a:t>
            </a:r>
            <a:r>
              <a:rPr lang="en-US" sz="2800" b="1" dirty="0" err="1">
                <a:solidFill>
                  <a:schemeClr val="tx1"/>
                </a:solidFill>
              </a:rPr>
              <a:t>sgilbert@innd.org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Web: </a:t>
            </a:r>
            <a:r>
              <a:rPr lang="en-US" sz="28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95300" y="1546225"/>
            <a:ext cx="8191500" cy="436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Many ancient cultures had fertility goddess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Many ancient documentation of malformations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Malformations rich aspect of mythology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6500 BC – Turkey - figurine of conjoined twins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4000-5000 BC – Australia drawings of twins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2000 BC - Tablet of Nineveh – describes 62 malformations and predicts the future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304800" y="1524000"/>
            <a:ext cx="8610600" cy="42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15</a:t>
            </a:r>
            <a:r>
              <a:rPr lang="en-US" sz="3200" b="1" baseline="30000">
                <a:solidFill>
                  <a:schemeClr val="tx1"/>
                </a:solidFill>
              </a:rPr>
              <a:t>th</a:t>
            </a:r>
            <a:r>
              <a:rPr lang="en-US" sz="3200" b="1">
                <a:solidFill>
                  <a:schemeClr val="tx1"/>
                </a:solidFill>
              </a:rPr>
              <a:t>-16</a:t>
            </a:r>
            <a:r>
              <a:rPr lang="en-US" sz="3200" b="1" baseline="30000">
                <a:solidFill>
                  <a:schemeClr val="tx1"/>
                </a:solidFill>
              </a:rPr>
              <a:t>th</a:t>
            </a:r>
            <a:r>
              <a:rPr lang="en-US" sz="3200" b="1">
                <a:solidFill>
                  <a:schemeClr val="tx1"/>
                </a:solidFill>
              </a:rPr>
              <a:t> centuries malformations caused by the devil, mother and child killed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1830’s - Etienne Geoffroy Saint-Hilaire experimented with chicken eggs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1900’s began acceptance of malformations related to genetics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1940’s - Josef Warkany – environmental factors affect rat development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5300" y="1295400"/>
            <a:ext cx="8153400" cy="525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1941 – Human malformations linked to rubella virus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1960’s – Thalidomide (a sedative and anti-nausea drug) found to cause human malformations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1950’s – Methylmercury recognized as developmental toxicant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1970’s – Alcohol related to developmental effects – Fetal Alcohol Syndrome (FAS)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Historical Events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50% of pregnancies end in miscarriage or spontaneous abortion often before pregnancy is recognized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15% of couples of reproductive age are infertile</a:t>
            </a:r>
          </a:p>
          <a:p>
            <a:pPr marL="457200" indent="-45720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457200" indent="-45720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Human Reproductive Facts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Fertility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Menstrual cycle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Sperm count and viability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Sexual behavior</a:t>
            </a:r>
          </a:p>
          <a:p>
            <a:pPr marL="457200" indent="-457200" eaLnBrk="0" hangingPunct="0">
              <a:buFontTx/>
              <a:buChar char="•"/>
            </a:pP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Reproductive Endpoints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1249</Words>
  <Application>Microsoft Macintosh PowerPoint</Application>
  <PresentationFormat>On-screen Show (4:3)</PresentationFormat>
  <Paragraphs>280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ＭＳ Ｐゴシック</vt:lpstr>
      <vt:lpstr>Arial</vt:lpstr>
      <vt:lpstr>Times New Roman</vt:lpstr>
      <vt:lpstr>Wingdings</vt:lpstr>
      <vt:lpstr>Default Design</vt:lpstr>
      <vt:lpstr>An Introduction To  Pregnancy and Developmental Toxicology</vt:lpstr>
      <vt:lpstr>Life – Potential &amp; Harm</vt:lpstr>
      <vt:lpstr>Terms</vt:lpstr>
      <vt:lpstr>Three Areas</vt:lpstr>
      <vt:lpstr>Ancient Awareness</vt:lpstr>
      <vt:lpstr>Historical Awareness</vt:lpstr>
      <vt:lpstr>Historical Events</vt:lpstr>
      <vt:lpstr>Human Reproductive Facts</vt:lpstr>
      <vt:lpstr>Reproductive Endpoints</vt:lpstr>
      <vt:lpstr>Reproductive Toxicants</vt:lpstr>
      <vt:lpstr>Pregnancy Effects the Women</vt:lpstr>
      <vt:lpstr>Developmental Endpoints</vt:lpstr>
      <vt:lpstr>Metals</vt:lpstr>
      <vt:lpstr>Chemicals/Radiation</vt:lpstr>
      <vt:lpstr>Infections/Medical Conditions</vt:lpstr>
      <vt:lpstr>Plants</vt:lpstr>
      <vt:lpstr>Medical Drugs</vt:lpstr>
      <vt:lpstr>Recreational Drugs</vt:lpstr>
      <vt:lpstr>Case Studies</vt:lpstr>
      <vt:lpstr>Thalidomide </vt:lpstr>
      <vt:lpstr>Ethanol (Alcohol) </vt:lpstr>
      <vt:lpstr>Effects of Prenatal Alcohol</vt:lpstr>
      <vt:lpstr>Effects of Prenatal Alcohol</vt:lpstr>
      <vt:lpstr>FAS Child</vt:lpstr>
      <vt:lpstr>Mouse – Scanning EM</vt:lpstr>
      <vt:lpstr>Methylmercury (MeHg) </vt:lpstr>
      <vt:lpstr>Hg - Inorganic &amp; Organic</vt:lpstr>
      <vt:lpstr>Polluting with HG</vt:lpstr>
      <vt:lpstr>Fetal Effects of MeHg</vt:lpstr>
      <vt:lpstr>Life-Long Effects of MeHg</vt:lpstr>
      <vt:lpstr>Iraq Infant - Effects of Mercury</vt:lpstr>
      <vt:lpstr>Lead History</vt:lpstr>
      <vt:lpstr>Ancient Awareness</vt:lpstr>
      <vt:lpstr>Lead In Homes</vt:lpstr>
      <vt:lpstr>Lead in Families</vt:lpstr>
      <vt:lpstr>Agency Blood Lead Levels</vt:lpstr>
      <vt:lpstr>Lead Health Effects</vt:lpstr>
      <vt:lpstr>Recycling Lead</vt:lpstr>
      <vt:lpstr>Who is at Risk?</vt:lpstr>
      <vt:lpstr>Exposure Issues</vt:lpstr>
      <vt:lpstr>Regulatory Status</vt:lpstr>
      <vt:lpstr>A Small Dose of Developmental Toxicology</vt:lpstr>
      <vt:lpstr>Authorship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188</cp:revision>
  <cp:lastPrinted>2000-09-13T16:44:54Z</cp:lastPrinted>
  <dcterms:created xsi:type="dcterms:W3CDTF">2011-11-29T00:56:14Z</dcterms:created>
  <dcterms:modified xsi:type="dcterms:W3CDTF">2020-10-29T03:52:20Z</dcterms:modified>
</cp:coreProperties>
</file>