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02" r:id="rId2"/>
    <p:sldId id="380" r:id="rId3"/>
    <p:sldId id="403" r:id="rId4"/>
    <p:sldId id="404" r:id="rId5"/>
    <p:sldId id="405" r:id="rId6"/>
    <p:sldId id="406" r:id="rId7"/>
    <p:sldId id="402" r:id="rId8"/>
    <p:sldId id="326" r:id="rId9"/>
    <p:sldId id="388" r:id="rId10"/>
    <p:sldId id="382" r:id="rId11"/>
    <p:sldId id="390" r:id="rId12"/>
    <p:sldId id="391" r:id="rId13"/>
    <p:sldId id="385" r:id="rId14"/>
    <p:sldId id="386" r:id="rId15"/>
    <p:sldId id="387" r:id="rId16"/>
    <p:sldId id="370" r:id="rId17"/>
    <p:sldId id="389" r:id="rId18"/>
    <p:sldId id="381" r:id="rId19"/>
    <p:sldId id="392" r:id="rId20"/>
    <p:sldId id="394" r:id="rId21"/>
    <p:sldId id="395" r:id="rId22"/>
    <p:sldId id="407" r:id="rId23"/>
    <p:sldId id="373" r:id="rId24"/>
    <p:sldId id="410" r:id="rId25"/>
    <p:sldId id="371" r:id="rId26"/>
    <p:sldId id="413" r:id="rId27"/>
    <p:sldId id="415" r:id="rId28"/>
    <p:sldId id="416" r:id="rId29"/>
    <p:sldId id="414" r:id="rId30"/>
    <p:sldId id="351" r:id="rId31"/>
    <p:sldId id="396" r:id="rId32"/>
    <p:sldId id="349" r:id="rId33"/>
    <p:sldId id="374" r:id="rId34"/>
    <p:sldId id="356" r:id="rId35"/>
    <p:sldId id="350" r:id="rId36"/>
    <p:sldId id="358" r:id="rId37"/>
    <p:sldId id="368" r:id="rId38"/>
    <p:sldId id="417" r:id="rId39"/>
    <p:sldId id="343" r:id="rId40"/>
    <p:sldId id="400" r:id="rId41"/>
    <p:sldId id="401" r:id="rId42"/>
    <p:sldId id="399" r:id="rId43"/>
    <p:sldId id="408" r:id="rId44"/>
    <p:sldId id="397" r:id="rId45"/>
    <p:sldId id="398" r:id="rId46"/>
    <p:sldId id="411" r:id="rId47"/>
    <p:sldId id="412" r:id="rId48"/>
    <p:sldId id="366" r:id="rId49"/>
    <p:sldId id="364" r:id="rId50"/>
  </p:sldIdLst>
  <p:sldSz cx="9144000" cy="6858000" type="screen4x3"/>
  <p:notesSz cx="7302500" cy="9588500"/>
  <p:defaultTextStyle>
    <a:defPPr>
      <a:defRPr lang="en-US"/>
    </a:defPPr>
    <a:lvl1pPr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2"/>
    <p:restoredTop sz="94701"/>
  </p:normalViewPr>
  <p:slideViewPr>
    <p:cSldViewPr showGuides="1">
      <p:cViewPr varScale="1">
        <p:scale>
          <a:sx n="90" d="100"/>
          <a:sy n="90" d="100"/>
        </p:scale>
        <p:origin x="528" y="200"/>
      </p:cViewPr>
      <p:guideLst>
        <p:guide orient="horz" pos="230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136" d="100"/>
        <a:sy n="136" d="100"/>
      </p:scale>
      <p:origin x="0" y="0"/>
    </p:cViewPr>
  </p:sorterViewPr>
  <p:notesViewPr>
    <p:cSldViewPr showGuides="1">
      <p:cViewPr varScale="1">
        <p:scale>
          <a:sx n="61" d="100"/>
          <a:sy n="61" d="100"/>
        </p:scale>
        <p:origin x="-1698" y="-6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19.xml"/><Relationship Id="rId18" Type="http://schemas.openxmlformats.org/officeDocument/2006/relationships/slide" Target="slides/slide44.xml"/><Relationship Id="rId3" Type="http://schemas.openxmlformats.org/officeDocument/2006/relationships/slide" Target="slides/slide8.xml"/><Relationship Id="rId7" Type="http://schemas.openxmlformats.org/officeDocument/2006/relationships/slide" Target="slides/slide13.xml"/><Relationship Id="rId12" Type="http://schemas.openxmlformats.org/officeDocument/2006/relationships/slide" Target="slides/slide18.xml"/><Relationship Id="rId17" Type="http://schemas.openxmlformats.org/officeDocument/2006/relationships/slide" Target="slides/slide31.xml"/><Relationship Id="rId2" Type="http://schemas.openxmlformats.org/officeDocument/2006/relationships/slide" Target="slides/slide7.xml"/><Relationship Id="rId16" Type="http://schemas.openxmlformats.org/officeDocument/2006/relationships/slide" Target="slides/slide25.xml"/><Relationship Id="rId1" Type="http://schemas.openxmlformats.org/officeDocument/2006/relationships/slide" Target="slides/slide2.xml"/><Relationship Id="rId6" Type="http://schemas.openxmlformats.org/officeDocument/2006/relationships/slide" Target="slides/slide12.xml"/><Relationship Id="rId11" Type="http://schemas.openxmlformats.org/officeDocument/2006/relationships/slide" Target="slides/slide17.xml"/><Relationship Id="rId5" Type="http://schemas.openxmlformats.org/officeDocument/2006/relationships/slide" Target="slides/slide11.xml"/><Relationship Id="rId15" Type="http://schemas.openxmlformats.org/officeDocument/2006/relationships/slide" Target="slides/slide21.xml"/><Relationship Id="rId10" Type="http://schemas.openxmlformats.org/officeDocument/2006/relationships/slide" Target="slides/slide16.xml"/><Relationship Id="rId19" Type="http://schemas.openxmlformats.org/officeDocument/2006/relationships/slide" Target="slides/slide45.xml"/><Relationship Id="rId4" Type="http://schemas.openxmlformats.org/officeDocument/2006/relationships/slide" Target="slides/slide10.xml"/><Relationship Id="rId9" Type="http://schemas.openxmlformats.org/officeDocument/2006/relationships/slide" Target="slides/slide15.xml"/><Relationship Id="rId14"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C0EE971-91C6-3F47-B07A-2CE8995D77BC}"/>
              </a:ext>
            </a:extLst>
          </p:cNvPr>
          <p:cNvSpPr>
            <a:spLocks noGrp="1" noChangeArrowheads="1"/>
          </p:cNvSpPr>
          <p:nvPr>
            <p:ph type="hdr" sz="quarter"/>
          </p:nvPr>
        </p:nvSpPr>
        <p:spPr bwMode="auto">
          <a:xfrm>
            <a:off x="0" y="0"/>
            <a:ext cx="3163888" cy="4794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t" anchorCtr="0" compatLnSpc="1">
            <a:prstTxWarp prst="textNoShape">
              <a:avLst/>
            </a:prstTxWarp>
          </a:bodyPr>
          <a:lstStyle>
            <a:lvl1pPr defTabSz="965200" eaLnBrk="1" hangingPunct="1">
              <a:buFontTx/>
              <a:buNone/>
              <a:defRPr sz="1300" b="0">
                <a:latin typeface="Times New Roman" charset="0"/>
                <a:ea typeface="ＭＳ Ｐゴシック" charset="0"/>
              </a:defRPr>
            </a:lvl1pPr>
          </a:lstStyle>
          <a:p>
            <a:pPr>
              <a:defRPr/>
            </a:pPr>
            <a:endParaRPr lang="en-US"/>
          </a:p>
        </p:txBody>
      </p:sp>
      <p:sp>
        <p:nvSpPr>
          <p:cNvPr id="67587" name="Rectangle 3">
            <a:extLst>
              <a:ext uri="{FF2B5EF4-FFF2-40B4-BE49-F238E27FC236}">
                <a16:creationId xmlns:a16="http://schemas.microsoft.com/office/drawing/2014/main" id="{29BE3697-F080-034A-85DE-C5ED1D016126}"/>
              </a:ext>
            </a:extLst>
          </p:cNvPr>
          <p:cNvSpPr>
            <a:spLocks noGrp="1" noChangeArrowheads="1"/>
          </p:cNvSpPr>
          <p:nvPr>
            <p:ph type="dt" sz="quarter" idx="1"/>
          </p:nvPr>
        </p:nvSpPr>
        <p:spPr bwMode="auto">
          <a:xfrm>
            <a:off x="4138613" y="0"/>
            <a:ext cx="3163887" cy="4794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t" anchorCtr="0" compatLnSpc="1">
            <a:prstTxWarp prst="textNoShape">
              <a:avLst/>
            </a:prstTxWarp>
          </a:bodyPr>
          <a:lstStyle>
            <a:lvl1pPr algn="r" defTabSz="965200" eaLnBrk="1" hangingPunct="1">
              <a:buFontTx/>
              <a:buNone/>
              <a:defRPr sz="1300" b="0">
                <a:latin typeface="Times New Roman" charset="0"/>
                <a:ea typeface="ＭＳ Ｐゴシック" charset="-128"/>
              </a:defRPr>
            </a:lvl1pPr>
          </a:lstStyle>
          <a:p>
            <a:pPr>
              <a:defRPr/>
            </a:pPr>
            <a:fld id="{50FEC4A4-C8D3-5143-8AB2-A9FA78E7E1B0}" type="datetime4">
              <a:rPr lang="en-US" altLang="en-US"/>
              <a:pPr>
                <a:defRPr/>
              </a:pPr>
              <a:t>October 28, 2020</a:t>
            </a:fld>
            <a:endParaRPr lang="en-US" altLang="en-US"/>
          </a:p>
        </p:txBody>
      </p:sp>
      <p:sp>
        <p:nvSpPr>
          <p:cNvPr id="67588" name="Rectangle 4">
            <a:extLst>
              <a:ext uri="{FF2B5EF4-FFF2-40B4-BE49-F238E27FC236}">
                <a16:creationId xmlns:a16="http://schemas.microsoft.com/office/drawing/2014/main" id="{2C64B22E-2130-5D40-B4AA-BC48BFAE705B}"/>
              </a:ext>
            </a:extLst>
          </p:cNvPr>
          <p:cNvSpPr>
            <a:spLocks noGrp="1" noChangeArrowheads="1"/>
          </p:cNvSpPr>
          <p:nvPr>
            <p:ph type="ftr" sz="quarter" idx="2"/>
          </p:nvPr>
        </p:nvSpPr>
        <p:spPr bwMode="auto">
          <a:xfrm>
            <a:off x="0" y="9109075"/>
            <a:ext cx="3163888" cy="4794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b" anchorCtr="0" compatLnSpc="1">
            <a:prstTxWarp prst="textNoShape">
              <a:avLst/>
            </a:prstTxWarp>
          </a:bodyPr>
          <a:lstStyle>
            <a:lvl1pPr defTabSz="965200" eaLnBrk="1" hangingPunct="1">
              <a:buFontTx/>
              <a:buNone/>
              <a:defRPr sz="1300" b="0">
                <a:latin typeface="Times New Roman" charset="0"/>
                <a:ea typeface="ＭＳ Ｐゴシック" charset="0"/>
              </a:defRPr>
            </a:lvl1pPr>
          </a:lstStyle>
          <a:p>
            <a:pPr>
              <a:defRPr/>
            </a:pPr>
            <a:r>
              <a:rPr lang="en-US"/>
              <a:t>A Small Dose of Toxicology - Overview</a:t>
            </a:r>
          </a:p>
        </p:txBody>
      </p:sp>
      <p:sp>
        <p:nvSpPr>
          <p:cNvPr id="67589" name="Rectangle 5">
            <a:extLst>
              <a:ext uri="{FF2B5EF4-FFF2-40B4-BE49-F238E27FC236}">
                <a16:creationId xmlns:a16="http://schemas.microsoft.com/office/drawing/2014/main" id="{C8939435-5A20-4D4F-B8D5-7098062B76FA}"/>
              </a:ext>
            </a:extLst>
          </p:cNvPr>
          <p:cNvSpPr>
            <a:spLocks noGrp="1" noChangeArrowheads="1"/>
          </p:cNvSpPr>
          <p:nvPr>
            <p:ph type="sldNum" sz="quarter" idx="3"/>
          </p:nvPr>
        </p:nvSpPr>
        <p:spPr bwMode="auto">
          <a:xfrm>
            <a:off x="4138613" y="9109075"/>
            <a:ext cx="3163887" cy="4794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b" anchorCtr="0" compatLnSpc="1">
            <a:prstTxWarp prst="textNoShape">
              <a:avLst/>
            </a:prstTxWarp>
          </a:bodyPr>
          <a:lstStyle>
            <a:lvl1pPr algn="r" defTabSz="965200" eaLnBrk="1" hangingPunct="1">
              <a:buFontTx/>
              <a:buNone/>
              <a:defRPr sz="1300" b="0">
                <a:latin typeface="Times New Roman" charset="0"/>
                <a:ea typeface="ＭＳ Ｐゴシック" charset="-128"/>
              </a:defRPr>
            </a:lvl1pPr>
          </a:lstStyle>
          <a:p>
            <a:pPr>
              <a:defRPr/>
            </a:pPr>
            <a:fld id="{BF309EE1-3D44-8F4A-8BD0-7ABCA89F10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9F9DE13-A2BB-1F46-BA94-1B862C161672}"/>
              </a:ext>
            </a:extLst>
          </p:cNvPr>
          <p:cNvSpPr>
            <a:spLocks noGrp="1" noChangeArrowheads="1"/>
          </p:cNvSpPr>
          <p:nvPr>
            <p:ph type="hdr" sz="quarter"/>
          </p:nvPr>
        </p:nvSpPr>
        <p:spPr bwMode="auto">
          <a:xfrm>
            <a:off x="0" y="0"/>
            <a:ext cx="3163888" cy="4794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t" anchorCtr="0" compatLnSpc="1">
            <a:prstTxWarp prst="textNoShape">
              <a:avLst/>
            </a:prstTxWarp>
          </a:bodyPr>
          <a:lstStyle>
            <a:lvl1pPr defTabSz="965200" eaLnBrk="1" hangingPunct="1">
              <a:buFontTx/>
              <a:buNone/>
              <a:defRPr sz="1300" b="0">
                <a:latin typeface="Times New Roman" charset="0"/>
                <a:ea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7D55917C-963D-3740-9A91-5BF45752DFD0}"/>
              </a:ext>
            </a:extLst>
          </p:cNvPr>
          <p:cNvSpPr>
            <a:spLocks noGrp="1" noChangeArrowheads="1"/>
          </p:cNvSpPr>
          <p:nvPr>
            <p:ph type="dt" idx="1"/>
          </p:nvPr>
        </p:nvSpPr>
        <p:spPr bwMode="auto">
          <a:xfrm>
            <a:off x="4138613" y="0"/>
            <a:ext cx="3163887" cy="4794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t" anchorCtr="0" compatLnSpc="1">
            <a:prstTxWarp prst="textNoShape">
              <a:avLst/>
            </a:prstTxWarp>
          </a:bodyPr>
          <a:lstStyle>
            <a:lvl1pPr algn="r" defTabSz="965200" eaLnBrk="1" hangingPunct="1">
              <a:buFontTx/>
              <a:buNone/>
              <a:defRPr sz="1300" b="0">
                <a:latin typeface="Times New Roman" charset="0"/>
                <a:ea typeface="ＭＳ Ｐゴシック" charset="-128"/>
              </a:defRPr>
            </a:lvl1pPr>
          </a:lstStyle>
          <a:p>
            <a:pPr>
              <a:defRPr/>
            </a:pPr>
            <a:fld id="{7636A6FE-AA48-CC41-AB3B-C47E33CA2C77}" type="datetime4">
              <a:rPr lang="en-US" altLang="en-US"/>
              <a:pPr>
                <a:defRPr/>
              </a:pPr>
              <a:t>October 28, 2020</a:t>
            </a:fld>
            <a:endParaRPr lang="en-US" altLang="en-US"/>
          </a:p>
        </p:txBody>
      </p:sp>
      <p:sp>
        <p:nvSpPr>
          <p:cNvPr id="4100" name="Rectangle 4">
            <a:extLst>
              <a:ext uri="{FF2B5EF4-FFF2-40B4-BE49-F238E27FC236}">
                <a16:creationId xmlns:a16="http://schemas.microsoft.com/office/drawing/2014/main" id="{454C4C71-C9ED-1144-A990-7B037820DE1E}"/>
              </a:ext>
            </a:extLst>
          </p:cNvPr>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25310DFB-D936-E248-B2BD-82FB677EC17F}"/>
              </a:ext>
            </a:extLst>
          </p:cNvPr>
          <p:cNvSpPr>
            <a:spLocks noGrp="1" noChangeArrowheads="1"/>
          </p:cNvSpPr>
          <p:nvPr>
            <p:ph type="body" sz="quarter" idx="3"/>
          </p:nvPr>
        </p:nvSpPr>
        <p:spPr bwMode="auto">
          <a:xfrm>
            <a:off x="973138" y="4554538"/>
            <a:ext cx="5356225" cy="43148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67EB26FA-C43B-CE47-A0D5-FDB65B0E3FB0}"/>
              </a:ext>
            </a:extLst>
          </p:cNvPr>
          <p:cNvSpPr>
            <a:spLocks noGrp="1" noChangeArrowheads="1"/>
          </p:cNvSpPr>
          <p:nvPr>
            <p:ph type="ftr" sz="quarter" idx="4"/>
          </p:nvPr>
        </p:nvSpPr>
        <p:spPr bwMode="auto">
          <a:xfrm>
            <a:off x="0" y="9109075"/>
            <a:ext cx="3163888" cy="4794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b" anchorCtr="0" compatLnSpc="1">
            <a:prstTxWarp prst="textNoShape">
              <a:avLst/>
            </a:prstTxWarp>
          </a:bodyPr>
          <a:lstStyle>
            <a:lvl1pPr defTabSz="965200" eaLnBrk="1" hangingPunct="1">
              <a:buFontTx/>
              <a:buNone/>
              <a:defRPr sz="1300" b="0">
                <a:latin typeface="Times New Roman" charset="0"/>
                <a:ea typeface="ＭＳ Ｐゴシック" charset="0"/>
              </a:defRPr>
            </a:lvl1pPr>
          </a:lstStyle>
          <a:p>
            <a:pPr>
              <a:defRPr/>
            </a:pPr>
            <a:r>
              <a:rPr lang="en-US"/>
              <a:t>A Small Dose of Toxicology - Overview</a:t>
            </a:r>
          </a:p>
        </p:txBody>
      </p:sp>
      <p:sp>
        <p:nvSpPr>
          <p:cNvPr id="3079" name="Rectangle 7">
            <a:extLst>
              <a:ext uri="{FF2B5EF4-FFF2-40B4-BE49-F238E27FC236}">
                <a16:creationId xmlns:a16="http://schemas.microsoft.com/office/drawing/2014/main" id="{F804BE2E-2443-4F46-9AA4-EE5D43CCD09A}"/>
              </a:ext>
            </a:extLst>
          </p:cNvPr>
          <p:cNvSpPr>
            <a:spLocks noGrp="1" noChangeArrowheads="1"/>
          </p:cNvSpPr>
          <p:nvPr>
            <p:ph type="sldNum" sz="quarter" idx="5"/>
          </p:nvPr>
        </p:nvSpPr>
        <p:spPr bwMode="auto">
          <a:xfrm>
            <a:off x="4138613" y="9109075"/>
            <a:ext cx="3163887" cy="479425"/>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Lst>
        </p:spPr>
        <p:txBody>
          <a:bodyPr vert="horz" wrap="square" lIns="96515" tIns="48257" rIns="96515" bIns="48257" numCol="1" anchor="b" anchorCtr="0" compatLnSpc="1">
            <a:prstTxWarp prst="textNoShape">
              <a:avLst/>
            </a:prstTxWarp>
          </a:bodyPr>
          <a:lstStyle>
            <a:lvl1pPr algn="r" defTabSz="965200" eaLnBrk="1" hangingPunct="1">
              <a:buFontTx/>
              <a:buNone/>
              <a:defRPr sz="1300" b="0">
                <a:latin typeface="Times New Roman" charset="0"/>
                <a:ea typeface="ＭＳ Ｐゴシック" charset="-128"/>
              </a:defRPr>
            </a:lvl1pPr>
          </a:lstStyle>
          <a:p>
            <a:pPr>
              <a:defRPr/>
            </a:pPr>
            <a:fld id="{6479891B-7711-204E-819C-A72CDA70D6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Date Placeholder 3">
            <a:extLst>
              <a:ext uri="{FF2B5EF4-FFF2-40B4-BE49-F238E27FC236}">
                <a16:creationId xmlns:a16="http://schemas.microsoft.com/office/drawing/2014/main" id="{37901439-EE88-AC48-BB8C-105A3FC98B1D}"/>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323B0A4-C001-174E-8526-5352423E29EE}" type="datetime4">
              <a:rPr lang="en-US" altLang="en-US" sz="1300" smtClean="0"/>
              <a:pPr>
                <a:spcBef>
                  <a:spcPct val="0"/>
                </a:spcBef>
              </a:pPr>
              <a:t>October 28, 2020</a:t>
            </a:fld>
            <a:endParaRPr lang="en-US" altLang="en-US" sz="1300"/>
          </a:p>
        </p:txBody>
      </p:sp>
      <p:sp>
        <p:nvSpPr>
          <p:cNvPr id="7170" name="Rectangle 6">
            <a:extLst>
              <a:ext uri="{FF2B5EF4-FFF2-40B4-BE49-F238E27FC236}">
                <a16:creationId xmlns:a16="http://schemas.microsoft.com/office/drawing/2014/main" id="{5D45F63C-8793-AD42-B80C-E280F936CA3D}"/>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7171" name="Rectangle 7">
            <a:extLst>
              <a:ext uri="{FF2B5EF4-FFF2-40B4-BE49-F238E27FC236}">
                <a16:creationId xmlns:a16="http://schemas.microsoft.com/office/drawing/2014/main" id="{D388598B-8D8C-204B-987E-7392001F62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F819BA1-7C32-0345-9680-9D785F356673}" type="slidenum">
              <a:rPr lang="en-US" altLang="en-US" sz="1300" smtClean="0"/>
              <a:pPr>
                <a:spcBef>
                  <a:spcPct val="0"/>
                </a:spcBef>
              </a:pPr>
              <a:t>1</a:t>
            </a:fld>
            <a:endParaRPr lang="en-US" altLang="en-US" sz="1300"/>
          </a:p>
        </p:txBody>
      </p:sp>
      <p:sp>
        <p:nvSpPr>
          <p:cNvPr id="7172" name="Rectangle 2">
            <a:extLst>
              <a:ext uri="{FF2B5EF4-FFF2-40B4-BE49-F238E27FC236}">
                <a16:creationId xmlns:a16="http://schemas.microsoft.com/office/drawing/2014/main" id="{504ABBEA-0899-534B-9A2A-ABE4255BCD71}"/>
              </a:ext>
            </a:extLst>
          </p:cNvPr>
          <p:cNvSpPr>
            <a:spLocks noGrp="1" noRot="1" noChangeAspect="1" noChangeArrowheads="1" noTextEdit="1"/>
          </p:cNvSpPr>
          <p:nvPr>
            <p:ph type="sldImg"/>
          </p:nvPr>
        </p:nvSpPr>
        <p:spPr>
          <a:solidFill>
            <a:srgbClr val="FFFFFF"/>
          </a:solidFill>
          <a:ln/>
        </p:spPr>
      </p:sp>
      <p:sp>
        <p:nvSpPr>
          <p:cNvPr id="7173" name="Rectangle 3">
            <a:extLst>
              <a:ext uri="{FF2B5EF4-FFF2-40B4-BE49-F238E27FC236}">
                <a16:creationId xmlns:a16="http://schemas.microsoft.com/office/drawing/2014/main" id="{853B2D0D-232C-034D-A7C5-303FB51A0DA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3">
            <a:extLst>
              <a:ext uri="{FF2B5EF4-FFF2-40B4-BE49-F238E27FC236}">
                <a16:creationId xmlns:a16="http://schemas.microsoft.com/office/drawing/2014/main" id="{8491910C-1710-BC45-9E49-1FF3650A77B2}"/>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4C595D1-349A-EA42-935C-4A8374007DC8}" type="datetime4">
              <a:rPr lang="en-US" altLang="en-US" sz="1300" smtClean="0"/>
              <a:pPr>
                <a:spcBef>
                  <a:spcPct val="0"/>
                </a:spcBef>
              </a:pPr>
              <a:t>October 28, 2020</a:t>
            </a:fld>
            <a:endParaRPr lang="en-US" altLang="en-US" sz="1300"/>
          </a:p>
        </p:txBody>
      </p:sp>
      <p:sp>
        <p:nvSpPr>
          <p:cNvPr id="30722" name="Rectangle 6">
            <a:extLst>
              <a:ext uri="{FF2B5EF4-FFF2-40B4-BE49-F238E27FC236}">
                <a16:creationId xmlns:a16="http://schemas.microsoft.com/office/drawing/2014/main" id="{59E52610-596C-2744-B281-A50052113B85}"/>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30723" name="Rectangle 7">
            <a:extLst>
              <a:ext uri="{FF2B5EF4-FFF2-40B4-BE49-F238E27FC236}">
                <a16:creationId xmlns:a16="http://schemas.microsoft.com/office/drawing/2014/main" id="{AC80171B-9067-2143-A99B-0569A5C8BE1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3976824-73ED-7E42-933C-350BB56B954F}" type="slidenum">
              <a:rPr lang="en-US" altLang="en-US" sz="1300" smtClean="0"/>
              <a:pPr>
                <a:spcBef>
                  <a:spcPct val="0"/>
                </a:spcBef>
              </a:pPr>
              <a:t>15</a:t>
            </a:fld>
            <a:endParaRPr lang="en-US" altLang="en-US" sz="1300"/>
          </a:p>
        </p:txBody>
      </p:sp>
      <p:sp>
        <p:nvSpPr>
          <p:cNvPr id="30724" name="Rectangle 2">
            <a:extLst>
              <a:ext uri="{FF2B5EF4-FFF2-40B4-BE49-F238E27FC236}">
                <a16:creationId xmlns:a16="http://schemas.microsoft.com/office/drawing/2014/main" id="{567830BC-922F-A54A-B247-5BE6952B2720}"/>
              </a:ext>
            </a:extLst>
          </p:cNvPr>
          <p:cNvSpPr>
            <a:spLocks noGrp="1" noRot="1" noChangeAspect="1" noChangeArrowheads="1" noTextEdit="1"/>
          </p:cNvSpPr>
          <p:nvPr>
            <p:ph type="sldImg"/>
          </p:nvPr>
        </p:nvSpPr>
        <p:spPr>
          <a:solidFill>
            <a:srgbClr val="FFFFFF"/>
          </a:solidFill>
          <a:ln/>
        </p:spPr>
      </p:sp>
      <p:sp>
        <p:nvSpPr>
          <p:cNvPr id="30725" name="Rectangle 3">
            <a:extLst>
              <a:ext uri="{FF2B5EF4-FFF2-40B4-BE49-F238E27FC236}">
                <a16:creationId xmlns:a16="http://schemas.microsoft.com/office/drawing/2014/main" id="{CC790EDB-D028-E54A-949C-F6D85D94469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a:extLst>
              <a:ext uri="{FF2B5EF4-FFF2-40B4-BE49-F238E27FC236}">
                <a16:creationId xmlns:a16="http://schemas.microsoft.com/office/drawing/2014/main" id="{2130ED6D-FB32-8D41-864E-8C444B15E991}"/>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7012554-7E84-804B-A445-8DE9DAA75632}" type="datetime4">
              <a:rPr lang="en-US" altLang="en-US" sz="1300" smtClean="0"/>
              <a:pPr>
                <a:spcBef>
                  <a:spcPct val="0"/>
                </a:spcBef>
              </a:pPr>
              <a:t>October 28, 2020</a:t>
            </a:fld>
            <a:endParaRPr lang="en-US" altLang="en-US" sz="1300"/>
          </a:p>
        </p:txBody>
      </p:sp>
      <p:sp>
        <p:nvSpPr>
          <p:cNvPr id="32770" name="Rectangle 6">
            <a:extLst>
              <a:ext uri="{FF2B5EF4-FFF2-40B4-BE49-F238E27FC236}">
                <a16:creationId xmlns:a16="http://schemas.microsoft.com/office/drawing/2014/main" id="{A0D423A5-7721-7E42-A888-77498781B91E}"/>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32771" name="Rectangle 7">
            <a:extLst>
              <a:ext uri="{FF2B5EF4-FFF2-40B4-BE49-F238E27FC236}">
                <a16:creationId xmlns:a16="http://schemas.microsoft.com/office/drawing/2014/main" id="{FE936FFA-7AA4-BB4A-83E0-5E534EED67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5058534-0145-764A-AE9F-933683D8CFE1}" type="slidenum">
              <a:rPr lang="en-US" altLang="en-US" sz="1300" smtClean="0"/>
              <a:pPr>
                <a:spcBef>
                  <a:spcPct val="0"/>
                </a:spcBef>
              </a:pPr>
              <a:t>16</a:t>
            </a:fld>
            <a:endParaRPr lang="en-US" altLang="en-US" sz="1300"/>
          </a:p>
        </p:txBody>
      </p:sp>
      <p:sp>
        <p:nvSpPr>
          <p:cNvPr id="32772" name="Rectangle 2">
            <a:extLst>
              <a:ext uri="{FF2B5EF4-FFF2-40B4-BE49-F238E27FC236}">
                <a16:creationId xmlns:a16="http://schemas.microsoft.com/office/drawing/2014/main" id="{7B48753B-4208-774E-9D70-3E4D1724AEE9}"/>
              </a:ext>
            </a:extLst>
          </p:cNvPr>
          <p:cNvSpPr>
            <a:spLocks noGrp="1" noRot="1" noChangeAspect="1" noChangeArrowheads="1" noTextEdit="1"/>
          </p:cNvSpPr>
          <p:nvPr>
            <p:ph type="sldImg"/>
          </p:nvPr>
        </p:nvSpPr>
        <p:spPr>
          <a:ln/>
        </p:spPr>
      </p:sp>
      <p:sp>
        <p:nvSpPr>
          <p:cNvPr id="32773" name="Rectangle 3">
            <a:extLst>
              <a:ext uri="{FF2B5EF4-FFF2-40B4-BE49-F238E27FC236}">
                <a16:creationId xmlns:a16="http://schemas.microsoft.com/office/drawing/2014/main" id="{BC296D55-080A-C14C-B0CF-DD2AA83F30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a:extLst>
              <a:ext uri="{FF2B5EF4-FFF2-40B4-BE49-F238E27FC236}">
                <a16:creationId xmlns:a16="http://schemas.microsoft.com/office/drawing/2014/main" id="{A955252B-36AC-3641-82B9-974FC7078517}"/>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53BD7D1-2F99-694B-BB3C-4890A803D905}" type="datetime4">
              <a:rPr lang="en-US" altLang="en-US" sz="1300" smtClean="0"/>
              <a:pPr>
                <a:spcBef>
                  <a:spcPct val="0"/>
                </a:spcBef>
              </a:pPr>
              <a:t>October 28, 2020</a:t>
            </a:fld>
            <a:endParaRPr lang="en-US" altLang="en-US" sz="1300"/>
          </a:p>
        </p:txBody>
      </p:sp>
      <p:sp>
        <p:nvSpPr>
          <p:cNvPr id="34818" name="Rectangle 6">
            <a:extLst>
              <a:ext uri="{FF2B5EF4-FFF2-40B4-BE49-F238E27FC236}">
                <a16:creationId xmlns:a16="http://schemas.microsoft.com/office/drawing/2014/main" id="{6A7F0DFC-E5F6-A644-9E43-18CA70669644}"/>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34819" name="Rectangle 7">
            <a:extLst>
              <a:ext uri="{FF2B5EF4-FFF2-40B4-BE49-F238E27FC236}">
                <a16:creationId xmlns:a16="http://schemas.microsoft.com/office/drawing/2014/main" id="{B1DDE8DC-D3B9-E547-BAFE-83C70BD0A4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8EC2A46-5094-3740-ABB4-BDB35297A473}" type="slidenum">
              <a:rPr lang="en-US" altLang="en-US" sz="1300" smtClean="0"/>
              <a:pPr>
                <a:spcBef>
                  <a:spcPct val="0"/>
                </a:spcBef>
              </a:pPr>
              <a:t>17</a:t>
            </a:fld>
            <a:endParaRPr lang="en-US" altLang="en-US" sz="1300"/>
          </a:p>
        </p:txBody>
      </p:sp>
      <p:sp>
        <p:nvSpPr>
          <p:cNvPr id="34820" name="Rectangle 2">
            <a:extLst>
              <a:ext uri="{FF2B5EF4-FFF2-40B4-BE49-F238E27FC236}">
                <a16:creationId xmlns:a16="http://schemas.microsoft.com/office/drawing/2014/main" id="{8FB962D7-56F0-3E4D-A6ED-8C5240ED81FB}"/>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9BE9B7F1-D3AF-9A4B-A013-54D2A71B53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3">
            <a:extLst>
              <a:ext uri="{FF2B5EF4-FFF2-40B4-BE49-F238E27FC236}">
                <a16:creationId xmlns:a16="http://schemas.microsoft.com/office/drawing/2014/main" id="{6370B609-313B-AF41-B50C-420C9D09E6AA}"/>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C412FEB-4B36-8042-962C-7EB1B122A936}" type="datetime4">
              <a:rPr lang="en-US" altLang="en-US" sz="1300" smtClean="0"/>
              <a:pPr>
                <a:spcBef>
                  <a:spcPct val="0"/>
                </a:spcBef>
              </a:pPr>
              <a:t>October 28, 2020</a:t>
            </a:fld>
            <a:endParaRPr lang="en-US" altLang="en-US" sz="1300"/>
          </a:p>
        </p:txBody>
      </p:sp>
      <p:sp>
        <p:nvSpPr>
          <p:cNvPr id="36866" name="Rectangle 6">
            <a:extLst>
              <a:ext uri="{FF2B5EF4-FFF2-40B4-BE49-F238E27FC236}">
                <a16:creationId xmlns:a16="http://schemas.microsoft.com/office/drawing/2014/main" id="{710D1CC9-64FE-AD4B-A8EC-8390A834091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36867" name="Rectangle 7">
            <a:extLst>
              <a:ext uri="{FF2B5EF4-FFF2-40B4-BE49-F238E27FC236}">
                <a16:creationId xmlns:a16="http://schemas.microsoft.com/office/drawing/2014/main" id="{3578FB04-476A-DC48-860C-9A0416120F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03B57A3-78F2-CF4E-8A26-14BA70BBF60C}" type="slidenum">
              <a:rPr lang="en-US" altLang="en-US" sz="1300" smtClean="0"/>
              <a:pPr>
                <a:spcBef>
                  <a:spcPct val="0"/>
                </a:spcBef>
              </a:pPr>
              <a:t>18</a:t>
            </a:fld>
            <a:endParaRPr lang="en-US" altLang="en-US" sz="1300"/>
          </a:p>
        </p:txBody>
      </p:sp>
      <p:sp>
        <p:nvSpPr>
          <p:cNvPr id="36868" name="Rectangle 2">
            <a:extLst>
              <a:ext uri="{FF2B5EF4-FFF2-40B4-BE49-F238E27FC236}">
                <a16:creationId xmlns:a16="http://schemas.microsoft.com/office/drawing/2014/main" id="{956A334D-7762-F04F-97DB-193CD5DCF4BA}"/>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A5B87765-2320-B844-AFC6-B9B6363907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3">
            <a:extLst>
              <a:ext uri="{FF2B5EF4-FFF2-40B4-BE49-F238E27FC236}">
                <a16:creationId xmlns:a16="http://schemas.microsoft.com/office/drawing/2014/main" id="{A84D98CA-962F-B14D-BF9E-F6DEA495D817}"/>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1905DF7-C53A-DF4E-973D-CA9FAB4640BC}" type="datetime4">
              <a:rPr lang="en-US" altLang="en-US" sz="1300" smtClean="0"/>
              <a:pPr>
                <a:spcBef>
                  <a:spcPct val="0"/>
                </a:spcBef>
              </a:pPr>
              <a:t>October 28, 2020</a:t>
            </a:fld>
            <a:endParaRPr lang="en-US" altLang="en-US" sz="1300"/>
          </a:p>
        </p:txBody>
      </p:sp>
      <p:sp>
        <p:nvSpPr>
          <p:cNvPr id="38914" name="Rectangle 6">
            <a:extLst>
              <a:ext uri="{FF2B5EF4-FFF2-40B4-BE49-F238E27FC236}">
                <a16:creationId xmlns:a16="http://schemas.microsoft.com/office/drawing/2014/main" id="{51EAE1D6-D50D-EC46-991E-522B75AA2C92}"/>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38915" name="Rectangle 7">
            <a:extLst>
              <a:ext uri="{FF2B5EF4-FFF2-40B4-BE49-F238E27FC236}">
                <a16:creationId xmlns:a16="http://schemas.microsoft.com/office/drawing/2014/main" id="{A5B99A44-FEB4-9D44-A105-32D2175D97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18F56EF-7937-4F42-9410-7E74A6E4786B}" type="slidenum">
              <a:rPr lang="en-US" altLang="en-US" sz="1300" smtClean="0"/>
              <a:pPr>
                <a:spcBef>
                  <a:spcPct val="0"/>
                </a:spcBef>
              </a:pPr>
              <a:t>19</a:t>
            </a:fld>
            <a:endParaRPr lang="en-US" altLang="en-US" sz="1300"/>
          </a:p>
        </p:txBody>
      </p:sp>
      <p:sp>
        <p:nvSpPr>
          <p:cNvPr id="38916" name="Rectangle 2">
            <a:extLst>
              <a:ext uri="{FF2B5EF4-FFF2-40B4-BE49-F238E27FC236}">
                <a16:creationId xmlns:a16="http://schemas.microsoft.com/office/drawing/2014/main" id="{0F645D70-FE90-794C-A343-BB1626D37B7D}"/>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250F4403-2776-7C49-8A97-0C66AB4624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ate Placeholder 3">
            <a:extLst>
              <a:ext uri="{FF2B5EF4-FFF2-40B4-BE49-F238E27FC236}">
                <a16:creationId xmlns:a16="http://schemas.microsoft.com/office/drawing/2014/main" id="{7A3FC0BA-99EF-5A48-AAE0-25E7C0485A90}"/>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AF6E444-98B3-E248-A7CF-BAE01C23A5EC}" type="datetime4">
              <a:rPr lang="en-US" altLang="en-US" sz="1300" smtClean="0"/>
              <a:pPr>
                <a:spcBef>
                  <a:spcPct val="0"/>
                </a:spcBef>
              </a:pPr>
              <a:t>October 28, 2020</a:t>
            </a:fld>
            <a:endParaRPr lang="en-US" altLang="en-US" sz="1300"/>
          </a:p>
        </p:txBody>
      </p:sp>
      <p:sp>
        <p:nvSpPr>
          <p:cNvPr id="40962" name="Rectangle 6">
            <a:extLst>
              <a:ext uri="{FF2B5EF4-FFF2-40B4-BE49-F238E27FC236}">
                <a16:creationId xmlns:a16="http://schemas.microsoft.com/office/drawing/2014/main" id="{406BAAED-15DE-4A44-B368-588C12E75FA0}"/>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40963" name="Rectangle 7">
            <a:extLst>
              <a:ext uri="{FF2B5EF4-FFF2-40B4-BE49-F238E27FC236}">
                <a16:creationId xmlns:a16="http://schemas.microsoft.com/office/drawing/2014/main" id="{8BEAB394-77A6-9C4C-9CE9-41B6E20C50B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371B710-D5C3-D845-8569-2F9A4DDBCF35}" type="slidenum">
              <a:rPr lang="en-US" altLang="en-US" sz="1300" smtClean="0"/>
              <a:pPr>
                <a:spcBef>
                  <a:spcPct val="0"/>
                </a:spcBef>
              </a:pPr>
              <a:t>20</a:t>
            </a:fld>
            <a:endParaRPr lang="en-US" altLang="en-US" sz="1300"/>
          </a:p>
        </p:txBody>
      </p:sp>
      <p:sp>
        <p:nvSpPr>
          <p:cNvPr id="40964" name="Rectangle 2">
            <a:extLst>
              <a:ext uri="{FF2B5EF4-FFF2-40B4-BE49-F238E27FC236}">
                <a16:creationId xmlns:a16="http://schemas.microsoft.com/office/drawing/2014/main" id="{D63399B7-9E38-3A4A-AEB3-37D57303C699}"/>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C3D5665D-07D1-AB42-B9B6-21D2D1563C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3">
            <a:extLst>
              <a:ext uri="{FF2B5EF4-FFF2-40B4-BE49-F238E27FC236}">
                <a16:creationId xmlns:a16="http://schemas.microsoft.com/office/drawing/2014/main" id="{43DD55FC-10EA-C34F-ABC6-23171008EB09}"/>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2D64C23-6C30-B245-876D-AFEFBFEAA204}" type="datetime4">
              <a:rPr lang="en-US" altLang="en-US" sz="1300" smtClean="0"/>
              <a:pPr>
                <a:spcBef>
                  <a:spcPct val="0"/>
                </a:spcBef>
              </a:pPr>
              <a:t>October 28, 2020</a:t>
            </a:fld>
            <a:endParaRPr lang="en-US" altLang="en-US" sz="1300"/>
          </a:p>
        </p:txBody>
      </p:sp>
      <p:sp>
        <p:nvSpPr>
          <p:cNvPr id="43010" name="Rectangle 6">
            <a:extLst>
              <a:ext uri="{FF2B5EF4-FFF2-40B4-BE49-F238E27FC236}">
                <a16:creationId xmlns:a16="http://schemas.microsoft.com/office/drawing/2014/main" id="{96AE6D54-C1C3-534B-BCA7-FE3BC10A21C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43011" name="Rectangle 7">
            <a:extLst>
              <a:ext uri="{FF2B5EF4-FFF2-40B4-BE49-F238E27FC236}">
                <a16:creationId xmlns:a16="http://schemas.microsoft.com/office/drawing/2014/main" id="{3202C525-6DFA-2D48-8C73-C1C0268B1C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F5D467C-856B-A046-88B6-525B059FD0D3}" type="slidenum">
              <a:rPr lang="en-US" altLang="en-US" sz="1300" smtClean="0"/>
              <a:pPr>
                <a:spcBef>
                  <a:spcPct val="0"/>
                </a:spcBef>
              </a:pPr>
              <a:t>21</a:t>
            </a:fld>
            <a:endParaRPr lang="en-US" altLang="en-US" sz="1300"/>
          </a:p>
        </p:txBody>
      </p:sp>
      <p:sp>
        <p:nvSpPr>
          <p:cNvPr id="43012" name="Rectangle 2">
            <a:extLst>
              <a:ext uri="{FF2B5EF4-FFF2-40B4-BE49-F238E27FC236}">
                <a16:creationId xmlns:a16="http://schemas.microsoft.com/office/drawing/2014/main" id="{ED7B1404-06E5-9C40-A0D4-4621AD1D5EF0}"/>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D20D2D64-7C4A-284E-8265-E0134D365A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3">
            <a:extLst>
              <a:ext uri="{FF2B5EF4-FFF2-40B4-BE49-F238E27FC236}">
                <a16:creationId xmlns:a16="http://schemas.microsoft.com/office/drawing/2014/main" id="{AF73B77E-AF02-3042-A5BE-E83657E773AE}"/>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BCD59DE-418C-E74B-BA7C-DE2C27A3A3E6}" type="datetime4">
              <a:rPr lang="en-US" altLang="en-US" sz="1300" smtClean="0"/>
              <a:pPr>
                <a:spcBef>
                  <a:spcPct val="0"/>
                </a:spcBef>
              </a:pPr>
              <a:t>October 28, 2020</a:t>
            </a:fld>
            <a:endParaRPr lang="en-US" altLang="en-US" sz="1300"/>
          </a:p>
        </p:txBody>
      </p:sp>
      <p:sp>
        <p:nvSpPr>
          <p:cNvPr id="46082" name="Rectangle 6">
            <a:extLst>
              <a:ext uri="{FF2B5EF4-FFF2-40B4-BE49-F238E27FC236}">
                <a16:creationId xmlns:a16="http://schemas.microsoft.com/office/drawing/2014/main" id="{6032C818-7E5D-8742-A87E-451D9D2A71C2}"/>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46083" name="Rectangle 7">
            <a:extLst>
              <a:ext uri="{FF2B5EF4-FFF2-40B4-BE49-F238E27FC236}">
                <a16:creationId xmlns:a16="http://schemas.microsoft.com/office/drawing/2014/main" id="{35483AFD-8DE8-D54C-9200-BC7C25EF88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0BD5019-C26B-E846-AE81-E86CED519C8E}" type="slidenum">
              <a:rPr lang="en-US" altLang="en-US" sz="1300" smtClean="0"/>
              <a:pPr>
                <a:spcBef>
                  <a:spcPct val="0"/>
                </a:spcBef>
              </a:pPr>
              <a:t>23</a:t>
            </a:fld>
            <a:endParaRPr lang="en-US" altLang="en-US" sz="1300"/>
          </a:p>
        </p:txBody>
      </p:sp>
      <p:sp>
        <p:nvSpPr>
          <p:cNvPr id="46084" name="Rectangle 2">
            <a:extLst>
              <a:ext uri="{FF2B5EF4-FFF2-40B4-BE49-F238E27FC236}">
                <a16:creationId xmlns:a16="http://schemas.microsoft.com/office/drawing/2014/main" id="{06A7ECCF-32F7-C043-8438-43DE1FE9B675}"/>
              </a:ext>
            </a:extLst>
          </p:cNvPr>
          <p:cNvSpPr>
            <a:spLocks noGrp="1" noRot="1" noChangeAspect="1" noChangeArrowheads="1" noTextEdit="1"/>
          </p:cNvSpPr>
          <p:nvPr>
            <p:ph type="sldImg"/>
          </p:nvPr>
        </p:nvSpPr>
        <p:spPr>
          <a:solidFill>
            <a:srgbClr val="FFFFFF"/>
          </a:solidFill>
          <a:ln/>
        </p:spPr>
      </p:sp>
      <p:sp>
        <p:nvSpPr>
          <p:cNvPr id="46085" name="Rectangle 3">
            <a:extLst>
              <a:ext uri="{FF2B5EF4-FFF2-40B4-BE49-F238E27FC236}">
                <a16:creationId xmlns:a16="http://schemas.microsoft.com/office/drawing/2014/main" id="{88F4023C-9889-B14A-8E0C-5310895E850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Date Placeholder 3">
            <a:extLst>
              <a:ext uri="{FF2B5EF4-FFF2-40B4-BE49-F238E27FC236}">
                <a16:creationId xmlns:a16="http://schemas.microsoft.com/office/drawing/2014/main" id="{39874703-204F-064A-99C0-59FA6DEC137D}"/>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4FCF456-D7E4-6D48-8C77-F9D948CAFEBB}" type="datetime4">
              <a:rPr lang="en-US" altLang="en-US" sz="1300" smtClean="0"/>
              <a:pPr>
                <a:spcBef>
                  <a:spcPct val="0"/>
                </a:spcBef>
              </a:pPr>
              <a:t>October 28, 2020</a:t>
            </a:fld>
            <a:endParaRPr lang="en-US" altLang="en-US" sz="1300"/>
          </a:p>
        </p:txBody>
      </p:sp>
      <p:sp>
        <p:nvSpPr>
          <p:cNvPr id="49154" name="Rectangle 6">
            <a:extLst>
              <a:ext uri="{FF2B5EF4-FFF2-40B4-BE49-F238E27FC236}">
                <a16:creationId xmlns:a16="http://schemas.microsoft.com/office/drawing/2014/main" id="{DFF21EE5-05FB-9F44-8606-683E45D854EA}"/>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49155" name="Rectangle 7">
            <a:extLst>
              <a:ext uri="{FF2B5EF4-FFF2-40B4-BE49-F238E27FC236}">
                <a16:creationId xmlns:a16="http://schemas.microsoft.com/office/drawing/2014/main" id="{3C23F109-9628-5040-AFED-BFE353E9A7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AD04CCA-F0EF-0441-8772-BACA86859FF8}" type="slidenum">
              <a:rPr lang="en-US" altLang="en-US" sz="1300" smtClean="0"/>
              <a:pPr>
                <a:spcBef>
                  <a:spcPct val="0"/>
                </a:spcBef>
              </a:pPr>
              <a:t>25</a:t>
            </a:fld>
            <a:endParaRPr lang="en-US" altLang="en-US" sz="1300"/>
          </a:p>
        </p:txBody>
      </p:sp>
      <p:sp>
        <p:nvSpPr>
          <p:cNvPr id="49156" name="Rectangle 2">
            <a:extLst>
              <a:ext uri="{FF2B5EF4-FFF2-40B4-BE49-F238E27FC236}">
                <a16:creationId xmlns:a16="http://schemas.microsoft.com/office/drawing/2014/main" id="{6524F19E-EC60-F340-90D9-5EC2B60F1094}"/>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57B9D3B3-96EA-B54E-BFD9-8E8912AE8D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ate Placeholder 3">
            <a:extLst>
              <a:ext uri="{FF2B5EF4-FFF2-40B4-BE49-F238E27FC236}">
                <a16:creationId xmlns:a16="http://schemas.microsoft.com/office/drawing/2014/main" id="{1428D806-485A-9842-9F3F-60E922746277}"/>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E1BEA61-7A0D-5F40-B7F9-D3490A4EAE70}" type="datetime4">
              <a:rPr lang="en-US" altLang="en-US" sz="1300" smtClean="0"/>
              <a:pPr>
                <a:spcBef>
                  <a:spcPct val="0"/>
                </a:spcBef>
              </a:pPr>
              <a:t>October 28, 2020</a:t>
            </a:fld>
            <a:endParaRPr lang="en-US" altLang="en-US" sz="1300"/>
          </a:p>
        </p:txBody>
      </p:sp>
      <p:sp>
        <p:nvSpPr>
          <p:cNvPr id="51202" name="Rectangle 6">
            <a:extLst>
              <a:ext uri="{FF2B5EF4-FFF2-40B4-BE49-F238E27FC236}">
                <a16:creationId xmlns:a16="http://schemas.microsoft.com/office/drawing/2014/main" id="{AB1514A7-B079-2C42-9ECD-09FE38E2B738}"/>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51203" name="Rectangle 7">
            <a:extLst>
              <a:ext uri="{FF2B5EF4-FFF2-40B4-BE49-F238E27FC236}">
                <a16:creationId xmlns:a16="http://schemas.microsoft.com/office/drawing/2014/main" id="{98A47B73-CB5C-F341-A8E1-FBAE8C903D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3A65B71-EF33-C04B-98BD-109BA835D743}" type="slidenum">
              <a:rPr lang="en-US" altLang="en-US" sz="1300" smtClean="0"/>
              <a:pPr>
                <a:spcBef>
                  <a:spcPct val="0"/>
                </a:spcBef>
              </a:pPr>
              <a:t>30</a:t>
            </a:fld>
            <a:endParaRPr lang="en-US" altLang="en-US" sz="1300"/>
          </a:p>
        </p:txBody>
      </p:sp>
      <p:sp>
        <p:nvSpPr>
          <p:cNvPr id="51204" name="Rectangle 2">
            <a:extLst>
              <a:ext uri="{FF2B5EF4-FFF2-40B4-BE49-F238E27FC236}">
                <a16:creationId xmlns:a16="http://schemas.microsoft.com/office/drawing/2014/main" id="{F2484B9C-8E6A-DB46-91E0-C74D6E5316F9}"/>
              </a:ext>
            </a:extLst>
          </p:cNvPr>
          <p:cNvSpPr>
            <a:spLocks noGrp="1" noRot="1" noChangeAspect="1" noChangeArrowheads="1" noTextEdit="1"/>
          </p:cNvSpPr>
          <p:nvPr>
            <p:ph type="sldImg"/>
          </p:nvPr>
        </p:nvSpPr>
        <p:spPr>
          <a:solidFill>
            <a:srgbClr val="FFFFFF"/>
          </a:solidFill>
          <a:ln/>
        </p:spPr>
      </p:sp>
      <p:sp>
        <p:nvSpPr>
          <p:cNvPr id="51205" name="Rectangle 3">
            <a:extLst>
              <a:ext uri="{FF2B5EF4-FFF2-40B4-BE49-F238E27FC236}">
                <a16:creationId xmlns:a16="http://schemas.microsoft.com/office/drawing/2014/main" id="{1BA80930-F5C2-D44E-9B41-E369E4305AA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Date Placeholder 3">
            <a:extLst>
              <a:ext uri="{FF2B5EF4-FFF2-40B4-BE49-F238E27FC236}">
                <a16:creationId xmlns:a16="http://schemas.microsoft.com/office/drawing/2014/main" id="{7EFD5448-E8FD-0D4B-AC18-28A8D6C76DC3}"/>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3E9A520-38E0-3942-A4DD-B7776687D2F1}" type="datetime4">
              <a:rPr lang="en-US" altLang="en-US" sz="1300" smtClean="0"/>
              <a:pPr>
                <a:spcBef>
                  <a:spcPct val="0"/>
                </a:spcBef>
              </a:pPr>
              <a:t>October 28, 2020</a:t>
            </a:fld>
            <a:endParaRPr lang="en-US" altLang="en-US" sz="1300"/>
          </a:p>
        </p:txBody>
      </p:sp>
      <p:sp>
        <p:nvSpPr>
          <p:cNvPr id="9218" name="Rectangle 6">
            <a:extLst>
              <a:ext uri="{FF2B5EF4-FFF2-40B4-BE49-F238E27FC236}">
                <a16:creationId xmlns:a16="http://schemas.microsoft.com/office/drawing/2014/main" id="{366DF076-4C08-714B-92DA-40ADF1A0BEE3}"/>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9219" name="Rectangle 7">
            <a:extLst>
              <a:ext uri="{FF2B5EF4-FFF2-40B4-BE49-F238E27FC236}">
                <a16:creationId xmlns:a16="http://schemas.microsoft.com/office/drawing/2014/main" id="{CE997D1C-5A4B-2348-B0A0-744FDFE322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8B6DD6A-E232-2B4F-BE00-3C4A4AD24F34}" type="slidenum">
              <a:rPr lang="en-US" altLang="en-US" sz="1300" smtClean="0"/>
              <a:pPr>
                <a:spcBef>
                  <a:spcPct val="0"/>
                </a:spcBef>
              </a:pPr>
              <a:t>2</a:t>
            </a:fld>
            <a:endParaRPr lang="en-US" altLang="en-US" sz="1300"/>
          </a:p>
        </p:txBody>
      </p:sp>
      <p:sp>
        <p:nvSpPr>
          <p:cNvPr id="9220" name="Rectangle 2">
            <a:extLst>
              <a:ext uri="{FF2B5EF4-FFF2-40B4-BE49-F238E27FC236}">
                <a16:creationId xmlns:a16="http://schemas.microsoft.com/office/drawing/2014/main" id="{42A02697-42CE-A743-B50C-D8695FA2896D}"/>
              </a:ext>
            </a:extLst>
          </p:cNvPr>
          <p:cNvSpPr>
            <a:spLocks noGrp="1" noRot="1" noChangeAspect="1" noChangeArrowheads="1" noTextEdit="1"/>
          </p:cNvSpPr>
          <p:nvPr>
            <p:ph type="sldImg"/>
          </p:nvPr>
        </p:nvSpPr>
        <p:spPr>
          <a:solidFill>
            <a:srgbClr val="FFFFFF"/>
          </a:solidFill>
          <a:ln/>
        </p:spPr>
      </p:sp>
      <p:sp>
        <p:nvSpPr>
          <p:cNvPr id="9221" name="Rectangle 3">
            <a:extLst>
              <a:ext uri="{FF2B5EF4-FFF2-40B4-BE49-F238E27FC236}">
                <a16:creationId xmlns:a16="http://schemas.microsoft.com/office/drawing/2014/main" id="{1C4F0A95-6A1A-5546-9FE7-0D7D6AC028C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ate Placeholder 3">
            <a:extLst>
              <a:ext uri="{FF2B5EF4-FFF2-40B4-BE49-F238E27FC236}">
                <a16:creationId xmlns:a16="http://schemas.microsoft.com/office/drawing/2014/main" id="{0C481143-B3C5-2C45-9DE0-1DA304A4A69B}"/>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F335CF3-E229-324C-8F46-9C5F22404E89}" type="datetime4">
              <a:rPr lang="en-US" altLang="en-US" sz="1300" smtClean="0"/>
              <a:pPr>
                <a:spcBef>
                  <a:spcPct val="0"/>
                </a:spcBef>
              </a:pPr>
              <a:t>October 28, 2020</a:t>
            </a:fld>
            <a:endParaRPr lang="en-US" altLang="en-US" sz="1300"/>
          </a:p>
        </p:txBody>
      </p:sp>
      <p:sp>
        <p:nvSpPr>
          <p:cNvPr id="53250" name="Rectangle 6">
            <a:extLst>
              <a:ext uri="{FF2B5EF4-FFF2-40B4-BE49-F238E27FC236}">
                <a16:creationId xmlns:a16="http://schemas.microsoft.com/office/drawing/2014/main" id="{DA836737-1CB8-C24C-BC18-1AB7C2260BB9}"/>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53251" name="Rectangle 7">
            <a:extLst>
              <a:ext uri="{FF2B5EF4-FFF2-40B4-BE49-F238E27FC236}">
                <a16:creationId xmlns:a16="http://schemas.microsoft.com/office/drawing/2014/main" id="{CAA2E11A-9B78-EB4D-BB84-94C48978CD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C345C65-49A5-D84A-88CA-C39649BBBB8B}" type="slidenum">
              <a:rPr lang="en-US" altLang="en-US" sz="1300" smtClean="0"/>
              <a:pPr>
                <a:spcBef>
                  <a:spcPct val="0"/>
                </a:spcBef>
              </a:pPr>
              <a:t>31</a:t>
            </a:fld>
            <a:endParaRPr lang="en-US" altLang="en-US" sz="1300"/>
          </a:p>
        </p:txBody>
      </p:sp>
      <p:sp>
        <p:nvSpPr>
          <p:cNvPr id="53252" name="Rectangle 2">
            <a:extLst>
              <a:ext uri="{FF2B5EF4-FFF2-40B4-BE49-F238E27FC236}">
                <a16:creationId xmlns:a16="http://schemas.microsoft.com/office/drawing/2014/main" id="{D8FB7FF2-F15F-D14F-8B52-1C7EBC097212}"/>
              </a:ext>
            </a:extLst>
          </p:cNvPr>
          <p:cNvSpPr>
            <a:spLocks noGrp="1" noRot="1" noChangeAspect="1" noChangeArrowheads="1" noTextEdit="1"/>
          </p:cNvSpPr>
          <p:nvPr>
            <p:ph type="sldImg"/>
          </p:nvPr>
        </p:nvSpPr>
        <p:spPr>
          <a:ln/>
        </p:spPr>
      </p:sp>
      <p:sp>
        <p:nvSpPr>
          <p:cNvPr id="53253" name="Rectangle 3">
            <a:extLst>
              <a:ext uri="{FF2B5EF4-FFF2-40B4-BE49-F238E27FC236}">
                <a16:creationId xmlns:a16="http://schemas.microsoft.com/office/drawing/2014/main" id="{50256AF0-64AB-1040-993A-5420929FBEA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3">
            <a:extLst>
              <a:ext uri="{FF2B5EF4-FFF2-40B4-BE49-F238E27FC236}">
                <a16:creationId xmlns:a16="http://schemas.microsoft.com/office/drawing/2014/main" id="{A4058083-EE23-6D4A-94AE-16AB5B2A0F7B}"/>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3F7E2D7-FEE8-1349-88E7-EB80828FFF42}" type="datetime4">
              <a:rPr lang="en-US" altLang="en-US" sz="1300" smtClean="0"/>
              <a:pPr>
                <a:spcBef>
                  <a:spcPct val="0"/>
                </a:spcBef>
              </a:pPr>
              <a:t>October 28, 2020</a:t>
            </a:fld>
            <a:endParaRPr lang="en-US" altLang="en-US" sz="1300"/>
          </a:p>
        </p:txBody>
      </p:sp>
      <p:sp>
        <p:nvSpPr>
          <p:cNvPr id="55298" name="Rectangle 6">
            <a:extLst>
              <a:ext uri="{FF2B5EF4-FFF2-40B4-BE49-F238E27FC236}">
                <a16:creationId xmlns:a16="http://schemas.microsoft.com/office/drawing/2014/main" id="{856D434C-9E28-9147-82BE-1839C8C7747A}"/>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55299" name="Rectangle 7">
            <a:extLst>
              <a:ext uri="{FF2B5EF4-FFF2-40B4-BE49-F238E27FC236}">
                <a16:creationId xmlns:a16="http://schemas.microsoft.com/office/drawing/2014/main" id="{CADE3269-9DC4-A84E-834D-E4D71CA42B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A1D0C22-5C5F-7741-AE47-436A5ED3949D}" type="slidenum">
              <a:rPr lang="en-US" altLang="en-US" sz="1300" smtClean="0"/>
              <a:pPr>
                <a:spcBef>
                  <a:spcPct val="0"/>
                </a:spcBef>
              </a:pPr>
              <a:t>32</a:t>
            </a:fld>
            <a:endParaRPr lang="en-US" altLang="en-US" sz="1300"/>
          </a:p>
        </p:txBody>
      </p:sp>
      <p:sp>
        <p:nvSpPr>
          <p:cNvPr id="55300" name="Rectangle 2">
            <a:extLst>
              <a:ext uri="{FF2B5EF4-FFF2-40B4-BE49-F238E27FC236}">
                <a16:creationId xmlns:a16="http://schemas.microsoft.com/office/drawing/2014/main" id="{298B7044-5B2C-F044-AD71-09C8513657C8}"/>
              </a:ext>
            </a:extLst>
          </p:cNvPr>
          <p:cNvSpPr>
            <a:spLocks noGrp="1" noRot="1" noChangeAspect="1" noChangeArrowheads="1" noTextEdit="1"/>
          </p:cNvSpPr>
          <p:nvPr>
            <p:ph type="sldImg"/>
          </p:nvPr>
        </p:nvSpPr>
        <p:spPr>
          <a:solidFill>
            <a:srgbClr val="FFFFFF"/>
          </a:solidFill>
          <a:ln/>
        </p:spPr>
      </p:sp>
      <p:sp>
        <p:nvSpPr>
          <p:cNvPr id="55301" name="Rectangle 3">
            <a:extLst>
              <a:ext uri="{FF2B5EF4-FFF2-40B4-BE49-F238E27FC236}">
                <a16:creationId xmlns:a16="http://schemas.microsoft.com/office/drawing/2014/main" id="{BA4C30FF-402B-154A-81E0-BD3A3B928A2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Date Placeholder 3">
            <a:extLst>
              <a:ext uri="{FF2B5EF4-FFF2-40B4-BE49-F238E27FC236}">
                <a16:creationId xmlns:a16="http://schemas.microsoft.com/office/drawing/2014/main" id="{07A2A966-1A67-484A-9456-902B811641A9}"/>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61A2DF3-2E94-D14B-B58F-67222171D2E3}" type="datetime4">
              <a:rPr lang="en-US" altLang="en-US" sz="1300" smtClean="0"/>
              <a:pPr>
                <a:spcBef>
                  <a:spcPct val="0"/>
                </a:spcBef>
              </a:pPr>
              <a:t>October 28, 2020</a:t>
            </a:fld>
            <a:endParaRPr lang="en-US" altLang="en-US" sz="1300"/>
          </a:p>
        </p:txBody>
      </p:sp>
      <p:sp>
        <p:nvSpPr>
          <p:cNvPr id="57346" name="Rectangle 6">
            <a:extLst>
              <a:ext uri="{FF2B5EF4-FFF2-40B4-BE49-F238E27FC236}">
                <a16:creationId xmlns:a16="http://schemas.microsoft.com/office/drawing/2014/main" id="{AE44111F-B409-DE49-B96A-2A26190F7506}"/>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57347" name="Rectangle 7">
            <a:extLst>
              <a:ext uri="{FF2B5EF4-FFF2-40B4-BE49-F238E27FC236}">
                <a16:creationId xmlns:a16="http://schemas.microsoft.com/office/drawing/2014/main" id="{C4F491D8-7030-D845-9E09-BAA26B2110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28B62B3-A09D-2F4B-880F-CEDFE4768BC3}" type="slidenum">
              <a:rPr lang="en-US" altLang="en-US" sz="1300" smtClean="0"/>
              <a:pPr>
                <a:spcBef>
                  <a:spcPct val="0"/>
                </a:spcBef>
              </a:pPr>
              <a:t>33</a:t>
            </a:fld>
            <a:endParaRPr lang="en-US" altLang="en-US" sz="1300"/>
          </a:p>
        </p:txBody>
      </p:sp>
      <p:sp>
        <p:nvSpPr>
          <p:cNvPr id="57348" name="Rectangle 2">
            <a:extLst>
              <a:ext uri="{FF2B5EF4-FFF2-40B4-BE49-F238E27FC236}">
                <a16:creationId xmlns:a16="http://schemas.microsoft.com/office/drawing/2014/main" id="{720431A6-9C03-D441-A017-AA0C91DFA649}"/>
              </a:ext>
            </a:extLst>
          </p:cNvPr>
          <p:cNvSpPr>
            <a:spLocks noGrp="1" noRot="1" noChangeAspect="1" noChangeArrowheads="1" noTextEdit="1"/>
          </p:cNvSpPr>
          <p:nvPr>
            <p:ph type="sldImg"/>
          </p:nvPr>
        </p:nvSpPr>
        <p:spPr>
          <a:solidFill>
            <a:srgbClr val="FFFFFF"/>
          </a:solidFill>
          <a:ln/>
        </p:spPr>
      </p:sp>
      <p:sp>
        <p:nvSpPr>
          <p:cNvPr id="57349" name="Rectangle 3">
            <a:extLst>
              <a:ext uri="{FF2B5EF4-FFF2-40B4-BE49-F238E27FC236}">
                <a16:creationId xmlns:a16="http://schemas.microsoft.com/office/drawing/2014/main" id="{262133C6-C3A8-A74B-B8CA-5EDF73C5A6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3">
            <a:extLst>
              <a:ext uri="{FF2B5EF4-FFF2-40B4-BE49-F238E27FC236}">
                <a16:creationId xmlns:a16="http://schemas.microsoft.com/office/drawing/2014/main" id="{68F975A8-70A5-9249-ACBC-47155248D3B4}"/>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875AF3E-8661-D045-A196-9F4303E281F6}" type="datetime4">
              <a:rPr lang="en-US" altLang="en-US" sz="1300" smtClean="0"/>
              <a:pPr>
                <a:spcBef>
                  <a:spcPct val="0"/>
                </a:spcBef>
              </a:pPr>
              <a:t>October 28, 2020</a:t>
            </a:fld>
            <a:endParaRPr lang="en-US" altLang="en-US" sz="1300"/>
          </a:p>
        </p:txBody>
      </p:sp>
      <p:sp>
        <p:nvSpPr>
          <p:cNvPr id="59394" name="Rectangle 6">
            <a:extLst>
              <a:ext uri="{FF2B5EF4-FFF2-40B4-BE49-F238E27FC236}">
                <a16:creationId xmlns:a16="http://schemas.microsoft.com/office/drawing/2014/main" id="{A4137C64-7B6C-0B4C-8A17-BFE130575B7C}"/>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59395" name="Rectangle 7">
            <a:extLst>
              <a:ext uri="{FF2B5EF4-FFF2-40B4-BE49-F238E27FC236}">
                <a16:creationId xmlns:a16="http://schemas.microsoft.com/office/drawing/2014/main" id="{40EC98FB-3B59-CC4E-9956-38E5CD7EA2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022350-16C7-CB45-9239-2D8456C6CFA5}" type="slidenum">
              <a:rPr lang="en-US" altLang="en-US" sz="1300" smtClean="0"/>
              <a:pPr>
                <a:spcBef>
                  <a:spcPct val="0"/>
                </a:spcBef>
              </a:pPr>
              <a:t>34</a:t>
            </a:fld>
            <a:endParaRPr lang="en-US" altLang="en-US" sz="1300"/>
          </a:p>
        </p:txBody>
      </p:sp>
      <p:sp>
        <p:nvSpPr>
          <p:cNvPr id="59396" name="Rectangle 2">
            <a:extLst>
              <a:ext uri="{FF2B5EF4-FFF2-40B4-BE49-F238E27FC236}">
                <a16:creationId xmlns:a16="http://schemas.microsoft.com/office/drawing/2014/main" id="{E3B7C6F1-A7BF-174C-B4A2-409B61C38D58}"/>
              </a:ext>
            </a:extLst>
          </p:cNvPr>
          <p:cNvSpPr>
            <a:spLocks noGrp="1" noRot="1" noChangeAspect="1" noChangeArrowheads="1" noTextEdit="1"/>
          </p:cNvSpPr>
          <p:nvPr>
            <p:ph type="sldImg"/>
          </p:nvPr>
        </p:nvSpPr>
        <p:spPr>
          <a:solidFill>
            <a:srgbClr val="FFFFFF"/>
          </a:solidFill>
          <a:ln/>
        </p:spPr>
      </p:sp>
      <p:sp>
        <p:nvSpPr>
          <p:cNvPr id="59397" name="Rectangle 3">
            <a:extLst>
              <a:ext uri="{FF2B5EF4-FFF2-40B4-BE49-F238E27FC236}">
                <a16:creationId xmlns:a16="http://schemas.microsoft.com/office/drawing/2014/main" id="{EEEECBB5-6E9C-6046-A012-BC9535F9CE9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3">
            <a:extLst>
              <a:ext uri="{FF2B5EF4-FFF2-40B4-BE49-F238E27FC236}">
                <a16:creationId xmlns:a16="http://schemas.microsoft.com/office/drawing/2014/main" id="{D0ADFB01-9C2C-3C48-832E-346FB2636C82}"/>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67A98BF-C928-2340-B4AC-012E28FEDA3F}" type="datetime4">
              <a:rPr lang="en-US" altLang="en-US" sz="1300" smtClean="0"/>
              <a:pPr>
                <a:spcBef>
                  <a:spcPct val="0"/>
                </a:spcBef>
              </a:pPr>
              <a:t>October 28, 2020</a:t>
            </a:fld>
            <a:endParaRPr lang="en-US" altLang="en-US" sz="1300"/>
          </a:p>
        </p:txBody>
      </p:sp>
      <p:sp>
        <p:nvSpPr>
          <p:cNvPr id="61442" name="Rectangle 6">
            <a:extLst>
              <a:ext uri="{FF2B5EF4-FFF2-40B4-BE49-F238E27FC236}">
                <a16:creationId xmlns:a16="http://schemas.microsoft.com/office/drawing/2014/main" id="{0D922AD0-00BE-0B42-B91A-56AC90E0484C}"/>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61443" name="Rectangle 7">
            <a:extLst>
              <a:ext uri="{FF2B5EF4-FFF2-40B4-BE49-F238E27FC236}">
                <a16:creationId xmlns:a16="http://schemas.microsoft.com/office/drawing/2014/main" id="{20A91555-B3DA-D14C-994A-BC98C6F3A7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4F9D404-384A-0D4B-9F1A-2998F5E7F461}" type="slidenum">
              <a:rPr lang="en-US" altLang="en-US" sz="1300" smtClean="0"/>
              <a:pPr>
                <a:spcBef>
                  <a:spcPct val="0"/>
                </a:spcBef>
              </a:pPr>
              <a:t>35</a:t>
            </a:fld>
            <a:endParaRPr lang="en-US" altLang="en-US" sz="1300"/>
          </a:p>
        </p:txBody>
      </p:sp>
      <p:sp>
        <p:nvSpPr>
          <p:cNvPr id="61444" name="Rectangle 2">
            <a:extLst>
              <a:ext uri="{FF2B5EF4-FFF2-40B4-BE49-F238E27FC236}">
                <a16:creationId xmlns:a16="http://schemas.microsoft.com/office/drawing/2014/main" id="{BA03D937-79D7-F541-A2B0-48DBA4391811}"/>
              </a:ext>
            </a:extLst>
          </p:cNvPr>
          <p:cNvSpPr>
            <a:spLocks noGrp="1" noRot="1" noChangeAspect="1" noChangeArrowheads="1" noTextEdit="1"/>
          </p:cNvSpPr>
          <p:nvPr>
            <p:ph type="sldImg"/>
          </p:nvPr>
        </p:nvSpPr>
        <p:spPr>
          <a:solidFill>
            <a:srgbClr val="FFFFFF"/>
          </a:solidFill>
          <a:ln/>
        </p:spPr>
      </p:sp>
      <p:sp>
        <p:nvSpPr>
          <p:cNvPr id="61445" name="Rectangle 3">
            <a:extLst>
              <a:ext uri="{FF2B5EF4-FFF2-40B4-BE49-F238E27FC236}">
                <a16:creationId xmlns:a16="http://schemas.microsoft.com/office/drawing/2014/main" id="{343C7E7B-AF71-0945-B27B-A7EF7D8E88D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ate Placeholder 3">
            <a:extLst>
              <a:ext uri="{FF2B5EF4-FFF2-40B4-BE49-F238E27FC236}">
                <a16:creationId xmlns:a16="http://schemas.microsoft.com/office/drawing/2014/main" id="{9BF95F60-E2D9-8241-8818-091C7DFCB101}"/>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16AD1E1-97B9-B843-AA7B-78291732555C}" type="datetime4">
              <a:rPr lang="en-US" altLang="en-US" sz="1300" smtClean="0"/>
              <a:pPr>
                <a:spcBef>
                  <a:spcPct val="0"/>
                </a:spcBef>
              </a:pPr>
              <a:t>October 28, 2020</a:t>
            </a:fld>
            <a:endParaRPr lang="en-US" altLang="en-US" sz="1300"/>
          </a:p>
        </p:txBody>
      </p:sp>
      <p:sp>
        <p:nvSpPr>
          <p:cNvPr id="63490" name="Rectangle 6">
            <a:extLst>
              <a:ext uri="{FF2B5EF4-FFF2-40B4-BE49-F238E27FC236}">
                <a16:creationId xmlns:a16="http://schemas.microsoft.com/office/drawing/2014/main" id="{12C13284-88F0-4F4A-9B81-0331D1CE88BD}"/>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63491" name="Rectangle 7">
            <a:extLst>
              <a:ext uri="{FF2B5EF4-FFF2-40B4-BE49-F238E27FC236}">
                <a16:creationId xmlns:a16="http://schemas.microsoft.com/office/drawing/2014/main" id="{4D2878FE-B4CC-7943-A98E-4BF7EB26CF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D09C4D3-DCB9-AA4D-81E9-987044158144}" type="slidenum">
              <a:rPr lang="en-US" altLang="en-US" sz="1300" smtClean="0"/>
              <a:pPr>
                <a:spcBef>
                  <a:spcPct val="0"/>
                </a:spcBef>
              </a:pPr>
              <a:t>36</a:t>
            </a:fld>
            <a:endParaRPr lang="en-US" altLang="en-US" sz="1300"/>
          </a:p>
        </p:txBody>
      </p:sp>
      <p:sp>
        <p:nvSpPr>
          <p:cNvPr id="63492" name="Rectangle 2">
            <a:extLst>
              <a:ext uri="{FF2B5EF4-FFF2-40B4-BE49-F238E27FC236}">
                <a16:creationId xmlns:a16="http://schemas.microsoft.com/office/drawing/2014/main" id="{2FA51CB7-4120-5E4A-B819-2ADD1ABD2D80}"/>
              </a:ext>
            </a:extLst>
          </p:cNvPr>
          <p:cNvSpPr>
            <a:spLocks noGrp="1" noRot="1" noChangeAspect="1" noChangeArrowheads="1" noTextEdit="1"/>
          </p:cNvSpPr>
          <p:nvPr>
            <p:ph type="sldImg"/>
          </p:nvPr>
        </p:nvSpPr>
        <p:spPr>
          <a:solidFill>
            <a:srgbClr val="FFFFFF"/>
          </a:solidFill>
          <a:ln/>
        </p:spPr>
      </p:sp>
      <p:sp>
        <p:nvSpPr>
          <p:cNvPr id="63493" name="Rectangle 3">
            <a:extLst>
              <a:ext uri="{FF2B5EF4-FFF2-40B4-BE49-F238E27FC236}">
                <a16:creationId xmlns:a16="http://schemas.microsoft.com/office/drawing/2014/main" id="{8C659151-A9B9-B74C-A2B4-104A07A3F7E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Date Placeholder 3">
            <a:extLst>
              <a:ext uri="{FF2B5EF4-FFF2-40B4-BE49-F238E27FC236}">
                <a16:creationId xmlns:a16="http://schemas.microsoft.com/office/drawing/2014/main" id="{2F28F177-F816-2544-8362-899F7CDC3B17}"/>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EB51DB9-4366-6740-A517-810B1F4ADE3E}" type="datetime4">
              <a:rPr lang="en-US" altLang="en-US" sz="1300" smtClean="0"/>
              <a:pPr>
                <a:spcBef>
                  <a:spcPct val="0"/>
                </a:spcBef>
              </a:pPr>
              <a:t>October 28, 2020</a:t>
            </a:fld>
            <a:endParaRPr lang="en-US" altLang="en-US" sz="1300"/>
          </a:p>
        </p:txBody>
      </p:sp>
      <p:sp>
        <p:nvSpPr>
          <p:cNvPr id="67586" name="Rectangle 6">
            <a:extLst>
              <a:ext uri="{FF2B5EF4-FFF2-40B4-BE49-F238E27FC236}">
                <a16:creationId xmlns:a16="http://schemas.microsoft.com/office/drawing/2014/main" id="{3BA531BC-A681-014C-9382-05A6B2C42D23}"/>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67587" name="Rectangle 7">
            <a:extLst>
              <a:ext uri="{FF2B5EF4-FFF2-40B4-BE49-F238E27FC236}">
                <a16:creationId xmlns:a16="http://schemas.microsoft.com/office/drawing/2014/main" id="{B214EE52-A08F-2744-8049-4CB87BF3AD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FFE4AEB-14E9-AC48-A8B2-017F284830CA}" type="slidenum">
              <a:rPr lang="en-US" altLang="en-US" sz="1300" smtClean="0"/>
              <a:pPr>
                <a:spcBef>
                  <a:spcPct val="0"/>
                </a:spcBef>
              </a:pPr>
              <a:t>39</a:t>
            </a:fld>
            <a:endParaRPr lang="en-US" altLang="en-US" sz="1300"/>
          </a:p>
        </p:txBody>
      </p:sp>
      <p:sp>
        <p:nvSpPr>
          <p:cNvPr id="67588" name="Rectangle 2">
            <a:extLst>
              <a:ext uri="{FF2B5EF4-FFF2-40B4-BE49-F238E27FC236}">
                <a16:creationId xmlns:a16="http://schemas.microsoft.com/office/drawing/2014/main" id="{B60C43D9-5C67-8446-A354-DBB3A3BCAF86}"/>
              </a:ext>
            </a:extLst>
          </p:cNvPr>
          <p:cNvSpPr>
            <a:spLocks noGrp="1" noRot="1" noChangeAspect="1" noChangeArrowheads="1" noTextEdit="1"/>
          </p:cNvSpPr>
          <p:nvPr>
            <p:ph type="sldImg"/>
          </p:nvPr>
        </p:nvSpPr>
        <p:spPr>
          <a:solidFill>
            <a:srgbClr val="FFFFFF"/>
          </a:solidFill>
          <a:ln/>
        </p:spPr>
      </p:sp>
      <p:sp>
        <p:nvSpPr>
          <p:cNvPr id="67589" name="Rectangle 3">
            <a:extLst>
              <a:ext uri="{FF2B5EF4-FFF2-40B4-BE49-F238E27FC236}">
                <a16:creationId xmlns:a16="http://schemas.microsoft.com/office/drawing/2014/main" id="{AC6822DF-3F36-DD40-8A72-5FE447CE7CF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Date Placeholder 3">
            <a:extLst>
              <a:ext uri="{FF2B5EF4-FFF2-40B4-BE49-F238E27FC236}">
                <a16:creationId xmlns:a16="http://schemas.microsoft.com/office/drawing/2014/main" id="{1281B022-883A-CB49-96E4-FE80ECFCBA4C}"/>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4BE935B-0435-594A-B842-9C8DF79D6B53}" type="datetime4">
              <a:rPr lang="en-US" altLang="en-US" sz="1300" smtClean="0"/>
              <a:pPr>
                <a:spcBef>
                  <a:spcPct val="0"/>
                </a:spcBef>
              </a:pPr>
              <a:t>October 28, 2020</a:t>
            </a:fld>
            <a:endParaRPr lang="en-US" altLang="en-US" sz="1300"/>
          </a:p>
        </p:txBody>
      </p:sp>
      <p:sp>
        <p:nvSpPr>
          <p:cNvPr id="69634" name="Rectangle 6">
            <a:extLst>
              <a:ext uri="{FF2B5EF4-FFF2-40B4-BE49-F238E27FC236}">
                <a16:creationId xmlns:a16="http://schemas.microsoft.com/office/drawing/2014/main" id="{4F1628A6-2833-9D4B-92A5-2E1C2FEAC553}"/>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69635" name="Rectangle 7">
            <a:extLst>
              <a:ext uri="{FF2B5EF4-FFF2-40B4-BE49-F238E27FC236}">
                <a16:creationId xmlns:a16="http://schemas.microsoft.com/office/drawing/2014/main" id="{6192D846-E3AA-C848-8538-DA5D2D3954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C5CB831-6AA0-0846-BC0B-94E82D55E8AE}" type="slidenum">
              <a:rPr lang="en-US" altLang="en-US" sz="1300" smtClean="0"/>
              <a:pPr>
                <a:spcBef>
                  <a:spcPct val="0"/>
                </a:spcBef>
              </a:pPr>
              <a:t>40</a:t>
            </a:fld>
            <a:endParaRPr lang="en-US" altLang="en-US" sz="1300"/>
          </a:p>
        </p:txBody>
      </p:sp>
      <p:sp>
        <p:nvSpPr>
          <p:cNvPr id="69636" name="Rectangle 2">
            <a:extLst>
              <a:ext uri="{FF2B5EF4-FFF2-40B4-BE49-F238E27FC236}">
                <a16:creationId xmlns:a16="http://schemas.microsoft.com/office/drawing/2014/main" id="{7B7642A3-A90B-754C-A3C6-AECDDABBB60C}"/>
              </a:ext>
            </a:extLst>
          </p:cNvPr>
          <p:cNvSpPr>
            <a:spLocks noGrp="1" noRot="1" noChangeAspect="1" noChangeArrowheads="1" noTextEdit="1"/>
          </p:cNvSpPr>
          <p:nvPr>
            <p:ph type="sldImg"/>
          </p:nvPr>
        </p:nvSpPr>
        <p:spPr>
          <a:solidFill>
            <a:srgbClr val="FFFFFF"/>
          </a:solidFill>
          <a:ln/>
        </p:spPr>
      </p:sp>
      <p:sp>
        <p:nvSpPr>
          <p:cNvPr id="69637" name="Rectangle 3">
            <a:extLst>
              <a:ext uri="{FF2B5EF4-FFF2-40B4-BE49-F238E27FC236}">
                <a16:creationId xmlns:a16="http://schemas.microsoft.com/office/drawing/2014/main" id="{67DF3431-6F18-344E-8D7E-A791E7F464A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Date Placeholder 3">
            <a:extLst>
              <a:ext uri="{FF2B5EF4-FFF2-40B4-BE49-F238E27FC236}">
                <a16:creationId xmlns:a16="http://schemas.microsoft.com/office/drawing/2014/main" id="{05BC973D-45A6-A147-8EEB-00E6EC7FF11C}"/>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0367591-69AA-A14F-ACAF-0D7900F4B2B0}" type="datetime4">
              <a:rPr lang="en-US" altLang="en-US" sz="1300" smtClean="0"/>
              <a:pPr>
                <a:spcBef>
                  <a:spcPct val="0"/>
                </a:spcBef>
              </a:pPr>
              <a:t>October 28, 2020</a:t>
            </a:fld>
            <a:endParaRPr lang="en-US" altLang="en-US" sz="1300"/>
          </a:p>
        </p:txBody>
      </p:sp>
      <p:sp>
        <p:nvSpPr>
          <p:cNvPr id="71682" name="Rectangle 6">
            <a:extLst>
              <a:ext uri="{FF2B5EF4-FFF2-40B4-BE49-F238E27FC236}">
                <a16:creationId xmlns:a16="http://schemas.microsoft.com/office/drawing/2014/main" id="{A7F0F28A-2787-6743-936B-20C8614A29A6}"/>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71683" name="Rectangle 7">
            <a:extLst>
              <a:ext uri="{FF2B5EF4-FFF2-40B4-BE49-F238E27FC236}">
                <a16:creationId xmlns:a16="http://schemas.microsoft.com/office/drawing/2014/main" id="{BA250FC1-45FE-0A4E-AAE9-3BE5E89A93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019F0E6-057B-AB49-94AA-83CADF5F7281}" type="slidenum">
              <a:rPr lang="en-US" altLang="en-US" sz="1300" smtClean="0"/>
              <a:pPr>
                <a:spcBef>
                  <a:spcPct val="0"/>
                </a:spcBef>
              </a:pPr>
              <a:t>41</a:t>
            </a:fld>
            <a:endParaRPr lang="en-US" altLang="en-US" sz="1300"/>
          </a:p>
        </p:txBody>
      </p:sp>
      <p:sp>
        <p:nvSpPr>
          <p:cNvPr id="71684" name="Rectangle 2">
            <a:extLst>
              <a:ext uri="{FF2B5EF4-FFF2-40B4-BE49-F238E27FC236}">
                <a16:creationId xmlns:a16="http://schemas.microsoft.com/office/drawing/2014/main" id="{FB58C379-CD72-6E47-A892-359E895B3A95}"/>
              </a:ext>
            </a:extLst>
          </p:cNvPr>
          <p:cNvSpPr>
            <a:spLocks noGrp="1" noRot="1" noChangeAspect="1" noChangeArrowheads="1" noTextEdit="1"/>
          </p:cNvSpPr>
          <p:nvPr>
            <p:ph type="sldImg"/>
          </p:nvPr>
        </p:nvSpPr>
        <p:spPr>
          <a:solidFill>
            <a:srgbClr val="FFFFFF"/>
          </a:solidFill>
          <a:ln/>
        </p:spPr>
      </p:sp>
      <p:sp>
        <p:nvSpPr>
          <p:cNvPr id="71685" name="Rectangle 3">
            <a:extLst>
              <a:ext uri="{FF2B5EF4-FFF2-40B4-BE49-F238E27FC236}">
                <a16:creationId xmlns:a16="http://schemas.microsoft.com/office/drawing/2014/main" id="{BAF64AFE-D736-874B-A9B2-C308BDC1F47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e Placeholder 3">
            <a:extLst>
              <a:ext uri="{FF2B5EF4-FFF2-40B4-BE49-F238E27FC236}">
                <a16:creationId xmlns:a16="http://schemas.microsoft.com/office/drawing/2014/main" id="{FB2002BB-FA51-8A40-A8ED-E0210381EDC0}"/>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D1A8CB3-3468-5240-AAC9-BD36BBEF7BDA}" type="datetime4">
              <a:rPr lang="en-US" altLang="en-US" sz="1300" smtClean="0"/>
              <a:pPr>
                <a:spcBef>
                  <a:spcPct val="0"/>
                </a:spcBef>
              </a:pPr>
              <a:t>October 28, 2020</a:t>
            </a:fld>
            <a:endParaRPr lang="en-US" altLang="en-US" sz="1300"/>
          </a:p>
        </p:txBody>
      </p:sp>
      <p:sp>
        <p:nvSpPr>
          <p:cNvPr id="73730" name="Rectangle 6">
            <a:extLst>
              <a:ext uri="{FF2B5EF4-FFF2-40B4-BE49-F238E27FC236}">
                <a16:creationId xmlns:a16="http://schemas.microsoft.com/office/drawing/2014/main" id="{A99406C8-4AB4-A444-8603-16B125D33484}"/>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73731" name="Rectangle 7">
            <a:extLst>
              <a:ext uri="{FF2B5EF4-FFF2-40B4-BE49-F238E27FC236}">
                <a16:creationId xmlns:a16="http://schemas.microsoft.com/office/drawing/2014/main" id="{033E303D-6D65-4F47-AFC7-D17BB1EDBF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05ED2F6-0A8E-4E45-A831-C85FA363B773}" type="slidenum">
              <a:rPr lang="en-US" altLang="en-US" sz="1300" smtClean="0"/>
              <a:pPr>
                <a:spcBef>
                  <a:spcPct val="0"/>
                </a:spcBef>
              </a:pPr>
              <a:t>42</a:t>
            </a:fld>
            <a:endParaRPr lang="en-US" altLang="en-US" sz="1300"/>
          </a:p>
        </p:txBody>
      </p:sp>
      <p:sp>
        <p:nvSpPr>
          <p:cNvPr id="73732" name="Rectangle 2">
            <a:extLst>
              <a:ext uri="{FF2B5EF4-FFF2-40B4-BE49-F238E27FC236}">
                <a16:creationId xmlns:a16="http://schemas.microsoft.com/office/drawing/2014/main" id="{02CC9578-BBE5-3F42-8CFF-28C6C8599B16}"/>
              </a:ext>
            </a:extLst>
          </p:cNvPr>
          <p:cNvSpPr>
            <a:spLocks noGrp="1" noRot="1" noChangeAspect="1" noChangeArrowheads="1" noTextEdit="1"/>
          </p:cNvSpPr>
          <p:nvPr>
            <p:ph type="sldImg"/>
          </p:nvPr>
        </p:nvSpPr>
        <p:spPr>
          <a:solidFill>
            <a:srgbClr val="FFFFFF"/>
          </a:solidFill>
          <a:ln/>
        </p:spPr>
      </p:sp>
      <p:sp>
        <p:nvSpPr>
          <p:cNvPr id="73733" name="Rectangle 3">
            <a:extLst>
              <a:ext uri="{FF2B5EF4-FFF2-40B4-BE49-F238E27FC236}">
                <a16:creationId xmlns:a16="http://schemas.microsoft.com/office/drawing/2014/main" id="{3B764A1F-A7D2-6A47-BF8B-F8293E6997A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ate Placeholder 3">
            <a:extLst>
              <a:ext uri="{FF2B5EF4-FFF2-40B4-BE49-F238E27FC236}">
                <a16:creationId xmlns:a16="http://schemas.microsoft.com/office/drawing/2014/main" id="{7D2ACE2A-E04A-AA4D-9343-5984A9073645}"/>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8EFF916-4027-EB45-8FB1-A0F89035F119}" type="datetime4">
              <a:rPr lang="en-US" altLang="en-US" sz="1300" smtClean="0"/>
              <a:pPr>
                <a:spcBef>
                  <a:spcPct val="0"/>
                </a:spcBef>
              </a:pPr>
              <a:t>October 28, 2020</a:t>
            </a:fld>
            <a:endParaRPr lang="en-US" altLang="en-US" sz="1300"/>
          </a:p>
        </p:txBody>
      </p:sp>
      <p:sp>
        <p:nvSpPr>
          <p:cNvPr id="15362" name="Rectangle 6">
            <a:extLst>
              <a:ext uri="{FF2B5EF4-FFF2-40B4-BE49-F238E27FC236}">
                <a16:creationId xmlns:a16="http://schemas.microsoft.com/office/drawing/2014/main" id="{C753842B-63F3-E947-B7E4-A1F48E75F0BA}"/>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15363" name="Rectangle 7">
            <a:extLst>
              <a:ext uri="{FF2B5EF4-FFF2-40B4-BE49-F238E27FC236}">
                <a16:creationId xmlns:a16="http://schemas.microsoft.com/office/drawing/2014/main" id="{76C5766D-55B9-0044-A4C6-DB5E2AA4B9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7E3AF27-15BA-EC4D-975D-2AD083D6D583}" type="slidenum">
              <a:rPr lang="en-US" altLang="en-US" sz="1300" smtClean="0"/>
              <a:pPr>
                <a:spcBef>
                  <a:spcPct val="0"/>
                </a:spcBef>
              </a:pPr>
              <a:t>7</a:t>
            </a:fld>
            <a:endParaRPr lang="en-US" altLang="en-US" sz="1300"/>
          </a:p>
        </p:txBody>
      </p:sp>
      <p:sp>
        <p:nvSpPr>
          <p:cNvPr id="15364" name="Rectangle 2">
            <a:extLst>
              <a:ext uri="{FF2B5EF4-FFF2-40B4-BE49-F238E27FC236}">
                <a16:creationId xmlns:a16="http://schemas.microsoft.com/office/drawing/2014/main" id="{74B95746-9981-5641-BDEE-ECA0CB2330B4}"/>
              </a:ext>
            </a:extLst>
          </p:cNvPr>
          <p:cNvSpPr>
            <a:spLocks noGrp="1" noRot="1" noChangeAspect="1" noChangeArrowheads="1" noTextEdit="1"/>
          </p:cNvSpPr>
          <p:nvPr>
            <p:ph type="sldImg"/>
          </p:nvPr>
        </p:nvSpPr>
        <p:spPr>
          <a:solidFill>
            <a:srgbClr val="FFFFFF"/>
          </a:solidFill>
          <a:ln/>
        </p:spPr>
      </p:sp>
      <p:sp>
        <p:nvSpPr>
          <p:cNvPr id="15365" name="Rectangle 3">
            <a:extLst>
              <a:ext uri="{FF2B5EF4-FFF2-40B4-BE49-F238E27FC236}">
                <a16:creationId xmlns:a16="http://schemas.microsoft.com/office/drawing/2014/main" id="{1606587C-B83D-B647-8803-396ED69D56A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Date Placeholder 3">
            <a:extLst>
              <a:ext uri="{FF2B5EF4-FFF2-40B4-BE49-F238E27FC236}">
                <a16:creationId xmlns:a16="http://schemas.microsoft.com/office/drawing/2014/main" id="{0936AFE3-C138-A945-9286-50C5B677E47D}"/>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C9D584E-68D2-0D4B-B9C3-7F2F9E8EE75B}" type="datetime4">
              <a:rPr lang="en-US" altLang="en-US" sz="1300" smtClean="0"/>
              <a:pPr>
                <a:spcBef>
                  <a:spcPct val="0"/>
                </a:spcBef>
              </a:pPr>
              <a:t>October 28, 2020</a:t>
            </a:fld>
            <a:endParaRPr lang="en-US" altLang="en-US" sz="1300"/>
          </a:p>
        </p:txBody>
      </p:sp>
      <p:sp>
        <p:nvSpPr>
          <p:cNvPr id="76802" name="Rectangle 6">
            <a:extLst>
              <a:ext uri="{FF2B5EF4-FFF2-40B4-BE49-F238E27FC236}">
                <a16:creationId xmlns:a16="http://schemas.microsoft.com/office/drawing/2014/main" id="{1228E8A4-BEA1-BF45-B85E-A1CFFD7A452A}"/>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76803" name="Rectangle 7">
            <a:extLst>
              <a:ext uri="{FF2B5EF4-FFF2-40B4-BE49-F238E27FC236}">
                <a16:creationId xmlns:a16="http://schemas.microsoft.com/office/drawing/2014/main" id="{E7842803-BBE5-3F46-8C8B-1AD341550A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A73F07E-5EBF-C445-8D44-09C15A5EC755}" type="slidenum">
              <a:rPr lang="en-US" altLang="en-US" sz="1300" smtClean="0"/>
              <a:pPr>
                <a:spcBef>
                  <a:spcPct val="0"/>
                </a:spcBef>
              </a:pPr>
              <a:t>44</a:t>
            </a:fld>
            <a:endParaRPr lang="en-US" altLang="en-US" sz="1300"/>
          </a:p>
        </p:txBody>
      </p:sp>
      <p:sp>
        <p:nvSpPr>
          <p:cNvPr id="76804" name="Rectangle 2">
            <a:extLst>
              <a:ext uri="{FF2B5EF4-FFF2-40B4-BE49-F238E27FC236}">
                <a16:creationId xmlns:a16="http://schemas.microsoft.com/office/drawing/2014/main" id="{3CBAA51F-ED04-3D4C-A48D-6584D86270E4}"/>
              </a:ext>
            </a:extLst>
          </p:cNvPr>
          <p:cNvSpPr>
            <a:spLocks noGrp="1" noRot="1" noChangeAspect="1" noChangeArrowheads="1" noTextEdit="1"/>
          </p:cNvSpPr>
          <p:nvPr>
            <p:ph type="sldImg"/>
          </p:nvPr>
        </p:nvSpPr>
        <p:spPr>
          <a:solidFill>
            <a:srgbClr val="FFFFFF"/>
          </a:solidFill>
          <a:ln/>
        </p:spPr>
      </p:sp>
      <p:sp>
        <p:nvSpPr>
          <p:cNvPr id="76805" name="Rectangle 3">
            <a:extLst>
              <a:ext uri="{FF2B5EF4-FFF2-40B4-BE49-F238E27FC236}">
                <a16:creationId xmlns:a16="http://schemas.microsoft.com/office/drawing/2014/main" id="{C8BB9929-CDAC-C04C-9A08-F67821ECB69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Date Placeholder 3">
            <a:extLst>
              <a:ext uri="{FF2B5EF4-FFF2-40B4-BE49-F238E27FC236}">
                <a16:creationId xmlns:a16="http://schemas.microsoft.com/office/drawing/2014/main" id="{72294C7B-0FD0-A441-8DDE-F0E7C6B19CA4}"/>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4BF2689-0C92-3649-A21A-0F12BB0D1014}" type="datetime4">
              <a:rPr lang="en-US" altLang="en-US" sz="1300" smtClean="0"/>
              <a:pPr>
                <a:spcBef>
                  <a:spcPct val="0"/>
                </a:spcBef>
              </a:pPr>
              <a:t>October 28, 2020</a:t>
            </a:fld>
            <a:endParaRPr lang="en-US" altLang="en-US" sz="1300"/>
          </a:p>
        </p:txBody>
      </p:sp>
      <p:sp>
        <p:nvSpPr>
          <p:cNvPr id="78850" name="Rectangle 6">
            <a:extLst>
              <a:ext uri="{FF2B5EF4-FFF2-40B4-BE49-F238E27FC236}">
                <a16:creationId xmlns:a16="http://schemas.microsoft.com/office/drawing/2014/main" id="{31614118-45DC-AD4E-901F-9D4A40EDD7F8}"/>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78851" name="Rectangle 7">
            <a:extLst>
              <a:ext uri="{FF2B5EF4-FFF2-40B4-BE49-F238E27FC236}">
                <a16:creationId xmlns:a16="http://schemas.microsoft.com/office/drawing/2014/main" id="{2FBEF4A2-5E12-5F46-A7ED-9314656494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36F0F00-1775-7F45-A469-CF429D9FF253}" type="slidenum">
              <a:rPr lang="en-US" altLang="en-US" sz="1300" smtClean="0"/>
              <a:pPr>
                <a:spcBef>
                  <a:spcPct val="0"/>
                </a:spcBef>
              </a:pPr>
              <a:t>45</a:t>
            </a:fld>
            <a:endParaRPr lang="en-US" altLang="en-US" sz="1300"/>
          </a:p>
        </p:txBody>
      </p:sp>
      <p:sp>
        <p:nvSpPr>
          <p:cNvPr id="78852" name="Rectangle 2">
            <a:extLst>
              <a:ext uri="{FF2B5EF4-FFF2-40B4-BE49-F238E27FC236}">
                <a16:creationId xmlns:a16="http://schemas.microsoft.com/office/drawing/2014/main" id="{796CD08A-8C26-3F49-8618-DB2E5311C172}"/>
              </a:ext>
            </a:extLst>
          </p:cNvPr>
          <p:cNvSpPr>
            <a:spLocks noGrp="1" noRot="1" noChangeAspect="1" noChangeArrowheads="1" noTextEdit="1"/>
          </p:cNvSpPr>
          <p:nvPr>
            <p:ph type="sldImg"/>
          </p:nvPr>
        </p:nvSpPr>
        <p:spPr>
          <a:solidFill>
            <a:srgbClr val="FFFFFF"/>
          </a:solidFill>
          <a:ln/>
        </p:spPr>
      </p:sp>
      <p:sp>
        <p:nvSpPr>
          <p:cNvPr id="78853" name="Rectangle 3">
            <a:extLst>
              <a:ext uri="{FF2B5EF4-FFF2-40B4-BE49-F238E27FC236}">
                <a16:creationId xmlns:a16="http://schemas.microsoft.com/office/drawing/2014/main" id="{D1158249-E006-0F4F-AE0D-C0435E3D87A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Date Placeholder 3">
            <a:extLst>
              <a:ext uri="{FF2B5EF4-FFF2-40B4-BE49-F238E27FC236}">
                <a16:creationId xmlns:a16="http://schemas.microsoft.com/office/drawing/2014/main" id="{DC500E05-3C78-A24C-8ECE-7798BFD52797}"/>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3DFECE3-AC52-394A-8BD0-F59AB3A0C607}" type="datetime4">
              <a:rPr lang="en-US" altLang="en-US" sz="1300" smtClean="0"/>
              <a:pPr>
                <a:spcBef>
                  <a:spcPct val="0"/>
                </a:spcBef>
              </a:pPr>
              <a:t>October 28, 2020</a:t>
            </a:fld>
            <a:endParaRPr lang="en-US" altLang="en-US" sz="1300"/>
          </a:p>
        </p:txBody>
      </p:sp>
      <p:sp>
        <p:nvSpPr>
          <p:cNvPr id="82946" name="Rectangle 6">
            <a:extLst>
              <a:ext uri="{FF2B5EF4-FFF2-40B4-BE49-F238E27FC236}">
                <a16:creationId xmlns:a16="http://schemas.microsoft.com/office/drawing/2014/main" id="{3A352938-5E65-F644-B454-EDE8C9236D22}"/>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82947" name="Rectangle 7">
            <a:extLst>
              <a:ext uri="{FF2B5EF4-FFF2-40B4-BE49-F238E27FC236}">
                <a16:creationId xmlns:a16="http://schemas.microsoft.com/office/drawing/2014/main" id="{38880A94-0F0A-6A42-8BF5-D5F07703BBC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AA38159-A8AE-3E44-8D07-9E2B465F68F1}" type="slidenum">
              <a:rPr lang="en-US" altLang="en-US" sz="1300" smtClean="0"/>
              <a:pPr>
                <a:spcBef>
                  <a:spcPct val="0"/>
                </a:spcBef>
              </a:pPr>
              <a:t>48</a:t>
            </a:fld>
            <a:endParaRPr lang="en-US" altLang="en-US" sz="1300"/>
          </a:p>
        </p:txBody>
      </p:sp>
      <p:sp>
        <p:nvSpPr>
          <p:cNvPr id="82948" name="Rectangle 2">
            <a:extLst>
              <a:ext uri="{FF2B5EF4-FFF2-40B4-BE49-F238E27FC236}">
                <a16:creationId xmlns:a16="http://schemas.microsoft.com/office/drawing/2014/main" id="{57EF8A46-8791-4347-B2A6-AB83BFF3B51C}"/>
              </a:ext>
            </a:extLst>
          </p:cNvPr>
          <p:cNvSpPr>
            <a:spLocks noGrp="1" noRot="1" noChangeAspect="1" noChangeArrowheads="1" noTextEdit="1"/>
          </p:cNvSpPr>
          <p:nvPr>
            <p:ph type="sldImg"/>
          </p:nvPr>
        </p:nvSpPr>
        <p:spPr>
          <a:solidFill>
            <a:srgbClr val="FFFFFF"/>
          </a:solidFill>
          <a:ln/>
        </p:spPr>
      </p:sp>
      <p:sp>
        <p:nvSpPr>
          <p:cNvPr id="82949" name="Rectangle 3">
            <a:extLst>
              <a:ext uri="{FF2B5EF4-FFF2-40B4-BE49-F238E27FC236}">
                <a16:creationId xmlns:a16="http://schemas.microsoft.com/office/drawing/2014/main" id="{D66273A2-6E6D-6B4B-9D7D-40459C59204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Date Placeholder 3">
            <a:extLst>
              <a:ext uri="{FF2B5EF4-FFF2-40B4-BE49-F238E27FC236}">
                <a16:creationId xmlns:a16="http://schemas.microsoft.com/office/drawing/2014/main" id="{AD844CC1-93FE-C24B-BA02-F655489A37A6}"/>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65737C4-6784-C847-8D69-39CF9F4C42E6}" type="datetime4">
              <a:rPr lang="en-US" altLang="en-US" sz="1300" smtClean="0"/>
              <a:pPr>
                <a:spcBef>
                  <a:spcPct val="0"/>
                </a:spcBef>
              </a:pPr>
              <a:t>October 28, 2020</a:t>
            </a:fld>
            <a:endParaRPr lang="en-US" altLang="en-US" sz="1300"/>
          </a:p>
        </p:txBody>
      </p:sp>
      <p:sp>
        <p:nvSpPr>
          <p:cNvPr id="87042" name="Rectangle 6">
            <a:extLst>
              <a:ext uri="{FF2B5EF4-FFF2-40B4-BE49-F238E27FC236}">
                <a16:creationId xmlns:a16="http://schemas.microsoft.com/office/drawing/2014/main" id="{7090B23D-3B48-124D-A411-F5724B4D155B}"/>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87043" name="Rectangle 7">
            <a:extLst>
              <a:ext uri="{FF2B5EF4-FFF2-40B4-BE49-F238E27FC236}">
                <a16:creationId xmlns:a16="http://schemas.microsoft.com/office/drawing/2014/main" id="{1CCC4F94-31BC-2D46-9023-2A43908367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CABC3E9-DB57-8544-8D01-CFF2AC0F2FBE}" type="slidenum">
              <a:rPr lang="en-US" altLang="en-US" sz="1300" smtClean="0"/>
              <a:pPr>
                <a:spcBef>
                  <a:spcPct val="0"/>
                </a:spcBef>
              </a:pPr>
              <a:t>49</a:t>
            </a:fld>
            <a:endParaRPr lang="en-US" altLang="en-US" sz="1300"/>
          </a:p>
        </p:txBody>
      </p:sp>
      <p:sp>
        <p:nvSpPr>
          <p:cNvPr id="87044" name="Rectangle 2">
            <a:extLst>
              <a:ext uri="{FF2B5EF4-FFF2-40B4-BE49-F238E27FC236}">
                <a16:creationId xmlns:a16="http://schemas.microsoft.com/office/drawing/2014/main" id="{C7FBE4AB-954F-2340-B06C-49EA819C1321}"/>
              </a:ext>
            </a:extLst>
          </p:cNvPr>
          <p:cNvSpPr>
            <a:spLocks noGrp="1" noRot="1" noChangeAspect="1" noChangeArrowheads="1" noTextEdit="1"/>
          </p:cNvSpPr>
          <p:nvPr>
            <p:ph type="sldImg"/>
          </p:nvPr>
        </p:nvSpPr>
        <p:spPr>
          <a:solidFill>
            <a:srgbClr val="FFFFFF"/>
          </a:solidFill>
          <a:ln/>
        </p:spPr>
      </p:sp>
      <p:sp>
        <p:nvSpPr>
          <p:cNvPr id="87045" name="Rectangle 3">
            <a:extLst>
              <a:ext uri="{FF2B5EF4-FFF2-40B4-BE49-F238E27FC236}">
                <a16:creationId xmlns:a16="http://schemas.microsoft.com/office/drawing/2014/main" id="{049B2645-0036-F243-83EF-DB35871B8BB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a:extLst>
              <a:ext uri="{FF2B5EF4-FFF2-40B4-BE49-F238E27FC236}">
                <a16:creationId xmlns:a16="http://schemas.microsoft.com/office/drawing/2014/main" id="{0DB25A72-F1D2-0A4B-A5C2-590138F80533}"/>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851D22C-94D6-084D-9DA5-102C73A97EA1}" type="datetime4">
              <a:rPr lang="en-US" altLang="en-US" sz="1300" smtClean="0"/>
              <a:pPr>
                <a:spcBef>
                  <a:spcPct val="0"/>
                </a:spcBef>
              </a:pPr>
              <a:t>October 28, 2020</a:t>
            </a:fld>
            <a:endParaRPr lang="en-US" altLang="en-US" sz="1300"/>
          </a:p>
        </p:txBody>
      </p:sp>
      <p:sp>
        <p:nvSpPr>
          <p:cNvPr id="17410" name="Rectangle 6">
            <a:extLst>
              <a:ext uri="{FF2B5EF4-FFF2-40B4-BE49-F238E27FC236}">
                <a16:creationId xmlns:a16="http://schemas.microsoft.com/office/drawing/2014/main" id="{E4C2BEF8-E6EF-1A4E-B780-338D83990A74}"/>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17411" name="Rectangle 7">
            <a:extLst>
              <a:ext uri="{FF2B5EF4-FFF2-40B4-BE49-F238E27FC236}">
                <a16:creationId xmlns:a16="http://schemas.microsoft.com/office/drawing/2014/main" id="{0895D592-924A-FA45-A1FB-89D618C523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B886FD6-F127-464C-8255-E1C8C2FC73D7}" type="slidenum">
              <a:rPr lang="en-US" altLang="en-US" sz="1300" smtClean="0"/>
              <a:pPr>
                <a:spcBef>
                  <a:spcPct val="0"/>
                </a:spcBef>
              </a:pPr>
              <a:t>8</a:t>
            </a:fld>
            <a:endParaRPr lang="en-US" altLang="en-US" sz="1300"/>
          </a:p>
        </p:txBody>
      </p:sp>
      <p:sp>
        <p:nvSpPr>
          <p:cNvPr id="17412" name="Rectangle 2">
            <a:extLst>
              <a:ext uri="{FF2B5EF4-FFF2-40B4-BE49-F238E27FC236}">
                <a16:creationId xmlns:a16="http://schemas.microsoft.com/office/drawing/2014/main" id="{26FE2F50-0BCA-AD43-ADDA-EE6D41D5F873}"/>
              </a:ext>
            </a:extLst>
          </p:cNvPr>
          <p:cNvSpPr>
            <a:spLocks noGrp="1" noRot="1" noChangeAspect="1" noChangeArrowheads="1" noTextEdit="1"/>
          </p:cNvSpPr>
          <p:nvPr>
            <p:ph type="sldImg"/>
          </p:nvPr>
        </p:nvSpPr>
        <p:spPr>
          <a:solidFill>
            <a:srgbClr val="FFFFFF"/>
          </a:solidFill>
          <a:ln/>
        </p:spPr>
      </p:sp>
      <p:sp>
        <p:nvSpPr>
          <p:cNvPr id="17413" name="Rectangle 3">
            <a:extLst>
              <a:ext uri="{FF2B5EF4-FFF2-40B4-BE49-F238E27FC236}">
                <a16:creationId xmlns:a16="http://schemas.microsoft.com/office/drawing/2014/main" id="{AD51CD6E-F0D0-7A4E-B0CB-605A06683AE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3">
            <a:extLst>
              <a:ext uri="{FF2B5EF4-FFF2-40B4-BE49-F238E27FC236}">
                <a16:creationId xmlns:a16="http://schemas.microsoft.com/office/drawing/2014/main" id="{0C65F4AE-E6F8-3841-B933-1EC60BE728C7}"/>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34F7E62-B26E-574E-B47A-EA31808C319C}" type="datetime4">
              <a:rPr lang="en-US" altLang="en-US" sz="1300" smtClean="0"/>
              <a:pPr>
                <a:spcBef>
                  <a:spcPct val="0"/>
                </a:spcBef>
              </a:pPr>
              <a:t>October 28, 2020</a:t>
            </a:fld>
            <a:endParaRPr lang="en-US" altLang="en-US" sz="1300"/>
          </a:p>
        </p:txBody>
      </p:sp>
      <p:sp>
        <p:nvSpPr>
          <p:cNvPr id="20482" name="Rectangle 6">
            <a:extLst>
              <a:ext uri="{FF2B5EF4-FFF2-40B4-BE49-F238E27FC236}">
                <a16:creationId xmlns:a16="http://schemas.microsoft.com/office/drawing/2014/main" id="{9094EBAC-ADC1-A244-A556-1F99C5E5942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20483" name="Rectangle 7">
            <a:extLst>
              <a:ext uri="{FF2B5EF4-FFF2-40B4-BE49-F238E27FC236}">
                <a16:creationId xmlns:a16="http://schemas.microsoft.com/office/drawing/2014/main" id="{FED6B77E-32D7-A449-9627-503E7B0012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07BE98D-473B-7247-8443-5974620BAA61}" type="slidenum">
              <a:rPr lang="en-US" altLang="en-US" sz="1300" smtClean="0"/>
              <a:pPr>
                <a:spcBef>
                  <a:spcPct val="0"/>
                </a:spcBef>
              </a:pPr>
              <a:t>10</a:t>
            </a:fld>
            <a:endParaRPr lang="en-US" altLang="en-US" sz="1300"/>
          </a:p>
        </p:txBody>
      </p:sp>
      <p:sp>
        <p:nvSpPr>
          <p:cNvPr id="20484" name="Rectangle 2">
            <a:extLst>
              <a:ext uri="{FF2B5EF4-FFF2-40B4-BE49-F238E27FC236}">
                <a16:creationId xmlns:a16="http://schemas.microsoft.com/office/drawing/2014/main" id="{D4C0114B-5F68-BD45-A58A-0A09F2AA1EB0}"/>
              </a:ext>
            </a:extLst>
          </p:cNvPr>
          <p:cNvSpPr>
            <a:spLocks noGrp="1" noRot="1" noChangeAspect="1" noChangeArrowheads="1" noTextEdit="1"/>
          </p:cNvSpPr>
          <p:nvPr>
            <p:ph type="sldImg"/>
          </p:nvPr>
        </p:nvSpPr>
        <p:spPr>
          <a:solidFill>
            <a:srgbClr val="FFFFFF"/>
          </a:solidFill>
          <a:ln/>
        </p:spPr>
      </p:sp>
      <p:sp>
        <p:nvSpPr>
          <p:cNvPr id="20485" name="Rectangle 3">
            <a:extLst>
              <a:ext uri="{FF2B5EF4-FFF2-40B4-BE49-F238E27FC236}">
                <a16:creationId xmlns:a16="http://schemas.microsoft.com/office/drawing/2014/main" id="{DC2533EC-0C04-0442-B22A-BA6A21691CF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ate Placeholder 3">
            <a:extLst>
              <a:ext uri="{FF2B5EF4-FFF2-40B4-BE49-F238E27FC236}">
                <a16:creationId xmlns:a16="http://schemas.microsoft.com/office/drawing/2014/main" id="{22EDAB90-89C8-F44F-A53C-216C6CE9EDFD}"/>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25A9FB1-134F-1345-9800-B23ECA631390}" type="datetime4">
              <a:rPr lang="en-US" altLang="en-US" sz="1300" smtClean="0"/>
              <a:pPr>
                <a:spcBef>
                  <a:spcPct val="0"/>
                </a:spcBef>
              </a:pPr>
              <a:t>October 28, 2020</a:t>
            </a:fld>
            <a:endParaRPr lang="en-US" altLang="en-US" sz="1300"/>
          </a:p>
        </p:txBody>
      </p:sp>
      <p:sp>
        <p:nvSpPr>
          <p:cNvPr id="22530" name="Rectangle 6">
            <a:extLst>
              <a:ext uri="{FF2B5EF4-FFF2-40B4-BE49-F238E27FC236}">
                <a16:creationId xmlns:a16="http://schemas.microsoft.com/office/drawing/2014/main" id="{AF9AC506-56C3-5E4C-9EB0-F1DBE100E587}"/>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22531" name="Rectangle 7">
            <a:extLst>
              <a:ext uri="{FF2B5EF4-FFF2-40B4-BE49-F238E27FC236}">
                <a16:creationId xmlns:a16="http://schemas.microsoft.com/office/drawing/2014/main" id="{F342A5A1-A101-9848-8B8E-D8F70565B9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87828B2-4ECC-C44C-B116-170EE060C41F}" type="slidenum">
              <a:rPr lang="en-US" altLang="en-US" sz="1300" smtClean="0"/>
              <a:pPr>
                <a:spcBef>
                  <a:spcPct val="0"/>
                </a:spcBef>
              </a:pPr>
              <a:t>11</a:t>
            </a:fld>
            <a:endParaRPr lang="en-US" altLang="en-US" sz="1300"/>
          </a:p>
        </p:txBody>
      </p:sp>
      <p:sp>
        <p:nvSpPr>
          <p:cNvPr id="22532" name="Rectangle 2">
            <a:extLst>
              <a:ext uri="{FF2B5EF4-FFF2-40B4-BE49-F238E27FC236}">
                <a16:creationId xmlns:a16="http://schemas.microsoft.com/office/drawing/2014/main" id="{9F502027-FD19-0B45-9A60-7C508807EB1D}"/>
              </a:ext>
            </a:extLst>
          </p:cNvPr>
          <p:cNvSpPr>
            <a:spLocks noGrp="1" noRot="1" noChangeAspect="1" noChangeArrowheads="1" noTextEdit="1"/>
          </p:cNvSpPr>
          <p:nvPr>
            <p:ph type="sldImg"/>
          </p:nvPr>
        </p:nvSpPr>
        <p:spPr>
          <a:solidFill>
            <a:srgbClr val="FFFFFF"/>
          </a:solidFill>
          <a:ln/>
        </p:spPr>
      </p:sp>
      <p:sp>
        <p:nvSpPr>
          <p:cNvPr id="22533" name="Rectangle 3">
            <a:extLst>
              <a:ext uri="{FF2B5EF4-FFF2-40B4-BE49-F238E27FC236}">
                <a16:creationId xmlns:a16="http://schemas.microsoft.com/office/drawing/2014/main" id="{D592C7D0-10BF-2D4C-AA31-E8AA8F884B0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ate Placeholder 3">
            <a:extLst>
              <a:ext uri="{FF2B5EF4-FFF2-40B4-BE49-F238E27FC236}">
                <a16:creationId xmlns:a16="http://schemas.microsoft.com/office/drawing/2014/main" id="{63A60A68-FB77-A443-A361-C6399C7D0819}"/>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74084D1-E03B-E54B-A893-4BB91E9D819E}" type="datetime4">
              <a:rPr lang="en-US" altLang="en-US" sz="1300" smtClean="0"/>
              <a:pPr>
                <a:spcBef>
                  <a:spcPct val="0"/>
                </a:spcBef>
              </a:pPr>
              <a:t>October 28, 2020</a:t>
            </a:fld>
            <a:endParaRPr lang="en-US" altLang="en-US" sz="1300"/>
          </a:p>
        </p:txBody>
      </p:sp>
      <p:sp>
        <p:nvSpPr>
          <p:cNvPr id="24578" name="Rectangle 6">
            <a:extLst>
              <a:ext uri="{FF2B5EF4-FFF2-40B4-BE49-F238E27FC236}">
                <a16:creationId xmlns:a16="http://schemas.microsoft.com/office/drawing/2014/main" id="{38A77A6A-2DC4-7A49-9709-C5FB41B3603E}"/>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24579" name="Rectangle 7">
            <a:extLst>
              <a:ext uri="{FF2B5EF4-FFF2-40B4-BE49-F238E27FC236}">
                <a16:creationId xmlns:a16="http://schemas.microsoft.com/office/drawing/2014/main" id="{8BC6096C-15A3-E845-8BF2-EBEC1D547E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215B444-5D5A-6143-B17D-4CC4216D0DF7}" type="slidenum">
              <a:rPr lang="en-US" altLang="en-US" sz="1300" smtClean="0"/>
              <a:pPr>
                <a:spcBef>
                  <a:spcPct val="0"/>
                </a:spcBef>
              </a:pPr>
              <a:t>12</a:t>
            </a:fld>
            <a:endParaRPr lang="en-US" altLang="en-US" sz="1300"/>
          </a:p>
        </p:txBody>
      </p:sp>
      <p:sp>
        <p:nvSpPr>
          <p:cNvPr id="24580" name="Rectangle 2">
            <a:extLst>
              <a:ext uri="{FF2B5EF4-FFF2-40B4-BE49-F238E27FC236}">
                <a16:creationId xmlns:a16="http://schemas.microsoft.com/office/drawing/2014/main" id="{0E3656B9-260E-3F41-AE52-A6B1C7CD285D}"/>
              </a:ext>
            </a:extLst>
          </p:cNvPr>
          <p:cNvSpPr>
            <a:spLocks noGrp="1" noRot="1" noChangeAspect="1" noChangeArrowheads="1" noTextEdit="1"/>
          </p:cNvSpPr>
          <p:nvPr>
            <p:ph type="sldImg"/>
          </p:nvPr>
        </p:nvSpPr>
        <p:spPr>
          <a:solidFill>
            <a:srgbClr val="FFFFFF"/>
          </a:solidFill>
          <a:ln/>
        </p:spPr>
      </p:sp>
      <p:sp>
        <p:nvSpPr>
          <p:cNvPr id="24581" name="Rectangle 3">
            <a:extLst>
              <a:ext uri="{FF2B5EF4-FFF2-40B4-BE49-F238E27FC236}">
                <a16:creationId xmlns:a16="http://schemas.microsoft.com/office/drawing/2014/main" id="{327799BE-14A6-0C41-8CC4-B93606786E4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3">
            <a:extLst>
              <a:ext uri="{FF2B5EF4-FFF2-40B4-BE49-F238E27FC236}">
                <a16:creationId xmlns:a16="http://schemas.microsoft.com/office/drawing/2014/main" id="{526C3D9D-3191-F14E-8C8C-BD080AE5AB43}"/>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25218D9-A0F4-B24B-A545-BB1F5FF73A29}" type="datetime4">
              <a:rPr lang="en-US" altLang="en-US" sz="1300" smtClean="0"/>
              <a:pPr>
                <a:spcBef>
                  <a:spcPct val="0"/>
                </a:spcBef>
              </a:pPr>
              <a:t>October 28, 2020</a:t>
            </a:fld>
            <a:endParaRPr lang="en-US" altLang="en-US" sz="1300"/>
          </a:p>
        </p:txBody>
      </p:sp>
      <p:sp>
        <p:nvSpPr>
          <p:cNvPr id="26626" name="Rectangle 6">
            <a:extLst>
              <a:ext uri="{FF2B5EF4-FFF2-40B4-BE49-F238E27FC236}">
                <a16:creationId xmlns:a16="http://schemas.microsoft.com/office/drawing/2014/main" id="{19E4846D-5509-6944-BF06-70B6B7BB1478}"/>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26627" name="Rectangle 7">
            <a:extLst>
              <a:ext uri="{FF2B5EF4-FFF2-40B4-BE49-F238E27FC236}">
                <a16:creationId xmlns:a16="http://schemas.microsoft.com/office/drawing/2014/main" id="{3E2751AB-0B7A-2A48-AAE2-9E854E8400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A894561-0576-3440-89A1-E1F98E64B0E8}" type="slidenum">
              <a:rPr lang="en-US" altLang="en-US" sz="1300" smtClean="0"/>
              <a:pPr>
                <a:spcBef>
                  <a:spcPct val="0"/>
                </a:spcBef>
              </a:pPr>
              <a:t>13</a:t>
            </a:fld>
            <a:endParaRPr lang="en-US" altLang="en-US" sz="1300"/>
          </a:p>
        </p:txBody>
      </p:sp>
      <p:sp>
        <p:nvSpPr>
          <p:cNvPr id="26628" name="Rectangle 2">
            <a:extLst>
              <a:ext uri="{FF2B5EF4-FFF2-40B4-BE49-F238E27FC236}">
                <a16:creationId xmlns:a16="http://schemas.microsoft.com/office/drawing/2014/main" id="{7DF718F8-38FD-0547-91E1-64A3650B6D03}"/>
              </a:ext>
            </a:extLst>
          </p:cNvPr>
          <p:cNvSpPr>
            <a:spLocks noGrp="1" noRot="1" noChangeAspect="1" noChangeArrowheads="1" noTextEdit="1"/>
          </p:cNvSpPr>
          <p:nvPr>
            <p:ph type="sldImg"/>
          </p:nvPr>
        </p:nvSpPr>
        <p:spPr>
          <a:solidFill>
            <a:srgbClr val="FFFFFF"/>
          </a:solidFill>
          <a:ln/>
        </p:spPr>
      </p:sp>
      <p:sp>
        <p:nvSpPr>
          <p:cNvPr id="26629" name="Rectangle 3">
            <a:extLst>
              <a:ext uri="{FF2B5EF4-FFF2-40B4-BE49-F238E27FC236}">
                <a16:creationId xmlns:a16="http://schemas.microsoft.com/office/drawing/2014/main" id="{AE46ED96-DB18-C74F-A13D-1022D4A9A1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3">
            <a:extLst>
              <a:ext uri="{FF2B5EF4-FFF2-40B4-BE49-F238E27FC236}">
                <a16:creationId xmlns:a16="http://schemas.microsoft.com/office/drawing/2014/main" id="{1CE1ACBA-E53D-E441-97E7-69165A193609}"/>
              </a:ext>
            </a:extLst>
          </p:cNvPr>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D5A271E-4F34-C94E-8173-0EAA0033820F}" type="datetime4">
              <a:rPr lang="en-US" altLang="en-US" sz="1300" smtClean="0"/>
              <a:pPr>
                <a:spcBef>
                  <a:spcPct val="0"/>
                </a:spcBef>
              </a:pPr>
              <a:t>October 28, 2020</a:t>
            </a:fld>
            <a:endParaRPr lang="en-US" altLang="en-US" sz="1300"/>
          </a:p>
        </p:txBody>
      </p:sp>
      <p:sp>
        <p:nvSpPr>
          <p:cNvPr id="28674" name="Rectangle 6">
            <a:extLst>
              <a:ext uri="{FF2B5EF4-FFF2-40B4-BE49-F238E27FC236}">
                <a16:creationId xmlns:a16="http://schemas.microsoft.com/office/drawing/2014/main" id="{93C0975E-7FD2-2B4A-909D-C06B4C464C7D}"/>
              </a:ext>
            </a:extLst>
          </p:cNvPr>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800" b="1">
                <a:solidFill>
                  <a:schemeClr val="tx1"/>
                </a:solidFill>
                <a:latin typeface="Arial" panose="020B0604020202020204" pitchFamily="34" charset="0"/>
                <a:ea typeface="ＭＳ Ｐゴシック" panose="020B0600070205080204" pitchFamily="34" charset="-128"/>
              </a:defRPr>
            </a:lvl1pPr>
            <a:lvl2pPr marL="742950" indent="-285750" defTabSz="965200">
              <a:defRPr sz="2800" b="1">
                <a:solidFill>
                  <a:schemeClr val="tx1"/>
                </a:solidFill>
                <a:latin typeface="Arial" panose="020B0604020202020204" pitchFamily="34" charset="0"/>
                <a:ea typeface="ＭＳ Ｐゴシック" panose="020B0600070205080204" pitchFamily="34" charset="-128"/>
              </a:defRPr>
            </a:lvl2pPr>
            <a:lvl3pPr marL="1143000" indent="-228600" defTabSz="965200">
              <a:defRPr sz="2800" b="1">
                <a:solidFill>
                  <a:schemeClr val="tx1"/>
                </a:solidFill>
                <a:latin typeface="Arial" panose="020B0604020202020204" pitchFamily="34" charset="0"/>
                <a:ea typeface="ＭＳ Ｐゴシック" panose="020B0600070205080204" pitchFamily="34" charset="-128"/>
              </a:defRPr>
            </a:lvl3pPr>
            <a:lvl4pPr marL="1600200" indent="-228600" defTabSz="965200">
              <a:defRPr sz="2800" b="1">
                <a:solidFill>
                  <a:schemeClr val="tx1"/>
                </a:solidFill>
                <a:latin typeface="Arial" panose="020B0604020202020204" pitchFamily="34" charset="0"/>
                <a:ea typeface="ＭＳ Ｐゴシック" panose="020B0600070205080204" pitchFamily="34" charset="-128"/>
              </a:defRPr>
            </a:lvl4pPr>
            <a:lvl5pPr marL="2057400" indent="-228600" defTabSz="965200">
              <a:defRPr sz="2800" b="1">
                <a:solidFill>
                  <a:schemeClr val="tx1"/>
                </a:solidFill>
                <a:latin typeface="Arial" panose="020B0604020202020204" pitchFamily="34" charset="0"/>
                <a:ea typeface="ＭＳ Ｐゴシック" panose="020B0600070205080204" pitchFamily="34" charset="-128"/>
              </a:defRPr>
            </a:lvl5pPr>
            <a:lvl6pPr marL="25146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defTabSz="965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300" b="0">
                <a:latin typeface="Times New Roman" panose="02020603050405020304" pitchFamily="18" charset="0"/>
              </a:rPr>
              <a:t>A Small Dose of Toxicology - Overview</a:t>
            </a:r>
          </a:p>
        </p:txBody>
      </p:sp>
      <p:sp>
        <p:nvSpPr>
          <p:cNvPr id="28675" name="Rectangle 7">
            <a:extLst>
              <a:ext uri="{FF2B5EF4-FFF2-40B4-BE49-F238E27FC236}">
                <a16:creationId xmlns:a16="http://schemas.microsoft.com/office/drawing/2014/main" id="{EA0AD43D-D0DF-F447-8AB5-5F83779DCA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52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7038148-0A82-5D40-BFCF-FB4B8D868AAF}" type="slidenum">
              <a:rPr lang="en-US" altLang="en-US" sz="1300" smtClean="0"/>
              <a:pPr>
                <a:spcBef>
                  <a:spcPct val="0"/>
                </a:spcBef>
              </a:pPr>
              <a:t>14</a:t>
            </a:fld>
            <a:endParaRPr lang="en-US" altLang="en-US" sz="1300"/>
          </a:p>
        </p:txBody>
      </p:sp>
      <p:sp>
        <p:nvSpPr>
          <p:cNvPr id="28676" name="Rectangle 2">
            <a:extLst>
              <a:ext uri="{FF2B5EF4-FFF2-40B4-BE49-F238E27FC236}">
                <a16:creationId xmlns:a16="http://schemas.microsoft.com/office/drawing/2014/main" id="{B24A9B6D-1B34-534C-AF5D-98D0D8D430C3}"/>
              </a:ext>
            </a:extLst>
          </p:cNvPr>
          <p:cNvSpPr>
            <a:spLocks noGrp="1" noRot="1" noChangeAspect="1" noChangeArrowheads="1" noTextEdit="1"/>
          </p:cNvSpPr>
          <p:nvPr>
            <p:ph type="sldImg"/>
          </p:nvPr>
        </p:nvSpPr>
        <p:spPr>
          <a:solidFill>
            <a:srgbClr val="FFFFFF"/>
          </a:solidFill>
          <a:ln/>
        </p:spPr>
      </p:sp>
      <p:sp>
        <p:nvSpPr>
          <p:cNvPr id="28677" name="Rectangle 3">
            <a:extLst>
              <a:ext uri="{FF2B5EF4-FFF2-40B4-BE49-F238E27FC236}">
                <a16:creationId xmlns:a16="http://schemas.microsoft.com/office/drawing/2014/main" id="{B71A379D-CAE2-DE41-98EF-4FF18D6F0E3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0F09AB9-2B32-4446-9F53-C3DC560BE172}"/>
              </a:ext>
            </a:extLst>
          </p:cNvPr>
          <p:cNvSpPr>
            <a:spLocks noChangeArrowheads="1"/>
          </p:cNvSpPr>
          <p:nvPr userDrawn="1"/>
        </p:nvSpPr>
        <p:spPr bwMode="auto">
          <a:xfrm>
            <a:off x="0" y="0"/>
            <a:ext cx="9144000" cy="914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charset="2"/>
              <a:buChar char="Ø"/>
              <a:defRPr sz="2800" b="1">
                <a:solidFill>
                  <a:schemeClr val="tx1"/>
                </a:solidFill>
                <a:latin typeface="Arial" charset="0"/>
                <a:ea typeface="ＭＳ Ｐゴシック" charset="-128"/>
              </a:defRPr>
            </a:lvl1pPr>
            <a:lvl2pPr marL="742950" indent="-285750">
              <a:buFont typeface="Wingdings" charset="2"/>
              <a:buChar char="Ø"/>
              <a:defRPr sz="2800" b="1">
                <a:solidFill>
                  <a:schemeClr val="tx1"/>
                </a:solidFill>
                <a:latin typeface="Arial" charset="0"/>
                <a:ea typeface="ＭＳ Ｐゴシック" charset="-128"/>
              </a:defRPr>
            </a:lvl2pPr>
            <a:lvl3pPr marL="1143000" indent="-228600">
              <a:buFont typeface="Wingdings" charset="2"/>
              <a:buChar char="Ø"/>
              <a:defRPr sz="2800" b="1">
                <a:solidFill>
                  <a:schemeClr val="tx1"/>
                </a:solidFill>
                <a:latin typeface="Arial" charset="0"/>
                <a:ea typeface="ＭＳ Ｐゴシック" charset="-128"/>
              </a:defRPr>
            </a:lvl3pPr>
            <a:lvl4pPr marL="1600200" indent="-228600">
              <a:buFont typeface="Wingdings" charset="2"/>
              <a:buChar char="Ø"/>
              <a:defRPr sz="2800" b="1">
                <a:solidFill>
                  <a:schemeClr val="tx1"/>
                </a:solidFill>
                <a:latin typeface="Arial" charset="0"/>
                <a:ea typeface="ＭＳ Ｐゴシック" charset="-128"/>
              </a:defRPr>
            </a:lvl4pPr>
            <a:lvl5pPr marL="2057400" indent="-228600">
              <a:buFont typeface="Wingdings" charset="2"/>
              <a:buChar char="Ø"/>
              <a:defRPr sz="2800" b="1">
                <a:solidFill>
                  <a:schemeClr val="tx1"/>
                </a:solidFill>
                <a:latin typeface="Arial" charset="0"/>
                <a:ea typeface="ＭＳ Ｐゴシック" charset="-128"/>
              </a:defRPr>
            </a:lvl5pPr>
            <a:lvl6pPr marL="25146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6pPr>
            <a:lvl7pPr marL="29718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7pPr>
            <a:lvl8pPr marL="34290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8pPr>
            <a:lvl9pPr marL="38862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9pPr>
          </a:lstStyle>
          <a:p>
            <a:pPr eaLnBrk="1" hangingPunct="1">
              <a:defRPr/>
            </a:pPr>
            <a:endParaRPr lang="en-US" altLang="en-US"/>
          </a:p>
        </p:txBody>
      </p:sp>
      <p:sp>
        <p:nvSpPr>
          <p:cNvPr id="3" name="Line 8">
            <a:extLst>
              <a:ext uri="{FF2B5EF4-FFF2-40B4-BE49-F238E27FC236}">
                <a16:creationId xmlns:a16="http://schemas.microsoft.com/office/drawing/2014/main" id="{7AC8086F-D07B-7D43-AB32-5066E3AEBEA3}"/>
              </a:ext>
            </a:extLst>
          </p:cNvPr>
          <p:cNvSpPr>
            <a:spLocks noChangeShapeType="1"/>
          </p:cNvSpPr>
          <p:nvPr userDrawn="1"/>
        </p:nvSpPr>
        <p:spPr bwMode="auto">
          <a:xfrm>
            <a:off x="0" y="9144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Text Box 15">
            <a:extLst>
              <a:ext uri="{FF2B5EF4-FFF2-40B4-BE49-F238E27FC236}">
                <a16:creationId xmlns:a16="http://schemas.microsoft.com/office/drawing/2014/main" id="{455AADD7-9BC1-784C-9ABE-A088A57B3B93}"/>
              </a:ext>
            </a:extLst>
          </p:cNvPr>
          <p:cNvSpPr txBox="1">
            <a:spLocks noChangeArrowheads="1"/>
          </p:cNvSpPr>
          <p:nvPr userDrawn="1"/>
        </p:nvSpPr>
        <p:spPr bwMode="auto">
          <a:xfrm>
            <a:off x="7007087" y="6601999"/>
            <a:ext cx="2133600" cy="246062"/>
          </a:xfrm>
          <a:prstGeom prst="rect">
            <a:avLst/>
          </a:prstGeom>
          <a:solidFill>
            <a:schemeClr val="hlink"/>
          </a:solidFill>
          <a:ln w="9525">
            <a:solidFill>
              <a:schemeClr val="tx1"/>
            </a:solidFill>
            <a:miter lim="800000"/>
            <a:headEnd/>
            <a:tailEnd/>
          </a:ln>
          <a:effectLst/>
          <a:extLst>
            <a:ext uri="{AF507438-7753-43e0-B8FC-AC1667EBCBE1}"/>
          </a:extLst>
        </p:spPr>
        <p:txBody>
          <a:bodyPr>
            <a:spAutoFit/>
          </a:bodyP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6pPr>
            <a:lvl7pPr marL="29718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7pPr>
            <a:lvl8pPr marL="34290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8pPr>
            <a:lvl9pPr marL="38862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9pPr>
          </a:lstStyle>
          <a:p>
            <a:pPr eaLnBrk="1" hangingPunct="1">
              <a:defRPr/>
            </a:pPr>
            <a:r>
              <a:rPr lang="en-US" altLang="en-US" sz="1000" dirty="0">
                <a:solidFill>
                  <a:schemeClr val="tx2"/>
                </a:solidFill>
              </a:rPr>
              <a:t>Air Pollution Toxicity – 10/28/20</a:t>
            </a:r>
          </a:p>
        </p:txBody>
      </p:sp>
    </p:spTree>
    <p:extLst>
      <p:ext uri="{BB962C8B-B14F-4D97-AF65-F5344CB8AC3E}">
        <p14:creationId xmlns:p14="http://schemas.microsoft.com/office/powerpoint/2010/main" val="279847329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13298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049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053683"/>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BD9809E-AC6E-C54A-9AC9-F5EB9E5152C2}"/>
              </a:ext>
            </a:extLst>
          </p:cNvPr>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charset="-128"/>
              </a:defRPr>
            </a:lvl1pPr>
          </a:lstStyle>
          <a:p>
            <a:pPr>
              <a:defRPr/>
            </a:pPr>
            <a:endParaRPr lang="en-US"/>
          </a:p>
        </p:txBody>
      </p:sp>
      <p:sp>
        <p:nvSpPr>
          <p:cNvPr id="3" name="Rectangle 5">
            <a:extLst>
              <a:ext uri="{FF2B5EF4-FFF2-40B4-BE49-F238E27FC236}">
                <a16:creationId xmlns:a16="http://schemas.microsoft.com/office/drawing/2014/main" id="{4D344513-FBA7-924F-A52F-019963860BCA}"/>
              </a:ext>
            </a:extLst>
          </p:cNvPr>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ea typeface="ＭＳ Ｐゴシック" charset="-128"/>
              </a:defRPr>
            </a:lvl1pPr>
          </a:lstStyle>
          <a:p>
            <a:pPr>
              <a:defRPr/>
            </a:pPr>
            <a:endParaRPr lang="en-US"/>
          </a:p>
        </p:txBody>
      </p:sp>
      <p:sp>
        <p:nvSpPr>
          <p:cNvPr id="4" name="Rectangle 6">
            <a:extLst>
              <a:ext uri="{FF2B5EF4-FFF2-40B4-BE49-F238E27FC236}">
                <a16:creationId xmlns:a16="http://schemas.microsoft.com/office/drawing/2014/main" id="{96F7E84F-9738-044C-90CB-D127FF954960}"/>
              </a:ext>
            </a:extLst>
          </p:cNvPr>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ea typeface="ＭＳ Ｐゴシック" charset="-128"/>
              </a:defRPr>
            </a:lvl1pPr>
          </a:lstStyle>
          <a:p>
            <a:pPr>
              <a:defRPr/>
            </a:pPr>
            <a:fld id="{7C87B195-5437-704C-B192-3D852AB0C6EF}" type="slidenum">
              <a:rPr lang="en-US" altLang="en-US"/>
              <a:pPr>
                <a:defRPr/>
              </a:pPr>
              <a:t>‹#›</a:t>
            </a:fld>
            <a:endParaRPr lang="en-US" altLang="en-US"/>
          </a:p>
        </p:txBody>
      </p:sp>
    </p:spTree>
    <p:extLst>
      <p:ext uri="{BB962C8B-B14F-4D97-AF65-F5344CB8AC3E}">
        <p14:creationId xmlns:p14="http://schemas.microsoft.com/office/powerpoint/2010/main" val="412071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971737"/>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379872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373658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02988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242102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2261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26545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466312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CFE"/>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E142C1B5-EBF3-6740-998D-1F077CB94DA2}"/>
              </a:ext>
            </a:extLst>
          </p:cNvPr>
          <p:cNvSpPr>
            <a:spLocks noChangeArrowheads="1"/>
          </p:cNvSpPr>
          <p:nvPr userDrawn="1"/>
        </p:nvSpPr>
        <p:spPr bwMode="auto">
          <a:xfrm>
            <a:off x="0" y="0"/>
            <a:ext cx="9144000" cy="914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charset="2"/>
              <a:buChar char="Ø"/>
              <a:defRPr sz="2800" b="1">
                <a:solidFill>
                  <a:schemeClr val="tx1"/>
                </a:solidFill>
                <a:latin typeface="Arial" charset="0"/>
                <a:ea typeface="ＭＳ Ｐゴシック" charset="-128"/>
              </a:defRPr>
            </a:lvl1pPr>
            <a:lvl2pPr marL="742950" indent="-285750">
              <a:buFont typeface="Wingdings" charset="2"/>
              <a:buChar char="Ø"/>
              <a:defRPr sz="2800" b="1">
                <a:solidFill>
                  <a:schemeClr val="tx1"/>
                </a:solidFill>
                <a:latin typeface="Arial" charset="0"/>
                <a:ea typeface="ＭＳ Ｐゴシック" charset="-128"/>
              </a:defRPr>
            </a:lvl2pPr>
            <a:lvl3pPr marL="1143000" indent="-228600">
              <a:buFont typeface="Wingdings" charset="2"/>
              <a:buChar char="Ø"/>
              <a:defRPr sz="2800" b="1">
                <a:solidFill>
                  <a:schemeClr val="tx1"/>
                </a:solidFill>
                <a:latin typeface="Arial" charset="0"/>
                <a:ea typeface="ＭＳ Ｐゴシック" charset="-128"/>
              </a:defRPr>
            </a:lvl3pPr>
            <a:lvl4pPr marL="1600200" indent="-228600">
              <a:buFont typeface="Wingdings" charset="2"/>
              <a:buChar char="Ø"/>
              <a:defRPr sz="2800" b="1">
                <a:solidFill>
                  <a:schemeClr val="tx1"/>
                </a:solidFill>
                <a:latin typeface="Arial" charset="0"/>
                <a:ea typeface="ＭＳ Ｐゴシック" charset="-128"/>
              </a:defRPr>
            </a:lvl4pPr>
            <a:lvl5pPr marL="2057400" indent="-228600">
              <a:buFont typeface="Wingdings" charset="2"/>
              <a:buChar char="Ø"/>
              <a:defRPr sz="2800" b="1">
                <a:solidFill>
                  <a:schemeClr val="tx1"/>
                </a:solidFill>
                <a:latin typeface="Arial" charset="0"/>
                <a:ea typeface="ＭＳ Ｐゴシック" charset="-128"/>
              </a:defRPr>
            </a:lvl5pPr>
            <a:lvl6pPr marL="25146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6pPr>
            <a:lvl7pPr marL="29718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7pPr>
            <a:lvl8pPr marL="34290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8pPr>
            <a:lvl9pPr marL="38862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9pPr>
          </a:lstStyle>
          <a:p>
            <a:pPr eaLnBrk="1" hangingPunct="1">
              <a:defRPr/>
            </a:pPr>
            <a:endParaRPr lang="en-US" altLang="en-US"/>
          </a:p>
        </p:txBody>
      </p:sp>
      <p:sp>
        <p:nvSpPr>
          <p:cNvPr id="1027" name="Rectangle 8">
            <a:extLst>
              <a:ext uri="{FF2B5EF4-FFF2-40B4-BE49-F238E27FC236}">
                <a16:creationId xmlns:a16="http://schemas.microsoft.com/office/drawing/2014/main" id="{75D9BA27-DD65-8643-BBCC-8D03A44C0DF4}"/>
              </a:ext>
            </a:extLst>
          </p:cNvPr>
          <p:cNvSpPr>
            <a:spLocks noChangeArrowheads="1"/>
          </p:cNvSpPr>
          <p:nvPr userDrawn="1"/>
        </p:nvSpPr>
        <p:spPr bwMode="auto">
          <a:xfrm>
            <a:off x="0" y="0"/>
            <a:ext cx="9144000" cy="9144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charset="2"/>
              <a:buChar char="Ø"/>
              <a:defRPr sz="2800" b="1">
                <a:solidFill>
                  <a:schemeClr val="tx1"/>
                </a:solidFill>
                <a:latin typeface="Arial" charset="0"/>
                <a:ea typeface="ＭＳ Ｐゴシック" charset="-128"/>
              </a:defRPr>
            </a:lvl1pPr>
            <a:lvl2pPr marL="742950" indent="-285750">
              <a:buFont typeface="Wingdings" charset="2"/>
              <a:buChar char="Ø"/>
              <a:defRPr sz="2800" b="1">
                <a:solidFill>
                  <a:schemeClr val="tx1"/>
                </a:solidFill>
                <a:latin typeface="Arial" charset="0"/>
                <a:ea typeface="ＭＳ Ｐゴシック" charset="-128"/>
              </a:defRPr>
            </a:lvl2pPr>
            <a:lvl3pPr marL="1143000" indent="-228600">
              <a:buFont typeface="Wingdings" charset="2"/>
              <a:buChar char="Ø"/>
              <a:defRPr sz="2800" b="1">
                <a:solidFill>
                  <a:schemeClr val="tx1"/>
                </a:solidFill>
                <a:latin typeface="Arial" charset="0"/>
                <a:ea typeface="ＭＳ Ｐゴシック" charset="-128"/>
              </a:defRPr>
            </a:lvl3pPr>
            <a:lvl4pPr marL="1600200" indent="-228600">
              <a:buFont typeface="Wingdings" charset="2"/>
              <a:buChar char="Ø"/>
              <a:defRPr sz="2800" b="1">
                <a:solidFill>
                  <a:schemeClr val="tx1"/>
                </a:solidFill>
                <a:latin typeface="Arial" charset="0"/>
                <a:ea typeface="ＭＳ Ｐゴシック" charset="-128"/>
              </a:defRPr>
            </a:lvl4pPr>
            <a:lvl5pPr marL="2057400" indent="-228600">
              <a:buFont typeface="Wingdings" charset="2"/>
              <a:buChar char="Ø"/>
              <a:defRPr sz="2800" b="1">
                <a:solidFill>
                  <a:schemeClr val="tx1"/>
                </a:solidFill>
                <a:latin typeface="Arial" charset="0"/>
                <a:ea typeface="ＭＳ Ｐゴシック" charset="-128"/>
              </a:defRPr>
            </a:lvl5pPr>
            <a:lvl6pPr marL="25146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6pPr>
            <a:lvl7pPr marL="29718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7pPr>
            <a:lvl8pPr marL="34290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8pPr>
            <a:lvl9pPr marL="38862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9pPr>
          </a:lstStyle>
          <a:p>
            <a:pPr eaLnBrk="1" hangingPunct="1">
              <a:defRPr/>
            </a:pPr>
            <a:endParaRPr lang="en-US" altLang="en-US"/>
          </a:p>
        </p:txBody>
      </p:sp>
      <p:sp>
        <p:nvSpPr>
          <p:cNvPr id="1028" name="Line 9">
            <a:extLst>
              <a:ext uri="{FF2B5EF4-FFF2-40B4-BE49-F238E27FC236}">
                <a16:creationId xmlns:a16="http://schemas.microsoft.com/office/drawing/2014/main" id="{6ABD7F69-3801-3648-8C66-696E33B321F3}"/>
              </a:ext>
            </a:extLst>
          </p:cNvPr>
          <p:cNvSpPr>
            <a:spLocks noChangeShapeType="1"/>
          </p:cNvSpPr>
          <p:nvPr userDrawn="1"/>
        </p:nvSpPr>
        <p:spPr bwMode="auto">
          <a:xfrm>
            <a:off x="0" y="9144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12">
            <a:extLst>
              <a:ext uri="{FF2B5EF4-FFF2-40B4-BE49-F238E27FC236}">
                <a16:creationId xmlns:a16="http://schemas.microsoft.com/office/drawing/2014/main" id="{73838E6C-E2F5-A942-A3CA-E01C56BAAEED}"/>
              </a:ext>
            </a:extLst>
          </p:cNvPr>
          <p:cNvSpPr>
            <a:spLocks noGrp="1" noChangeArrowheads="1"/>
          </p:cNvSpPr>
          <p:nvPr>
            <p:ph type="title"/>
          </p:nvPr>
        </p:nvSpPr>
        <p:spPr bwMode="auto">
          <a:xfrm>
            <a:off x="6858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p>
        </p:txBody>
      </p:sp>
      <p:sp>
        <p:nvSpPr>
          <p:cNvPr id="9" name="Text Box 15">
            <a:extLst>
              <a:ext uri="{FF2B5EF4-FFF2-40B4-BE49-F238E27FC236}">
                <a16:creationId xmlns:a16="http://schemas.microsoft.com/office/drawing/2014/main" id="{8E249A0A-8384-C246-AEB5-DC12C46E9BEA}"/>
              </a:ext>
            </a:extLst>
          </p:cNvPr>
          <p:cNvSpPr txBox="1">
            <a:spLocks noChangeArrowheads="1"/>
          </p:cNvSpPr>
          <p:nvPr userDrawn="1"/>
        </p:nvSpPr>
        <p:spPr bwMode="auto">
          <a:xfrm>
            <a:off x="7007087" y="6601999"/>
            <a:ext cx="2133600" cy="246062"/>
          </a:xfrm>
          <a:prstGeom prst="rect">
            <a:avLst/>
          </a:prstGeom>
          <a:solidFill>
            <a:schemeClr val="hlink"/>
          </a:solidFill>
          <a:ln w="9525">
            <a:solidFill>
              <a:schemeClr val="tx1"/>
            </a:solidFill>
            <a:miter lim="800000"/>
            <a:headEnd/>
            <a:tailEnd/>
          </a:ln>
          <a:effectLst/>
          <a:extLst>
            <a:ext uri="{AF507438-7753-43e0-B8FC-AC1667EBCBE1}"/>
          </a:extLst>
        </p:spPr>
        <p:txBody>
          <a:bodyPr>
            <a:spAutoFit/>
          </a:bodyPr>
          <a:lstStyle>
            <a:lvl1pPr eaLnBrk="0" hangingPunct="0">
              <a:defRPr sz="2800" b="1">
                <a:solidFill>
                  <a:schemeClr val="tx1"/>
                </a:solidFill>
                <a:latin typeface="Arial" charset="0"/>
                <a:ea typeface="ＭＳ Ｐゴシック" charset="-128"/>
              </a:defRPr>
            </a:lvl1pPr>
            <a:lvl2pPr marL="742950" indent="-285750" eaLnBrk="0" hangingPunct="0">
              <a:defRPr sz="2800" b="1">
                <a:solidFill>
                  <a:schemeClr val="tx1"/>
                </a:solidFill>
                <a:latin typeface="Arial" charset="0"/>
                <a:ea typeface="ＭＳ Ｐゴシック" charset="-128"/>
              </a:defRPr>
            </a:lvl2pPr>
            <a:lvl3pPr marL="1143000" indent="-228600" eaLnBrk="0" hangingPunct="0">
              <a:defRPr sz="2800" b="1">
                <a:solidFill>
                  <a:schemeClr val="tx1"/>
                </a:solidFill>
                <a:latin typeface="Arial" charset="0"/>
                <a:ea typeface="ＭＳ Ｐゴシック" charset="-128"/>
              </a:defRPr>
            </a:lvl3pPr>
            <a:lvl4pPr marL="1600200" indent="-228600" eaLnBrk="0" hangingPunct="0">
              <a:defRPr sz="2800" b="1">
                <a:solidFill>
                  <a:schemeClr val="tx1"/>
                </a:solidFill>
                <a:latin typeface="Arial" charset="0"/>
                <a:ea typeface="ＭＳ Ｐゴシック" charset="-128"/>
              </a:defRPr>
            </a:lvl4pPr>
            <a:lvl5pPr marL="2057400" indent="-228600" eaLnBrk="0" hangingPunct="0">
              <a:defRPr sz="2800" b="1">
                <a:solidFill>
                  <a:schemeClr val="tx1"/>
                </a:solidFill>
                <a:latin typeface="Arial" charset="0"/>
                <a:ea typeface="ＭＳ Ｐゴシック" charset="-128"/>
              </a:defRPr>
            </a:lvl5pPr>
            <a:lvl6pPr marL="25146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6pPr>
            <a:lvl7pPr marL="29718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7pPr>
            <a:lvl8pPr marL="34290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8pPr>
            <a:lvl9pPr marL="3886200" indent="-228600" eaLnBrk="0" fontAlgn="base" hangingPunct="0">
              <a:spcBef>
                <a:spcPct val="0"/>
              </a:spcBef>
              <a:spcAft>
                <a:spcPct val="0"/>
              </a:spcAft>
              <a:buFont typeface="Wingdings" charset="2"/>
              <a:buChar char="Ø"/>
              <a:defRPr sz="2800" b="1">
                <a:solidFill>
                  <a:schemeClr val="tx1"/>
                </a:solidFill>
                <a:latin typeface="Arial" charset="0"/>
                <a:ea typeface="ＭＳ Ｐゴシック" charset="-128"/>
              </a:defRPr>
            </a:lvl9pPr>
          </a:lstStyle>
          <a:p>
            <a:pPr eaLnBrk="1" hangingPunct="1">
              <a:defRPr/>
            </a:pPr>
            <a:r>
              <a:rPr lang="en-US" altLang="en-US" sz="1000" dirty="0">
                <a:solidFill>
                  <a:schemeClr val="tx2"/>
                </a:solidFill>
              </a:rPr>
              <a:t>Air Pollution Toxicity – 10/28/20</a:t>
            </a:r>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Lst>
  <p:transition spd="med">
    <p:pul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Diesel-smoke.jp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toxipedia.org/download/attachments/2776/Benzene_structure.pn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upload.wikimedia.org/wikipedia/commons/c/c7/Anthophyllite_asbestos_SEM.jp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3">
            <a:extLst>
              <a:ext uri="{FF2B5EF4-FFF2-40B4-BE49-F238E27FC236}">
                <a16:creationId xmlns:a16="http://schemas.microsoft.com/office/drawing/2014/main" id="{32AD3552-9D53-2147-B71B-D56FCCA86BA2}"/>
              </a:ext>
            </a:extLst>
          </p:cNvPr>
          <p:cNvGrpSpPr>
            <a:grpSpLocks/>
          </p:cNvGrpSpPr>
          <p:nvPr/>
        </p:nvGrpSpPr>
        <p:grpSpPr bwMode="auto">
          <a:xfrm>
            <a:off x="1114425" y="1676400"/>
            <a:ext cx="6913563" cy="3505200"/>
            <a:chOff x="702" y="1056"/>
            <a:chExt cx="4355" cy="2208"/>
          </a:xfrm>
        </p:grpSpPr>
        <p:sp>
          <p:nvSpPr>
            <p:cNvPr id="6149" name="Freeform 11">
              <a:extLst>
                <a:ext uri="{FF2B5EF4-FFF2-40B4-BE49-F238E27FC236}">
                  <a16:creationId xmlns:a16="http://schemas.microsoft.com/office/drawing/2014/main" id="{89B9A5AB-213E-6542-8EEA-7C9597FC4BD3}"/>
                </a:ext>
              </a:extLst>
            </p:cNvPr>
            <p:cNvSpPr>
              <a:spLocks/>
            </p:cNvSpPr>
            <p:nvPr/>
          </p:nvSpPr>
          <p:spPr bwMode="auto">
            <a:xfrm>
              <a:off x="702" y="1056"/>
              <a:ext cx="4355" cy="2208"/>
            </a:xfrm>
            <a:custGeom>
              <a:avLst/>
              <a:gdLst>
                <a:gd name="T0" fmla="*/ 5665 w 3910"/>
                <a:gd name="T1" fmla="*/ 2359 h 1817"/>
                <a:gd name="T2" fmla="*/ 5743 w 3910"/>
                <a:gd name="T3" fmla="*/ 2582 h 1817"/>
                <a:gd name="T4" fmla="*/ 5861 w 3910"/>
                <a:gd name="T5" fmla="*/ 2763 h 1817"/>
                <a:gd name="T6" fmla="*/ 5880 w 3910"/>
                <a:gd name="T7" fmla="*/ 2971 h 1817"/>
                <a:gd name="T8" fmla="*/ 5820 w 3910"/>
                <a:gd name="T9" fmla="*/ 3152 h 1817"/>
                <a:gd name="T10" fmla="*/ 5665 w 3910"/>
                <a:gd name="T11" fmla="*/ 3362 h 1817"/>
                <a:gd name="T12" fmla="*/ 5448 w 3910"/>
                <a:gd name="T13" fmla="*/ 3502 h 1817"/>
                <a:gd name="T14" fmla="*/ 4914 w 3910"/>
                <a:gd name="T15" fmla="*/ 3614 h 1817"/>
                <a:gd name="T16" fmla="*/ 4560 w 3910"/>
                <a:gd name="T17" fmla="*/ 3585 h 1817"/>
                <a:gd name="T18" fmla="*/ 4245 w 3910"/>
                <a:gd name="T19" fmla="*/ 3433 h 1817"/>
                <a:gd name="T20" fmla="*/ 3850 w 3910"/>
                <a:gd name="T21" fmla="*/ 3083 h 1817"/>
                <a:gd name="T22" fmla="*/ 3615 w 3910"/>
                <a:gd name="T23" fmla="*/ 2763 h 1817"/>
                <a:gd name="T24" fmla="*/ 3534 w 3910"/>
                <a:gd name="T25" fmla="*/ 2566 h 1817"/>
                <a:gd name="T26" fmla="*/ 3525 w 3910"/>
                <a:gd name="T27" fmla="*/ 2413 h 1817"/>
                <a:gd name="T28" fmla="*/ 3555 w 3910"/>
                <a:gd name="T29" fmla="*/ 2317 h 1817"/>
                <a:gd name="T30" fmla="*/ 3664 w 3910"/>
                <a:gd name="T31" fmla="*/ 2204 h 1817"/>
                <a:gd name="T32" fmla="*/ 3891 w 3910"/>
                <a:gd name="T33" fmla="*/ 2162 h 1817"/>
                <a:gd name="T34" fmla="*/ 3921 w 3910"/>
                <a:gd name="T35" fmla="*/ 2176 h 1817"/>
                <a:gd name="T36" fmla="*/ 3881 w 3910"/>
                <a:gd name="T37" fmla="*/ 1896 h 1817"/>
                <a:gd name="T38" fmla="*/ 3447 w 3910"/>
                <a:gd name="T39" fmla="*/ 1826 h 1817"/>
                <a:gd name="T40" fmla="*/ 3289 w 3910"/>
                <a:gd name="T41" fmla="*/ 1744 h 1817"/>
                <a:gd name="T42" fmla="*/ 1625 w 3910"/>
                <a:gd name="T43" fmla="*/ 474 h 1817"/>
                <a:gd name="T44" fmla="*/ 946 w 3910"/>
                <a:gd name="T45" fmla="*/ 53 h 1817"/>
                <a:gd name="T46" fmla="*/ 660 w 3910"/>
                <a:gd name="T47" fmla="*/ 0 h 1817"/>
                <a:gd name="T48" fmla="*/ 217 w 3910"/>
                <a:gd name="T49" fmla="*/ 69 h 1817"/>
                <a:gd name="T50" fmla="*/ 58 w 3910"/>
                <a:gd name="T51" fmla="*/ 236 h 1817"/>
                <a:gd name="T52" fmla="*/ 0 w 3910"/>
                <a:gd name="T53" fmla="*/ 377 h 1817"/>
                <a:gd name="T54" fmla="*/ 0 w 3910"/>
                <a:gd name="T55" fmla="*/ 489 h 1817"/>
                <a:gd name="T56" fmla="*/ 50 w 3910"/>
                <a:gd name="T57" fmla="*/ 627 h 1817"/>
                <a:gd name="T58" fmla="*/ 295 w 3910"/>
                <a:gd name="T59" fmla="*/ 851 h 1817"/>
                <a:gd name="T60" fmla="*/ 740 w 3910"/>
                <a:gd name="T61" fmla="*/ 990 h 1817"/>
                <a:gd name="T62" fmla="*/ 1282 w 3910"/>
                <a:gd name="T63" fmla="*/ 1186 h 1817"/>
                <a:gd name="T64" fmla="*/ 2245 w 3910"/>
                <a:gd name="T65" fmla="*/ 1675 h 1817"/>
                <a:gd name="T66" fmla="*/ 2827 w 3910"/>
                <a:gd name="T67" fmla="*/ 2094 h 1817"/>
                <a:gd name="T68" fmla="*/ 3289 w 3910"/>
                <a:gd name="T69" fmla="*/ 2582 h 1817"/>
                <a:gd name="T70" fmla="*/ 3534 w 3910"/>
                <a:gd name="T71" fmla="*/ 2986 h 1817"/>
                <a:gd name="T72" fmla="*/ 3891 w 3910"/>
                <a:gd name="T73" fmla="*/ 3474 h 1817"/>
                <a:gd name="T74" fmla="*/ 4274 w 3910"/>
                <a:gd name="T75" fmla="*/ 3810 h 1817"/>
                <a:gd name="T76" fmla="*/ 4589 w 3910"/>
                <a:gd name="T77" fmla="*/ 3934 h 1817"/>
                <a:gd name="T78" fmla="*/ 5101 w 3910"/>
                <a:gd name="T79" fmla="*/ 3934 h 1817"/>
                <a:gd name="T80" fmla="*/ 5585 w 3910"/>
                <a:gd name="T81" fmla="*/ 3726 h 1817"/>
                <a:gd name="T82" fmla="*/ 5820 w 3910"/>
                <a:gd name="T83" fmla="*/ 3488 h 1817"/>
                <a:gd name="T84" fmla="*/ 5988 w 3910"/>
                <a:gd name="T85" fmla="*/ 3124 h 1817"/>
                <a:gd name="T86" fmla="*/ 6018 w 3910"/>
                <a:gd name="T87" fmla="*/ 2916 h 1817"/>
                <a:gd name="T88" fmla="*/ 5969 w 3910"/>
                <a:gd name="T89" fmla="*/ 2722 h 1817"/>
                <a:gd name="T90" fmla="*/ 5861 w 3910"/>
                <a:gd name="T91" fmla="*/ 2553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50" name="Freeform 12">
              <a:extLst>
                <a:ext uri="{FF2B5EF4-FFF2-40B4-BE49-F238E27FC236}">
                  <a16:creationId xmlns:a16="http://schemas.microsoft.com/office/drawing/2014/main" id="{E5A09B1B-9308-1840-A4CE-905D20A6DC5D}"/>
                </a:ext>
              </a:extLst>
            </p:cNvPr>
            <p:cNvSpPr>
              <a:spLocks/>
            </p:cNvSpPr>
            <p:nvPr/>
          </p:nvSpPr>
          <p:spPr bwMode="auto">
            <a:xfrm>
              <a:off x="3439" y="1909"/>
              <a:ext cx="1404" cy="1088"/>
            </a:xfrm>
            <a:custGeom>
              <a:avLst/>
              <a:gdLst>
                <a:gd name="T0" fmla="*/ 963 w 1261"/>
                <a:gd name="T1" fmla="*/ 1955 h 895"/>
                <a:gd name="T2" fmla="*/ 963 w 1261"/>
                <a:gd name="T3" fmla="*/ 1955 h 895"/>
                <a:gd name="T4" fmla="*/ 1082 w 1261"/>
                <a:gd name="T5" fmla="*/ 1955 h 895"/>
                <a:gd name="T6" fmla="*/ 1201 w 1261"/>
                <a:gd name="T7" fmla="*/ 1955 h 895"/>
                <a:gd name="T8" fmla="*/ 1397 w 1261"/>
                <a:gd name="T9" fmla="*/ 1927 h 895"/>
                <a:gd name="T10" fmla="*/ 1563 w 1261"/>
                <a:gd name="T11" fmla="*/ 1872 h 895"/>
                <a:gd name="T12" fmla="*/ 1702 w 1261"/>
                <a:gd name="T13" fmla="*/ 1802 h 895"/>
                <a:gd name="T14" fmla="*/ 1812 w 1261"/>
                <a:gd name="T15" fmla="*/ 1719 h 895"/>
                <a:gd name="T16" fmla="*/ 1888 w 1261"/>
                <a:gd name="T17" fmla="*/ 1622 h 895"/>
                <a:gd name="T18" fmla="*/ 1909 w 1261"/>
                <a:gd name="T19" fmla="*/ 1580 h 895"/>
                <a:gd name="T20" fmla="*/ 1927 w 1261"/>
                <a:gd name="T21" fmla="*/ 1522 h 895"/>
                <a:gd name="T22" fmla="*/ 1937 w 1261"/>
                <a:gd name="T23" fmla="*/ 1481 h 895"/>
                <a:gd name="T24" fmla="*/ 1937 w 1261"/>
                <a:gd name="T25" fmla="*/ 1439 h 895"/>
                <a:gd name="T26" fmla="*/ 1937 w 1261"/>
                <a:gd name="T27" fmla="*/ 1439 h 895"/>
                <a:gd name="T28" fmla="*/ 1927 w 1261"/>
                <a:gd name="T29" fmla="*/ 1341 h 895"/>
                <a:gd name="T30" fmla="*/ 1909 w 1261"/>
                <a:gd name="T31" fmla="*/ 1242 h 895"/>
                <a:gd name="T32" fmla="*/ 1879 w 1261"/>
                <a:gd name="T33" fmla="*/ 1132 h 895"/>
                <a:gd name="T34" fmla="*/ 1829 w 1261"/>
                <a:gd name="T35" fmla="*/ 1020 h 895"/>
                <a:gd name="T36" fmla="*/ 1731 w 1261"/>
                <a:gd name="T37" fmla="*/ 782 h 895"/>
                <a:gd name="T38" fmla="*/ 1594 w 1261"/>
                <a:gd name="T39" fmla="*/ 557 h 895"/>
                <a:gd name="T40" fmla="*/ 1455 w 1261"/>
                <a:gd name="T41" fmla="*/ 350 h 895"/>
                <a:gd name="T42" fmla="*/ 1377 w 1261"/>
                <a:gd name="T43" fmla="*/ 252 h 895"/>
                <a:gd name="T44" fmla="*/ 1299 w 1261"/>
                <a:gd name="T45" fmla="*/ 165 h 895"/>
                <a:gd name="T46" fmla="*/ 1229 w 1261"/>
                <a:gd name="T47" fmla="*/ 95 h 895"/>
                <a:gd name="T48" fmla="*/ 1160 w 1261"/>
                <a:gd name="T49" fmla="*/ 53 h 895"/>
                <a:gd name="T50" fmla="*/ 1093 w 1261"/>
                <a:gd name="T51" fmla="*/ 13 h 895"/>
                <a:gd name="T52" fmla="*/ 1024 w 1261"/>
                <a:gd name="T53" fmla="*/ 0 h 895"/>
                <a:gd name="T54" fmla="*/ 1024 w 1261"/>
                <a:gd name="T55" fmla="*/ 0 h 895"/>
                <a:gd name="T56" fmla="*/ 963 w 1261"/>
                <a:gd name="T57" fmla="*/ 0 h 895"/>
                <a:gd name="T58" fmla="*/ 896 w 1261"/>
                <a:gd name="T59" fmla="*/ 27 h 895"/>
                <a:gd name="T60" fmla="*/ 816 w 1261"/>
                <a:gd name="T61" fmla="*/ 69 h 895"/>
                <a:gd name="T62" fmla="*/ 737 w 1261"/>
                <a:gd name="T63" fmla="*/ 111 h 895"/>
                <a:gd name="T64" fmla="*/ 591 w 1261"/>
                <a:gd name="T65" fmla="*/ 252 h 895"/>
                <a:gd name="T66" fmla="*/ 434 w 1261"/>
                <a:gd name="T67" fmla="*/ 418 h 895"/>
                <a:gd name="T68" fmla="*/ 295 w 1261"/>
                <a:gd name="T69" fmla="*/ 601 h 895"/>
                <a:gd name="T70" fmla="*/ 167 w 1261"/>
                <a:gd name="T71" fmla="*/ 767 h 895"/>
                <a:gd name="T72" fmla="*/ 78 w 1261"/>
                <a:gd name="T73" fmla="*/ 906 h 895"/>
                <a:gd name="T74" fmla="*/ 20 w 1261"/>
                <a:gd name="T75" fmla="*/ 1005 h 895"/>
                <a:gd name="T76" fmla="*/ 20 w 1261"/>
                <a:gd name="T77" fmla="*/ 1005 h 895"/>
                <a:gd name="T78" fmla="*/ 0 w 1261"/>
                <a:gd name="T79" fmla="*/ 1075 h 895"/>
                <a:gd name="T80" fmla="*/ 0 w 1261"/>
                <a:gd name="T81" fmla="*/ 1144 h 895"/>
                <a:gd name="T82" fmla="*/ 0 w 1261"/>
                <a:gd name="T83" fmla="*/ 1214 h 895"/>
                <a:gd name="T84" fmla="*/ 20 w 1261"/>
                <a:gd name="T85" fmla="*/ 1284 h 895"/>
                <a:gd name="T86" fmla="*/ 50 w 1261"/>
                <a:gd name="T87" fmla="*/ 1369 h 895"/>
                <a:gd name="T88" fmla="*/ 98 w 1261"/>
                <a:gd name="T89" fmla="*/ 1439 h 895"/>
                <a:gd name="T90" fmla="*/ 147 w 1261"/>
                <a:gd name="T91" fmla="*/ 1509 h 895"/>
                <a:gd name="T92" fmla="*/ 207 w 1261"/>
                <a:gd name="T93" fmla="*/ 1591 h 895"/>
                <a:gd name="T94" fmla="*/ 285 w 1261"/>
                <a:gd name="T95" fmla="*/ 1661 h 895"/>
                <a:gd name="T96" fmla="*/ 364 w 1261"/>
                <a:gd name="T97" fmla="*/ 1719 h 895"/>
                <a:gd name="T98" fmla="*/ 442 w 1261"/>
                <a:gd name="T99" fmla="*/ 1789 h 895"/>
                <a:gd name="T100" fmla="*/ 540 w 1261"/>
                <a:gd name="T101" fmla="*/ 1831 h 895"/>
                <a:gd name="T102" fmla="*/ 640 w 1261"/>
                <a:gd name="T103" fmla="*/ 1884 h 895"/>
                <a:gd name="T104" fmla="*/ 747 w 1261"/>
                <a:gd name="T105" fmla="*/ 1913 h 895"/>
                <a:gd name="T106" fmla="*/ 855 w 1261"/>
                <a:gd name="T107" fmla="*/ 1941 h 895"/>
                <a:gd name="T108" fmla="*/ 963 w 1261"/>
                <a:gd name="T109" fmla="*/ 1955 h 895"/>
                <a:gd name="T110" fmla="*/ 963 w 1261"/>
                <a:gd name="T111" fmla="*/ 1955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00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46" name="Rectangle 6">
            <a:extLst>
              <a:ext uri="{FF2B5EF4-FFF2-40B4-BE49-F238E27FC236}">
                <a16:creationId xmlns:a16="http://schemas.microsoft.com/office/drawing/2014/main" id="{62035CEA-46E3-CD43-B12D-AA541C8684B0}"/>
              </a:ext>
            </a:extLst>
          </p:cNvPr>
          <p:cNvSpPr>
            <a:spLocks noGrp="1" noChangeArrowheads="1"/>
          </p:cNvSpPr>
          <p:nvPr>
            <p:ph type="ctrTitle" idx="4294967295"/>
          </p:nvPr>
        </p:nvSpPr>
        <p:spPr>
          <a:xfrm>
            <a:off x="1066800" y="1676400"/>
            <a:ext cx="7010400" cy="2586038"/>
          </a:xfrm>
        </p:spPr>
        <p:txBody>
          <a:bodyPr/>
          <a:lstStyle/>
          <a:p>
            <a:pPr eaLnBrk="1" hangingPunct="1"/>
            <a:r>
              <a:rPr lang="en-US" altLang="en-US" sz="5400" b="1" dirty="0"/>
              <a:t>An Introduction to the Health Effects of Air Pollution</a:t>
            </a:r>
            <a:endParaRPr lang="en-US" altLang="en-US" sz="5400" dirty="0"/>
          </a:p>
        </p:txBody>
      </p:sp>
      <p:sp>
        <p:nvSpPr>
          <p:cNvPr id="6147" name="Rectangle 7">
            <a:extLst>
              <a:ext uri="{FF2B5EF4-FFF2-40B4-BE49-F238E27FC236}">
                <a16:creationId xmlns:a16="http://schemas.microsoft.com/office/drawing/2014/main" id="{475918EF-049E-E34C-B46E-9FAE15FD3A72}"/>
              </a:ext>
            </a:extLst>
          </p:cNvPr>
          <p:cNvSpPr>
            <a:spLocks noChangeArrowheads="1"/>
          </p:cNvSpPr>
          <p:nvPr/>
        </p:nvSpPr>
        <p:spPr bwMode="auto">
          <a:xfrm>
            <a:off x="609600" y="76200"/>
            <a:ext cx="79486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t>A Small Dose of Air Pollution</a:t>
            </a:r>
          </a:p>
        </p:txBody>
      </p:sp>
      <p:sp>
        <p:nvSpPr>
          <p:cNvPr id="11" name="Text Box 6">
            <a:extLst>
              <a:ext uri="{FF2B5EF4-FFF2-40B4-BE49-F238E27FC236}">
                <a16:creationId xmlns:a16="http://schemas.microsoft.com/office/drawing/2014/main" id="{D0E715A0-54ED-5247-8B6F-5FE94E8A2FF6}"/>
              </a:ext>
            </a:extLst>
          </p:cNvPr>
          <p:cNvSpPr txBox="1">
            <a:spLocks noChangeArrowheads="1"/>
          </p:cNvSpPr>
          <p:nvPr/>
        </p:nvSpPr>
        <p:spPr bwMode="auto">
          <a:xfrm>
            <a:off x="3097213" y="5121275"/>
            <a:ext cx="60467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eaLnBrk="1" hangingPunct="1">
              <a:buFont typeface="Wingdings" pitchFamily="2" charset="2"/>
              <a:buNone/>
            </a:pPr>
            <a:r>
              <a:rPr lang="en-US" altLang="en-US" sz="3600" b="1" dirty="0"/>
              <a:t>Chapter 26 </a:t>
            </a:r>
            <a:r>
              <a:rPr lang="mr-IN" altLang="en-US" sz="3600" b="1" dirty="0"/>
              <a:t>–</a:t>
            </a:r>
            <a:r>
              <a:rPr lang="en-US" altLang="en-US" sz="3600" b="1" dirty="0"/>
              <a:t> 3</a:t>
            </a:r>
            <a:r>
              <a:rPr lang="en-US" altLang="en-US" sz="3600" b="1" baseline="30000" dirty="0"/>
              <a:t>rd</a:t>
            </a:r>
            <a:r>
              <a:rPr lang="en-US" altLang="en-US" sz="3600" b="1" dirty="0"/>
              <a:t> Edition</a:t>
            </a:r>
          </a:p>
          <a:p>
            <a:pPr algn="ctr" eaLnBrk="1" hangingPunct="1">
              <a:buFont typeface="Wingdings" pitchFamily="2" charset="2"/>
              <a:buNone/>
            </a:pPr>
            <a:r>
              <a:rPr lang="en-US" altLang="en-US" sz="2800" b="1" dirty="0"/>
              <a:t>Steven G. Gilbert, PhD, DABT</a:t>
            </a:r>
          </a:p>
          <a:p>
            <a:pPr algn="ctr" eaLnBrk="1" hangingPunct="1">
              <a:buFont typeface="Wingdings" pitchFamily="2" charset="2"/>
              <a:buNone/>
            </a:pPr>
            <a:r>
              <a:rPr lang="en-US" altLang="en-US" sz="2800" b="1" dirty="0" err="1"/>
              <a:t>www.asmalldoseoftoxicology.org</a:t>
            </a:r>
            <a:endParaRPr lang="en-US" altLang="en-US" sz="28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5CB6947-1A5B-7744-9EF9-6AAD54D2170E}"/>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English- Quote / History</a:t>
            </a:r>
          </a:p>
        </p:txBody>
      </p:sp>
      <p:sp>
        <p:nvSpPr>
          <p:cNvPr id="171011" name="Rectangle 3">
            <a:extLst>
              <a:ext uri="{FF2B5EF4-FFF2-40B4-BE49-F238E27FC236}">
                <a16:creationId xmlns:a16="http://schemas.microsoft.com/office/drawing/2014/main" id="{C5070F6C-BAB7-6F4C-A734-326C7758CF82}"/>
              </a:ext>
            </a:extLst>
          </p:cNvPr>
          <p:cNvSpPr>
            <a:spLocks noGrp="1" noChangeArrowheads="1"/>
          </p:cNvSpPr>
          <p:nvPr>
            <p:ph type="body" idx="1"/>
          </p:nvPr>
        </p:nvSpPr>
        <p:spPr bwMode="auto">
          <a:xfrm>
            <a:off x="533400" y="1447800"/>
            <a:ext cx="8115300" cy="4262438"/>
          </a:xfrm>
          <a:extLst>
            <a:ext uri="{909E8E84-426E-40dd-AFC4-6F175D3DCCD1}"/>
            <a:ext uri="{91240B29-F687-4f45-9708-019B960494DF}"/>
            <a:ext uri="{AF507438-7753-43e0-B8FC-AC1667EBCBE1}"/>
          </a:extLst>
        </p:spPr>
        <p:txBody>
          <a:bodyPr wrap="square" lIns="90488" tIns="44450" rIns="90488" bIns="44450" numCol="1" anchor="t" anchorCtr="0" compatLnSpc="1">
            <a:prstTxWarp prst="textNoShape">
              <a:avLst/>
            </a:prstTxWarp>
            <a:spAutoFit/>
          </a:bodyPr>
          <a:lstStyle/>
          <a:p>
            <a:pPr algn="ctr" eaLnBrk="1" hangingPunct="1">
              <a:buFontTx/>
              <a:buNone/>
              <a:defRPr/>
            </a:pPr>
            <a:r>
              <a:rPr lang="en-US" sz="2800" b="1" dirty="0">
                <a:latin typeface="Arial" charset="0"/>
                <a:cs typeface="Times New Roman" charset="0"/>
              </a:rPr>
              <a:t>One of the first people to take note of the air pollution in London was John Evelyn, who wrote the pamphlet:</a:t>
            </a:r>
          </a:p>
          <a:p>
            <a:pPr algn="ctr" eaLnBrk="1" hangingPunct="1">
              <a:buFontTx/>
              <a:buNone/>
              <a:defRPr/>
            </a:pPr>
            <a:r>
              <a:rPr lang="en-US" sz="2800" b="1" dirty="0">
                <a:latin typeface="Arial" charset="0"/>
                <a:cs typeface="Times New Roman" charset="0"/>
              </a:rPr>
              <a:t> </a:t>
            </a:r>
            <a:r>
              <a:rPr lang="en-US" sz="3600" b="1" i="1" dirty="0" err="1">
                <a:latin typeface="+mj-lt"/>
              </a:rPr>
              <a:t>Fumifugium</a:t>
            </a:r>
            <a:r>
              <a:rPr lang="en-US" sz="3600" b="1" dirty="0">
                <a:latin typeface="+mj-lt"/>
              </a:rPr>
              <a:t>, or, </a:t>
            </a:r>
            <a:r>
              <a:rPr lang="en-US" sz="3600" b="1" i="1" dirty="0">
                <a:latin typeface="+mj-lt"/>
              </a:rPr>
              <a:t>The </a:t>
            </a:r>
            <a:r>
              <a:rPr lang="en-US" sz="3600" b="1" i="1" dirty="0" err="1">
                <a:latin typeface="+mj-lt"/>
              </a:rPr>
              <a:t>inconveniencie</a:t>
            </a:r>
            <a:r>
              <a:rPr lang="en-US" sz="3600" b="1" i="1" dirty="0">
                <a:latin typeface="+mj-lt"/>
              </a:rPr>
              <a:t> of the </a:t>
            </a:r>
            <a:r>
              <a:rPr lang="en-US" sz="3600" b="1" i="1" dirty="0" err="1">
                <a:latin typeface="+mj-lt"/>
              </a:rPr>
              <a:t>aer</a:t>
            </a:r>
            <a:r>
              <a:rPr lang="en-US" sz="3600" b="1" i="1" dirty="0">
                <a:latin typeface="+mj-lt"/>
              </a:rPr>
              <a:t> and </a:t>
            </a:r>
            <a:r>
              <a:rPr lang="en-US" sz="3600" b="1" i="1" dirty="0" err="1">
                <a:latin typeface="+mj-lt"/>
              </a:rPr>
              <a:t>smoak</a:t>
            </a:r>
            <a:r>
              <a:rPr lang="en-US" sz="3600" b="1" i="1" dirty="0">
                <a:latin typeface="+mj-lt"/>
              </a:rPr>
              <a:t> of London dissipated together with some remedies humbly proposed </a:t>
            </a:r>
            <a:r>
              <a:rPr lang="en-US" sz="3600" b="1" dirty="0">
                <a:latin typeface="+mj-lt"/>
              </a:rPr>
              <a:t>in 1661. </a:t>
            </a:r>
            <a:endParaRPr lang="en-US" sz="3600" b="1" dirty="0">
              <a:latin typeface="+mj-lt"/>
              <a:cs typeface="Times New Roman"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8F813ADF-5F7F-B44D-BCAE-7E202E999723}"/>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t>Ballad of Gresham College</a:t>
            </a:r>
            <a:endParaRPr lang="en-US" altLang="en-US" b="1">
              <a:solidFill>
                <a:schemeClr val="tx1"/>
              </a:solidFill>
            </a:endParaRPr>
          </a:p>
        </p:txBody>
      </p:sp>
      <p:sp>
        <p:nvSpPr>
          <p:cNvPr id="21506" name="Rectangle 3">
            <a:extLst>
              <a:ext uri="{FF2B5EF4-FFF2-40B4-BE49-F238E27FC236}">
                <a16:creationId xmlns:a16="http://schemas.microsoft.com/office/drawing/2014/main" id="{C81EAC4B-D945-A44C-AF1C-409F78DB0587}"/>
              </a:ext>
            </a:extLst>
          </p:cNvPr>
          <p:cNvSpPr>
            <a:spLocks noGrp="1" noChangeArrowheads="1"/>
          </p:cNvSpPr>
          <p:nvPr>
            <p:ph type="body" idx="1"/>
          </p:nvPr>
        </p:nvSpPr>
        <p:spPr bwMode="auto">
          <a:xfrm>
            <a:off x="533400" y="1447800"/>
            <a:ext cx="8115300" cy="5002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algn="ctr" eaLnBrk="1" hangingPunct="1">
              <a:buFontTx/>
              <a:buNone/>
            </a:pPr>
            <a:r>
              <a:rPr lang="en-US" altLang="en-US" sz="2800" b="1">
                <a:latin typeface="Arial" panose="020B0604020202020204" pitchFamily="34" charset="0"/>
              </a:rPr>
              <a:t>In 1663 Evelyn’s pamphlet was summarized in stanza 23 of "Ballad of Gresham College" in modern English. </a:t>
            </a:r>
          </a:p>
          <a:p>
            <a:pPr algn="ctr" eaLnBrk="1" hangingPunct="1">
              <a:buFontTx/>
              <a:buNone/>
            </a:pPr>
            <a:r>
              <a:rPr lang="en-US" altLang="en-US" sz="2800" b="1">
                <a:latin typeface="Arial" panose="020B0604020202020204" pitchFamily="34" charset="0"/>
              </a:rPr>
              <a:t> </a:t>
            </a:r>
          </a:p>
          <a:p>
            <a:pPr algn="ctr" eaLnBrk="1" hangingPunct="1">
              <a:buFontTx/>
              <a:buNone/>
            </a:pPr>
            <a:r>
              <a:rPr lang="en-US" altLang="en-US" sz="2800" b="1">
                <a:latin typeface="Arial" panose="020B0604020202020204" pitchFamily="34" charset="0"/>
              </a:rPr>
              <a:t>[...] shows that 'tis the sea-coal smoke</a:t>
            </a:r>
          </a:p>
          <a:p>
            <a:pPr algn="ctr" eaLnBrk="1" hangingPunct="1">
              <a:buFontTx/>
              <a:buNone/>
            </a:pPr>
            <a:r>
              <a:rPr lang="en-US" altLang="en-US" sz="2800" b="1">
                <a:latin typeface="Arial" panose="020B0604020202020204" pitchFamily="34" charset="0"/>
              </a:rPr>
              <a:t>That always London does environ,</a:t>
            </a:r>
          </a:p>
          <a:p>
            <a:pPr algn="ctr" eaLnBrk="1" hangingPunct="1">
              <a:buFontTx/>
              <a:buNone/>
            </a:pPr>
            <a:r>
              <a:rPr lang="en-US" altLang="en-US" sz="2800" b="1">
                <a:latin typeface="Arial" panose="020B0604020202020204" pitchFamily="34" charset="0"/>
              </a:rPr>
              <a:t>Which does our lungs and spirits choke,</a:t>
            </a:r>
          </a:p>
          <a:p>
            <a:pPr algn="ctr" eaLnBrk="1" hangingPunct="1">
              <a:buFontTx/>
              <a:buNone/>
            </a:pPr>
            <a:r>
              <a:rPr lang="en-US" altLang="en-US" sz="2800" b="1">
                <a:latin typeface="Arial" panose="020B0604020202020204" pitchFamily="34" charset="0"/>
              </a:rPr>
              <a:t>Our hanging spoil, and rust our iron.</a:t>
            </a:r>
          </a:p>
          <a:p>
            <a:pPr algn="ctr" eaLnBrk="1" hangingPunct="1">
              <a:buFontTx/>
              <a:buNone/>
            </a:pPr>
            <a:r>
              <a:rPr lang="en-US" altLang="en-US" sz="2800" b="1">
                <a:latin typeface="Arial" panose="020B0604020202020204" pitchFamily="34" charset="0"/>
              </a:rPr>
              <a:t>Let none at Fumifuge be scoffing</a:t>
            </a:r>
          </a:p>
          <a:p>
            <a:pPr algn="ctr" eaLnBrk="1" hangingPunct="1">
              <a:buFontTx/>
              <a:buNone/>
            </a:pPr>
            <a:r>
              <a:rPr lang="en-US" altLang="en-US" sz="2800" b="1">
                <a:latin typeface="Arial" panose="020B0604020202020204" pitchFamily="34" charset="0"/>
              </a:rPr>
              <a:t>Who heard at Church our Sunday's coughing.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F33FFC28-719E-5945-9E4E-022A9976B021}"/>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t>British medical poet</a:t>
            </a:r>
            <a:endParaRPr lang="en-US" altLang="en-US" b="1">
              <a:solidFill>
                <a:schemeClr val="tx1"/>
              </a:solidFill>
            </a:endParaRPr>
          </a:p>
        </p:txBody>
      </p:sp>
      <p:sp>
        <p:nvSpPr>
          <p:cNvPr id="23554" name="Rectangle 3">
            <a:extLst>
              <a:ext uri="{FF2B5EF4-FFF2-40B4-BE49-F238E27FC236}">
                <a16:creationId xmlns:a16="http://schemas.microsoft.com/office/drawing/2014/main" id="{24222160-3A96-CB4C-8C12-7B816F78C0BE}"/>
              </a:ext>
            </a:extLst>
          </p:cNvPr>
          <p:cNvSpPr>
            <a:spLocks noGrp="1" noChangeArrowheads="1"/>
          </p:cNvSpPr>
          <p:nvPr>
            <p:ph type="body" idx="1"/>
          </p:nvPr>
        </p:nvSpPr>
        <p:spPr bwMode="auto">
          <a:xfrm>
            <a:off x="533400" y="1447800"/>
            <a:ext cx="8115300" cy="384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algn="ctr" eaLnBrk="1" hangingPunct="1">
              <a:buFontTx/>
              <a:buNone/>
            </a:pPr>
            <a:r>
              <a:rPr lang="en-US" altLang="en-US" sz="3600" b="1">
                <a:latin typeface="Arial" panose="020B0604020202020204" pitchFamily="34" charset="0"/>
              </a:rPr>
              <a:t>“Fly the city, shun its turbid air</a:t>
            </a:r>
          </a:p>
          <a:p>
            <a:pPr algn="ctr" eaLnBrk="1" hangingPunct="1">
              <a:buFontTx/>
              <a:buNone/>
            </a:pPr>
            <a:r>
              <a:rPr lang="en-US" altLang="en-US" sz="3600" b="1">
                <a:latin typeface="Arial" panose="020B0604020202020204" pitchFamily="34" charset="0"/>
              </a:rPr>
              <a:t>Breathe not the chaos of eternal smoke”</a:t>
            </a:r>
          </a:p>
          <a:p>
            <a:pPr algn="ctr" eaLnBrk="1" hangingPunct="1">
              <a:buFontTx/>
              <a:buNone/>
            </a:pPr>
            <a:endParaRPr lang="en-US" altLang="en-US" sz="2800" b="1">
              <a:latin typeface="Arial" panose="020B0604020202020204" pitchFamily="34" charset="0"/>
            </a:endParaRPr>
          </a:p>
          <a:p>
            <a:pPr algn="ctr" eaLnBrk="1" hangingPunct="1">
              <a:buFontTx/>
              <a:buNone/>
            </a:pPr>
            <a:r>
              <a:rPr lang="en-US" altLang="en-US" sz="2800" b="1">
                <a:latin typeface="Arial" panose="020B0604020202020204" pitchFamily="34" charset="0"/>
              </a:rPr>
              <a:t>British medical poet John Armstrong, The Art of</a:t>
            </a:r>
          </a:p>
          <a:p>
            <a:pPr algn="ctr" eaLnBrk="1" hangingPunct="1">
              <a:buFontTx/>
              <a:buNone/>
            </a:pPr>
            <a:r>
              <a:rPr lang="en-US" altLang="en-US" sz="2800" b="1">
                <a:latin typeface="Arial" panose="020B0604020202020204" pitchFamily="34" charset="0"/>
              </a:rPr>
              <a:t>Preserving Health, 1744</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59B2963F-E51A-7A44-B076-885102151975}"/>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Historical Events I</a:t>
            </a:r>
          </a:p>
        </p:txBody>
      </p:sp>
      <p:graphicFrame>
        <p:nvGraphicFramePr>
          <p:cNvPr id="2" name="Table 1">
            <a:extLst>
              <a:ext uri="{FF2B5EF4-FFF2-40B4-BE49-F238E27FC236}">
                <a16:creationId xmlns:a16="http://schemas.microsoft.com/office/drawing/2014/main" id="{F69B4D23-355D-0946-9985-4F1758C6407C}"/>
              </a:ext>
            </a:extLst>
          </p:cNvPr>
          <p:cNvGraphicFramePr>
            <a:graphicFrameLocks noGrp="1"/>
          </p:cNvGraphicFramePr>
          <p:nvPr/>
        </p:nvGraphicFramePr>
        <p:xfrm>
          <a:off x="685800" y="1447800"/>
          <a:ext cx="7620000" cy="493762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518085">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Arial" charset="0"/>
                          <a:ea typeface="ＭＳ Ｐゴシック" charset="-128"/>
                        </a:rPr>
                        <a:t>Date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Arial" charset="0"/>
                          <a:ea typeface="ＭＳ Ｐゴシック" charset="-128"/>
                        </a:rPr>
                        <a:t>Place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Arial" charset="0"/>
                          <a:ea typeface="ＭＳ Ｐゴシック" charset="-128"/>
                        </a:rPr>
                        <a:t>Description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a:ln>
                          <a:noFill/>
                        </a:ln>
                        <a:solidFill>
                          <a:srgbClr val="FFFFFF"/>
                        </a:solidFill>
                        <a:effectLst/>
                        <a:latin typeface="Arial" charset="0"/>
                        <a:ea typeface="ＭＳ Ｐゴシック" charset="-128"/>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8085">
                <a:tc>
                  <a:txBody>
                    <a:bodyPr/>
                    <a:lstStyle>
                      <a:lvl1pPr defTabSz="457200" eaLnBrk="0" hangingPunct="0">
                        <a:spcBef>
                          <a:spcPct val="20000"/>
                        </a:spcBef>
                        <a:tabLst>
                          <a:tab pos="387350" algn="l"/>
                          <a:tab pos="4572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387350" algn="l"/>
                          <a:tab pos="4572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387350" algn="l"/>
                          <a:tab pos="4572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387350" algn="l"/>
                          <a:tab pos="4572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387350" algn="l"/>
                          <a:tab pos="4572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387350" algn="l"/>
                          <a:tab pos="4572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387350" algn="l"/>
                          <a:tab pos="4572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387350" algn="l"/>
                          <a:tab pos="4572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387350" algn="l"/>
                          <a:tab pos="4572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387350" algn="l"/>
                          <a:tab pos="457200" algn="l"/>
                        </a:tabLst>
                      </a:pPr>
                      <a:r>
                        <a:rPr kumimoji="0" lang="en-US" altLang="en-US" sz="1400" b="1" i="0" u="none" strike="noStrike" cap="none" normalizeH="0" baseline="0">
                          <a:ln>
                            <a:noFill/>
                          </a:ln>
                          <a:solidFill>
                            <a:srgbClr val="00007D"/>
                          </a:solidFill>
                          <a:effectLst/>
                          <a:latin typeface="Arial" charset="0"/>
                          <a:ea typeface="ＭＳ Ｐゴシック" charset="-128"/>
                        </a:rPr>
                        <a:t>500 BC - 300 AD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Greek and Roman empires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Mining and smelting of lead and silver caused pollution preserved in the Greenland Ice Sheets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518085">
                <a:tc>
                  <a:txBody>
                    <a:bodyPr/>
                    <a:lstStyle>
                      <a:lvl1pPr defTabSz="457200" eaLnBrk="0" hangingPunct="0">
                        <a:spcBef>
                          <a:spcPct val="20000"/>
                        </a:spcBef>
                        <a:tabLst>
                          <a:tab pos="387350" algn="l"/>
                          <a:tab pos="4572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387350" algn="l"/>
                          <a:tab pos="4572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387350" algn="l"/>
                          <a:tab pos="4572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387350" algn="l"/>
                          <a:tab pos="4572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387350" algn="l"/>
                          <a:tab pos="4572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387350" algn="l"/>
                          <a:tab pos="4572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387350" algn="l"/>
                          <a:tab pos="4572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387350" algn="l"/>
                          <a:tab pos="4572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387350" algn="l"/>
                          <a:tab pos="4572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387350" algn="l"/>
                          <a:tab pos="457200" algn="l"/>
                        </a:tabLst>
                      </a:pPr>
                      <a:r>
                        <a:rPr kumimoji="0" lang="en-US" altLang="en-US" sz="1400" b="1" i="0" u="none" strike="noStrike" cap="none" normalizeH="0" baseline="0">
                          <a:ln>
                            <a:noFill/>
                          </a:ln>
                          <a:solidFill>
                            <a:srgbClr val="00007D"/>
                          </a:solidFill>
                          <a:effectLst/>
                          <a:latin typeface="Arial" charset="0"/>
                          <a:ea typeface="ＭＳ Ｐゴシック" charset="-128"/>
                        </a:rPr>
                        <a:t>300 BC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Athens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Theophrastus stated, “smell of burning coal was disagreeable and troublesome.”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1066682">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61 AD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Rome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Seneca noted oppressive conditions of the Roman air</a:t>
                      </a:r>
                    </a:p>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Roman’s used “beach houses” to escape city pollution and installed chimneys 8 meters tall to dissipate smoke.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640009">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1200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London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Middle ages – burning of oak wood and then “sea coal” (often high sulfur) in kilns for cement, heating, and brewing.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518085">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1285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London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Commission established to address severe air pollution.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640009">
                <a:tc>
                  <a:txBody>
                    <a:body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dirty="0">
                          <a:ln>
                            <a:noFill/>
                          </a:ln>
                          <a:solidFill>
                            <a:srgbClr val="00007D"/>
                          </a:solidFill>
                          <a:effectLst/>
                          <a:latin typeface="Arial" charset="0"/>
                          <a:ea typeface="ＭＳ Ｐゴシック" charset="-128"/>
                        </a:rPr>
                        <a:t>1396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dirty="0">
                          <a:ln>
                            <a:noFill/>
                          </a:ln>
                          <a:solidFill>
                            <a:srgbClr val="00007D"/>
                          </a:solidFill>
                          <a:effectLst/>
                          <a:latin typeface="Arial" charset="0"/>
                          <a:ea typeface="ＭＳ Ｐゴシック" charset="-128"/>
                        </a:rPr>
                        <a:t>London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dirty="0">
                          <a:ln>
                            <a:noFill/>
                          </a:ln>
                          <a:solidFill>
                            <a:srgbClr val="00007D"/>
                          </a:solidFill>
                          <a:effectLst/>
                          <a:latin typeface="Arial" charset="0"/>
                          <a:ea typeface="ＭＳ Ｐゴシック" charset="-128"/>
                        </a:rPr>
                        <a:t>Edward the I banned the use of sea coal in London due to the foul smell that was created</a:t>
                      </a:r>
                    </a:p>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endParaRPr kumimoji="0" lang="en-US" altLang="en-US" sz="1400" b="1" i="0" u="none" strike="noStrike" cap="none" normalizeH="0" baseline="0" dirty="0">
                        <a:ln>
                          <a:noFill/>
                        </a:ln>
                        <a:solidFill>
                          <a:srgbClr val="00007D"/>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7D"/>
                        </a:solidFill>
                        <a:effectLst/>
                        <a:latin typeface="Arial" charset="0"/>
                        <a:ea typeface="ＭＳ Ｐゴシック" charset="-128"/>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518085">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1661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London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John Evelyn published one of the first pamphlets on air pollution.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7D"/>
                        </a:solidFill>
                        <a:effectLst/>
                        <a:latin typeface="Arial" charset="0"/>
                        <a:ea typeface="ＭＳ Ｐゴシック" charset="-128"/>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BB52CCDA-3D0F-414D-A501-C27BAA2A78FD}"/>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Historical Events II</a:t>
            </a:r>
          </a:p>
        </p:txBody>
      </p:sp>
      <p:graphicFrame>
        <p:nvGraphicFramePr>
          <p:cNvPr id="2" name="Table 1">
            <a:extLst>
              <a:ext uri="{FF2B5EF4-FFF2-40B4-BE49-F238E27FC236}">
                <a16:creationId xmlns:a16="http://schemas.microsoft.com/office/drawing/2014/main" id="{C390AC06-A2E4-8A41-A8C1-9F1CA79F0FC3}"/>
              </a:ext>
            </a:extLst>
          </p:cNvPr>
          <p:cNvGraphicFramePr>
            <a:graphicFrameLocks noGrp="1"/>
          </p:cNvGraphicFramePr>
          <p:nvPr/>
        </p:nvGraphicFramePr>
        <p:xfrm>
          <a:off x="685800" y="1447800"/>
          <a:ext cx="7924800" cy="4328046"/>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518067">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Arial" charset="0"/>
                          <a:ea typeface="ＭＳ Ｐゴシック" charset="-128"/>
                        </a:rPr>
                        <a:t>Date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dirty="0">
                          <a:ln>
                            <a:noFill/>
                          </a:ln>
                          <a:solidFill>
                            <a:srgbClr val="FFFFFF"/>
                          </a:solidFill>
                          <a:effectLst/>
                          <a:latin typeface="Arial" charset="0"/>
                          <a:ea typeface="ＭＳ Ｐゴシック" charset="-128"/>
                        </a:rPr>
                        <a:t>Place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Arial" charset="0"/>
                          <a:ea typeface="ＭＳ Ｐゴシック" charset="-128"/>
                        </a:rPr>
                        <a:t>Description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a:ln>
                          <a:noFill/>
                        </a:ln>
                        <a:solidFill>
                          <a:srgbClr val="FFFFFF"/>
                        </a:solidFill>
                        <a:effectLst/>
                        <a:latin typeface="Arial" charset="0"/>
                        <a:ea typeface="ＭＳ Ｐゴシック"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998">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1698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dirty="0">
                          <a:ln>
                            <a:noFill/>
                          </a:ln>
                          <a:solidFill>
                            <a:srgbClr val="00007D"/>
                          </a:solidFill>
                          <a:effectLst/>
                          <a:latin typeface="Arial" charset="0"/>
                          <a:ea typeface="ＭＳ Ｐゴシック" charset="-128"/>
                        </a:rPr>
                        <a:t>England  / World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First crude steam engines, start of Industrial Revolution, centralized industrial manufacturing powered by coal.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518067">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1306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dirty="0">
                          <a:ln>
                            <a:noFill/>
                          </a:ln>
                          <a:solidFill>
                            <a:srgbClr val="00007D"/>
                          </a:solidFill>
                          <a:effectLst/>
                          <a:latin typeface="Arial" charset="0"/>
                          <a:ea typeface="ＭＳ Ｐゴシック" charset="-128"/>
                        </a:rPr>
                        <a:t>England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Edward I bans coal use in kilns, to no effect, sea coal use increases.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518067">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1869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dirty="0">
                          <a:ln>
                            <a:noFill/>
                          </a:ln>
                          <a:solidFill>
                            <a:srgbClr val="00007D"/>
                          </a:solidFill>
                          <a:effectLst/>
                          <a:latin typeface="Arial" charset="0"/>
                          <a:ea typeface="ＭＳ Ｐゴシック" charset="-128"/>
                        </a:rPr>
                        <a:t>Pittsburgh, PA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Burning of soft coal in locomotives in the city outlawed, but ban not enforced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639998">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1930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dirty="0">
                          <a:ln>
                            <a:noFill/>
                          </a:ln>
                          <a:solidFill>
                            <a:srgbClr val="00007D"/>
                          </a:solidFill>
                          <a:effectLst/>
                          <a:latin typeface="Arial" charset="0"/>
                          <a:ea typeface="ＭＳ Ｐゴシック" charset="-128"/>
                        </a:rPr>
                        <a:t>Meuse Valley, Belgium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Meuse Valley fog/smog from industrial air pollution and climatic conditions killed 60 people and sickened 1000s.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639998">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1948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Donora, Pennsylvania, USA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Five days of severe air pollution from coal-fired steel plants resulted in the death of at least 20 people and illness in 7000, half the population.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853330">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dirty="0">
                          <a:ln>
                            <a:noFill/>
                          </a:ln>
                          <a:solidFill>
                            <a:srgbClr val="00007D"/>
                          </a:solidFill>
                          <a:effectLst/>
                          <a:latin typeface="Arial" charset="0"/>
                          <a:ea typeface="ＭＳ Ｐゴシック" charset="-128"/>
                        </a:rPr>
                        <a:t>1952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London, England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400" b="1" i="0" u="none" strike="noStrike" cap="none" normalizeH="0" baseline="0">
                          <a:ln>
                            <a:noFill/>
                          </a:ln>
                          <a:solidFill>
                            <a:srgbClr val="00007D"/>
                          </a:solidFill>
                          <a:effectLst/>
                          <a:latin typeface="Arial" charset="0"/>
                          <a:ea typeface="ＭＳ Ｐゴシック" charset="-128"/>
                        </a:rPr>
                        <a:t>The Big Smoke: smog from coal burning lasted four days; initial reports of 4,000 deaths, but toll was raised to as many as 12,000 people, with over 100,000 suffering a variety of illnesses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7D"/>
                        </a:solidFill>
                        <a:effectLst/>
                        <a:latin typeface="Arial" charset="0"/>
                        <a:ea typeface="ＭＳ Ｐゴシック" charset="-128"/>
                      </a:endParaRPr>
                    </a:p>
                  </a:txBody>
                  <a:tcPr marT="45701" marB="457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06BDAFFA-DFFD-384B-881A-F9D7D8EEE6D5}"/>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Historical Events III</a:t>
            </a:r>
          </a:p>
        </p:txBody>
      </p:sp>
      <p:graphicFrame>
        <p:nvGraphicFramePr>
          <p:cNvPr id="2" name="Table 1">
            <a:extLst>
              <a:ext uri="{FF2B5EF4-FFF2-40B4-BE49-F238E27FC236}">
                <a16:creationId xmlns:a16="http://schemas.microsoft.com/office/drawing/2014/main" id="{4240DDD2-2A7A-2547-91AC-00C02B5B9B1C}"/>
              </a:ext>
            </a:extLst>
          </p:cNvPr>
          <p:cNvGraphicFramePr>
            <a:graphicFrameLocks noGrp="1"/>
          </p:cNvGraphicFramePr>
          <p:nvPr/>
        </p:nvGraphicFramePr>
        <p:xfrm>
          <a:off x="685800" y="1447800"/>
          <a:ext cx="7924800" cy="399282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518110">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Arial" charset="0"/>
                          <a:ea typeface="ＭＳ Ｐゴシック" charset="-128"/>
                        </a:rPr>
                        <a:t>Date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Arial" charset="0"/>
                          <a:ea typeface="ＭＳ Ｐゴシック" charset="-128"/>
                        </a:rPr>
                        <a:t>Place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Arial" charset="0"/>
                          <a:ea typeface="ＭＳ Ｐゴシック" charset="-128"/>
                        </a:rPr>
                        <a:t>Description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a:ln>
                          <a:noFill/>
                        </a:ln>
                        <a:solidFill>
                          <a:srgbClr val="FFFFFF"/>
                        </a:solidFill>
                        <a:effectLst/>
                        <a:latin typeface="Arial" charset="0"/>
                        <a:ea typeface="ＭＳ Ｐゴシック"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470">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1962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Silent Spring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Rachel Carson’s book Silent Spring published, credited with launching the global environmental movement.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518110">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1966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New York City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Elevated SO</a:t>
                      </a:r>
                      <a:r>
                        <a:rPr kumimoji="0" lang="en-US" altLang="en-US" sz="1600" b="1" i="0" u="none" strike="noStrike" cap="none" normalizeH="0" baseline="-25000">
                          <a:ln>
                            <a:noFill/>
                          </a:ln>
                          <a:solidFill>
                            <a:srgbClr val="00007D"/>
                          </a:solidFill>
                          <a:effectLst/>
                          <a:latin typeface="Arial" charset="0"/>
                          <a:ea typeface="ＭＳ Ｐゴシック" charset="-128"/>
                        </a:rPr>
                        <a:t>2</a:t>
                      </a:r>
                      <a:r>
                        <a:rPr kumimoji="0" lang="en-US" altLang="en-US" sz="1600" b="1" i="0" u="none" strike="noStrike" cap="none" normalizeH="0" baseline="0">
                          <a:ln>
                            <a:noFill/>
                          </a:ln>
                          <a:solidFill>
                            <a:srgbClr val="00007D"/>
                          </a:solidFill>
                          <a:effectLst/>
                          <a:latin typeface="Arial" charset="0"/>
                          <a:ea typeface="ＭＳ Ｐゴシック" charset="-128"/>
                        </a:rPr>
                        <a:t> levels during Thanksgiving (November 23-25) blamed for excess deaths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518110">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1970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Earth Day</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Environmental teach-in called Earth Day was held for the first time on April 22, 1970.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975293">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1984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Bhopal, India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Accidental release of 40 metric tons of methyl isocyanate from a Union Carbide pesticide plant, approximately 15,000 people died and 150,000-600,000 injured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731470">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1986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Lake Nyos, Cameroon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eaLnBrk="0" hangingPunct="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eaLnBrk="0" hangingPunct="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eaLnBrk="0" hangingPunct="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600" b="1" i="0" u="none" strike="noStrike" cap="none" normalizeH="0" baseline="0">
                          <a:ln>
                            <a:noFill/>
                          </a:ln>
                          <a:solidFill>
                            <a:srgbClr val="00007D"/>
                          </a:solidFill>
                          <a:effectLst/>
                          <a:latin typeface="Arial" charset="0"/>
                          <a:ea typeface="ＭＳ Ｐゴシック" charset="-128"/>
                        </a:rPr>
                        <a:t>Carbon dioxide released from the lake, suffocated 1800 people and livestock from nearby villages.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eaLnBrk="0" hangingPunct="0">
                        <a:spcBef>
                          <a:spcPct val="20000"/>
                        </a:spcBef>
                        <a:defRPr sz="2800">
                          <a:solidFill>
                            <a:schemeClr val="tx1"/>
                          </a:solidFill>
                          <a:latin typeface="Times New Roman" charset="0"/>
                          <a:ea typeface="ＭＳ Ｐゴシック" charset="-128"/>
                        </a:defRPr>
                      </a:lvl1pPr>
                      <a:lvl2pPr marL="742950" indent="-285750" defTabSz="457200" eaLnBrk="0" hangingPunct="0">
                        <a:spcBef>
                          <a:spcPct val="20000"/>
                        </a:spcBef>
                        <a:defRPr sz="2400">
                          <a:solidFill>
                            <a:schemeClr val="tx1"/>
                          </a:solidFill>
                          <a:latin typeface="Times New Roman" charset="0"/>
                          <a:ea typeface="ＭＳ Ｐゴシック" charset="-128"/>
                        </a:defRPr>
                      </a:lvl2pPr>
                      <a:lvl3pPr marL="1143000" indent="-228600" defTabSz="457200" eaLnBrk="0" hangingPunct="0">
                        <a:spcBef>
                          <a:spcPct val="20000"/>
                        </a:spcBef>
                        <a:defRPr sz="2000">
                          <a:solidFill>
                            <a:schemeClr val="tx1"/>
                          </a:solidFill>
                          <a:latin typeface="Times New Roman" charset="0"/>
                          <a:ea typeface="ＭＳ Ｐゴシック" charset="-128"/>
                        </a:defRPr>
                      </a:lvl3pPr>
                      <a:lvl4pPr marL="1600200" indent="-228600" defTabSz="457200" eaLnBrk="0" hangingPunct="0">
                        <a:spcBef>
                          <a:spcPct val="20000"/>
                        </a:spcBef>
                        <a:defRPr>
                          <a:solidFill>
                            <a:schemeClr val="tx1"/>
                          </a:solidFill>
                          <a:latin typeface="Times New Roman" charset="0"/>
                          <a:ea typeface="ＭＳ Ｐゴシック" charset="-128"/>
                        </a:defRPr>
                      </a:lvl4pPr>
                      <a:lvl5pPr marL="2057400" indent="-228600" defTabSz="457200" eaLnBrk="0" hangingPunct="0">
                        <a:spcBef>
                          <a:spcPct val="20000"/>
                        </a:spcBef>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rgbClr val="00007D"/>
                        </a:solidFill>
                        <a:effectLst/>
                        <a:latin typeface="Arial" charset="0"/>
                        <a:ea typeface="ＭＳ Ｐゴシック" charset="-128"/>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BED65AC-998A-004F-A318-1CD4A6145130}"/>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t>The Donora Smog - 1948</a:t>
            </a:r>
            <a:endParaRPr lang="en-US" altLang="en-US" b="1">
              <a:solidFill>
                <a:schemeClr val="tx1"/>
              </a:solidFill>
            </a:endParaRPr>
          </a:p>
        </p:txBody>
      </p:sp>
      <p:sp>
        <p:nvSpPr>
          <p:cNvPr id="31746" name="Rectangle 3">
            <a:extLst>
              <a:ext uri="{FF2B5EF4-FFF2-40B4-BE49-F238E27FC236}">
                <a16:creationId xmlns:a16="http://schemas.microsoft.com/office/drawing/2014/main" id="{D176550B-B5A7-C548-BF70-2A3755E2C998}"/>
              </a:ext>
            </a:extLst>
          </p:cNvPr>
          <p:cNvSpPr>
            <a:spLocks noGrp="1" noChangeArrowheads="1"/>
          </p:cNvSpPr>
          <p:nvPr>
            <p:ph type="body" idx="1"/>
          </p:nvPr>
        </p:nvSpPr>
        <p:spPr bwMode="auto">
          <a:xfrm>
            <a:off x="114300" y="1143000"/>
            <a:ext cx="5524500" cy="236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eaLnBrk="1" hangingPunct="1">
              <a:buFontTx/>
              <a:buNone/>
            </a:pPr>
            <a:r>
              <a:rPr lang="en-US" altLang="en-US" b="1">
                <a:latin typeface="Arial" panose="020B0604020202020204" pitchFamily="34" charset="0"/>
              </a:rPr>
              <a:t>The Donora Smog </a:t>
            </a:r>
            <a:r>
              <a:rPr lang="en-US" altLang="en-US" sz="2800" b="1">
                <a:latin typeface="Arial" panose="020B0604020202020204" pitchFamily="34" charset="0"/>
              </a:rPr>
              <a:t>occurred in Donora, Pennsylvania, USA, starting on October 27, 1948 and lasting until it rained on October 31</a:t>
            </a:r>
            <a:r>
              <a:rPr lang="en-US" altLang="en-US" b="1">
                <a:latin typeface="Arial" panose="020B0604020202020204" pitchFamily="34" charset="0"/>
              </a:rPr>
              <a:t>.  </a:t>
            </a:r>
          </a:p>
        </p:txBody>
      </p:sp>
      <p:pic>
        <p:nvPicPr>
          <p:cNvPr id="31747" name="Picture 1" descr="air pollution.png">
            <a:extLst>
              <a:ext uri="{FF2B5EF4-FFF2-40B4-BE49-F238E27FC236}">
                <a16:creationId xmlns:a16="http://schemas.microsoft.com/office/drawing/2014/main" id="{9A255EE8-E9BA-3A4E-B465-29E890717C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0"/>
            <a:ext cx="3116263"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2">
            <a:extLst>
              <a:ext uri="{FF2B5EF4-FFF2-40B4-BE49-F238E27FC236}">
                <a16:creationId xmlns:a16="http://schemas.microsoft.com/office/drawing/2014/main" id="{11149EDA-E8AF-7A4F-A4EF-B74AD946AF73}"/>
              </a:ext>
            </a:extLst>
          </p:cNvPr>
          <p:cNvSpPr txBox="1">
            <a:spLocks noChangeArrowheads="1"/>
          </p:cNvSpPr>
          <p:nvPr/>
        </p:nvSpPr>
        <p:spPr bwMode="auto">
          <a:xfrm>
            <a:off x="228600" y="38100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a:t>The five days of severe air pollution caused the death of at least 20 people and respiratory illness (coughing and other signs of respiratory distress) in approximately 7000 people, half the population of Donora. </a:t>
            </a:r>
            <a:r>
              <a:rPr lang="en-US" altLang="en-US" sz="2000"/>
              <a:t>(Devra Davis documented this event in her 2002 book </a:t>
            </a:r>
            <a:r>
              <a:rPr lang="en-US" altLang="en-US" sz="2000" i="1"/>
              <a:t>When Smoke Ran Like Water: Tales of Environmental Deception and the Battle Against Pollution)</a:t>
            </a:r>
            <a:r>
              <a:rPr lang="en-US" altLang="en-US" sz="2000"/>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2589CB2-EAAF-C045-8DA2-E74EEDE1207B}"/>
              </a:ext>
            </a:extLst>
          </p:cNvPr>
          <p:cNvSpPr>
            <a:spLocks noGrp="1" noChangeArrowheads="1"/>
          </p:cNvSpPr>
          <p:nvPr>
            <p:ph type="title"/>
          </p:nvPr>
        </p:nvSpPr>
        <p:spPr>
          <a:xfrm>
            <a:off x="685800" y="71438"/>
            <a:ext cx="7772400" cy="768350"/>
          </a:xfrm>
        </p:spPr>
        <p:txBody>
          <a:bodyPr lIns="90488" tIns="44450" rIns="90488" bIns="44450"/>
          <a:lstStyle/>
          <a:p>
            <a:r>
              <a:rPr lang="en-US" altLang="en-US" b="1"/>
              <a:t>Great Smog of London</a:t>
            </a:r>
          </a:p>
        </p:txBody>
      </p:sp>
      <p:sp>
        <p:nvSpPr>
          <p:cNvPr id="33794" name="Rectangle 3">
            <a:extLst>
              <a:ext uri="{FF2B5EF4-FFF2-40B4-BE49-F238E27FC236}">
                <a16:creationId xmlns:a16="http://schemas.microsoft.com/office/drawing/2014/main" id="{480F9957-60D7-A54C-960E-ED9E7BD3FC5F}"/>
              </a:ext>
            </a:extLst>
          </p:cNvPr>
          <p:cNvSpPr>
            <a:spLocks noGrp="1" noChangeArrowheads="1"/>
          </p:cNvSpPr>
          <p:nvPr>
            <p:ph type="body" idx="1"/>
          </p:nvPr>
        </p:nvSpPr>
        <p:spPr bwMode="auto">
          <a:xfrm>
            <a:off x="114300" y="1143000"/>
            <a:ext cx="5524500" cy="2058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eaLnBrk="1" hangingPunct="1">
              <a:buFontTx/>
              <a:buNone/>
            </a:pPr>
            <a:r>
              <a:rPr lang="en-US" altLang="en-US" b="1">
                <a:latin typeface="Arial" panose="020B0604020202020204" pitchFamily="34" charset="0"/>
              </a:rPr>
              <a:t>The great smog of London, or the Big Smoke, on December 5, 1952 until December 9, 1952. </a:t>
            </a:r>
          </a:p>
        </p:txBody>
      </p:sp>
      <p:sp>
        <p:nvSpPr>
          <p:cNvPr id="33795" name="TextBox 2">
            <a:extLst>
              <a:ext uri="{FF2B5EF4-FFF2-40B4-BE49-F238E27FC236}">
                <a16:creationId xmlns:a16="http://schemas.microsoft.com/office/drawing/2014/main" id="{5CDEC27E-A35F-BF4E-91FD-B2EE44756C23}"/>
              </a:ext>
            </a:extLst>
          </p:cNvPr>
          <p:cNvSpPr txBox="1">
            <a:spLocks noChangeArrowheads="1"/>
          </p:cNvSpPr>
          <p:nvPr/>
        </p:nvSpPr>
        <p:spPr bwMode="auto">
          <a:xfrm>
            <a:off x="228600" y="3276600"/>
            <a:ext cx="876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Char char="Ø"/>
            </a:pPr>
            <a:r>
              <a:rPr lang="en-US" altLang="en-US" sz="2400"/>
              <a:t>Death toll  - 12,000 people</a:t>
            </a:r>
          </a:p>
          <a:p>
            <a:pPr eaLnBrk="1" hangingPunct="1">
              <a:buFont typeface="Wingdings" pitchFamily="2" charset="2"/>
              <a:buChar char="Ø"/>
            </a:pPr>
            <a:r>
              <a:rPr lang="en-US" altLang="en-US" sz="2400"/>
              <a:t>Over 100,000 suffering a variety of illnesses</a:t>
            </a:r>
          </a:p>
          <a:p>
            <a:pPr eaLnBrk="1" hangingPunct="1">
              <a:buFont typeface="Wingdings" pitchFamily="2" charset="2"/>
              <a:buChar char="Ø"/>
            </a:pPr>
            <a:r>
              <a:rPr lang="en-US" altLang="en-US" sz="2400"/>
              <a:t>Deaths caused by respiratory infections, with the young and elderly being the most vulnerable  </a:t>
            </a:r>
          </a:p>
          <a:p>
            <a:pPr eaLnBrk="1" hangingPunct="1">
              <a:buFont typeface="Wingdings" pitchFamily="2" charset="2"/>
              <a:buChar char="Ø"/>
            </a:pPr>
            <a:r>
              <a:rPr lang="en-US" altLang="en-US" sz="2400"/>
              <a:t>Caused by the population growth and the Industrial Revolution </a:t>
            </a:r>
          </a:p>
          <a:p>
            <a:pPr eaLnBrk="1" hangingPunct="1">
              <a:buFont typeface="Wingdings" pitchFamily="2" charset="2"/>
              <a:buChar char="Ø"/>
            </a:pPr>
            <a:r>
              <a:rPr lang="en-US" altLang="en-US" sz="2400"/>
              <a:t>Caused by a cold spell and the increased burning of coal to keep warm, emissions from several coal burning power plants located in the city </a:t>
            </a:r>
          </a:p>
        </p:txBody>
      </p:sp>
      <p:pic>
        <p:nvPicPr>
          <p:cNvPr id="33796" name="Picture 5" descr=":London.Great_Smog_of_1952.jpg">
            <a:extLst>
              <a:ext uri="{FF2B5EF4-FFF2-40B4-BE49-F238E27FC236}">
                <a16:creationId xmlns:a16="http://schemas.microsoft.com/office/drawing/2014/main" id="{2177CD7E-F5EA-8041-8572-18F82EF40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1066800"/>
            <a:ext cx="21796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6FA5B2BC-9727-AA40-91CD-91D44573C6E0}"/>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t>Diesel exhaust - ongoing</a:t>
            </a:r>
            <a:endParaRPr lang="en-US" altLang="en-US" b="1">
              <a:solidFill>
                <a:schemeClr val="tx1"/>
              </a:solidFill>
            </a:endParaRPr>
          </a:p>
        </p:txBody>
      </p:sp>
      <p:sp>
        <p:nvSpPr>
          <p:cNvPr id="35842" name="Rectangle 3">
            <a:extLst>
              <a:ext uri="{FF2B5EF4-FFF2-40B4-BE49-F238E27FC236}">
                <a16:creationId xmlns:a16="http://schemas.microsoft.com/office/drawing/2014/main" id="{60A8B96A-37C9-0D43-959E-1C9A1EB22A55}"/>
              </a:ext>
            </a:extLst>
          </p:cNvPr>
          <p:cNvSpPr>
            <a:spLocks noGrp="1" noChangeArrowheads="1"/>
          </p:cNvSpPr>
          <p:nvPr>
            <p:ph type="body" idx="1"/>
          </p:nvPr>
        </p:nvSpPr>
        <p:spPr bwMode="auto">
          <a:xfrm>
            <a:off x="114300" y="1143000"/>
            <a:ext cx="5524500" cy="452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eaLnBrk="1" hangingPunct="1">
              <a:buFontTx/>
              <a:buNone/>
            </a:pPr>
            <a:r>
              <a:rPr lang="en-US" altLang="en-US" b="1">
                <a:latin typeface="Arial" panose="020B0604020202020204" pitchFamily="34" charset="0"/>
              </a:rPr>
              <a:t>Diesel exhaust produced from a wide range of equipment including trucks, ships, trains, construction equipment, farm vehicles, and buses is a serious human health and environmental hazard. </a:t>
            </a:r>
          </a:p>
        </p:txBody>
      </p:sp>
      <p:pic>
        <p:nvPicPr>
          <p:cNvPr id="35843" name="Picture 4" descr="tuck exhaust.png">
            <a:extLst>
              <a:ext uri="{FF2B5EF4-FFF2-40B4-BE49-F238E27FC236}">
                <a16:creationId xmlns:a16="http://schemas.microsoft.com/office/drawing/2014/main" id="{312242E7-DEDA-DC4D-9298-932619E76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97021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41EDFB3C-0A3A-414C-89D3-18A294DBF2B6}"/>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t>Bhopal, India</a:t>
            </a:r>
            <a:endParaRPr lang="en-US" altLang="en-US" b="1">
              <a:solidFill>
                <a:schemeClr val="tx1"/>
              </a:solidFill>
            </a:endParaRPr>
          </a:p>
        </p:txBody>
      </p:sp>
      <p:sp>
        <p:nvSpPr>
          <p:cNvPr id="37890" name="Rectangle 3">
            <a:extLst>
              <a:ext uri="{FF2B5EF4-FFF2-40B4-BE49-F238E27FC236}">
                <a16:creationId xmlns:a16="http://schemas.microsoft.com/office/drawing/2014/main" id="{EABDAA71-1F02-F441-BB4F-4E3FA4AF23F2}"/>
              </a:ext>
            </a:extLst>
          </p:cNvPr>
          <p:cNvSpPr>
            <a:spLocks noGrp="1" noChangeArrowheads="1"/>
          </p:cNvSpPr>
          <p:nvPr>
            <p:ph type="body" idx="1"/>
          </p:nvPr>
        </p:nvSpPr>
        <p:spPr bwMode="auto">
          <a:xfrm>
            <a:off x="114300" y="1143000"/>
            <a:ext cx="5524500" cy="310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eaLnBrk="1" hangingPunct="1">
              <a:buFontTx/>
              <a:buNone/>
            </a:pPr>
            <a:r>
              <a:rPr lang="en-US" altLang="en-US" sz="2800" b="1">
                <a:latin typeface="Arial" panose="020B0604020202020204" pitchFamily="34" charset="0"/>
              </a:rPr>
              <a:t>1984, the accidental release of 40 metric tons of methyl isocyanate from a Union Carbide pesticide plant in the heart of Bhopal, India killed about 15,000 people and injured 100,000’s.</a:t>
            </a:r>
          </a:p>
        </p:txBody>
      </p:sp>
      <p:pic>
        <p:nvPicPr>
          <p:cNvPr id="37891" name="Picture 1">
            <a:extLst>
              <a:ext uri="{FF2B5EF4-FFF2-40B4-BE49-F238E27FC236}">
                <a16:creationId xmlns:a16="http://schemas.microsoft.com/office/drawing/2014/main" id="{842CCE35-21CD-B34A-9981-1E765E153F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90600"/>
            <a:ext cx="2870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2">
            <a:extLst>
              <a:ext uri="{FF2B5EF4-FFF2-40B4-BE49-F238E27FC236}">
                <a16:creationId xmlns:a16="http://schemas.microsoft.com/office/drawing/2014/main" id="{73C50EA0-A562-DF48-BDFD-47DB4A950272}"/>
              </a:ext>
            </a:extLst>
          </p:cNvPr>
          <p:cNvSpPr txBox="1">
            <a:spLocks noChangeArrowheads="1"/>
          </p:cNvSpPr>
          <p:nvPr/>
        </p:nvSpPr>
        <p:spPr bwMode="auto">
          <a:xfrm>
            <a:off x="381000" y="4459288"/>
            <a:ext cx="7924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a:t>Released as toxic gas – methyl</a:t>
            </a:r>
          </a:p>
          <a:p>
            <a:pPr eaLnBrk="1" hangingPunct="1">
              <a:buFont typeface="Wingdings" pitchFamily="2" charset="2"/>
              <a:buNone/>
            </a:pPr>
            <a:r>
              <a:rPr lang="en-US" altLang="en-US"/>
              <a:t>isocyanate is heavier than air, it traveled over the ground through the Bhopal city center.</a:t>
            </a:r>
          </a:p>
          <a:p>
            <a:pPr eaLnBrk="1" hangingPunct="1">
              <a:buFont typeface="Wingdings" pitchFamily="2" charset="2"/>
              <a:buNone/>
            </a:pPr>
            <a:r>
              <a:rPr lang="en-US" altLang="en-US"/>
              <a:t>Cancer and diseases affecting the central nervous system, liver, and kidneys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798E8721-A53A-EC48-8C37-8FDF084CF62D}"/>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What is Air ?</a:t>
            </a:r>
          </a:p>
        </p:txBody>
      </p:sp>
      <p:sp>
        <p:nvSpPr>
          <p:cNvPr id="8194" name="Rectangle 3">
            <a:extLst>
              <a:ext uri="{FF2B5EF4-FFF2-40B4-BE49-F238E27FC236}">
                <a16:creationId xmlns:a16="http://schemas.microsoft.com/office/drawing/2014/main" id="{4E89BD56-762A-7743-B86C-29F04086C666}"/>
              </a:ext>
            </a:extLst>
          </p:cNvPr>
          <p:cNvSpPr>
            <a:spLocks noGrp="1" noChangeArrowheads="1"/>
          </p:cNvSpPr>
          <p:nvPr>
            <p:ph type="body" idx="1"/>
          </p:nvPr>
        </p:nvSpPr>
        <p:spPr bwMode="auto">
          <a:xfrm>
            <a:off x="647700" y="1143000"/>
            <a:ext cx="78486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algn="ctr" eaLnBrk="1" hangingPunct="1">
              <a:buFontTx/>
              <a:buNone/>
            </a:pPr>
            <a:r>
              <a:rPr lang="en-US" altLang="en-US" sz="4000" b="1">
                <a:latin typeface="Arial" panose="020B0604020202020204" pitchFamily="34" charset="0"/>
              </a:rPr>
              <a:t>By volume, dry air contains </a:t>
            </a:r>
            <a:r>
              <a:rPr lang="en-US" altLang="en-US" b="1">
                <a:latin typeface="Arial" panose="020B0604020202020204" pitchFamily="34" charset="0"/>
              </a:rPr>
              <a:t>Nitrogen 78.09%</a:t>
            </a:r>
          </a:p>
          <a:p>
            <a:pPr algn="ctr" eaLnBrk="1" hangingPunct="1">
              <a:buFontTx/>
              <a:buNone/>
            </a:pPr>
            <a:r>
              <a:rPr lang="en-US" altLang="en-US" b="1">
                <a:latin typeface="Arial" panose="020B0604020202020204" pitchFamily="34" charset="0"/>
              </a:rPr>
              <a:t>Oxygen 20.95%</a:t>
            </a:r>
          </a:p>
          <a:p>
            <a:pPr algn="ctr" eaLnBrk="1" hangingPunct="1">
              <a:buFontTx/>
              <a:buNone/>
            </a:pPr>
            <a:r>
              <a:rPr lang="en-US" altLang="en-US" b="1">
                <a:latin typeface="Arial" panose="020B0604020202020204" pitchFamily="34" charset="0"/>
              </a:rPr>
              <a:t>Argon 0.93%</a:t>
            </a:r>
          </a:p>
          <a:p>
            <a:pPr algn="ctr" eaLnBrk="1" hangingPunct="1">
              <a:buFontTx/>
              <a:buNone/>
            </a:pPr>
            <a:r>
              <a:rPr lang="en-US" altLang="en-US" b="1">
                <a:latin typeface="Arial" panose="020B0604020202020204" pitchFamily="34" charset="0"/>
              </a:rPr>
              <a:t>Carbon dioxide 0.039%</a:t>
            </a:r>
          </a:p>
          <a:p>
            <a:pPr algn="ctr" eaLnBrk="1" hangingPunct="1">
              <a:buFontTx/>
              <a:buNone/>
            </a:pPr>
            <a:r>
              <a:rPr lang="en-US" altLang="en-US" b="1">
                <a:latin typeface="Arial" panose="020B0604020202020204" pitchFamily="34" charset="0"/>
              </a:rPr>
              <a:t>Neon 0.000179%</a:t>
            </a:r>
          </a:p>
          <a:p>
            <a:pPr algn="ctr" eaLnBrk="1" hangingPunct="1">
              <a:buFontTx/>
              <a:buNone/>
            </a:pPr>
            <a:r>
              <a:rPr lang="en-US" altLang="en-US" b="1">
                <a:latin typeface="Arial" panose="020B0604020202020204" pitchFamily="34" charset="0"/>
              </a:rPr>
              <a:t>Helium 0.000524%</a:t>
            </a:r>
          </a:p>
          <a:p>
            <a:pPr algn="ctr" eaLnBrk="1" hangingPunct="1">
              <a:buFontTx/>
              <a:buNone/>
            </a:pPr>
            <a:r>
              <a:rPr lang="en-US" altLang="en-US" b="1">
                <a:latin typeface="Arial" panose="020B0604020202020204" pitchFamily="34" charset="0"/>
              </a:rPr>
              <a:t>Methane 0.000179%</a:t>
            </a:r>
          </a:p>
          <a:p>
            <a:pPr algn="ctr" eaLnBrk="1" hangingPunct="1">
              <a:buFontTx/>
              <a:buNone/>
            </a:pPr>
            <a:r>
              <a:rPr lang="en-US" altLang="en-US" b="1">
                <a:latin typeface="Arial" panose="020B0604020202020204" pitchFamily="34" charset="0"/>
              </a:rPr>
              <a:t>and small amounts of other gases</a:t>
            </a:r>
            <a:endParaRPr lang="en-US" altLang="en-US" sz="3600" b="1">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5135346-C7BB-6749-9C79-5622ADAC7E08}"/>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t>China Air Pollution</a:t>
            </a:r>
            <a:endParaRPr lang="en-US" altLang="en-US" b="1">
              <a:solidFill>
                <a:schemeClr val="tx1"/>
              </a:solidFill>
            </a:endParaRPr>
          </a:p>
        </p:txBody>
      </p:sp>
      <p:pic>
        <p:nvPicPr>
          <p:cNvPr id="39938" name="Content Placeholder 2">
            <a:extLst>
              <a:ext uri="{FF2B5EF4-FFF2-40B4-BE49-F238E27FC236}">
                <a16:creationId xmlns:a16="http://schemas.microsoft.com/office/drawing/2014/main" id="{BD72C182-FAFB-2545-BEA5-4C4FE7EEA64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1600" y="1069975"/>
            <a:ext cx="3443288" cy="2420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a:extLst>
              <a:ext uri="{FF2B5EF4-FFF2-40B4-BE49-F238E27FC236}">
                <a16:creationId xmlns:a16="http://schemas.microsoft.com/office/drawing/2014/main" id="{C445695D-93D1-AC45-8A5F-DCB56C3DBA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013" y="3495675"/>
            <a:ext cx="89677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4">
            <a:extLst>
              <a:ext uri="{FF2B5EF4-FFF2-40B4-BE49-F238E27FC236}">
                <a16:creationId xmlns:a16="http://schemas.microsoft.com/office/drawing/2014/main" id="{62D1E283-8532-A24F-9CBE-1F9A5D48F28F}"/>
              </a:ext>
            </a:extLst>
          </p:cNvPr>
          <p:cNvSpPr txBox="1">
            <a:spLocks noChangeArrowheads="1"/>
          </p:cNvSpPr>
          <p:nvPr/>
        </p:nvSpPr>
        <p:spPr bwMode="auto">
          <a:xfrm>
            <a:off x="1065213" y="1382713"/>
            <a:ext cx="35814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a:t>widespread environmental and health problems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F7C08BD-04F1-C346-94C6-E5CADA1A9EAF}"/>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t>India Air Pollution</a:t>
            </a:r>
            <a:endParaRPr lang="en-US" altLang="en-US" b="1">
              <a:solidFill>
                <a:schemeClr val="tx1"/>
              </a:solidFill>
            </a:endParaRPr>
          </a:p>
        </p:txBody>
      </p:sp>
      <p:sp>
        <p:nvSpPr>
          <p:cNvPr id="41986" name="TextBox 4">
            <a:extLst>
              <a:ext uri="{FF2B5EF4-FFF2-40B4-BE49-F238E27FC236}">
                <a16:creationId xmlns:a16="http://schemas.microsoft.com/office/drawing/2014/main" id="{D040A5CB-019E-1E43-86F6-0C1864BA469E}"/>
              </a:ext>
            </a:extLst>
          </p:cNvPr>
          <p:cNvSpPr txBox="1">
            <a:spLocks noChangeArrowheads="1"/>
          </p:cNvSpPr>
          <p:nvPr/>
        </p:nvSpPr>
        <p:spPr bwMode="auto">
          <a:xfrm>
            <a:off x="1065213" y="1382713"/>
            <a:ext cx="35814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a:t>widespread environmental and health problems</a:t>
            </a:r>
          </a:p>
        </p:txBody>
      </p:sp>
      <p:pic>
        <p:nvPicPr>
          <p:cNvPr id="41987" name="Picture 5">
            <a:extLst>
              <a:ext uri="{FF2B5EF4-FFF2-40B4-BE49-F238E27FC236}">
                <a16:creationId xmlns:a16="http://schemas.microsoft.com/office/drawing/2014/main" id="{95E5F83A-AB0E-934C-A3A0-34952183E2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38100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a:extLst>
              <a:ext uri="{FF2B5EF4-FFF2-40B4-BE49-F238E27FC236}">
                <a16:creationId xmlns:a16="http://schemas.microsoft.com/office/drawing/2014/main" id="{D6E0062D-5CF4-BA4B-BC19-67D93AFA4E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000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a:extLst>
              <a:ext uri="{FF2B5EF4-FFF2-40B4-BE49-F238E27FC236}">
                <a16:creationId xmlns:a16="http://schemas.microsoft.com/office/drawing/2014/main" id="{2016BB02-F546-5A49-A6F0-9FCBF795BC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09DDE41-EBD6-2644-BDB7-8424139B2118}"/>
              </a:ext>
            </a:extLst>
          </p:cNvPr>
          <p:cNvSpPr txBox="1">
            <a:spLocks noChangeArrowheads="1"/>
          </p:cNvSpPr>
          <p:nvPr/>
        </p:nvSpPr>
        <p:spPr>
          <a:xfrm>
            <a:off x="685800" y="14478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609600" indent="-609600">
              <a:lnSpc>
                <a:spcPct val="90000"/>
              </a:lnSpc>
              <a:defRPr/>
            </a:pPr>
            <a:r>
              <a:rPr lang="en-US" altLang="en-US" sz="4000" kern="0" dirty="0">
                <a:latin typeface="+mj-lt"/>
              </a:rPr>
              <a:t>EPA </a:t>
            </a:r>
            <a:r>
              <a:rPr lang="ja-JP" altLang="en-US" sz="4000" u="sng" kern="0" dirty="0">
                <a:latin typeface="+mj-lt"/>
              </a:rPr>
              <a:t>“</a:t>
            </a:r>
            <a:r>
              <a:rPr lang="en-US" altLang="ja-JP" sz="4000" u="sng" kern="0" dirty="0">
                <a:latin typeface="+mj-lt"/>
              </a:rPr>
              <a:t>criteria</a:t>
            </a:r>
            <a:r>
              <a:rPr lang="ja-JP" altLang="en-US" sz="4000" u="sng" kern="0" dirty="0">
                <a:latin typeface="+mj-lt"/>
              </a:rPr>
              <a:t>”</a:t>
            </a:r>
            <a:r>
              <a:rPr lang="en-US" altLang="ja-JP" sz="4000" kern="0" dirty="0">
                <a:latin typeface="+mj-lt"/>
              </a:rPr>
              <a:t> air pollutants </a:t>
            </a:r>
            <a:endParaRPr lang="en-US" altLang="en-US" sz="3600" kern="0" dirty="0">
              <a:latin typeface="+mj-lt"/>
            </a:endParaRPr>
          </a:p>
          <a:p>
            <a:pPr marL="990600" lvl="1" indent="-533400">
              <a:lnSpc>
                <a:spcPct val="90000"/>
              </a:lnSpc>
              <a:buFontTx/>
              <a:buAutoNum type="arabicPeriod"/>
              <a:defRPr/>
            </a:pPr>
            <a:r>
              <a:rPr lang="en-US" altLang="en-US" sz="3600" kern="0" dirty="0">
                <a:latin typeface="+mj-lt"/>
              </a:rPr>
              <a:t>particulate matter (</a:t>
            </a:r>
            <a:r>
              <a:rPr lang="en-US" altLang="en-US" sz="3600" kern="0" dirty="0" err="1">
                <a:latin typeface="+mj-lt"/>
              </a:rPr>
              <a:t>PM</a:t>
            </a:r>
            <a:r>
              <a:rPr lang="en-US" altLang="en-US" sz="3600" kern="0" baseline="-25000" dirty="0" err="1">
                <a:latin typeface="+mj-lt"/>
              </a:rPr>
              <a:t>x</a:t>
            </a:r>
            <a:r>
              <a:rPr lang="en-US" altLang="en-US" sz="3200" kern="0" dirty="0">
                <a:latin typeface="+mj-lt"/>
              </a:rPr>
              <a:t>)</a:t>
            </a:r>
            <a:endParaRPr lang="en-US" altLang="en-US" sz="3600" kern="0" dirty="0">
              <a:latin typeface="+mj-lt"/>
            </a:endParaRPr>
          </a:p>
          <a:p>
            <a:pPr marL="990600" lvl="1" indent="-533400">
              <a:lnSpc>
                <a:spcPct val="90000"/>
              </a:lnSpc>
              <a:buFontTx/>
              <a:buAutoNum type="arabicPeriod"/>
              <a:defRPr/>
            </a:pPr>
            <a:r>
              <a:rPr lang="en-US" altLang="en-US" sz="3600" kern="0" dirty="0">
                <a:latin typeface="+mj-lt"/>
              </a:rPr>
              <a:t>ozone (O</a:t>
            </a:r>
            <a:r>
              <a:rPr lang="en-US" altLang="en-US" sz="3600" kern="0" baseline="-25000" dirty="0">
                <a:latin typeface="+mj-lt"/>
              </a:rPr>
              <a:t>3</a:t>
            </a:r>
            <a:r>
              <a:rPr lang="en-US" altLang="en-US" sz="3600" kern="0" dirty="0">
                <a:latin typeface="+mj-lt"/>
              </a:rPr>
              <a:t>)</a:t>
            </a:r>
          </a:p>
          <a:p>
            <a:pPr marL="990600" lvl="1" indent="-533400">
              <a:lnSpc>
                <a:spcPct val="90000"/>
              </a:lnSpc>
              <a:buFontTx/>
              <a:buAutoNum type="arabicPeriod"/>
              <a:defRPr/>
            </a:pPr>
            <a:r>
              <a:rPr lang="en-US" altLang="en-US" sz="3600" kern="0" dirty="0">
                <a:latin typeface="+mj-lt"/>
              </a:rPr>
              <a:t>sulfur dioxide (SO</a:t>
            </a:r>
            <a:r>
              <a:rPr lang="en-US" altLang="en-US" sz="3600" kern="0" baseline="-25000" dirty="0">
                <a:latin typeface="+mj-lt"/>
              </a:rPr>
              <a:t>2</a:t>
            </a:r>
            <a:r>
              <a:rPr lang="en-US" altLang="en-US" sz="3600" kern="0" dirty="0">
                <a:latin typeface="+mj-lt"/>
              </a:rPr>
              <a:t>)</a:t>
            </a:r>
          </a:p>
          <a:p>
            <a:pPr marL="990600" lvl="1" indent="-533400">
              <a:lnSpc>
                <a:spcPct val="90000"/>
              </a:lnSpc>
              <a:buFontTx/>
              <a:buAutoNum type="arabicPeriod"/>
              <a:defRPr/>
            </a:pPr>
            <a:r>
              <a:rPr lang="en-US" altLang="en-US" sz="3600" kern="0" dirty="0">
                <a:latin typeface="+mj-lt"/>
              </a:rPr>
              <a:t>nitrogen dioxide (NO</a:t>
            </a:r>
            <a:r>
              <a:rPr lang="en-US" altLang="en-US" sz="3600" kern="0" baseline="-25000" dirty="0">
                <a:latin typeface="+mj-lt"/>
              </a:rPr>
              <a:t>2</a:t>
            </a:r>
            <a:r>
              <a:rPr lang="en-US" altLang="en-US" sz="3600" kern="0" dirty="0">
                <a:latin typeface="+mj-lt"/>
              </a:rPr>
              <a:t>)</a:t>
            </a:r>
          </a:p>
          <a:p>
            <a:pPr marL="990600" lvl="1" indent="-533400">
              <a:lnSpc>
                <a:spcPct val="90000"/>
              </a:lnSpc>
              <a:buFontTx/>
              <a:buAutoNum type="arabicPeriod"/>
              <a:defRPr/>
            </a:pPr>
            <a:r>
              <a:rPr lang="en-US" altLang="en-US" sz="3600" kern="0" dirty="0">
                <a:latin typeface="+mj-lt"/>
              </a:rPr>
              <a:t>carbon monoxide (CO)</a:t>
            </a:r>
          </a:p>
          <a:p>
            <a:pPr marL="990600" lvl="1" indent="-533400">
              <a:lnSpc>
                <a:spcPct val="90000"/>
              </a:lnSpc>
              <a:buFontTx/>
              <a:buAutoNum type="arabicPeriod"/>
              <a:defRPr/>
            </a:pPr>
            <a:r>
              <a:rPr lang="en-US" altLang="en-US" sz="3600" kern="0" dirty="0">
                <a:latin typeface="+mj-lt"/>
              </a:rPr>
              <a:t>lead (</a:t>
            </a:r>
            <a:r>
              <a:rPr lang="en-US" altLang="en-US" sz="3600" kern="0" dirty="0" err="1">
                <a:latin typeface="+mj-lt"/>
              </a:rPr>
              <a:t>Pb</a:t>
            </a:r>
            <a:r>
              <a:rPr lang="en-US" altLang="en-US" sz="3600" kern="0" dirty="0">
                <a:latin typeface="+mj-lt"/>
              </a:rPr>
              <a:t>)</a:t>
            </a:r>
          </a:p>
          <a:p>
            <a:pPr marL="990600" lvl="1" indent="-533400">
              <a:lnSpc>
                <a:spcPct val="90000"/>
              </a:lnSpc>
              <a:buFontTx/>
              <a:buAutoNum type="arabicPeriod"/>
              <a:defRPr/>
            </a:pPr>
            <a:endParaRPr lang="en-US" altLang="en-US" sz="2400" b="0" kern="0" dirty="0">
              <a:latin typeface="Univers" charset="0"/>
            </a:endParaRPr>
          </a:p>
          <a:p>
            <a:pPr marL="990600" lvl="1" indent="-533400">
              <a:lnSpc>
                <a:spcPct val="90000"/>
              </a:lnSpc>
              <a:buFontTx/>
              <a:buNone/>
              <a:defRPr/>
            </a:pPr>
            <a:endParaRPr lang="en-US" altLang="en-US" sz="2400" b="0" kern="0" dirty="0">
              <a:latin typeface="Univers" charset="0"/>
            </a:endParaRPr>
          </a:p>
        </p:txBody>
      </p:sp>
      <p:sp>
        <p:nvSpPr>
          <p:cNvPr id="6" name="TextBox 5">
            <a:extLst>
              <a:ext uri="{FF2B5EF4-FFF2-40B4-BE49-F238E27FC236}">
                <a16:creationId xmlns:a16="http://schemas.microsoft.com/office/drawing/2014/main" id="{D7CB8CD7-FC3F-1348-8CB6-EB772C8C4613}"/>
              </a:ext>
            </a:extLst>
          </p:cNvPr>
          <p:cNvSpPr txBox="1"/>
          <p:nvPr/>
        </p:nvSpPr>
        <p:spPr>
          <a:xfrm>
            <a:off x="1039813" y="152400"/>
            <a:ext cx="7113587" cy="708025"/>
          </a:xfrm>
          <a:prstGeom prst="rect">
            <a:avLst/>
          </a:prstGeom>
          <a:noFill/>
        </p:spPr>
        <p:txBody>
          <a:bodyPr wrap="none">
            <a:spAutoFit/>
          </a:bodyPr>
          <a:lstStyle/>
          <a:p>
            <a:pPr>
              <a:defRPr/>
            </a:pPr>
            <a:r>
              <a:rPr lang="en-US" altLang="en-US" sz="4000" kern="0" dirty="0">
                <a:latin typeface="+mj-lt"/>
                <a:ea typeface="ＭＳ Ｐゴシック" charset="-128"/>
              </a:rPr>
              <a:t>EPA </a:t>
            </a:r>
            <a:r>
              <a:rPr lang="ja-JP" altLang="en-US" sz="4000" u="sng" kern="0" dirty="0">
                <a:latin typeface="+mj-lt"/>
                <a:ea typeface="ＭＳ Ｐゴシック" charset="-128"/>
              </a:rPr>
              <a:t>“</a:t>
            </a:r>
            <a:r>
              <a:rPr lang="en-US" altLang="ja-JP" sz="4000" u="sng" kern="0" dirty="0">
                <a:latin typeface="+mj-lt"/>
                <a:ea typeface="ＭＳ Ｐゴシック" charset="-128"/>
              </a:rPr>
              <a:t>criteria</a:t>
            </a:r>
            <a:r>
              <a:rPr lang="ja-JP" altLang="en-US" sz="4000" u="sng" kern="0" dirty="0">
                <a:latin typeface="+mj-lt"/>
                <a:ea typeface="ＭＳ Ｐゴシック" charset="-128"/>
              </a:rPr>
              <a:t>”</a:t>
            </a:r>
            <a:r>
              <a:rPr lang="en-US" altLang="ja-JP" sz="4000" kern="0" dirty="0">
                <a:latin typeface="+mj-lt"/>
                <a:ea typeface="ＭＳ Ｐゴシック" charset="-128"/>
              </a:rPr>
              <a:t> air pollutants </a:t>
            </a:r>
            <a:endParaRPr lang="en-US" altLang="en-US" sz="3600" kern="0" dirty="0">
              <a:latin typeface="+mj-lt"/>
              <a:ea typeface="ＭＳ Ｐゴシック" charset="-128"/>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6CA9C9B1-14A2-8B46-8C82-EDC6301C2330}"/>
              </a:ext>
            </a:extLst>
          </p:cNvPr>
          <p:cNvSpPr>
            <a:spLocks noGrp="1" noChangeArrowheads="1"/>
          </p:cNvSpPr>
          <p:nvPr>
            <p:ph type="title"/>
          </p:nvPr>
        </p:nvSpPr>
        <p:spPr>
          <a:xfrm>
            <a:off x="228600" y="76200"/>
            <a:ext cx="8686800" cy="758825"/>
          </a:xfrm>
        </p:spPr>
        <p:txBody>
          <a:bodyPr lIns="90488" tIns="44450" rIns="90488" bIns="44450"/>
          <a:lstStyle/>
          <a:p>
            <a:pPr eaLnBrk="1" hangingPunct="1"/>
            <a:r>
              <a:rPr lang="en-US" altLang="en-US" b="1">
                <a:solidFill>
                  <a:schemeClr val="tx1"/>
                </a:solidFill>
              </a:rPr>
              <a:t>Case Studies - Soot</a:t>
            </a:r>
          </a:p>
        </p:txBody>
      </p:sp>
      <p:sp>
        <p:nvSpPr>
          <p:cNvPr id="45058" name="Rectangle 3">
            <a:extLst>
              <a:ext uri="{FF2B5EF4-FFF2-40B4-BE49-F238E27FC236}">
                <a16:creationId xmlns:a16="http://schemas.microsoft.com/office/drawing/2014/main" id="{D0593A8D-9F6D-BB45-AF90-525E85CFC452}"/>
              </a:ext>
            </a:extLst>
          </p:cNvPr>
          <p:cNvSpPr>
            <a:spLocks noChangeArrowheads="1"/>
          </p:cNvSpPr>
          <p:nvPr/>
        </p:nvSpPr>
        <p:spPr bwMode="auto">
          <a:xfrm>
            <a:off x="2971800" y="1530350"/>
            <a:ext cx="5867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a:t>Soot refers to impure carbon particles resulting from the incomplete combustion of a hydrocarbon. The gas-phase soots contain polycyclic aromatic hydrocarbons (PAHs). The PAHs in soot are known mutagens and probable human carcinogens. They are classified as a "known human carcinogen" by the International Agency for Research on Cancer (IARC).</a:t>
            </a:r>
          </a:p>
        </p:txBody>
      </p:sp>
      <p:pic>
        <p:nvPicPr>
          <p:cNvPr id="45059" name="Picture 6" descr="225px-Diesel-smoke">
            <a:hlinkClick r:id="rId3"/>
            <a:extLst>
              <a:ext uri="{FF2B5EF4-FFF2-40B4-BE49-F238E27FC236}">
                <a16:creationId xmlns:a16="http://schemas.microsoft.com/office/drawing/2014/main" id="{F67E1459-4E62-C142-87A9-B842EFA8E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28825"/>
            <a:ext cx="21431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a:extLst>
              <a:ext uri="{FF2B5EF4-FFF2-40B4-BE49-F238E27FC236}">
                <a16:creationId xmlns:a16="http://schemas.microsoft.com/office/drawing/2014/main" id="{9E26D29E-3E78-2344-A6FC-D193DD524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28600"/>
            <a:ext cx="8039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3">
            <a:extLst>
              <a:ext uri="{FF2B5EF4-FFF2-40B4-BE49-F238E27FC236}">
                <a16:creationId xmlns:a16="http://schemas.microsoft.com/office/drawing/2014/main" id="{3A6703B9-2F89-D249-9F09-323CE3C4BB4D}"/>
              </a:ext>
            </a:extLst>
          </p:cNvPr>
          <p:cNvSpPr txBox="1">
            <a:spLocks noChangeArrowheads="1"/>
          </p:cNvSpPr>
          <p:nvPr/>
        </p:nvSpPr>
        <p:spPr bwMode="auto">
          <a:xfrm>
            <a:off x="5745163" y="6351588"/>
            <a:ext cx="3170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Univers" panose="020F0502020204030204" pitchFamily="34" charset="0"/>
              </a:rPr>
              <a:t>Heyder J.  Proc Am Thorac Soc, 2004</a:t>
            </a:r>
          </a:p>
        </p:txBody>
      </p:sp>
      <p:sp>
        <p:nvSpPr>
          <p:cNvPr id="721924" name="Text Box 4">
            <a:extLst>
              <a:ext uri="{FF2B5EF4-FFF2-40B4-BE49-F238E27FC236}">
                <a16:creationId xmlns:a16="http://schemas.microsoft.com/office/drawing/2014/main" id="{153092A9-0985-CE48-BA0A-C1FBC9803DEA}"/>
              </a:ext>
            </a:extLst>
          </p:cNvPr>
          <p:cNvSpPr txBox="1">
            <a:spLocks noChangeArrowheads="1"/>
          </p:cNvSpPr>
          <p:nvPr/>
        </p:nvSpPr>
        <p:spPr bwMode="auto">
          <a:xfrm>
            <a:off x="457200" y="4800600"/>
            <a:ext cx="5257800" cy="1920875"/>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AutoNum type="arabicPeriod"/>
              <a:defRPr/>
            </a:pPr>
            <a:r>
              <a:rPr lang="en-US" sz="2000" dirty="0">
                <a:solidFill>
                  <a:schemeClr val="bg2">
                    <a:lumMod val="50000"/>
                  </a:schemeClr>
                </a:solidFill>
                <a:latin typeface="Univers" charset="0"/>
              </a:rPr>
              <a:t>particles larger than 10 </a:t>
            </a:r>
            <a:r>
              <a:rPr lang="en-US" sz="2000" dirty="0">
                <a:solidFill>
                  <a:schemeClr val="bg2">
                    <a:lumMod val="50000"/>
                  </a:schemeClr>
                </a:solidFill>
                <a:latin typeface="Univers" charset="0"/>
                <a:sym typeface="Symbol" charset="0"/>
              </a:rPr>
              <a:t>m in diameter are not inhaled.</a:t>
            </a:r>
          </a:p>
          <a:p>
            <a:pPr eaLnBrk="1" hangingPunct="1">
              <a:buFontTx/>
              <a:buAutoNum type="arabicPeriod"/>
              <a:defRPr/>
            </a:pPr>
            <a:endParaRPr lang="en-US" sz="2000" dirty="0">
              <a:solidFill>
                <a:schemeClr val="bg2">
                  <a:lumMod val="50000"/>
                </a:schemeClr>
              </a:solidFill>
              <a:latin typeface="Univers" charset="0"/>
              <a:sym typeface="Symbol" charset="0"/>
            </a:endParaRPr>
          </a:p>
          <a:p>
            <a:pPr eaLnBrk="1" hangingPunct="1">
              <a:buFontTx/>
              <a:buAutoNum type="arabicPeriod"/>
              <a:defRPr/>
            </a:pPr>
            <a:r>
              <a:rPr lang="en-US" sz="2000" dirty="0">
                <a:solidFill>
                  <a:schemeClr val="bg2">
                    <a:lumMod val="50000"/>
                  </a:schemeClr>
                </a:solidFill>
                <a:latin typeface="Univers" charset="0"/>
                <a:sym typeface="Symbol" charset="0"/>
              </a:rPr>
              <a:t>particles in the largest and smallest parts of the inhalable range are deposited best, especially in the alveoli</a:t>
            </a:r>
            <a:r>
              <a:rPr lang="en-US" sz="1600" dirty="0">
                <a:solidFill>
                  <a:schemeClr val="bg2">
                    <a:lumMod val="50000"/>
                  </a:schemeClr>
                </a:solidFill>
                <a:latin typeface="Univers" charset="0"/>
                <a:sym typeface="Symbol" charset="0"/>
              </a:rPr>
              <a: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AC91A3BE-EE75-804E-B621-1A2C7AA2674B}"/>
              </a:ext>
            </a:extLst>
          </p:cNvPr>
          <p:cNvSpPr>
            <a:spLocks noGrp="1" noChangeArrowheads="1"/>
          </p:cNvSpPr>
          <p:nvPr>
            <p:ph type="title"/>
          </p:nvPr>
        </p:nvSpPr>
        <p:spPr>
          <a:xfrm>
            <a:off x="685800" y="133350"/>
            <a:ext cx="7772400" cy="644525"/>
          </a:xfrm>
        </p:spPr>
        <p:txBody>
          <a:bodyPr lIns="90488" tIns="44450" rIns="90488" bIns="44450"/>
          <a:lstStyle/>
          <a:p>
            <a:pPr eaLnBrk="1" hangingPunct="1"/>
            <a:r>
              <a:rPr lang="en-US" altLang="en-US" sz="3600" b="1">
                <a:solidFill>
                  <a:schemeClr val="tx1"/>
                </a:solidFill>
              </a:rPr>
              <a:t>PM 2.5 – Fine Particulate matter</a:t>
            </a:r>
          </a:p>
        </p:txBody>
      </p:sp>
      <p:sp>
        <p:nvSpPr>
          <p:cNvPr id="48130" name="Rectangle 3">
            <a:extLst>
              <a:ext uri="{FF2B5EF4-FFF2-40B4-BE49-F238E27FC236}">
                <a16:creationId xmlns:a16="http://schemas.microsoft.com/office/drawing/2014/main" id="{AF57A69E-1396-114F-BBF8-D7E1FBF0DECA}"/>
              </a:ext>
            </a:extLst>
          </p:cNvPr>
          <p:cNvSpPr>
            <a:spLocks noGrp="1" noChangeArrowheads="1"/>
          </p:cNvSpPr>
          <p:nvPr>
            <p:ph type="body" idx="1"/>
          </p:nvPr>
        </p:nvSpPr>
        <p:spPr bwMode="auto">
          <a:xfrm>
            <a:off x="114300" y="1219200"/>
            <a:ext cx="8915400" cy="485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eaLnBrk="1" hangingPunct="1"/>
            <a:r>
              <a:rPr lang="en-US" altLang="en-US" sz="3600" b="1">
                <a:latin typeface="Arial" panose="020B0604020202020204" pitchFamily="34" charset="0"/>
              </a:rPr>
              <a:t>Particulate matter with diameter of 2.5 micrometers or less</a:t>
            </a:r>
          </a:p>
          <a:p>
            <a:pPr eaLnBrk="1" hangingPunct="1"/>
            <a:r>
              <a:rPr lang="en-US" altLang="en-US" sz="3600" b="1">
                <a:latin typeface="Arial" panose="020B0604020202020204" pitchFamily="34" charset="0"/>
              </a:rPr>
              <a:t>Move deep into lungs</a:t>
            </a:r>
          </a:p>
          <a:p>
            <a:pPr eaLnBrk="1" hangingPunct="1"/>
            <a:r>
              <a:rPr lang="en-US" altLang="en-US" sz="3600" b="1">
                <a:latin typeface="Arial" panose="020B0604020202020204" pitchFamily="34" charset="0"/>
              </a:rPr>
              <a:t>Asthma, bronchitis, and acute and chronic respiratory symptoms, lung cancer, cardiovascular disease, premature death - young and elderly</a:t>
            </a:r>
          </a:p>
          <a:p>
            <a:pPr eaLnBrk="1" hangingPunct="1"/>
            <a:r>
              <a:rPr lang="en-US" altLang="en-US" sz="3600" b="1">
                <a:latin typeface="Arial" panose="020B0604020202020204" pitchFamily="34" charset="0"/>
              </a:rPr>
              <a:t>Causes – Coal and Diesel fuel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1">
            <a:extLst>
              <a:ext uri="{FF2B5EF4-FFF2-40B4-BE49-F238E27FC236}">
                <a16:creationId xmlns:a16="http://schemas.microsoft.com/office/drawing/2014/main" id="{9ED36BF7-1A24-6E43-B480-FF9EDBB74CA5}"/>
              </a:ext>
            </a:extLst>
          </p:cNvPr>
          <p:cNvSpPr txBox="1">
            <a:spLocks noChangeArrowheads="1"/>
          </p:cNvSpPr>
          <p:nvPr/>
        </p:nvSpPr>
        <p:spPr bwMode="auto">
          <a:xfrm>
            <a:off x="1219200" y="1752600"/>
            <a:ext cx="6858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b="0"/>
              <a:t>“Exposure to air pollutants from local traffic during infancy was associated with increased peripheral conductive airway resistance in adolescence, particularly in those with concomitant asthma."</a:t>
            </a:r>
            <a:endParaRPr lang="en-US" altLang="en-US"/>
          </a:p>
        </p:txBody>
      </p:sp>
      <p:sp>
        <p:nvSpPr>
          <p:cNvPr id="90114" name="TextBox 2">
            <a:extLst>
              <a:ext uri="{FF2B5EF4-FFF2-40B4-BE49-F238E27FC236}">
                <a16:creationId xmlns:a16="http://schemas.microsoft.com/office/drawing/2014/main" id="{FF95AD5C-F035-204E-9360-4E7259C63B0D}"/>
              </a:ext>
            </a:extLst>
          </p:cNvPr>
          <p:cNvSpPr txBox="1">
            <a:spLocks noChangeArrowheads="1"/>
          </p:cNvSpPr>
          <p:nvPr/>
        </p:nvSpPr>
        <p:spPr bwMode="auto">
          <a:xfrm>
            <a:off x="381000" y="4419600"/>
            <a:ext cx="7543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800" b="0"/>
              <a:t>Schultz ES, Hallberg J, Gustafsson PM, Bottai M, Bellander T, Bergström A, Kull I, Gruzieva O, Thunqvist P, Pershagen G, Melén E, Early life exposure to traffic-related air pollution and lung function in adolescence assessed with impulse oscillometry, Journal of Allergy and Clinical </a:t>
            </a:r>
            <a:r>
              <a:rPr lang="hu-HU" altLang="en-US" sz="1800" b="0"/>
              <a:t>Immunology  (2016), doi: 10.1016/j.jaci.2016.04.014.</a:t>
            </a:r>
            <a:endParaRPr lang="en-US" altLang="en-US" sz="1800"/>
          </a:p>
        </p:txBody>
      </p:sp>
      <p:sp>
        <p:nvSpPr>
          <p:cNvPr id="90115" name="TextBox 3">
            <a:extLst>
              <a:ext uri="{FF2B5EF4-FFF2-40B4-BE49-F238E27FC236}">
                <a16:creationId xmlns:a16="http://schemas.microsoft.com/office/drawing/2014/main" id="{401E9DD3-3045-C94B-BBD7-6AA09C0FB126}"/>
              </a:ext>
            </a:extLst>
          </p:cNvPr>
          <p:cNvSpPr txBox="1">
            <a:spLocks noChangeArrowheads="1"/>
          </p:cNvSpPr>
          <p:nvPr/>
        </p:nvSpPr>
        <p:spPr bwMode="auto">
          <a:xfrm>
            <a:off x="1743075" y="152400"/>
            <a:ext cx="5724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3600"/>
              <a:t>Exposure during infancy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1">
            <a:extLst>
              <a:ext uri="{FF2B5EF4-FFF2-40B4-BE49-F238E27FC236}">
                <a16:creationId xmlns:a16="http://schemas.microsoft.com/office/drawing/2014/main" id="{6A441DC6-0AC7-3941-B7CA-0F66B43D5AB7}"/>
              </a:ext>
            </a:extLst>
          </p:cNvPr>
          <p:cNvSpPr txBox="1">
            <a:spLocks noChangeArrowheads="1"/>
          </p:cNvSpPr>
          <p:nvPr/>
        </p:nvSpPr>
        <p:spPr bwMode="auto">
          <a:xfrm>
            <a:off x="609600" y="1196975"/>
            <a:ext cx="46561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a:t>Southern California's reduction in smog</a:t>
            </a:r>
          </a:p>
          <a:p>
            <a:r>
              <a:rPr lang="en-US" altLang="en-US"/>
              <a:t>linked to major improvement in</a:t>
            </a:r>
          </a:p>
          <a:p>
            <a:r>
              <a:rPr lang="en-US" altLang="en-US"/>
              <a:t>children's health - significant decreases in bronchitic symptoms in children</a:t>
            </a:r>
          </a:p>
        </p:txBody>
      </p:sp>
      <p:sp>
        <p:nvSpPr>
          <p:cNvPr id="91138" name="TextBox 2">
            <a:extLst>
              <a:ext uri="{FF2B5EF4-FFF2-40B4-BE49-F238E27FC236}">
                <a16:creationId xmlns:a16="http://schemas.microsoft.com/office/drawing/2014/main" id="{F11F51C5-EECE-5040-958C-1A04F49D33BA}"/>
              </a:ext>
            </a:extLst>
          </p:cNvPr>
          <p:cNvSpPr txBox="1">
            <a:spLocks noChangeArrowheads="1"/>
          </p:cNvSpPr>
          <p:nvPr/>
        </p:nvSpPr>
        <p:spPr bwMode="auto">
          <a:xfrm>
            <a:off x="2212975" y="130175"/>
            <a:ext cx="4797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4000"/>
              <a:t>Reduction in smog</a:t>
            </a:r>
          </a:p>
        </p:txBody>
      </p:sp>
      <p:sp>
        <p:nvSpPr>
          <p:cNvPr id="91139" name="TextBox 4">
            <a:extLst>
              <a:ext uri="{FF2B5EF4-FFF2-40B4-BE49-F238E27FC236}">
                <a16:creationId xmlns:a16="http://schemas.microsoft.com/office/drawing/2014/main" id="{8AA0AE80-9402-5B4A-9229-7A4AF9319784}"/>
              </a:ext>
            </a:extLst>
          </p:cNvPr>
          <p:cNvSpPr txBox="1">
            <a:spLocks noChangeArrowheads="1"/>
          </p:cNvSpPr>
          <p:nvPr/>
        </p:nvSpPr>
        <p:spPr bwMode="auto">
          <a:xfrm>
            <a:off x="1219200" y="5384800"/>
            <a:ext cx="66786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2000"/>
              <a:t>Press release April 12, 2016</a:t>
            </a:r>
          </a:p>
          <a:p>
            <a:r>
              <a:rPr lang="en-US" altLang="en-US" sz="2000"/>
              <a:t>University of Southern California</a:t>
            </a:r>
          </a:p>
          <a:p>
            <a:r>
              <a:rPr lang="en-US" altLang="en-US" sz="2000"/>
              <a:t>http://www.eurekalert.org/multimedia/pub/113076.php</a:t>
            </a:r>
          </a:p>
        </p:txBody>
      </p:sp>
      <p:pic>
        <p:nvPicPr>
          <p:cNvPr id="91140" name="Picture 5">
            <a:extLst>
              <a:ext uri="{FF2B5EF4-FFF2-40B4-BE49-F238E27FC236}">
                <a16:creationId xmlns:a16="http://schemas.microsoft.com/office/drawing/2014/main" id="{EB2D0855-0715-6E4A-B800-68EBCAACFD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196975"/>
            <a:ext cx="397192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2C16F50-BCB7-8645-A85A-24676FFAAE33}"/>
              </a:ext>
            </a:extLst>
          </p:cNvPr>
          <p:cNvSpPr>
            <a:spLocks noGrp="1"/>
          </p:cNvSpPr>
          <p:nvPr>
            <p:ph type="title"/>
          </p:nvPr>
        </p:nvSpPr>
        <p:spPr>
          <a:xfrm>
            <a:off x="685800" y="133350"/>
            <a:ext cx="7772400" cy="647700"/>
          </a:xfrm>
        </p:spPr>
        <p:txBody>
          <a:bodyPr/>
          <a:lstStyle/>
          <a:p>
            <a:r>
              <a:rPr lang="en-US" altLang="en-US" sz="3600" b="1"/>
              <a:t>Particulate matter and coal dust</a:t>
            </a:r>
            <a:endParaRPr lang="en-US" altLang="en-US" sz="3600"/>
          </a:p>
        </p:txBody>
      </p:sp>
      <p:sp>
        <p:nvSpPr>
          <p:cNvPr id="3" name="Content Placeholder 2">
            <a:extLst>
              <a:ext uri="{FF2B5EF4-FFF2-40B4-BE49-F238E27FC236}">
                <a16:creationId xmlns:a16="http://schemas.microsoft.com/office/drawing/2014/main" id="{18F12A0E-EB23-DC4B-B762-A489441D6799}"/>
              </a:ext>
            </a:extLst>
          </p:cNvPr>
          <p:cNvSpPr>
            <a:spLocks noGrp="1"/>
          </p:cNvSpPr>
          <p:nvPr>
            <p:ph idx="1"/>
          </p:nvPr>
        </p:nvSpPr>
        <p:spPr>
          <a:xfrm>
            <a:off x="457200" y="1219200"/>
            <a:ext cx="8229600" cy="2743200"/>
          </a:xfrm>
        </p:spPr>
        <p:txBody>
          <a:bodyPr/>
          <a:lstStyle/>
          <a:p>
            <a:pPr>
              <a:defRPr/>
            </a:pPr>
            <a:r>
              <a:rPr lang="en-US" sz="2400" b="1" dirty="0">
                <a:latin typeface="+mj-lt"/>
              </a:rPr>
              <a:t>Diesel particulate matter and coal dust from trains in the Columbia River Gorge, Washington State, USA</a:t>
            </a:r>
            <a:r>
              <a:rPr lang="en-US" sz="2400" dirty="0">
                <a:latin typeface="+mj-lt"/>
              </a:rPr>
              <a:t> </a:t>
            </a:r>
            <a:r>
              <a:rPr lang="en-US" sz="1800" dirty="0">
                <a:latin typeface="+mj-lt"/>
              </a:rPr>
              <a:t>by Daniel Jaffe, Justin </a:t>
            </a:r>
            <a:r>
              <a:rPr lang="en-US" sz="1800" dirty="0" err="1">
                <a:latin typeface="+mj-lt"/>
              </a:rPr>
              <a:t>Putz</a:t>
            </a:r>
            <a:r>
              <a:rPr lang="en-US" sz="1800" dirty="0">
                <a:latin typeface="+mj-lt"/>
              </a:rPr>
              <a:t>, Greg Hof, Gordon Hof, Jonathan </a:t>
            </a:r>
            <a:r>
              <a:rPr lang="en-US" sz="1800" dirty="0" err="1">
                <a:latin typeface="+mj-lt"/>
              </a:rPr>
              <a:t>Hee</a:t>
            </a:r>
            <a:r>
              <a:rPr lang="en-US" sz="1800" dirty="0">
                <a:latin typeface="+mj-lt"/>
              </a:rPr>
              <a:t>, Dee Ann </a:t>
            </a:r>
            <a:r>
              <a:rPr lang="en-US" sz="1800" dirty="0" err="1">
                <a:latin typeface="+mj-lt"/>
              </a:rPr>
              <a:t>Lommers</a:t>
            </a:r>
            <a:r>
              <a:rPr lang="en-US" sz="1800" dirty="0">
                <a:latin typeface="+mj-lt"/>
              </a:rPr>
              <a:t>-Johnson, Francisco </a:t>
            </a:r>
            <a:r>
              <a:rPr lang="en-US" sz="1800" dirty="0" err="1">
                <a:latin typeface="+mj-lt"/>
              </a:rPr>
              <a:t>Gabela</a:t>
            </a:r>
            <a:r>
              <a:rPr lang="en-US" sz="1800" dirty="0">
                <a:latin typeface="+mj-lt"/>
              </a:rPr>
              <a:t>, Juliane L. Fry, Benjamin Ayres, Makoto Kelp and Madison Minsk</a:t>
            </a:r>
          </a:p>
          <a:p>
            <a:pPr>
              <a:defRPr/>
            </a:pPr>
            <a:r>
              <a:rPr lang="en-US" sz="1800" i="1" dirty="0">
                <a:latin typeface="+mj-lt"/>
              </a:rPr>
              <a:t>Atmospheric Pollution Research</a:t>
            </a:r>
            <a:r>
              <a:rPr lang="en-US" sz="1800" dirty="0">
                <a:latin typeface="+mj-lt"/>
              </a:rPr>
              <a:t>: Volume 6, Issue 6, November 2015, Pages 946–952</a:t>
            </a:r>
          </a:p>
          <a:p>
            <a:pPr>
              <a:defRPr/>
            </a:pPr>
            <a:r>
              <a:rPr lang="en-US" sz="1800" dirty="0">
                <a:latin typeface="+mj-lt"/>
              </a:rPr>
              <a:t>http://</a:t>
            </a:r>
            <a:r>
              <a:rPr lang="en-US" sz="1800" dirty="0" err="1">
                <a:latin typeface="+mj-lt"/>
              </a:rPr>
              <a:t>www.sciencedirect.com</a:t>
            </a:r>
            <a:r>
              <a:rPr lang="en-US" sz="1800" dirty="0">
                <a:latin typeface="+mj-lt"/>
              </a:rPr>
              <a:t>/science/article/</a:t>
            </a:r>
            <a:r>
              <a:rPr lang="en-US" sz="1800" dirty="0" err="1">
                <a:latin typeface="+mj-lt"/>
              </a:rPr>
              <a:t>pii</a:t>
            </a:r>
            <a:r>
              <a:rPr lang="en-US" sz="1800" dirty="0">
                <a:latin typeface="+mj-lt"/>
              </a:rPr>
              <a:t>/S1309104215000057</a:t>
            </a:r>
          </a:p>
        </p:txBody>
      </p:sp>
      <p:sp>
        <p:nvSpPr>
          <p:cNvPr id="92163" name="TextBox 3">
            <a:extLst>
              <a:ext uri="{FF2B5EF4-FFF2-40B4-BE49-F238E27FC236}">
                <a16:creationId xmlns:a16="http://schemas.microsoft.com/office/drawing/2014/main" id="{23886F4E-55AC-6E42-B984-11A72709E094}"/>
              </a:ext>
            </a:extLst>
          </p:cNvPr>
          <p:cNvSpPr txBox="1">
            <a:spLocks noChangeArrowheads="1"/>
          </p:cNvSpPr>
          <p:nvPr/>
        </p:nvSpPr>
        <p:spPr bwMode="auto">
          <a:xfrm>
            <a:off x="952500" y="4038600"/>
            <a:ext cx="7239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b="0"/>
              <a:t>Our results demonstrate that, on average, passage of a diesel powered open-top coal train result in nearly twice as much respirable PM2.5 compared to passage of a diesel-powered freight train</a:t>
            </a:r>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1">
            <a:extLst>
              <a:ext uri="{FF2B5EF4-FFF2-40B4-BE49-F238E27FC236}">
                <a16:creationId xmlns:a16="http://schemas.microsoft.com/office/drawing/2014/main" id="{5B7BC7CA-4B6C-6D42-BB58-1EBB6AEB2F62}"/>
              </a:ext>
            </a:extLst>
          </p:cNvPr>
          <p:cNvSpPr txBox="1">
            <a:spLocks noChangeArrowheads="1"/>
          </p:cNvSpPr>
          <p:nvPr/>
        </p:nvSpPr>
        <p:spPr bwMode="auto">
          <a:xfrm>
            <a:off x="762000" y="1524000"/>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a:t>Communities with the most exceptional aging have low ambient air pollution and</a:t>
            </a:r>
          </a:p>
          <a:p>
            <a:r>
              <a:rPr lang="en-US" altLang="en-US"/>
              <a:t>low rates of smoking, poverty, and obesity. Improvements in these determinants may contribute to increase exceptional aging.</a:t>
            </a:r>
          </a:p>
        </p:txBody>
      </p:sp>
      <p:sp>
        <p:nvSpPr>
          <p:cNvPr id="93186" name="TextBox 2">
            <a:extLst>
              <a:ext uri="{FF2B5EF4-FFF2-40B4-BE49-F238E27FC236}">
                <a16:creationId xmlns:a16="http://schemas.microsoft.com/office/drawing/2014/main" id="{70E90A00-1B93-7448-B47A-7F89FD03EAB4}"/>
              </a:ext>
            </a:extLst>
          </p:cNvPr>
          <p:cNvSpPr txBox="1">
            <a:spLocks noChangeArrowheads="1"/>
          </p:cNvSpPr>
          <p:nvPr/>
        </p:nvSpPr>
        <p:spPr bwMode="auto">
          <a:xfrm>
            <a:off x="1905000" y="76200"/>
            <a:ext cx="5297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3600"/>
              <a:t>Aging and Air Pollution</a:t>
            </a:r>
          </a:p>
        </p:txBody>
      </p:sp>
      <p:sp>
        <p:nvSpPr>
          <p:cNvPr id="93187" name="TextBox 3">
            <a:extLst>
              <a:ext uri="{FF2B5EF4-FFF2-40B4-BE49-F238E27FC236}">
                <a16:creationId xmlns:a16="http://schemas.microsoft.com/office/drawing/2014/main" id="{C30AC915-3E56-DB44-B763-7CD029CFAEC2}"/>
              </a:ext>
            </a:extLst>
          </p:cNvPr>
          <p:cNvSpPr txBox="1">
            <a:spLocks noChangeArrowheads="1"/>
          </p:cNvSpPr>
          <p:nvPr/>
        </p:nvSpPr>
        <p:spPr bwMode="auto">
          <a:xfrm>
            <a:off x="609600" y="44196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1400" b="0"/>
              <a:t>Particulate Air Pollution, Exceptional Aging, and Rates of Centenarians: A Nationwide Analysis of the United States, </a:t>
            </a:r>
            <a:r>
              <a:rPr lang="fi-FI" altLang="en-US" sz="1400" b="0"/>
              <a:t>1980–2010</a:t>
            </a:r>
            <a:r>
              <a:rPr lang="en-US" altLang="en-US" sz="1400" b="0"/>
              <a:t>. Andrea A. Baccarelli, Nick Hales, Richard T. Burnett, Michael Jerrett, Carter Mix, Douglas W. Dockery, and C. Arden Pope III. Environ Health Perspect DOI: 10.1289/EHP197 – 2016.</a:t>
            </a:r>
            <a:endParaRPr lang="en-US" altLang="en-US" sz="1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3">
            <a:extLst>
              <a:ext uri="{FF2B5EF4-FFF2-40B4-BE49-F238E27FC236}">
                <a16:creationId xmlns:a16="http://schemas.microsoft.com/office/drawing/2014/main" id="{29128399-A0B7-FE4C-B49B-40F691491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 Box 4">
            <a:extLst>
              <a:ext uri="{FF2B5EF4-FFF2-40B4-BE49-F238E27FC236}">
                <a16:creationId xmlns:a16="http://schemas.microsoft.com/office/drawing/2014/main" id="{0194714D-9B26-C244-A2CD-4EE7F1F43363}"/>
              </a:ext>
            </a:extLst>
          </p:cNvPr>
          <p:cNvSpPr txBox="1">
            <a:spLocks noChangeArrowheads="1"/>
          </p:cNvSpPr>
          <p:nvPr/>
        </p:nvSpPr>
        <p:spPr bwMode="auto">
          <a:xfrm>
            <a:off x="304800" y="381000"/>
            <a:ext cx="1300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a:t>AQI 32</a:t>
            </a:r>
          </a:p>
          <a:p>
            <a:r>
              <a:rPr lang="en-US" altLang="en-US"/>
              <a:t>PM</a:t>
            </a:r>
            <a:r>
              <a:rPr lang="en-US" altLang="en-US" baseline="-25000"/>
              <a:t>2.5</a:t>
            </a:r>
            <a:r>
              <a:rPr lang="en-US" altLang="en-US"/>
              <a:t> 10</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A525F1A0-5363-6347-946C-53FBEA5B1A3E}"/>
              </a:ext>
            </a:extLst>
          </p:cNvPr>
          <p:cNvSpPr>
            <a:spLocks noGrp="1" noChangeArrowheads="1"/>
          </p:cNvSpPr>
          <p:nvPr>
            <p:ph type="title"/>
          </p:nvPr>
        </p:nvSpPr>
        <p:spPr>
          <a:xfrm>
            <a:off x="228600" y="76200"/>
            <a:ext cx="8686800" cy="758825"/>
          </a:xfrm>
        </p:spPr>
        <p:txBody>
          <a:bodyPr lIns="90488" tIns="44450" rIns="90488" bIns="44450"/>
          <a:lstStyle/>
          <a:p>
            <a:pPr eaLnBrk="1" hangingPunct="1"/>
            <a:r>
              <a:rPr lang="en-US" altLang="en-US" b="1">
                <a:solidFill>
                  <a:schemeClr val="tx1"/>
                </a:solidFill>
              </a:rPr>
              <a:t>Case Studies - Benzene</a:t>
            </a:r>
          </a:p>
        </p:txBody>
      </p:sp>
      <p:sp>
        <p:nvSpPr>
          <p:cNvPr id="50178" name="Text Box 3">
            <a:extLst>
              <a:ext uri="{FF2B5EF4-FFF2-40B4-BE49-F238E27FC236}">
                <a16:creationId xmlns:a16="http://schemas.microsoft.com/office/drawing/2014/main" id="{75FD4E93-29FF-2044-BE48-3C4167930048}"/>
              </a:ext>
            </a:extLst>
          </p:cNvPr>
          <p:cNvSpPr txBox="1">
            <a:spLocks noChangeArrowheads="1"/>
          </p:cNvSpPr>
          <p:nvPr/>
        </p:nvSpPr>
        <p:spPr bwMode="auto">
          <a:xfrm>
            <a:off x="838200" y="2295525"/>
            <a:ext cx="7467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Char char="Ø"/>
            </a:pPr>
            <a:r>
              <a:rPr lang="en-US" altLang="en-US" sz="2400">
                <a:solidFill>
                  <a:schemeClr val="tx2"/>
                </a:solidFill>
              </a:rPr>
              <a:t>C</a:t>
            </a:r>
            <a:r>
              <a:rPr lang="en-US" altLang="en-US" sz="2400" baseline="-25000">
                <a:solidFill>
                  <a:schemeClr val="tx2"/>
                </a:solidFill>
              </a:rPr>
              <a:t>6</a:t>
            </a:r>
            <a:r>
              <a:rPr lang="en-US" altLang="en-US" sz="2400">
                <a:solidFill>
                  <a:schemeClr val="tx2"/>
                </a:solidFill>
              </a:rPr>
              <a:t>H</a:t>
            </a:r>
            <a:r>
              <a:rPr lang="en-US" altLang="en-US" sz="2400" baseline="-25000">
                <a:solidFill>
                  <a:schemeClr val="tx2"/>
                </a:solidFill>
              </a:rPr>
              <a:t>6 </a:t>
            </a:r>
            <a:r>
              <a:rPr lang="en-US" altLang="en-US" sz="2400">
                <a:solidFill>
                  <a:schemeClr val="tx2"/>
                </a:solidFill>
              </a:rPr>
              <a:t>– Clear, colorless, high flammable, vaporizes at room temp</a:t>
            </a:r>
            <a:endParaRPr lang="en-US" altLang="en-US" sz="2400" baseline="-25000">
              <a:solidFill>
                <a:schemeClr val="tx2"/>
              </a:solidFill>
            </a:endParaRPr>
          </a:p>
          <a:p>
            <a:pPr eaLnBrk="1" hangingPunct="1">
              <a:spcBef>
                <a:spcPct val="20000"/>
              </a:spcBef>
              <a:buFont typeface="Wingdings" pitchFamily="2" charset="2"/>
              <a:buChar char="Ø"/>
            </a:pPr>
            <a:r>
              <a:rPr lang="en-US" altLang="en-US" sz="2400">
                <a:solidFill>
                  <a:schemeClr val="tx2"/>
                </a:solidFill>
              </a:rPr>
              <a:t>Known human carcinogen –  effect bone marrow causing leukemia</a:t>
            </a:r>
          </a:p>
          <a:p>
            <a:pPr eaLnBrk="1" hangingPunct="1">
              <a:spcBef>
                <a:spcPct val="20000"/>
              </a:spcBef>
              <a:buFont typeface="Wingdings" pitchFamily="2" charset="2"/>
              <a:buChar char="Ø"/>
            </a:pPr>
            <a:r>
              <a:rPr lang="en-US" altLang="en-US" sz="2400">
                <a:solidFill>
                  <a:schemeClr val="tx2"/>
                </a:solidFill>
              </a:rPr>
              <a:t>Acute inhalation – CNS effects, dizziness</a:t>
            </a:r>
          </a:p>
          <a:p>
            <a:pPr eaLnBrk="1" hangingPunct="1">
              <a:spcBef>
                <a:spcPct val="20000"/>
              </a:spcBef>
              <a:buFont typeface="Wingdings" pitchFamily="2" charset="2"/>
              <a:buChar char="Ø"/>
            </a:pPr>
            <a:r>
              <a:rPr lang="en-US" altLang="en-US" sz="2400">
                <a:solidFill>
                  <a:schemeClr val="tx2"/>
                </a:solidFill>
              </a:rPr>
              <a:t>In US gasoline 2% benzene but up to 5% in other countries</a:t>
            </a:r>
          </a:p>
          <a:p>
            <a:pPr eaLnBrk="1" hangingPunct="1">
              <a:spcBef>
                <a:spcPct val="20000"/>
              </a:spcBef>
              <a:buFont typeface="Wingdings" pitchFamily="2" charset="2"/>
              <a:buChar char="Ø"/>
            </a:pPr>
            <a:r>
              <a:rPr lang="en-US" altLang="en-US" sz="2400">
                <a:solidFill>
                  <a:schemeClr val="tx2"/>
                </a:solidFill>
              </a:rPr>
              <a:t>Metabolized by liver to more toxic metabolites</a:t>
            </a:r>
          </a:p>
          <a:p>
            <a:pPr eaLnBrk="1" hangingPunct="1">
              <a:spcBef>
                <a:spcPct val="20000"/>
              </a:spcBef>
              <a:buFont typeface="Wingdings" pitchFamily="2" charset="2"/>
              <a:buChar char="Ø"/>
            </a:pPr>
            <a:r>
              <a:rPr lang="en-US" altLang="en-US" sz="2400">
                <a:solidFill>
                  <a:schemeClr val="tx2"/>
                </a:solidFill>
              </a:rPr>
              <a:t>US EPA water standard 0.005 mg/L (5 ppb)</a:t>
            </a:r>
          </a:p>
          <a:p>
            <a:pPr eaLnBrk="1" hangingPunct="1">
              <a:spcBef>
                <a:spcPct val="20000"/>
              </a:spcBef>
              <a:buFont typeface="Wingdings" pitchFamily="2" charset="2"/>
              <a:buChar char="Ø"/>
            </a:pPr>
            <a:r>
              <a:rPr lang="en-US" altLang="en-US" sz="2400">
                <a:solidFill>
                  <a:schemeClr val="tx2"/>
                </a:solidFill>
              </a:rPr>
              <a:t>US OSHA – 1 ppm in workplace air over 8 hrs</a:t>
            </a:r>
          </a:p>
        </p:txBody>
      </p:sp>
      <p:pic>
        <p:nvPicPr>
          <p:cNvPr id="50179" name="Picture 5" descr="Benzene_structure">
            <a:hlinkClick r:id="rId3"/>
            <a:extLst>
              <a:ext uri="{FF2B5EF4-FFF2-40B4-BE49-F238E27FC236}">
                <a16:creationId xmlns:a16="http://schemas.microsoft.com/office/drawing/2014/main" id="{C0B0C5D9-F9AE-DA4D-81C9-57779F20F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98538"/>
            <a:ext cx="4191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6B220073-D54A-B24E-BF83-C6C4DBB84F31}"/>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t>Asbestos Exposure</a:t>
            </a:r>
            <a:endParaRPr lang="en-US" altLang="en-US" b="1">
              <a:solidFill>
                <a:schemeClr val="tx1"/>
              </a:solidFill>
            </a:endParaRPr>
          </a:p>
        </p:txBody>
      </p:sp>
      <p:sp>
        <p:nvSpPr>
          <p:cNvPr id="52226" name="Rectangle 3">
            <a:extLst>
              <a:ext uri="{FF2B5EF4-FFF2-40B4-BE49-F238E27FC236}">
                <a16:creationId xmlns:a16="http://schemas.microsoft.com/office/drawing/2014/main" id="{1B2F04F3-4978-DD46-8230-6E6F886074D3}"/>
              </a:ext>
            </a:extLst>
          </p:cNvPr>
          <p:cNvSpPr>
            <a:spLocks noGrp="1" noChangeArrowheads="1"/>
          </p:cNvSpPr>
          <p:nvPr>
            <p:ph type="body" idx="1"/>
          </p:nvPr>
        </p:nvSpPr>
        <p:spPr bwMode="auto">
          <a:xfrm>
            <a:off x="114300" y="1143000"/>
            <a:ext cx="5219700" cy="193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eaLnBrk="1" hangingPunct="1">
              <a:buFontTx/>
              <a:buNone/>
            </a:pPr>
            <a:r>
              <a:rPr lang="en-US" altLang="en-US" sz="2400" b="1">
                <a:latin typeface="Arial" panose="020B0604020202020204" pitchFamily="34" charset="0"/>
              </a:rPr>
              <a:t>Knowledge of asbestos goes back to the 2nd century B.C., but the first recorded use of the word asbestos was in the 1st century A.D. by Pliny the Elder.</a:t>
            </a:r>
          </a:p>
        </p:txBody>
      </p:sp>
      <p:sp>
        <p:nvSpPr>
          <p:cNvPr id="52227" name="TextBox 2">
            <a:extLst>
              <a:ext uri="{FF2B5EF4-FFF2-40B4-BE49-F238E27FC236}">
                <a16:creationId xmlns:a16="http://schemas.microsoft.com/office/drawing/2014/main" id="{029CCF2A-E800-304C-8FB7-A1D77D8B540C}"/>
              </a:ext>
            </a:extLst>
          </p:cNvPr>
          <p:cNvSpPr txBox="1">
            <a:spLocks noChangeArrowheads="1"/>
          </p:cNvSpPr>
          <p:nvPr/>
        </p:nvSpPr>
        <p:spPr bwMode="auto">
          <a:xfrm>
            <a:off x="509588" y="3352800"/>
            <a:ext cx="792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None/>
            </a:pPr>
            <a:r>
              <a:rPr lang="en-US" altLang="en-US" sz="2400"/>
              <a:t>Serious lung disease associated with asbestos inhalation was first described in the early 1900s in England. Asbestosis and was fully described in British medical journals in 1924 as young workers died from asbestos exposure. By the early 1930s, dose-related injury, length of time exposed, and the latency of response were being well characterized in both Europe and the United States.</a:t>
            </a:r>
          </a:p>
        </p:txBody>
      </p:sp>
      <p:pic>
        <p:nvPicPr>
          <p:cNvPr id="52228" name="Picture 3">
            <a:extLst>
              <a:ext uri="{FF2B5EF4-FFF2-40B4-BE49-F238E27FC236}">
                <a16:creationId xmlns:a16="http://schemas.microsoft.com/office/drawing/2014/main" id="{02222898-0BDF-DC4E-916B-79EFE47AD9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49363"/>
            <a:ext cx="3581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504022E7-83AA-4C49-82A8-922691D87250}"/>
              </a:ext>
            </a:extLst>
          </p:cNvPr>
          <p:cNvSpPr>
            <a:spLocks noGrp="1" noChangeArrowheads="1"/>
          </p:cNvSpPr>
          <p:nvPr>
            <p:ph type="title"/>
          </p:nvPr>
        </p:nvSpPr>
        <p:spPr>
          <a:xfrm>
            <a:off x="228600" y="76200"/>
            <a:ext cx="8686800" cy="758825"/>
          </a:xfrm>
        </p:spPr>
        <p:txBody>
          <a:bodyPr lIns="90488" tIns="44450" rIns="90488" bIns="44450"/>
          <a:lstStyle/>
          <a:p>
            <a:pPr eaLnBrk="1" hangingPunct="1"/>
            <a:r>
              <a:rPr lang="en-US" altLang="en-US" b="1">
                <a:solidFill>
                  <a:schemeClr val="tx1"/>
                </a:solidFill>
              </a:rPr>
              <a:t>Case Studies - Asbestos</a:t>
            </a:r>
          </a:p>
        </p:txBody>
      </p:sp>
      <p:sp>
        <p:nvSpPr>
          <p:cNvPr id="54274" name="Text Box 3">
            <a:extLst>
              <a:ext uri="{FF2B5EF4-FFF2-40B4-BE49-F238E27FC236}">
                <a16:creationId xmlns:a16="http://schemas.microsoft.com/office/drawing/2014/main" id="{E2ECFBA2-D17D-6F41-ACEB-412AED39294D}"/>
              </a:ext>
            </a:extLst>
          </p:cNvPr>
          <p:cNvSpPr txBox="1">
            <a:spLocks noChangeArrowheads="1"/>
          </p:cNvSpPr>
          <p:nvPr/>
        </p:nvSpPr>
        <p:spPr bwMode="auto">
          <a:xfrm>
            <a:off x="457200" y="1219200"/>
            <a:ext cx="48768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914400" indent="-45720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Char char="Ø"/>
            </a:pPr>
            <a:r>
              <a:rPr lang="en-US" altLang="en-US" sz="2400">
                <a:solidFill>
                  <a:schemeClr val="tx2"/>
                </a:solidFill>
              </a:rPr>
              <a:t>Asbestos Greek "unquenchable" or "inextinguishable") </a:t>
            </a:r>
          </a:p>
          <a:p>
            <a:pPr eaLnBrk="1" hangingPunct="1">
              <a:spcBef>
                <a:spcPct val="20000"/>
              </a:spcBef>
              <a:buFont typeface="Wingdings" pitchFamily="2" charset="2"/>
              <a:buChar char="Ø"/>
            </a:pPr>
            <a:r>
              <a:rPr lang="en-US" altLang="en-US" sz="2400">
                <a:solidFill>
                  <a:schemeClr val="tx2"/>
                </a:solidFill>
              </a:rPr>
              <a:t>Cause serious lung disease</a:t>
            </a:r>
          </a:p>
          <a:p>
            <a:pPr lvl="1" eaLnBrk="1" hangingPunct="1">
              <a:spcBef>
                <a:spcPct val="20000"/>
              </a:spcBef>
              <a:buFont typeface="Wingdings" pitchFamily="2" charset="2"/>
              <a:buChar char="Ø"/>
            </a:pPr>
            <a:r>
              <a:rPr lang="en-US" altLang="en-US" sz="2400">
                <a:solidFill>
                  <a:schemeClr val="tx2"/>
                </a:solidFill>
              </a:rPr>
              <a:t>Asbestosis – scarring of the lung</a:t>
            </a:r>
          </a:p>
          <a:p>
            <a:pPr lvl="1" eaLnBrk="1" hangingPunct="1">
              <a:spcBef>
                <a:spcPct val="20000"/>
              </a:spcBef>
              <a:buFont typeface="Wingdings" pitchFamily="2" charset="2"/>
              <a:buChar char="Ø"/>
            </a:pPr>
            <a:r>
              <a:rPr lang="en-US" altLang="en-US" sz="2400">
                <a:solidFill>
                  <a:schemeClr val="tx2"/>
                </a:solidFill>
              </a:rPr>
              <a:t>Mesothelioma– cancer of lung lining</a:t>
            </a:r>
          </a:p>
          <a:p>
            <a:pPr lvl="1" eaLnBrk="1" hangingPunct="1">
              <a:spcBef>
                <a:spcPct val="20000"/>
              </a:spcBef>
              <a:buFont typeface="Wingdings" pitchFamily="2" charset="2"/>
              <a:buChar char="Ø"/>
            </a:pPr>
            <a:r>
              <a:rPr lang="en-US" altLang="en-US" sz="2400">
                <a:solidFill>
                  <a:schemeClr val="tx2"/>
                </a:solidFill>
              </a:rPr>
              <a:t>Dose response </a:t>
            </a:r>
          </a:p>
        </p:txBody>
      </p:sp>
      <p:pic>
        <p:nvPicPr>
          <p:cNvPr id="54275" name="Picture 8" descr="File:Anthophyllite asbestos SEM.jpg">
            <a:hlinkClick r:id="rId3"/>
            <a:extLst>
              <a:ext uri="{FF2B5EF4-FFF2-40B4-BE49-F238E27FC236}">
                <a16:creationId xmlns:a16="http://schemas.microsoft.com/office/drawing/2014/main" id="{9F52B0C4-8774-2140-A9F5-7B98B2AC7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914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descr="lung xray asbestosis">
            <a:extLst>
              <a:ext uri="{FF2B5EF4-FFF2-40B4-BE49-F238E27FC236}">
                <a16:creationId xmlns:a16="http://schemas.microsoft.com/office/drawing/2014/main" id="{D44CD2CF-FE9E-2941-8231-4669B60372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657600"/>
            <a:ext cx="2770188"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922863F0-45D7-B342-9264-7C2F9F4F57AA}"/>
              </a:ext>
            </a:extLst>
          </p:cNvPr>
          <p:cNvSpPr>
            <a:spLocks noGrp="1" noChangeArrowheads="1"/>
          </p:cNvSpPr>
          <p:nvPr>
            <p:ph type="title"/>
          </p:nvPr>
        </p:nvSpPr>
        <p:spPr>
          <a:xfrm>
            <a:off x="228600" y="76200"/>
            <a:ext cx="8686800" cy="758825"/>
          </a:xfrm>
        </p:spPr>
        <p:txBody>
          <a:bodyPr lIns="90488" tIns="44450" rIns="90488" bIns="44450"/>
          <a:lstStyle/>
          <a:p>
            <a:pPr eaLnBrk="1" hangingPunct="1"/>
            <a:r>
              <a:rPr lang="en-US" altLang="en-US" b="1">
                <a:solidFill>
                  <a:schemeClr val="tx1"/>
                </a:solidFill>
              </a:rPr>
              <a:t>Case Studies - Asbestos</a:t>
            </a:r>
          </a:p>
        </p:txBody>
      </p:sp>
      <p:sp>
        <p:nvSpPr>
          <p:cNvPr id="56322" name="Text Box 3">
            <a:extLst>
              <a:ext uri="{FF2B5EF4-FFF2-40B4-BE49-F238E27FC236}">
                <a16:creationId xmlns:a16="http://schemas.microsoft.com/office/drawing/2014/main" id="{66835C23-A76F-D343-8537-291488BA7812}"/>
              </a:ext>
            </a:extLst>
          </p:cNvPr>
          <p:cNvSpPr txBox="1">
            <a:spLocks noChangeArrowheads="1"/>
          </p:cNvSpPr>
          <p:nvPr/>
        </p:nvSpPr>
        <p:spPr bwMode="auto">
          <a:xfrm>
            <a:off x="838200" y="1682750"/>
            <a:ext cx="74676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Char char="Ø"/>
            </a:pPr>
            <a:r>
              <a:rPr lang="en-US" altLang="en-US" sz="2400">
                <a:solidFill>
                  <a:schemeClr val="tx2"/>
                </a:solidFill>
              </a:rPr>
              <a:t>Known since ancient times – commercial use started in early 1900</a:t>
            </a:r>
            <a:r>
              <a:rPr lang="ja-JP" altLang="en-US" sz="2400">
                <a:solidFill>
                  <a:schemeClr val="tx2"/>
                </a:solidFill>
              </a:rPr>
              <a:t>’</a:t>
            </a:r>
            <a:r>
              <a:rPr lang="en-US" altLang="ja-JP" sz="2400">
                <a:solidFill>
                  <a:schemeClr val="tx2"/>
                </a:solidFill>
              </a:rPr>
              <a:t>s with wide spread use during World War II</a:t>
            </a:r>
          </a:p>
          <a:p>
            <a:pPr eaLnBrk="1" hangingPunct="1">
              <a:spcBef>
                <a:spcPct val="20000"/>
              </a:spcBef>
              <a:buFont typeface="Wingdings" pitchFamily="2" charset="2"/>
              <a:buChar char="Ø"/>
            </a:pPr>
            <a:r>
              <a:rPr lang="en-US" altLang="en-US" sz="2400">
                <a:solidFill>
                  <a:schemeClr val="tx2"/>
                </a:solidFill>
              </a:rPr>
              <a:t>Used in 1000s of consumer and industrial products </a:t>
            </a:r>
          </a:p>
          <a:p>
            <a:pPr eaLnBrk="1" hangingPunct="1">
              <a:spcBef>
                <a:spcPct val="20000"/>
              </a:spcBef>
              <a:buFont typeface="Wingdings" pitchFamily="2" charset="2"/>
              <a:buChar char="Ø"/>
            </a:pPr>
            <a:r>
              <a:rPr lang="en-US" altLang="en-US" sz="2400">
                <a:solidFill>
                  <a:schemeClr val="tx2"/>
                </a:solidFill>
              </a:rPr>
              <a:t>First heath effects seen in early 1900s</a:t>
            </a:r>
          </a:p>
          <a:p>
            <a:pPr eaLnBrk="1" hangingPunct="1">
              <a:spcBef>
                <a:spcPct val="20000"/>
              </a:spcBef>
              <a:buFont typeface="Wingdings" pitchFamily="2" charset="2"/>
              <a:buChar char="Ø"/>
            </a:pPr>
            <a:r>
              <a:rPr lang="en-US" altLang="en-US" sz="2400">
                <a:solidFill>
                  <a:schemeClr val="tx2"/>
                </a:solidFill>
              </a:rPr>
              <a:t>Dose response and latency effects established in 1930s</a:t>
            </a:r>
          </a:p>
          <a:p>
            <a:pPr eaLnBrk="1" hangingPunct="1">
              <a:spcBef>
                <a:spcPct val="20000"/>
              </a:spcBef>
              <a:buFont typeface="Wingdings" pitchFamily="2" charset="2"/>
              <a:buChar char="Ø"/>
            </a:pPr>
            <a:r>
              <a:rPr lang="en-US" altLang="en-US" sz="2400">
                <a:solidFill>
                  <a:schemeClr val="tx2"/>
                </a:solidFill>
              </a:rPr>
              <a:t>Regulation and banning started in 1970s</a:t>
            </a:r>
          </a:p>
          <a:p>
            <a:pPr eaLnBrk="1" hangingPunct="1">
              <a:spcBef>
                <a:spcPct val="20000"/>
              </a:spcBef>
              <a:buFont typeface="Wingdings" pitchFamily="2" charset="2"/>
              <a:buChar char="Ø"/>
            </a:pPr>
            <a:r>
              <a:rPr lang="en-US" altLang="en-US" sz="2400">
                <a:solidFill>
                  <a:schemeClr val="tx2"/>
                </a:solidFill>
              </a:rPr>
              <a:t>Millions of people exposed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90214798-A18B-FC45-8C1D-76B78BBD03D7}"/>
              </a:ext>
            </a:extLst>
          </p:cNvPr>
          <p:cNvSpPr>
            <a:spLocks noGrp="1" noChangeArrowheads="1"/>
          </p:cNvSpPr>
          <p:nvPr>
            <p:ph type="title"/>
          </p:nvPr>
        </p:nvSpPr>
        <p:spPr>
          <a:xfrm>
            <a:off x="228600" y="76200"/>
            <a:ext cx="8686800" cy="758825"/>
          </a:xfrm>
        </p:spPr>
        <p:txBody>
          <a:bodyPr lIns="90488" tIns="44450" rIns="90488" bIns="44450"/>
          <a:lstStyle/>
          <a:p>
            <a:pPr eaLnBrk="1" hangingPunct="1"/>
            <a:r>
              <a:rPr lang="en-US" altLang="en-US" b="1">
                <a:solidFill>
                  <a:schemeClr val="tx1"/>
                </a:solidFill>
              </a:rPr>
              <a:t>Asbestos – In the Home</a:t>
            </a:r>
          </a:p>
        </p:txBody>
      </p:sp>
      <p:sp>
        <p:nvSpPr>
          <p:cNvPr id="58370" name="Text Box 3">
            <a:extLst>
              <a:ext uri="{FF2B5EF4-FFF2-40B4-BE49-F238E27FC236}">
                <a16:creationId xmlns:a16="http://schemas.microsoft.com/office/drawing/2014/main" id="{A98A0895-13A6-D346-B6D8-55A21E8EDCE6}"/>
              </a:ext>
            </a:extLst>
          </p:cNvPr>
          <p:cNvSpPr txBox="1">
            <a:spLocks noChangeArrowheads="1"/>
          </p:cNvSpPr>
          <p:nvPr/>
        </p:nvSpPr>
        <p:spPr bwMode="auto">
          <a:xfrm>
            <a:off x="838200" y="16002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914400" indent="-457200">
              <a:defRPr sz="2800" b="1">
                <a:solidFill>
                  <a:schemeClr val="tx1"/>
                </a:solidFill>
                <a:latin typeface="Arial" panose="020B0604020202020204" pitchFamily="34" charset="0"/>
                <a:ea typeface="ＭＳ Ｐゴシック" panose="020B0600070205080204" pitchFamily="34" charset="-128"/>
              </a:defRPr>
            </a:lvl2pPr>
            <a:lvl3pPr marL="1371600" indent="-457200">
              <a:defRPr sz="2800" b="1">
                <a:solidFill>
                  <a:schemeClr val="tx1"/>
                </a:solidFill>
                <a:latin typeface="Arial" panose="020B0604020202020204" pitchFamily="34" charset="0"/>
                <a:ea typeface="ＭＳ Ｐゴシック" panose="020B0600070205080204" pitchFamily="34" charset="-128"/>
              </a:defRPr>
            </a:lvl3pPr>
            <a:lvl4pPr marL="1828800" indent="-457200">
              <a:defRPr sz="2800" b="1">
                <a:solidFill>
                  <a:schemeClr val="tx1"/>
                </a:solidFill>
                <a:latin typeface="Arial" panose="020B0604020202020204" pitchFamily="34" charset="0"/>
                <a:ea typeface="ＭＳ Ｐゴシック" panose="020B0600070205080204" pitchFamily="34" charset="-128"/>
              </a:defRPr>
            </a:lvl4pPr>
            <a:lvl5pPr marL="2286000" indent="-457200">
              <a:defRPr sz="2800" b="1">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Wingdings" pitchFamily="2" charset="2"/>
              <a:buNone/>
            </a:pPr>
            <a:endParaRPr lang="en-US" altLang="en-US" sz="2400">
              <a:solidFill>
                <a:schemeClr val="tx2"/>
              </a:solidFill>
            </a:endParaRPr>
          </a:p>
        </p:txBody>
      </p:sp>
      <p:pic>
        <p:nvPicPr>
          <p:cNvPr id="58371" name="Picture 4" descr="Asbestos in home">
            <a:extLst>
              <a:ext uri="{FF2B5EF4-FFF2-40B4-BE49-F238E27FC236}">
                <a16:creationId xmlns:a16="http://schemas.microsoft.com/office/drawing/2014/main" id="{3666CC83-04D6-544B-B02F-FA08D4D48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1014413"/>
            <a:ext cx="4668837"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5">
            <a:extLst>
              <a:ext uri="{FF2B5EF4-FFF2-40B4-BE49-F238E27FC236}">
                <a16:creationId xmlns:a16="http://schemas.microsoft.com/office/drawing/2014/main" id="{07E77956-F055-E642-A04B-106DF2CB0AD6}"/>
              </a:ext>
            </a:extLst>
          </p:cNvPr>
          <p:cNvSpPr txBox="1">
            <a:spLocks noChangeArrowheads="1"/>
          </p:cNvSpPr>
          <p:nvPr/>
        </p:nvSpPr>
        <p:spPr bwMode="auto">
          <a:xfrm>
            <a:off x="0" y="6384925"/>
            <a:ext cx="3048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000" b="0">
                <a:solidFill>
                  <a:schemeClr val="tx2"/>
                </a:solidFill>
              </a:rPr>
              <a:t>From The White Lung Association web site</a:t>
            </a:r>
          </a:p>
          <a:p>
            <a:pPr eaLnBrk="1" hangingPunct="1">
              <a:spcBef>
                <a:spcPct val="50000"/>
              </a:spcBef>
            </a:pPr>
            <a:r>
              <a:rPr lang="en-US" altLang="en-US" sz="1000" b="0">
                <a:solidFill>
                  <a:schemeClr val="tx2"/>
                </a:solidFill>
              </a:rPr>
              <a:t>http://whitelung.org/pubs/aith/wherefind.html</a:t>
            </a:r>
          </a:p>
        </p:txBody>
      </p:sp>
      <p:sp>
        <p:nvSpPr>
          <p:cNvPr id="2" name="TextBox 1">
            <a:extLst>
              <a:ext uri="{FF2B5EF4-FFF2-40B4-BE49-F238E27FC236}">
                <a16:creationId xmlns:a16="http://schemas.microsoft.com/office/drawing/2014/main" id="{5DA05A62-3DDF-424E-94C9-2D585F42965C}"/>
              </a:ext>
            </a:extLst>
          </p:cNvPr>
          <p:cNvSpPr txBox="1"/>
          <p:nvPr/>
        </p:nvSpPr>
        <p:spPr>
          <a:xfrm>
            <a:off x="76200" y="1641475"/>
            <a:ext cx="4541838" cy="3540125"/>
          </a:xfrm>
          <a:prstGeom prst="rect">
            <a:avLst/>
          </a:prstGeom>
          <a:noFill/>
        </p:spPr>
        <p:txBody>
          <a:bodyPr wrap="none">
            <a:spAutoFit/>
          </a:bodyPr>
          <a:lstStyle/>
          <a:p>
            <a:pPr>
              <a:defRPr/>
            </a:pPr>
            <a:r>
              <a:rPr lang="en-US" dirty="0">
                <a:latin typeface="Arial" charset="0"/>
                <a:ea typeface="ＭＳ Ｐゴシック" charset="-128"/>
              </a:rPr>
              <a:t>More than 3000 products </a:t>
            </a:r>
          </a:p>
          <a:p>
            <a:pPr marL="457200" indent="-457200">
              <a:buFont typeface="Arial" charset="0"/>
              <a:buChar char="•"/>
              <a:defRPr/>
            </a:pPr>
            <a:r>
              <a:rPr lang="en-US" dirty="0">
                <a:latin typeface="Arial" charset="0"/>
                <a:ea typeface="ＭＳ Ｐゴシック" charset="-128"/>
              </a:rPr>
              <a:t>thermal insulation </a:t>
            </a:r>
          </a:p>
          <a:p>
            <a:pPr marL="457200" indent="-457200">
              <a:buFont typeface="Arial" charset="0"/>
              <a:buChar char="•"/>
              <a:defRPr/>
            </a:pPr>
            <a:r>
              <a:rPr lang="en-US" dirty="0">
                <a:latin typeface="Arial" charset="0"/>
                <a:ea typeface="ＭＳ Ｐゴシック" charset="-128"/>
              </a:rPr>
              <a:t>fire proofing</a:t>
            </a:r>
          </a:p>
          <a:p>
            <a:pPr marL="457200" indent="-457200">
              <a:buFont typeface="Arial" charset="0"/>
              <a:buChar char="•"/>
              <a:defRPr/>
            </a:pPr>
            <a:r>
              <a:rPr lang="en-US" dirty="0">
                <a:latin typeface="Arial" charset="0"/>
                <a:ea typeface="ＭＳ Ｐゴシック" charset="-128"/>
              </a:rPr>
              <a:t>acoustic material</a:t>
            </a:r>
          </a:p>
          <a:p>
            <a:pPr marL="457200" indent="-457200">
              <a:buFont typeface="Arial" charset="0"/>
              <a:buChar char="•"/>
              <a:defRPr/>
            </a:pPr>
            <a:r>
              <a:rPr lang="en-US" dirty="0">
                <a:latin typeface="Arial" charset="0"/>
                <a:ea typeface="ＭＳ Ｐゴシック" charset="-128"/>
              </a:rPr>
              <a:t>cement products  </a:t>
            </a:r>
          </a:p>
          <a:p>
            <a:pPr marL="457200" indent="-457200">
              <a:buFont typeface="Arial" charset="0"/>
              <a:buChar char="•"/>
              <a:defRPr/>
            </a:pPr>
            <a:r>
              <a:rPr lang="en-US" dirty="0">
                <a:latin typeface="Arial" charset="0"/>
                <a:ea typeface="ＭＳ Ｐゴシック" charset="-128"/>
              </a:rPr>
              <a:t>flooring and roofing</a:t>
            </a:r>
          </a:p>
          <a:p>
            <a:pPr marL="457200" indent="-457200">
              <a:buFont typeface="Arial" charset="0"/>
              <a:buChar char="•"/>
              <a:defRPr/>
            </a:pPr>
            <a:r>
              <a:rPr lang="en-US" dirty="0">
                <a:latin typeface="Arial" charset="0"/>
                <a:ea typeface="ＭＳ Ｐゴシック" charset="-128"/>
              </a:rPr>
              <a:t>putty and gaskets  </a:t>
            </a:r>
          </a:p>
          <a:p>
            <a:pPr marL="457200" indent="-457200">
              <a:buFont typeface="Arial" charset="0"/>
              <a:buChar char="•"/>
              <a:defRPr/>
            </a:pPr>
            <a:r>
              <a:rPr lang="en-US" dirty="0">
                <a:latin typeface="Arial" charset="0"/>
                <a:ea typeface="ＭＳ Ｐゴシック" charset="-128"/>
              </a:rPr>
              <a:t>furnace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B868C984-6DFE-9F44-A28B-3695DA883004}"/>
              </a:ext>
            </a:extLst>
          </p:cNvPr>
          <p:cNvSpPr>
            <a:spLocks noGrp="1" noChangeArrowheads="1"/>
          </p:cNvSpPr>
          <p:nvPr>
            <p:ph type="title"/>
          </p:nvPr>
        </p:nvSpPr>
        <p:spPr>
          <a:xfrm>
            <a:off x="228600" y="76200"/>
            <a:ext cx="8686800" cy="758825"/>
          </a:xfrm>
        </p:spPr>
        <p:txBody>
          <a:bodyPr lIns="90488" tIns="44450" rIns="90488" bIns="44450"/>
          <a:lstStyle/>
          <a:p>
            <a:pPr eaLnBrk="1" hangingPunct="1"/>
            <a:r>
              <a:rPr lang="en-US" altLang="en-US" b="1">
                <a:solidFill>
                  <a:schemeClr val="tx1"/>
                </a:solidFill>
              </a:rPr>
              <a:t>Case Studies - Radon</a:t>
            </a:r>
          </a:p>
        </p:txBody>
      </p:sp>
      <p:sp>
        <p:nvSpPr>
          <p:cNvPr id="60418" name="Text Box 5">
            <a:extLst>
              <a:ext uri="{FF2B5EF4-FFF2-40B4-BE49-F238E27FC236}">
                <a16:creationId xmlns:a16="http://schemas.microsoft.com/office/drawing/2014/main" id="{2AA06354-8643-6647-AFCA-4D5DF3787A34}"/>
              </a:ext>
            </a:extLst>
          </p:cNvPr>
          <p:cNvSpPr txBox="1">
            <a:spLocks noChangeArrowheads="1"/>
          </p:cNvSpPr>
          <p:nvPr/>
        </p:nvSpPr>
        <p:spPr bwMode="auto">
          <a:xfrm>
            <a:off x="685800" y="1143000"/>
            <a:ext cx="77724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286000" indent="-457200">
              <a:defRPr sz="2800" b="1">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itchFamily="2" charset="2"/>
              <a:buChar char="Ø"/>
            </a:pPr>
            <a:r>
              <a:rPr lang="en-US" altLang="en-US"/>
              <a:t>1400</a:t>
            </a:r>
            <a:r>
              <a:rPr lang="ja-JP" altLang="en-US"/>
              <a:t>’</a:t>
            </a:r>
            <a:r>
              <a:rPr lang="en-US" altLang="ja-JP"/>
              <a:t>s lung disease in miners</a:t>
            </a:r>
          </a:p>
          <a:p>
            <a:pPr eaLnBrk="1" hangingPunct="1">
              <a:buFont typeface="Wingdings" pitchFamily="2" charset="2"/>
              <a:buChar char="Ø"/>
            </a:pPr>
            <a:r>
              <a:rPr lang="en-US" altLang="en-US"/>
              <a:t>1879 – lung cancer in European Miners</a:t>
            </a:r>
          </a:p>
          <a:p>
            <a:pPr eaLnBrk="1" hangingPunct="1">
              <a:buFont typeface="Wingdings" pitchFamily="2" charset="2"/>
              <a:buChar char="Ø"/>
            </a:pPr>
            <a:r>
              <a:rPr lang="en-US" altLang="en-US"/>
              <a:t>Colorless, odorless radioactive gas </a:t>
            </a:r>
          </a:p>
          <a:p>
            <a:pPr eaLnBrk="1" hangingPunct="1">
              <a:buFont typeface="Wingdings" pitchFamily="2" charset="2"/>
              <a:buChar char="Ø"/>
            </a:pPr>
            <a:r>
              <a:rPr lang="en-US" altLang="en-US"/>
              <a:t>Decay product – uranium to radium to the gas radon to the solid polonium</a:t>
            </a:r>
          </a:p>
          <a:p>
            <a:pPr eaLnBrk="1" hangingPunct="1">
              <a:buFont typeface="Wingdings" pitchFamily="2" charset="2"/>
              <a:buChar char="Ø"/>
            </a:pPr>
            <a:r>
              <a:rPr lang="en-US" altLang="en-US"/>
              <a:t>Polonium sticks to lung tissue – decays releasing an alpha particle which damages cellular DNA causing cancer</a:t>
            </a:r>
          </a:p>
          <a:p>
            <a:pPr eaLnBrk="1" hangingPunct="1">
              <a:buFont typeface="Wingdings" pitchFamily="2" charset="2"/>
              <a:buChar char="Ø"/>
            </a:pPr>
            <a:r>
              <a:rPr lang="en-US" altLang="en-US"/>
              <a:t>1 in 15 (6%) homes in US elevated Radon</a:t>
            </a:r>
          </a:p>
          <a:p>
            <a:pPr lvl="4" eaLnBrk="1" hangingPunct="1">
              <a:buFont typeface="Wingdings" pitchFamily="2" charset="2"/>
              <a:buChar char="Ø"/>
            </a:pPr>
            <a:r>
              <a:rPr lang="en-US" altLang="en-US"/>
              <a:t>U.S. EPA action level 4 pCi/L</a:t>
            </a:r>
          </a:p>
        </p:txBody>
      </p:sp>
      <p:pic>
        <p:nvPicPr>
          <p:cNvPr id="60419" name="Picture 6" descr="j0226572">
            <a:extLst>
              <a:ext uri="{FF2B5EF4-FFF2-40B4-BE49-F238E27FC236}">
                <a16:creationId xmlns:a16="http://schemas.microsoft.com/office/drawing/2014/main" id="{36C7035A-307E-8646-A55E-BC73F6BAC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0788"/>
            <a:ext cx="25590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A7836A0E-A254-3E4B-811C-33BD290E1138}"/>
              </a:ext>
            </a:extLst>
          </p:cNvPr>
          <p:cNvSpPr>
            <a:spLocks noGrp="1" noChangeArrowheads="1"/>
          </p:cNvSpPr>
          <p:nvPr>
            <p:ph type="title"/>
          </p:nvPr>
        </p:nvSpPr>
        <p:spPr>
          <a:xfrm>
            <a:off x="228600" y="76200"/>
            <a:ext cx="8686800" cy="758825"/>
          </a:xfrm>
        </p:spPr>
        <p:txBody>
          <a:bodyPr lIns="90488" tIns="44450" rIns="90488" bIns="44450"/>
          <a:lstStyle/>
          <a:p>
            <a:pPr eaLnBrk="1" hangingPunct="1"/>
            <a:r>
              <a:rPr lang="en-US" altLang="en-US" b="1">
                <a:solidFill>
                  <a:schemeClr val="tx1"/>
                </a:solidFill>
              </a:rPr>
              <a:t>Radon – US Map</a:t>
            </a:r>
          </a:p>
        </p:txBody>
      </p:sp>
      <p:pic>
        <p:nvPicPr>
          <p:cNvPr id="62466" name="Picture 5" descr="Radon map EPA">
            <a:extLst>
              <a:ext uri="{FF2B5EF4-FFF2-40B4-BE49-F238E27FC236}">
                <a16:creationId xmlns:a16="http://schemas.microsoft.com/office/drawing/2014/main" id="{DA45010F-AB20-A447-804B-2547F3B5A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42975"/>
            <a:ext cx="7010400"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
            <a:extLst>
              <a:ext uri="{FF2B5EF4-FFF2-40B4-BE49-F238E27FC236}">
                <a16:creationId xmlns:a16="http://schemas.microsoft.com/office/drawing/2014/main" id="{BF7DCF8B-293F-B54D-B04A-5BC14D3DE1DD}"/>
              </a:ext>
            </a:extLst>
          </p:cNvPr>
          <p:cNvSpPr>
            <a:spLocks noChangeArrowheads="1"/>
          </p:cNvSpPr>
          <p:nvPr/>
        </p:nvSpPr>
        <p:spPr bwMode="auto">
          <a:xfrm>
            <a:off x="304800" y="182563"/>
            <a:ext cx="853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800">
                <a:solidFill>
                  <a:schemeClr val="tx2"/>
                </a:solidFill>
              </a:rPr>
              <a:t>Tobacco Use in the US, 1900-2003</a:t>
            </a:r>
          </a:p>
        </p:txBody>
      </p:sp>
      <p:graphicFrame>
        <p:nvGraphicFramePr>
          <p:cNvPr id="64514" name="Object 6">
            <a:extLst>
              <a:ext uri="{FF2B5EF4-FFF2-40B4-BE49-F238E27FC236}">
                <a16:creationId xmlns:a16="http://schemas.microsoft.com/office/drawing/2014/main" id="{F2D1F2C6-64CF-5B41-BE27-599489DA7D3F}"/>
              </a:ext>
            </a:extLst>
          </p:cNvPr>
          <p:cNvGraphicFramePr>
            <a:graphicFrameLocks noChangeAspect="1"/>
          </p:cNvGraphicFramePr>
          <p:nvPr/>
        </p:nvGraphicFramePr>
        <p:xfrm>
          <a:off x="914400" y="1066800"/>
          <a:ext cx="7696200" cy="5410200"/>
        </p:xfrm>
        <a:graphic>
          <a:graphicData uri="http://schemas.openxmlformats.org/presentationml/2006/ole">
            <mc:AlternateContent xmlns:mc="http://schemas.openxmlformats.org/markup-compatibility/2006">
              <mc:Choice xmlns:v="urn:schemas-microsoft-com:vml" Requires="v">
                <p:oleObj spid="_x0000_s64521" name="Chart" r:id="rId3" imgW="5969000" imgH="3759200" progId="MSGraph.Chart.8">
                  <p:embed followColorScheme="full"/>
                </p:oleObj>
              </mc:Choice>
              <mc:Fallback>
                <p:oleObj name="Chart" r:id="rId3" imgW="5969000" imgH="3759200" progId="MSGraph.Chart.8">
                  <p:embed followColorScheme="full"/>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66800"/>
                        <a:ext cx="769620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4515" name="Text Box 7">
            <a:extLst>
              <a:ext uri="{FF2B5EF4-FFF2-40B4-BE49-F238E27FC236}">
                <a16:creationId xmlns:a16="http://schemas.microsoft.com/office/drawing/2014/main" id="{4923F56F-F9F5-BC42-BB70-59D081314813}"/>
              </a:ext>
            </a:extLst>
          </p:cNvPr>
          <p:cNvSpPr txBox="1">
            <a:spLocks noChangeArrowheads="1"/>
          </p:cNvSpPr>
          <p:nvPr/>
        </p:nvSpPr>
        <p:spPr bwMode="auto">
          <a:xfrm>
            <a:off x="762000" y="6019800"/>
            <a:ext cx="7620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100"/>
              <a:t>*Age-adjusted to 2000 US standard population.                                                                                                     Source: Death rates: US Mortality Public Use Tapes, 1960-2003, US Mortality Volumes, 1930-1959, National Center for Health Statistics, Centers for Disease Control and Prevention, 2005. Cigarette consumption: US Department of Agriculture, 1900-2003.</a:t>
            </a:r>
          </a:p>
        </p:txBody>
      </p:sp>
      <p:sp>
        <p:nvSpPr>
          <p:cNvPr id="64516" name="Text Box 8">
            <a:extLst>
              <a:ext uri="{FF2B5EF4-FFF2-40B4-BE49-F238E27FC236}">
                <a16:creationId xmlns:a16="http://schemas.microsoft.com/office/drawing/2014/main" id="{791D0C9F-C17D-1D44-8369-96E4C676E145}"/>
              </a:ext>
            </a:extLst>
          </p:cNvPr>
          <p:cNvSpPr txBox="1">
            <a:spLocks noChangeArrowheads="1"/>
          </p:cNvSpPr>
          <p:nvPr/>
        </p:nvSpPr>
        <p:spPr bwMode="auto">
          <a:xfrm>
            <a:off x="2057400" y="243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50000"/>
              </a:spcBef>
            </a:pPr>
            <a:r>
              <a:rPr lang="en-US" altLang="en-US" sz="1200"/>
              <a:t>Per capita cigarette consumption</a:t>
            </a:r>
          </a:p>
        </p:txBody>
      </p:sp>
      <p:sp>
        <p:nvSpPr>
          <p:cNvPr id="64517" name="Text Box 9">
            <a:extLst>
              <a:ext uri="{FF2B5EF4-FFF2-40B4-BE49-F238E27FC236}">
                <a16:creationId xmlns:a16="http://schemas.microsoft.com/office/drawing/2014/main" id="{606AF14D-53D3-BE41-887B-F105E249AF81}"/>
              </a:ext>
            </a:extLst>
          </p:cNvPr>
          <p:cNvSpPr txBox="1">
            <a:spLocks noChangeArrowheads="1"/>
          </p:cNvSpPr>
          <p:nvPr/>
        </p:nvSpPr>
        <p:spPr bwMode="auto">
          <a:xfrm>
            <a:off x="4953000" y="3276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a:t>Male lung cancer death rate</a:t>
            </a:r>
          </a:p>
        </p:txBody>
      </p:sp>
      <p:sp>
        <p:nvSpPr>
          <p:cNvPr id="64518" name="Text Box 10">
            <a:extLst>
              <a:ext uri="{FF2B5EF4-FFF2-40B4-BE49-F238E27FC236}">
                <a16:creationId xmlns:a16="http://schemas.microsoft.com/office/drawing/2014/main" id="{4BF75BBD-4B6B-5D4C-A36E-F4727BB93D7C}"/>
              </a:ext>
            </a:extLst>
          </p:cNvPr>
          <p:cNvSpPr txBox="1">
            <a:spLocks noChangeArrowheads="1"/>
          </p:cNvSpPr>
          <p:nvPr/>
        </p:nvSpPr>
        <p:spPr bwMode="auto">
          <a:xfrm>
            <a:off x="5410200" y="4495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200"/>
              <a:t>Female lung cancer death rate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3C8B5460-53A0-CC45-A864-A483D5510FB5}"/>
              </a:ext>
            </a:extLst>
          </p:cNvPr>
          <p:cNvSpPr>
            <a:spLocks noGrp="1"/>
          </p:cNvSpPr>
          <p:nvPr>
            <p:ph type="title"/>
          </p:nvPr>
        </p:nvSpPr>
        <p:spPr>
          <a:xfrm>
            <a:off x="685800" y="133350"/>
            <a:ext cx="7772400" cy="647700"/>
          </a:xfrm>
        </p:spPr>
        <p:txBody>
          <a:bodyPr/>
          <a:lstStyle/>
          <a:p>
            <a:r>
              <a:rPr lang="en-US" altLang="en-US" sz="3600" b="1"/>
              <a:t>Indoor Air Pollution / Air Quality</a:t>
            </a:r>
            <a:endParaRPr lang="en-US" altLang="en-US" sz="3600"/>
          </a:p>
        </p:txBody>
      </p:sp>
      <p:sp>
        <p:nvSpPr>
          <p:cNvPr id="65538" name="TextBox 2">
            <a:extLst>
              <a:ext uri="{FF2B5EF4-FFF2-40B4-BE49-F238E27FC236}">
                <a16:creationId xmlns:a16="http://schemas.microsoft.com/office/drawing/2014/main" id="{C247AACE-79BD-A14B-BE74-5DD8BAA4B7C7}"/>
              </a:ext>
            </a:extLst>
          </p:cNvPr>
          <p:cNvSpPr txBox="1">
            <a:spLocks noChangeArrowheads="1"/>
          </p:cNvSpPr>
          <p:nvPr/>
        </p:nvSpPr>
        <p:spPr bwMode="auto">
          <a:xfrm>
            <a:off x="838200" y="1981200"/>
            <a:ext cx="708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aphicFrame>
        <p:nvGraphicFramePr>
          <p:cNvPr id="4" name="Table 3">
            <a:extLst>
              <a:ext uri="{FF2B5EF4-FFF2-40B4-BE49-F238E27FC236}">
                <a16:creationId xmlns:a16="http://schemas.microsoft.com/office/drawing/2014/main" id="{353B1A17-06B9-CA44-B52B-A938771BAD93}"/>
              </a:ext>
            </a:extLst>
          </p:cNvPr>
          <p:cNvGraphicFramePr>
            <a:graphicFrameLocks noGrp="1"/>
          </p:cNvGraphicFramePr>
          <p:nvPr/>
        </p:nvGraphicFramePr>
        <p:xfrm>
          <a:off x="457200" y="1504950"/>
          <a:ext cx="8261350" cy="4306888"/>
        </p:xfrm>
        <a:graphic>
          <a:graphicData uri="http://schemas.openxmlformats.org/drawingml/2006/table">
            <a:tbl>
              <a:tblPr/>
              <a:tblGrid>
                <a:gridCol w="2871788">
                  <a:extLst>
                    <a:ext uri="{9D8B030D-6E8A-4147-A177-3AD203B41FA5}">
                      <a16:colId xmlns:a16="http://schemas.microsoft.com/office/drawing/2014/main" val="171557426"/>
                    </a:ext>
                  </a:extLst>
                </a:gridCol>
                <a:gridCol w="5389562">
                  <a:extLst>
                    <a:ext uri="{9D8B030D-6E8A-4147-A177-3AD203B41FA5}">
                      <a16:colId xmlns:a16="http://schemas.microsoft.com/office/drawing/2014/main" val="2114078945"/>
                    </a:ext>
                  </a:extLst>
                </a:gridCol>
              </a:tblGrid>
              <a:tr h="862013">
                <a:tc>
                  <a:txBody>
                    <a:bodyPr/>
                    <a:lstStyle>
                      <a:lvl1pPr defTabSz="457200">
                        <a:spcBef>
                          <a:spcPct val="20000"/>
                        </a:spcBef>
                        <a:tabLst>
                          <a:tab pos="457200" algn="l"/>
                          <a:tab pos="2179638"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tabLst>
                          <a:tab pos="457200" algn="l"/>
                          <a:tab pos="2179638"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tabLst>
                          <a:tab pos="457200" algn="l"/>
                          <a:tab pos="2179638" algn="l"/>
                        </a:tabLst>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2179638" algn="l"/>
                        </a:tabLst>
                      </a:pPr>
                      <a:r>
                        <a:rPr kumimoji="0" lang="en-US" altLang="en-US" sz="16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rPr>
                        <a:t>Combustion products</a:t>
                      </a:r>
                      <a:endParaRPr kumimoji="0" lang="en-US" altLang="en-US" sz="16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2179638"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tabLst>
                          <a:tab pos="457200" algn="l"/>
                          <a:tab pos="2179638"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tabLst>
                          <a:tab pos="457200" algn="l"/>
                          <a:tab pos="2179638" algn="l"/>
                        </a:tabLst>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2179638" algn="l"/>
                        </a:tabLst>
                      </a:pPr>
                      <a:r>
                        <a:rPr kumimoji="0" lang="en-US" altLang="en-US" sz="16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Wood-burning stove or fireplace, tobacco products (second-hand smoke), oil, gas, kerosene, coal, charcoal, cooking fuels</a:t>
                      </a:r>
                      <a:endPar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EEDF"/>
                    </a:solidFill>
                  </a:tcPr>
                </a:tc>
                <a:extLst>
                  <a:ext uri="{0D108BD9-81ED-4DB2-BD59-A6C34878D82A}">
                    <a16:rowId xmlns:a16="http://schemas.microsoft.com/office/drawing/2014/main" val="1151144977"/>
                  </a:ext>
                </a:extLst>
              </a:tr>
              <a:tr h="1435100">
                <a:tc>
                  <a:txBody>
                    <a:bodyPr/>
                    <a:lstStyle>
                      <a:lvl1pPr defTabSz="457200">
                        <a:spcBef>
                          <a:spcPct val="20000"/>
                        </a:spcBef>
                        <a:tabLst>
                          <a:tab pos="457200" algn="l"/>
                          <a:tab pos="2179638"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tabLst>
                          <a:tab pos="457200" algn="l"/>
                          <a:tab pos="2179638"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tabLst>
                          <a:tab pos="457200" algn="l"/>
                          <a:tab pos="2179638" algn="l"/>
                        </a:tabLst>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2179638" algn="l"/>
                        </a:tabLst>
                      </a:pPr>
                      <a:r>
                        <a:rPr kumimoji="0" lang="en-US" altLang="en-US" sz="16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rPr>
                        <a:t>Building materials</a:t>
                      </a:r>
                      <a:endParaRPr kumimoji="0" lang="en-US" altLang="en-US" sz="16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2179638"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tabLst>
                          <a:tab pos="457200" algn="l"/>
                          <a:tab pos="2179638"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tabLst>
                          <a:tab pos="457200" algn="l"/>
                          <a:tab pos="2179638" algn="l"/>
                        </a:tabLst>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2179638" algn="l"/>
                        </a:tabLst>
                      </a:pPr>
                      <a:r>
                        <a:rPr kumimoji="0" lang="en-US" altLang="en-US" sz="1600" b="0" i="0" u="none" strike="noStrike" cap="none" normalizeH="0" baseline="0">
                          <a:ln>
                            <a:noFill/>
                          </a:ln>
                          <a:solidFill>
                            <a:srgbClr val="00007D"/>
                          </a:solidFill>
                          <a:effectLst/>
                          <a:latin typeface="Times New Roman" panose="02020603050405020304" pitchFamily="18" charset="0"/>
                          <a:ea typeface="ＭＳ Ｐゴシック" panose="020B0600070205080204" pitchFamily="34" charset="-128"/>
                        </a:rPr>
                        <a:t>Asbestos-containing insulation or tiles, lead based paint, new carpet (off gassing of glues/solvents), old carpet (mold, dust containing tracked-in contaminants), furniture or cabinetry containing pressed wood products (off gas formaldehyde), paint, sealants</a:t>
                      </a:r>
                      <a:endParaRPr kumimoji="0" lang="en-US" altLang="en-US" sz="1600" b="0" i="0" u="none" strike="noStrike" cap="none" normalizeH="0" baseline="0">
                        <a:ln>
                          <a:noFill/>
                        </a:ln>
                        <a:solidFill>
                          <a:srgbClr val="00007D"/>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extLst>
                  <a:ext uri="{0D108BD9-81ED-4DB2-BD59-A6C34878D82A}">
                    <a16:rowId xmlns:a16="http://schemas.microsoft.com/office/drawing/2014/main" val="2780089789"/>
                  </a:ext>
                </a:extLst>
              </a:tr>
              <a:tr h="1435100">
                <a:tc>
                  <a:txBody>
                    <a:bodyPr/>
                    <a:lstStyle>
                      <a:lvl1pPr defTabSz="457200">
                        <a:spcBef>
                          <a:spcPct val="20000"/>
                        </a:spcBef>
                        <a:tabLst>
                          <a:tab pos="457200" algn="l"/>
                          <a:tab pos="2179638"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tabLst>
                          <a:tab pos="457200" algn="l"/>
                          <a:tab pos="2179638"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tabLst>
                          <a:tab pos="457200" algn="l"/>
                          <a:tab pos="2179638" algn="l"/>
                        </a:tabLst>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2179638" algn="l"/>
                        </a:tabLst>
                      </a:pPr>
                      <a:r>
                        <a:rPr kumimoji="0" lang="en-US" altLang="en-US" sz="16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rPr>
                        <a:t>Consumer products</a:t>
                      </a:r>
                      <a:endParaRPr kumimoji="0" lang="en-US" altLang="en-US" sz="16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2179638"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tabLst>
                          <a:tab pos="457200" algn="l"/>
                          <a:tab pos="2179638"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tabLst>
                          <a:tab pos="457200" algn="l"/>
                          <a:tab pos="2179638" algn="l"/>
                        </a:tabLst>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2179638" algn="l"/>
                        </a:tabLst>
                      </a:pPr>
                      <a:r>
                        <a:rPr kumimoji="0" lang="en-US" altLang="en-US" sz="1600" b="0" i="0" u="none" strike="noStrike" cap="none" normalizeH="0" baseline="0">
                          <a:ln>
                            <a:noFill/>
                          </a:ln>
                          <a:solidFill>
                            <a:srgbClr val="00007D"/>
                          </a:solidFill>
                          <a:effectLst/>
                          <a:latin typeface="Times New Roman" panose="02020603050405020304" pitchFamily="18" charset="0"/>
                          <a:ea typeface="ＭＳ Ｐゴシック" panose="020B0600070205080204" pitchFamily="34" charset="-128"/>
                        </a:rPr>
                        <a:t>Cleaning products, bathroom curtains, personal care products, glues and maintenance products, hobby materials, cars in attached garages, paints, art supplies, perfumes, air fresheners, dryer sheets  (Read chapter on Toxics in the Home for more information.)</a:t>
                      </a:r>
                      <a:endParaRPr kumimoji="0" lang="en-US" altLang="en-US" sz="1600" b="0" i="0" u="none" strike="noStrike" cap="none" normalizeH="0" baseline="0">
                        <a:ln>
                          <a:noFill/>
                        </a:ln>
                        <a:solidFill>
                          <a:srgbClr val="00007D"/>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63456548"/>
                  </a:ext>
                </a:extLst>
              </a:tr>
              <a:tr h="574675">
                <a:tc>
                  <a:txBody>
                    <a:bodyPr/>
                    <a:lstStyle>
                      <a:lvl1pPr defTabSz="457200">
                        <a:spcBef>
                          <a:spcPct val="20000"/>
                        </a:spcBef>
                        <a:tabLst>
                          <a:tab pos="457200" algn="l"/>
                          <a:tab pos="2179638"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tabLst>
                          <a:tab pos="457200" algn="l"/>
                          <a:tab pos="2179638"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tabLst>
                          <a:tab pos="457200" algn="l"/>
                          <a:tab pos="2179638" algn="l"/>
                        </a:tabLst>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2179638" algn="l"/>
                        </a:tabLst>
                      </a:pPr>
                      <a:r>
                        <a:rPr kumimoji="0" lang="en-US" altLang="en-US" sz="16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rPr>
                        <a:t>Other items</a:t>
                      </a:r>
                      <a:endParaRPr kumimoji="0" lang="en-US" altLang="en-US" sz="16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2179638" algn="l"/>
                        </a:tabLst>
                        <a:defRPr sz="2800">
                          <a:solidFill>
                            <a:schemeClr val="tx1"/>
                          </a:solidFill>
                          <a:latin typeface="Times New Roman" panose="02020603050405020304" pitchFamily="18" charset="0"/>
                          <a:ea typeface="ＭＳ Ｐゴシック" panose="020B0600070205080204" pitchFamily="34" charset="-128"/>
                        </a:defRPr>
                      </a:lvl1pPr>
                      <a:lvl2pPr marL="742950" indent="-285750" defTabSz="457200">
                        <a:spcBef>
                          <a:spcPct val="20000"/>
                        </a:spcBef>
                        <a:tabLst>
                          <a:tab pos="457200" algn="l"/>
                          <a:tab pos="2179638"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spcBef>
                          <a:spcPct val="20000"/>
                        </a:spcBef>
                        <a:tabLst>
                          <a:tab pos="457200" algn="l"/>
                          <a:tab pos="2179638" algn="l"/>
                        </a:tabLst>
                        <a:defRPr sz="2000">
                          <a:solidFill>
                            <a:schemeClr val="tx1"/>
                          </a:solidFill>
                          <a:latin typeface="Times New Roman" panose="02020603050405020304" pitchFamily="18" charset="0"/>
                          <a:ea typeface="ＭＳ Ｐゴシック" panose="020B0600070205080204" pitchFamily="34" charset="-128"/>
                        </a:defRPr>
                      </a:lvl3pPr>
                      <a:lvl4pPr marL="16002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4pPr>
                      <a:lvl5pPr marL="2057400" indent="-228600" defTabSz="457200">
                        <a:spcBef>
                          <a:spcPct val="20000"/>
                        </a:spcBef>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tabLst>
                          <a:tab pos="457200" algn="l"/>
                          <a:tab pos="2179638" algn="l"/>
                        </a:tabLst>
                        <a:defRPr>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2179638" algn="l"/>
                        </a:tabLst>
                      </a:pPr>
                      <a:r>
                        <a:rPr kumimoji="0" lang="en-US" altLang="en-US" sz="1600" b="0" i="0" u="none" strike="noStrike" cap="none" normalizeH="0" baseline="0">
                          <a:ln>
                            <a:noFill/>
                          </a:ln>
                          <a:solidFill>
                            <a:srgbClr val="00007D"/>
                          </a:solidFill>
                          <a:effectLst/>
                          <a:latin typeface="Times New Roman" panose="02020603050405020304" pitchFamily="18" charset="0"/>
                          <a:ea typeface="ＭＳ Ｐゴシック" panose="020B0600070205080204" pitchFamily="34" charset="-128"/>
                        </a:rPr>
                        <a:t>Radon, pesticides, lead, asbestos, carbon monoxide, pets, mold</a:t>
                      </a:r>
                      <a:endParaRPr kumimoji="0" lang="en-US" altLang="en-US" sz="1600" b="0" i="0" u="none" strike="noStrike" cap="none" normalizeH="0" baseline="0">
                        <a:ln>
                          <a:noFill/>
                        </a:ln>
                        <a:solidFill>
                          <a:srgbClr val="00007D"/>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2489482463"/>
                  </a:ext>
                </a:extLst>
              </a:tr>
            </a:tbl>
          </a:graphicData>
        </a:graphic>
      </p:graphicFrame>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1F12240F-492B-854F-81A1-B72F3B87EB4F}"/>
              </a:ext>
            </a:extLst>
          </p:cNvPr>
          <p:cNvSpPr>
            <a:spLocks noChangeArrowheads="1"/>
          </p:cNvSpPr>
          <p:nvPr/>
        </p:nvSpPr>
        <p:spPr bwMode="auto">
          <a:xfrm>
            <a:off x="990600" y="1143000"/>
            <a:ext cx="71628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a:t>three oxygen atoms, recognized by Christian Friedrich Schönbein in 1840</a:t>
            </a:r>
          </a:p>
          <a:p>
            <a:pPr>
              <a:buFontTx/>
              <a:buChar char="•"/>
            </a:pPr>
            <a:r>
              <a:rPr lang="en-US" altLang="en-US"/>
              <a:t>beneficial in the upper layer of earth’s atmosphere (stratosphere) - blocks the sun’s harmful ultraviolet rays</a:t>
            </a:r>
          </a:p>
          <a:p>
            <a:pPr>
              <a:buFontTx/>
              <a:buChar char="•"/>
            </a:pPr>
            <a:r>
              <a:rPr lang="en-US" altLang="en-US"/>
              <a:t>created when sunlight reacts with pollutants such as volatile organic compounds (VOCs) and nitrogen oxides (NO</a:t>
            </a:r>
            <a:r>
              <a:rPr lang="en-US" altLang="en-US" baseline="-25000"/>
              <a:t>X</a:t>
            </a:r>
            <a:r>
              <a:rPr lang="en-US" altLang="en-US"/>
              <a:t>)</a:t>
            </a:r>
          </a:p>
          <a:p>
            <a:pPr>
              <a:buFontTx/>
              <a:buChar char="•"/>
            </a:pPr>
            <a:r>
              <a:rPr lang="en-US" altLang="en-US"/>
              <a:t>cause difficulty breathing, coughing, pain while breathing, asthma attacks, emphysema, bronchitis </a:t>
            </a:r>
          </a:p>
        </p:txBody>
      </p:sp>
      <p:sp>
        <p:nvSpPr>
          <p:cNvPr id="66562" name="Rectangle 3">
            <a:extLst>
              <a:ext uri="{FF2B5EF4-FFF2-40B4-BE49-F238E27FC236}">
                <a16:creationId xmlns:a16="http://schemas.microsoft.com/office/drawing/2014/main" id="{AE0E1E37-D6A0-1540-A73D-3B7AD128BA32}"/>
              </a:ext>
            </a:extLst>
          </p:cNvPr>
          <p:cNvSpPr>
            <a:spLocks noGrp="1" noChangeArrowheads="1"/>
          </p:cNvSpPr>
          <p:nvPr>
            <p:ph type="title"/>
          </p:nvPr>
        </p:nvSpPr>
        <p:spPr>
          <a:xfrm>
            <a:off x="152400" y="76200"/>
            <a:ext cx="8839200" cy="762000"/>
          </a:xfrm>
        </p:spPr>
        <p:txBody>
          <a:bodyPr/>
          <a:lstStyle/>
          <a:p>
            <a:pPr eaLnBrk="1" hangingPunct="1"/>
            <a:r>
              <a:rPr lang="en-US" altLang="en-US" b="1">
                <a:solidFill>
                  <a:schemeClr val="tx1"/>
                </a:solidFill>
              </a:rPr>
              <a:t>Ozone (O</a:t>
            </a:r>
            <a:r>
              <a:rPr lang="en-US" altLang="en-US" b="1" baseline="-25000">
                <a:solidFill>
                  <a:schemeClr val="tx1"/>
                </a:solidFill>
              </a:rPr>
              <a:t>3</a:t>
            </a:r>
            <a:r>
              <a:rPr lang="en-US" altLang="en-US" b="1">
                <a:solidFill>
                  <a:schemeClr val="tx1"/>
                </a:solidFill>
              </a:rPr>
              <a: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3">
            <a:extLst>
              <a:ext uri="{FF2B5EF4-FFF2-40B4-BE49-F238E27FC236}">
                <a16:creationId xmlns:a16="http://schemas.microsoft.com/office/drawing/2014/main" id="{1BA43C87-C64E-F34A-A4C6-75587C064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ext Box 4">
            <a:extLst>
              <a:ext uri="{FF2B5EF4-FFF2-40B4-BE49-F238E27FC236}">
                <a16:creationId xmlns:a16="http://schemas.microsoft.com/office/drawing/2014/main" id="{A003879B-4065-0D44-98B1-D5DB82E46A73}"/>
              </a:ext>
            </a:extLst>
          </p:cNvPr>
          <p:cNvSpPr txBox="1">
            <a:spLocks noChangeArrowheads="1"/>
          </p:cNvSpPr>
          <p:nvPr/>
        </p:nvSpPr>
        <p:spPr bwMode="auto">
          <a:xfrm>
            <a:off x="304800" y="381000"/>
            <a:ext cx="1300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a:t>AQI 45</a:t>
            </a:r>
          </a:p>
          <a:p>
            <a:r>
              <a:rPr lang="en-US" altLang="en-US"/>
              <a:t>PM</a:t>
            </a:r>
            <a:r>
              <a:rPr lang="en-US" altLang="en-US" baseline="-25000"/>
              <a:t>2.5</a:t>
            </a:r>
            <a:r>
              <a:rPr lang="en-US" altLang="en-US"/>
              <a:t> 14</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43CDC9A9-8E61-6A41-A567-148AD96B0025}"/>
              </a:ext>
            </a:extLst>
          </p:cNvPr>
          <p:cNvSpPr>
            <a:spLocks noChangeArrowheads="1"/>
          </p:cNvSpPr>
          <p:nvPr/>
        </p:nvSpPr>
        <p:spPr bwMode="auto">
          <a:xfrm>
            <a:off x="762000" y="1676400"/>
            <a:ext cx="76962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a:t>highly reactive nitrogen dioxide (NO</a:t>
            </a:r>
            <a:r>
              <a:rPr lang="en-US" altLang="en-US" baseline="-25000"/>
              <a:t>2</a:t>
            </a:r>
            <a:r>
              <a:rPr lang="en-US" altLang="en-US"/>
              <a:t>)</a:t>
            </a:r>
          </a:p>
          <a:p>
            <a:pPr>
              <a:buFontTx/>
              <a:buChar char="•"/>
            </a:pPr>
            <a:r>
              <a:rPr lang="en-US" altLang="en-US"/>
              <a:t>motor vehicles, the burning of coal, the burning of wood for home heating and cooking, and tobacco smoke</a:t>
            </a:r>
          </a:p>
          <a:p>
            <a:pPr>
              <a:buFontTx/>
              <a:buChar char="•"/>
            </a:pPr>
            <a:r>
              <a:rPr lang="en-US" altLang="en-US"/>
              <a:t>chronic exposure cause damage to the lung tissue, emphysema bronchitis</a:t>
            </a:r>
          </a:p>
          <a:p>
            <a:pPr>
              <a:buFontTx/>
              <a:buChar char="•"/>
            </a:pPr>
            <a:r>
              <a:rPr lang="en-US" altLang="en-US"/>
              <a:t>people living near sources of NO</a:t>
            </a:r>
            <a:r>
              <a:rPr lang="en-US" altLang="en-US" baseline="-25000"/>
              <a:t>2</a:t>
            </a:r>
            <a:r>
              <a:rPr lang="en-US" altLang="en-US"/>
              <a:t> such as busy roadways</a:t>
            </a:r>
          </a:p>
          <a:p>
            <a:pPr>
              <a:buFontTx/>
              <a:buChar char="•"/>
            </a:pPr>
            <a:r>
              <a:rPr lang="en-US" altLang="en-US"/>
              <a:t>Acid rain and with sun light forms ozone</a:t>
            </a:r>
          </a:p>
        </p:txBody>
      </p:sp>
      <p:sp>
        <p:nvSpPr>
          <p:cNvPr id="68610" name="Rectangle 3">
            <a:extLst>
              <a:ext uri="{FF2B5EF4-FFF2-40B4-BE49-F238E27FC236}">
                <a16:creationId xmlns:a16="http://schemas.microsoft.com/office/drawing/2014/main" id="{16394BE1-D413-1D47-B58D-AE570D6B8655}"/>
              </a:ext>
            </a:extLst>
          </p:cNvPr>
          <p:cNvSpPr>
            <a:spLocks noGrp="1" noChangeArrowheads="1"/>
          </p:cNvSpPr>
          <p:nvPr>
            <p:ph type="title"/>
          </p:nvPr>
        </p:nvSpPr>
        <p:spPr>
          <a:xfrm>
            <a:off x="152400" y="73025"/>
            <a:ext cx="8839200" cy="768350"/>
          </a:xfrm>
        </p:spPr>
        <p:txBody>
          <a:bodyPr/>
          <a:lstStyle/>
          <a:p>
            <a:r>
              <a:rPr lang="en-US" altLang="en-US" b="1"/>
              <a:t>Nitrogen Oxides (NO</a:t>
            </a:r>
            <a:r>
              <a:rPr lang="en-US" altLang="en-US" b="1" baseline="-25000"/>
              <a:t>X</a:t>
            </a:r>
            <a:r>
              <a:rPr lang="en-US" altLang="en-US" b="1"/>
              <a:t>)</a:t>
            </a:r>
            <a:endParaRPr lang="en-US"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0F56F0F8-CF9F-E34E-99B0-32686F85505F}"/>
              </a:ext>
            </a:extLst>
          </p:cNvPr>
          <p:cNvSpPr>
            <a:spLocks noChangeArrowheads="1"/>
          </p:cNvSpPr>
          <p:nvPr/>
        </p:nvSpPr>
        <p:spPr bwMode="auto">
          <a:xfrm>
            <a:off x="762000" y="1676400"/>
            <a:ext cx="76962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a:t>motor vehicles, the burning of coal, the smelting of metals, burning high S fuels</a:t>
            </a:r>
          </a:p>
          <a:p>
            <a:pPr>
              <a:buFontTx/>
              <a:buChar char="•"/>
            </a:pPr>
            <a:r>
              <a:rPr lang="en-US" altLang="en-US"/>
              <a:t>precursor to sulfuric acid or acid rain (H</a:t>
            </a:r>
            <a:r>
              <a:rPr lang="en-US" altLang="en-US" baseline="-25000"/>
              <a:t>2</a:t>
            </a:r>
            <a:r>
              <a:rPr lang="en-US" altLang="en-US"/>
              <a:t>SO</a:t>
            </a:r>
            <a:r>
              <a:rPr lang="en-US" altLang="en-US" baseline="-25000"/>
              <a:t>4</a:t>
            </a:r>
            <a:r>
              <a:rPr lang="en-US" altLang="en-US"/>
              <a:t>), reacts with pollutants in the atmosphere to form small particulates</a:t>
            </a:r>
          </a:p>
          <a:p>
            <a:pPr>
              <a:buFontTx/>
              <a:buChar char="•"/>
            </a:pPr>
            <a:r>
              <a:rPr lang="en-US" altLang="en-US"/>
              <a:t>chronic exposure cause damage to the lung tissue, emphysema bronchitis</a:t>
            </a:r>
          </a:p>
          <a:p>
            <a:pPr>
              <a:buFontTx/>
              <a:buChar char="•"/>
            </a:pPr>
            <a:r>
              <a:rPr lang="en-US" altLang="en-US"/>
              <a:t>strong rotten-egg odor of sulfur dioxide.</a:t>
            </a:r>
          </a:p>
        </p:txBody>
      </p:sp>
      <p:sp>
        <p:nvSpPr>
          <p:cNvPr id="70658" name="Rectangle 3">
            <a:extLst>
              <a:ext uri="{FF2B5EF4-FFF2-40B4-BE49-F238E27FC236}">
                <a16:creationId xmlns:a16="http://schemas.microsoft.com/office/drawing/2014/main" id="{D3F6D884-8CD6-2340-BC53-61FAE19C1104}"/>
              </a:ext>
            </a:extLst>
          </p:cNvPr>
          <p:cNvSpPr>
            <a:spLocks noGrp="1" noChangeArrowheads="1"/>
          </p:cNvSpPr>
          <p:nvPr>
            <p:ph type="title"/>
          </p:nvPr>
        </p:nvSpPr>
        <p:spPr>
          <a:xfrm>
            <a:off x="152400" y="73025"/>
            <a:ext cx="8839200" cy="768350"/>
          </a:xfrm>
        </p:spPr>
        <p:txBody>
          <a:bodyPr/>
          <a:lstStyle/>
          <a:p>
            <a:r>
              <a:rPr lang="en-US" altLang="en-US" b="1"/>
              <a:t>Sulfur Dioxide (SO</a:t>
            </a:r>
            <a:r>
              <a:rPr lang="en-US" altLang="en-US" b="1" baseline="-25000"/>
              <a:t>2</a:t>
            </a:r>
            <a:r>
              <a:rPr lang="en-US" altLang="en-US" b="1"/>
              <a:t>)</a:t>
            </a:r>
            <a:endParaRPr lang="en-US" alt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B69A701B-5EC0-BD4D-BF33-A44AC130E05B}"/>
              </a:ext>
            </a:extLst>
          </p:cNvPr>
          <p:cNvSpPr>
            <a:spLocks noChangeArrowheads="1"/>
          </p:cNvSpPr>
          <p:nvPr/>
        </p:nvSpPr>
        <p:spPr bwMode="auto">
          <a:xfrm>
            <a:off x="1066800" y="1905000"/>
            <a:ext cx="71628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457200" indent="-457200">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3600"/>
              <a:t>Home environment</a:t>
            </a:r>
          </a:p>
          <a:p>
            <a:pPr>
              <a:buFontTx/>
              <a:buChar char="•"/>
            </a:pPr>
            <a:r>
              <a:rPr lang="en-US" altLang="en-US" sz="3600"/>
              <a:t>Current events</a:t>
            </a:r>
          </a:p>
          <a:p>
            <a:pPr>
              <a:buFontTx/>
              <a:buChar char="•"/>
            </a:pPr>
            <a:r>
              <a:rPr lang="en-US" altLang="en-US" sz="3600"/>
              <a:t>Workplace</a:t>
            </a:r>
          </a:p>
          <a:p>
            <a:pPr>
              <a:buFontTx/>
              <a:buChar char="•"/>
            </a:pPr>
            <a:r>
              <a:rPr lang="en-US" altLang="en-US" sz="3600"/>
              <a:t>School</a:t>
            </a:r>
          </a:p>
          <a:p>
            <a:pPr>
              <a:buFontTx/>
              <a:buChar char="•"/>
            </a:pPr>
            <a:r>
              <a:rPr lang="en-US" altLang="en-US" sz="3600"/>
              <a:t>Government Decisions</a:t>
            </a:r>
          </a:p>
          <a:p>
            <a:pPr>
              <a:buFontTx/>
              <a:buChar char="•"/>
            </a:pPr>
            <a:r>
              <a:rPr lang="en-US" altLang="en-US" sz="3600"/>
              <a:t>Global and local environment</a:t>
            </a:r>
          </a:p>
        </p:txBody>
      </p:sp>
      <p:sp>
        <p:nvSpPr>
          <p:cNvPr id="72706" name="Rectangle 3">
            <a:extLst>
              <a:ext uri="{FF2B5EF4-FFF2-40B4-BE49-F238E27FC236}">
                <a16:creationId xmlns:a16="http://schemas.microsoft.com/office/drawing/2014/main" id="{50DC2804-934F-694B-BA83-61DB6D4CD586}"/>
              </a:ext>
            </a:extLst>
          </p:cNvPr>
          <p:cNvSpPr>
            <a:spLocks noGrp="1" noChangeArrowheads="1"/>
          </p:cNvSpPr>
          <p:nvPr>
            <p:ph type="title"/>
          </p:nvPr>
        </p:nvSpPr>
        <p:spPr>
          <a:xfrm>
            <a:off x="152400" y="76200"/>
            <a:ext cx="8839200" cy="762000"/>
          </a:xfrm>
        </p:spPr>
        <p:txBody>
          <a:bodyPr/>
          <a:lstStyle/>
          <a:p>
            <a:pPr eaLnBrk="1" hangingPunct="1"/>
            <a:r>
              <a:rPr lang="en-US" altLang="en-US" b="1">
                <a:solidFill>
                  <a:schemeClr val="tx1"/>
                </a:solidFill>
              </a:rPr>
              <a:t>Exposure Issues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a:extLst>
              <a:ext uri="{FF2B5EF4-FFF2-40B4-BE49-F238E27FC236}">
                <a16:creationId xmlns:a16="http://schemas.microsoft.com/office/drawing/2014/main" id="{581C15E4-C6FC-2E47-8505-561F5751C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7065963"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extBox 2">
            <a:extLst>
              <a:ext uri="{FF2B5EF4-FFF2-40B4-BE49-F238E27FC236}">
                <a16:creationId xmlns:a16="http://schemas.microsoft.com/office/drawing/2014/main" id="{93CFBFB2-6443-644D-8E99-805F2AC9FBEC}"/>
              </a:ext>
            </a:extLst>
          </p:cNvPr>
          <p:cNvSpPr txBox="1">
            <a:spLocks noChangeArrowheads="1"/>
          </p:cNvSpPr>
          <p:nvPr/>
        </p:nvSpPr>
        <p:spPr bwMode="auto">
          <a:xfrm>
            <a:off x="1423988" y="152400"/>
            <a:ext cx="6272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sz="3600"/>
              <a:t>Criteria Pollutants WA State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6D8DD39E-6B48-DE44-A334-73D08F8A22A9}"/>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Regulation of Clean Air I</a:t>
            </a:r>
          </a:p>
        </p:txBody>
      </p:sp>
      <p:graphicFrame>
        <p:nvGraphicFramePr>
          <p:cNvPr id="3" name="Table 2">
            <a:extLst>
              <a:ext uri="{FF2B5EF4-FFF2-40B4-BE49-F238E27FC236}">
                <a16:creationId xmlns:a16="http://schemas.microsoft.com/office/drawing/2014/main" id="{85718FD3-708F-F643-BB1D-6DAA9885C3BC}"/>
              </a:ext>
            </a:extLst>
          </p:cNvPr>
          <p:cNvGraphicFramePr>
            <a:graphicFrameLocks noGrp="1"/>
          </p:cNvGraphicFramePr>
          <p:nvPr/>
        </p:nvGraphicFramePr>
        <p:xfrm>
          <a:off x="609600" y="1692275"/>
          <a:ext cx="7924800" cy="4404360"/>
        </p:xfrm>
        <a:graphic>
          <a:graphicData uri="http://schemas.openxmlformats.org/drawingml/2006/table">
            <a:tbl>
              <a:tblPr/>
              <a:tblGrid>
                <a:gridCol w="982663">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5170487">
                  <a:extLst>
                    <a:ext uri="{9D8B030D-6E8A-4147-A177-3AD203B41FA5}">
                      <a16:colId xmlns:a16="http://schemas.microsoft.com/office/drawing/2014/main" val="20002"/>
                    </a:ext>
                  </a:extLst>
                </a:gridCol>
              </a:tblGrid>
              <a:tr h="259043">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Year</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Name</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Comment </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36171">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1955</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0" i="0" u="none" strike="noStrike" cap="none" normalizeH="0" baseline="0">
                          <a:ln>
                            <a:noFill/>
                          </a:ln>
                          <a:solidFill>
                            <a:srgbClr val="00007D"/>
                          </a:solidFill>
                          <a:effectLst/>
                          <a:latin typeface="Times New Roman" charset="0"/>
                          <a:ea typeface="ＭＳ Ｐゴシック" charset="-128"/>
                        </a:rPr>
                        <a:t>Air Pollution Control Act</a:t>
                      </a:r>
                      <a:endParaRPr kumimoji="0" lang="en-US" altLang="en-US" sz="1700" b="0" i="0" u="none" strike="noStrike" cap="none" normalizeH="0" baseline="0">
                        <a:ln>
                          <a:noFill/>
                        </a:ln>
                        <a:solidFill>
                          <a:srgbClr val="00007D"/>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0" i="0" u="none" strike="noStrike" cap="none" normalizeH="0" baseline="0">
                          <a:ln>
                            <a:noFill/>
                          </a:ln>
                          <a:solidFill>
                            <a:srgbClr val="00007D"/>
                          </a:solidFill>
                          <a:effectLst/>
                          <a:latin typeface="Times New Roman" charset="0"/>
                          <a:ea typeface="ＭＳ Ｐゴシック" charset="-128"/>
                        </a:rPr>
                        <a:t>Provided for research and declared that air pollution was a danger to public health and welfare, but preserved the "primary responsibilities and rights of the states and local government in controlling air pollution"</a:t>
                      </a:r>
                      <a:endParaRPr kumimoji="0" lang="en-US" altLang="en-US" sz="1700" b="0" i="0" u="none" strike="noStrike" cap="none" normalizeH="0" baseline="0">
                        <a:ln>
                          <a:noFill/>
                        </a:ln>
                        <a:solidFill>
                          <a:srgbClr val="00007D"/>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777128">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1963</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0" i="0" u="none" strike="noStrike" cap="none" normalizeH="0" baseline="0">
                          <a:ln>
                            <a:noFill/>
                          </a:ln>
                          <a:solidFill>
                            <a:srgbClr val="00007D"/>
                          </a:solidFill>
                          <a:effectLst/>
                          <a:latin typeface="Times New Roman" charset="0"/>
                          <a:ea typeface="ＭＳ Ｐゴシック" charset="-128"/>
                        </a:rPr>
                        <a:t>Clean Air Act</a:t>
                      </a:r>
                      <a:endParaRPr kumimoji="0" lang="en-US" altLang="en-US" sz="1700" b="0" i="0" u="none" strike="noStrike" cap="none" normalizeH="0" baseline="0">
                        <a:ln>
                          <a:noFill/>
                        </a:ln>
                        <a:solidFill>
                          <a:srgbClr val="00007D"/>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0" i="0" u="none" strike="noStrike" cap="none" normalizeH="0" baseline="0">
                          <a:ln>
                            <a:noFill/>
                          </a:ln>
                          <a:solidFill>
                            <a:srgbClr val="00007D"/>
                          </a:solidFill>
                          <a:effectLst/>
                          <a:latin typeface="Times New Roman" charset="0"/>
                          <a:ea typeface="ＭＳ Ｐゴシック" charset="-128"/>
                        </a:rPr>
                        <a:t>Acknowledged that air pollution was a national problem that crossed state lines, published national air quality standards</a:t>
                      </a:r>
                      <a:endParaRPr kumimoji="0" lang="en-US" altLang="en-US" sz="1700" b="0" i="0" u="none" strike="noStrike" cap="none" normalizeH="0" baseline="0">
                        <a:ln>
                          <a:noFill/>
                        </a:ln>
                        <a:solidFill>
                          <a:srgbClr val="00007D"/>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777128">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1965</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0" i="0" u="none" strike="noStrike" cap="none" normalizeH="0" baseline="0">
                          <a:ln>
                            <a:noFill/>
                          </a:ln>
                          <a:solidFill>
                            <a:srgbClr val="00007D"/>
                          </a:solidFill>
                          <a:effectLst/>
                          <a:latin typeface="Times New Roman" charset="0"/>
                          <a:ea typeface="ＭＳ Ｐゴシック" charset="-128"/>
                        </a:rPr>
                        <a:t>Motor Vehicle Air Pollution Control Act</a:t>
                      </a:r>
                      <a:endParaRPr kumimoji="0" lang="en-US" altLang="en-US" sz="1700" b="0" i="0" u="none" strike="noStrike" cap="none" normalizeH="0" baseline="0">
                        <a:ln>
                          <a:noFill/>
                        </a:ln>
                        <a:solidFill>
                          <a:srgbClr val="00007D"/>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0" i="0" u="none" strike="noStrike" cap="none" normalizeH="0" baseline="0">
                          <a:ln>
                            <a:noFill/>
                          </a:ln>
                          <a:solidFill>
                            <a:srgbClr val="00007D"/>
                          </a:solidFill>
                          <a:effectLst/>
                          <a:latin typeface="Times New Roman" charset="0"/>
                          <a:ea typeface="ＭＳ Ｐゴシック" charset="-128"/>
                        </a:rPr>
                        <a:t>Acknowledged that autos were a significant source of national air pollution, and national standards were needed</a:t>
                      </a:r>
                      <a:endParaRPr kumimoji="0" lang="en-US" altLang="en-US" sz="1700" b="0" i="0" u="none" strike="noStrike" cap="none" normalizeH="0" baseline="0">
                        <a:ln>
                          <a:noFill/>
                        </a:ln>
                        <a:solidFill>
                          <a:srgbClr val="00007D"/>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1554256">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1970</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0" i="0" u="none" strike="noStrike" cap="none" normalizeH="0" baseline="0">
                          <a:ln>
                            <a:noFill/>
                          </a:ln>
                          <a:solidFill>
                            <a:srgbClr val="00007D"/>
                          </a:solidFill>
                          <a:effectLst/>
                          <a:latin typeface="Times New Roman" charset="0"/>
                          <a:ea typeface="ＭＳ Ｐゴシック" charset="-128"/>
                        </a:rPr>
                        <a:t>National Environmental Policy Act (NEPA)</a:t>
                      </a:r>
                      <a:endParaRPr kumimoji="0" lang="en-US" altLang="en-US" sz="1700" b="0" i="0" u="none" strike="noStrike" cap="none" normalizeH="0" baseline="0">
                        <a:ln>
                          <a:noFill/>
                        </a:ln>
                        <a:solidFill>
                          <a:srgbClr val="00007D"/>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0" i="0" u="none" strike="noStrike" cap="none" normalizeH="0" baseline="0">
                          <a:ln>
                            <a:noFill/>
                          </a:ln>
                          <a:solidFill>
                            <a:srgbClr val="00007D"/>
                          </a:solidFill>
                          <a:effectLst/>
                          <a:latin typeface="Times New Roman" charset="0"/>
                          <a:ea typeface="ＭＳ Ｐゴシック" charset="-128"/>
                        </a:rPr>
                        <a:t>Stated that it was the duty of the U.S. government to “encourage productive and enjoyable harmony between man and his environment”, and established the Environmental Protection Agency (EPA), to take responsibility for environmental regulation and protection.</a:t>
                      </a:r>
                      <a:endParaRPr kumimoji="0" lang="en-US" altLang="en-US" sz="1700" b="0" i="0" u="none" strike="noStrike" cap="none" normalizeH="0" baseline="0">
                        <a:ln>
                          <a:noFill/>
                        </a:ln>
                        <a:solidFill>
                          <a:srgbClr val="00007D"/>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65673987-387E-4148-B42C-1B238AF8AFEC}"/>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Regulation of Clean Air II</a:t>
            </a:r>
          </a:p>
        </p:txBody>
      </p:sp>
      <p:graphicFrame>
        <p:nvGraphicFramePr>
          <p:cNvPr id="3" name="Table 2">
            <a:extLst>
              <a:ext uri="{FF2B5EF4-FFF2-40B4-BE49-F238E27FC236}">
                <a16:creationId xmlns:a16="http://schemas.microsoft.com/office/drawing/2014/main" id="{7973162A-ABBE-EE4E-8E8B-EB25CDD88515}"/>
              </a:ext>
            </a:extLst>
          </p:cNvPr>
          <p:cNvGraphicFramePr>
            <a:graphicFrameLocks noGrp="1"/>
          </p:cNvGraphicFramePr>
          <p:nvPr/>
        </p:nvGraphicFramePr>
        <p:xfrm>
          <a:off x="609600" y="1539875"/>
          <a:ext cx="7924800" cy="3484563"/>
        </p:xfrm>
        <a:graphic>
          <a:graphicData uri="http://schemas.openxmlformats.org/drawingml/2006/table">
            <a:tbl>
              <a:tblPr/>
              <a:tblGrid>
                <a:gridCol w="982663">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5170487">
                  <a:extLst>
                    <a:ext uri="{9D8B030D-6E8A-4147-A177-3AD203B41FA5}">
                      <a16:colId xmlns:a16="http://schemas.microsoft.com/office/drawing/2014/main" val="20002"/>
                    </a:ext>
                  </a:extLst>
                </a:gridCol>
              </a:tblGrid>
              <a:tr h="259127">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Year</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Name</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700" b="1" i="0" u="none" strike="noStrike" cap="none" normalizeH="0" baseline="0">
                          <a:ln>
                            <a:noFill/>
                          </a:ln>
                          <a:solidFill>
                            <a:srgbClr val="FFFFFF"/>
                          </a:solidFill>
                          <a:effectLst/>
                          <a:latin typeface="Times New Roman" charset="0"/>
                          <a:ea typeface="ＭＳ Ｐゴシック" charset="-128"/>
                        </a:rPr>
                        <a:t>Comment </a:t>
                      </a:r>
                      <a:endParaRPr kumimoji="0" lang="en-US" altLang="en-US" sz="1700" b="1" i="0" u="none" strike="noStrike" cap="none" normalizeH="0" baseline="0">
                        <a:ln>
                          <a:noFill/>
                        </a:ln>
                        <a:solidFill>
                          <a:srgbClr val="FFFFFF"/>
                        </a:solidFill>
                        <a:effectLst/>
                        <a:latin typeface="Arial" charset="0"/>
                        <a:ea typeface="ＭＳ Ｐゴシック" charset="-128"/>
                      </a:endParaRPr>
                    </a:p>
                  </a:txBody>
                  <a:tcPr marL="96641" marR="966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30476">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Times" charset="0"/>
                          <a:ea typeface="ＭＳ Ｐゴシック" charset="-128"/>
                        </a:rPr>
                        <a:t>1970</a:t>
                      </a:r>
                      <a:endParaRPr kumimoji="0" lang="en-US" altLang="en-US" sz="1800" b="1" i="0" u="none" strike="noStrike" cap="none" normalizeH="0" baseline="0">
                        <a:ln>
                          <a:noFill/>
                        </a:ln>
                        <a:solidFill>
                          <a:srgbClr val="FFFFFF"/>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0" i="0" u="none" strike="noStrike" cap="none" normalizeH="0" baseline="0">
                          <a:ln>
                            <a:noFill/>
                          </a:ln>
                          <a:solidFill>
                            <a:srgbClr val="00007D"/>
                          </a:solidFill>
                          <a:effectLst/>
                          <a:latin typeface="Times" charset="0"/>
                          <a:ea typeface="ＭＳ Ｐゴシック" charset="-128"/>
                        </a:rPr>
                        <a:t>Clean Air Act Amendments</a:t>
                      </a:r>
                      <a:endParaRPr kumimoji="0" lang="en-US" altLang="en-US" sz="1800" b="0" i="0" u="none" strike="noStrike" cap="none" normalizeH="0" baseline="0">
                        <a:ln>
                          <a:noFill/>
                        </a:ln>
                        <a:solidFill>
                          <a:srgbClr val="00007D"/>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0" i="0" u="none" strike="noStrike" cap="none" normalizeH="0" baseline="0">
                          <a:ln>
                            <a:noFill/>
                          </a:ln>
                          <a:solidFill>
                            <a:srgbClr val="00007D"/>
                          </a:solidFill>
                          <a:effectLst/>
                          <a:latin typeface="Times" charset="0"/>
                          <a:ea typeface="ＭＳ Ｐゴシック" charset="-128"/>
                        </a:rPr>
                        <a:t>Significantly strengthened the Clean Air Act, setting National Ambient Air Quality Standards</a:t>
                      </a:r>
                      <a:endParaRPr kumimoji="0" lang="en-US" altLang="en-US" sz="1800" b="0" i="0" u="none" strike="noStrike" cap="none" normalizeH="0" baseline="0">
                        <a:ln>
                          <a:noFill/>
                        </a:ln>
                        <a:solidFill>
                          <a:srgbClr val="00007D"/>
                        </a:solidFill>
                        <a:effectLst/>
                        <a:latin typeface="Arial"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0" i="0" u="none" strike="noStrike" cap="none" normalizeH="0" baseline="0">
                          <a:ln>
                            <a:noFill/>
                          </a:ln>
                          <a:solidFill>
                            <a:srgbClr val="00007D"/>
                          </a:solidFill>
                          <a:effectLst/>
                          <a:latin typeface="Times" charset="0"/>
                          <a:ea typeface="ＭＳ Ｐゴシック" charset="-128"/>
                        </a:rPr>
                        <a:t>(NAAQS) for six criteria pollutants</a:t>
                      </a:r>
                      <a:endParaRPr kumimoji="0" lang="en-US" altLang="en-US" sz="1800" b="0" i="0" u="none" strike="noStrike" cap="none" normalizeH="0" baseline="0">
                        <a:ln>
                          <a:noFill/>
                        </a:ln>
                        <a:solidFill>
                          <a:srgbClr val="00007D"/>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1097480">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Times" charset="0"/>
                          <a:ea typeface="ＭＳ Ｐゴシック" charset="-128"/>
                        </a:rPr>
                        <a:t>1986-1989</a:t>
                      </a:r>
                      <a:endParaRPr kumimoji="0" lang="en-US" altLang="en-US" sz="1800" b="1" i="0" u="none" strike="noStrike" cap="none" normalizeH="0" baseline="0">
                        <a:ln>
                          <a:noFill/>
                        </a:ln>
                        <a:solidFill>
                          <a:srgbClr val="FFFFFF"/>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0" i="0" u="none" strike="noStrike" cap="none" normalizeH="0" baseline="0">
                          <a:ln>
                            <a:noFill/>
                          </a:ln>
                          <a:solidFill>
                            <a:srgbClr val="00007D"/>
                          </a:solidFill>
                          <a:effectLst/>
                          <a:latin typeface="Times" charset="0"/>
                          <a:ea typeface="ＭＳ Ｐゴシック" charset="-128"/>
                        </a:rPr>
                        <a:t>Montreal Protocol</a:t>
                      </a:r>
                      <a:endParaRPr kumimoji="0" lang="en-US" altLang="en-US" sz="1800" b="0" i="0" u="none" strike="noStrike" cap="none" normalizeH="0" baseline="0">
                        <a:ln>
                          <a:noFill/>
                        </a:ln>
                        <a:solidFill>
                          <a:srgbClr val="00007D"/>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0" i="0" u="none" strike="noStrike" cap="none" normalizeH="0" baseline="0">
                          <a:ln>
                            <a:noFill/>
                          </a:ln>
                          <a:solidFill>
                            <a:srgbClr val="00007D"/>
                          </a:solidFill>
                          <a:effectLst/>
                          <a:latin typeface="Times" charset="0"/>
                          <a:ea typeface="ＭＳ Ｐゴシック" charset="-128"/>
                        </a:rPr>
                        <a:t>Montreal Protocol on Substances that Deplete the Ozone Layer: international treaty to phase out chemicals like Chlorofluorocarbons, adopted 1986 and entered into force in 1989</a:t>
                      </a:r>
                      <a:endParaRPr kumimoji="0" lang="en-US" altLang="en-US" sz="1800" b="0" i="0" u="none" strike="noStrike" cap="none" normalizeH="0" baseline="0">
                        <a:ln>
                          <a:noFill/>
                        </a:ln>
                        <a:solidFill>
                          <a:srgbClr val="00007D"/>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1097480">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1" i="0" u="none" strike="noStrike" cap="none" normalizeH="0" baseline="0">
                          <a:ln>
                            <a:noFill/>
                          </a:ln>
                          <a:solidFill>
                            <a:srgbClr val="FFFFFF"/>
                          </a:solidFill>
                          <a:effectLst/>
                          <a:latin typeface="Times" charset="0"/>
                          <a:ea typeface="ＭＳ Ｐゴシック" charset="-128"/>
                        </a:rPr>
                        <a:t>1997-2005</a:t>
                      </a:r>
                      <a:endParaRPr kumimoji="0" lang="en-US" altLang="en-US" sz="1800" b="1" i="0" u="none" strike="noStrike" cap="none" normalizeH="0" baseline="0">
                        <a:ln>
                          <a:noFill/>
                        </a:ln>
                        <a:solidFill>
                          <a:srgbClr val="FFFFFF"/>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0" i="0" u="none" strike="noStrike" cap="none" normalizeH="0" baseline="0">
                          <a:ln>
                            <a:noFill/>
                          </a:ln>
                          <a:solidFill>
                            <a:srgbClr val="00007D"/>
                          </a:solidFill>
                          <a:effectLst/>
                          <a:latin typeface="Times" charset="0"/>
                          <a:ea typeface="ＭＳ Ｐゴシック" charset="-128"/>
                        </a:rPr>
                        <a:t>Kyoto Protocol</a:t>
                      </a:r>
                      <a:endParaRPr kumimoji="0" lang="en-US" altLang="en-US" sz="1800" b="0" i="0" u="none" strike="noStrike" cap="none" normalizeH="0" baseline="0">
                        <a:ln>
                          <a:noFill/>
                        </a:ln>
                        <a:solidFill>
                          <a:srgbClr val="00007D"/>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defTabSz="457200">
                        <a:spcBef>
                          <a:spcPct val="20000"/>
                        </a:spcBef>
                        <a:tabLst>
                          <a:tab pos="457200" algn="l"/>
                          <a:tab pos="3568700" algn="l"/>
                        </a:tabLst>
                        <a:defRPr sz="2800">
                          <a:solidFill>
                            <a:schemeClr val="tx1"/>
                          </a:solidFill>
                          <a:latin typeface="Times New Roman" charset="0"/>
                          <a:ea typeface="ＭＳ Ｐゴシック" charset="-128"/>
                        </a:defRPr>
                      </a:lvl1pPr>
                      <a:lvl2pPr marL="742950" indent="-285750" defTabSz="457200">
                        <a:spcBef>
                          <a:spcPct val="20000"/>
                        </a:spcBef>
                        <a:tabLst>
                          <a:tab pos="457200" algn="l"/>
                          <a:tab pos="3568700" algn="l"/>
                        </a:tabLst>
                        <a:defRPr sz="2400">
                          <a:solidFill>
                            <a:schemeClr val="tx1"/>
                          </a:solidFill>
                          <a:latin typeface="Times New Roman" charset="0"/>
                          <a:ea typeface="ＭＳ Ｐゴシック" charset="-128"/>
                        </a:defRPr>
                      </a:lvl2pPr>
                      <a:lvl3pPr marL="1143000" indent="-228600" defTabSz="457200">
                        <a:spcBef>
                          <a:spcPct val="20000"/>
                        </a:spcBef>
                        <a:tabLst>
                          <a:tab pos="457200" algn="l"/>
                          <a:tab pos="3568700" algn="l"/>
                        </a:tabLst>
                        <a:defRPr sz="2000">
                          <a:solidFill>
                            <a:schemeClr val="tx1"/>
                          </a:solidFill>
                          <a:latin typeface="Times New Roman" charset="0"/>
                          <a:ea typeface="ＭＳ Ｐゴシック" charset="-128"/>
                        </a:defRPr>
                      </a:lvl3pPr>
                      <a:lvl4pPr marL="1600200" indent="-228600" defTabSz="457200">
                        <a:spcBef>
                          <a:spcPct val="20000"/>
                        </a:spcBef>
                        <a:tabLst>
                          <a:tab pos="457200" algn="l"/>
                          <a:tab pos="3568700" algn="l"/>
                        </a:tabLst>
                        <a:defRPr>
                          <a:solidFill>
                            <a:schemeClr val="tx1"/>
                          </a:solidFill>
                          <a:latin typeface="Times New Roman" charset="0"/>
                          <a:ea typeface="ＭＳ Ｐゴシック" charset="-128"/>
                        </a:defRPr>
                      </a:lvl4pPr>
                      <a:lvl5pPr marL="2057400" indent="-228600" defTabSz="457200">
                        <a:spcBef>
                          <a:spcPct val="20000"/>
                        </a:spcBef>
                        <a:tabLst>
                          <a:tab pos="457200" algn="l"/>
                          <a:tab pos="3568700" algn="l"/>
                        </a:tabLst>
                        <a:defRPr>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tabLst>
                          <a:tab pos="457200" algn="l"/>
                          <a:tab pos="3568700" algn="l"/>
                        </a:tabLst>
                        <a:defRPr>
                          <a:solidFill>
                            <a:schemeClr val="tx1"/>
                          </a:solidFill>
                          <a:latin typeface="Times New Roman"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tab pos="457200" algn="l"/>
                          <a:tab pos="3568700" algn="l"/>
                        </a:tabLst>
                      </a:pPr>
                      <a:r>
                        <a:rPr kumimoji="0" lang="en-US" altLang="en-US" sz="1800" b="0" i="0" u="none" strike="noStrike" cap="none" normalizeH="0" baseline="0">
                          <a:ln>
                            <a:noFill/>
                          </a:ln>
                          <a:solidFill>
                            <a:srgbClr val="00007D"/>
                          </a:solidFill>
                          <a:effectLst/>
                          <a:latin typeface="Times" charset="0"/>
                          <a:ea typeface="ＭＳ Ｐゴシック" charset="-128"/>
                        </a:rPr>
                        <a:t>United Nations Framework Convention on Climate Change (UNFCCC) - an international treaty to reduce emissions of greenhouse gases, adopted 1997 and entered into force in 2005</a:t>
                      </a:r>
                      <a:endParaRPr kumimoji="0" lang="en-US" altLang="en-US" sz="1800" b="0" i="0" u="none" strike="noStrike" cap="none" normalizeH="0" baseline="0">
                        <a:ln>
                          <a:noFill/>
                        </a:ln>
                        <a:solidFill>
                          <a:srgbClr val="00007D"/>
                        </a:solidFill>
                        <a:effectLst/>
                        <a:latin typeface="Arial" charset="0"/>
                        <a:ea typeface="ＭＳ Ｐゴシック"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C6403DB9-0EDA-DD4E-A180-B2D01CBDA0BA}"/>
              </a:ext>
            </a:extLst>
          </p:cNvPr>
          <p:cNvSpPr>
            <a:spLocks noGrp="1" noChangeArrowheads="1"/>
          </p:cNvSpPr>
          <p:nvPr>
            <p:ph type="title"/>
          </p:nvPr>
        </p:nvSpPr>
        <p:spPr>
          <a:xfrm>
            <a:off x="685800" y="141288"/>
            <a:ext cx="7772400" cy="708025"/>
          </a:xfrm>
        </p:spPr>
        <p:txBody>
          <a:bodyPr/>
          <a:lstStyle/>
          <a:p>
            <a:r>
              <a:rPr lang="en-US" altLang="en-US" sz="4000" b="1">
                <a:latin typeface="Tahoma" panose="020B0604030504040204" pitchFamily="34" charset="0"/>
              </a:rPr>
              <a:t>Global warming</a:t>
            </a:r>
          </a:p>
        </p:txBody>
      </p:sp>
      <p:sp>
        <p:nvSpPr>
          <p:cNvPr id="497667" name="Rectangle 3">
            <a:extLst>
              <a:ext uri="{FF2B5EF4-FFF2-40B4-BE49-F238E27FC236}">
                <a16:creationId xmlns:a16="http://schemas.microsoft.com/office/drawing/2014/main" id="{428B3A3C-7DBD-114D-9F45-3C75AB157CA7}"/>
              </a:ext>
            </a:extLst>
          </p:cNvPr>
          <p:cNvSpPr>
            <a:spLocks noGrp="1" noChangeArrowheads="1"/>
          </p:cNvSpPr>
          <p:nvPr>
            <p:ph type="body" idx="1"/>
          </p:nvPr>
        </p:nvSpPr>
        <p:spPr>
          <a:xfrm>
            <a:off x="685800" y="1524000"/>
            <a:ext cx="7772400" cy="4343400"/>
          </a:xfrm>
        </p:spPr>
        <p:txBody>
          <a:bodyPr/>
          <a:lstStyle/>
          <a:p>
            <a:pPr>
              <a:lnSpc>
                <a:spcPct val="90000"/>
              </a:lnSpc>
              <a:defRPr/>
            </a:pPr>
            <a:r>
              <a:rPr lang="ja-JP" altLang="en-US" sz="2400" b="1" dirty="0">
                <a:latin typeface="+mj-lt"/>
              </a:rPr>
              <a:t>“</a:t>
            </a:r>
            <a:r>
              <a:rPr lang="en-US" altLang="ja-JP" sz="2400" b="1" dirty="0">
                <a:latin typeface="+mj-lt"/>
              </a:rPr>
              <a:t>global climate change</a:t>
            </a:r>
            <a:r>
              <a:rPr lang="ja-JP" altLang="en-US" sz="2400" b="1" dirty="0">
                <a:latin typeface="+mj-lt"/>
              </a:rPr>
              <a:t>”</a:t>
            </a:r>
            <a:r>
              <a:rPr lang="en-US" altLang="ja-JP" sz="2400" b="1" dirty="0">
                <a:latin typeface="+mj-lt"/>
              </a:rPr>
              <a:t>      </a:t>
            </a:r>
            <a:r>
              <a:rPr lang="ja-JP" altLang="en-US" sz="2400" b="1" dirty="0">
                <a:latin typeface="+mj-lt"/>
              </a:rPr>
              <a:t>“</a:t>
            </a:r>
            <a:r>
              <a:rPr lang="en-US" altLang="ja-JP" sz="2400" b="1" dirty="0">
                <a:latin typeface="+mj-lt"/>
              </a:rPr>
              <a:t>greenhouse effect</a:t>
            </a:r>
            <a:r>
              <a:rPr lang="ja-JP" altLang="en-US" sz="2400" b="1" dirty="0">
                <a:latin typeface="+mj-lt"/>
              </a:rPr>
              <a:t>”</a:t>
            </a:r>
            <a:endParaRPr lang="en-US" altLang="ja-JP" sz="2400" b="1" dirty="0">
              <a:latin typeface="+mj-lt"/>
            </a:endParaRPr>
          </a:p>
          <a:p>
            <a:pPr>
              <a:lnSpc>
                <a:spcPct val="90000"/>
              </a:lnSpc>
              <a:buFontTx/>
              <a:buNone/>
              <a:defRPr/>
            </a:pPr>
            <a:endParaRPr lang="en-US" altLang="en-US" sz="2400" b="1" dirty="0">
              <a:latin typeface="+mj-lt"/>
            </a:endParaRPr>
          </a:p>
          <a:p>
            <a:pPr>
              <a:lnSpc>
                <a:spcPct val="90000"/>
              </a:lnSpc>
              <a:defRPr/>
            </a:pPr>
            <a:r>
              <a:rPr lang="en-US" altLang="en-US" sz="2400" b="1" dirty="0">
                <a:latin typeface="+mj-lt"/>
              </a:rPr>
              <a:t>Mechanisms:  </a:t>
            </a:r>
          </a:p>
          <a:p>
            <a:pPr lvl="1">
              <a:lnSpc>
                <a:spcPct val="90000"/>
              </a:lnSpc>
              <a:buFont typeface="Wingdings" charset="2"/>
              <a:buChar char="Ø"/>
              <a:defRPr/>
            </a:pPr>
            <a:r>
              <a:rPr lang="en-US" altLang="en-US" sz="2400" b="1" dirty="0">
                <a:latin typeface="+mj-lt"/>
              </a:rPr>
              <a:t>greenhouse gases facilitate access of ultraviolet and </a:t>
            </a:r>
            <a:r>
              <a:rPr lang="ja-JP" altLang="en-US" sz="2400" b="1" dirty="0">
                <a:latin typeface="+mj-lt"/>
              </a:rPr>
              <a:t>“</a:t>
            </a:r>
            <a:r>
              <a:rPr lang="en-US" altLang="ja-JP" sz="2400" b="1" dirty="0">
                <a:latin typeface="+mj-lt"/>
              </a:rPr>
              <a:t>visible</a:t>
            </a:r>
            <a:r>
              <a:rPr lang="ja-JP" altLang="en-US" sz="2400" b="1" dirty="0">
                <a:latin typeface="+mj-lt"/>
              </a:rPr>
              <a:t>”</a:t>
            </a:r>
            <a:r>
              <a:rPr lang="en-US" altLang="ja-JP" sz="2400" b="1" dirty="0">
                <a:latin typeface="+mj-lt"/>
              </a:rPr>
              <a:t> radiation from the sun into the earth</a:t>
            </a:r>
            <a:r>
              <a:rPr lang="ja-JP" altLang="en-US" sz="2400" b="1" dirty="0">
                <a:latin typeface="+mj-lt"/>
              </a:rPr>
              <a:t>’</a:t>
            </a:r>
            <a:r>
              <a:rPr lang="en-US" altLang="ja-JP" sz="2400" b="1" dirty="0">
                <a:latin typeface="+mj-lt"/>
              </a:rPr>
              <a:t>s atmosphere</a:t>
            </a:r>
          </a:p>
          <a:p>
            <a:pPr lvl="1">
              <a:lnSpc>
                <a:spcPct val="90000"/>
              </a:lnSpc>
              <a:buFont typeface="Wingdings" charset="2"/>
              <a:buChar char="Ø"/>
              <a:defRPr/>
            </a:pPr>
            <a:r>
              <a:rPr lang="en-US" altLang="en-US" sz="2400" b="1" dirty="0">
                <a:latin typeface="+mj-lt"/>
              </a:rPr>
              <a:t>some of the sunlight is reflected from the earth</a:t>
            </a:r>
            <a:r>
              <a:rPr lang="ja-JP" altLang="en-US" sz="2400" b="1" dirty="0">
                <a:latin typeface="+mj-lt"/>
              </a:rPr>
              <a:t>’</a:t>
            </a:r>
            <a:r>
              <a:rPr lang="en-US" altLang="ja-JP" sz="2400" b="1" dirty="0">
                <a:latin typeface="+mj-lt"/>
              </a:rPr>
              <a:t>s surface as infrared radiation (heat)</a:t>
            </a:r>
          </a:p>
          <a:p>
            <a:pPr lvl="1">
              <a:lnSpc>
                <a:spcPct val="90000"/>
              </a:lnSpc>
              <a:buFont typeface="Wingdings" charset="2"/>
              <a:buChar char="Ø"/>
              <a:defRPr/>
            </a:pPr>
            <a:r>
              <a:rPr lang="en-US" altLang="en-US" sz="2400" b="1" dirty="0">
                <a:latin typeface="+mj-lt"/>
              </a:rPr>
              <a:t>greenhouse gases absorb this reflected infrared radiation, trapping it in the atmosphere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1268807C-FEB4-0F47-BAED-91C1821A1F29}"/>
              </a:ext>
            </a:extLst>
          </p:cNvPr>
          <p:cNvSpPr>
            <a:spLocks noGrp="1" noChangeArrowheads="1"/>
          </p:cNvSpPr>
          <p:nvPr>
            <p:ph type="title"/>
          </p:nvPr>
        </p:nvSpPr>
        <p:spPr>
          <a:xfrm>
            <a:off x="685800" y="0"/>
            <a:ext cx="7772400" cy="769938"/>
          </a:xfrm>
        </p:spPr>
        <p:txBody>
          <a:bodyPr/>
          <a:lstStyle/>
          <a:p>
            <a:r>
              <a:rPr lang="en-US" altLang="en-US" b="1"/>
              <a:t>greenhouse gases</a:t>
            </a:r>
          </a:p>
        </p:txBody>
      </p:sp>
      <p:sp>
        <p:nvSpPr>
          <p:cNvPr id="498691" name="Rectangle 3">
            <a:extLst>
              <a:ext uri="{FF2B5EF4-FFF2-40B4-BE49-F238E27FC236}">
                <a16:creationId xmlns:a16="http://schemas.microsoft.com/office/drawing/2014/main" id="{FEC0C052-DC04-CB43-B3F4-05EC4CF17998}"/>
              </a:ext>
            </a:extLst>
          </p:cNvPr>
          <p:cNvSpPr>
            <a:spLocks noGrp="1" noChangeArrowheads="1"/>
          </p:cNvSpPr>
          <p:nvPr>
            <p:ph type="body" idx="1"/>
          </p:nvPr>
        </p:nvSpPr>
        <p:spPr>
          <a:xfrm>
            <a:off x="838200" y="1295400"/>
            <a:ext cx="7772400" cy="4800600"/>
          </a:xfrm>
        </p:spPr>
        <p:txBody>
          <a:bodyPr/>
          <a:lstStyle/>
          <a:p>
            <a:pPr>
              <a:lnSpc>
                <a:spcPct val="90000"/>
              </a:lnSpc>
              <a:defRPr/>
            </a:pPr>
            <a:r>
              <a:rPr lang="ja-JP" altLang="en-US" sz="2400" b="1" dirty="0">
                <a:latin typeface="+mj-lt"/>
              </a:rPr>
              <a:t>“</a:t>
            </a:r>
            <a:r>
              <a:rPr lang="en-US" altLang="ja-JP" sz="2400" b="1" dirty="0">
                <a:latin typeface="+mj-lt"/>
              </a:rPr>
              <a:t>natural</a:t>
            </a:r>
            <a:r>
              <a:rPr lang="ja-JP" altLang="en-US" sz="2400" b="1" dirty="0">
                <a:latin typeface="+mj-lt"/>
              </a:rPr>
              <a:t>”</a:t>
            </a:r>
            <a:r>
              <a:rPr lang="en-US" altLang="ja-JP" sz="2400" b="1" dirty="0">
                <a:latin typeface="+mj-lt"/>
              </a:rPr>
              <a:t>:</a:t>
            </a:r>
          </a:p>
          <a:p>
            <a:pPr lvl="1">
              <a:lnSpc>
                <a:spcPct val="90000"/>
              </a:lnSpc>
              <a:defRPr/>
            </a:pPr>
            <a:r>
              <a:rPr lang="en-US" altLang="en-US" sz="2400" b="1" dirty="0">
                <a:latin typeface="+mj-lt"/>
              </a:rPr>
              <a:t>water vapor</a:t>
            </a:r>
          </a:p>
          <a:p>
            <a:pPr lvl="1">
              <a:lnSpc>
                <a:spcPct val="90000"/>
              </a:lnSpc>
              <a:defRPr/>
            </a:pPr>
            <a:r>
              <a:rPr lang="en-US" altLang="en-US" sz="2400" b="1" dirty="0">
                <a:latin typeface="+mj-lt"/>
              </a:rPr>
              <a:t>CO</a:t>
            </a:r>
            <a:r>
              <a:rPr lang="en-US" altLang="en-US" sz="2400" b="1" baseline="-25000" dirty="0">
                <a:latin typeface="+mj-lt"/>
              </a:rPr>
              <a:t>2</a:t>
            </a:r>
            <a:endParaRPr lang="en-US" altLang="en-US" sz="2400" b="1" dirty="0">
              <a:latin typeface="+mj-lt"/>
            </a:endParaRPr>
          </a:p>
          <a:p>
            <a:pPr lvl="1">
              <a:lnSpc>
                <a:spcPct val="90000"/>
              </a:lnSpc>
              <a:defRPr/>
            </a:pPr>
            <a:r>
              <a:rPr lang="en-US" altLang="en-US" sz="2400" b="1" dirty="0">
                <a:latin typeface="+mj-lt"/>
              </a:rPr>
              <a:t>methane</a:t>
            </a:r>
          </a:p>
          <a:p>
            <a:pPr lvl="1">
              <a:lnSpc>
                <a:spcPct val="90000"/>
              </a:lnSpc>
              <a:defRPr/>
            </a:pPr>
            <a:r>
              <a:rPr lang="en-US" altLang="en-US" sz="2400" b="1" dirty="0">
                <a:latin typeface="+mj-lt"/>
              </a:rPr>
              <a:t>nitrous oxide</a:t>
            </a:r>
          </a:p>
          <a:p>
            <a:pPr>
              <a:lnSpc>
                <a:spcPct val="90000"/>
              </a:lnSpc>
              <a:buFontTx/>
              <a:buNone/>
              <a:defRPr/>
            </a:pPr>
            <a:endParaRPr lang="en-US" altLang="en-US" sz="2400" b="1" dirty="0">
              <a:latin typeface="+mj-lt"/>
            </a:endParaRPr>
          </a:p>
          <a:p>
            <a:pPr>
              <a:lnSpc>
                <a:spcPct val="90000"/>
              </a:lnSpc>
              <a:defRPr/>
            </a:pPr>
            <a:r>
              <a:rPr lang="en-US" altLang="en-US" sz="2400" b="1" dirty="0">
                <a:latin typeface="+mj-lt"/>
              </a:rPr>
              <a:t>anthropogenic:  </a:t>
            </a:r>
          </a:p>
          <a:p>
            <a:pPr lvl="1">
              <a:lnSpc>
                <a:spcPct val="90000"/>
              </a:lnSpc>
              <a:defRPr/>
            </a:pPr>
            <a:r>
              <a:rPr lang="en-US" altLang="en-US" sz="2400" b="1" dirty="0">
                <a:latin typeface="+mj-lt"/>
              </a:rPr>
              <a:t>chlorofluorocarbons (CFCs) </a:t>
            </a:r>
          </a:p>
          <a:p>
            <a:pPr lvl="1">
              <a:lnSpc>
                <a:spcPct val="90000"/>
              </a:lnSpc>
              <a:defRPr/>
            </a:pPr>
            <a:r>
              <a:rPr lang="en-US" altLang="en-US" sz="2400" b="1" dirty="0">
                <a:latin typeface="+mj-lt"/>
              </a:rPr>
              <a:t>hydrofluorocarbons (HFCs)</a:t>
            </a:r>
          </a:p>
          <a:p>
            <a:pPr lvl="1">
              <a:lnSpc>
                <a:spcPct val="90000"/>
              </a:lnSpc>
              <a:defRPr/>
            </a:pPr>
            <a:r>
              <a:rPr lang="en-US" altLang="en-US" sz="2400" b="1" dirty="0">
                <a:latin typeface="+mj-lt"/>
              </a:rPr>
              <a:t>perfluorocarbons (PFCs)</a:t>
            </a:r>
          </a:p>
          <a:p>
            <a:pPr lvl="1">
              <a:lnSpc>
                <a:spcPct val="90000"/>
              </a:lnSpc>
              <a:defRPr/>
            </a:pPr>
            <a:r>
              <a:rPr lang="en-US" altLang="en-US" sz="2400" b="1" dirty="0">
                <a:latin typeface="+mj-lt"/>
              </a:rPr>
              <a:t>sulfur hexafluoride (SF</a:t>
            </a:r>
            <a:r>
              <a:rPr lang="en-US" altLang="en-US" sz="2400" b="1" baseline="-25000" dirty="0">
                <a:latin typeface="+mj-lt"/>
              </a:rPr>
              <a:t>6</a:t>
            </a:r>
            <a:r>
              <a:rPr lang="en-US" altLang="en-US" sz="2400" b="1" dirty="0">
                <a:latin typeface="+mj-lt"/>
              </a:rPr>
              <a:t>)</a:t>
            </a:r>
          </a:p>
          <a:p>
            <a:pPr lvl="1">
              <a:lnSpc>
                <a:spcPct val="90000"/>
              </a:lnSpc>
              <a:defRPr/>
            </a:pPr>
            <a:r>
              <a:rPr lang="en-US" altLang="en-US" sz="2400" b="1" dirty="0">
                <a:latin typeface="+mj-lt"/>
              </a:rPr>
              <a:t>CO</a:t>
            </a:r>
            <a:r>
              <a:rPr lang="en-US" altLang="en-US" sz="2400" b="1" baseline="-25000" dirty="0">
                <a:latin typeface="+mj-lt"/>
              </a:rPr>
              <a:t>2</a:t>
            </a:r>
            <a:endParaRPr lang="en-US" altLang="en-US" sz="2400" b="1" dirty="0">
              <a:latin typeface="+mj-lt"/>
            </a:endParaRPr>
          </a:p>
          <a:p>
            <a:pPr lvl="1">
              <a:lnSpc>
                <a:spcPct val="90000"/>
              </a:lnSpc>
              <a:defRPr/>
            </a:pPr>
            <a:endParaRPr lang="en-US" altLang="en-US" sz="2400" dirty="0">
              <a:latin typeface="Tahoma"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8">
            <a:extLst>
              <a:ext uri="{FF2B5EF4-FFF2-40B4-BE49-F238E27FC236}">
                <a16:creationId xmlns:a16="http://schemas.microsoft.com/office/drawing/2014/main" id="{2103811B-717F-DF42-9119-B290801E36DA}"/>
              </a:ext>
            </a:extLst>
          </p:cNvPr>
          <p:cNvGrpSpPr>
            <a:grpSpLocks/>
          </p:cNvGrpSpPr>
          <p:nvPr/>
        </p:nvGrpSpPr>
        <p:grpSpPr bwMode="auto">
          <a:xfrm>
            <a:off x="1114425" y="1676400"/>
            <a:ext cx="6913563" cy="3505200"/>
            <a:chOff x="702" y="1056"/>
            <a:chExt cx="4355" cy="2208"/>
          </a:xfrm>
        </p:grpSpPr>
        <p:sp>
          <p:nvSpPr>
            <p:cNvPr id="81924" name="Freeform 9">
              <a:extLst>
                <a:ext uri="{FF2B5EF4-FFF2-40B4-BE49-F238E27FC236}">
                  <a16:creationId xmlns:a16="http://schemas.microsoft.com/office/drawing/2014/main" id="{5D5A20AE-BC31-FE40-BD56-DA6D991CAEC5}"/>
                </a:ext>
              </a:extLst>
            </p:cNvPr>
            <p:cNvSpPr>
              <a:spLocks/>
            </p:cNvSpPr>
            <p:nvPr/>
          </p:nvSpPr>
          <p:spPr bwMode="auto">
            <a:xfrm>
              <a:off x="702" y="1056"/>
              <a:ext cx="4355" cy="2208"/>
            </a:xfrm>
            <a:custGeom>
              <a:avLst/>
              <a:gdLst>
                <a:gd name="T0" fmla="*/ 5665 w 3910"/>
                <a:gd name="T1" fmla="*/ 2359 h 1817"/>
                <a:gd name="T2" fmla="*/ 5743 w 3910"/>
                <a:gd name="T3" fmla="*/ 2582 h 1817"/>
                <a:gd name="T4" fmla="*/ 5861 w 3910"/>
                <a:gd name="T5" fmla="*/ 2763 h 1817"/>
                <a:gd name="T6" fmla="*/ 5880 w 3910"/>
                <a:gd name="T7" fmla="*/ 2971 h 1817"/>
                <a:gd name="T8" fmla="*/ 5820 w 3910"/>
                <a:gd name="T9" fmla="*/ 3152 h 1817"/>
                <a:gd name="T10" fmla="*/ 5665 w 3910"/>
                <a:gd name="T11" fmla="*/ 3362 h 1817"/>
                <a:gd name="T12" fmla="*/ 5448 w 3910"/>
                <a:gd name="T13" fmla="*/ 3502 h 1817"/>
                <a:gd name="T14" fmla="*/ 4914 w 3910"/>
                <a:gd name="T15" fmla="*/ 3614 h 1817"/>
                <a:gd name="T16" fmla="*/ 4560 w 3910"/>
                <a:gd name="T17" fmla="*/ 3585 h 1817"/>
                <a:gd name="T18" fmla="*/ 4245 w 3910"/>
                <a:gd name="T19" fmla="*/ 3433 h 1817"/>
                <a:gd name="T20" fmla="*/ 3850 w 3910"/>
                <a:gd name="T21" fmla="*/ 3083 h 1817"/>
                <a:gd name="T22" fmla="*/ 3615 w 3910"/>
                <a:gd name="T23" fmla="*/ 2763 h 1817"/>
                <a:gd name="T24" fmla="*/ 3534 w 3910"/>
                <a:gd name="T25" fmla="*/ 2566 h 1817"/>
                <a:gd name="T26" fmla="*/ 3525 w 3910"/>
                <a:gd name="T27" fmla="*/ 2413 h 1817"/>
                <a:gd name="T28" fmla="*/ 3555 w 3910"/>
                <a:gd name="T29" fmla="*/ 2317 h 1817"/>
                <a:gd name="T30" fmla="*/ 3664 w 3910"/>
                <a:gd name="T31" fmla="*/ 2204 h 1817"/>
                <a:gd name="T32" fmla="*/ 3891 w 3910"/>
                <a:gd name="T33" fmla="*/ 2162 h 1817"/>
                <a:gd name="T34" fmla="*/ 3921 w 3910"/>
                <a:gd name="T35" fmla="*/ 2176 h 1817"/>
                <a:gd name="T36" fmla="*/ 3881 w 3910"/>
                <a:gd name="T37" fmla="*/ 1896 h 1817"/>
                <a:gd name="T38" fmla="*/ 3447 w 3910"/>
                <a:gd name="T39" fmla="*/ 1826 h 1817"/>
                <a:gd name="T40" fmla="*/ 3289 w 3910"/>
                <a:gd name="T41" fmla="*/ 1744 h 1817"/>
                <a:gd name="T42" fmla="*/ 1625 w 3910"/>
                <a:gd name="T43" fmla="*/ 474 h 1817"/>
                <a:gd name="T44" fmla="*/ 946 w 3910"/>
                <a:gd name="T45" fmla="*/ 53 h 1817"/>
                <a:gd name="T46" fmla="*/ 660 w 3910"/>
                <a:gd name="T47" fmla="*/ 0 h 1817"/>
                <a:gd name="T48" fmla="*/ 217 w 3910"/>
                <a:gd name="T49" fmla="*/ 69 h 1817"/>
                <a:gd name="T50" fmla="*/ 58 w 3910"/>
                <a:gd name="T51" fmla="*/ 236 h 1817"/>
                <a:gd name="T52" fmla="*/ 0 w 3910"/>
                <a:gd name="T53" fmla="*/ 377 h 1817"/>
                <a:gd name="T54" fmla="*/ 0 w 3910"/>
                <a:gd name="T55" fmla="*/ 489 h 1817"/>
                <a:gd name="T56" fmla="*/ 50 w 3910"/>
                <a:gd name="T57" fmla="*/ 627 h 1817"/>
                <a:gd name="T58" fmla="*/ 295 w 3910"/>
                <a:gd name="T59" fmla="*/ 851 h 1817"/>
                <a:gd name="T60" fmla="*/ 740 w 3910"/>
                <a:gd name="T61" fmla="*/ 990 h 1817"/>
                <a:gd name="T62" fmla="*/ 1282 w 3910"/>
                <a:gd name="T63" fmla="*/ 1186 h 1817"/>
                <a:gd name="T64" fmla="*/ 2245 w 3910"/>
                <a:gd name="T65" fmla="*/ 1675 h 1817"/>
                <a:gd name="T66" fmla="*/ 2827 w 3910"/>
                <a:gd name="T67" fmla="*/ 2094 h 1817"/>
                <a:gd name="T68" fmla="*/ 3289 w 3910"/>
                <a:gd name="T69" fmla="*/ 2582 h 1817"/>
                <a:gd name="T70" fmla="*/ 3534 w 3910"/>
                <a:gd name="T71" fmla="*/ 2986 h 1817"/>
                <a:gd name="T72" fmla="*/ 3891 w 3910"/>
                <a:gd name="T73" fmla="*/ 3474 h 1817"/>
                <a:gd name="T74" fmla="*/ 4274 w 3910"/>
                <a:gd name="T75" fmla="*/ 3810 h 1817"/>
                <a:gd name="T76" fmla="*/ 4589 w 3910"/>
                <a:gd name="T77" fmla="*/ 3934 h 1817"/>
                <a:gd name="T78" fmla="*/ 5101 w 3910"/>
                <a:gd name="T79" fmla="*/ 3934 h 1817"/>
                <a:gd name="T80" fmla="*/ 5585 w 3910"/>
                <a:gd name="T81" fmla="*/ 3726 h 1817"/>
                <a:gd name="T82" fmla="*/ 5820 w 3910"/>
                <a:gd name="T83" fmla="*/ 3488 h 1817"/>
                <a:gd name="T84" fmla="*/ 5988 w 3910"/>
                <a:gd name="T85" fmla="*/ 3124 h 1817"/>
                <a:gd name="T86" fmla="*/ 6018 w 3910"/>
                <a:gd name="T87" fmla="*/ 2916 h 1817"/>
                <a:gd name="T88" fmla="*/ 5969 w 3910"/>
                <a:gd name="T89" fmla="*/ 2722 h 1817"/>
                <a:gd name="T90" fmla="*/ 5861 w 3910"/>
                <a:gd name="T91" fmla="*/ 2553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25" name="Freeform 10">
              <a:extLst>
                <a:ext uri="{FF2B5EF4-FFF2-40B4-BE49-F238E27FC236}">
                  <a16:creationId xmlns:a16="http://schemas.microsoft.com/office/drawing/2014/main" id="{F3FD65FD-4BEA-454A-97C0-92CA101216AD}"/>
                </a:ext>
              </a:extLst>
            </p:cNvPr>
            <p:cNvSpPr>
              <a:spLocks/>
            </p:cNvSpPr>
            <p:nvPr/>
          </p:nvSpPr>
          <p:spPr bwMode="auto">
            <a:xfrm>
              <a:off x="3439" y="1909"/>
              <a:ext cx="1404" cy="1088"/>
            </a:xfrm>
            <a:custGeom>
              <a:avLst/>
              <a:gdLst>
                <a:gd name="T0" fmla="*/ 963 w 1261"/>
                <a:gd name="T1" fmla="*/ 1955 h 895"/>
                <a:gd name="T2" fmla="*/ 963 w 1261"/>
                <a:gd name="T3" fmla="*/ 1955 h 895"/>
                <a:gd name="T4" fmla="*/ 1082 w 1261"/>
                <a:gd name="T5" fmla="*/ 1955 h 895"/>
                <a:gd name="T6" fmla="*/ 1201 w 1261"/>
                <a:gd name="T7" fmla="*/ 1955 h 895"/>
                <a:gd name="T8" fmla="*/ 1397 w 1261"/>
                <a:gd name="T9" fmla="*/ 1927 h 895"/>
                <a:gd name="T10" fmla="*/ 1563 w 1261"/>
                <a:gd name="T11" fmla="*/ 1872 h 895"/>
                <a:gd name="T12" fmla="*/ 1702 w 1261"/>
                <a:gd name="T13" fmla="*/ 1802 h 895"/>
                <a:gd name="T14" fmla="*/ 1812 w 1261"/>
                <a:gd name="T15" fmla="*/ 1719 h 895"/>
                <a:gd name="T16" fmla="*/ 1888 w 1261"/>
                <a:gd name="T17" fmla="*/ 1622 h 895"/>
                <a:gd name="T18" fmla="*/ 1909 w 1261"/>
                <a:gd name="T19" fmla="*/ 1580 h 895"/>
                <a:gd name="T20" fmla="*/ 1927 w 1261"/>
                <a:gd name="T21" fmla="*/ 1522 h 895"/>
                <a:gd name="T22" fmla="*/ 1937 w 1261"/>
                <a:gd name="T23" fmla="*/ 1481 h 895"/>
                <a:gd name="T24" fmla="*/ 1937 w 1261"/>
                <a:gd name="T25" fmla="*/ 1439 h 895"/>
                <a:gd name="T26" fmla="*/ 1937 w 1261"/>
                <a:gd name="T27" fmla="*/ 1439 h 895"/>
                <a:gd name="T28" fmla="*/ 1927 w 1261"/>
                <a:gd name="T29" fmla="*/ 1341 h 895"/>
                <a:gd name="T30" fmla="*/ 1909 w 1261"/>
                <a:gd name="T31" fmla="*/ 1242 h 895"/>
                <a:gd name="T32" fmla="*/ 1879 w 1261"/>
                <a:gd name="T33" fmla="*/ 1132 h 895"/>
                <a:gd name="T34" fmla="*/ 1829 w 1261"/>
                <a:gd name="T35" fmla="*/ 1020 h 895"/>
                <a:gd name="T36" fmla="*/ 1731 w 1261"/>
                <a:gd name="T37" fmla="*/ 782 h 895"/>
                <a:gd name="T38" fmla="*/ 1594 w 1261"/>
                <a:gd name="T39" fmla="*/ 557 h 895"/>
                <a:gd name="T40" fmla="*/ 1455 w 1261"/>
                <a:gd name="T41" fmla="*/ 350 h 895"/>
                <a:gd name="T42" fmla="*/ 1377 w 1261"/>
                <a:gd name="T43" fmla="*/ 252 h 895"/>
                <a:gd name="T44" fmla="*/ 1299 w 1261"/>
                <a:gd name="T45" fmla="*/ 165 h 895"/>
                <a:gd name="T46" fmla="*/ 1229 w 1261"/>
                <a:gd name="T47" fmla="*/ 95 h 895"/>
                <a:gd name="T48" fmla="*/ 1160 w 1261"/>
                <a:gd name="T49" fmla="*/ 53 h 895"/>
                <a:gd name="T50" fmla="*/ 1093 w 1261"/>
                <a:gd name="T51" fmla="*/ 13 h 895"/>
                <a:gd name="T52" fmla="*/ 1024 w 1261"/>
                <a:gd name="T53" fmla="*/ 0 h 895"/>
                <a:gd name="T54" fmla="*/ 1024 w 1261"/>
                <a:gd name="T55" fmla="*/ 0 h 895"/>
                <a:gd name="T56" fmla="*/ 963 w 1261"/>
                <a:gd name="T57" fmla="*/ 0 h 895"/>
                <a:gd name="T58" fmla="*/ 896 w 1261"/>
                <a:gd name="T59" fmla="*/ 27 h 895"/>
                <a:gd name="T60" fmla="*/ 816 w 1261"/>
                <a:gd name="T61" fmla="*/ 69 h 895"/>
                <a:gd name="T62" fmla="*/ 737 w 1261"/>
                <a:gd name="T63" fmla="*/ 111 h 895"/>
                <a:gd name="T64" fmla="*/ 591 w 1261"/>
                <a:gd name="T65" fmla="*/ 252 h 895"/>
                <a:gd name="T66" fmla="*/ 434 w 1261"/>
                <a:gd name="T67" fmla="*/ 418 h 895"/>
                <a:gd name="T68" fmla="*/ 295 w 1261"/>
                <a:gd name="T69" fmla="*/ 601 h 895"/>
                <a:gd name="T70" fmla="*/ 167 w 1261"/>
                <a:gd name="T71" fmla="*/ 767 h 895"/>
                <a:gd name="T72" fmla="*/ 78 w 1261"/>
                <a:gd name="T73" fmla="*/ 906 h 895"/>
                <a:gd name="T74" fmla="*/ 20 w 1261"/>
                <a:gd name="T75" fmla="*/ 1005 h 895"/>
                <a:gd name="T76" fmla="*/ 20 w 1261"/>
                <a:gd name="T77" fmla="*/ 1005 h 895"/>
                <a:gd name="T78" fmla="*/ 0 w 1261"/>
                <a:gd name="T79" fmla="*/ 1075 h 895"/>
                <a:gd name="T80" fmla="*/ 0 w 1261"/>
                <a:gd name="T81" fmla="*/ 1144 h 895"/>
                <a:gd name="T82" fmla="*/ 0 w 1261"/>
                <a:gd name="T83" fmla="*/ 1214 h 895"/>
                <a:gd name="T84" fmla="*/ 20 w 1261"/>
                <a:gd name="T85" fmla="*/ 1284 h 895"/>
                <a:gd name="T86" fmla="*/ 50 w 1261"/>
                <a:gd name="T87" fmla="*/ 1369 h 895"/>
                <a:gd name="T88" fmla="*/ 98 w 1261"/>
                <a:gd name="T89" fmla="*/ 1439 h 895"/>
                <a:gd name="T90" fmla="*/ 147 w 1261"/>
                <a:gd name="T91" fmla="*/ 1509 h 895"/>
                <a:gd name="T92" fmla="*/ 207 w 1261"/>
                <a:gd name="T93" fmla="*/ 1591 h 895"/>
                <a:gd name="T94" fmla="*/ 285 w 1261"/>
                <a:gd name="T95" fmla="*/ 1661 h 895"/>
                <a:gd name="T96" fmla="*/ 364 w 1261"/>
                <a:gd name="T97" fmla="*/ 1719 h 895"/>
                <a:gd name="T98" fmla="*/ 442 w 1261"/>
                <a:gd name="T99" fmla="*/ 1789 h 895"/>
                <a:gd name="T100" fmla="*/ 540 w 1261"/>
                <a:gd name="T101" fmla="*/ 1831 h 895"/>
                <a:gd name="T102" fmla="*/ 640 w 1261"/>
                <a:gd name="T103" fmla="*/ 1884 h 895"/>
                <a:gd name="T104" fmla="*/ 747 w 1261"/>
                <a:gd name="T105" fmla="*/ 1913 h 895"/>
                <a:gd name="T106" fmla="*/ 855 w 1261"/>
                <a:gd name="T107" fmla="*/ 1941 h 895"/>
                <a:gd name="T108" fmla="*/ 963 w 1261"/>
                <a:gd name="T109" fmla="*/ 1955 h 895"/>
                <a:gd name="T110" fmla="*/ 963 w 1261"/>
                <a:gd name="T111" fmla="*/ 1955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00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81922" name="Picture 6" descr="bd00028_">
            <a:extLst>
              <a:ext uri="{FF2B5EF4-FFF2-40B4-BE49-F238E27FC236}">
                <a16:creationId xmlns:a16="http://schemas.microsoft.com/office/drawing/2014/main" id="{ACAA4AFC-F130-5F4E-A613-74B4AF94C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509713"/>
            <a:ext cx="4610100"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7">
            <a:extLst>
              <a:ext uri="{FF2B5EF4-FFF2-40B4-BE49-F238E27FC236}">
                <a16:creationId xmlns:a16="http://schemas.microsoft.com/office/drawing/2014/main" id="{A3FB997C-5661-0543-B002-9CFA50670F5D}"/>
              </a:ext>
            </a:extLst>
          </p:cNvPr>
          <p:cNvSpPr>
            <a:spLocks noChangeArrowheads="1"/>
          </p:cNvSpPr>
          <p:nvPr/>
        </p:nvSpPr>
        <p:spPr bwMode="auto">
          <a:xfrm>
            <a:off x="914400" y="182563"/>
            <a:ext cx="7243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t>A Small Dose of Air Pollution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8">
            <a:extLst>
              <a:ext uri="{FF2B5EF4-FFF2-40B4-BE49-F238E27FC236}">
                <a16:creationId xmlns:a16="http://schemas.microsoft.com/office/drawing/2014/main" id="{263CE2BD-B576-E74B-8CA4-BE6191DEEA09}"/>
              </a:ext>
            </a:extLst>
          </p:cNvPr>
          <p:cNvGrpSpPr>
            <a:grpSpLocks/>
          </p:cNvGrpSpPr>
          <p:nvPr/>
        </p:nvGrpSpPr>
        <p:grpSpPr bwMode="auto">
          <a:xfrm>
            <a:off x="1114425" y="1524000"/>
            <a:ext cx="6913563" cy="3505200"/>
            <a:chOff x="702" y="1056"/>
            <a:chExt cx="4355" cy="2208"/>
          </a:xfrm>
        </p:grpSpPr>
        <p:sp>
          <p:nvSpPr>
            <p:cNvPr id="86021" name="Freeform 9">
              <a:extLst>
                <a:ext uri="{FF2B5EF4-FFF2-40B4-BE49-F238E27FC236}">
                  <a16:creationId xmlns:a16="http://schemas.microsoft.com/office/drawing/2014/main" id="{F5C69EB7-1F0F-B541-8127-C5EBAC18E873}"/>
                </a:ext>
              </a:extLst>
            </p:cNvPr>
            <p:cNvSpPr>
              <a:spLocks/>
            </p:cNvSpPr>
            <p:nvPr/>
          </p:nvSpPr>
          <p:spPr bwMode="auto">
            <a:xfrm>
              <a:off x="702" y="1056"/>
              <a:ext cx="4355" cy="2208"/>
            </a:xfrm>
            <a:custGeom>
              <a:avLst/>
              <a:gdLst>
                <a:gd name="T0" fmla="*/ 5665 w 3910"/>
                <a:gd name="T1" fmla="*/ 2359 h 1817"/>
                <a:gd name="T2" fmla="*/ 5743 w 3910"/>
                <a:gd name="T3" fmla="*/ 2582 h 1817"/>
                <a:gd name="T4" fmla="*/ 5861 w 3910"/>
                <a:gd name="T5" fmla="*/ 2763 h 1817"/>
                <a:gd name="T6" fmla="*/ 5880 w 3910"/>
                <a:gd name="T7" fmla="*/ 2971 h 1817"/>
                <a:gd name="T8" fmla="*/ 5820 w 3910"/>
                <a:gd name="T9" fmla="*/ 3152 h 1817"/>
                <a:gd name="T10" fmla="*/ 5665 w 3910"/>
                <a:gd name="T11" fmla="*/ 3362 h 1817"/>
                <a:gd name="T12" fmla="*/ 5448 w 3910"/>
                <a:gd name="T13" fmla="*/ 3502 h 1817"/>
                <a:gd name="T14" fmla="*/ 4914 w 3910"/>
                <a:gd name="T15" fmla="*/ 3614 h 1817"/>
                <a:gd name="T16" fmla="*/ 4560 w 3910"/>
                <a:gd name="T17" fmla="*/ 3585 h 1817"/>
                <a:gd name="T18" fmla="*/ 4245 w 3910"/>
                <a:gd name="T19" fmla="*/ 3433 h 1817"/>
                <a:gd name="T20" fmla="*/ 3850 w 3910"/>
                <a:gd name="T21" fmla="*/ 3083 h 1817"/>
                <a:gd name="T22" fmla="*/ 3615 w 3910"/>
                <a:gd name="T23" fmla="*/ 2763 h 1817"/>
                <a:gd name="T24" fmla="*/ 3534 w 3910"/>
                <a:gd name="T25" fmla="*/ 2566 h 1817"/>
                <a:gd name="T26" fmla="*/ 3525 w 3910"/>
                <a:gd name="T27" fmla="*/ 2413 h 1817"/>
                <a:gd name="T28" fmla="*/ 3555 w 3910"/>
                <a:gd name="T29" fmla="*/ 2317 h 1817"/>
                <a:gd name="T30" fmla="*/ 3664 w 3910"/>
                <a:gd name="T31" fmla="*/ 2204 h 1817"/>
                <a:gd name="T32" fmla="*/ 3891 w 3910"/>
                <a:gd name="T33" fmla="*/ 2162 h 1817"/>
                <a:gd name="T34" fmla="*/ 3921 w 3910"/>
                <a:gd name="T35" fmla="*/ 2176 h 1817"/>
                <a:gd name="T36" fmla="*/ 3881 w 3910"/>
                <a:gd name="T37" fmla="*/ 1896 h 1817"/>
                <a:gd name="T38" fmla="*/ 3447 w 3910"/>
                <a:gd name="T39" fmla="*/ 1826 h 1817"/>
                <a:gd name="T40" fmla="*/ 3289 w 3910"/>
                <a:gd name="T41" fmla="*/ 1744 h 1817"/>
                <a:gd name="T42" fmla="*/ 1625 w 3910"/>
                <a:gd name="T43" fmla="*/ 474 h 1817"/>
                <a:gd name="T44" fmla="*/ 946 w 3910"/>
                <a:gd name="T45" fmla="*/ 53 h 1817"/>
                <a:gd name="T46" fmla="*/ 660 w 3910"/>
                <a:gd name="T47" fmla="*/ 0 h 1817"/>
                <a:gd name="T48" fmla="*/ 217 w 3910"/>
                <a:gd name="T49" fmla="*/ 69 h 1817"/>
                <a:gd name="T50" fmla="*/ 58 w 3910"/>
                <a:gd name="T51" fmla="*/ 236 h 1817"/>
                <a:gd name="T52" fmla="*/ 0 w 3910"/>
                <a:gd name="T53" fmla="*/ 377 h 1817"/>
                <a:gd name="T54" fmla="*/ 0 w 3910"/>
                <a:gd name="T55" fmla="*/ 489 h 1817"/>
                <a:gd name="T56" fmla="*/ 50 w 3910"/>
                <a:gd name="T57" fmla="*/ 627 h 1817"/>
                <a:gd name="T58" fmla="*/ 295 w 3910"/>
                <a:gd name="T59" fmla="*/ 851 h 1817"/>
                <a:gd name="T60" fmla="*/ 740 w 3910"/>
                <a:gd name="T61" fmla="*/ 990 h 1817"/>
                <a:gd name="T62" fmla="*/ 1282 w 3910"/>
                <a:gd name="T63" fmla="*/ 1186 h 1817"/>
                <a:gd name="T64" fmla="*/ 2245 w 3910"/>
                <a:gd name="T65" fmla="*/ 1675 h 1817"/>
                <a:gd name="T66" fmla="*/ 2827 w 3910"/>
                <a:gd name="T67" fmla="*/ 2094 h 1817"/>
                <a:gd name="T68" fmla="*/ 3289 w 3910"/>
                <a:gd name="T69" fmla="*/ 2582 h 1817"/>
                <a:gd name="T70" fmla="*/ 3534 w 3910"/>
                <a:gd name="T71" fmla="*/ 2986 h 1817"/>
                <a:gd name="T72" fmla="*/ 3891 w 3910"/>
                <a:gd name="T73" fmla="*/ 3474 h 1817"/>
                <a:gd name="T74" fmla="*/ 4274 w 3910"/>
                <a:gd name="T75" fmla="*/ 3810 h 1817"/>
                <a:gd name="T76" fmla="*/ 4589 w 3910"/>
                <a:gd name="T77" fmla="*/ 3934 h 1817"/>
                <a:gd name="T78" fmla="*/ 5101 w 3910"/>
                <a:gd name="T79" fmla="*/ 3934 h 1817"/>
                <a:gd name="T80" fmla="*/ 5585 w 3910"/>
                <a:gd name="T81" fmla="*/ 3726 h 1817"/>
                <a:gd name="T82" fmla="*/ 5820 w 3910"/>
                <a:gd name="T83" fmla="*/ 3488 h 1817"/>
                <a:gd name="T84" fmla="*/ 5988 w 3910"/>
                <a:gd name="T85" fmla="*/ 3124 h 1817"/>
                <a:gd name="T86" fmla="*/ 6018 w 3910"/>
                <a:gd name="T87" fmla="*/ 2916 h 1817"/>
                <a:gd name="T88" fmla="*/ 5969 w 3910"/>
                <a:gd name="T89" fmla="*/ 2722 h 1817"/>
                <a:gd name="T90" fmla="*/ 5861 w 3910"/>
                <a:gd name="T91" fmla="*/ 2553 h 18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10" h="1817">
                  <a:moveTo>
                    <a:pt x="3808" y="1171"/>
                  </a:moveTo>
                  <a:lnTo>
                    <a:pt x="3808" y="1171"/>
                  </a:lnTo>
                  <a:lnTo>
                    <a:pt x="3680" y="1081"/>
                  </a:lnTo>
                  <a:lnTo>
                    <a:pt x="3731" y="1184"/>
                  </a:lnTo>
                  <a:lnTo>
                    <a:pt x="3763" y="1209"/>
                  </a:lnTo>
                  <a:lnTo>
                    <a:pt x="3789" y="1235"/>
                  </a:lnTo>
                  <a:lnTo>
                    <a:pt x="3808" y="1267"/>
                  </a:lnTo>
                  <a:lnTo>
                    <a:pt x="3821" y="1292"/>
                  </a:lnTo>
                  <a:lnTo>
                    <a:pt x="3827" y="1331"/>
                  </a:lnTo>
                  <a:lnTo>
                    <a:pt x="3821" y="1363"/>
                  </a:lnTo>
                  <a:lnTo>
                    <a:pt x="3808" y="1408"/>
                  </a:lnTo>
                  <a:lnTo>
                    <a:pt x="3782" y="1446"/>
                  </a:lnTo>
                  <a:lnTo>
                    <a:pt x="3757" y="1484"/>
                  </a:lnTo>
                  <a:lnTo>
                    <a:pt x="3725" y="1510"/>
                  </a:lnTo>
                  <a:lnTo>
                    <a:pt x="3680" y="1542"/>
                  </a:lnTo>
                  <a:lnTo>
                    <a:pt x="3641" y="1568"/>
                  </a:lnTo>
                  <a:lnTo>
                    <a:pt x="3590" y="1587"/>
                  </a:lnTo>
                  <a:lnTo>
                    <a:pt x="3539" y="1606"/>
                  </a:lnTo>
                  <a:lnTo>
                    <a:pt x="3430" y="1632"/>
                  </a:lnTo>
                  <a:lnTo>
                    <a:pt x="3309" y="1651"/>
                  </a:lnTo>
                  <a:lnTo>
                    <a:pt x="3193" y="1657"/>
                  </a:lnTo>
                  <a:lnTo>
                    <a:pt x="3072" y="1657"/>
                  </a:lnTo>
                  <a:lnTo>
                    <a:pt x="2963" y="1644"/>
                  </a:lnTo>
                  <a:lnTo>
                    <a:pt x="2912" y="1632"/>
                  </a:lnTo>
                  <a:lnTo>
                    <a:pt x="2861" y="1619"/>
                  </a:lnTo>
                  <a:lnTo>
                    <a:pt x="2758" y="1574"/>
                  </a:lnTo>
                  <a:lnTo>
                    <a:pt x="2662" y="1529"/>
                  </a:lnTo>
                  <a:lnTo>
                    <a:pt x="2579" y="1472"/>
                  </a:lnTo>
                  <a:lnTo>
                    <a:pt x="2502" y="1414"/>
                  </a:lnTo>
                  <a:lnTo>
                    <a:pt x="2432" y="1356"/>
                  </a:lnTo>
                  <a:lnTo>
                    <a:pt x="2381" y="1305"/>
                  </a:lnTo>
                  <a:lnTo>
                    <a:pt x="2349" y="1267"/>
                  </a:lnTo>
                  <a:lnTo>
                    <a:pt x="2310" y="1203"/>
                  </a:lnTo>
                  <a:lnTo>
                    <a:pt x="2297" y="1177"/>
                  </a:lnTo>
                  <a:lnTo>
                    <a:pt x="2291" y="1152"/>
                  </a:lnTo>
                  <a:lnTo>
                    <a:pt x="2291" y="1126"/>
                  </a:lnTo>
                  <a:lnTo>
                    <a:pt x="2291" y="1107"/>
                  </a:lnTo>
                  <a:lnTo>
                    <a:pt x="2297" y="1081"/>
                  </a:lnTo>
                  <a:lnTo>
                    <a:pt x="2310" y="1062"/>
                  </a:lnTo>
                  <a:lnTo>
                    <a:pt x="2329" y="1036"/>
                  </a:lnTo>
                  <a:lnTo>
                    <a:pt x="2355" y="1024"/>
                  </a:lnTo>
                  <a:lnTo>
                    <a:pt x="2381" y="1011"/>
                  </a:lnTo>
                  <a:lnTo>
                    <a:pt x="2413" y="998"/>
                  </a:lnTo>
                  <a:lnTo>
                    <a:pt x="2477" y="992"/>
                  </a:lnTo>
                  <a:lnTo>
                    <a:pt x="2528" y="992"/>
                  </a:lnTo>
                  <a:lnTo>
                    <a:pt x="2547" y="998"/>
                  </a:lnTo>
                  <a:lnTo>
                    <a:pt x="2681" y="870"/>
                  </a:lnTo>
                  <a:lnTo>
                    <a:pt x="2521" y="870"/>
                  </a:lnTo>
                  <a:lnTo>
                    <a:pt x="2374" y="857"/>
                  </a:lnTo>
                  <a:lnTo>
                    <a:pt x="2304" y="851"/>
                  </a:lnTo>
                  <a:lnTo>
                    <a:pt x="2240" y="838"/>
                  </a:lnTo>
                  <a:lnTo>
                    <a:pt x="2182" y="825"/>
                  </a:lnTo>
                  <a:lnTo>
                    <a:pt x="2137" y="800"/>
                  </a:lnTo>
                  <a:lnTo>
                    <a:pt x="1734" y="582"/>
                  </a:lnTo>
                  <a:lnTo>
                    <a:pt x="1280" y="333"/>
                  </a:lnTo>
                  <a:lnTo>
                    <a:pt x="1056" y="217"/>
                  </a:lnTo>
                  <a:lnTo>
                    <a:pt x="851" y="121"/>
                  </a:lnTo>
                  <a:lnTo>
                    <a:pt x="685" y="51"/>
                  </a:lnTo>
                  <a:lnTo>
                    <a:pt x="614" y="25"/>
                  </a:lnTo>
                  <a:lnTo>
                    <a:pt x="557" y="13"/>
                  </a:lnTo>
                  <a:lnTo>
                    <a:pt x="429" y="0"/>
                  </a:lnTo>
                  <a:lnTo>
                    <a:pt x="320" y="0"/>
                  </a:lnTo>
                  <a:lnTo>
                    <a:pt x="224" y="13"/>
                  </a:lnTo>
                  <a:lnTo>
                    <a:pt x="141" y="32"/>
                  </a:lnTo>
                  <a:lnTo>
                    <a:pt x="83" y="64"/>
                  </a:lnTo>
                  <a:lnTo>
                    <a:pt x="57" y="83"/>
                  </a:lnTo>
                  <a:lnTo>
                    <a:pt x="38" y="109"/>
                  </a:lnTo>
                  <a:lnTo>
                    <a:pt x="19" y="128"/>
                  </a:lnTo>
                  <a:lnTo>
                    <a:pt x="6" y="153"/>
                  </a:lnTo>
                  <a:lnTo>
                    <a:pt x="0" y="173"/>
                  </a:lnTo>
                  <a:lnTo>
                    <a:pt x="0" y="198"/>
                  </a:lnTo>
                  <a:lnTo>
                    <a:pt x="0" y="224"/>
                  </a:lnTo>
                  <a:lnTo>
                    <a:pt x="6" y="249"/>
                  </a:lnTo>
                  <a:lnTo>
                    <a:pt x="19" y="269"/>
                  </a:lnTo>
                  <a:lnTo>
                    <a:pt x="32" y="288"/>
                  </a:lnTo>
                  <a:lnTo>
                    <a:pt x="70" y="326"/>
                  </a:lnTo>
                  <a:lnTo>
                    <a:pt x="121" y="358"/>
                  </a:lnTo>
                  <a:lnTo>
                    <a:pt x="192" y="390"/>
                  </a:lnTo>
                  <a:lnTo>
                    <a:pt x="275" y="409"/>
                  </a:lnTo>
                  <a:lnTo>
                    <a:pt x="371" y="435"/>
                  </a:lnTo>
                  <a:lnTo>
                    <a:pt x="480" y="454"/>
                  </a:lnTo>
                  <a:lnTo>
                    <a:pt x="633" y="486"/>
                  </a:lnTo>
                  <a:lnTo>
                    <a:pt x="832" y="544"/>
                  </a:lnTo>
                  <a:lnTo>
                    <a:pt x="1069" y="614"/>
                  </a:lnTo>
                  <a:lnTo>
                    <a:pt x="1331" y="710"/>
                  </a:lnTo>
                  <a:lnTo>
                    <a:pt x="1459" y="768"/>
                  </a:lnTo>
                  <a:lnTo>
                    <a:pt x="1587" y="825"/>
                  </a:lnTo>
                  <a:lnTo>
                    <a:pt x="1715" y="889"/>
                  </a:lnTo>
                  <a:lnTo>
                    <a:pt x="1837" y="960"/>
                  </a:lnTo>
                  <a:lnTo>
                    <a:pt x="1945" y="1030"/>
                  </a:lnTo>
                  <a:lnTo>
                    <a:pt x="2048" y="1107"/>
                  </a:lnTo>
                  <a:lnTo>
                    <a:pt x="2137" y="1184"/>
                  </a:lnTo>
                  <a:lnTo>
                    <a:pt x="2214" y="1267"/>
                  </a:lnTo>
                  <a:lnTo>
                    <a:pt x="2297" y="1369"/>
                  </a:lnTo>
                  <a:lnTo>
                    <a:pt x="2374" y="1452"/>
                  </a:lnTo>
                  <a:lnTo>
                    <a:pt x="2451" y="1529"/>
                  </a:lnTo>
                  <a:lnTo>
                    <a:pt x="2528" y="1593"/>
                  </a:lnTo>
                  <a:lnTo>
                    <a:pt x="2605" y="1651"/>
                  </a:lnTo>
                  <a:lnTo>
                    <a:pt x="2688" y="1702"/>
                  </a:lnTo>
                  <a:lnTo>
                    <a:pt x="2777" y="1747"/>
                  </a:lnTo>
                  <a:lnTo>
                    <a:pt x="2873" y="1779"/>
                  </a:lnTo>
                  <a:lnTo>
                    <a:pt x="2982" y="1804"/>
                  </a:lnTo>
                  <a:lnTo>
                    <a:pt x="3091" y="1817"/>
                  </a:lnTo>
                  <a:lnTo>
                    <a:pt x="3206" y="1817"/>
                  </a:lnTo>
                  <a:lnTo>
                    <a:pt x="3315" y="1804"/>
                  </a:lnTo>
                  <a:lnTo>
                    <a:pt x="3424" y="1785"/>
                  </a:lnTo>
                  <a:lnTo>
                    <a:pt x="3533" y="1753"/>
                  </a:lnTo>
                  <a:lnTo>
                    <a:pt x="3629" y="1708"/>
                  </a:lnTo>
                  <a:lnTo>
                    <a:pt x="3712" y="1657"/>
                  </a:lnTo>
                  <a:lnTo>
                    <a:pt x="3782" y="1600"/>
                  </a:lnTo>
                  <a:lnTo>
                    <a:pt x="3840" y="1536"/>
                  </a:lnTo>
                  <a:lnTo>
                    <a:pt x="3878" y="1472"/>
                  </a:lnTo>
                  <a:lnTo>
                    <a:pt x="3891" y="1433"/>
                  </a:lnTo>
                  <a:lnTo>
                    <a:pt x="3904" y="1401"/>
                  </a:lnTo>
                  <a:lnTo>
                    <a:pt x="3910" y="1369"/>
                  </a:lnTo>
                  <a:lnTo>
                    <a:pt x="3910" y="1337"/>
                  </a:lnTo>
                  <a:lnTo>
                    <a:pt x="3904" y="1305"/>
                  </a:lnTo>
                  <a:lnTo>
                    <a:pt x="3891" y="1273"/>
                  </a:lnTo>
                  <a:lnTo>
                    <a:pt x="3878" y="1248"/>
                  </a:lnTo>
                  <a:lnTo>
                    <a:pt x="3859" y="1222"/>
                  </a:lnTo>
                  <a:lnTo>
                    <a:pt x="3833" y="1196"/>
                  </a:lnTo>
                  <a:lnTo>
                    <a:pt x="3808" y="1171"/>
                  </a:lnTo>
                  <a:close/>
                </a:path>
              </a:pathLst>
            </a:custGeom>
            <a:solidFill>
              <a:srgbClr val="0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022" name="Freeform 10">
              <a:extLst>
                <a:ext uri="{FF2B5EF4-FFF2-40B4-BE49-F238E27FC236}">
                  <a16:creationId xmlns:a16="http://schemas.microsoft.com/office/drawing/2014/main" id="{6F5C6622-3EC5-EF42-B14B-B8AB8B5F0DF8}"/>
                </a:ext>
              </a:extLst>
            </p:cNvPr>
            <p:cNvSpPr>
              <a:spLocks/>
            </p:cNvSpPr>
            <p:nvPr/>
          </p:nvSpPr>
          <p:spPr bwMode="auto">
            <a:xfrm>
              <a:off x="3439" y="1909"/>
              <a:ext cx="1404" cy="1088"/>
            </a:xfrm>
            <a:custGeom>
              <a:avLst/>
              <a:gdLst>
                <a:gd name="T0" fmla="*/ 963 w 1261"/>
                <a:gd name="T1" fmla="*/ 1955 h 895"/>
                <a:gd name="T2" fmla="*/ 963 w 1261"/>
                <a:gd name="T3" fmla="*/ 1955 h 895"/>
                <a:gd name="T4" fmla="*/ 1082 w 1261"/>
                <a:gd name="T5" fmla="*/ 1955 h 895"/>
                <a:gd name="T6" fmla="*/ 1201 w 1261"/>
                <a:gd name="T7" fmla="*/ 1955 h 895"/>
                <a:gd name="T8" fmla="*/ 1397 w 1261"/>
                <a:gd name="T9" fmla="*/ 1927 h 895"/>
                <a:gd name="T10" fmla="*/ 1563 w 1261"/>
                <a:gd name="T11" fmla="*/ 1872 h 895"/>
                <a:gd name="T12" fmla="*/ 1702 w 1261"/>
                <a:gd name="T13" fmla="*/ 1802 h 895"/>
                <a:gd name="T14" fmla="*/ 1812 w 1261"/>
                <a:gd name="T15" fmla="*/ 1719 h 895"/>
                <a:gd name="T16" fmla="*/ 1888 w 1261"/>
                <a:gd name="T17" fmla="*/ 1622 h 895"/>
                <a:gd name="T18" fmla="*/ 1909 w 1261"/>
                <a:gd name="T19" fmla="*/ 1580 h 895"/>
                <a:gd name="T20" fmla="*/ 1927 w 1261"/>
                <a:gd name="T21" fmla="*/ 1522 h 895"/>
                <a:gd name="T22" fmla="*/ 1937 w 1261"/>
                <a:gd name="T23" fmla="*/ 1481 h 895"/>
                <a:gd name="T24" fmla="*/ 1937 w 1261"/>
                <a:gd name="T25" fmla="*/ 1439 h 895"/>
                <a:gd name="T26" fmla="*/ 1937 w 1261"/>
                <a:gd name="T27" fmla="*/ 1439 h 895"/>
                <a:gd name="T28" fmla="*/ 1927 w 1261"/>
                <a:gd name="T29" fmla="*/ 1341 h 895"/>
                <a:gd name="T30" fmla="*/ 1909 w 1261"/>
                <a:gd name="T31" fmla="*/ 1242 h 895"/>
                <a:gd name="T32" fmla="*/ 1879 w 1261"/>
                <a:gd name="T33" fmla="*/ 1132 h 895"/>
                <a:gd name="T34" fmla="*/ 1829 w 1261"/>
                <a:gd name="T35" fmla="*/ 1020 h 895"/>
                <a:gd name="T36" fmla="*/ 1731 w 1261"/>
                <a:gd name="T37" fmla="*/ 782 h 895"/>
                <a:gd name="T38" fmla="*/ 1594 w 1261"/>
                <a:gd name="T39" fmla="*/ 557 h 895"/>
                <a:gd name="T40" fmla="*/ 1455 w 1261"/>
                <a:gd name="T41" fmla="*/ 350 h 895"/>
                <a:gd name="T42" fmla="*/ 1377 w 1261"/>
                <a:gd name="T43" fmla="*/ 252 h 895"/>
                <a:gd name="T44" fmla="*/ 1299 w 1261"/>
                <a:gd name="T45" fmla="*/ 165 h 895"/>
                <a:gd name="T46" fmla="*/ 1229 w 1261"/>
                <a:gd name="T47" fmla="*/ 95 h 895"/>
                <a:gd name="T48" fmla="*/ 1160 w 1261"/>
                <a:gd name="T49" fmla="*/ 53 h 895"/>
                <a:gd name="T50" fmla="*/ 1093 w 1261"/>
                <a:gd name="T51" fmla="*/ 13 h 895"/>
                <a:gd name="T52" fmla="*/ 1024 w 1261"/>
                <a:gd name="T53" fmla="*/ 0 h 895"/>
                <a:gd name="T54" fmla="*/ 1024 w 1261"/>
                <a:gd name="T55" fmla="*/ 0 h 895"/>
                <a:gd name="T56" fmla="*/ 963 w 1261"/>
                <a:gd name="T57" fmla="*/ 0 h 895"/>
                <a:gd name="T58" fmla="*/ 896 w 1261"/>
                <a:gd name="T59" fmla="*/ 27 h 895"/>
                <a:gd name="T60" fmla="*/ 816 w 1261"/>
                <a:gd name="T61" fmla="*/ 69 h 895"/>
                <a:gd name="T62" fmla="*/ 737 w 1261"/>
                <a:gd name="T63" fmla="*/ 111 h 895"/>
                <a:gd name="T64" fmla="*/ 591 w 1261"/>
                <a:gd name="T65" fmla="*/ 252 h 895"/>
                <a:gd name="T66" fmla="*/ 434 w 1261"/>
                <a:gd name="T67" fmla="*/ 418 h 895"/>
                <a:gd name="T68" fmla="*/ 295 w 1261"/>
                <a:gd name="T69" fmla="*/ 601 h 895"/>
                <a:gd name="T70" fmla="*/ 167 w 1261"/>
                <a:gd name="T71" fmla="*/ 767 h 895"/>
                <a:gd name="T72" fmla="*/ 78 w 1261"/>
                <a:gd name="T73" fmla="*/ 906 h 895"/>
                <a:gd name="T74" fmla="*/ 20 w 1261"/>
                <a:gd name="T75" fmla="*/ 1005 h 895"/>
                <a:gd name="T76" fmla="*/ 20 w 1261"/>
                <a:gd name="T77" fmla="*/ 1005 h 895"/>
                <a:gd name="T78" fmla="*/ 0 w 1261"/>
                <a:gd name="T79" fmla="*/ 1075 h 895"/>
                <a:gd name="T80" fmla="*/ 0 w 1261"/>
                <a:gd name="T81" fmla="*/ 1144 h 895"/>
                <a:gd name="T82" fmla="*/ 0 w 1261"/>
                <a:gd name="T83" fmla="*/ 1214 h 895"/>
                <a:gd name="T84" fmla="*/ 20 w 1261"/>
                <a:gd name="T85" fmla="*/ 1284 h 895"/>
                <a:gd name="T86" fmla="*/ 50 w 1261"/>
                <a:gd name="T87" fmla="*/ 1369 h 895"/>
                <a:gd name="T88" fmla="*/ 98 w 1261"/>
                <a:gd name="T89" fmla="*/ 1439 h 895"/>
                <a:gd name="T90" fmla="*/ 147 w 1261"/>
                <a:gd name="T91" fmla="*/ 1509 h 895"/>
                <a:gd name="T92" fmla="*/ 207 w 1261"/>
                <a:gd name="T93" fmla="*/ 1591 h 895"/>
                <a:gd name="T94" fmla="*/ 285 w 1261"/>
                <a:gd name="T95" fmla="*/ 1661 h 895"/>
                <a:gd name="T96" fmla="*/ 364 w 1261"/>
                <a:gd name="T97" fmla="*/ 1719 h 895"/>
                <a:gd name="T98" fmla="*/ 442 w 1261"/>
                <a:gd name="T99" fmla="*/ 1789 h 895"/>
                <a:gd name="T100" fmla="*/ 540 w 1261"/>
                <a:gd name="T101" fmla="*/ 1831 h 895"/>
                <a:gd name="T102" fmla="*/ 640 w 1261"/>
                <a:gd name="T103" fmla="*/ 1884 h 895"/>
                <a:gd name="T104" fmla="*/ 747 w 1261"/>
                <a:gd name="T105" fmla="*/ 1913 h 895"/>
                <a:gd name="T106" fmla="*/ 855 w 1261"/>
                <a:gd name="T107" fmla="*/ 1941 h 895"/>
                <a:gd name="T108" fmla="*/ 963 w 1261"/>
                <a:gd name="T109" fmla="*/ 1955 h 895"/>
                <a:gd name="T110" fmla="*/ 963 w 1261"/>
                <a:gd name="T111" fmla="*/ 1955 h 8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1" h="895">
                  <a:moveTo>
                    <a:pt x="627" y="895"/>
                  </a:moveTo>
                  <a:lnTo>
                    <a:pt x="627" y="895"/>
                  </a:lnTo>
                  <a:lnTo>
                    <a:pt x="704" y="895"/>
                  </a:lnTo>
                  <a:lnTo>
                    <a:pt x="781" y="895"/>
                  </a:lnTo>
                  <a:lnTo>
                    <a:pt x="909" y="883"/>
                  </a:lnTo>
                  <a:lnTo>
                    <a:pt x="1018" y="857"/>
                  </a:lnTo>
                  <a:lnTo>
                    <a:pt x="1107" y="825"/>
                  </a:lnTo>
                  <a:lnTo>
                    <a:pt x="1178" y="787"/>
                  </a:lnTo>
                  <a:lnTo>
                    <a:pt x="1229" y="742"/>
                  </a:lnTo>
                  <a:lnTo>
                    <a:pt x="1242" y="723"/>
                  </a:lnTo>
                  <a:lnTo>
                    <a:pt x="1255" y="697"/>
                  </a:lnTo>
                  <a:lnTo>
                    <a:pt x="1261" y="678"/>
                  </a:lnTo>
                  <a:lnTo>
                    <a:pt x="1261" y="659"/>
                  </a:lnTo>
                  <a:lnTo>
                    <a:pt x="1255" y="614"/>
                  </a:lnTo>
                  <a:lnTo>
                    <a:pt x="1242" y="569"/>
                  </a:lnTo>
                  <a:lnTo>
                    <a:pt x="1223" y="518"/>
                  </a:lnTo>
                  <a:lnTo>
                    <a:pt x="1191" y="467"/>
                  </a:lnTo>
                  <a:lnTo>
                    <a:pt x="1127" y="358"/>
                  </a:lnTo>
                  <a:lnTo>
                    <a:pt x="1037" y="255"/>
                  </a:lnTo>
                  <a:lnTo>
                    <a:pt x="947" y="160"/>
                  </a:lnTo>
                  <a:lnTo>
                    <a:pt x="896" y="115"/>
                  </a:lnTo>
                  <a:lnTo>
                    <a:pt x="845" y="76"/>
                  </a:lnTo>
                  <a:lnTo>
                    <a:pt x="800" y="44"/>
                  </a:lnTo>
                  <a:lnTo>
                    <a:pt x="755" y="25"/>
                  </a:lnTo>
                  <a:lnTo>
                    <a:pt x="711" y="6"/>
                  </a:lnTo>
                  <a:lnTo>
                    <a:pt x="666" y="0"/>
                  </a:lnTo>
                  <a:lnTo>
                    <a:pt x="627" y="0"/>
                  </a:lnTo>
                  <a:lnTo>
                    <a:pt x="583" y="12"/>
                  </a:lnTo>
                  <a:lnTo>
                    <a:pt x="531" y="32"/>
                  </a:lnTo>
                  <a:lnTo>
                    <a:pt x="480" y="51"/>
                  </a:lnTo>
                  <a:lnTo>
                    <a:pt x="384" y="115"/>
                  </a:lnTo>
                  <a:lnTo>
                    <a:pt x="282" y="192"/>
                  </a:lnTo>
                  <a:lnTo>
                    <a:pt x="192" y="275"/>
                  </a:lnTo>
                  <a:lnTo>
                    <a:pt x="109" y="351"/>
                  </a:lnTo>
                  <a:lnTo>
                    <a:pt x="51" y="415"/>
                  </a:lnTo>
                  <a:lnTo>
                    <a:pt x="13" y="460"/>
                  </a:lnTo>
                  <a:lnTo>
                    <a:pt x="0" y="492"/>
                  </a:lnTo>
                  <a:lnTo>
                    <a:pt x="0" y="524"/>
                  </a:lnTo>
                  <a:lnTo>
                    <a:pt x="0" y="556"/>
                  </a:lnTo>
                  <a:lnTo>
                    <a:pt x="13" y="588"/>
                  </a:lnTo>
                  <a:lnTo>
                    <a:pt x="32" y="627"/>
                  </a:lnTo>
                  <a:lnTo>
                    <a:pt x="64" y="659"/>
                  </a:lnTo>
                  <a:lnTo>
                    <a:pt x="96" y="691"/>
                  </a:lnTo>
                  <a:lnTo>
                    <a:pt x="135" y="729"/>
                  </a:lnTo>
                  <a:lnTo>
                    <a:pt x="186" y="761"/>
                  </a:lnTo>
                  <a:lnTo>
                    <a:pt x="237" y="787"/>
                  </a:lnTo>
                  <a:lnTo>
                    <a:pt x="288" y="819"/>
                  </a:lnTo>
                  <a:lnTo>
                    <a:pt x="352" y="838"/>
                  </a:lnTo>
                  <a:lnTo>
                    <a:pt x="416" y="863"/>
                  </a:lnTo>
                  <a:lnTo>
                    <a:pt x="487" y="876"/>
                  </a:lnTo>
                  <a:lnTo>
                    <a:pt x="557" y="889"/>
                  </a:lnTo>
                  <a:lnTo>
                    <a:pt x="627" y="895"/>
                  </a:lnTo>
                  <a:close/>
                </a:path>
              </a:pathLst>
            </a:custGeom>
            <a:solidFill>
              <a:srgbClr val="00008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6018" name="Rectangle 2">
            <a:extLst>
              <a:ext uri="{FF2B5EF4-FFF2-40B4-BE49-F238E27FC236}">
                <a16:creationId xmlns:a16="http://schemas.microsoft.com/office/drawing/2014/main" id="{06FA8AD9-3B8B-E442-BC68-5860967EACE9}"/>
              </a:ext>
            </a:extLst>
          </p:cNvPr>
          <p:cNvSpPr>
            <a:spLocks noGrp="1" noChangeArrowheads="1"/>
          </p:cNvSpPr>
          <p:nvPr>
            <p:ph type="title"/>
          </p:nvPr>
        </p:nvSpPr>
        <p:spPr>
          <a:xfrm>
            <a:off x="457200" y="76200"/>
            <a:ext cx="8229600" cy="762000"/>
          </a:xfrm>
        </p:spPr>
        <p:txBody>
          <a:bodyPr/>
          <a:lstStyle/>
          <a:p>
            <a:pPr eaLnBrk="1" hangingPunct="1"/>
            <a:r>
              <a:rPr lang="en-US" altLang="en-US" b="1">
                <a:solidFill>
                  <a:schemeClr val="tx1"/>
                </a:solidFill>
              </a:rPr>
              <a:t>Authorship Information</a:t>
            </a:r>
          </a:p>
        </p:txBody>
      </p:sp>
      <p:sp>
        <p:nvSpPr>
          <p:cNvPr id="86019" name="Rectangle 6">
            <a:extLst>
              <a:ext uri="{FF2B5EF4-FFF2-40B4-BE49-F238E27FC236}">
                <a16:creationId xmlns:a16="http://schemas.microsoft.com/office/drawing/2014/main" id="{7700FBA2-2F74-2044-ABE4-796AC6A45F68}"/>
              </a:ext>
            </a:extLst>
          </p:cNvPr>
          <p:cNvSpPr>
            <a:spLocks noChangeArrowheads="1"/>
          </p:cNvSpPr>
          <p:nvPr/>
        </p:nvSpPr>
        <p:spPr bwMode="auto">
          <a:xfrm>
            <a:off x="1066800" y="4676775"/>
            <a:ext cx="7010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t>For Additional Information Contact</a:t>
            </a:r>
          </a:p>
          <a:p>
            <a:pPr algn="ctr" eaLnBrk="1" hangingPunct="1"/>
            <a:r>
              <a:rPr lang="en-US" altLang="en-US" dirty="0"/>
              <a:t>Steven G. Gilbert, PhD, DABT</a:t>
            </a:r>
          </a:p>
          <a:p>
            <a:pPr algn="ctr" eaLnBrk="1" hangingPunct="1"/>
            <a:r>
              <a:rPr lang="en-US" altLang="en-US" dirty="0"/>
              <a:t>E-mail: </a:t>
            </a:r>
            <a:r>
              <a:rPr lang="en-US" altLang="en-US" dirty="0" err="1"/>
              <a:t>sgilbert@innd.org</a:t>
            </a:r>
            <a:endParaRPr lang="en-US" altLang="en-US" dirty="0"/>
          </a:p>
          <a:p>
            <a:pPr algn="ctr" eaLnBrk="1" hangingPunct="1"/>
            <a:r>
              <a:rPr lang="en-US" altLang="en-US" dirty="0"/>
              <a:t>Web: </a:t>
            </a:r>
            <a:r>
              <a:rPr lang="en-US" altLang="en-US" dirty="0" err="1"/>
              <a:t>www.asmalldoseoftoxicology.org</a:t>
            </a:r>
            <a:endParaRPr lang="en-US" altLang="en-US" dirty="0"/>
          </a:p>
        </p:txBody>
      </p:sp>
      <p:sp>
        <p:nvSpPr>
          <p:cNvPr id="86020" name="Rectangle 7">
            <a:extLst>
              <a:ext uri="{FF2B5EF4-FFF2-40B4-BE49-F238E27FC236}">
                <a16:creationId xmlns:a16="http://schemas.microsoft.com/office/drawing/2014/main" id="{7BC7FEEE-F0F5-CF44-8CCD-0CAD058A71BB}"/>
              </a:ext>
            </a:extLst>
          </p:cNvPr>
          <p:cNvSpPr>
            <a:spLocks noChangeArrowheads="1"/>
          </p:cNvSpPr>
          <p:nvPr/>
        </p:nvSpPr>
        <p:spPr bwMode="auto">
          <a:xfrm>
            <a:off x="609600" y="1828800"/>
            <a:ext cx="7886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dirty="0"/>
              <a:t>This presentation is supplement to </a:t>
            </a:r>
          </a:p>
          <a:p>
            <a:pPr algn="ctr" eaLnBrk="1" hangingPunct="1"/>
            <a:r>
              <a:rPr lang="en-US" altLang="en-US" sz="3600" dirty="0"/>
              <a:t> </a:t>
            </a:r>
            <a:r>
              <a:rPr lang="ja-JP" altLang="en-US" sz="3600"/>
              <a:t>“</a:t>
            </a:r>
            <a:r>
              <a:rPr lang="en-US" altLang="ja-JP" sz="3600" dirty="0"/>
              <a:t>A Small Dose of Toxicology</a:t>
            </a:r>
            <a:r>
              <a:rPr lang="ja-JP" altLang="en-US" sz="3600"/>
              <a:t>”</a:t>
            </a:r>
            <a:endParaRPr lang="en-US" altLang="en-US" sz="20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a:extLst>
              <a:ext uri="{FF2B5EF4-FFF2-40B4-BE49-F238E27FC236}">
                <a16:creationId xmlns:a16="http://schemas.microsoft.com/office/drawing/2014/main" id="{146D57C2-83F9-8E44-B215-FE9A15732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Text Box 4">
            <a:extLst>
              <a:ext uri="{FF2B5EF4-FFF2-40B4-BE49-F238E27FC236}">
                <a16:creationId xmlns:a16="http://schemas.microsoft.com/office/drawing/2014/main" id="{2101CD9C-AC9C-FC48-BB2E-1DEC8BA0FC06}"/>
              </a:ext>
            </a:extLst>
          </p:cNvPr>
          <p:cNvSpPr txBox="1">
            <a:spLocks noChangeArrowheads="1"/>
          </p:cNvSpPr>
          <p:nvPr/>
        </p:nvSpPr>
        <p:spPr bwMode="auto">
          <a:xfrm>
            <a:off x="304800" y="381000"/>
            <a:ext cx="1300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a:t>AQI 72</a:t>
            </a:r>
          </a:p>
          <a:p>
            <a:r>
              <a:rPr lang="en-US" altLang="en-US"/>
              <a:t>PM</a:t>
            </a:r>
            <a:r>
              <a:rPr lang="en-US" altLang="en-US" baseline="-25000"/>
              <a:t>2.5</a:t>
            </a:r>
            <a:r>
              <a:rPr lang="en-US" altLang="en-US"/>
              <a:t> 26</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a:extLst>
              <a:ext uri="{FF2B5EF4-FFF2-40B4-BE49-F238E27FC236}">
                <a16:creationId xmlns:a16="http://schemas.microsoft.com/office/drawing/2014/main" id="{0AEF6B0E-423F-5B4B-B239-CA84720E6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 Box 3">
            <a:extLst>
              <a:ext uri="{FF2B5EF4-FFF2-40B4-BE49-F238E27FC236}">
                <a16:creationId xmlns:a16="http://schemas.microsoft.com/office/drawing/2014/main" id="{82A55606-5375-8740-A5EE-840AC91095BA}"/>
              </a:ext>
            </a:extLst>
          </p:cNvPr>
          <p:cNvSpPr txBox="1">
            <a:spLocks noChangeArrowheads="1"/>
          </p:cNvSpPr>
          <p:nvPr/>
        </p:nvSpPr>
        <p:spPr bwMode="auto">
          <a:xfrm>
            <a:off x="304800" y="381000"/>
            <a:ext cx="13001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ea typeface="ＭＳ Ｐゴシック" panose="020B0600070205080204" pitchFamily="34" charset="-128"/>
              </a:defRPr>
            </a:lvl1pPr>
            <a:lvl2pPr marL="742950" indent="-285750">
              <a:defRPr sz="2800" b="1">
                <a:solidFill>
                  <a:schemeClr val="tx1"/>
                </a:solidFill>
                <a:latin typeface="Arial" panose="020B0604020202020204" pitchFamily="34" charset="0"/>
                <a:ea typeface="ＭＳ Ｐゴシック" panose="020B0600070205080204" pitchFamily="34" charset="-128"/>
              </a:defRPr>
            </a:lvl2pPr>
            <a:lvl3pPr marL="1143000" indent="-228600">
              <a:defRPr sz="2800" b="1">
                <a:solidFill>
                  <a:schemeClr val="tx1"/>
                </a:solidFill>
                <a:latin typeface="Arial" panose="020B0604020202020204" pitchFamily="34" charset="0"/>
                <a:ea typeface="ＭＳ Ｐゴシック" panose="020B0600070205080204" pitchFamily="34" charset="-128"/>
              </a:defRPr>
            </a:lvl3pPr>
            <a:lvl4pPr marL="1600200" indent="-228600">
              <a:defRPr sz="2800" b="1">
                <a:solidFill>
                  <a:schemeClr val="tx1"/>
                </a:solidFill>
                <a:latin typeface="Arial" panose="020B0604020202020204" pitchFamily="34" charset="0"/>
                <a:ea typeface="ＭＳ Ｐゴシック" panose="020B0600070205080204" pitchFamily="34" charset="-128"/>
              </a:defRPr>
            </a:lvl4pPr>
            <a:lvl5pPr marL="2057400" indent="-228600">
              <a:defRPr sz="28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ＭＳ Ｐゴシック" panose="020B0600070205080204" pitchFamily="34" charset="-128"/>
              </a:defRPr>
            </a:lvl9pPr>
          </a:lstStyle>
          <a:p>
            <a:r>
              <a:rPr lang="en-US" altLang="en-US"/>
              <a:t>AQI 70</a:t>
            </a:r>
          </a:p>
          <a:p>
            <a:r>
              <a:rPr lang="en-US" altLang="en-US"/>
              <a:t>PM</a:t>
            </a:r>
            <a:r>
              <a:rPr lang="en-US" altLang="en-US" baseline="-25000"/>
              <a:t>2.5</a:t>
            </a:r>
            <a:r>
              <a:rPr lang="en-US" altLang="en-US"/>
              <a:t> 25</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7B8C5231-9ED7-7740-A747-2EEBA0B393B0}"/>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Definition of Air Pollution</a:t>
            </a:r>
          </a:p>
        </p:txBody>
      </p:sp>
      <p:sp>
        <p:nvSpPr>
          <p:cNvPr id="14338" name="Rectangle 3">
            <a:extLst>
              <a:ext uri="{FF2B5EF4-FFF2-40B4-BE49-F238E27FC236}">
                <a16:creationId xmlns:a16="http://schemas.microsoft.com/office/drawing/2014/main" id="{AC0ED0EA-0570-494F-9F7E-226827BC87B3}"/>
              </a:ext>
            </a:extLst>
          </p:cNvPr>
          <p:cNvSpPr>
            <a:spLocks noGrp="1" noChangeArrowheads="1"/>
          </p:cNvSpPr>
          <p:nvPr>
            <p:ph type="body" idx="1"/>
          </p:nvPr>
        </p:nvSpPr>
        <p:spPr bwMode="auto">
          <a:xfrm>
            <a:off x="647700" y="1752600"/>
            <a:ext cx="7848600" cy="378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spAutoFit/>
          </a:bodyPr>
          <a:lstStyle/>
          <a:p>
            <a:pPr algn="ctr" eaLnBrk="1" hangingPunct="1">
              <a:buFontTx/>
              <a:buNone/>
            </a:pPr>
            <a:r>
              <a:rPr lang="en-US" altLang="en-US" sz="4000" b="1">
                <a:latin typeface="Arial" panose="020B0604020202020204" pitchFamily="34" charset="0"/>
              </a:rPr>
              <a:t>contamination of the indoor or outdoor environment by any chemical, physical or biological agent that modifies the natural characteristics of the atmosphere</a:t>
            </a:r>
            <a:endParaRPr lang="en-US" altLang="en-US" sz="4400" b="1">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351C454-B1AF-AB47-81AD-3FDF29D0C55D}"/>
              </a:ext>
            </a:extLst>
          </p:cNvPr>
          <p:cNvSpPr>
            <a:spLocks noGrp="1" noChangeArrowheads="1"/>
          </p:cNvSpPr>
          <p:nvPr>
            <p:ph type="title"/>
          </p:nvPr>
        </p:nvSpPr>
        <p:spPr>
          <a:xfrm>
            <a:off x="685800" y="71438"/>
            <a:ext cx="7772400" cy="768350"/>
          </a:xfrm>
        </p:spPr>
        <p:txBody>
          <a:bodyPr lIns="90488" tIns="44450" rIns="90488" bIns="44450"/>
          <a:lstStyle/>
          <a:p>
            <a:pPr eaLnBrk="1" hangingPunct="1"/>
            <a:r>
              <a:rPr lang="en-US" altLang="en-US" b="1">
                <a:solidFill>
                  <a:schemeClr val="tx1"/>
                </a:solidFill>
              </a:rPr>
              <a:t>Greek - Quote / History</a:t>
            </a:r>
          </a:p>
        </p:txBody>
      </p:sp>
      <p:sp>
        <p:nvSpPr>
          <p:cNvPr id="171011" name="Rectangle 3">
            <a:extLst>
              <a:ext uri="{FF2B5EF4-FFF2-40B4-BE49-F238E27FC236}">
                <a16:creationId xmlns:a16="http://schemas.microsoft.com/office/drawing/2014/main" id="{E4DC000D-76AC-EF43-8786-664EE7822182}"/>
              </a:ext>
            </a:extLst>
          </p:cNvPr>
          <p:cNvSpPr>
            <a:spLocks noGrp="1" noChangeArrowheads="1"/>
          </p:cNvSpPr>
          <p:nvPr>
            <p:ph type="body" idx="1"/>
          </p:nvPr>
        </p:nvSpPr>
        <p:spPr bwMode="auto">
          <a:xfrm>
            <a:off x="457200" y="1447800"/>
            <a:ext cx="8191500" cy="4225925"/>
          </a:xfrm>
          <a:extLst>
            <a:ext uri="{909E8E84-426E-40dd-AFC4-6F175D3DCCD1}"/>
            <a:ext uri="{91240B29-F687-4f45-9708-019B960494DF}"/>
            <a:ext uri="{AF507438-7753-43e0-B8FC-AC1667EBCBE1}"/>
          </a:extLst>
        </p:spPr>
        <p:txBody>
          <a:bodyPr wrap="square" lIns="90488" tIns="44450" rIns="90488" bIns="44450" numCol="1" anchor="t" anchorCtr="0" compatLnSpc="1">
            <a:prstTxWarp prst="textNoShape">
              <a:avLst/>
            </a:prstTxWarp>
            <a:spAutoFit/>
          </a:bodyPr>
          <a:lstStyle/>
          <a:p>
            <a:pPr algn="ctr" eaLnBrk="1" hangingPunct="1">
              <a:buFontTx/>
              <a:buNone/>
              <a:defRPr/>
            </a:pPr>
            <a:r>
              <a:rPr lang="en-US" altLang="en-US" sz="2800" b="1" dirty="0">
                <a:latin typeface="Arial" charset="0"/>
              </a:rPr>
              <a:t>“</a:t>
            </a:r>
            <a:r>
              <a:rPr lang="en-US" altLang="ja-JP" sz="2800" b="1" i="1" dirty="0">
                <a:latin typeface="Arial" charset="0"/>
              </a:rPr>
              <a:t>the smell of burning coal was disagreeable and troublesome</a:t>
            </a:r>
            <a:r>
              <a:rPr lang="en-US" altLang="en-US" sz="2800" b="1" dirty="0">
                <a:latin typeface="Arial" charset="0"/>
              </a:rPr>
              <a:t>”</a:t>
            </a:r>
            <a:endParaRPr lang="en-US" altLang="ja-JP" sz="2800" b="1" dirty="0">
              <a:latin typeface="Arial" charset="0"/>
            </a:endParaRPr>
          </a:p>
          <a:p>
            <a:pPr algn="ctr" eaLnBrk="1" hangingPunct="1">
              <a:buFontTx/>
              <a:buNone/>
              <a:defRPr/>
            </a:pPr>
            <a:r>
              <a:rPr lang="en-US" altLang="en-US" sz="2800" b="1" dirty="0">
                <a:latin typeface="Arial" charset="0"/>
              </a:rPr>
              <a:t>Theophrastus (a student of Aristotle) Ancient Greece (3rd century BCE)</a:t>
            </a:r>
          </a:p>
          <a:p>
            <a:pPr algn="ctr" eaLnBrk="1" hangingPunct="1">
              <a:buFontTx/>
              <a:buNone/>
              <a:defRPr/>
            </a:pPr>
            <a:endParaRPr lang="en-US" altLang="en-US" sz="2800" b="1" dirty="0">
              <a:latin typeface="Arial" charset="0"/>
            </a:endParaRPr>
          </a:p>
          <a:p>
            <a:pPr algn="ctr" eaLnBrk="1" hangingPunct="1">
              <a:buFontTx/>
              <a:buNone/>
              <a:defRPr/>
            </a:pPr>
            <a:r>
              <a:rPr lang="en-US" altLang="en-US" sz="2800" dirty="0">
                <a:latin typeface="+mj-lt"/>
              </a:rPr>
              <a:t>The source of this foul air was stoves, home heating, and smelting of ore for lead and silver, and more generally from the growing population and concentration of people in cities. </a:t>
            </a:r>
            <a:endParaRPr lang="en-US" altLang="en-US" sz="2800" b="1" dirty="0">
              <a:latin typeface="+mj-l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CE76CCB5-CA35-EF49-98C0-E2076CD7F704}"/>
              </a:ext>
            </a:extLst>
          </p:cNvPr>
          <p:cNvSpPr>
            <a:spLocks noGrp="1"/>
          </p:cNvSpPr>
          <p:nvPr>
            <p:ph type="title"/>
          </p:nvPr>
        </p:nvSpPr>
        <p:spPr/>
        <p:txBody>
          <a:bodyPr/>
          <a:lstStyle/>
          <a:p>
            <a:r>
              <a:rPr lang="en-US" altLang="en-US" b="1"/>
              <a:t>Air Pollution in Rome</a:t>
            </a:r>
          </a:p>
        </p:txBody>
      </p:sp>
      <p:sp>
        <p:nvSpPr>
          <p:cNvPr id="3" name="Content Placeholder 2">
            <a:extLst>
              <a:ext uri="{FF2B5EF4-FFF2-40B4-BE49-F238E27FC236}">
                <a16:creationId xmlns:a16="http://schemas.microsoft.com/office/drawing/2014/main" id="{3774734A-FBA1-4A45-BB11-CB8FE6A06732}"/>
              </a:ext>
            </a:extLst>
          </p:cNvPr>
          <p:cNvSpPr>
            <a:spLocks noGrp="1"/>
          </p:cNvSpPr>
          <p:nvPr>
            <p:ph idx="1"/>
          </p:nvPr>
        </p:nvSpPr>
        <p:spPr/>
        <p:txBody>
          <a:bodyPr/>
          <a:lstStyle/>
          <a:p>
            <a:pPr marL="0" indent="0" eaLnBrk="1" fontAlgn="auto" hangingPunct="1">
              <a:spcBef>
                <a:spcPts val="0"/>
              </a:spcBef>
              <a:spcAft>
                <a:spcPts val="0"/>
              </a:spcAft>
              <a:buFontTx/>
              <a:buNone/>
              <a:defRPr/>
            </a:pPr>
            <a:r>
              <a:rPr lang="en-US" dirty="0">
                <a:latin typeface="+mj-lt"/>
              </a:rPr>
              <a:t>"As soon as I had gotten out of the heavy air of Rome, and from the stink of the chimneys thereof, which being stirred, poured forth whatever pestilential vapors and soot they had enclosed in them, I felt an alteration to my disposition" </a:t>
            </a:r>
          </a:p>
          <a:p>
            <a:pPr marL="0" indent="0" eaLnBrk="1" fontAlgn="auto" hangingPunct="1">
              <a:spcBef>
                <a:spcPts val="0"/>
              </a:spcBef>
              <a:spcAft>
                <a:spcPts val="0"/>
              </a:spcAft>
              <a:buFontTx/>
              <a:buNone/>
              <a:defRPr/>
            </a:pPr>
            <a:endParaRPr lang="en-US" dirty="0">
              <a:latin typeface="+mj-lt"/>
            </a:endParaRPr>
          </a:p>
          <a:p>
            <a:pPr marL="0" indent="0" eaLnBrk="1" fontAlgn="auto" hangingPunct="1">
              <a:spcBef>
                <a:spcPts val="0"/>
              </a:spcBef>
              <a:spcAft>
                <a:spcPts val="0"/>
              </a:spcAft>
              <a:buFontTx/>
              <a:buNone/>
              <a:defRPr/>
            </a:pPr>
            <a:r>
              <a:rPr lang="en-US" dirty="0">
                <a:latin typeface="+mj-lt"/>
              </a:rPr>
              <a:t>61 C.E., Seneca, Roman philosopher and noted essayist</a:t>
            </a:r>
          </a:p>
          <a:p>
            <a:pPr marL="0" indent="0" eaLnBrk="1" fontAlgn="auto" hangingPunct="1">
              <a:spcBef>
                <a:spcPts val="0"/>
              </a:spcBef>
              <a:spcAft>
                <a:spcPts val="0"/>
              </a:spcAft>
              <a:buFontTx/>
              <a:buNone/>
              <a:defRPr/>
            </a:pPr>
            <a:endParaRPr lang="en-US" dirty="0">
              <a:latin typeface="+mj-lt"/>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 typeface="Wingdings" charset="0"/>
          <a:buChar char="Ø"/>
          <a:tabLst/>
          <a:defRPr kumimoji="0" lang="en-US" sz="28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 typeface="Wingdings" charset="0"/>
          <a:buChar char="Ø"/>
          <a:tabLst/>
          <a:defRPr kumimoji="0" lang="en-US" sz="28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7D"/>
        </a:dk1>
        <a:lt1>
          <a:srgbClr val="FFFFFF"/>
        </a:lt1>
        <a:dk2>
          <a:srgbClr val="00007D"/>
        </a:dk2>
        <a:lt2>
          <a:srgbClr val="808080"/>
        </a:lt2>
        <a:accent1>
          <a:srgbClr val="00CC99"/>
        </a:accent1>
        <a:accent2>
          <a:srgbClr val="3333CC"/>
        </a:accent2>
        <a:accent3>
          <a:srgbClr val="FFFFFF"/>
        </a:accent3>
        <a:accent4>
          <a:srgbClr val="00006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5940</TotalTime>
  <Words>3191</Words>
  <Application>Microsoft Macintosh PowerPoint</Application>
  <PresentationFormat>On-screen Show (4:3)</PresentationFormat>
  <Paragraphs>416</Paragraphs>
  <Slides>49</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Arial</vt:lpstr>
      <vt:lpstr>ＭＳ Ｐゴシック</vt:lpstr>
      <vt:lpstr>Times New Roman</vt:lpstr>
      <vt:lpstr>Wingdings</vt:lpstr>
      <vt:lpstr>Univers</vt:lpstr>
      <vt:lpstr>Symbol</vt:lpstr>
      <vt:lpstr>Times</vt:lpstr>
      <vt:lpstr>Tahoma</vt:lpstr>
      <vt:lpstr>Default Design</vt:lpstr>
      <vt:lpstr>Microsoft Graph Chart</vt:lpstr>
      <vt:lpstr>An Introduction to the Health Effects of Air Pollution</vt:lpstr>
      <vt:lpstr>What is Air ?</vt:lpstr>
      <vt:lpstr>PowerPoint Presentation</vt:lpstr>
      <vt:lpstr>PowerPoint Presentation</vt:lpstr>
      <vt:lpstr>PowerPoint Presentation</vt:lpstr>
      <vt:lpstr>PowerPoint Presentation</vt:lpstr>
      <vt:lpstr>Definition of Air Pollution</vt:lpstr>
      <vt:lpstr>Greek - Quote / History</vt:lpstr>
      <vt:lpstr>Air Pollution in Rome</vt:lpstr>
      <vt:lpstr>English- Quote / History</vt:lpstr>
      <vt:lpstr>Ballad of Gresham College</vt:lpstr>
      <vt:lpstr>British medical poet</vt:lpstr>
      <vt:lpstr>Historical Events I</vt:lpstr>
      <vt:lpstr>Historical Events II</vt:lpstr>
      <vt:lpstr>Historical Events III</vt:lpstr>
      <vt:lpstr>The Donora Smog - 1948</vt:lpstr>
      <vt:lpstr>Great Smog of London</vt:lpstr>
      <vt:lpstr>Diesel exhaust - ongoing</vt:lpstr>
      <vt:lpstr>Bhopal, India</vt:lpstr>
      <vt:lpstr>China Air Pollution</vt:lpstr>
      <vt:lpstr>India Air Pollution</vt:lpstr>
      <vt:lpstr>PowerPoint Presentation</vt:lpstr>
      <vt:lpstr>Case Studies - Soot</vt:lpstr>
      <vt:lpstr>PowerPoint Presentation</vt:lpstr>
      <vt:lpstr>PM 2.5 – Fine Particulate matter</vt:lpstr>
      <vt:lpstr>PowerPoint Presentation</vt:lpstr>
      <vt:lpstr>PowerPoint Presentation</vt:lpstr>
      <vt:lpstr>Particulate matter and coal dust</vt:lpstr>
      <vt:lpstr>PowerPoint Presentation</vt:lpstr>
      <vt:lpstr>Case Studies - Benzene</vt:lpstr>
      <vt:lpstr>Asbestos Exposure</vt:lpstr>
      <vt:lpstr>Case Studies - Asbestos</vt:lpstr>
      <vt:lpstr>Case Studies - Asbestos</vt:lpstr>
      <vt:lpstr>Asbestos – In the Home</vt:lpstr>
      <vt:lpstr>Case Studies - Radon</vt:lpstr>
      <vt:lpstr>Radon – US Map</vt:lpstr>
      <vt:lpstr>PowerPoint Presentation</vt:lpstr>
      <vt:lpstr>Indoor Air Pollution / Air Quality</vt:lpstr>
      <vt:lpstr>Ozone (O3)</vt:lpstr>
      <vt:lpstr>Nitrogen Oxides (NOX)</vt:lpstr>
      <vt:lpstr>Sulfur Dioxide (SO2)</vt:lpstr>
      <vt:lpstr>Exposure Issues</vt:lpstr>
      <vt:lpstr>PowerPoint Presentation</vt:lpstr>
      <vt:lpstr>Regulation of Clean Air I</vt:lpstr>
      <vt:lpstr>Regulation of Clean Air II</vt:lpstr>
      <vt:lpstr>Global warming</vt:lpstr>
      <vt:lpstr>greenhouse gases</vt:lpstr>
      <vt:lpstr>PowerPoint Presentation</vt:lpstr>
      <vt:lpstr>Authorship Information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G. Gilbert</dc:creator>
  <cp:lastModifiedBy>Steven Gilbert</cp:lastModifiedBy>
  <cp:revision>230</cp:revision>
  <cp:lastPrinted>2000-09-13T16:44:54Z</cp:lastPrinted>
  <dcterms:created xsi:type="dcterms:W3CDTF">2000-05-10T18:37:25Z</dcterms:created>
  <dcterms:modified xsi:type="dcterms:W3CDTF">2020-10-29T01:45:15Z</dcterms:modified>
</cp:coreProperties>
</file>