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2" r:id="rId2"/>
    <p:sldId id="326" r:id="rId3"/>
    <p:sldId id="376" r:id="rId4"/>
    <p:sldId id="372" r:id="rId5"/>
    <p:sldId id="346" r:id="rId6"/>
    <p:sldId id="37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78" r:id="rId21"/>
    <p:sldId id="362" r:id="rId22"/>
    <p:sldId id="363" r:id="rId23"/>
    <p:sldId id="364" r:id="rId24"/>
    <p:sldId id="366" r:id="rId25"/>
    <p:sldId id="367" r:id="rId26"/>
    <p:sldId id="368" r:id="rId27"/>
    <p:sldId id="369" r:id="rId28"/>
    <p:sldId id="370" r:id="rId29"/>
    <p:sldId id="379" r:id="rId30"/>
    <p:sldId id="373" r:id="rId31"/>
    <p:sldId id="375" r:id="rId32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sz="4400" kern="1200">
        <a:solidFill>
          <a:schemeClr val="tx2"/>
        </a:solidFill>
        <a:latin typeface="Arial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CFE"/>
    <a:srgbClr val="000000"/>
    <a:srgbClr val="710D67"/>
    <a:srgbClr val="00007D"/>
    <a:srgbClr val="0000CC"/>
    <a:srgbClr val="000066"/>
    <a:srgbClr val="3399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8" autoAdjust="0"/>
    <p:restoredTop sz="95385" autoAdjust="0"/>
  </p:normalViewPr>
  <p:slideViewPr>
    <p:cSldViewPr showGuides="1">
      <p:cViewPr varScale="1">
        <p:scale>
          <a:sx n="90" d="100"/>
          <a:sy n="90" d="100"/>
        </p:scale>
        <p:origin x="200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22"/>
    </p:cViewPr>
  </p:sorterViewPr>
  <p:notesViewPr>
    <p:cSldViewPr showGuides="1">
      <p:cViewPr varScale="1">
        <p:scale>
          <a:sx n="61" d="100"/>
          <a:sy n="61" d="100"/>
        </p:scale>
        <p:origin x="-1698" y="-6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29.xml"/><Relationship Id="rId5" Type="http://schemas.openxmlformats.org/officeDocument/2006/relationships/slide" Target="slides/slide5.xml"/><Relationship Id="rId10" Type="http://schemas.openxmlformats.org/officeDocument/2006/relationships/slide" Target="slides/slide28.xml"/><Relationship Id="rId4" Type="http://schemas.openxmlformats.org/officeDocument/2006/relationships/slide" Target="slides/slide4.xml"/><Relationship Id="rId9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fld id="{CD42C225-6055-5E42-8EB0-B8AE4C05872C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r>
              <a:rPr lang="en-US"/>
              <a:t>A Small Dose of Toxicology - Overview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fld id="{DAAA5C86-16E1-CF49-8762-7A78B0B791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fld id="{4407BAE7-8BCD-3C4D-8080-BA5CFC14286D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r>
              <a:rPr lang="en-US"/>
              <a:t>A Small Dose of Toxicology - Overview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itchFamily="-1" charset="0"/>
              </a:defRPr>
            </a:lvl1pPr>
          </a:lstStyle>
          <a:p>
            <a:fld id="{9331DD5F-ED7B-754F-877B-981D0AA76A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A267A58-4BCC-5141-9293-16DF69C9E3AA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A8672-2C11-834F-9E42-2EAFCC22FF1B}" type="slidenum">
              <a:rPr lang="en-US"/>
              <a:pPr/>
              <a:t>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B19B7A9-2A83-AD4C-9226-DAF6DD941CF4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5D4F5-EE74-ED49-B970-19643B1BA66C}" type="slidenum">
              <a:rPr lang="en-US"/>
              <a:pPr/>
              <a:t>2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FCA9540-AD92-9447-B7CD-FD7BDFB9B883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667C0-C0C1-3E4E-8884-4675F7EEBC7A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94B5D8B-860A-3646-8FAF-666ED65652A8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DC814-C8FE-8141-99EE-16863F52F2CA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2B847A-F356-2F42-B087-2BAA1B7DCB0B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7D366-B2EA-6048-A9BB-056F0552C652}" type="slidenum">
              <a:rPr lang="en-US"/>
              <a:pPr/>
              <a:t>6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203D05B-5F4E-F24E-BD34-D1142AB3ACA5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C5B47-C2A9-1245-BA84-A96F96CA13A8}" type="slidenum">
              <a:rPr lang="en-US"/>
              <a:pPr/>
              <a:t>30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9FE2E8-8B20-6341-8C95-BD2D4CBD556D}" type="datetime4">
              <a:rPr lang="en-US"/>
              <a:pPr/>
              <a:t>October 25,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5715B-4EED-4045-A6EF-DD75EFD76CD8}" type="slidenum">
              <a:rPr lang="en-US"/>
              <a:pPr/>
              <a:t>31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9" name="Text Box 11"/>
          <p:cNvSpPr txBox="1">
            <a:spLocks noChangeArrowheads="1"/>
          </p:cNvSpPr>
          <p:nvPr userDrawn="1"/>
        </p:nvSpPr>
        <p:spPr bwMode="auto">
          <a:xfrm>
            <a:off x="6400800" y="6611938"/>
            <a:ext cx="27432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/>
              <a:t>A Small Dose of </a:t>
            </a:r>
            <a:r>
              <a:rPr lang="en-US" sz="1000" b="1" dirty="0" err="1"/>
              <a:t>ToxicsAtHome</a:t>
            </a:r>
            <a:r>
              <a:rPr lang="en-US" sz="1000" b="1" dirty="0"/>
              <a:t> – 10/25/20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6400800" y="6629400"/>
            <a:ext cx="27432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/>
              <a:t>A Small Dose of </a:t>
            </a:r>
            <a:r>
              <a:rPr lang="en-US" sz="1000" b="1" dirty="0" err="1"/>
              <a:t>ToxicsAtHome</a:t>
            </a:r>
            <a:r>
              <a:rPr lang="en-US" sz="1000" b="1" dirty="0"/>
              <a:t> – 10/25/20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/>
              <a:t>              A Small Dose of Toxicology</a:t>
            </a:r>
          </a:p>
        </p:txBody>
      </p:sp>
      <p:pic>
        <p:nvPicPr>
          <p:cNvPr id="1039" name="Picture 15" descr="C:\Documents and Settings\steveg\My Documents\My Documents\A Small Dose of Tox\SmDose Tox Web Site\Devons web site smds\spoon01.wmf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65" name="Group 13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125963" name="Freeform 11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4" name="Freeform 12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FF00FF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958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1066800" y="2057400"/>
            <a:ext cx="7010400" cy="2101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An Introduction To The Health Effects of Toxic Products In The Home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511665" y="125413"/>
            <a:ext cx="81751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 Small Dose of Toxics At Home</a:t>
            </a:r>
          </a:p>
        </p:txBody>
      </p:sp>
      <p:pic>
        <p:nvPicPr>
          <p:cNvPr id="125961" name="Picture 9" descr="C:\Program Files\Common Files\Microsoft Shared\Clipart\cagcat50\pe0146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343400"/>
            <a:ext cx="2022475" cy="2514600"/>
          </a:xfrm>
          <a:prstGeom prst="rect">
            <a:avLst/>
          </a:prstGeom>
          <a:noFill/>
        </p:spPr>
      </p:pic>
      <p:sp>
        <p:nvSpPr>
          <p:cNvPr id="8" name="Text Box 6">
            <a:extLst>
              <a:ext uri="{FF2B5EF4-FFF2-40B4-BE49-F238E27FC236}">
                <a16:creationId xmlns:a16="http://schemas.microsoft.com/office/drawing/2014/main" id="{AEE3A230-1701-C344-AE19-BCB16A9C0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013" y="5045075"/>
            <a:ext cx="60467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sz="3600" b="1" dirty="0"/>
              <a:t>Chapter 29 </a:t>
            </a:r>
            <a:r>
              <a:rPr lang="mr-IN" altLang="en-US" sz="3600" b="1" dirty="0"/>
              <a:t>–</a:t>
            </a:r>
            <a:r>
              <a:rPr lang="en-US" altLang="en-US" sz="3600" b="1" dirty="0"/>
              <a:t> 3</a:t>
            </a:r>
            <a:r>
              <a:rPr lang="en-US" altLang="en-US" sz="3600" b="1" baseline="30000" dirty="0"/>
              <a:t>rd</a:t>
            </a:r>
            <a:r>
              <a:rPr lang="en-US" altLang="en-US" sz="3600" b="1" dirty="0"/>
              <a:t> Edition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/>
              <a:t>Steven G. Gilbert, PhD, DABT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 err="1"/>
              <a:t>www.asmalldoseoftoxicology.org</a:t>
            </a:r>
            <a:endParaRPr lang="en-US" alt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75F641-95E3-DF40-A532-573D0A71D003}"/>
              </a:ext>
            </a:extLst>
          </p:cNvPr>
          <p:cNvSpPr txBox="1"/>
          <p:nvPr/>
        </p:nvSpPr>
        <p:spPr>
          <a:xfrm>
            <a:off x="-1899138" y="196948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823913"/>
          </a:xfrm>
        </p:spPr>
        <p:txBody>
          <a:bodyPr/>
          <a:lstStyle/>
          <a:p>
            <a:r>
              <a:rPr lang="en-US" sz="4800" b="1"/>
              <a:t>Even More Poisoning Facts</a:t>
            </a:r>
            <a:r>
              <a:rPr lang="en-US"/>
              <a:t> </a:t>
            </a:r>
          </a:p>
        </p:txBody>
      </p:sp>
      <p:graphicFrame>
        <p:nvGraphicFramePr>
          <p:cNvPr id="22118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95400" y="1303338"/>
          <a:ext cx="6096000" cy="479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89" name="Chart" r:id="rId3" imgW="8639556" imgH="6791554" progId="MSGraph.Chart.8">
                  <p:embed followColorScheme="full"/>
                </p:oleObj>
              </mc:Choice>
              <mc:Fallback>
                <p:oleObj name="Chart" r:id="rId3" imgW="8639556" imgH="6791554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03338"/>
                        <a:ext cx="6096000" cy="479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1187" grpId="0" bld="seriesEl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Common Toxicity Measures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990600" y="1644650"/>
            <a:ext cx="731520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LD50: acute ingestion (mg/kg)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LC50: acute inhalation (ppm)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Draize score: skin irritation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TLV: chronic inhalation (ppm)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Reference dose: chronic exposure (mg/kg/day)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0650"/>
            <a:ext cx="8458200" cy="641350"/>
          </a:xfrm>
        </p:spPr>
        <p:txBody>
          <a:bodyPr/>
          <a:lstStyle/>
          <a:p>
            <a:r>
              <a:rPr lang="en-US" sz="3600" b="1"/>
              <a:t>Oral Toxicity of Common Substances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6781800" cy="436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 u="sng">
                <a:solidFill>
                  <a:schemeClr val="tx1"/>
                </a:solidFill>
              </a:rPr>
              <a:t>Practically non-toxic (&gt; 15,000 mg/kg)</a:t>
            </a:r>
          </a:p>
          <a:p>
            <a:pPr eaLnBrk="0" hangingPunct="0"/>
            <a:r>
              <a:rPr lang="en-US" sz="2800" b="1" i="1">
                <a:solidFill>
                  <a:schemeClr val="tx1"/>
                </a:solidFill>
              </a:rPr>
              <a:t>Probable oral lethal dose for 150 lb adult &gt; 1 quart</a:t>
            </a:r>
          </a:p>
          <a:p>
            <a:pPr eaLnBrk="0" hangingPunct="0"/>
            <a:r>
              <a:rPr lang="en-US" sz="2800">
                <a:solidFill>
                  <a:schemeClr val="tx1"/>
                </a:solidFill>
              </a:rPr>
              <a:t>	</a:t>
            </a:r>
            <a:r>
              <a:rPr lang="en-US" sz="2800" b="1">
                <a:solidFill>
                  <a:schemeClr val="tx1"/>
                </a:solidFill>
              </a:rPr>
              <a:t>modeling clay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paraffin wax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baby lotion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blemish cover (e.g. Clearasil)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bone meal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cat litter</a:t>
            </a:r>
          </a:p>
          <a:p>
            <a:pPr eaLnBrk="0" hangingPunct="0"/>
            <a:endParaRPr 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Slightly toxic</a:t>
            </a:r>
            <a:r>
              <a:rPr lang="en-US"/>
              <a:t> 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219200" y="1447800"/>
            <a:ext cx="6934200" cy="439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 u="sng">
                <a:solidFill>
                  <a:schemeClr val="tx1"/>
                </a:solidFill>
              </a:rPr>
              <a:t>Slightly toxic (5,000 to 15,000 mg/kg)</a:t>
            </a:r>
          </a:p>
          <a:p>
            <a:pPr eaLnBrk="0" hangingPunct="0"/>
            <a:r>
              <a:rPr lang="en-US" sz="2800" b="1" i="1">
                <a:solidFill>
                  <a:schemeClr val="tx1"/>
                </a:solidFill>
              </a:rPr>
              <a:t>Probable oral lethal dose for 150 lb adult: between 1 pt &amp; 1 qt</a:t>
            </a:r>
            <a:endParaRPr lang="en-US" sz="2800" b="1" u="sng">
              <a:solidFill>
                <a:schemeClr val="tx1"/>
              </a:solidFill>
            </a:endParaRP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hand dishwashing liquid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window cleaner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latex house paint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soap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deodorant (roll-on)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white glue (e.g. Elmers)</a:t>
            </a:r>
          </a:p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Moderately toxic</a:t>
            </a:r>
            <a:r>
              <a:rPr lang="en-US"/>
              <a:t> 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620000" cy="446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u="sng">
                <a:solidFill>
                  <a:schemeClr val="tx1"/>
                </a:solidFill>
              </a:rPr>
              <a:t>Moderately toxic (500 to 5,000 mg/kg)</a:t>
            </a:r>
          </a:p>
          <a:p>
            <a:pPr eaLnBrk="0" hangingPunct="0"/>
            <a:r>
              <a:rPr lang="en-US" sz="2400" b="1" i="1">
                <a:solidFill>
                  <a:schemeClr val="tx1"/>
                </a:solidFill>
              </a:rPr>
              <a:t>Probable oral lethal dose for 150 lb adult: between 1 oz &amp; 1 pt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antifreeze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dry cleaning fluid* (1,1,1-trichloroethane)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motor fuels* (gasoline, kerosene, diesel fuel)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shoe polish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oil-based house paint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holly berries</a:t>
            </a:r>
          </a:p>
          <a:p>
            <a:pPr eaLnBrk="0" hangingPunct="0"/>
            <a:endParaRPr lang="en-US" sz="2400" b="1">
              <a:solidFill>
                <a:schemeClr val="tx1"/>
              </a:solidFill>
            </a:endParaRPr>
          </a:p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*NOTE: aspiration probably more important than toxicity</a:t>
            </a:r>
            <a:endParaRPr lang="en-US" sz="2400" b="1">
              <a:solidFill>
                <a:schemeClr val="tx1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Very toxic</a:t>
            </a:r>
            <a:r>
              <a:rPr lang="en-US"/>
              <a:t> 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7086600" cy="410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u="sng">
                <a:solidFill>
                  <a:schemeClr val="tx1"/>
                </a:solidFill>
              </a:rPr>
              <a:t>Very toxic (50 to 500 mg/kg)</a:t>
            </a:r>
          </a:p>
          <a:p>
            <a:pPr eaLnBrk="0" hangingPunct="0"/>
            <a:r>
              <a:rPr lang="en-US" sz="2400" b="1" i="1">
                <a:solidFill>
                  <a:schemeClr val="tx1"/>
                </a:solidFill>
              </a:rPr>
              <a:t>Probable oral lethal dose for 150 lb adult: between 1 tsp &amp; 1 oz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aspirin and other analgesics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lacquer thinners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toluene, xylene (aromatic hydrocarbons)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mothballs (camphor, naphthalene)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tobacco leaves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foxglove (digitalis)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caffeine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	diazinon insecticide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Extremely toxic</a:t>
            </a:r>
            <a:r>
              <a:rPr lang="en-US"/>
              <a:t> 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7010400" cy="265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 u="sng">
                <a:solidFill>
                  <a:schemeClr val="tx1"/>
                </a:solidFill>
              </a:rPr>
              <a:t>Extremely toxic (5 to 50 mg/kg)</a:t>
            </a:r>
          </a:p>
          <a:p>
            <a:pPr eaLnBrk="0" hangingPunct="0"/>
            <a:r>
              <a:rPr lang="en-US" sz="2800" b="1" i="1">
                <a:solidFill>
                  <a:schemeClr val="tx1"/>
                </a:solidFill>
              </a:rPr>
              <a:t>Probable oral lethal dose for 150 lb adult: 7 drops to 1 tsp</a:t>
            </a:r>
          </a:p>
          <a:p>
            <a:pPr eaLnBrk="0" hangingPunct="0"/>
            <a:r>
              <a:rPr lang="en-US" sz="2800">
                <a:solidFill>
                  <a:schemeClr val="tx1"/>
                </a:solidFill>
              </a:rPr>
              <a:t>	</a:t>
            </a:r>
            <a:r>
              <a:rPr lang="en-US" sz="2800" b="1">
                <a:solidFill>
                  <a:schemeClr val="tx1"/>
                </a:solidFill>
              </a:rPr>
              <a:t>opium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codeine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oil of sassafras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Super toxic</a:t>
            </a:r>
            <a:r>
              <a:rPr lang="en-US"/>
              <a:t> 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524000" y="2192338"/>
            <a:ext cx="6172200" cy="222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 u="sng">
                <a:solidFill>
                  <a:schemeClr val="tx1"/>
                </a:solidFill>
              </a:rPr>
              <a:t>Super toxic (&lt; 5 mg/kg)</a:t>
            </a:r>
          </a:p>
          <a:p>
            <a:pPr eaLnBrk="0" hangingPunct="0"/>
            <a:r>
              <a:rPr lang="en-US" sz="2800" b="1" i="1">
                <a:solidFill>
                  <a:schemeClr val="tx1"/>
                </a:solidFill>
              </a:rPr>
              <a:t>Probable oral lethal dose for 150 lb adult: less than 7 drops</a:t>
            </a:r>
          </a:p>
          <a:p>
            <a:pPr eaLnBrk="0" hangingPunct="0"/>
            <a:r>
              <a:rPr lang="en-US" sz="2800">
                <a:solidFill>
                  <a:schemeClr val="tx1"/>
                </a:solidFill>
              </a:rPr>
              <a:t>	</a:t>
            </a:r>
            <a:r>
              <a:rPr lang="en-US" sz="2800" b="1">
                <a:solidFill>
                  <a:schemeClr val="tx1"/>
                </a:solidFill>
              </a:rPr>
              <a:t>nicotine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	botulinum toxins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/>
          <a:p>
            <a:r>
              <a:rPr lang="en-US" b="1"/>
              <a:t>TLVs of Common Ingredients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763000" cy="448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u="sng">
                <a:solidFill>
                  <a:schemeClr val="tx1"/>
                </a:solidFill>
                <a:latin typeface="Times" pitchFamily="-1" charset="0"/>
              </a:rPr>
              <a:t>COMPOUND		TLV	FOUND IN			at %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ethanol			1000	vodka, gin, rum, etc.		40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acetone			750	nail polish remover			&gt;50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isopropanol		400	rubbing alcohol			70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gasoline			300	motor fuel			100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Methanol			200	Bix Stripper paint stripper		24-50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turpentine		100	paint thinner			100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xylene			100	spray paint			bulk	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hexane			50	Carter’s rubber cement		90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methylene chloride		50	Bix Tuff Job paint stripper		85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paradichlorobenzene	10	mothballs				100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carbon monoxide		10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malathion			0.74	Ortho Malathion 50+ Insect Spray	50	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formaldehyde		0.30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chlorpyrifos		0.014	Dursban Spray			5.3</a:t>
            </a:r>
          </a:p>
          <a:p>
            <a:pPr eaLnBrk="0" hangingPunct="0"/>
            <a:r>
              <a:rPr lang="en-US" sz="1800">
                <a:solidFill>
                  <a:schemeClr val="tx1"/>
                </a:solidFill>
                <a:latin typeface="Times" pitchFamily="-1" charset="0"/>
              </a:rPr>
              <a:t>diazinon			0.008	Diazinon Granules			5.0</a:t>
            </a:r>
            <a:endParaRPr lang="en-US" sz="240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28600" y="6019800"/>
            <a:ext cx="3025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TLV – Threshold Limit Value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Carcinogens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337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u="sng">
                <a:solidFill>
                  <a:schemeClr val="tx1"/>
                </a:solidFill>
              </a:rPr>
              <a:t>Ingredient		Product(s)			% in Product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chlorothalonil		Daconil Fungicide		12.5-30%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benzene		gasoline			&gt;1%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formaldehyde	probably many		unknown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lead acetate		Grecian Formula hair dyes	0.36%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methylene chloride	paint strippers (many)	up to 85%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p-dichlorobenzene	mothballs (many)		100%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vermiculite		potting soils			?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</a:rPr>
              <a:t>arsenic		CCA-treated lumber		34% As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O</a:t>
            </a:r>
            <a:r>
              <a:rPr lang="en-US" sz="2400" baseline="-25000">
                <a:solidFill>
                  <a:schemeClr val="tx1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Home, Sweet Home!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0" y="1833563"/>
            <a:ext cx="7391400" cy="2967037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 typeface="Wingdings" pitchFamily="-1" charset="2"/>
              <a:buNone/>
            </a:pPr>
            <a:r>
              <a:rPr lang="en-US" sz="4400" b="1">
                <a:latin typeface="Arial" pitchFamily="-1" charset="0"/>
              </a:rPr>
              <a:t>Be it ever so humble, there ’s no place like home.</a:t>
            </a:r>
          </a:p>
          <a:p>
            <a:pPr marL="0" indent="0">
              <a:buFont typeface="Wingdings" pitchFamily="-1" charset="2"/>
              <a:buNone/>
            </a:pPr>
            <a:endParaRPr lang="en-US" sz="2800" b="1">
              <a:latin typeface="Arial" pitchFamily="-1" charset="0"/>
            </a:endParaRPr>
          </a:p>
          <a:p>
            <a:pPr marL="0" indent="0">
              <a:buFont typeface="Wingdings" pitchFamily="-1" charset="2"/>
              <a:buNone/>
            </a:pPr>
            <a:r>
              <a:rPr lang="en-US" sz="2800" b="1">
                <a:latin typeface="Arial" pitchFamily="-1" charset="0"/>
              </a:rPr>
              <a:t>Home, Sweet Home!</a:t>
            </a:r>
          </a:p>
          <a:p>
            <a:pPr marL="0" indent="0">
              <a:buFont typeface="Wingdings" pitchFamily="-1" charset="2"/>
              <a:buNone/>
            </a:pPr>
            <a:r>
              <a:rPr lang="en-US" sz="2800" b="1">
                <a:latin typeface="Arial" pitchFamily="-1" charset="0"/>
              </a:rPr>
              <a:t>John Howard Payne</a:t>
            </a:r>
          </a:p>
        </p:txBody>
      </p:sp>
      <p:pic>
        <p:nvPicPr>
          <p:cNvPr id="171013" name="Picture 5" descr="C:\Documents and Settings\steveg\Application Data\Microsoft\Media Catalog\Downloaded Clips\cl2\BD0721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886200"/>
            <a:ext cx="3278188" cy="2565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8275"/>
            <a:ext cx="7772400" cy="1431925"/>
          </a:xfrm>
        </p:spPr>
        <p:txBody>
          <a:bodyPr/>
          <a:lstStyle/>
          <a:p>
            <a:r>
              <a:rPr lang="en-US" b="1"/>
              <a:t>Deducing Toxicity from Label Information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4676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Stick with federally regulated information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Signal words only semi-consistent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Ignore marketing information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Be alert for inconsistencies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Wright label.tif                                               00079158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52400"/>
            <a:ext cx="2868613" cy="6477000"/>
          </a:xfrm>
          <a:prstGeom prst="rect">
            <a:avLst/>
          </a:prstGeom>
          <a:noFill/>
        </p:spPr>
      </p:pic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228600" y="5410200"/>
            <a:ext cx="2590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itchFamily="-1" charset="0"/>
              </a:rPr>
              <a:t>SIGNAL WORD</a:t>
            </a:r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1981200" y="5562600"/>
            <a:ext cx="1981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6400800" y="33528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itchFamily="-1" charset="0"/>
              </a:rPr>
              <a:t>ADVERTISING</a:t>
            </a:r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 flipH="1">
            <a:off x="5410200" y="3505200"/>
            <a:ext cx="990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2514600" cy="762000"/>
          </a:xfrm>
        </p:spPr>
        <p:txBody>
          <a:bodyPr/>
          <a:lstStyle/>
          <a:p>
            <a:pPr algn="l"/>
            <a:r>
              <a:rPr lang="en-US" b="1"/>
              <a:t>Example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Signal Words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534400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chemeClr val="tx1"/>
                </a:solidFill>
                <a:latin typeface="Helvetica" pitchFamily="-1" charset="0"/>
              </a:rPr>
              <a:t>Signal Word	EPA		CPSC		FDA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Helvetica" pitchFamily="-1" charset="0"/>
              </a:rPr>
              <a:t>DANGER	Cat. I		Ex. Haz	not used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Helvetica" pitchFamily="-1" charset="0"/>
              </a:rPr>
              <a:t>WARNING	Cat. II		Hazardous	not used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Helvetica" pitchFamily="-1" charset="0"/>
              </a:rPr>
              <a:t>CAUTION	Cat. III/IV	Hazardous	“pay attention”	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Helvetica" pitchFamily="-1" charset="0"/>
              </a:rPr>
              <a:t>	No sig. word	not used	Not Hazardous</a:t>
            </a:r>
            <a:r>
              <a:rPr lang="en-US" sz="1800" b="1">
                <a:solidFill>
                  <a:schemeClr val="tx1"/>
                </a:solidFill>
                <a:latin typeface="Helvetica" pitchFamily="-1" charset="0"/>
              </a:rPr>
              <a:t>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363"/>
            <a:ext cx="9144000" cy="701675"/>
          </a:xfrm>
        </p:spPr>
        <p:txBody>
          <a:bodyPr/>
          <a:lstStyle/>
          <a:p>
            <a:r>
              <a:rPr lang="en-US" sz="4000" b="1"/>
              <a:t>Shortcomings of Label Information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533400" y="1304925"/>
            <a:ext cx="82296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All ingredients not listed (except food, drug, cosmetic, personal care)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Only pesticides have disposal and environmental information (and the disposal information is incorrect!)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Signal words linked to acute hazards only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Some labels contain marketing information that minimizes or contradicts safety warnings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People don’t read labels anyway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Favorite Labels</a:t>
            </a: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891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>
                <a:solidFill>
                  <a:schemeClr val="tx1"/>
                </a:solidFill>
              </a:rPr>
              <a:t>“Confine pets during application to prevent them from believing they are being fed.”   - slug bait</a:t>
            </a:r>
          </a:p>
          <a:p>
            <a:pPr eaLnBrk="0" hangingPunct="0"/>
            <a:endParaRPr lang="en-US" sz="3200" b="1">
              <a:solidFill>
                <a:schemeClr val="tx1"/>
              </a:solidFill>
            </a:endParaRPr>
          </a:p>
          <a:p>
            <a:pPr eaLnBrk="0" hangingPunct="0"/>
            <a:r>
              <a:rPr lang="en-US" sz="3200" b="1">
                <a:solidFill>
                  <a:schemeClr val="tx1"/>
                </a:solidFill>
              </a:rPr>
              <a:t>“Avoid use while smoking.”  - hair spray</a:t>
            </a:r>
          </a:p>
          <a:p>
            <a:pPr eaLnBrk="0" hangingPunct="0"/>
            <a:endParaRPr lang="en-US" sz="3200" b="1">
              <a:solidFill>
                <a:schemeClr val="tx1"/>
              </a:solidFill>
            </a:endParaRPr>
          </a:p>
          <a:p>
            <a:pPr eaLnBrk="0" hangingPunct="0"/>
            <a:r>
              <a:rPr lang="en-US" sz="3200" b="1">
                <a:solidFill>
                  <a:schemeClr val="tx1"/>
                </a:solidFill>
              </a:rPr>
              <a:t>“This product must not be used for dyeing eyelashes or eyebrows. To do so may cause blindness.”  - hair color</a:t>
            </a:r>
            <a:endParaRPr lang="en-US" sz="2400" b="1">
              <a:solidFill>
                <a:schemeClr val="tx1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Label Contradictions</a:t>
            </a: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571500" y="1524000"/>
            <a:ext cx="8001000" cy="366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chemeClr val="tx1"/>
                </a:solidFill>
              </a:rPr>
              <a:t>“...contains no harsh chemicals which could cause drying or damage...no gloves, no caps, does not irritate your skin”   “You get rid of gray gradually, naturally”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chemeClr val="tx1"/>
                </a:solidFill>
              </a:rPr>
              <a:t>…………..but there’s more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The Rest of the Story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990600" y="14478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Caution: contains lead acetate. [a carcinogen]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For external use only.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Keep this product out of children’s reach.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Do not use on cut or abraded skin. If skin irritation develops, discontinue use.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And That’s Not All!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1066800" y="5334000"/>
            <a:ext cx="655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—Grecian Formula hair dye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723900" y="1798638"/>
            <a:ext cx="80391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Do not use to color mustaches, eyelashes, eyebrows or hair on parts of the body other than the scalp.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chemeClr val="tx1"/>
                </a:solidFill>
              </a:rPr>
              <a:t>Do not get in eyes. Follow instructions carefully and wash hands thoroughly after each use.”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Less-Toxic Alternatives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010400" cy="26177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latin typeface="Arial" pitchFamily="-1" charset="0"/>
              </a:rPr>
              <a:t>Water-based products</a:t>
            </a:r>
          </a:p>
          <a:p>
            <a:r>
              <a:rPr lang="en-US" sz="3600" b="1">
                <a:latin typeface="Arial" pitchFamily="-1" charset="0"/>
              </a:rPr>
              <a:t>Mechanical devices</a:t>
            </a:r>
          </a:p>
          <a:p>
            <a:r>
              <a:rPr lang="en-US" sz="3600" b="1">
                <a:latin typeface="Arial" pitchFamily="-1" charset="0"/>
              </a:rPr>
              <a:t>Enzymes instead of solvents</a:t>
            </a:r>
          </a:p>
          <a:p>
            <a:r>
              <a:rPr lang="en-US" sz="3600" b="1">
                <a:latin typeface="Arial" pitchFamily="-1" charset="0"/>
              </a:rPr>
              <a:t>Biological pesticides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Less-Toxic Alternatives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70088"/>
            <a:ext cx="8305800" cy="267811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800" b="1" u="sng">
                <a:latin typeface="Arial" pitchFamily="-1" charset="0"/>
              </a:rPr>
              <a:t>Alternative 	    Instead of Using	   Toxic Ingredient Avoided</a:t>
            </a:r>
          </a:p>
          <a:p>
            <a:pPr>
              <a:buFontTx/>
              <a:buNone/>
            </a:pPr>
            <a:r>
              <a:rPr lang="en-US" sz="1800" b="1">
                <a:latin typeface="Arial" pitchFamily="-1" charset="0"/>
              </a:rPr>
              <a:t>Latex paint 	    Oil-based paint	   Solvents</a:t>
            </a:r>
          </a:p>
          <a:p>
            <a:pPr>
              <a:buFontTx/>
              <a:buNone/>
            </a:pPr>
            <a:r>
              <a:rPr lang="en-US" sz="1800" b="1">
                <a:latin typeface="Arial" pitchFamily="-1" charset="0"/>
              </a:rPr>
              <a:t>Snake, plunger	    Caustic drain opener	   Corrosive lye</a:t>
            </a:r>
          </a:p>
          <a:p>
            <a:pPr>
              <a:buFontTx/>
              <a:buNone/>
            </a:pPr>
            <a:r>
              <a:rPr lang="en-US" sz="1800" b="1">
                <a:latin typeface="Arial" pitchFamily="-1" charset="0"/>
              </a:rPr>
              <a:t>Scouring powder   Acid toilet cleaner 	   Corrosive hydrochloric acid</a:t>
            </a:r>
          </a:p>
          <a:p>
            <a:pPr>
              <a:buFontTx/>
              <a:buNone/>
            </a:pPr>
            <a:r>
              <a:rPr lang="en-US" sz="1800" b="1">
                <a:latin typeface="Arial" pitchFamily="-1" charset="0"/>
              </a:rPr>
              <a:t>Beneficial	    Insecticide for 	   Diazinon, carbaryl or other</a:t>
            </a:r>
          </a:p>
          <a:p>
            <a:pPr>
              <a:buFontTx/>
              <a:buNone/>
            </a:pPr>
            <a:r>
              <a:rPr lang="en-US" sz="1800" b="1">
                <a:latin typeface="Arial" pitchFamily="-1" charset="0"/>
              </a:rPr>
              <a:t>     nematodes	      soil grubs 		       insecticide</a:t>
            </a:r>
          </a:p>
          <a:p>
            <a:pPr>
              <a:buFontTx/>
              <a:buNone/>
            </a:pPr>
            <a:r>
              <a:rPr lang="en-US" sz="1800" b="1">
                <a:latin typeface="Arial" pitchFamily="-1" charset="0"/>
              </a:rPr>
              <a:t>Weed puller, 	   Herbicide		   2,4-D, dichlobenil, etc.</a:t>
            </a:r>
          </a:p>
          <a:p>
            <a:pPr>
              <a:buFontTx/>
              <a:buNone/>
            </a:pPr>
            <a:r>
              <a:rPr lang="en-US" sz="1800" b="1">
                <a:latin typeface="Arial" pitchFamily="-1" charset="0"/>
              </a:rPr>
              <a:t>    mulch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Toxics in the Home</a:t>
            </a:r>
          </a:p>
        </p:txBody>
      </p:sp>
      <p:sp>
        <p:nvSpPr>
          <p:cNvPr id="2508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0" y="1524000"/>
            <a:ext cx="4991100" cy="4081463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Household products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Mold &amp; mildew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Radon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Indoor air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Second hand smoke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Lead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Paint solvents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44" name="Group 8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44745" name="Freeform 9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FF00FF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4742" name="Picture 6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7900" y="1509713"/>
            <a:ext cx="4610100" cy="4516437"/>
          </a:xfrm>
          <a:prstGeom prst="rect">
            <a:avLst/>
          </a:prstGeom>
          <a:noFill/>
        </p:spPr>
      </p:pic>
      <p:sp>
        <p:nvSpPr>
          <p:cNvPr id="24474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76200"/>
            <a:ext cx="8915400" cy="1217950"/>
          </a:xfrm>
        </p:spPr>
        <p:txBody>
          <a:bodyPr/>
          <a:lstStyle/>
          <a:p>
            <a:pPr>
              <a:tabLst>
                <a:tab pos="1931988" algn="l"/>
              </a:tabLst>
            </a:pPr>
            <a:r>
              <a:rPr lang="en-US" b="1" dirty="0">
                <a:solidFill>
                  <a:schemeClr val="tx1"/>
                </a:solidFill>
              </a:rPr>
              <a:t>A Small Dose of Toxics At Home</a:t>
            </a: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B176A0-9FE9-6E45-8F01-57402698C520}"/>
              </a:ext>
            </a:extLst>
          </p:cNvPr>
          <p:cNvSpPr txBox="1"/>
          <p:nvPr/>
        </p:nvSpPr>
        <p:spPr>
          <a:xfrm>
            <a:off x="759655" y="285574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40" name="Group 8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48841" name="Freeform 9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842" name="Freeform 10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FF00FF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Authorship Information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1066800" y="3962400"/>
            <a:ext cx="701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For Additional Information Contact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Steven G. Gilbert, PhD, DABT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E-mail: </a:t>
            </a:r>
            <a:r>
              <a:rPr lang="en-US" sz="2800" b="1" dirty="0" err="1">
                <a:solidFill>
                  <a:schemeClr val="tx1"/>
                </a:solidFill>
              </a:rPr>
              <a:t>sgilbert@innd.org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Web: </a:t>
            </a:r>
            <a:r>
              <a:rPr lang="en-US" sz="2800" b="1" dirty="0" err="1">
                <a:solidFill>
                  <a:schemeClr val="tx1"/>
                </a:solidFill>
              </a:rPr>
              <a:t>www.asmalldoseoftoxicology.org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tx1"/>
                </a:solidFill>
              </a:rPr>
              <a:t>This presentation is supplement to </a:t>
            </a:r>
          </a:p>
          <a:p>
            <a:pPr algn="ctr"/>
            <a:r>
              <a:rPr lang="en-US" sz="3600" b="1">
                <a:solidFill>
                  <a:schemeClr val="tx1"/>
                </a:solidFill>
              </a:rPr>
              <a:t> “A Small Dose of Toxicology”</a:t>
            </a:r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Household Hazardous Waste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3476625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4000" b="1">
                <a:latin typeface="Arial" pitchFamily="-1" charset="0"/>
              </a:rPr>
              <a:t>How many pounds of household hazardous waste in your home?</a:t>
            </a:r>
          </a:p>
          <a:p>
            <a:pPr algn="ctr">
              <a:buFontTx/>
              <a:buNone/>
            </a:pPr>
            <a:r>
              <a:rPr lang="en-US" b="1">
                <a:latin typeface="Arial" pitchFamily="-1" charset="0"/>
              </a:rPr>
              <a:t>(i.e. </a:t>
            </a:r>
            <a:r>
              <a:rPr lang="en-US" b="1">
                <a:latin typeface="Arial" pitchFamily="-1" charset="0"/>
                <a:ea typeface="Times New Roman" pitchFamily="-1" charset="0"/>
                <a:cs typeface="Times New Roman" pitchFamily="-1" charset="0"/>
              </a:rPr>
              <a:t>paints, varnishes, motor oil, pesticides, antifreeze, fluorescent lights)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Product Hazards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798638"/>
            <a:ext cx="7010400" cy="2916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Flammability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Reactivity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Corrosive (strong acid or base)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Toxicity: human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b="1">
                <a:latin typeface="Arial" pitchFamily="-1" charset="0"/>
              </a:rPr>
              <a:t>Toxicity: environmental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0737"/>
          </a:xfrm>
          <a:noFill/>
          <a:ln/>
        </p:spPr>
        <p:txBody>
          <a:bodyPr lIns="90488" tIns="44450" rIns="90488" bIns="44450"/>
          <a:lstStyle/>
          <a:p>
            <a:r>
              <a:rPr lang="en-US" sz="4800" b="1"/>
              <a:t>Hazard and Risk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514600"/>
            <a:ext cx="7848600" cy="1898650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5400" b="1">
                <a:latin typeface="Arial" pitchFamily="-1" charset="0"/>
              </a:rPr>
              <a:t>Risk =</a:t>
            </a:r>
          </a:p>
          <a:p>
            <a:pPr algn="ctr">
              <a:buFontTx/>
              <a:buNone/>
            </a:pPr>
            <a:r>
              <a:rPr lang="en-US" sz="5400" b="1">
                <a:latin typeface="Arial" pitchFamily="-1" charset="0"/>
              </a:rPr>
              <a:t>Hazard X Exposure</a:t>
            </a:r>
          </a:p>
        </p:txBody>
      </p:sp>
      <p:sp>
        <p:nvSpPr>
          <p:cNvPr id="252932" name="Line 4"/>
          <p:cNvSpPr>
            <a:spLocks noChangeShapeType="1"/>
          </p:cNvSpPr>
          <p:nvPr/>
        </p:nvSpPr>
        <p:spPr bwMode="auto">
          <a:xfrm>
            <a:off x="542925" y="2438400"/>
            <a:ext cx="810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solidFill>
                  <a:schemeClr val="tx1"/>
                </a:solidFill>
              </a:rPr>
              <a:t>Dose / Response</a:t>
            </a:r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609600" y="4495800"/>
            <a:ext cx="810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85800" y="4727575"/>
            <a:ext cx="7772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>
                <a:solidFill>
                  <a:srgbClr val="800000"/>
                </a:solidFill>
              </a:rPr>
              <a:t>Individual Sensitivity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Exposure Routes</a:t>
            </a:r>
          </a:p>
        </p:txBody>
      </p:sp>
      <p:sp>
        <p:nvSpPr>
          <p:cNvPr id="218115" name="Text Box 1027"/>
          <p:cNvSpPr txBox="1">
            <a:spLocks noChangeArrowheads="1"/>
          </p:cNvSpPr>
          <p:nvPr/>
        </p:nvSpPr>
        <p:spPr bwMode="auto">
          <a:xfrm>
            <a:off x="1943100" y="1447800"/>
            <a:ext cx="5257800" cy="4691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Wingdings" pitchFamily="-1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Ingestion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	Direct ingestion of product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	Hand to mouth contact</a:t>
            </a:r>
          </a:p>
          <a:p>
            <a:pPr marL="457200" indent="-457200" eaLnBrk="0" hangingPunct="0">
              <a:spcBef>
                <a:spcPct val="50000"/>
              </a:spcBef>
              <a:buFont typeface="Wingdings" pitchFamily="-1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Inhalation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	Acute inhalation of product during use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	Chronic inhalation of indoor air</a:t>
            </a:r>
          </a:p>
          <a:p>
            <a:pPr marL="457200" indent="-457200" eaLnBrk="0" hangingPunct="0">
              <a:spcBef>
                <a:spcPct val="50000"/>
              </a:spcBef>
              <a:buFont typeface="Wingdings" pitchFamily="-1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Skin/eye contact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	Splashing/spilling during use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	Violent chemical reactions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	Contact with treated surfaces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Poisoning Facts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30363"/>
            <a:ext cx="8001000" cy="36274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Tx/>
              <a:buNone/>
            </a:pPr>
            <a:r>
              <a:rPr lang="en-US" b="1">
                <a:latin typeface="Arial" pitchFamily="-1" charset="0"/>
              </a:rPr>
              <a:t>Poisoning events in United States - 2000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sz="2800" b="1">
                <a:latin typeface="Arial" pitchFamily="-1" charset="0"/>
              </a:rPr>
              <a:t>2.2 million reported exposures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sz="2800" b="1">
                <a:latin typeface="Arial" pitchFamily="-1" charset="0"/>
              </a:rPr>
              <a:t>53% involved children under age 6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sz="2800" b="1">
                <a:latin typeface="Arial" pitchFamily="-1" charset="0"/>
              </a:rPr>
              <a:t>90% occurred in the home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sz="2800" b="1">
                <a:latin typeface="Arial" pitchFamily="-1" charset="0"/>
              </a:rPr>
              <a:t>475,079 treated in a health care facility</a:t>
            </a:r>
            <a:r>
              <a:rPr lang="en-US" b="1">
                <a:latin typeface="Arial" pitchFamily="-1" charset="0"/>
              </a:rPr>
              <a:t> </a:t>
            </a:r>
          </a:p>
          <a:p>
            <a:pPr marL="609600" indent="-609600">
              <a:buFont typeface="Wingdings" pitchFamily="-1" charset="2"/>
              <a:buChar char="Ø"/>
            </a:pPr>
            <a:r>
              <a:rPr lang="en-US" sz="2800" b="1">
                <a:latin typeface="Arial" pitchFamily="-1" charset="0"/>
              </a:rPr>
              <a:t>920 deaths reported in 2000</a:t>
            </a:r>
          </a:p>
          <a:p>
            <a:pPr marL="609600" indent="-609600" eaLnBrk="0" hangingPunct="0">
              <a:spcBef>
                <a:spcPct val="50000"/>
              </a:spcBef>
              <a:buFontTx/>
              <a:buNone/>
            </a:pPr>
            <a:r>
              <a:rPr lang="en-US" sz="1800" b="1">
                <a:latin typeface="Arial" pitchFamily="-1" charset="0"/>
              </a:rPr>
              <a:t>Source: National Poison Centers, 2000 data (Litovitz, 2001)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823912"/>
          </a:xfrm>
        </p:spPr>
        <p:txBody>
          <a:bodyPr/>
          <a:lstStyle/>
          <a:p>
            <a:r>
              <a:rPr lang="en-US" sz="4800" b="1"/>
              <a:t>More Poisoning Facts</a:t>
            </a:r>
            <a:r>
              <a:rPr lang="en-US"/>
              <a:t> </a:t>
            </a:r>
          </a:p>
        </p:txBody>
      </p:sp>
      <p:graphicFrame>
        <p:nvGraphicFramePr>
          <p:cNvPr id="22016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19200" y="1219200"/>
          <a:ext cx="6324600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5" name="Chart" r:id="rId3" imgW="7191756" imgH="5448605" progId="MSGraph.Chart.8">
                  <p:embed followColorScheme="full"/>
                </p:oleObj>
              </mc:Choice>
              <mc:Fallback>
                <p:oleObj name="Chart" r:id="rId3" imgW="7191756" imgH="5448605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19200"/>
                        <a:ext cx="6324600" cy="479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0163" grpId="0" bld="seriesEl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Words>1413</Words>
  <Application>Microsoft Macintosh PowerPoint</Application>
  <PresentationFormat>On-screen Show (4:3)</PresentationFormat>
  <Paragraphs>219</Paragraphs>
  <Slides>31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ＭＳ Ｐゴシック</vt:lpstr>
      <vt:lpstr>Arial</vt:lpstr>
      <vt:lpstr>Helvetica</vt:lpstr>
      <vt:lpstr>Times</vt:lpstr>
      <vt:lpstr>Times New Roman</vt:lpstr>
      <vt:lpstr>Wingdings</vt:lpstr>
      <vt:lpstr>Default Design</vt:lpstr>
      <vt:lpstr>Chart</vt:lpstr>
      <vt:lpstr>An Introduction To The Health Effects of Toxic Products In The Home</vt:lpstr>
      <vt:lpstr>Home, Sweet Home!</vt:lpstr>
      <vt:lpstr>Toxics in the Home</vt:lpstr>
      <vt:lpstr>Household Hazardous Waste</vt:lpstr>
      <vt:lpstr>Product Hazards</vt:lpstr>
      <vt:lpstr>Hazard and Risk</vt:lpstr>
      <vt:lpstr>Exposure Routes</vt:lpstr>
      <vt:lpstr>Poisoning Facts</vt:lpstr>
      <vt:lpstr>More Poisoning Facts </vt:lpstr>
      <vt:lpstr>Even More Poisoning Facts </vt:lpstr>
      <vt:lpstr>Common Toxicity Measures</vt:lpstr>
      <vt:lpstr>Oral Toxicity of Common Substances</vt:lpstr>
      <vt:lpstr>Slightly toxic </vt:lpstr>
      <vt:lpstr>Moderately toxic </vt:lpstr>
      <vt:lpstr>Very toxic </vt:lpstr>
      <vt:lpstr>Extremely toxic </vt:lpstr>
      <vt:lpstr>Super toxic </vt:lpstr>
      <vt:lpstr>TLVs of Common Ingredients</vt:lpstr>
      <vt:lpstr>Carcinogens</vt:lpstr>
      <vt:lpstr>Deducing Toxicity from Label Information</vt:lpstr>
      <vt:lpstr>Example</vt:lpstr>
      <vt:lpstr>Signal Words</vt:lpstr>
      <vt:lpstr>Shortcomings of Label Information</vt:lpstr>
      <vt:lpstr>Favorite Labels</vt:lpstr>
      <vt:lpstr>Label Contradictions</vt:lpstr>
      <vt:lpstr>The Rest of the Story</vt:lpstr>
      <vt:lpstr>And That’s Not All!</vt:lpstr>
      <vt:lpstr>Less-Toxic Alternatives</vt:lpstr>
      <vt:lpstr>Less-Toxic Alternatives</vt:lpstr>
      <vt:lpstr>A Small Dose of Toxics At Home</vt:lpstr>
      <vt:lpstr>Authorship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166</cp:revision>
  <cp:lastPrinted>2000-09-13T16:44:54Z</cp:lastPrinted>
  <dcterms:created xsi:type="dcterms:W3CDTF">2011-12-10T21:23:25Z</dcterms:created>
  <dcterms:modified xsi:type="dcterms:W3CDTF">2020-10-26T03:42:31Z</dcterms:modified>
</cp:coreProperties>
</file>