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87" r:id="rId2"/>
    <p:sldId id="353" r:id="rId3"/>
    <p:sldId id="354" r:id="rId4"/>
    <p:sldId id="494" r:id="rId5"/>
    <p:sldId id="501" r:id="rId6"/>
    <p:sldId id="461" r:id="rId7"/>
    <p:sldId id="489" r:id="rId8"/>
    <p:sldId id="500" r:id="rId9"/>
    <p:sldId id="499" r:id="rId10"/>
    <p:sldId id="490" r:id="rId11"/>
    <p:sldId id="416" r:id="rId12"/>
    <p:sldId id="389" r:id="rId13"/>
    <p:sldId id="491" r:id="rId14"/>
    <p:sldId id="390" r:id="rId15"/>
    <p:sldId id="492" r:id="rId16"/>
    <p:sldId id="513" r:id="rId17"/>
    <p:sldId id="493" r:id="rId18"/>
    <p:sldId id="496" r:id="rId19"/>
    <p:sldId id="502" r:id="rId20"/>
    <p:sldId id="503" r:id="rId21"/>
    <p:sldId id="504" r:id="rId22"/>
    <p:sldId id="505" r:id="rId23"/>
    <p:sldId id="506" r:id="rId24"/>
    <p:sldId id="507" r:id="rId25"/>
    <p:sldId id="508" r:id="rId26"/>
    <p:sldId id="510" r:id="rId27"/>
    <p:sldId id="511" r:id="rId28"/>
    <p:sldId id="486" r:id="rId29"/>
    <p:sldId id="512" r:id="rId30"/>
    <p:sldId id="465" r:id="rId31"/>
    <p:sldId id="487" r:id="rId32"/>
    <p:sldId id="466" r:id="rId33"/>
    <p:sldId id="467" r:id="rId34"/>
    <p:sldId id="476" r:id="rId35"/>
    <p:sldId id="480" r:id="rId36"/>
    <p:sldId id="483" r:id="rId37"/>
    <p:sldId id="484" r:id="rId38"/>
    <p:sldId id="498" r:id="rId39"/>
    <p:sldId id="377" r:id="rId40"/>
  </p:sldIdLst>
  <p:sldSz cx="9144000" cy="6858000" type="screen4x3"/>
  <p:notesSz cx="7302500" cy="9588500"/>
  <p:defaultTextStyle>
    <a:defPPr>
      <a:defRPr lang="en-US"/>
    </a:defPPr>
    <a:lvl1pPr algn="ctr" rtl="0" fontAlgn="base">
      <a:spcBef>
        <a:spcPct val="0"/>
      </a:spcBef>
      <a:spcAft>
        <a:spcPct val="0"/>
      </a:spcAft>
      <a:defRPr sz="4400" kern="1200">
        <a:solidFill>
          <a:schemeClr val="tx2"/>
        </a:solidFill>
        <a:latin typeface="Arial" pitchFamily="-1" charset="0"/>
        <a:ea typeface="+mn-ea"/>
        <a:cs typeface="+mn-cs"/>
      </a:defRPr>
    </a:lvl1pPr>
    <a:lvl2pPr marL="457200" algn="ctr" rtl="0" fontAlgn="base">
      <a:spcBef>
        <a:spcPct val="0"/>
      </a:spcBef>
      <a:spcAft>
        <a:spcPct val="0"/>
      </a:spcAft>
      <a:defRPr sz="4400" kern="1200">
        <a:solidFill>
          <a:schemeClr val="tx2"/>
        </a:solidFill>
        <a:latin typeface="Arial" pitchFamily="-1" charset="0"/>
        <a:ea typeface="+mn-ea"/>
        <a:cs typeface="+mn-cs"/>
      </a:defRPr>
    </a:lvl2pPr>
    <a:lvl3pPr marL="914400" algn="ctr" rtl="0" fontAlgn="base">
      <a:spcBef>
        <a:spcPct val="0"/>
      </a:spcBef>
      <a:spcAft>
        <a:spcPct val="0"/>
      </a:spcAft>
      <a:defRPr sz="4400" kern="1200">
        <a:solidFill>
          <a:schemeClr val="tx2"/>
        </a:solidFill>
        <a:latin typeface="Arial" pitchFamily="-1" charset="0"/>
        <a:ea typeface="+mn-ea"/>
        <a:cs typeface="+mn-cs"/>
      </a:defRPr>
    </a:lvl3pPr>
    <a:lvl4pPr marL="1371600" algn="ctr" rtl="0" fontAlgn="base">
      <a:spcBef>
        <a:spcPct val="0"/>
      </a:spcBef>
      <a:spcAft>
        <a:spcPct val="0"/>
      </a:spcAft>
      <a:defRPr sz="4400" kern="1200">
        <a:solidFill>
          <a:schemeClr val="tx2"/>
        </a:solidFill>
        <a:latin typeface="Arial" pitchFamily="-1" charset="0"/>
        <a:ea typeface="+mn-ea"/>
        <a:cs typeface="+mn-cs"/>
      </a:defRPr>
    </a:lvl4pPr>
    <a:lvl5pPr marL="1828800" algn="ctr" rtl="0" fontAlgn="base">
      <a:spcBef>
        <a:spcPct val="0"/>
      </a:spcBef>
      <a:spcAft>
        <a:spcPct val="0"/>
      </a:spcAft>
      <a:defRPr sz="4400" kern="1200">
        <a:solidFill>
          <a:schemeClr val="tx2"/>
        </a:solidFill>
        <a:latin typeface="Arial" pitchFamily="-1" charset="0"/>
        <a:ea typeface="+mn-ea"/>
        <a:cs typeface="+mn-cs"/>
      </a:defRPr>
    </a:lvl5pPr>
    <a:lvl6pPr marL="2286000" algn="l" defTabSz="457200" rtl="0" eaLnBrk="1" latinLnBrk="0" hangingPunct="1">
      <a:defRPr sz="4400" kern="1200">
        <a:solidFill>
          <a:schemeClr val="tx2"/>
        </a:solidFill>
        <a:latin typeface="Arial" pitchFamily="-1" charset="0"/>
        <a:ea typeface="+mn-ea"/>
        <a:cs typeface="+mn-cs"/>
      </a:defRPr>
    </a:lvl6pPr>
    <a:lvl7pPr marL="2743200" algn="l" defTabSz="457200" rtl="0" eaLnBrk="1" latinLnBrk="0" hangingPunct="1">
      <a:defRPr sz="4400" kern="1200">
        <a:solidFill>
          <a:schemeClr val="tx2"/>
        </a:solidFill>
        <a:latin typeface="Arial" pitchFamily="-1" charset="0"/>
        <a:ea typeface="+mn-ea"/>
        <a:cs typeface="+mn-cs"/>
      </a:defRPr>
    </a:lvl7pPr>
    <a:lvl8pPr marL="3200400" algn="l" defTabSz="457200" rtl="0" eaLnBrk="1" latinLnBrk="0" hangingPunct="1">
      <a:defRPr sz="4400" kern="1200">
        <a:solidFill>
          <a:schemeClr val="tx2"/>
        </a:solidFill>
        <a:latin typeface="Arial" pitchFamily="-1" charset="0"/>
        <a:ea typeface="+mn-ea"/>
        <a:cs typeface="+mn-cs"/>
      </a:defRPr>
    </a:lvl8pPr>
    <a:lvl9pPr marL="3657600" algn="l" defTabSz="457200" rtl="0" eaLnBrk="1" latinLnBrk="0" hangingPunct="1">
      <a:defRPr sz="4400" kern="1200">
        <a:solidFill>
          <a:schemeClr val="tx2"/>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CFE"/>
    <a:srgbClr val="000000"/>
    <a:srgbClr val="710D67"/>
    <a:srgbClr val="00007D"/>
    <a:srgbClr val="0000CC"/>
    <a:srgbClr val="000066"/>
    <a:srgbClr val="339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0" autoAdjust="0"/>
    <p:restoredTop sz="95385" autoAdjust="0"/>
  </p:normalViewPr>
  <p:slideViewPr>
    <p:cSldViewPr showGuides="1">
      <p:cViewPr varScale="1">
        <p:scale>
          <a:sx n="91" d="100"/>
          <a:sy n="91" d="100"/>
        </p:scale>
        <p:origin x="12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6768"/>
    </p:cViewPr>
  </p:sorterViewPr>
  <p:notesViewPr>
    <p:cSldViewPr showGuides="1">
      <p:cViewPr varScale="1">
        <p:scale>
          <a:sx n="72" d="100"/>
          <a:sy n="72" d="100"/>
        </p:scale>
        <p:origin x="3496" y="224"/>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gg:Documents:A%20Small%20Dose%20of%20Tox:SD%20P3%20Agents:Lead%20ED2:Misc&amp;Old%20Lead:Change%20in%20blood%20lea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sgg:Documents:A%20Small%20Dose%20of%20Tox:SD%20P3%20Agents:Lead%20ED2:Misc&amp;Old%20Lead:Change%20in%20blood%20lead.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a:ea typeface="Arial"/>
                <a:cs typeface="Arial"/>
              </a:defRPr>
            </a:pPr>
            <a:r>
              <a:rPr lang="en-US"/>
              <a:t>Acceptable Childhood Blood Lead Levels</a:t>
            </a:r>
          </a:p>
        </c:rich>
      </c:tx>
      <c:layout>
        <c:manualLayout>
          <c:xMode val="edge"/>
          <c:yMode val="edge"/>
          <c:x val="0.24112155034352001"/>
          <c:y val="4.1666701987967597E-2"/>
        </c:manualLayout>
      </c:layout>
      <c:overlay val="0"/>
      <c:spPr>
        <a:noFill/>
        <a:ln w="25400">
          <a:noFill/>
        </a:ln>
      </c:spPr>
    </c:title>
    <c:autoTitleDeleted val="0"/>
    <c:view3D>
      <c:rotX val="15"/>
      <c:hPercent val="46"/>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0280398994323"/>
          <c:y val="0.131944556295231"/>
          <c:w val="0.87102823612465197"/>
          <c:h val="0.61111162915685802"/>
        </c:manualLayout>
      </c:layout>
      <c:bar3D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Sheet1!$A$17:$A$25</c:f>
              <c:strCache>
                <c:ptCount val="9"/>
                <c:pt idx="0">
                  <c:v>CDC 1960</c:v>
                </c:pt>
                <c:pt idx="1">
                  <c:v>CDC 1973</c:v>
                </c:pt>
                <c:pt idx="2">
                  <c:v>CDC 1975</c:v>
                </c:pt>
                <c:pt idx="3">
                  <c:v>CDC 1985</c:v>
                </c:pt>
                <c:pt idx="4">
                  <c:v>WHO 1986</c:v>
                </c:pt>
                <c:pt idx="5">
                  <c:v>EPA 1986</c:v>
                </c:pt>
                <c:pt idx="6">
                  <c:v>CDC 1990</c:v>
                </c:pt>
                <c:pt idx="7">
                  <c:v>CDC 2012</c:v>
                </c:pt>
                <c:pt idx="8">
                  <c:v>CDC 20??</c:v>
                </c:pt>
              </c:strCache>
            </c:strRef>
          </c:cat>
          <c:val>
            <c:numRef>
              <c:f>Sheet1!$B$17:$B$25</c:f>
              <c:numCache>
                <c:formatCode>General</c:formatCode>
                <c:ptCount val="9"/>
                <c:pt idx="0">
                  <c:v>60</c:v>
                </c:pt>
                <c:pt idx="1">
                  <c:v>40</c:v>
                </c:pt>
                <c:pt idx="2">
                  <c:v>30</c:v>
                </c:pt>
                <c:pt idx="3">
                  <c:v>25</c:v>
                </c:pt>
                <c:pt idx="4">
                  <c:v>20</c:v>
                </c:pt>
                <c:pt idx="5">
                  <c:v>15</c:v>
                </c:pt>
                <c:pt idx="6">
                  <c:v>10</c:v>
                </c:pt>
                <c:pt idx="7">
                  <c:v>5</c:v>
                </c:pt>
                <c:pt idx="8">
                  <c:v>2</c:v>
                </c:pt>
              </c:numCache>
            </c:numRef>
          </c:val>
          <c:extLst>
            <c:ext xmlns:c16="http://schemas.microsoft.com/office/drawing/2014/chart" uri="{C3380CC4-5D6E-409C-BE32-E72D297353CC}">
              <c16:uniqueId val="{00000000-9896-624F-9889-F8CF79960069}"/>
            </c:ext>
          </c:extLst>
        </c:ser>
        <c:dLbls>
          <c:showLegendKey val="0"/>
          <c:showVal val="1"/>
          <c:showCatName val="0"/>
          <c:showSerName val="0"/>
          <c:showPercent val="0"/>
          <c:showBubbleSize val="0"/>
        </c:dLbls>
        <c:gapWidth val="150"/>
        <c:shape val="box"/>
        <c:axId val="1360480128"/>
        <c:axId val="1360482832"/>
        <c:axId val="0"/>
      </c:bar3DChart>
      <c:catAx>
        <c:axId val="1360480128"/>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Agency and Year</a:t>
                </a:r>
              </a:p>
            </c:rich>
          </c:tx>
          <c:layout>
            <c:manualLayout>
              <c:xMode val="edge"/>
              <c:yMode val="edge"/>
              <c:x val="0.441121595977292"/>
              <c:y val="0.87500074174731901"/>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60482832"/>
        <c:crosses val="autoZero"/>
        <c:auto val="1"/>
        <c:lblAlgn val="ctr"/>
        <c:lblOffset val="100"/>
        <c:tickLblSkip val="1"/>
        <c:tickMarkSkip val="1"/>
        <c:noMultiLvlLbl val="0"/>
      </c:catAx>
      <c:valAx>
        <c:axId val="1360482832"/>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Blood Lead (ug/dl)</a:t>
                </a:r>
              </a:p>
            </c:rich>
          </c:tx>
          <c:layout>
            <c:manualLayout>
              <c:xMode val="edge"/>
              <c:yMode val="edge"/>
              <c:x val="5.5853513593819598E-2"/>
              <c:y val="0.237390523552976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6048012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a:ea typeface="Arial"/>
                <a:cs typeface="Arial"/>
              </a:defRPr>
            </a:pPr>
            <a:r>
              <a:rPr lang="en-US"/>
              <a:t>Acceptable Childhood Blood Lead Levels</a:t>
            </a:r>
          </a:p>
        </c:rich>
      </c:tx>
      <c:layout>
        <c:manualLayout>
          <c:xMode val="edge"/>
          <c:yMode val="edge"/>
          <c:x val="0.24112155034352001"/>
          <c:y val="4.1666701987967597E-2"/>
        </c:manualLayout>
      </c:layout>
      <c:overlay val="0"/>
      <c:spPr>
        <a:noFill/>
        <a:ln w="25400">
          <a:noFill/>
        </a:ln>
      </c:spPr>
    </c:title>
    <c:autoTitleDeleted val="0"/>
    <c:view3D>
      <c:rotX val="15"/>
      <c:hPercent val="46"/>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0280398994323"/>
          <c:y val="0.131944556295231"/>
          <c:w val="0.87102823612465197"/>
          <c:h val="0.61111162915685802"/>
        </c:manualLayout>
      </c:layout>
      <c:bar3D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Sheet1!$A$17:$A$25</c:f>
              <c:strCache>
                <c:ptCount val="9"/>
                <c:pt idx="0">
                  <c:v>CDC 1960</c:v>
                </c:pt>
                <c:pt idx="1">
                  <c:v>CDC 1973</c:v>
                </c:pt>
                <c:pt idx="2">
                  <c:v>CDC 1975</c:v>
                </c:pt>
                <c:pt idx="3">
                  <c:v>CDC 1985</c:v>
                </c:pt>
                <c:pt idx="4">
                  <c:v>WHO 1986</c:v>
                </c:pt>
                <c:pt idx="5">
                  <c:v>EPA 1986</c:v>
                </c:pt>
                <c:pt idx="6">
                  <c:v>CDC 1990</c:v>
                </c:pt>
                <c:pt idx="7">
                  <c:v>CDC 2012</c:v>
                </c:pt>
                <c:pt idx="8">
                  <c:v>CDC 20??</c:v>
                </c:pt>
              </c:strCache>
            </c:strRef>
          </c:cat>
          <c:val>
            <c:numRef>
              <c:f>Sheet1!$B$17:$B$25</c:f>
              <c:numCache>
                <c:formatCode>General</c:formatCode>
                <c:ptCount val="9"/>
                <c:pt idx="0">
                  <c:v>60</c:v>
                </c:pt>
                <c:pt idx="1">
                  <c:v>40</c:v>
                </c:pt>
                <c:pt idx="2">
                  <c:v>30</c:v>
                </c:pt>
                <c:pt idx="3">
                  <c:v>25</c:v>
                </c:pt>
                <c:pt idx="4">
                  <c:v>20</c:v>
                </c:pt>
                <c:pt idx="5">
                  <c:v>15</c:v>
                </c:pt>
                <c:pt idx="6">
                  <c:v>10</c:v>
                </c:pt>
                <c:pt idx="7">
                  <c:v>5</c:v>
                </c:pt>
                <c:pt idx="8">
                  <c:v>2</c:v>
                </c:pt>
              </c:numCache>
            </c:numRef>
          </c:val>
          <c:extLst>
            <c:ext xmlns:c16="http://schemas.microsoft.com/office/drawing/2014/chart" uri="{C3380CC4-5D6E-409C-BE32-E72D297353CC}">
              <c16:uniqueId val="{00000000-6323-9146-920E-7D579AE987BD}"/>
            </c:ext>
          </c:extLst>
        </c:ser>
        <c:dLbls>
          <c:showLegendKey val="0"/>
          <c:showVal val="1"/>
          <c:showCatName val="0"/>
          <c:showSerName val="0"/>
          <c:showPercent val="0"/>
          <c:showBubbleSize val="0"/>
        </c:dLbls>
        <c:gapWidth val="150"/>
        <c:shape val="box"/>
        <c:axId val="1362851152"/>
        <c:axId val="1362855552"/>
        <c:axId val="0"/>
      </c:bar3DChart>
      <c:catAx>
        <c:axId val="1362851152"/>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Agency and Year</a:t>
                </a:r>
              </a:p>
            </c:rich>
          </c:tx>
          <c:layout>
            <c:manualLayout>
              <c:xMode val="edge"/>
              <c:yMode val="edge"/>
              <c:x val="0.441121595977292"/>
              <c:y val="0.87500074174731901"/>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62855552"/>
        <c:crosses val="autoZero"/>
        <c:auto val="1"/>
        <c:lblAlgn val="ctr"/>
        <c:lblOffset val="100"/>
        <c:tickLblSkip val="1"/>
        <c:tickMarkSkip val="1"/>
        <c:noMultiLvlLbl val="0"/>
      </c:catAx>
      <c:valAx>
        <c:axId val="1362855552"/>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Blood Lead (ug/dl)</a:t>
                </a:r>
              </a:p>
            </c:rich>
          </c:tx>
          <c:layout>
            <c:manualLayout>
              <c:xMode val="edge"/>
              <c:yMode val="edge"/>
              <c:x val="5.5853513593819598E-2"/>
              <c:y val="0.237390523552976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6285115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F704C-1B88-AF44-A031-7E7AF272944D}"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61008DF8-A8F5-5445-9CCA-339B7307BCD3}">
      <dgm:prSet phldrT="[Text]"/>
      <dgm:spPr>
        <a:solidFill>
          <a:schemeClr val="accent4">
            <a:lumMod val="40000"/>
            <a:lumOff val="60000"/>
          </a:schemeClr>
        </a:solidFill>
      </dgm:spPr>
      <dgm:t>
        <a:bodyPr/>
        <a:lstStyle/>
        <a:p>
          <a:r>
            <a:rPr lang="en-US" b="1" dirty="0"/>
            <a:t>ACTION</a:t>
          </a:r>
        </a:p>
      </dgm:t>
    </dgm:pt>
    <dgm:pt modelId="{C2FF060E-6F69-CB47-AC71-C419A1BF0B06}" type="parTrans" cxnId="{2A98495F-4219-044C-91AA-E5D66D69414C}">
      <dgm:prSet/>
      <dgm:spPr/>
      <dgm:t>
        <a:bodyPr/>
        <a:lstStyle/>
        <a:p>
          <a:endParaRPr lang="en-US"/>
        </a:p>
      </dgm:t>
    </dgm:pt>
    <dgm:pt modelId="{F993EB93-45BE-3949-84EB-18660DF777F5}" type="sibTrans" cxnId="{2A98495F-4219-044C-91AA-E5D66D69414C}">
      <dgm:prSet/>
      <dgm:spPr/>
      <dgm:t>
        <a:bodyPr/>
        <a:lstStyle/>
        <a:p>
          <a:endParaRPr lang="en-US"/>
        </a:p>
      </dgm:t>
    </dgm:pt>
    <dgm:pt modelId="{17C811E3-F776-2249-8361-515FBD2DA724}">
      <dgm:prSet phldrT="[Text]"/>
      <dgm:spPr>
        <a:solidFill>
          <a:schemeClr val="accent4">
            <a:lumMod val="40000"/>
            <a:lumOff val="60000"/>
          </a:schemeClr>
        </a:solidFill>
      </dgm:spPr>
      <dgm:t>
        <a:bodyPr/>
        <a:lstStyle/>
        <a:p>
          <a:r>
            <a:rPr lang="en-US" b="1" dirty="0"/>
            <a:t>Science</a:t>
          </a:r>
        </a:p>
      </dgm:t>
    </dgm:pt>
    <dgm:pt modelId="{39BB80EF-0AAF-FE4E-B6D4-E893D0C551FA}" type="parTrans" cxnId="{8D48AD9D-20B5-194E-BA73-2D92F4E28EB2}">
      <dgm:prSet/>
      <dgm:spPr/>
      <dgm:t>
        <a:bodyPr/>
        <a:lstStyle/>
        <a:p>
          <a:endParaRPr lang="en-US"/>
        </a:p>
      </dgm:t>
    </dgm:pt>
    <dgm:pt modelId="{AD7CA535-04F2-5F45-9DA5-0E34944907C2}" type="sibTrans" cxnId="{8D48AD9D-20B5-194E-BA73-2D92F4E28EB2}">
      <dgm:prSet/>
      <dgm:spPr>
        <a:solidFill>
          <a:schemeClr val="accent4">
            <a:lumMod val="40000"/>
            <a:lumOff val="60000"/>
          </a:schemeClr>
        </a:solidFill>
      </dgm:spPr>
      <dgm:t>
        <a:bodyPr/>
        <a:lstStyle/>
        <a:p>
          <a:endParaRPr lang="en-US"/>
        </a:p>
      </dgm:t>
    </dgm:pt>
    <dgm:pt modelId="{8B5CCFD8-AAF1-EF42-A336-44643DD14BC5}">
      <dgm:prSet phldrT="[Text]"/>
      <dgm:spPr>
        <a:solidFill>
          <a:schemeClr val="accent4">
            <a:lumMod val="40000"/>
            <a:lumOff val="60000"/>
          </a:schemeClr>
        </a:solidFill>
      </dgm:spPr>
      <dgm:t>
        <a:bodyPr/>
        <a:lstStyle/>
        <a:p>
          <a:r>
            <a:rPr lang="en-US" b="1" dirty="0"/>
            <a:t>History</a:t>
          </a:r>
        </a:p>
      </dgm:t>
    </dgm:pt>
    <dgm:pt modelId="{9A06D4D6-E953-5748-88CC-C3E170A9A54B}" type="parTrans" cxnId="{96BF0317-DE87-D14C-92AB-66832DBFEAAD}">
      <dgm:prSet/>
      <dgm:spPr/>
      <dgm:t>
        <a:bodyPr/>
        <a:lstStyle/>
        <a:p>
          <a:endParaRPr lang="en-US"/>
        </a:p>
      </dgm:t>
    </dgm:pt>
    <dgm:pt modelId="{D9F2B2E7-2776-284A-8F40-40044F501108}" type="sibTrans" cxnId="{96BF0317-DE87-D14C-92AB-66832DBFEAAD}">
      <dgm:prSet/>
      <dgm:spPr>
        <a:solidFill>
          <a:schemeClr val="accent4">
            <a:lumMod val="40000"/>
            <a:lumOff val="60000"/>
          </a:schemeClr>
        </a:solidFill>
      </dgm:spPr>
      <dgm:t>
        <a:bodyPr/>
        <a:lstStyle/>
        <a:p>
          <a:endParaRPr lang="en-US"/>
        </a:p>
      </dgm:t>
    </dgm:pt>
    <dgm:pt modelId="{8527FB23-CB13-FC47-A531-DB678514156D}">
      <dgm:prSet phldrT="[Text]"/>
      <dgm:spPr>
        <a:solidFill>
          <a:schemeClr val="accent4">
            <a:lumMod val="40000"/>
            <a:lumOff val="60000"/>
          </a:schemeClr>
        </a:solidFill>
      </dgm:spPr>
      <dgm:t>
        <a:bodyPr/>
        <a:lstStyle/>
        <a:p>
          <a:r>
            <a:rPr lang="en-US" b="1" dirty="0"/>
            <a:t>Ethics</a:t>
          </a:r>
        </a:p>
      </dgm:t>
    </dgm:pt>
    <dgm:pt modelId="{3017FB1A-DCF5-6543-8C36-A52A12668DB7}" type="parTrans" cxnId="{5170C3D0-294C-5740-877D-49CFED61FDC1}">
      <dgm:prSet/>
      <dgm:spPr/>
      <dgm:t>
        <a:bodyPr/>
        <a:lstStyle/>
        <a:p>
          <a:endParaRPr lang="en-US"/>
        </a:p>
      </dgm:t>
    </dgm:pt>
    <dgm:pt modelId="{737B648D-77CA-3345-9B19-4E1030DEB6E6}" type="sibTrans" cxnId="{5170C3D0-294C-5740-877D-49CFED61FDC1}">
      <dgm:prSet/>
      <dgm:spPr>
        <a:solidFill>
          <a:schemeClr val="accent4">
            <a:lumMod val="40000"/>
            <a:lumOff val="60000"/>
          </a:schemeClr>
        </a:solidFill>
      </dgm:spPr>
      <dgm:t>
        <a:bodyPr/>
        <a:lstStyle/>
        <a:p>
          <a:endParaRPr lang="en-US"/>
        </a:p>
      </dgm:t>
    </dgm:pt>
    <dgm:pt modelId="{2EE9E09B-F87A-F64D-A1ED-31E4F10235BC}" type="pres">
      <dgm:prSet presAssocID="{920F704C-1B88-AF44-A031-7E7AF272944D}" presName="Name0" presStyleCnt="0">
        <dgm:presLayoutVars>
          <dgm:chMax val="1"/>
          <dgm:dir/>
          <dgm:animLvl val="ctr"/>
          <dgm:resizeHandles val="exact"/>
        </dgm:presLayoutVars>
      </dgm:prSet>
      <dgm:spPr/>
    </dgm:pt>
    <dgm:pt modelId="{494A2B88-BBCE-7A4C-8498-A118D76D2A27}" type="pres">
      <dgm:prSet presAssocID="{61008DF8-A8F5-5445-9CCA-339B7307BCD3}" presName="centerShape" presStyleLbl="node0" presStyleIdx="0" presStyleCnt="1"/>
      <dgm:spPr/>
    </dgm:pt>
    <dgm:pt modelId="{427A1351-5C6B-1948-98AC-30793FAB51F3}" type="pres">
      <dgm:prSet presAssocID="{17C811E3-F776-2249-8361-515FBD2DA724}" presName="node" presStyleLbl="node1" presStyleIdx="0" presStyleCnt="3">
        <dgm:presLayoutVars>
          <dgm:bulletEnabled val="1"/>
        </dgm:presLayoutVars>
      </dgm:prSet>
      <dgm:spPr/>
    </dgm:pt>
    <dgm:pt modelId="{BA1DB670-20AF-8F47-A48C-7466CB1B9998}" type="pres">
      <dgm:prSet presAssocID="{17C811E3-F776-2249-8361-515FBD2DA724}" presName="dummy" presStyleCnt="0"/>
      <dgm:spPr/>
    </dgm:pt>
    <dgm:pt modelId="{591206CE-1B69-7943-87EC-FEF6A06CC3CB}" type="pres">
      <dgm:prSet presAssocID="{AD7CA535-04F2-5F45-9DA5-0E34944907C2}" presName="sibTrans" presStyleLbl="sibTrans2D1" presStyleIdx="0" presStyleCnt="3"/>
      <dgm:spPr/>
    </dgm:pt>
    <dgm:pt modelId="{EC55B864-955F-6F42-A047-F9F1184A2FD0}" type="pres">
      <dgm:prSet presAssocID="{8B5CCFD8-AAF1-EF42-A336-44643DD14BC5}" presName="node" presStyleLbl="node1" presStyleIdx="1" presStyleCnt="3">
        <dgm:presLayoutVars>
          <dgm:bulletEnabled val="1"/>
        </dgm:presLayoutVars>
      </dgm:prSet>
      <dgm:spPr/>
    </dgm:pt>
    <dgm:pt modelId="{39E39E6F-723E-A443-9C93-F82168EFA706}" type="pres">
      <dgm:prSet presAssocID="{8B5CCFD8-AAF1-EF42-A336-44643DD14BC5}" presName="dummy" presStyleCnt="0"/>
      <dgm:spPr/>
    </dgm:pt>
    <dgm:pt modelId="{F46136D9-CD8D-D84A-A1BC-F0CF2A492FF9}" type="pres">
      <dgm:prSet presAssocID="{D9F2B2E7-2776-284A-8F40-40044F501108}" presName="sibTrans" presStyleLbl="sibTrans2D1" presStyleIdx="1" presStyleCnt="3"/>
      <dgm:spPr/>
    </dgm:pt>
    <dgm:pt modelId="{96CB2CD2-BA39-8B4A-8E7E-3A3ABB05B05F}" type="pres">
      <dgm:prSet presAssocID="{8527FB23-CB13-FC47-A531-DB678514156D}" presName="node" presStyleLbl="node1" presStyleIdx="2" presStyleCnt="3">
        <dgm:presLayoutVars>
          <dgm:bulletEnabled val="1"/>
        </dgm:presLayoutVars>
      </dgm:prSet>
      <dgm:spPr/>
    </dgm:pt>
    <dgm:pt modelId="{6C7B628D-C2F3-FD4B-B024-8466A2090B8E}" type="pres">
      <dgm:prSet presAssocID="{8527FB23-CB13-FC47-A531-DB678514156D}" presName="dummy" presStyleCnt="0"/>
      <dgm:spPr/>
    </dgm:pt>
    <dgm:pt modelId="{9C23548C-48F9-2B4E-837F-39EFABAEB63A}" type="pres">
      <dgm:prSet presAssocID="{737B648D-77CA-3345-9B19-4E1030DEB6E6}" presName="sibTrans" presStyleLbl="sibTrans2D1" presStyleIdx="2" presStyleCnt="3"/>
      <dgm:spPr/>
    </dgm:pt>
  </dgm:ptLst>
  <dgm:cxnLst>
    <dgm:cxn modelId="{96BF0317-DE87-D14C-92AB-66832DBFEAAD}" srcId="{61008DF8-A8F5-5445-9CCA-339B7307BCD3}" destId="{8B5CCFD8-AAF1-EF42-A336-44643DD14BC5}" srcOrd="1" destOrd="0" parTransId="{9A06D4D6-E953-5748-88CC-C3E170A9A54B}" sibTransId="{D9F2B2E7-2776-284A-8F40-40044F501108}"/>
    <dgm:cxn modelId="{0DAC953E-DB5C-754D-9610-ABEC204782B1}" type="presOf" srcId="{920F704C-1B88-AF44-A031-7E7AF272944D}" destId="{2EE9E09B-F87A-F64D-A1ED-31E4F10235BC}" srcOrd="0" destOrd="0" presId="urn:microsoft.com/office/officeart/2005/8/layout/radial6"/>
    <dgm:cxn modelId="{2A98495F-4219-044C-91AA-E5D66D69414C}" srcId="{920F704C-1B88-AF44-A031-7E7AF272944D}" destId="{61008DF8-A8F5-5445-9CCA-339B7307BCD3}" srcOrd="0" destOrd="0" parTransId="{C2FF060E-6F69-CB47-AC71-C419A1BF0B06}" sibTransId="{F993EB93-45BE-3949-84EB-18660DF777F5}"/>
    <dgm:cxn modelId="{34CB1086-6C58-884F-9958-236B6F6E170F}" type="presOf" srcId="{17C811E3-F776-2249-8361-515FBD2DA724}" destId="{427A1351-5C6B-1948-98AC-30793FAB51F3}" srcOrd="0" destOrd="0" presId="urn:microsoft.com/office/officeart/2005/8/layout/radial6"/>
    <dgm:cxn modelId="{A1591188-DE10-A94D-B1C6-16C1670B2E8C}" type="presOf" srcId="{D9F2B2E7-2776-284A-8F40-40044F501108}" destId="{F46136D9-CD8D-D84A-A1BC-F0CF2A492FF9}" srcOrd="0" destOrd="0" presId="urn:microsoft.com/office/officeart/2005/8/layout/radial6"/>
    <dgm:cxn modelId="{8D48AD9D-20B5-194E-BA73-2D92F4E28EB2}" srcId="{61008DF8-A8F5-5445-9CCA-339B7307BCD3}" destId="{17C811E3-F776-2249-8361-515FBD2DA724}" srcOrd="0" destOrd="0" parTransId="{39BB80EF-0AAF-FE4E-B6D4-E893D0C551FA}" sibTransId="{AD7CA535-04F2-5F45-9DA5-0E34944907C2}"/>
    <dgm:cxn modelId="{6B2361BD-F5DF-E441-99A6-138B47A6A8DE}" type="presOf" srcId="{8B5CCFD8-AAF1-EF42-A336-44643DD14BC5}" destId="{EC55B864-955F-6F42-A047-F9F1184A2FD0}" srcOrd="0" destOrd="0" presId="urn:microsoft.com/office/officeart/2005/8/layout/radial6"/>
    <dgm:cxn modelId="{102432CE-1012-C844-A265-122512DE4AD1}" type="presOf" srcId="{737B648D-77CA-3345-9B19-4E1030DEB6E6}" destId="{9C23548C-48F9-2B4E-837F-39EFABAEB63A}" srcOrd="0" destOrd="0" presId="urn:microsoft.com/office/officeart/2005/8/layout/radial6"/>
    <dgm:cxn modelId="{5170C3D0-294C-5740-877D-49CFED61FDC1}" srcId="{61008DF8-A8F5-5445-9CCA-339B7307BCD3}" destId="{8527FB23-CB13-FC47-A531-DB678514156D}" srcOrd="2" destOrd="0" parTransId="{3017FB1A-DCF5-6543-8C36-A52A12668DB7}" sibTransId="{737B648D-77CA-3345-9B19-4E1030DEB6E6}"/>
    <dgm:cxn modelId="{545BC0DD-015C-4344-B048-922CD486AE1B}" type="presOf" srcId="{61008DF8-A8F5-5445-9CCA-339B7307BCD3}" destId="{494A2B88-BBCE-7A4C-8498-A118D76D2A27}" srcOrd="0" destOrd="0" presId="urn:microsoft.com/office/officeart/2005/8/layout/radial6"/>
    <dgm:cxn modelId="{2F17A6F2-ABDF-7648-8D2B-65EEDA80F39C}" type="presOf" srcId="{8527FB23-CB13-FC47-A531-DB678514156D}" destId="{96CB2CD2-BA39-8B4A-8E7E-3A3ABB05B05F}" srcOrd="0" destOrd="0" presId="urn:microsoft.com/office/officeart/2005/8/layout/radial6"/>
    <dgm:cxn modelId="{AFE602F5-7588-5E42-AF9A-65ADD249D01C}" type="presOf" srcId="{AD7CA535-04F2-5F45-9DA5-0E34944907C2}" destId="{591206CE-1B69-7943-87EC-FEF6A06CC3CB}" srcOrd="0" destOrd="0" presId="urn:microsoft.com/office/officeart/2005/8/layout/radial6"/>
    <dgm:cxn modelId="{E1643ED4-173E-8B46-AAB6-E94E93C60FE9}" type="presParOf" srcId="{2EE9E09B-F87A-F64D-A1ED-31E4F10235BC}" destId="{494A2B88-BBCE-7A4C-8498-A118D76D2A27}" srcOrd="0" destOrd="0" presId="urn:microsoft.com/office/officeart/2005/8/layout/radial6"/>
    <dgm:cxn modelId="{3F662D37-EA9F-3D42-B040-828117E47556}" type="presParOf" srcId="{2EE9E09B-F87A-F64D-A1ED-31E4F10235BC}" destId="{427A1351-5C6B-1948-98AC-30793FAB51F3}" srcOrd="1" destOrd="0" presId="urn:microsoft.com/office/officeart/2005/8/layout/radial6"/>
    <dgm:cxn modelId="{62830E99-3348-F74C-B396-09C5C0C18BD2}" type="presParOf" srcId="{2EE9E09B-F87A-F64D-A1ED-31E4F10235BC}" destId="{BA1DB670-20AF-8F47-A48C-7466CB1B9998}" srcOrd="2" destOrd="0" presId="urn:microsoft.com/office/officeart/2005/8/layout/radial6"/>
    <dgm:cxn modelId="{4601BA04-856F-464F-9D0E-B114439CA25C}" type="presParOf" srcId="{2EE9E09B-F87A-F64D-A1ED-31E4F10235BC}" destId="{591206CE-1B69-7943-87EC-FEF6A06CC3CB}" srcOrd="3" destOrd="0" presId="urn:microsoft.com/office/officeart/2005/8/layout/radial6"/>
    <dgm:cxn modelId="{F09DBE00-A6BF-C64A-926C-5EA681E2B8AE}" type="presParOf" srcId="{2EE9E09B-F87A-F64D-A1ED-31E4F10235BC}" destId="{EC55B864-955F-6F42-A047-F9F1184A2FD0}" srcOrd="4" destOrd="0" presId="urn:microsoft.com/office/officeart/2005/8/layout/radial6"/>
    <dgm:cxn modelId="{39B0F95B-C59C-4142-8B9B-ED3C11C2316F}" type="presParOf" srcId="{2EE9E09B-F87A-F64D-A1ED-31E4F10235BC}" destId="{39E39E6F-723E-A443-9C93-F82168EFA706}" srcOrd="5" destOrd="0" presId="urn:microsoft.com/office/officeart/2005/8/layout/radial6"/>
    <dgm:cxn modelId="{4C535C19-B61E-2B42-BCCC-3F6B41C15421}" type="presParOf" srcId="{2EE9E09B-F87A-F64D-A1ED-31E4F10235BC}" destId="{F46136D9-CD8D-D84A-A1BC-F0CF2A492FF9}" srcOrd="6" destOrd="0" presId="urn:microsoft.com/office/officeart/2005/8/layout/radial6"/>
    <dgm:cxn modelId="{EA551CE6-BCAC-EB46-ACF1-55D8F25AFED2}" type="presParOf" srcId="{2EE9E09B-F87A-F64D-A1ED-31E4F10235BC}" destId="{96CB2CD2-BA39-8B4A-8E7E-3A3ABB05B05F}" srcOrd="7" destOrd="0" presId="urn:microsoft.com/office/officeart/2005/8/layout/radial6"/>
    <dgm:cxn modelId="{A7BD5135-ADDD-FD4D-8836-FED98FECB64C}" type="presParOf" srcId="{2EE9E09B-F87A-F64D-A1ED-31E4F10235BC}" destId="{6C7B628D-C2F3-FD4B-B024-8466A2090B8E}" srcOrd="8" destOrd="0" presId="urn:microsoft.com/office/officeart/2005/8/layout/radial6"/>
    <dgm:cxn modelId="{D9764E26-AA14-0D4B-A131-76B168EE3BD7}" type="presParOf" srcId="{2EE9E09B-F87A-F64D-A1ED-31E4F10235BC}" destId="{9C23548C-48F9-2B4E-837F-39EFABAEB63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548C-48F9-2B4E-837F-39EFABAEB63A}">
      <dsp:nvSpPr>
        <dsp:cNvPr id="0" name=""/>
        <dsp:cNvSpPr/>
      </dsp:nvSpPr>
      <dsp:spPr>
        <a:xfrm>
          <a:off x="2256868" y="654744"/>
          <a:ext cx="4359130" cy="4359130"/>
        </a:xfrm>
        <a:prstGeom prst="blockArc">
          <a:avLst>
            <a:gd name="adj1" fmla="val 9000000"/>
            <a:gd name="adj2" fmla="val 16200000"/>
            <a:gd name="adj3" fmla="val 4643"/>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6136D9-CD8D-D84A-A1BC-F0CF2A492FF9}">
      <dsp:nvSpPr>
        <dsp:cNvPr id="0" name=""/>
        <dsp:cNvSpPr/>
      </dsp:nvSpPr>
      <dsp:spPr>
        <a:xfrm>
          <a:off x="2256868" y="654744"/>
          <a:ext cx="4359130" cy="4359130"/>
        </a:xfrm>
        <a:prstGeom prst="blockArc">
          <a:avLst>
            <a:gd name="adj1" fmla="val 1800000"/>
            <a:gd name="adj2" fmla="val 9000000"/>
            <a:gd name="adj3" fmla="val 4643"/>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1206CE-1B69-7943-87EC-FEF6A06CC3CB}">
      <dsp:nvSpPr>
        <dsp:cNvPr id="0" name=""/>
        <dsp:cNvSpPr/>
      </dsp:nvSpPr>
      <dsp:spPr>
        <a:xfrm>
          <a:off x="2256868" y="654744"/>
          <a:ext cx="4359130" cy="4359130"/>
        </a:xfrm>
        <a:prstGeom prst="blockArc">
          <a:avLst>
            <a:gd name="adj1" fmla="val 16200000"/>
            <a:gd name="adj2" fmla="val 1800000"/>
            <a:gd name="adj3" fmla="val 4643"/>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4A2B88-BBCE-7A4C-8498-A118D76D2A27}">
      <dsp:nvSpPr>
        <dsp:cNvPr id="0" name=""/>
        <dsp:cNvSpPr/>
      </dsp:nvSpPr>
      <dsp:spPr>
        <a:xfrm>
          <a:off x="3432387" y="1830263"/>
          <a:ext cx="2008092" cy="2008092"/>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ACTION</a:t>
          </a:r>
        </a:p>
      </dsp:txBody>
      <dsp:txXfrm>
        <a:off x="3726465" y="2124341"/>
        <a:ext cx="1419936" cy="1419936"/>
      </dsp:txXfrm>
    </dsp:sp>
    <dsp:sp modelId="{427A1351-5C6B-1948-98AC-30793FAB51F3}">
      <dsp:nvSpPr>
        <dsp:cNvPr id="0" name=""/>
        <dsp:cNvSpPr/>
      </dsp:nvSpPr>
      <dsp:spPr>
        <a:xfrm>
          <a:off x="3733601" y="2516"/>
          <a:ext cx="1405665" cy="1405665"/>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Science</a:t>
          </a:r>
        </a:p>
      </dsp:txBody>
      <dsp:txXfrm>
        <a:off x="3939456" y="208371"/>
        <a:ext cx="993955" cy="993955"/>
      </dsp:txXfrm>
    </dsp:sp>
    <dsp:sp modelId="{EC55B864-955F-6F42-A047-F9F1184A2FD0}">
      <dsp:nvSpPr>
        <dsp:cNvPr id="0" name=""/>
        <dsp:cNvSpPr/>
      </dsp:nvSpPr>
      <dsp:spPr>
        <a:xfrm>
          <a:off x="5577336" y="3195958"/>
          <a:ext cx="1405665" cy="1405665"/>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History</a:t>
          </a:r>
        </a:p>
      </dsp:txBody>
      <dsp:txXfrm>
        <a:off x="5783191" y="3401813"/>
        <a:ext cx="993955" cy="993955"/>
      </dsp:txXfrm>
    </dsp:sp>
    <dsp:sp modelId="{96CB2CD2-BA39-8B4A-8E7E-3A3ABB05B05F}">
      <dsp:nvSpPr>
        <dsp:cNvPr id="0" name=""/>
        <dsp:cNvSpPr/>
      </dsp:nvSpPr>
      <dsp:spPr>
        <a:xfrm>
          <a:off x="1889866" y="3195958"/>
          <a:ext cx="1405665" cy="1405665"/>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Ethics</a:t>
          </a:r>
        </a:p>
      </dsp:txBody>
      <dsp:txXfrm>
        <a:off x="2095721" y="3401813"/>
        <a:ext cx="993955" cy="9939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l" defTabSz="965200">
              <a:defRPr sz="1300">
                <a:solidFill>
                  <a:schemeClr val="tx1"/>
                </a:solidFill>
                <a:latin typeface="Times New Roman" pitchFamily="-1" charset="0"/>
              </a:defRPr>
            </a:lvl1pPr>
          </a:lstStyle>
          <a:p>
            <a:endParaRPr lang="en-US"/>
          </a:p>
        </p:txBody>
      </p:sp>
      <p:sp>
        <p:nvSpPr>
          <p:cNvPr id="67587"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itchFamily="-1" charset="0"/>
              </a:defRPr>
            </a:lvl1pPr>
          </a:lstStyle>
          <a:p>
            <a:fld id="{789BCA7A-C19B-E54D-999A-27C0AA0EF71D}" type="datetime4">
              <a:rPr lang="en-US"/>
              <a:pPr/>
              <a:t>November 1, 2020</a:t>
            </a:fld>
            <a:endParaRPr lang="en-US"/>
          </a:p>
        </p:txBody>
      </p:sp>
      <p:sp>
        <p:nvSpPr>
          <p:cNvPr id="67588"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l" defTabSz="965200">
              <a:defRPr sz="1300">
                <a:solidFill>
                  <a:schemeClr val="tx1"/>
                </a:solidFill>
                <a:latin typeface="Times New Roman" pitchFamily="-1" charset="0"/>
              </a:defRPr>
            </a:lvl1pPr>
          </a:lstStyle>
          <a:p>
            <a:r>
              <a:rPr lang="en-US"/>
              <a:t>A Small Dose of Toxicology - Overview</a:t>
            </a:r>
          </a:p>
        </p:txBody>
      </p:sp>
      <p:sp>
        <p:nvSpPr>
          <p:cNvPr id="67589"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itchFamily="-1" charset="0"/>
              </a:defRPr>
            </a:lvl1pPr>
          </a:lstStyle>
          <a:p>
            <a:fld id="{7342C260-A7F1-9C41-BB4C-771203913F30}" type="slidenum">
              <a:rPr lang="en-US"/>
              <a:pPr/>
              <a:t>‹#›</a:t>
            </a:fld>
            <a:endParaRPr lang="en-US"/>
          </a:p>
        </p:txBody>
      </p:sp>
    </p:spTree>
    <p:extLst>
      <p:ext uri="{BB962C8B-B14F-4D97-AF65-F5344CB8AC3E}">
        <p14:creationId xmlns:p14="http://schemas.microsoft.com/office/powerpoint/2010/main" val="2564359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l" defTabSz="965200">
              <a:defRPr sz="1300">
                <a:solidFill>
                  <a:schemeClr val="tx1"/>
                </a:solidFill>
                <a:latin typeface="Times New Roman" pitchFamily="-1" charset="0"/>
              </a:defRPr>
            </a:lvl1pPr>
          </a:lstStyle>
          <a:p>
            <a:endParaRPr lang="en-US"/>
          </a:p>
        </p:txBody>
      </p:sp>
      <p:sp>
        <p:nvSpPr>
          <p:cNvPr id="3075"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itchFamily="-1" charset="0"/>
              </a:defRPr>
            </a:lvl1pPr>
          </a:lstStyle>
          <a:p>
            <a:fld id="{347E07AE-1332-9640-B791-3BE7E0FF1139}" type="datetime4">
              <a:rPr lang="en-US"/>
              <a:pPr/>
              <a:t>November 1, 2020</a:t>
            </a:fld>
            <a:endParaRPr lang="en-US"/>
          </a:p>
        </p:txBody>
      </p:sp>
      <p:sp>
        <p:nvSpPr>
          <p:cNvPr id="3076"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l" defTabSz="965200">
              <a:defRPr sz="1300">
                <a:solidFill>
                  <a:schemeClr val="tx1"/>
                </a:solidFill>
                <a:latin typeface="Times New Roman" pitchFamily="-1" charset="0"/>
              </a:defRPr>
            </a:lvl1pPr>
          </a:lstStyle>
          <a:p>
            <a:r>
              <a:rPr lang="en-US"/>
              <a:t>A Small Dose of Toxicology - Overview</a:t>
            </a:r>
          </a:p>
        </p:txBody>
      </p:sp>
      <p:sp>
        <p:nvSpPr>
          <p:cNvPr id="3079"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itchFamily="-1" charset="0"/>
              </a:defRPr>
            </a:lvl1pPr>
          </a:lstStyle>
          <a:p>
            <a:fld id="{3C8A85E1-D1B6-1D47-827F-C63EBD8049A7}" type="slidenum">
              <a:rPr lang="en-US"/>
              <a:pPr/>
              <a:t>‹#›</a:t>
            </a:fld>
            <a:endParaRPr lang="en-US"/>
          </a:p>
        </p:txBody>
      </p:sp>
    </p:spTree>
    <p:extLst>
      <p:ext uri="{BB962C8B-B14F-4D97-AF65-F5344CB8AC3E}">
        <p14:creationId xmlns:p14="http://schemas.microsoft.com/office/powerpoint/2010/main" val="1718846218"/>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 charset="0"/>
        <a:ea typeface="+mn-ea"/>
        <a:cs typeface="+mn-cs"/>
      </a:defRPr>
    </a:lvl1pPr>
    <a:lvl2pPr marL="4572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B3237C0-BA66-C04A-8F4C-9FE0ACB00B73}"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E89A63EE-1B21-D14E-9DDD-6C1F73DF0F3A}" type="slidenum">
              <a:rPr lang="en-US"/>
              <a:pPr/>
              <a:t>1</a:t>
            </a:fld>
            <a:endParaRPr lang="en-US"/>
          </a:p>
        </p:txBody>
      </p:sp>
      <p:sp>
        <p:nvSpPr>
          <p:cNvPr id="126978" name="Rectangle 2"/>
          <p:cNvSpPr>
            <a:spLocks noGrp="1" noRot="1" noChangeAspect="1" noChangeArrowheads="1" noTextEdit="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1DDA99D-EBD1-1140-BCC1-4C8EB0777615}"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5C4E8BF6-BAC9-0D42-98A0-80D3C0E94FBC}" type="slidenum">
              <a:rPr lang="en-US"/>
              <a:pPr/>
              <a:t>39</a:t>
            </a:fld>
            <a:endParaRPr lang="en-US"/>
          </a:p>
        </p:txBody>
      </p:sp>
      <p:sp>
        <p:nvSpPr>
          <p:cNvPr id="290818"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2BE808DE-4A90-7A47-96CA-430D2503094B}" type="datetime4">
              <a:rPr lang="en-US"/>
              <a:pPr/>
              <a:t>November 1, 2020</a:t>
            </a:fld>
            <a:endParaRPr lang="en-US"/>
          </a:p>
        </p:txBody>
      </p:sp>
      <p:sp>
        <p:nvSpPr>
          <p:cNvPr id="19459" name="Rectangle 6"/>
          <p:cNvSpPr>
            <a:spLocks noGrp="1" noChangeArrowheads="1"/>
          </p:cNvSpPr>
          <p:nvPr>
            <p:ph type="ftr" sz="quarter" idx="4"/>
          </p:nvPr>
        </p:nvSpPr>
        <p:spPr>
          <a:noFill/>
        </p:spPr>
        <p:txBody>
          <a:bodyPr/>
          <a:lstStyle/>
          <a:p>
            <a:r>
              <a:rPr lang="en-US"/>
              <a:t>A Small Dose of Toxicology - Overview</a:t>
            </a:r>
          </a:p>
        </p:txBody>
      </p:sp>
      <p:sp>
        <p:nvSpPr>
          <p:cNvPr id="19460" name="Rectangle 7"/>
          <p:cNvSpPr>
            <a:spLocks noGrp="1" noChangeArrowheads="1"/>
          </p:cNvSpPr>
          <p:nvPr>
            <p:ph type="sldNum" sz="quarter" idx="5"/>
          </p:nvPr>
        </p:nvSpPr>
        <p:spPr>
          <a:noFill/>
        </p:spPr>
        <p:txBody>
          <a:bodyPr/>
          <a:lstStyle/>
          <a:p>
            <a:fld id="{E2FA052F-ED47-4541-88C7-F16F29E1BF74}" type="slidenum">
              <a:rPr lang="en-US"/>
              <a:pPr/>
              <a:t>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lIns="96505" tIns="48251" rIns="96505" bIns="48251"/>
          <a:lstStyle/>
          <a:p>
            <a:pPr eaLnBrk="1" hangingPunct="1"/>
            <a:endParaRPr lang="en-US"/>
          </a:p>
        </p:txBody>
      </p:sp>
    </p:spTree>
    <p:extLst>
      <p:ext uri="{BB962C8B-B14F-4D97-AF65-F5344CB8AC3E}">
        <p14:creationId xmlns:p14="http://schemas.microsoft.com/office/powerpoint/2010/main" val="8500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AECB751-122D-5A44-BECB-91DDAC6AD5B8}"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1FAEA794-36B1-F34A-88B7-F0EE3F5C3661}" type="slidenum">
              <a:rPr lang="en-US"/>
              <a:pPr/>
              <a:t>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23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2BE808DE-4A90-7A47-96CA-430D2503094B}" type="datetime4">
              <a:rPr lang="en-US"/>
              <a:pPr/>
              <a:t>November 1, 2020</a:t>
            </a:fld>
            <a:endParaRPr lang="en-US"/>
          </a:p>
        </p:txBody>
      </p:sp>
      <p:sp>
        <p:nvSpPr>
          <p:cNvPr id="19459" name="Rectangle 6"/>
          <p:cNvSpPr>
            <a:spLocks noGrp="1" noChangeArrowheads="1"/>
          </p:cNvSpPr>
          <p:nvPr>
            <p:ph type="ftr" sz="quarter" idx="4"/>
          </p:nvPr>
        </p:nvSpPr>
        <p:spPr>
          <a:noFill/>
        </p:spPr>
        <p:txBody>
          <a:bodyPr/>
          <a:lstStyle/>
          <a:p>
            <a:r>
              <a:rPr lang="en-US"/>
              <a:t>A Small Dose of Toxicology - Overview</a:t>
            </a:r>
          </a:p>
        </p:txBody>
      </p:sp>
      <p:sp>
        <p:nvSpPr>
          <p:cNvPr id="19460" name="Rectangle 7"/>
          <p:cNvSpPr>
            <a:spLocks noGrp="1" noChangeArrowheads="1"/>
          </p:cNvSpPr>
          <p:nvPr>
            <p:ph type="sldNum" sz="quarter" idx="5"/>
          </p:nvPr>
        </p:nvSpPr>
        <p:spPr>
          <a:noFill/>
        </p:spPr>
        <p:txBody>
          <a:bodyPr/>
          <a:lstStyle/>
          <a:p>
            <a:fld id="{E2FA052F-ED47-4541-88C7-F16F29E1BF74}" type="slidenum">
              <a:rPr lang="en-US"/>
              <a:pPr/>
              <a:t>11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lIns="96505" tIns="48251" rIns="96505" bIns="48251"/>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AECB751-122D-5A44-BECB-91DDAC6AD5B8}"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1FAEA794-36B1-F34A-88B7-F0EE3F5C3661}" type="slidenum">
              <a:rPr lang="en-US"/>
              <a:pPr/>
              <a:t>12</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88313C3-1ACD-2545-8CF1-E87CA87130C9}"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0F99F225-C407-564D-9926-CEAE344E7C61}" type="slidenum">
              <a:rPr lang="en-US"/>
              <a:pPr/>
              <a:t>14</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F31544CA-EA53-144B-A784-C041D457C69C}" type="datetime4">
              <a:rPr lang="en-US"/>
              <a:pPr/>
              <a:t>November 1, 2020</a:t>
            </a:fld>
            <a:endParaRPr lang="en-US"/>
          </a:p>
        </p:txBody>
      </p:sp>
      <p:sp>
        <p:nvSpPr>
          <p:cNvPr id="25603" name="Rectangle 6"/>
          <p:cNvSpPr>
            <a:spLocks noGrp="1" noChangeArrowheads="1"/>
          </p:cNvSpPr>
          <p:nvPr>
            <p:ph type="ftr" sz="quarter" idx="4"/>
          </p:nvPr>
        </p:nvSpPr>
        <p:spPr>
          <a:noFill/>
        </p:spPr>
        <p:txBody>
          <a:bodyPr/>
          <a:lstStyle/>
          <a:p>
            <a:r>
              <a:rPr lang="en-US"/>
              <a:t>A Small Dose of Toxicology - Overview</a:t>
            </a:r>
          </a:p>
        </p:txBody>
      </p:sp>
      <p:sp>
        <p:nvSpPr>
          <p:cNvPr id="25604" name="Rectangle 7"/>
          <p:cNvSpPr>
            <a:spLocks noGrp="1" noChangeArrowheads="1"/>
          </p:cNvSpPr>
          <p:nvPr>
            <p:ph type="sldNum" sz="quarter" idx="5"/>
          </p:nvPr>
        </p:nvSpPr>
        <p:spPr>
          <a:noFill/>
        </p:spPr>
        <p:txBody>
          <a:bodyPr/>
          <a:lstStyle/>
          <a:p>
            <a:fld id="{179693F7-DFEE-0547-834D-80ABDC4860D6}" type="slidenum">
              <a:rPr lang="en-US"/>
              <a:pPr/>
              <a:t>15</a:t>
            </a:fld>
            <a:endParaRPr lang="en-US"/>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056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1ADDC24A-6402-3E4D-9705-AEC99A269E87}" type="datetime4">
              <a:rPr lang="en-US"/>
              <a:pPr/>
              <a:t>November 1, 2020</a:t>
            </a:fld>
            <a:endParaRPr lang="en-US"/>
          </a:p>
        </p:txBody>
      </p:sp>
      <p:sp>
        <p:nvSpPr>
          <p:cNvPr id="67587" name="Rectangle 6"/>
          <p:cNvSpPr>
            <a:spLocks noGrp="1" noChangeArrowheads="1"/>
          </p:cNvSpPr>
          <p:nvPr>
            <p:ph type="ftr" sz="quarter" idx="4"/>
          </p:nvPr>
        </p:nvSpPr>
        <p:spPr>
          <a:noFill/>
        </p:spPr>
        <p:txBody>
          <a:bodyPr/>
          <a:lstStyle/>
          <a:p>
            <a:r>
              <a:rPr lang="en-US"/>
              <a:t>A Small Dose of Toxicology - Overview</a:t>
            </a:r>
          </a:p>
        </p:txBody>
      </p:sp>
      <p:sp>
        <p:nvSpPr>
          <p:cNvPr id="67588" name="Rectangle 7"/>
          <p:cNvSpPr>
            <a:spLocks noGrp="1" noChangeArrowheads="1"/>
          </p:cNvSpPr>
          <p:nvPr>
            <p:ph type="sldNum" sz="quarter" idx="5"/>
          </p:nvPr>
        </p:nvSpPr>
        <p:spPr>
          <a:noFill/>
        </p:spPr>
        <p:txBody>
          <a:bodyPr/>
          <a:lstStyle/>
          <a:p>
            <a:fld id="{44F2D6CF-6AD5-2946-B341-7A7E843790E8}" type="slidenum">
              <a:rPr lang="en-US"/>
              <a:pPr/>
              <a:t>18</a:t>
            </a:fld>
            <a:endParaRPr lang="en-US"/>
          </a:p>
        </p:txBody>
      </p:sp>
      <p:sp>
        <p:nvSpPr>
          <p:cNvPr id="67589" name="Rectangle 2"/>
          <p:cNvSpPr>
            <a:spLocks noGrp="1" noRot="1" noChangeAspect="1" noChangeArrowheads="1"/>
          </p:cNvSpPr>
          <p:nvPr>
            <p:ph type="sldImg"/>
          </p:nvPr>
        </p:nvSpPr>
        <p:spPr>
          <a:solidFill>
            <a:srgbClr val="FFFFFF"/>
          </a:solidFill>
          <a:ln/>
        </p:spPr>
      </p:sp>
      <p:sp>
        <p:nvSpPr>
          <p:cNvPr id="6759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79021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C108001C-CEAE-4B44-87F8-9CF6D4025C3B}" type="datetime4">
              <a:rPr lang="en-US"/>
              <a:pPr/>
              <a:t>November 1, 2020</a:t>
            </a:fld>
            <a:endParaRPr lang="en-US"/>
          </a:p>
        </p:txBody>
      </p:sp>
      <p:sp>
        <p:nvSpPr>
          <p:cNvPr id="63491" name="Rectangle 6"/>
          <p:cNvSpPr>
            <a:spLocks noGrp="1" noChangeArrowheads="1"/>
          </p:cNvSpPr>
          <p:nvPr>
            <p:ph type="ftr" sz="quarter" idx="4"/>
          </p:nvPr>
        </p:nvSpPr>
        <p:spPr>
          <a:noFill/>
        </p:spPr>
        <p:txBody>
          <a:bodyPr/>
          <a:lstStyle/>
          <a:p>
            <a:r>
              <a:rPr lang="en-US"/>
              <a:t>A Small Dose of Toxicology - Overview</a:t>
            </a:r>
          </a:p>
        </p:txBody>
      </p:sp>
      <p:sp>
        <p:nvSpPr>
          <p:cNvPr id="63492" name="Rectangle 7"/>
          <p:cNvSpPr>
            <a:spLocks noGrp="1" noChangeArrowheads="1"/>
          </p:cNvSpPr>
          <p:nvPr>
            <p:ph type="sldNum" sz="quarter" idx="5"/>
          </p:nvPr>
        </p:nvSpPr>
        <p:spPr>
          <a:noFill/>
        </p:spPr>
        <p:txBody>
          <a:bodyPr/>
          <a:lstStyle/>
          <a:p>
            <a:fld id="{4BCCBC21-914C-EE47-A853-B422FED074BF}" type="slidenum">
              <a:rPr lang="en-US"/>
              <a:pPr/>
              <a:t>38</a:t>
            </a:fld>
            <a:endParaRPr lang="en-US"/>
          </a:p>
        </p:txBody>
      </p:sp>
      <p:sp>
        <p:nvSpPr>
          <p:cNvPr id="63493" name="Rectangle 2"/>
          <p:cNvSpPr>
            <a:spLocks noGrp="1" noRot="1" noChangeAspect="1" noChangeArrowheads="1"/>
          </p:cNvSpPr>
          <p:nvPr>
            <p:ph type="sldImg"/>
          </p:nvPr>
        </p:nvSpPr>
        <p:spPr>
          <a:solidFill>
            <a:srgbClr val="FFFFFF"/>
          </a:solidFill>
          <a:ln/>
        </p:spPr>
      </p:sp>
      <p:sp>
        <p:nvSpPr>
          <p:cNvPr id="6349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9522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5415" name="Rectangle 7"/>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5416" name="Line 8"/>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6" name="Text Box 22"/>
          <p:cNvSpPr txBox="1">
            <a:spLocks noChangeArrowheads="1"/>
          </p:cNvSpPr>
          <p:nvPr userDrawn="1"/>
        </p:nvSpPr>
        <p:spPr bwMode="auto">
          <a:xfrm>
            <a:off x="7315200" y="6629400"/>
            <a:ext cx="1828800" cy="246221"/>
          </a:xfrm>
          <a:prstGeom prst="rect">
            <a:avLst/>
          </a:prstGeom>
          <a:solidFill>
            <a:schemeClr val="hlink"/>
          </a:solidFill>
          <a:ln w="9525">
            <a:solidFill>
              <a:schemeClr val="tx1"/>
            </a:solidFill>
            <a:miter lim="800000"/>
            <a:headEnd/>
            <a:tailEnd/>
          </a:ln>
          <a:effectLst/>
        </p:spPr>
        <p:txBody>
          <a:bodyPr wrap="square">
            <a:prstTxWarp prst="textNoShape">
              <a:avLst/>
            </a:prstTxWarp>
            <a:spAutoFit/>
          </a:bodyPr>
          <a:lstStyle/>
          <a:p>
            <a:pPr algn="l"/>
            <a:r>
              <a:rPr lang="en-US" sz="1000" b="1" dirty="0"/>
              <a:t>Occupational</a:t>
            </a:r>
            <a:r>
              <a:rPr lang="en-US" sz="1000" b="1" baseline="0" dirty="0"/>
              <a:t> </a:t>
            </a:r>
            <a:r>
              <a:rPr lang="en-US" sz="1000" b="1" baseline="0"/>
              <a:t>lead 02/16/20</a:t>
            </a:r>
            <a:endParaRPr lang="en-US" sz="1000" b="1"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CFE"/>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032" name="Rectangle 8"/>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033" name="Line 9"/>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036" name="Rectangle 12"/>
          <p:cNvSpPr>
            <a:spLocks noGrp="1" noChangeArrowheads="1"/>
          </p:cNvSpPr>
          <p:nvPr>
            <p:ph type="title"/>
          </p:nvPr>
        </p:nvSpPr>
        <p:spPr bwMode="auto">
          <a:xfrm>
            <a:off x="685800" y="762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44" name="Text Box 20"/>
          <p:cNvSpPr txBox="1">
            <a:spLocks noChangeArrowheads="1"/>
          </p:cNvSpPr>
          <p:nvPr userDrawn="1"/>
        </p:nvSpPr>
        <p:spPr bwMode="auto">
          <a:xfrm>
            <a:off x="0" y="6604000"/>
            <a:ext cx="2438400" cy="254000"/>
          </a:xfrm>
          <a:prstGeom prst="rect">
            <a:avLst/>
          </a:prstGeom>
          <a:solidFill>
            <a:schemeClr val="hlink"/>
          </a:solidFill>
          <a:ln w="9525">
            <a:solidFill>
              <a:schemeClr val="tx1"/>
            </a:solidFill>
            <a:miter lim="800000"/>
            <a:headEnd/>
            <a:tailEnd/>
          </a:ln>
          <a:effectLst/>
        </p:spPr>
        <p:txBody>
          <a:bodyPr>
            <a:prstTxWarp prst="textNoShape">
              <a:avLst/>
            </a:prstTxWarp>
            <a:spAutoFit/>
          </a:bodyPr>
          <a:lstStyle/>
          <a:p>
            <a:pPr algn="l"/>
            <a:r>
              <a:rPr lang="en-US" sz="1000" b="1"/>
              <a:t>              A Small Dose of Toxicology</a:t>
            </a:r>
          </a:p>
        </p:txBody>
      </p:sp>
      <p:pic>
        <p:nvPicPr>
          <p:cNvPr id="1045" name="Picture 21" descr="spoon01"/>
          <p:cNvPicPr>
            <a:picLocks noChangeAspect="1" noChangeArrowheads="1"/>
          </p:cNvPicPr>
          <p:nvPr userDrawn="1"/>
        </p:nvPicPr>
        <p:blipFill>
          <a:blip r:embed="rId13"/>
          <a:srcRect/>
          <a:stretch>
            <a:fillRect/>
          </a:stretch>
        </p:blipFill>
        <p:spPr bwMode="auto">
          <a:xfrm>
            <a:off x="0" y="6608763"/>
            <a:ext cx="533400" cy="249237"/>
          </a:xfrm>
          <a:prstGeom prst="rect">
            <a:avLst/>
          </a:prstGeom>
          <a:noFill/>
        </p:spPr>
      </p:pic>
      <p:sp>
        <p:nvSpPr>
          <p:cNvPr id="10" name="Text Box 22"/>
          <p:cNvSpPr txBox="1">
            <a:spLocks noChangeArrowheads="1"/>
          </p:cNvSpPr>
          <p:nvPr userDrawn="1"/>
        </p:nvSpPr>
        <p:spPr bwMode="auto">
          <a:xfrm>
            <a:off x="7162800" y="6611779"/>
            <a:ext cx="1981200" cy="246221"/>
          </a:xfrm>
          <a:prstGeom prst="rect">
            <a:avLst/>
          </a:prstGeom>
          <a:solidFill>
            <a:schemeClr val="hlink"/>
          </a:solidFill>
          <a:ln w="9525">
            <a:solidFill>
              <a:schemeClr val="tx1"/>
            </a:solidFill>
            <a:miter lim="800000"/>
            <a:headEnd/>
            <a:tailEnd/>
          </a:ln>
          <a:effectLst/>
        </p:spPr>
        <p:txBody>
          <a:bodyPr wrap="square">
            <a:prstTxWarp prst="textNoShape">
              <a:avLst/>
            </a:prstTxWarp>
            <a:spAutoFit/>
          </a:bodyPr>
          <a:lstStyle/>
          <a:p>
            <a:pPr algn="l"/>
            <a:r>
              <a:rPr lang="en-US" sz="1000" b="1" dirty="0"/>
              <a:t>Occupational</a:t>
            </a:r>
            <a:r>
              <a:rPr lang="en-US" sz="1000" b="1" baseline="0" dirty="0"/>
              <a:t> </a:t>
            </a:r>
            <a:r>
              <a:rPr lang="en-US" sz="1000" b="1" baseline="0"/>
              <a:t>lead 02/17/20</a:t>
            </a:r>
            <a:endParaRPr lang="en-US" sz="1000"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114425" y="1676400"/>
            <a:ext cx="6913563" cy="3505200"/>
            <a:chOff x="702" y="1056"/>
            <a:chExt cx="4355" cy="2208"/>
          </a:xfrm>
        </p:grpSpPr>
        <p:sp>
          <p:nvSpPr>
            <p:cNvPr id="125963" name="Freeform 11"/>
            <p:cNvSpPr>
              <a:spLocks/>
            </p:cNvSpPr>
            <p:nvPr/>
          </p:nvSpPr>
          <p:spPr bwMode="auto">
            <a:xfrm>
              <a:off x="702" y="1056"/>
              <a:ext cx="4355" cy="2208"/>
            </a:xfrm>
            <a:custGeom>
              <a:avLst/>
              <a:gdLst/>
              <a:ahLst/>
              <a:cxnLst>
                <a:cxn ang="0">
                  <a:pos x="3680" y="1081"/>
                </a:cxn>
                <a:cxn ang="0">
                  <a:pos x="3731" y="1184"/>
                </a:cxn>
                <a:cxn ang="0">
                  <a:pos x="3808" y="1267"/>
                </a:cxn>
                <a:cxn ang="0">
                  <a:pos x="3821" y="1363"/>
                </a:cxn>
                <a:cxn ang="0">
                  <a:pos x="3782" y="1446"/>
                </a:cxn>
                <a:cxn ang="0">
                  <a:pos x="3680" y="1542"/>
                </a:cxn>
                <a:cxn ang="0">
                  <a:pos x="3539" y="1606"/>
                </a:cxn>
                <a:cxn ang="0">
                  <a:pos x="3193" y="1657"/>
                </a:cxn>
                <a:cxn ang="0">
                  <a:pos x="2963" y="1644"/>
                </a:cxn>
                <a:cxn ang="0">
                  <a:pos x="2758" y="1574"/>
                </a:cxn>
                <a:cxn ang="0">
                  <a:pos x="2502" y="1414"/>
                </a:cxn>
                <a:cxn ang="0">
                  <a:pos x="2349" y="1267"/>
                </a:cxn>
                <a:cxn ang="0">
                  <a:pos x="2297" y="1177"/>
                </a:cxn>
                <a:cxn ang="0">
                  <a:pos x="2291" y="1107"/>
                </a:cxn>
                <a:cxn ang="0">
                  <a:pos x="2310" y="1062"/>
                </a:cxn>
                <a:cxn ang="0">
                  <a:pos x="2381" y="1011"/>
                </a:cxn>
                <a:cxn ang="0">
                  <a:pos x="2528" y="992"/>
                </a:cxn>
                <a:cxn ang="0">
                  <a:pos x="2547" y="998"/>
                </a:cxn>
                <a:cxn ang="0">
                  <a:pos x="2521" y="870"/>
                </a:cxn>
                <a:cxn ang="0">
                  <a:pos x="2240" y="838"/>
                </a:cxn>
                <a:cxn ang="0">
                  <a:pos x="2137" y="800"/>
                </a:cxn>
                <a:cxn ang="0">
                  <a:pos x="1056" y="217"/>
                </a:cxn>
                <a:cxn ang="0">
                  <a:pos x="614" y="25"/>
                </a:cxn>
                <a:cxn ang="0">
                  <a:pos x="429" y="0"/>
                </a:cxn>
                <a:cxn ang="0">
                  <a:pos x="141" y="32"/>
                </a:cxn>
                <a:cxn ang="0">
                  <a:pos x="38" y="109"/>
                </a:cxn>
                <a:cxn ang="0">
                  <a:pos x="0" y="173"/>
                </a:cxn>
                <a:cxn ang="0">
                  <a:pos x="0" y="224"/>
                </a:cxn>
                <a:cxn ang="0">
                  <a:pos x="32" y="288"/>
                </a:cxn>
                <a:cxn ang="0">
                  <a:pos x="192" y="390"/>
                </a:cxn>
                <a:cxn ang="0">
                  <a:pos x="480" y="454"/>
                </a:cxn>
                <a:cxn ang="0">
                  <a:pos x="832" y="544"/>
                </a:cxn>
                <a:cxn ang="0">
                  <a:pos x="1459" y="768"/>
                </a:cxn>
                <a:cxn ang="0">
                  <a:pos x="1837" y="960"/>
                </a:cxn>
                <a:cxn ang="0">
                  <a:pos x="2137" y="1184"/>
                </a:cxn>
                <a:cxn ang="0">
                  <a:pos x="2297" y="1369"/>
                </a:cxn>
                <a:cxn ang="0">
                  <a:pos x="2528" y="1593"/>
                </a:cxn>
                <a:cxn ang="0">
                  <a:pos x="2777" y="1747"/>
                </a:cxn>
                <a:cxn ang="0">
                  <a:pos x="2982" y="1804"/>
                </a:cxn>
                <a:cxn ang="0">
                  <a:pos x="3315" y="1804"/>
                </a:cxn>
                <a:cxn ang="0">
                  <a:pos x="3629" y="1708"/>
                </a:cxn>
                <a:cxn ang="0">
                  <a:pos x="3782" y="1600"/>
                </a:cxn>
                <a:cxn ang="0">
                  <a:pos x="3891" y="1433"/>
                </a:cxn>
                <a:cxn ang="0">
                  <a:pos x="3910" y="1337"/>
                </a:cxn>
                <a:cxn ang="0">
                  <a:pos x="3878" y="1248"/>
                </a:cxn>
                <a:cxn ang="0">
                  <a:pos x="3808" y="1171"/>
                </a:cxn>
              </a:cxnLst>
              <a:rect l="0" t="0" r="r" b="b"/>
              <a:pathLst>
                <a:path w="3910" h="1817">
                  <a:moveTo>
                    <a:pt x="3808" y="1171"/>
                  </a:moveTo>
                  <a:lnTo>
                    <a:pt x="3808" y="1171"/>
                  </a:lnTo>
                  <a:lnTo>
                    <a:pt x="3680" y="1081"/>
                  </a:lnTo>
                  <a:lnTo>
                    <a:pt x="3680" y="1081"/>
                  </a:lnTo>
                  <a:lnTo>
                    <a:pt x="3731" y="1184"/>
                  </a:lnTo>
                  <a:lnTo>
                    <a:pt x="3731" y="1184"/>
                  </a:lnTo>
                  <a:lnTo>
                    <a:pt x="3763" y="1209"/>
                  </a:lnTo>
                  <a:lnTo>
                    <a:pt x="3789" y="1235"/>
                  </a:lnTo>
                  <a:lnTo>
                    <a:pt x="3808" y="1267"/>
                  </a:lnTo>
                  <a:lnTo>
                    <a:pt x="3821" y="1292"/>
                  </a:lnTo>
                  <a:lnTo>
                    <a:pt x="3827" y="1331"/>
                  </a:lnTo>
                  <a:lnTo>
                    <a:pt x="3821" y="1363"/>
                  </a:lnTo>
                  <a:lnTo>
                    <a:pt x="3808" y="1408"/>
                  </a:lnTo>
                  <a:lnTo>
                    <a:pt x="3782" y="1446"/>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49" y="1267"/>
                  </a:lnTo>
                  <a:lnTo>
                    <a:pt x="2310" y="1203"/>
                  </a:lnTo>
                  <a:lnTo>
                    <a:pt x="2297" y="1177"/>
                  </a:lnTo>
                  <a:lnTo>
                    <a:pt x="2291" y="1152"/>
                  </a:lnTo>
                  <a:lnTo>
                    <a:pt x="2291" y="1126"/>
                  </a:lnTo>
                  <a:lnTo>
                    <a:pt x="2291" y="1107"/>
                  </a:lnTo>
                  <a:lnTo>
                    <a:pt x="2297" y="1081"/>
                  </a:lnTo>
                  <a:lnTo>
                    <a:pt x="2310" y="1062"/>
                  </a:lnTo>
                  <a:lnTo>
                    <a:pt x="2310" y="1062"/>
                  </a:lnTo>
                  <a:lnTo>
                    <a:pt x="2329" y="1036"/>
                  </a:lnTo>
                  <a:lnTo>
                    <a:pt x="2355" y="1024"/>
                  </a:lnTo>
                  <a:lnTo>
                    <a:pt x="2381" y="1011"/>
                  </a:lnTo>
                  <a:lnTo>
                    <a:pt x="2413" y="998"/>
                  </a:lnTo>
                  <a:lnTo>
                    <a:pt x="2477" y="992"/>
                  </a:lnTo>
                  <a:lnTo>
                    <a:pt x="2528" y="992"/>
                  </a:lnTo>
                  <a:lnTo>
                    <a:pt x="2528" y="992"/>
                  </a:lnTo>
                  <a:lnTo>
                    <a:pt x="2547" y="998"/>
                  </a:lnTo>
                  <a:lnTo>
                    <a:pt x="2547" y="998"/>
                  </a:lnTo>
                  <a:lnTo>
                    <a:pt x="2681" y="870"/>
                  </a:lnTo>
                  <a:lnTo>
                    <a:pt x="2681" y="870"/>
                  </a:lnTo>
                  <a:lnTo>
                    <a:pt x="2521" y="870"/>
                  </a:lnTo>
                  <a:lnTo>
                    <a:pt x="2374" y="857"/>
                  </a:lnTo>
                  <a:lnTo>
                    <a:pt x="2304" y="851"/>
                  </a:lnTo>
                  <a:lnTo>
                    <a:pt x="2240" y="838"/>
                  </a:lnTo>
                  <a:lnTo>
                    <a:pt x="2182" y="825"/>
                  </a:lnTo>
                  <a:lnTo>
                    <a:pt x="2137" y="800"/>
                  </a:lnTo>
                  <a:lnTo>
                    <a:pt x="2137" y="800"/>
                  </a:lnTo>
                  <a:lnTo>
                    <a:pt x="1734" y="582"/>
                  </a:lnTo>
                  <a:lnTo>
                    <a:pt x="1280" y="333"/>
                  </a:lnTo>
                  <a:lnTo>
                    <a:pt x="1056" y="217"/>
                  </a:lnTo>
                  <a:lnTo>
                    <a:pt x="851" y="121"/>
                  </a:lnTo>
                  <a:lnTo>
                    <a:pt x="685" y="51"/>
                  </a:lnTo>
                  <a:lnTo>
                    <a:pt x="614" y="25"/>
                  </a:lnTo>
                  <a:lnTo>
                    <a:pt x="557" y="13"/>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14" y="1267"/>
                  </a:lnTo>
                  <a:lnTo>
                    <a:pt x="2297" y="1369"/>
                  </a:lnTo>
                  <a:lnTo>
                    <a:pt x="2374" y="1452"/>
                  </a:lnTo>
                  <a:lnTo>
                    <a:pt x="2451" y="1529"/>
                  </a:lnTo>
                  <a:lnTo>
                    <a:pt x="2528" y="1593"/>
                  </a:lnTo>
                  <a:lnTo>
                    <a:pt x="2605" y="1651"/>
                  </a:lnTo>
                  <a:lnTo>
                    <a:pt x="2688" y="1702"/>
                  </a:lnTo>
                  <a:lnTo>
                    <a:pt x="2777" y="1747"/>
                  </a:lnTo>
                  <a:lnTo>
                    <a:pt x="2873" y="1779"/>
                  </a:lnTo>
                  <a:lnTo>
                    <a:pt x="2873" y="1779"/>
                  </a:lnTo>
                  <a:lnTo>
                    <a:pt x="2982" y="1804"/>
                  </a:lnTo>
                  <a:lnTo>
                    <a:pt x="3091" y="1817"/>
                  </a:lnTo>
                  <a:lnTo>
                    <a:pt x="3206" y="1817"/>
                  </a:lnTo>
                  <a:lnTo>
                    <a:pt x="3315" y="1804"/>
                  </a:lnTo>
                  <a:lnTo>
                    <a:pt x="3424" y="1785"/>
                  </a:lnTo>
                  <a:lnTo>
                    <a:pt x="3533" y="1753"/>
                  </a:lnTo>
                  <a:lnTo>
                    <a:pt x="3629" y="1708"/>
                  </a:lnTo>
                  <a:lnTo>
                    <a:pt x="3712" y="1657"/>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lnTo>
                    <a:pt x="3808" y="1171"/>
                  </a:lnTo>
                  <a:close/>
                </a:path>
              </a:pathLst>
            </a:custGeom>
            <a:solidFill>
              <a:srgbClr val="000000">
                <a:alpha val="50000"/>
              </a:srgbClr>
            </a:solidFill>
            <a:ln w="9525">
              <a:noFill/>
              <a:round/>
              <a:headEnd/>
              <a:tailEnd/>
            </a:ln>
          </p:spPr>
          <p:txBody>
            <a:bodyPr>
              <a:prstTxWarp prst="textNoShape">
                <a:avLst/>
              </a:prstTxWarp>
            </a:bodyPr>
            <a:lstStyle/>
            <a:p>
              <a:endParaRPr lang="en-US"/>
            </a:p>
          </p:txBody>
        </p:sp>
        <p:sp>
          <p:nvSpPr>
            <p:cNvPr id="125964" name="Freeform 12"/>
            <p:cNvSpPr>
              <a:spLocks/>
            </p:cNvSpPr>
            <p:nvPr/>
          </p:nvSpPr>
          <p:spPr bwMode="auto">
            <a:xfrm>
              <a:off x="3439" y="1909"/>
              <a:ext cx="1404" cy="1088"/>
            </a:xfrm>
            <a:custGeom>
              <a:avLst/>
              <a:gdLst/>
              <a:ahLst/>
              <a:cxnLst>
                <a:cxn ang="0">
                  <a:pos x="627" y="895"/>
                </a:cxn>
                <a:cxn ang="0">
                  <a:pos x="627" y="895"/>
                </a:cxn>
                <a:cxn ang="0">
                  <a:pos x="704" y="895"/>
                </a:cxn>
                <a:cxn ang="0">
                  <a:pos x="781" y="895"/>
                </a:cxn>
                <a:cxn ang="0">
                  <a:pos x="909" y="883"/>
                </a:cxn>
                <a:cxn ang="0">
                  <a:pos x="1018" y="857"/>
                </a:cxn>
                <a:cxn ang="0">
                  <a:pos x="1107" y="825"/>
                </a:cxn>
                <a:cxn ang="0">
                  <a:pos x="1178" y="787"/>
                </a:cxn>
                <a:cxn ang="0">
                  <a:pos x="1229" y="742"/>
                </a:cxn>
                <a:cxn ang="0">
                  <a:pos x="1242" y="723"/>
                </a:cxn>
                <a:cxn ang="0">
                  <a:pos x="1255" y="697"/>
                </a:cxn>
                <a:cxn ang="0">
                  <a:pos x="1261" y="678"/>
                </a:cxn>
                <a:cxn ang="0">
                  <a:pos x="1261" y="659"/>
                </a:cxn>
                <a:cxn ang="0">
                  <a:pos x="1261" y="659"/>
                </a:cxn>
                <a:cxn ang="0">
                  <a:pos x="1255" y="614"/>
                </a:cxn>
                <a:cxn ang="0">
                  <a:pos x="1242" y="569"/>
                </a:cxn>
                <a:cxn ang="0">
                  <a:pos x="1223" y="518"/>
                </a:cxn>
                <a:cxn ang="0">
                  <a:pos x="1191" y="467"/>
                </a:cxn>
                <a:cxn ang="0">
                  <a:pos x="1127" y="358"/>
                </a:cxn>
                <a:cxn ang="0">
                  <a:pos x="1037" y="255"/>
                </a:cxn>
                <a:cxn ang="0">
                  <a:pos x="947" y="160"/>
                </a:cxn>
                <a:cxn ang="0">
                  <a:pos x="896" y="115"/>
                </a:cxn>
                <a:cxn ang="0">
                  <a:pos x="845" y="76"/>
                </a:cxn>
                <a:cxn ang="0">
                  <a:pos x="800" y="44"/>
                </a:cxn>
                <a:cxn ang="0">
                  <a:pos x="755" y="25"/>
                </a:cxn>
                <a:cxn ang="0">
                  <a:pos x="711" y="6"/>
                </a:cxn>
                <a:cxn ang="0">
                  <a:pos x="666" y="0"/>
                </a:cxn>
                <a:cxn ang="0">
                  <a:pos x="666" y="0"/>
                </a:cxn>
                <a:cxn ang="0">
                  <a:pos x="627" y="0"/>
                </a:cxn>
                <a:cxn ang="0">
                  <a:pos x="583" y="12"/>
                </a:cxn>
                <a:cxn ang="0">
                  <a:pos x="531" y="32"/>
                </a:cxn>
                <a:cxn ang="0">
                  <a:pos x="480" y="51"/>
                </a:cxn>
                <a:cxn ang="0">
                  <a:pos x="384" y="115"/>
                </a:cxn>
                <a:cxn ang="0">
                  <a:pos x="282" y="192"/>
                </a:cxn>
                <a:cxn ang="0">
                  <a:pos x="192" y="275"/>
                </a:cxn>
                <a:cxn ang="0">
                  <a:pos x="109" y="351"/>
                </a:cxn>
                <a:cxn ang="0">
                  <a:pos x="51" y="415"/>
                </a:cxn>
                <a:cxn ang="0">
                  <a:pos x="13" y="460"/>
                </a:cxn>
                <a:cxn ang="0">
                  <a:pos x="13" y="460"/>
                </a:cxn>
                <a:cxn ang="0">
                  <a:pos x="0" y="492"/>
                </a:cxn>
                <a:cxn ang="0">
                  <a:pos x="0" y="524"/>
                </a:cxn>
                <a:cxn ang="0">
                  <a:pos x="0" y="556"/>
                </a:cxn>
                <a:cxn ang="0">
                  <a:pos x="13" y="588"/>
                </a:cxn>
                <a:cxn ang="0">
                  <a:pos x="32" y="627"/>
                </a:cxn>
                <a:cxn ang="0">
                  <a:pos x="64" y="659"/>
                </a:cxn>
                <a:cxn ang="0">
                  <a:pos x="96" y="691"/>
                </a:cxn>
                <a:cxn ang="0">
                  <a:pos x="135" y="729"/>
                </a:cxn>
                <a:cxn ang="0">
                  <a:pos x="186" y="761"/>
                </a:cxn>
                <a:cxn ang="0">
                  <a:pos x="237" y="787"/>
                </a:cxn>
                <a:cxn ang="0">
                  <a:pos x="288" y="819"/>
                </a:cxn>
                <a:cxn ang="0">
                  <a:pos x="352" y="838"/>
                </a:cxn>
                <a:cxn ang="0">
                  <a:pos x="416" y="863"/>
                </a:cxn>
                <a:cxn ang="0">
                  <a:pos x="487" y="876"/>
                </a:cxn>
                <a:cxn ang="0">
                  <a:pos x="557" y="889"/>
                </a:cxn>
                <a:cxn ang="0">
                  <a:pos x="627" y="895"/>
                </a:cxn>
                <a:cxn ang="0">
                  <a:pos x="627" y="895"/>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lnTo>
                    <a:pt x="627" y="895"/>
                  </a:lnTo>
                  <a:close/>
                </a:path>
              </a:pathLst>
            </a:custGeom>
            <a:solidFill>
              <a:srgbClr val="FF00FF">
                <a:alpha val="50000"/>
              </a:srgbClr>
            </a:solidFill>
            <a:ln w="9525">
              <a:noFill/>
              <a:round/>
              <a:headEnd/>
              <a:tailEnd/>
            </a:ln>
          </p:spPr>
          <p:txBody>
            <a:bodyPr>
              <a:prstTxWarp prst="textNoShape">
                <a:avLst/>
              </a:prstTxWarp>
            </a:bodyPr>
            <a:lstStyle/>
            <a:p>
              <a:endParaRPr lang="en-US"/>
            </a:p>
          </p:txBody>
        </p:sp>
      </p:grpSp>
      <p:sp>
        <p:nvSpPr>
          <p:cNvPr id="125958" name="Rectangle 6"/>
          <p:cNvSpPr>
            <a:spLocks noGrp="1" noChangeArrowheads="1"/>
          </p:cNvSpPr>
          <p:nvPr>
            <p:ph type="ctrTitle" idx="4294967295"/>
          </p:nvPr>
        </p:nvSpPr>
        <p:spPr bwMode="auto">
          <a:xfrm>
            <a:off x="762000" y="1630501"/>
            <a:ext cx="7620000" cy="2554545"/>
          </a:xfrm>
          <a:prstGeom prst="rect">
            <a:avLst/>
          </a:prstGeom>
          <a:noFill/>
          <a:ln>
            <a:miter lim="800000"/>
            <a:headEnd/>
            <a:tailEnd/>
          </a:ln>
        </p:spPr>
        <p:txBody>
          <a:bodyPr wrap="square">
            <a:prstTxWarp prst="textNoShape">
              <a:avLst/>
            </a:prstTxWarp>
            <a:spAutoFit/>
          </a:bodyPr>
          <a:lstStyle/>
          <a:p>
            <a:r>
              <a:rPr lang="en-US" sz="4000" b="1" dirty="0">
                <a:solidFill>
                  <a:schemeClr val="tx1"/>
                </a:solidFill>
              </a:rPr>
              <a:t>“Connecting the Dots: </a:t>
            </a:r>
            <a:br>
              <a:rPr lang="en-US" sz="4000" b="1" dirty="0">
                <a:solidFill>
                  <a:schemeClr val="tx1"/>
                </a:solidFill>
              </a:rPr>
            </a:br>
            <a:r>
              <a:rPr lang="en-US" sz="4000" b="1" dirty="0">
                <a:solidFill>
                  <a:schemeClr val="tx1"/>
                </a:solidFill>
              </a:rPr>
              <a:t>Toxicological Decision-Making and Communication in 21st Century” </a:t>
            </a:r>
          </a:p>
        </p:txBody>
      </p:sp>
      <p:sp>
        <p:nvSpPr>
          <p:cNvPr id="125959" name="Rectangle 7"/>
          <p:cNvSpPr>
            <a:spLocks noChangeArrowheads="1"/>
          </p:cNvSpPr>
          <p:nvPr/>
        </p:nvSpPr>
        <p:spPr bwMode="auto">
          <a:xfrm>
            <a:off x="0" y="76200"/>
            <a:ext cx="9067799" cy="769441"/>
          </a:xfrm>
          <a:prstGeom prst="rect">
            <a:avLst/>
          </a:prstGeom>
          <a:noFill/>
          <a:ln w="9525">
            <a:noFill/>
            <a:miter lim="800000"/>
            <a:headEnd/>
            <a:tailEnd/>
          </a:ln>
          <a:effectLst/>
        </p:spPr>
        <p:txBody>
          <a:bodyPr wrap="square">
            <a:prstTxWarp prst="textNoShape">
              <a:avLst/>
            </a:prstTxWarp>
            <a:spAutoFit/>
          </a:bodyPr>
          <a:lstStyle/>
          <a:p>
            <a:pPr algn="l"/>
            <a:r>
              <a:rPr lang="en-US" b="1" dirty="0">
                <a:solidFill>
                  <a:schemeClr val="tx1"/>
                </a:solidFill>
              </a:rPr>
              <a:t>A Small Dose </a:t>
            </a:r>
            <a:r>
              <a:rPr lang="en-US" b="1">
                <a:solidFill>
                  <a:schemeClr val="tx1"/>
                </a:solidFill>
              </a:rPr>
              <a:t>of Connecting Dots</a:t>
            </a:r>
            <a:endParaRPr lang="en-US" b="1" dirty="0">
              <a:solidFill>
                <a:schemeClr val="tx1"/>
              </a:solidFill>
            </a:endParaRPr>
          </a:p>
        </p:txBody>
      </p:sp>
      <p:sp>
        <p:nvSpPr>
          <p:cNvPr id="10" name="Text Box 6"/>
          <p:cNvSpPr txBox="1">
            <a:spLocks noChangeArrowheads="1"/>
          </p:cNvSpPr>
          <p:nvPr/>
        </p:nvSpPr>
        <p:spPr bwMode="auto">
          <a:xfrm>
            <a:off x="1600200" y="4953000"/>
            <a:ext cx="6046788" cy="1446550"/>
          </a:xfrm>
          <a:prstGeom prst="rect">
            <a:avLst/>
          </a:prstGeom>
          <a:noFill/>
          <a:ln w="9525">
            <a:noFill/>
            <a:miter lim="800000"/>
            <a:headEnd/>
            <a:tailEnd/>
          </a:ln>
        </p:spPr>
        <p:txBody>
          <a:bodyPr wrap="square">
            <a:prstTxWarp prst="textNoShape">
              <a:avLst/>
            </a:prstTxWarp>
            <a:spAutoFit/>
          </a:bodyPr>
          <a:lstStyle/>
          <a:p>
            <a:pPr marL="457200" indent="-457200" algn="ctr" eaLnBrk="1" hangingPunct="1">
              <a:buFont typeface="Wingdings" pitchFamily="-1" charset="2"/>
              <a:buNone/>
            </a:pPr>
            <a:r>
              <a:rPr lang="en-US" sz="3200" b="1" dirty="0">
                <a:latin typeface="Arial" pitchFamily="-1" charset="0"/>
              </a:rPr>
              <a:t>Chapter 6 </a:t>
            </a:r>
            <a:r>
              <a:rPr lang="mr-IN" sz="3200" b="1" dirty="0">
                <a:latin typeface="Arial" pitchFamily="-1" charset="0"/>
              </a:rPr>
              <a:t>–</a:t>
            </a:r>
            <a:r>
              <a:rPr lang="en-US" sz="3200" b="1" dirty="0">
                <a:latin typeface="Arial" pitchFamily="-1" charset="0"/>
              </a:rPr>
              <a:t> 3</a:t>
            </a:r>
            <a:r>
              <a:rPr lang="en-US" sz="3200" b="1" baseline="30000" dirty="0">
                <a:latin typeface="Arial" pitchFamily="-1" charset="0"/>
              </a:rPr>
              <a:t>rd</a:t>
            </a:r>
            <a:r>
              <a:rPr lang="en-US" sz="3200" b="1" dirty="0">
                <a:latin typeface="Arial" pitchFamily="-1" charset="0"/>
              </a:rPr>
              <a:t> Edition</a:t>
            </a:r>
          </a:p>
          <a:p>
            <a:pPr marL="457200" indent="-457200" algn="ctr" eaLnBrk="1" hangingPunct="1">
              <a:buFont typeface="Wingdings" pitchFamily="-1" charset="2"/>
              <a:buNone/>
            </a:pPr>
            <a:r>
              <a:rPr lang="en-US" sz="2800" b="1" dirty="0">
                <a:latin typeface="Arial" pitchFamily="-1" charset="0"/>
              </a:rPr>
              <a:t>Steven G. Gilbert, PhD, DABT</a:t>
            </a:r>
          </a:p>
          <a:p>
            <a:pPr marL="457200" indent="-457200" algn="ctr" eaLnBrk="1" hangingPunct="1">
              <a:buFont typeface="Wingdings" pitchFamily="-1" charset="2"/>
              <a:buNone/>
            </a:pPr>
            <a:r>
              <a:rPr lang="en-US" sz="2800" b="1" dirty="0" err="1">
                <a:latin typeface="Arial" pitchFamily="-1" charset="0"/>
              </a:rPr>
              <a:t>www.asmalldoseoftoxicology.org</a:t>
            </a:r>
            <a:endParaRPr lang="en-US" sz="2800" b="1" dirty="0">
              <a:latin typeface="Arial" pitchFamily="-1"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
            <a:ext cx="2895600" cy="923330"/>
          </a:xfrm>
          <a:prstGeom prst="rect">
            <a:avLst/>
          </a:prstGeom>
          <a:noFill/>
        </p:spPr>
        <p:txBody>
          <a:bodyPr wrap="square" rtlCol="0">
            <a:spAutoFit/>
          </a:bodyPr>
          <a:lstStyle/>
          <a:p>
            <a:pPr algn="ctr"/>
            <a:r>
              <a:rPr lang="en-US" sz="5400" b="1" dirty="0"/>
              <a:t>Science</a:t>
            </a:r>
            <a:endParaRPr lang="en-US" b="1" dirty="0"/>
          </a:p>
        </p:txBody>
      </p:sp>
      <p:sp>
        <p:nvSpPr>
          <p:cNvPr id="3" name="Oval 2"/>
          <p:cNvSpPr/>
          <p:nvPr/>
        </p:nvSpPr>
        <p:spPr bwMode="auto">
          <a:xfrm>
            <a:off x="2019300" y="1524000"/>
            <a:ext cx="5105400" cy="47244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sp>
        <p:nvSpPr>
          <p:cNvPr id="4" name="TextBox 3"/>
          <p:cNvSpPr txBox="1"/>
          <p:nvPr/>
        </p:nvSpPr>
        <p:spPr>
          <a:xfrm>
            <a:off x="2743200" y="3044279"/>
            <a:ext cx="3733800" cy="923330"/>
          </a:xfrm>
          <a:prstGeom prst="rect">
            <a:avLst/>
          </a:prstGeom>
          <a:noFill/>
        </p:spPr>
        <p:txBody>
          <a:bodyPr wrap="square" rtlCol="0">
            <a:spAutoFit/>
          </a:bodyPr>
          <a:lstStyle/>
          <a:p>
            <a:pPr algn="ctr"/>
            <a:r>
              <a:rPr lang="en-US" sz="5400" b="1" dirty="0">
                <a:solidFill>
                  <a:schemeClr val="bg1"/>
                </a:solidFill>
              </a:rPr>
              <a:t>SCIENCE</a:t>
            </a:r>
            <a:endParaRPr lang="en-US" b="1" dirty="0">
              <a:solidFill>
                <a:schemeClr val="bg1"/>
              </a:solidFill>
            </a:endParaRPr>
          </a:p>
        </p:txBody>
      </p:sp>
    </p:spTree>
    <p:extLst>
      <p:ext uri="{BB962C8B-B14F-4D97-AF65-F5344CB8AC3E}">
        <p14:creationId xmlns:p14="http://schemas.microsoft.com/office/powerpoint/2010/main" val="637222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134034"/>
            <a:ext cx="8839200" cy="646331"/>
          </a:xfrm>
        </p:spPr>
        <p:txBody>
          <a:bodyPr/>
          <a:lstStyle/>
          <a:p>
            <a:pPr eaLnBrk="1" hangingPunct="1"/>
            <a:r>
              <a:rPr lang="en-US" sz="3600" b="1" dirty="0">
                <a:solidFill>
                  <a:schemeClr val="tx1"/>
                </a:solidFill>
              </a:rPr>
              <a:t>A Small Dose of Toxicology 2</a:t>
            </a:r>
            <a:r>
              <a:rPr lang="en-US" sz="3600" b="1" baseline="30000" dirty="0">
                <a:solidFill>
                  <a:schemeClr val="tx1"/>
                </a:solidFill>
              </a:rPr>
              <a:t>nd</a:t>
            </a:r>
            <a:r>
              <a:rPr lang="en-US" sz="3600" b="1" dirty="0">
                <a:solidFill>
                  <a:schemeClr val="tx1"/>
                </a:solidFill>
              </a:rPr>
              <a:t> Edition</a:t>
            </a:r>
          </a:p>
        </p:txBody>
      </p:sp>
      <p:sp>
        <p:nvSpPr>
          <p:cNvPr id="18435" name="Text Box 3"/>
          <p:cNvSpPr txBox="1">
            <a:spLocks noChangeArrowheads="1"/>
          </p:cNvSpPr>
          <p:nvPr/>
        </p:nvSpPr>
        <p:spPr bwMode="auto">
          <a:xfrm>
            <a:off x="1066800" y="5715000"/>
            <a:ext cx="7010400" cy="519113"/>
          </a:xfrm>
          <a:prstGeom prst="rect">
            <a:avLst/>
          </a:prstGeom>
          <a:noFill/>
          <a:ln w="9525">
            <a:noFill/>
            <a:miter lim="800000"/>
            <a:headEnd/>
            <a:tailEnd/>
          </a:ln>
        </p:spPr>
        <p:txBody>
          <a:bodyPr>
            <a:prstTxWarp prst="textNoShape">
              <a:avLst/>
            </a:prstTxWarp>
            <a:spAutoFit/>
          </a:bodyPr>
          <a:lstStyle/>
          <a:p>
            <a:pPr marL="457200" indent="-457200">
              <a:spcBef>
                <a:spcPct val="20000"/>
              </a:spcBef>
              <a:buFont typeface="Wingdings" charset="2"/>
              <a:buNone/>
            </a:pPr>
            <a:r>
              <a:rPr lang="en-US" sz="2800" b="1" dirty="0"/>
              <a:t>See: </a:t>
            </a:r>
            <a:r>
              <a:rPr lang="en-US" sz="2800" b="1" dirty="0" err="1"/>
              <a:t>www.asmalldoseoftoxicology.org</a:t>
            </a:r>
            <a:endParaRPr lang="en-US" sz="2800" b="1" dirty="0"/>
          </a:p>
        </p:txBody>
      </p:sp>
      <p:pic>
        <p:nvPicPr>
          <p:cNvPr id="5" name="Picture 4" descr="SD new cover.jpg"/>
          <p:cNvPicPr>
            <a:picLocks noChangeAspect="1"/>
          </p:cNvPicPr>
          <p:nvPr/>
        </p:nvPicPr>
        <p:blipFill>
          <a:blip r:embed="rId3"/>
          <a:stretch>
            <a:fillRect/>
          </a:stretch>
        </p:blipFill>
        <p:spPr>
          <a:xfrm>
            <a:off x="1905000" y="1219200"/>
            <a:ext cx="3200400" cy="4267200"/>
          </a:xfrm>
          <a:prstGeom prst="rect">
            <a:avLst/>
          </a:prstGeom>
        </p:spPr>
      </p:pic>
      <p:sp>
        <p:nvSpPr>
          <p:cNvPr id="6" name="TextBox 5"/>
          <p:cNvSpPr txBox="1"/>
          <p:nvPr/>
        </p:nvSpPr>
        <p:spPr>
          <a:xfrm>
            <a:off x="5486400" y="1447800"/>
            <a:ext cx="3276600" cy="1384995"/>
          </a:xfrm>
          <a:prstGeom prst="rect">
            <a:avLst/>
          </a:prstGeom>
          <a:noFill/>
        </p:spPr>
        <p:txBody>
          <a:bodyPr wrap="square" rtlCol="0">
            <a:spAutoFit/>
          </a:bodyPr>
          <a:lstStyle/>
          <a:p>
            <a:r>
              <a:rPr lang="en-US" sz="2800" b="1" dirty="0">
                <a:solidFill>
                  <a:srgbClr val="000000"/>
                </a:solidFill>
              </a:rPr>
              <a:t>Free e-book</a:t>
            </a:r>
          </a:p>
          <a:p>
            <a:r>
              <a:rPr lang="en-US" sz="2800" b="1" dirty="0">
                <a:solidFill>
                  <a:srgbClr val="000000"/>
                </a:solidFill>
              </a:rPr>
              <a:t>Healthy World Press</a:t>
            </a:r>
          </a:p>
        </p:txBody>
      </p:sp>
      <p:sp>
        <p:nvSpPr>
          <p:cNvPr id="7" name="TextBox 6"/>
          <p:cNvSpPr txBox="1"/>
          <p:nvPr/>
        </p:nvSpPr>
        <p:spPr>
          <a:xfrm>
            <a:off x="5638800" y="3263205"/>
            <a:ext cx="3276600" cy="1815882"/>
          </a:xfrm>
          <a:prstGeom prst="rect">
            <a:avLst/>
          </a:prstGeom>
          <a:noFill/>
        </p:spPr>
        <p:txBody>
          <a:bodyPr wrap="square" rtlCol="0">
            <a:spAutoFit/>
          </a:bodyPr>
          <a:lstStyle/>
          <a:p>
            <a:r>
              <a:rPr lang="en-US" sz="2800" b="1" dirty="0">
                <a:solidFill>
                  <a:srgbClr val="000000"/>
                </a:solidFill>
              </a:rPr>
              <a:t>PowerPoint slides for each chapter</a:t>
            </a:r>
          </a:p>
          <a:p>
            <a:r>
              <a:rPr lang="en-US" sz="2800" b="1" dirty="0">
                <a:solidFill>
                  <a:srgbClr val="000000"/>
                </a:solidFill>
              </a:rPr>
              <a:t>Including</a:t>
            </a:r>
          </a:p>
          <a:p>
            <a:r>
              <a:rPr lang="en-US" sz="2800" b="1" dirty="0">
                <a:solidFill>
                  <a:srgbClr val="000000"/>
                </a:solidFill>
              </a:rPr>
              <a:t>Lead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152400" y="76200"/>
            <a:ext cx="8839200" cy="762000"/>
          </a:xfrm>
        </p:spPr>
        <p:txBody>
          <a:bodyPr/>
          <a:lstStyle/>
          <a:p>
            <a:r>
              <a:rPr lang="en-US" b="1">
                <a:solidFill>
                  <a:schemeClr val="tx1"/>
                </a:solidFill>
              </a:rPr>
              <a:t>Small Dose of Toxicology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2" y="1365514"/>
            <a:ext cx="2114550" cy="2819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723" y="1323785"/>
            <a:ext cx="2235200" cy="29028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273" y="1365515"/>
            <a:ext cx="2211021" cy="28611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294" y="1323785"/>
            <a:ext cx="2239264" cy="2895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4268372"/>
            <a:ext cx="1491424" cy="2284828"/>
          </a:xfrm>
          <a:prstGeom prst="rect">
            <a:avLst/>
          </a:prstGeom>
        </p:spPr>
      </p:pic>
      <p:sp>
        <p:nvSpPr>
          <p:cNvPr id="7" name="TextBox 6"/>
          <p:cNvSpPr txBox="1"/>
          <p:nvPr/>
        </p:nvSpPr>
        <p:spPr>
          <a:xfrm>
            <a:off x="2362200" y="4572000"/>
            <a:ext cx="6553200" cy="1200329"/>
          </a:xfrm>
          <a:prstGeom prst="rect">
            <a:avLst/>
          </a:prstGeom>
          <a:noFill/>
        </p:spPr>
        <p:txBody>
          <a:bodyPr wrap="square" rtlCol="0">
            <a:spAutoFit/>
          </a:bodyPr>
          <a:lstStyle/>
          <a:p>
            <a:r>
              <a:rPr lang="en-US" sz="3600" dirty="0"/>
              <a:t>FREE</a:t>
            </a:r>
          </a:p>
          <a:p>
            <a:r>
              <a:rPr lang="en-US" sz="3600" dirty="0" err="1"/>
              <a:t>www.smalldoseoftoxicology.org</a:t>
            </a:r>
            <a:endParaRPr lang="en-US" sz="3600" dirty="0"/>
          </a:p>
        </p:txBody>
      </p:sp>
      <p:sp>
        <p:nvSpPr>
          <p:cNvPr id="8" name="TextBox 7"/>
          <p:cNvSpPr txBox="1"/>
          <p:nvPr/>
        </p:nvSpPr>
        <p:spPr>
          <a:xfrm>
            <a:off x="380999" y="914400"/>
            <a:ext cx="1610009" cy="523220"/>
          </a:xfrm>
          <a:prstGeom prst="rect">
            <a:avLst/>
          </a:prstGeom>
          <a:noFill/>
        </p:spPr>
        <p:txBody>
          <a:bodyPr wrap="square" rtlCol="0">
            <a:spAutoFit/>
          </a:bodyPr>
          <a:lstStyle/>
          <a:p>
            <a:r>
              <a:rPr lang="en-US" sz="2800" dirty="0"/>
              <a:t>English</a:t>
            </a:r>
          </a:p>
        </p:txBody>
      </p:sp>
      <p:sp>
        <p:nvSpPr>
          <p:cNvPr id="10" name="TextBox 9"/>
          <p:cNvSpPr txBox="1"/>
          <p:nvPr/>
        </p:nvSpPr>
        <p:spPr>
          <a:xfrm>
            <a:off x="2428591" y="914400"/>
            <a:ext cx="1610009" cy="523220"/>
          </a:xfrm>
          <a:prstGeom prst="rect">
            <a:avLst/>
          </a:prstGeom>
          <a:noFill/>
        </p:spPr>
        <p:txBody>
          <a:bodyPr wrap="square" rtlCol="0">
            <a:spAutoFit/>
          </a:bodyPr>
          <a:lstStyle/>
          <a:p>
            <a:r>
              <a:rPr lang="en-US" sz="2800" dirty="0"/>
              <a:t>Arabic</a:t>
            </a:r>
          </a:p>
        </p:txBody>
      </p:sp>
      <p:sp>
        <p:nvSpPr>
          <p:cNvPr id="12" name="TextBox 11"/>
          <p:cNvSpPr txBox="1"/>
          <p:nvPr/>
        </p:nvSpPr>
        <p:spPr>
          <a:xfrm>
            <a:off x="4485991" y="914400"/>
            <a:ext cx="1610009" cy="523220"/>
          </a:xfrm>
          <a:prstGeom prst="rect">
            <a:avLst/>
          </a:prstGeom>
          <a:noFill/>
        </p:spPr>
        <p:txBody>
          <a:bodyPr wrap="square" rtlCol="0">
            <a:spAutoFit/>
          </a:bodyPr>
          <a:lstStyle/>
          <a:p>
            <a:r>
              <a:rPr lang="en-US" sz="2800" dirty="0"/>
              <a:t>German</a:t>
            </a:r>
          </a:p>
        </p:txBody>
      </p:sp>
      <p:sp>
        <p:nvSpPr>
          <p:cNvPr id="13" name="TextBox 12"/>
          <p:cNvSpPr txBox="1"/>
          <p:nvPr/>
        </p:nvSpPr>
        <p:spPr>
          <a:xfrm>
            <a:off x="6695791" y="914400"/>
            <a:ext cx="1610009" cy="523220"/>
          </a:xfrm>
          <a:prstGeom prst="rect">
            <a:avLst/>
          </a:prstGeom>
          <a:noFill/>
        </p:spPr>
        <p:txBody>
          <a:bodyPr wrap="square" rtlCol="0">
            <a:spAutoFit/>
          </a:bodyPr>
          <a:lstStyle/>
          <a:p>
            <a:r>
              <a:rPr lang="en-US" sz="2800" dirty="0"/>
              <a:t>Spanish</a:t>
            </a:r>
          </a:p>
        </p:txBody>
      </p:sp>
      <p:sp>
        <p:nvSpPr>
          <p:cNvPr id="11" name="TextBox 10"/>
          <p:cNvSpPr txBox="1"/>
          <p:nvPr/>
        </p:nvSpPr>
        <p:spPr>
          <a:xfrm>
            <a:off x="-52671" y="4465198"/>
            <a:ext cx="738664" cy="2011802"/>
          </a:xfrm>
          <a:prstGeom prst="rect">
            <a:avLst/>
          </a:prstGeom>
          <a:noFill/>
        </p:spPr>
        <p:txBody>
          <a:bodyPr vert="vert270" wrap="square" rtlCol="0">
            <a:spAutoFit/>
          </a:bodyPr>
          <a:lstStyle/>
          <a:p>
            <a:r>
              <a:rPr lang="en-US" sz="3600"/>
              <a:t>Chinese</a:t>
            </a:r>
            <a:endParaRPr lang="en-US" sz="36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
            <a:ext cx="2895600" cy="923330"/>
          </a:xfrm>
          <a:prstGeom prst="rect">
            <a:avLst/>
          </a:prstGeom>
          <a:noFill/>
        </p:spPr>
        <p:txBody>
          <a:bodyPr wrap="square" rtlCol="0">
            <a:spAutoFit/>
          </a:bodyPr>
          <a:lstStyle/>
          <a:p>
            <a:pPr algn="ctr"/>
            <a:r>
              <a:rPr lang="en-US" sz="5400" b="1" dirty="0"/>
              <a:t>History</a:t>
            </a:r>
            <a:endParaRPr lang="en-US" b="1" dirty="0"/>
          </a:p>
        </p:txBody>
      </p:sp>
      <p:sp>
        <p:nvSpPr>
          <p:cNvPr id="3" name="Oval 2"/>
          <p:cNvSpPr/>
          <p:nvPr/>
        </p:nvSpPr>
        <p:spPr bwMode="auto">
          <a:xfrm>
            <a:off x="2019300" y="1524000"/>
            <a:ext cx="5105400" cy="47244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sp>
        <p:nvSpPr>
          <p:cNvPr id="4" name="TextBox 3"/>
          <p:cNvSpPr txBox="1"/>
          <p:nvPr/>
        </p:nvSpPr>
        <p:spPr>
          <a:xfrm>
            <a:off x="2743200" y="3044279"/>
            <a:ext cx="3733800" cy="923330"/>
          </a:xfrm>
          <a:prstGeom prst="rect">
            <a:avLst/>
          </a:prstGeom>
          <a:noFill/>
        </p:spPr>
        <p:txBody>
          <a:bodyPr wrap="square" rtlCol="0">
            <a:spAutoFit/>
          </a:bodyPr>
          <a:lstStyle/>
          <a:p>
            <a:pPr algn="ctr"/>
            <a:r>
              <a:rPr lang="en-US" sz="5400" b="1" dirty="0">
                <a:solidFill>
                  <a:schemeClr val="bg1"/>
                </a:solidFill>
              </a:rPr>
              <a:t>HISTORY</a:t>
            </a:r>
            <a:endParaRPr lang="en-US" b="1" dirty="0">
              <a:solidFill>
                <a:schemeClr val="bg1"/>
              </a:solidFill>
            </a:endParaRPr>
          </a:p>
        </p:txBody>
      </p:sp>
    </p:spTree>
    <p:extLst>
      <p:ext uri="{BB962C8B-B14F-4D97-AF65-F5344CB8AC3E}">
        <p14:creationId xmlns:p14="http://schemas.microsoft.com/office/powerpoint/2010/main" val="15327474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a:xfrm>
            <a:off x="152400" y="76200"/>
            <a:ext cx="8839200" cy="762000"/>
          </a:xfrm>
        </p:spPr>
        <p:txBody>
          <a:bodyPr/>
          <a:lstStyle/>
          <a:p>
            <a:r>
              <a:rPr lang="en-US" b="1">
                <a:solidFill>
                  <a:schemeClr val="tx1"/>
                </a:solidFill>
              </a:rPr>
              <a:t>Milestones of Toxicology</a:t>
            </a:r>
          </a:p>
        </p:txBody>
      </p:sp>
      <p:pic>
        <p:nvPicPr>
          <p:cNvPr id="449539" name="Picture 3" descr="Milestones"/>
          <p:cNvPicPr>
            <a:picLocks noChangeAspect="1" noChangeArrowheads="1"/>
          </p:cNvPicPr>
          <p:nvPr/>
        </p:nvPicPr>
        <p:blipFill>
          <a:blip r:embed="rId3"/>
          <a:srcRect/>
          <a:stretch>
            <a:fillRect/>
          </a:stretch>
        </p:blipFill>
        <p:spPr bwMode="auto">
          <a:xfrm>
            <a:off x="765175" y="1143000"/>
            <a:ext cx="7613650" cy="5349875"/>
          </a:xfrm>
          <a:prstGeom prst="rect">
            <a:avLst/>
          </a:prstGeom>
          <a:noFill/>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165100"/>
            <a:ext cx="8839200" cy="584200"/>
          </a:xfrm>
        </p:spPr>
        <p:txBody>
          <a:bodyPr/>
          <a:lstStyle/>
          <a:p>
            <a:pPr eaLnBrk="1" hangingPunct="1"/>
            <a:r>
              <a:rPr lang="en-US" sz="3200" b="1">
                <a:solidFill>
                  <a:schemeClr val="tx1"/>
                </a:solidFill>
              </a:rPr>
              <a:t>Milestones of Toxicology - Translations</a:t>
            </a:r>
          </a:p>
        </p:txBody>
      </p:sp>
      <p:pic>
        <p:nvPicPr>
          <p:cNvPr id="24579" name="Picture 5" descr="Milestones.poster.arabic translation.03.10.12.jpg"/>
          <p:cNvPicPr>
            <a:picLocks noChangeAspect="1"/>
          </p:cNvPicPr>
          <p:nvPr/>
        </p:nvPicPr>
        <p:blipFill>
          <a:blip r:embed="rId3"/>
          <a:srcRect/>
          <a:stretch>
            <a:fillRect/>
          </a:stretch>
        </p:blipFill>
        <p:spPr bwMode="auto">
          <a:xfrm>
            <a:off x="381000" y="1524000"/>
            <a:ext cx="2957513" cy="2286000"/>
          </a:xfrm>
          <a:prstGeom prst="rect">
            <a:avLst/>
          </a:prstGeom>
          <a:noFill/>
          <a:ln w="9525">
            <a:noFill/>
            <a:miter lim="800000"/>
            <a:headEnd/>
            <a:tailEnd/>
          </a:ln>
        </p:spPr>
      </p:pic>
      <p:pic>
        <p:nvPicPr>
          <p:cNvPr id="24580" name="Picture 6" descr="Milestones.poster.06.01.10 Russian.vsmp1.jpg"/>
          <p:cNvPicPr>
            <a:picLocks noChangeAspect="1"/>
          </p:cNvPicPr>
          <p:nvPr/>
        </p:nvPicPr>
        <p:blipFill>
          <a:blip r:embed="rId4"/>
          <a:srcRect/>
          <a:stretch>
            <a:fillRect/>
          </a:stretch>
        </p:blipFill>
        <p:spPr bwMode="auto">
          <a:xfrm>
            <a:off x="381000" y="4267200"/>
            <a:ext cx="3079750" cy="2381250"/>
          </a:xfrm>
          <a:prstGeom prst="rect">
            <a:avLst/>
          </a:prstGeom>
          <a:noFill/>
          <a:ln w="9525">
            <a:noFill/>
            <a:miter lim="800000"/>
            <a:headEnd/>
            <a:tailEnd/>
          </a:ln>
        </p:spPr>
      </p:pic>
      <p:sp>
        <p:nvSpPr>
          <p:cNvPr id="24582" name="TextBox 8"/>
          <p:cNvSpPr txBox="1">
            <a:spLocks noChangeArrowheads="1"/>
          </p:cNvSpPr>
          <p:nvPr/>
        </p:nvSpPr>
        <p:spPr bwMode="auto">
          <a:xfrm>
            <a:off x="1219200" y="990600"/>
            <a:ext cx="1462088" cy="584200"/>
          </a:xfrm>
          <a:prstGeom prst="rect">
            <a:avLst/>
          </a:prstGeom>
          <a:noFill/>
          <a:ln w="9525">
            <a:noFill/>
            <a:miter lim="800000"/>
            <a:headEnd/>
            <a:tailEnd/>
          </a:ln>
        </p:spPr>
        <p:txBody>
          <a:bodyPr wrap="none">
            <a:prstTxWarp prst="textNoShape">
              <a:avLst/>
            </a:prstTxWarp>
            <a:spAutoFit/>
          </a:bodyPr>
          <a:lstStyle/>
          <a:p>
            <a:r>
              <a:rPr lang="en-US" sz="3200" b="1"/>
              <a:t>Arabic</a:t>
            </a:r>
            <a:endParaRPr lang="en-US" b="1"/>
          </a:p>
        </p:txBody>
      </p:sp>
      <p:sp>
        <p:nvSpPr>
          <p:cNvPr id="24583" name="TextBox 9"/>
          <p:cNvSpPr txBox="1">
            <a:spLocks noChangeArrowheads="1"/>
          </p:cNvSpPr>
          <p:nvPr/>
        </p:nvSpPr>
        <p:spPr bwMode="auto">
          <a:xfrm>
            <a:off x="1038225" y="3759200"/>
            <a:ext cx="1781175" cy="584200"/>
          </a:xfrm>
          <a:prstGeom prst="rect">
            <a:avLst/>
          </a:prstGeom>
          <a:noFill/>
          <a:ln w="9525">
            <a:noFill/>
            <a:miter lim="800000"/>
            <a:headEnd/>
            <a:tailEnd/>
          </a:ln>
        </p:spPr>
        <p:txBody>
          <a:bodyPr wrap="none">
            <a:prstTxWarp prst="textNoShape">
              <a:avLst/>
            </a:prstTxWarp>
            <a:spAutoFit/>
          </a:bodyPr>
          <a:lstStyle/>
          <a:p>
            <a:r>
              <a:rPr lang="en-US" sz="3200" b="1"/>
              <a:t>Russian</a:t>
            </a:r>
            <a:endParaRPr lang="en-US" b="1"/>
          </a:p>
        </p:txBody>
      </p:sp>
      <p:sp>
        <p:nvSpPr>
          <p:cNvPr id="24585" name="TextBox 11"/>
          <p:cNvSpPr txBox="1">
            <a:spLocks noChangeArrowheads="1"/>
          </p:cNvSpPr>
          <p:nvPr/>
        </p:nvSpPr>
        <p:spPr bwMode="auto">
          <a:xfrm>
            <a:off x="4724400" y="1371600"/>
            <a:ext cx="3811587" cy="5078313"/>
          </a:xfrm>
          <a:prstGeom prst="rect">
            <a:avLst/>
          </a:prstGeom>
          <a:noFill/>
          <a:ln w="9525">
            <a:noFill/>
            <a:miter lim="800000"/>
            <a:headEnd/>
            <a:tailEnd/>
          </a:ln>
        </p:spPr>
        <p:txBody>
          <a:bodyPr wrap="square">
            <a:prstTxWarp prst="textNoShape">
              <a:avLst/>
            </a:prstTxWarp>
            <a:spAutoFit/>
          </a:bodyPr>
          <a:lstStyle/>
          <a:p>
            <a:r>
              <a:rPr lang="en-US" sz="2400" b="1" dirty="0"/>
              <a:t>Also in:</a:t>
            </a:r>
          </a:p>
          <a:p>
            <a:r>
              <a:rPr lang="en-US" sz="2000" b="1" dirty="0"/>
              <a:t>Amharic</a:t>
            </a:r>
          </a:p>
          <a:p>
            <a:r>
              <a:rPr lang="en-US" sz="2000" b="1" dirty="0"/>
              <a:t>Arabic</a:t>
            </a:r>
          </a:p>
          <a:p>
            <a:r>
              <a:rPr lang="en-US" sz="2000" b="1" dirty="0"/>
              <a:t>Chinese (simple &amp; traditional)</a:t>
            </a:r>
          </a:p>
          <a:p>
            <a:r>
              <a:rPr lang="en-US" sz="2000" b="1" dirty="0"/>
              <a:t>English (clickable)</a:t>
            </a:r>
          </a:p>
          <a:p>
            <a:r>
              <a:rPr lang="en-US" sz="2000" b="1" dirty="0"/>
              <a:t>French</a:t>
            </a:r>
          </a:p>
          <a:p>
            <a:r>
              <a:rPr lang="en-US" sz="2000" b="1" dirty="0"/>
              <a:t>German</a:t>
            </a:r>
          </a:p>
          <a:p>
            <a:r>
              <a:rPr lang="en-US" sz="2000" b="1" dirty="0"/>
              <a:t>Hebrew (almost done)</a:t>
            </a:r>
          </a:p>
          <a:p>
            <a:r>
              <a:rPr lang="en-US" sz="2000" b="1" dirty="0"/>
              <a:t>Italian</a:t>
            </a:r>
          </a:p>
          <a:p>
            <a:r>
              <a:rPr lang="en-US" sz="2000" b="1" dirty="0"/>
              <a:t>Japanese</a:t>
            </a:r>
          </a:p>
          <a:p>
            <a:r>
              <a:rPr lang="en-US" sz="2000" b="1" dirty="0"/>
              <a:t>Korean</a:t>
            </a:r>
          </a:p>
          <a:p>
            <a:r>
              <a:rPr lang="en-US" sz="2000" b="1" dirty="0"/>
              <a:t>Portuguese</a:t>
            </a:r>
          </a:p>
          <a:p>
            <a:r>
              <a:rPr lang="en-US" sz="2000" b="1" dirty="0"/>
              <a:t>Russian</a:t>
            </a:r>
          </a:p>
          <a:p>
            <a:r>
              <a:rPr lang="en-US" sz="2000" b="1" dirty="0"/>
              <a:t>Spanish (clickable)</a:t>
            </a:r>
          </a:p>
          <a:p>
            <a:r>
              <a:rPr lang="en-US" sz="2000" b="1" dirty="0"/>
              <a:t>Turkish</a:t>
            </a:r>
          </a:p>
          <a:p>
            <a:r>
              <a:rPr lang="en-US" sz="2000" b="1" dirty="0"/>
              <a:t>Vietnamese</a:t>
            </a:r>
          </a:p>
        </p:txBody>
      </p:sp>
    </p:spTree>
    <p:extLst>
      <p:ext uri="{BB962C8B-B14F-4D97-AF65-F5344CB8AC3E}">
        <p14:creationId xmlns:p14="http://schemas.microsoft.com/office/powerpoint/2010/main" val="19502643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533400" y="46038"/>
            <a:ext cx="8153400" cy="762000"/>
          </a:xfrm>
        </p:spPr>
        <p:txBody>
          <a:bodyPr/>
          <a:lstStyle/>
          <a:p>
            <a:pPr eaLnBrk="1" hangingPunct="1"/>
            <a:r>
              <a:rPr lang="en-US" altLang="x-none" b="1">
                <a:solidFill>
                  <a:schemeClr val="tx1"/>
                </a:solidFill>
                <a:ea typeface="ＭＳ Ｐゴシック" charset="-128"/>
              </a:rPr>
              <a:t>Agency Blood Lead Levels</a:t>
            </a:r>
            <a:endParaRPr lang="en-US" altLang="x-none" sz="4800">
              <a:solidFill>
                <a:schemeClr val="tx1"/>
              </a:solidFill>
              <a:ea typeface="ＭＳ Ｐゴシック" charset="-128"/>
            </a:endParaRPr>
          </a:p>
        </p:txBody>
      </p:sp>
      <p:graphicFrame>
        <p:nvGraphicFramePr>
          <p:cNvPr id="4" name="Chart 3"/>
          <p:cNvGraphicFramePr>
            <a:graphicFrameLocks/>
          </p:cNvGraphicFramePr>
          <p:nvPr/>
        </p:nvGraphicFramePr>
        <p:xfrm>
          <a:off x="381000" y="1295400"/>
          <a:ext cx="8381999"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43064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6200"/>
            <a:ext cx="2895600" cy="923330"/>
          </a:xfrm>
          <a:prstGeom prst="rect">
            <a:avLst/>
          </a:prstGeom>
          <a:noFill/>
        </p:spPr>
        <p:txBody>
          <a:bodyPr wrap="square" rtlCol="0">
            <a:spAutoFit/>
          </a:bodyPr>
          <a:lstStyle/>
          <a:p>
            <a:pPr algn="ctr"/>
            <a:r>
              <a:rPr lang="en-US" sz="5400" b="1" dirty="0"/>
              <a:t>Ethics</a:t>
            </a:r>
            <a:endParaRPr lang="en-US" b="1" dirty="0"/>
          </a:p>
        </p:txBody>
      </p:sp>
      <p:sp>
        <p:nvSpPr>
          <p:cNvPr id="3" name="Oval 2"/>
          <p:cNvSpPr/>
          <p:nvPr/>
        </p:nvSpPr>
        <p:spPr bwMode="auto">
          <a:xfrm>
            <a:off x="2019300" y="1524000"/>
            <a:ext cx="5105400" cy="47244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sp>
        <p:nvSpPr>
          <p:cNvPr id="4" name="TextBox 3"/>
          <p:cNvSpPr txBox="1"/>
          <p:nvPr/>
        </p:nvSpPr>
        <p:spPr>
          <a:xfrm>
            <a:off x="2743200" y="3044279"/>
            <a:ext cx="3733800" cy="923330"/>
          </a:xfrm>
          <a:prstGeom prst="rect">
            <a:avLst/>
          </a:prstGeom>
          <a:noFill/>
        </p:spPr>
        <p:txBody>
          <a:bodyPr wrap="square" rtlCol="0">
            <a:spAutoFit/>
          </a:bodyPr>
          <a:lstStyle/>
          <a:p>
            <a:pPr algn="ctr"/>
            <a:r>
              <a:rPr lang="en-US" sz="5400" b="1" dirty="0">
                <a:solidFill>
                  <a:schemeClr val="bg1"/>
                </a:solidFill>
              </a:rPr>
              <a:t>ETHICS</a:t>
            </a:r>
            <a:endParaRPr lang="en-US" b="1" dirty="0">
              <a:solidFill>
                <a:schemeClr val="bg1"/>
              </a:solidFill>
            </a:endParaRPr>
          </a:p>
        </p:txBody>
      </p:sp>
    </p:spTree>
    <p:extLst>
      <p:ext uri="{BB962C8B-B14F-4D97-AF65-F5344CB8AC3E}">
        <p14:creationId xmlns:p14="http://schemas.microsoft.com/office/powerpoint/2010/main" val="2205015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124200" y="1990725"/>
            <a:ext cx="5791200" cy="4127797"/>
          </a:xfrm>
          <a:prstGeom prst="rect">
            <a:avLst/>
          </a:prstGeom>
          <a:noFill/>
          <a:ln w="12700">
            <a:noFill/>
            <a:miter lim="800000"/>
            <a:headEnd/>
            <a:tailEnd/>
          </a:ln>
        </p:spPr>
        <p:txBody>
          <a:bodyPr lIns="90488" tIns="44450" rIns="90488" bIns="44450">
            <a:prstTxWarp prst="textNoShape">
              <a:avLst/>
            </a:prstTxWarp>
            <a:spAutoFit/>
          </a:bodyPr>
          <a:lstStyle/>
          <a:p>
            <a:pPr marL="342900" indent="-342900" eaLnBrk="0" hangingPunct="0">
              <a:spcBef>
                <a:spcPct val="20000"/>
              </a:spcBef>
            </a:pPr>
            <a:r>
              <a:rPr lang="en-US" sz="3200" b="1" dirty="0">
                <a:solidFill>
                  <a:schemeClr val="tx1"/>
                </a:solidFill>
                <a:ea typeface="Times New Roman" charset="0"/>
                <a:cs typeface="Times New Roman" charset="0"/>
              </a:rPr>
              <a:t>“Conditions that ensure that all living things have the best opportunity to reach and maintain their full genetic potential.</a:t>
            </a:r>
            <a:r>
              <a:rPr lang="en-US" sz="3200" b="1" dirty="0">
                <a:solidFill>
                  <a:schemeClr val="tx1"/>
                </a:solidFill>
              </a:rPr>
              <a:t>”</a:t>
            </a:r>
          </a:p>
          <a:p>
            <a:pPr marL="342900" indent="-342900" eaLnBrk="0" hangingPunct="0">
              <a:spcBef>
                <a:spcPct val="20000"/>
              </a:spcBef>
            </a:pPr>
            <a:r>
              <a:rPr lang="en-US" sz="2800" b="1" dirty="0">
                <a:solidFill>
                  <a:schemeClr val="tx1"/>
                </a:solidFill>
              </a:rPr>
              <a:t>Steven G. Gilbert, 1999</a:t>
            </a:r>
          </a:p>
          <a:p>
            <a:pPr marL="342900" indent="-342900" eaLnBrk="0" hangingPunct="0">
              <a:spcBef>
                <a:spcPct val="20000"/>
              </a:spcBef>
            </a:pPr>
            <a:r>
              <a:rPr lang="en-US" sz="1600" b="1" dirty="0"/>
              <a:t>Gilbert SG. Ethical, legal, and social issues: our children's future. Neurotoxicology. 2005;26:521-30.</a:t>
            </a:r>
          </a:p>
          <a:p>
            <a:pPr marL="342900" indent="-342900" eaLnBrk="0" hangingPunct="0">
              <a:spcBef>
                <a:spcPct val="20000"/>
              </a:spcBef>
            </a:pPr>
            <a:endParaRPr lang="en-US" sz="2800" b="1" dirty="0">
              <a:solidFill>
                <a:schemeClr val="tx1"/>
              </a:solidFill>
            </a:endParaRPr>
          </a:p>
        </p:txBody>
      </p:sp>
      <p:sp>
        <p:nvSpPr>
          <p:cNvPr id="66563" name="Rectangle 5"/>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Human &amp; Environmental Health</a:t>
            </a:r>
          </a:p>
        </p:txBody>
      </p:sp>
      <p:pic>
        <p:nvPicPr>
          <p:cNvPr id="66564" name="Picture 6" descr="kids"/>
          <p:cNvPicPr>
            <a:picLocks noChangeAspect="1" noChangeArrowheads="1"/>
          </p:cNvPicPr>
          <p:nvPr/>
        </p:nvPicPr>
        <p:blipFill>
          <a:blip r:embed="rId3"/>
          <a:srcRect/>
          <a:stretch>
            <a:fillRect/>
          </a:stretch>
        </p:blipFill>
        <p:spPr bwMode="auto">
          <a:xfrm>
            <a:off x="22225" y="3886200"/>
            <a:ext cx="2949575" cy="2971800"/>
          </a:xfrm>
          <a:prstGeom prst="rect">
            <a:avLst/>
          </a:prstGeom>
          <a:noFill/>
          <a:ln w="9525">
            <a:noFill/>
            <a:miter lim="800000"/>
            <a:headEnd/>
            <a:tailEnd/>
          </a:ln>
        </p:spPr>
      </p:pic>
    </p:spTree>
    <p:extLst>
      <p:ext uri="{BB962C8B-B14F-4D97-AF65-F5344CB8AC3E}">
        <p14:creationId xmlns:p14="http://schemas.microsoft.com/office/powerpoint/2010/main" val="4453365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057400"/>
            <a:ext cx="7696200" cy="3539430"/>
          </a:xfrm>
          <a:prstGeom prst="rect">
            <a:avLst/>
          </a:prstGeom>
          <a:noFill/>
        </p:spPr>
        <p:txBody>
          <a:bodyPr wrap="square" rtlCol="0">
            <a:spAutoFit/>
          </a:bodyPr>
          <a:lstStyle/>
          <a:p>
            <a:r>
              <a:rPr lang="en-US" altLang="en-US" sz="2800" dirty="0"/>
              <a:t>The Occupational Safety and Health Administration (OSHA) is an agency of the United States Department of Labor. Congress established the agency under the Occupational Safety and Health Act, which President Richard M. Nixon signed into law on December 29, 1970.</a:t>
            </a:r>
          </a:p>
          <a:p>
            <a:r>
              <a:rPr lang="en-US" altLang="en-US" sz="2800" dirty="0"/>
              <a:t>https://</a:t>
            </a:r>
            <a:r>
              <a:rPr lang="en-US" altLang="en-US" sz="2800" dirty="0" err="1"/>
              <a:t>www.osha.gov</a:t>
            </a:r>
            <a:endParaRPr lang="en-US" altLang="en-US" sz="2800" dirty="0"/>
          </a:p>
        </p:txBody>
      </p:sp>
      <p:sp>
        <p:nvSpPr>
          <p:cNvPr id="7" name="TextBox 6"/>
          <p:cNvSpPr txBox="1"/>
          <p:nvPr/>
        </p:nvSpPr>
        <p:spPr>
          <a:xfrm>
            <a:off x="2003493" y="76200"/>
            <a:ext cx="5213223" cy="769441"/>
          </a:xfrm>
          <a:prstGeom prst="rect">
            <a:avLst/>
          </a:prstGeom>
          <a:noFill/>
        </p:spPr>
        <p:txBody>
          <a:bodyPr wrap="none" rtlCol="0">
            <a:spAutoFit/>
          </a:bodyPr>
          <a:lstStyle/>
          <a:p>
            <a:r>
              <a:rPr lang="en-US" altLang="en-US" b="1" dirty="0">
                <a:solidFill>
                  <a:srgbClr val="FF6600"/>
                </a:solidFill>
                <a:latin typeface="Arial" charset="0"/>
              </a:rPr>
              <a:t>OSHA does what ?</a:t>
            </a:r>
          </a:p>
        </p:txBody>
      </p:sp>
    </p:spTree>
    <p:extLst>
      <p:ext uri="{BB962C8B-B14F-4D97-AF65-F5344CB8AC3E}">
        <p14:creationId xmlns:p14="http://schemas.microsoft.com/office/powerpoint/2010/main" val="1207501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134034"/>
            <a:ext cx="8839200" cy="646331"/>
          </a:xfrm>
        </p:spPr>
        <p:txBody>
          <a:bodyPr/>
          <a:lstStyle/>
          <a:p>
            <a:pPr eaLnBrk="1" hangingPunct="1"/>
            <a:r>
              <a:rPr lang="en-US" sz="3600" b="1" dirty="0">
                <a:solidFill>
                  <a:schemeClr val="tx1"/>
                </a:solidFill>
              </a:rPr>
              <a:t>A Small Dose of Toxicology 3rd Edition</a:t>
            </a:r>
          </a:p>
        </p:txBody>
      </p:sp>
      <p:sp>
        <p:nvSpPr>
          <p:cNvPr id="18435" name="Text Box 3"/>
          <p:cNvSpPr txBox="1">
            <a:spLocks noChangeArrowheads="1"/>
          </p:cNvSpPr>
          <p:nvPr/>
        </p:nvSpPr>
        <p:spPr bwMode="auto">
          <a:xfrm>
            <a:off x="1066800" y="5715000"/>
            <a:ext cx="7010400" cy="523220"/>
          </a:xfrm>
          <a:prstGeom prst="rect">
            <a:avLst/>
          </a:prstGeom>
          <a:noFill/>
          <a:ln w="9525">
            <a:noFill/>
            <a:miter lim="800000"/>
            <a:headEnd/>
            <a:tailEnd/>
          </a:ln>
        </p:spPr>
        <p:txBody>
          <a:bodyPr>
            <a:prstTxWarp prst="textNoShape">
              <a:avLst/>
            </a:prstTxWarp>
            <a:spAutoFit/>
          </a:bodyPr>
          <a:lstStyle/>
          <a:p>
            <a:pPr marL="457200" indent="-457200">
              <a:spcBef>
                <a:spcPct val="20000"/>
              </a:spcBef>
              <a:buFont typeface="Wingdings" charset="2"/>
              <a:buNone/>
            </a:pPr>
            <a:r>
              <a:rPr lang="en-US" sz="2800" b="1" dirty="0"/>
              <a:t>See: </a:t>
            </a:r>
            <a:r>
              <a:rPr lang="en-US" sz="2800" b="1" dirty="0" err="1"/>
              <a:t>www.asmalldoseoftoxicology.org</a:t>
            </a:r>
            <a:endParaRPr lang="en-US" sz="2800" b="1" dirty="0"/>
          </a:p>
        </p:txBody>
      </p:sp>
      <p:pic>
        <p:nvPicPr>
          <p:cNvPr id="5" name="Picture 4" descr="SD new cover.jpg"/>
          <p:cNvPicPr>
            <a:picLocks noChangeAspect="1"/>
          </p:cNvPicPr>
          <p:nvPr/>
        </p:nvPicPr>
        <p:blipFill>
          <a:blip r:embed="rId3"/>
          <a:stretch>
            <a:fillRect/>
          </a:stretch>
        </p:blipFill>
        <p:spPr>
          <a:xfrm>
            <a:off x="1905000" y="1219200"/>
            <a:ext cx="3200400" cy="4267200"/>
          </a:xfrm>
          <a:prstGeom prst="rect">
            <a:avLst/>
          </a:prstGeom>
        </p:spPr>
      </p:pic>
      <p:sp>
        <p:nvSpPr>
          <p:cNvPr id="6" name="TextBox 5"/>
          <p:cNvSpPr txBox="1"/>
          <p:nvPr/>
        </p:nvSpPr>
        <p:spPr>
          <a:xfrm>
            <a:off x="5486400" y="1447800"/>
            <a:ext cx="3276600" cy="1384995"/>
          </a:xfrm>
          <a:prstGeom prst="rect">
            <a:avLst/>
          </a:prstGeom>
          <a:noFill/>
        </p:spPr>
        <p:txBody>
          <a:bodyPr wrap="square" rtlCol="0">
            <a:spAutoFit/>
          </a:bodyPr>
          <a:lstStyle/>
          <a:p>
            <a:r>
              <a:rPr lang="en-US" sz="2800" b="1" dirty="0">
                <a:solidFill>
                  <a:srgbClr val="000000"/>
                </a:solidFill>
              </a:rPr>
              <a:t>Free e-book</a:t>
            </a:r>
          </a:p>
          <a:p>
            <a:r>
              <a:rPr lang="en-US" sz="2800" b="1" dirty="0">
                <a:solidFill>
                  <a:srgbClr val="000000"/>
                </a:solidFill>
              </a:rPr>
              <a:t>Healthy World Press</a:t>
            </a:r>
          </a:p>
        </p:txBody>
      </p:sp>
      <p:sp>
        <p:nvSpPr>
          <p:cNvPr id="7" name="TextBox 6"/>
          <p:cNvSpPr txBox="1"/>
          <p:nvPr/>
        </p:nvSpPr>
        <p:spPr>
          <a:xfrm>
            <a:off x="5638800" y="3263205"/>
            <a:ext cx="3276600" cy="1815882"/>
          </a:xfrm>
          <a:prstGeom prst="rect">
            <a:avLst/>
          </a:prstGeom>
          <a:noFill/>
        </p:spPr>
        <p:txBody>
          <a:bodyPr wrap="square" rtlCol="0">
            <a:spAutoFit/>
          </a:bodyPr>
          <a:lstStyle/>
          <a:p>
            <a:r>
              <a:rPr lang="en-US" sz="2800" b="1" dirty="0">
                <a:solidFill>
                  <a:srgbClr val="000000"/>
                </a:solidFill>
              </a:rPr>
              <a:t>PDF and </a:t>
            </a:r>
            <a:r>
              <a:rPr lang="en-US" sz="2800" b="1">
                <a:solidFill>
                  <a:srgbClr val="000000"/>
                </a:solidFill>
              </a:rPr>
              <a:t>Power- power slides </a:t>
            </a:r>
            <a:r>
              <a:rPr lang="en-US" sz="2800" b="1" dirty="0">
                <a:solidFill>
                  <a:srgbClr val="000000"/>
                </a:solidFill>
              </a:rPr>
              <a:t>for each </a:t>
            </a:r>
            <a:r>
              <a:rPr lang="en-US" sz="2800" b="1">
                <a:solidFill>
                  <a:srgbClr val="000000"/>
                </a:solidFill>
              </a:rPr>
              <a:t>of   </a:t>
            </a:r>
          </a:p>
          <a:p>
            <a:r>
              <a:rPr lang="en-US" sz="2800" b="1">
                <a:solidFill>
                  <a:srgbClr val="000000"/>
                </a:solidFill>
              </a:rPr>
              <a:t>29 </a:t>
            </a:r>
            <a:r>
              <a:rPr lang="en-US" sz="2800" b="1" dirty="0">
                <a:solidFill>
                  <a:srgbClr val="000000"/>
                </a:solidFill>
              </a:rPr>
              <a:t>Chapters</a:t>
            </a:r>
          </a:p>
        </p:txBody>
      </p:sp>
    </p:spTree>
    <p:extLst>
      <p:ext uri="{BB962C8B-B14F-4D97-AF65-F5344CB8AC3E}">
        <p14:creationId xmlns:p14="http://schemas.microsoft.com/office/powerpoint/2010/main" val="266258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133600"/>
            <a:ext cx="7696200" cy="3046988"/>
          </a:xfrm>
          <a:prstGeom prst="rect">
            <a:avLst/>
          </a:prstGeom>
          <a:noFill/>
        </p:spPr>
        <p:txBody>
          <a:bodyPr wrap="square" rtlCol="0">
            <a:spAutoFit/>
          </a:bodyPr>
          <a:lstStyle/>
          <a:p>
            <a:r>
              <a:rPr lang="en-US" altLang="en-US" sz="3200" dirty="0"/>
              <a:t>OSHA's mission is to "assure safe and healthful working conditions for working men and women by setting and enforcing standards and by providing training, outreach, education and assistance".</a:t>
            </a:r>
          </a:p>
          <a:p>
            <a:r>
              <a:rPr lang="en-US" altLang="en-US" sz="3200" dirty="0"/>
              <a:t>https://</a:t>
            </a:r>
            <a:r>
              <a:rPr lang="en-US" altLang="en-US" sz="3200" dirty="0" err="1"/>
              <a:t>www.osha.gov</a:t>
            </a:r>
            <a:endParaRPr lang="en-US" altLang="en-US" sz="3200" dirty="0"/>
          </a:p>
        </p:txBody>
      </p:sp>
      <p:sp>
        <p:nvSpPr>
          <p:cNvPr id="7" name="TextBox 6"/>
          <p:cNvSpPr txBox="1"/>
          <p:nvPr/>
        </p:nvSpPr>
        <p:spPr>
          <a:xfrm>
            <a:off x="2003493" y="76200"/>
            <a:ext cx="5213223" cy="769441"/>
          </a:xfrm>
          <a:prstGeom prst="rect">
            <a:avLst/>
          </a:prstGeom>
          <a:noFill/>
        </p:spPr>
        <p:txBody>
          <a:bodyPr wrap="none" rtlCol="0">
            <a:spAutoFit/>
          </a:bodyPr>
          <a:lstStyle/>
          <a:p>
            <a:r>
              <a:rPr lang="en-US" altLang="en-US" b="1" dirty="0">
                <a:solidFill>
                  <a:srgbClr val="FF6600"/>
                </a:solidFill>
                <a:latin typeface="Arial" charset="0"/>
              </a:rPr>
              <a:t>OSHA does what ?</a:t>
            </a:r>
          </a:p>
        </p:txBody>
      </p:sp>
    </p:spTree>
    <p:extLst>
      <p:ext uri="{BB962C8B-B14F-4D97-AF65-F5344CB8AC3E}">
        <p14:creationId xmlns:p14="http://schemas.microsoft.com/office/powerpoint/2010/main" val="7601035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133600"/>
            <a:ext cx="7696200" cy="2062103"/>
          </a:xfrm>
          <a:prstGeom prst="rect">
            <a:avLst/>
          </a:prstGeom>
          <a:noFill/>
        </p:spPr>
        <p:txBody>
          <a:bodyPr wrap="square" rtlCol="0">
            <a:spAutoFit/>
          </a:bodyPr>
          <a:lstStyle/>
          <a:p>
            <a:r>
              <a:rPr lang="en-US" altLang="en-US" sz="3200" dirty="0"/>
              <a:t>OSHA's allows states to set up their own program and regulations as long they are as strict or stricter than OSHA.</a:t>
            </a:r>
          </a:p>
          <a:p>
            <a:r>
              <a:rPr lang="en-US" altLang="en-US" sz="3200" dirty="0"/>
              <a:t>WA State took this option.</a:t>
            </a:r>
          </a:p>
        </p:txBody>
      </p:sp>
      <p:sp>
        <p:nvSpPr>
          <p:cNvPr id="7" name="TextBox 6"/>
          <p:cNvSpPr txBox="1"/>
          <p:nvPr/>
        </p:nvSpPr>
        <p:spPr>
          <a:xfrm>
            <a:off x="1454467" y="76200"/>
            <a:ext cx="6311280" cy="769441"/>
          </a:xfrm>
          <a:prstGeom prst="rect">
            <a:avLst/>
          </a:prstGeom>
          <a:noFill/>
        </p:spPr>
        <p:txBody>
          <a:bodyPr wrap="none" rtlCol="0">
            <a:spAutoFit/>
          </a:bodyPr>
          <a:lstStyle/>
          <a:p>
            <a:r>
              <a:rPr lang="en-US" altLang="en-US" b="1" dirty="0">
                <a:solidFill>
                  <a:srgbClr val="FF6600"/>
                </a:solidFill>
                <a:latin typeface="Arial" charset="0"/>
              </a:rPr>
              <a:t>OSHA and the States ?</a:t>
            </a:r>
          </a:p>
        </p:txBody>
      </p:sp>
    </p:spTree>
    <p:extLst>
      <p:ext uri="{BB962C8B-B14F-4D97-AF65-F5344CB8AC3E}">
        <p14:creationId xmlns:p14="http://schemas.microsoft.com/office/powerpoint/2010/main" val="19007333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133600"/>
            <a:ext cx="7696200" cy="3046988"/>
          </a:xfrm>
          <a:prstGeom prst="rect">
            <a:avLst/>
          </a:prstGeom>
          <a:noFill/>
        </p:spPr>
        <p:txBody>
          <a:bodyPr wrap="square" rtlCol="0">
            <a:spAutoFit/>
          </a:bodyPr>
          <a:lstStyle/>
          <a:p>
            <a:r>
              <a:rPr lang="en-US" altLang="en-US" sz="3200" dirty="0"/>
              <a:t>Washington State Dept. of Labor &amp; Industries. </a:t>
            </a:r>
            <a:r>
              <a:rPr lang="en-US" sz="3200" dirty="0"/>
              <a:t>L&amp;I is a diverse state agency dedicated to the safety, health and security of Washington's 2.5 million workers. </a:t>
            </a:r>
            <a:endParaRPr lang="en-US" altLang="en-US" sz="3200" dirty="0"/>
          </a:p>
          <a:p>
            <a:r>
              <a:rPr lang="en-US" altLang="en-US" sz="3200" dirty="0"/>
              <a:t>http://</a:t>
            </a:r>
            <a:r>
              <a:rPr lang="en-US" altLang="en-US" sz="3200" dirty="0" err="1"/>
              <a:t>www.lni.wa.gov</a:t>
            </a:r>
            <a:endParaRPr lang="en-US" altLang="en-US" sz="3200" dirty="0"/>
          </a:p>
        </p:txBody>
      </p:sp>
      <p:sp>
        <p:nvSpPr>
          <p:cNvPr id="7" name="TextBox 6"/>
          <p:cNvSpPr txBox="1"/>
          <p:nvPr/>
        </p:nvSpPr>
        <p:spPr>
          <a:xfrm>
            <a:off x="2353718" y="76200"/>
            <a:ext cx="4512774" cy="769441"/>
          </a:xfrm>
          <a:prstGeom prst="rect">
            <a:avLst/>
          </a:prstGeom>
          <a:noFill/>
        </p:spPr>
        <p:txBody>
          <a:bodyPr wrap="none" rtlCol="0">
            <a:spAutoFit/>
          </a:bodyPr>
          <a:lstStyle/>
          <a:p>
            <a:r>
              <a:rPr lang="en-US" altLang="en-US" b="1" dirty="0">
                <a:solidFill>
                  <a:srgbClr val="FF6600"/>
                </a:solidFill>
                <a:latin typeface="Arial" charset="0"/>
              </a:rPr>
              <a:t>L&amp;I does what ?</a:t>
            </a:r>
          </a:p>
        </p:txBody>
      </p:sp>
    </p:spTree>
    <p:extLst>
      <p:ext uri="{BB962C8B-B14F-4D97-AF65-F5344CB8AC3E}">
        <p14:creationId xmlns:p14="http://schemas.microsoft.com/office/powerpoint/2010/main" val="18063323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133600"/>
            <a:ext cx="7696200" cy="3539430"/>
          </a:xfrm>
          <a:prstGeom prst="rect">
            <a:avLst/>
          </a:prstGeom>
          <a:noFill/>
        </p:spPr>
        <p:txBody>
          <a:bodyPr wrap="square" rtlCol="0">
            <a:spAutoFit/>
          </a:bodyPr>
          <a:lstStyle/>
          <a:p>
            <a:r>
              <a:rPr lang="en-US" altLang="en-US" sz="3200" dirty="0"/>
              <a:t>L&amp;I's Division of Occupational Safety and Health (DOSH) administers the Washington Industrial Safety and Health Act (WISHA) law by developing and enforcing rules that protect workers from hazardous job conditions. </a:t>
            </a:r>
            <a:r>
              <a:rPr lang="en-US" sz="3200" dirty="0"/>
              <a:t> </a:t>
            </a:r>
            <a:endParaRPr lang="en-US" altLang="en-US" sz="3200" dirty="0"/>
          </a:p>
          <a:p>
            <a:r>
              <a:rPr lang="en-US" altLang="en-US" sz="3200" dirty="0"/>
              <a:t>http://</a:t>
            </a:r>
            <a:r>
              <a:rPr lang="en-US" altLang="en-US" sz="3200" dirty="0" err="1"/>
              <a:t>www.lni.wa.gov</a:t>
            </a:r>
            <a:endParaRPr lang="en-US" altLang="en-US" sz="3200" dirty="0"/>
          </a:p>
        </p:txBody>
      </p:sp>
      <p:sp>
        <p:nvSpPr>
          <p:cNvPr id="7" name="TextBox 6"/>
          <p:cNvSpPr txBox="1"/>
          <p:nvPr/>
        </p:nvSpPr>
        <p:spPr>
          <a:xfrm>
            <a:off x="2353718" y="76200"/>
            <a:ext cx="4512774" cy="769441"/>
          </a:xfrm>
          <a:prstGeom prst="rect">
            <a:avLst/>
          </a:prstGeom>
          <a:noFill/>
        </p:spPr>
        <p:txBody>
          <a:bodyPr wrap="none" rtlCol="0">
            <a:spAutoFit/>
          </a:bodyPr>
          <a:lstStyle/>
          <a:p>
            <a:r>
              <a:rPr lang="en-US" altLang="en-US" b="1" dirty="0">
                <a:solidFill>
                  <a:srgbClr val="FF6600"/>
                </a:solidFill>
                <a:latin typeface="Arial" charset="0"/>
              </a:rPr>
              <a:t>L&amp;I does what ?</a:t>
            </a:r>
          </a:p>
        </p:txBody>
      </p:sp>
    </p:spTree>
    <p:extLst>
      <p:ext uri="{BB962C8B-B14F-4D97-AF65-F5344CB8AC3E}">
        <p14:creationId xmlns:p14="http://schemas.microsoft.com/office/powerpoint/2010/main" val="5224512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95400"/>
            <a:ext cx="7696200" cy="5016758"/>
          </a:xfrm>
          <a:prstGeom prst="rect">
            <a:avLst/>
          </a:prstGeom>
          <a:noFill/>
        </p:spPr>
        <p:txBody>
          <a:bodyPr wrap="square" rtlCol="0">
            <a:spAutoFit/>
          </a:bodyPr>
          <a:lstStyle/>
          <a:p>
            <a:r>
              <a:rPr lang="en-US" sz="3200" b="1" dirty="0"/>
              <a:t>Keep Washington safe and working</a:t>
            </a:r>
          </a:p>
          <a:p>
            <a:pPr marL="457200" indent="-457200" algn="l">
              <a:buFont typeface="Arial" charset="0"/>
              <a:buChar char="•"/>
            </a:pPr>
            <a:r>
              <a:rPr lang="en-US" sz="3200" dirty="0"/>
              <a:t>Protecting the health and safety of workers</a:t>
            </a:r>
          </a:p>
          <a:p>
            <a:pPr marL="457200" indent="-457200" algn="l">
              <a:buFont typeface="Arial" charset="0"/>
              <a:buChar char="•"/>
            </a:pPr>
            <a:r>
              <a:rPr lang="en-US" sz="3200" dirty="0"/>
              <a:t>Ensuring medical care and financial help for injured workers</a:t>
            </a:r>
          </a:p>
          <a:p>
            <a:pPr marL="457200" indent="-457200" algn="l">
              <a:buFont typeface="Arial" charset="0"/>
              <a:buChar char="•"/>
            </a:pPr>
            <a:r>
              <a:rPr lang="en-US" altLang="en-US" sz="3200" dirty="0"/>
              <a:t>Protecting workers' wages, hours, breaks and more</a:t>
            </a:r>
          </a:p>
          <a:p>
            <a:pPr marL="457200" indent="-457200" algn="l">
              <a:buFont typeface="Arial" charset="0"/>
              <a:buChar char="•"/>
            </a:pPr>
            <a:r>
              <a:rPr lang="en-US" altLang="en-US" sz="3200" dirty="0"/>
              <a:t>Protecting the public from unsafe work and economic hardship</a:t>
            </a:r>
          </a:p>
          <a:p>
            <a:r>
              <a:rPr lang="en-US" altLang="en-US" sz="3200" dirty="0"/>
              <a:t>http://</a:t>
            </a:r>
            <a:r>
              <a:rPr lang="en-US" altLang="en-US" sz="3200" dirty="0" err="1"/>
              <a:t>www.lni.wa.gov</a:t>
            </a:r>
            <a:endParaRPr lang="en-US" altLang="en-US" sz="3200" dirty="0"/>
          </a:p>
        </p:txBody>
      </p:sp>
      <p:sp>
        <p:nvSpPr>
          <p:cNvPr id="7" name="TextBox 6"/>
          <p:cNvSpPr txBox="1"/>
          <p:nvPr/>
        </p:nvSpPr>
        <p:spPr>
          <a:xfrm>
            <a:off x="2353718" y="76200"/>
            <a:ext cx="4512774" cy="769441"/>
          </a:xfrm>
          <a:prstGeom prst="rect">
            <a:avLst/>
          </a:prstGeom>
          <a:noFill/>
        </p:spPr>
        <p:txBody>
          <a:bodyPr wrap="none" rtlCol="0">
            <a:spAutoFit/>
          </a:bodyPr>
          <a:lstStyle/>
          <a:p>
            <a:r>
              <a:rPr lang="en-US" altLang="en-US" b="1" dirty="0">
                <a:solidFill>
                  <a:srgbClr val="FF6600"/>
                </a:solidFill>
                <a:latin typeface="Arial" charset="0"/>
              </a:rPr>
              <a:t>L&amp;I does what ?</a:t>
            </a:r>
          </a:p>
        </p:txBody>
      </p:sp>
    </p:spTree>
    <p:extLst>
      <p:ext uri="{BB962C8B-B14F-4D97-AF65-F5344CB8AC3E}">
        <p14:creationId xmlns:p14="http://schemas.microsoft.com/office/powerpoint/2010/main" val="19105047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812" y="228600"/>
            <a:ext cx="8349402" cy="584775"/>
          </a:xfrm>
          <a:prstGeom prst="rect">
            <a:avLst/>
          </a:prstGeom>
          <a:noFill/>
        </p:spPr>
        <p:txBody>
          <a:bodyPr wrap="none" rtlCol="0">
            <a:spAutoFit/>
          </a:bodyPr>
          <a:lstStyle/>
          <a:p>
            <a:r>
              <a:rPr lang="en-US" altLang="en-US" sz="3200" b="1" dirty="0">
                <a:solidFill>
                  <a:srgbClr val="FF6600"/>
                </a:solidFill>
                <a:latin typeface="Arial" charset="0"/>
              </a:rPr>
              <a:t>Existing Inadequate Workplace Standards</a:t>
            </a:r>
          </a:p>
        </p:txBody>
      </p:sp>
      <p:sp>
        <p:nvSpPr>
          <p:cNvPr id="6" name="TextBox 5"/>
          <p:cNvSpPr txBox="1"/>
          <p:nvPr/>
        </p:nvSpPr>
        <p:spPr>
          <a:xfrm>
            <a:off x="762000" y="1295400"/>
            <a:ext cx="7696200" cy="5078313"/>
          </a:xfrm>
          <a:prstGeom prst="rect">
            <a:avLst/>
          </a:prstGeom>
          <a:noFill/>
        </p:spPr>
        <p:txBody>
          <a:bodyPr wrap="square" rtlCol="0">
            <a:spAutoFit/>
          </a:bodyPr>
          <a:lstStyle/>
          <a:p>
            <a:r>
              <a:rPr lang="en-US" altLang="en-US" sz="3600" dirty="0"/>
              <a:t>OSHA regulates workplace lead exposure through two standards, the </a:t>
            </a:r>
            <a:r>
              <a:rPr lang="en-US" altLang="en-US" sz="3600" b="1" dirty="0"/>
              <a:t>general industry standard</a:t>
            </a:r>
            <a:r>
              <a:rPr lang="en-US" altLang="en-US" sz="3600" dirty="0"/>
              <a:t> and the </a:t>
            </a:r>
            <a:r>
              <a:rPr lang="en-US" altLang="en-US" sz="3600" b="1" dirty="0"/>
              <a:t>construction standard</a:t>
            </a:r>
            <a:r>
              <a:rPr lang="en-US" altLang="en-US" sz="3600" dirty="0"/>
              <a:t>. Both of these are based on scientific and medical evidence from the 1970s and do not reflect updated information regarding the hazards of low level lead exposure.</a:t>
            </a:r>
          </a:p>
        </p:txBody>
      </p:sp>
      <p:sp>
        <p:nvSpPr>
          <p:cNvPr id="7" name="TextBox 6"/>
          <p:cNvSpPr txBox="1"/>
          <p:nvPr/>
        </p:nvSpPr>
        <p:spPr>
          <a:xfrm>
            <a:off x="435399" y="228600"/>
            <a:ext cx="8349402" cy="584775"/>
          </a:xfrm>
          <a:prstGeom prst="rect">
            <a:avLst/>
          </a:prstGeom>
          <a:noFill/>
        </p:spPr>
        <p:txBody>
          <a:bodyPr wrap="none" rtlCol="0">
            <a:spAutoFit/>
          </a:bodyPr>
          <a:lstStyle/>
          <a:p>
            <a:r>
              <a:rPr lang="en-US" altLang="en-US" sz="3200" b="1" dirty="0">
                <a:solidFill>
                  <a:srgbClr val="FF6600"/>
                </a:solidFill>
                <a:latin typeface="Arial" charset="0"/>
              </a:rPr>
              <a:t>Existing Inadequate Workplace Standards</a:t>
            </a:r>
          </a:p>
        </p:txBody>
      </p:sp>
    </p:spTree>
    <p:extLst>
      <p:ext uri="{BB962C8B-B14F-4D97-AF65-F5344CB8AC3E}">
        <p14:creationId xmlns:p14="http://schemas.microsoft.com/office/powerpoint/2010/main" val="6771037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812" y="228600"/>
            <a:ext cx="8349402" cy="584775"/>
          </a:xfrm>
          <a:prstGeom prst="rect">
            <a:avLst/>
          </a:prstGeom>
          <a:noFill/>
        </p:spPr>
        <p:txBody>
          <a:bodyPr wrap="none" rtlCol="0">
            <a:spAutoFit/>
          </a:bodyPr>
          <a:lstStyle/>
          <a:p>
            <a:r>
              <a:rPr lang="en-US" altLang="en-US" sz="3200" b="1" dirty="0">
                <a:solidFill>
                  <a:srgbClr val="FF6600"/>
                </a:solidFill>
                <a:latin typeface="Arial" charset="0"/>
              </a:rPr>
              <a:t>Existing Inadequate Workplace Standards</a:t>
            </a:r>
          </a:p>
        </p:txBody>
      </p:sp>
      <p:sp>
        <p:nvSpPr>
          <p:cNvPr id="6" name="TextBox 5"/>
          <p:cNvSpPr txBox="1"/>
          <p:nvPr/>
        </p:nvSpPr>
        <p:spPr>
          <a:xfrm>
            <a:off x="762000" y="1295400"/>
            <a:ext cx="7696200" cy="4893647"/>
          </a:xfrm>
          <a:prstGeom prst="rect">
            <a:avLst/>
          </a:prstGeom>
          <a:noFill/>
        </p:spPr>
        <p:txBody>
          <a:bodyPr wrap="square" rtlCol="0">
            <a:spAutoFit/>
          </a:bodyPr>
          <a:lstStyle/>
          <a:p>
            <a:r>
              <a:rPr lang="en-US" altLang="en-US" sz="2400" dirty="0"/>
              <a:t>Examples of key inadequacies of the current standards:</a:t>
            </a:r>
          </a:p>
          <a:p>
            <a:pPr marL="457200" indent="-457200" algn="l">
              <a:buFont typeface="+mj-lt"/>
              <a:buAutoNum type="arabicPeriod"/>
            </a:pPr>
            <a:r>
              <a:rPr lang="en-US" altLang="en-US" sz="2400" dirty="0"/>
              <a:t>Exposures of lead that result in up to 60 </a:t>
            </a:r>
            <a:r>
              <a:rPr lang="en-US" altLang="en-US" sz="2400" dirty="0" err="1"/>
              <a:t>μg</a:t>
            </a:r>
            <a:r>
              <a:rPr lang="en-US" altLang="en-US" sz="2400" dirty="0"/>
              <a:t>/</a:t>
            </a:r>
            <a:r>
              <a:rPr lang="en-US" altLang="en-US" sz="2400" dirty="0" err="1"/>
              <a:t>dL</a:t>
            </a:r>
            <a:r>
              <a:rPr lang="en-US" altLang="en-US" sz="2400" dirty="0"/>
              <a:t> BLLs (or an average of 50 </a:t>
            </a:r>
            <a:r>
              <a:rPr lang="en-US" altLang="en-US" sz="2400" dirty="0" err="1"/>
              <a:t>μg</a:t>
            </a:r>
            <a:r>
              <a:rPr lang="en-US" altLang="en-US" sz="2400" dirty="0"/>
              <a:t>/</a:t>
            </a:r>
            <a:r>
              <a:rPr lang="en-US" altLang="en-US" sz="2400" dirty="0" err="1"/>
              <a:t>dL</a:t>
            </a:r>
            <a:r>
              <a:rPr lang="en-US" altLang="en-US" sz="2400" dirty="0"/>
              <a:t> BLL on three or more tests) are allowed before medical removal is required</a:t>
            </a:r>
          </a:p>
          <a:p>
            <a:pPr marL="457200" indent="-457200" algn="l">
              <a:buFont typeface="+mj-lt"/>
              <a:buAutoNum type="arabicPeriod"/>
            </a:pPr>
            <a:r>
              <a:rPr lang="en-US" altLang="en-US" sz="2400" dirty="0"/>
              <a:t>Workers can return to work when BLLs are as high as 40 </a:t>
            </a:r>
            <a:r>
              <a:rPr lang="en-US" altLang="en-US" sz="2400" dirty="0" err="1"/>
              <a:t>μg</a:t>
            </a:r>
            <a:r>
              <a:rPr lang="en-US" altLang="en-US" sz="2400" dirty="0"/>
              <a:t>/</a:t>
            </a:r>
            <a:r>
              <a:rPr lang="en-US" altLang="en-US" sz="2400" dirty="0" err="1"/>
              <a:t>dL</a:t>
            </a:r>
            <a:r>
              <a:rPr lang="en-US" altLang="en-US" sz="2400" dirty="0"/>
              <a:t> </a:t>
            </a:r>
          </a:p>
          <a:p>
            <a:pPr marL="457200" indent="-457200" algn="l">
              <a:buFont typeface="+mj-lt"/>
              <a:buAutoNum type="arabicPeriod"/>
            </a:pPr>
            <a:r>
              <a:rPr lang="en-US" altLang="en-US" sz="2400" dirty="0"/>
              <a:t>The permissible enforceable limit (PEL) is set at 50 </a:t>
            </a:r>
            <a:r>
              <a:rPr lang="en-US" altLang="en-US" sz="2400" dirty="0" err="1"/>
              <a:t>μg</a:t>
            </a:r>
            <a:r>
              <a:rPr lang="en-US" altLang="en-US" sz="2400" dirty="0"/>
              <a:t>/m</a:t>
            </a:r>
            <a:r>
              <a:rPr lang="en-US" altLang="en-US" sz="2400" baseline="30000" dirty="0"/>
              <a:t>3</a:t>
            </a:r>
            <a:r>
              <a:rPr lang="en-US" altLang="en-US" sz="2400" dirty="0"/>
              <a:t> over 8 hours, which allows for BLLs as high as 60 </a:t>
            </a:r>
            <a:r>
              <a:rPr lang="en-US" altLang="en-US" sz="2400" dirty="0" err="1"/>
              <a:t>μg</a:t>
            </a:r>
            <a:r>
              <a:rPr lang="en-US" altLang="en-US" sz="2400" dirty="0"/>
              <a:t>/</a:t>
            </a:r>
            <a:r>
              <a:rPr lang="en-US" altLang="en-US" sz="2400" dirty="0" err="1"/>
              <a:t>dL</a:t>
            </a:r>
            <a:r>
              <a:rPr lang="en-US" altLang="en-US" sz="2400" dirty="0"/>
              <a:t> </a:t>
            </a:r>
          </a:p>
          <a:p>
            <a:pPr marL="457200" indent="-457200" algn="l">
              <a:buFont typeface="+mj-lt"/>
              <a:buAutoNum type="arabicPeriod"/>
            </a:pPr>
            <a:r>
              <a:rPr lang="en-US" altLang="en-US" sz="2400" dirty="0"/>
              <a:t>Reliance on air lead levels as entry condition for the occupational lead standard ignores the role of ingestion in worker lead exposure </a:t>
            </a:r>
          </a:p>
        </p:txBody>
      </p:sp>
      <p:sp>
        <p:nvSpPr>
          <p:cNvPr id="7" name="TextBox 6"/>
          <p:cNvSpPr txBox="1"/>
          <p:nvPr/>
        </p:nvSpPr>
        <p:spPr>
          <a:xfrm>
            <a:off x="435399" y="228600"/>
            <a:ext cx="8349402" cy="584775"/>
          </a:xfrm>
          <a:prstGeom prst="rect">
            <a:avLst/>
          </a:prstGeom>
          <a:noFill/>
        </p:spPr>
        <p:txBody>
          <a:bodyPr wrap="none" rtlCol="0">
            <a:spAutoFit/>
          </a:bodyPr>
          <a:lstStyle/>
          <a:p>
            <a:r>
              <a:rPr lang="en-US" altLang="en-US" sz="3200" b="1" dirty="0">
                <a:solidFill>
                  <a:srgbClr val="FF6600"/>
                </a:solidFill>
                <a:latin typeface="Arial" charset="0"/>
              </a:rPr>
              <a:t>Existing Inadequate Workplace Standards</a:t>
            </a:r>
          </a:p>
        </p:txBody>
      </p:sp>
    </p:spTree>
    <p:extLst>
      <p:ext uri="{BB962C8B-B14F-4D97-AF65-F5344CB8AC3E}">
        <p14:creationId xmlns:p14="http://schemas.microsoft.com/office/powerpoint/2010/main" val="20020071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6000" y="68759"/>
            <a:ext cx="3999300" cy="769441"/>
          </a:xfrm>
          <a:prstGeom prst="rect">
            <a:avLst/>
          </a:prstGeom>
          <a:noFill/>
        </p:spPr>
        <p:txBody>
          <a:bodyPr wrap="none" rtlCol="0">
            <a:spAutoFit/>
          </a:bodyPr>
          <a:lstStyle/>
          <a:p>
            <a:pPr eaLnBrk="1" hangingPunct="1"/>
            <a:r>
              <a:rPr lang="en-US" altLang="en-US" b="1" dirty="0"/>
              <a:t>BLL for adults</a:t>
            </a:r>
          </a:p>
        </p:txBody>
      </p:sp>
      <p:pic>
        <p:nvPicPr>
          <p:cNvPr id="9" name="Picture 8"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901700" y="1493837"/>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823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533400" y="46038"/>
            <a:ext cx="8153400" cy="762000"/>
          </a:xfrm>
        </p:spPr>
        <p:txBody>
          <a:bodyPr/>
          <a:lstStyle/>
          <a:p>
            <a:pPr eaLnBrk="1" hangingPunct="1"/>
            <a:r>
              <a:rPr lang="en-US" altLang="x-none" b="1">
                <a:solidFill>
                  <a:schemeClr val="tx1"/>
                </a:solidFill>
                <a:ea typeface="ＭＳ Ｐゴシック" charset="-128"/>
              </a:rPr>
              <a:t>Agency Blood Lead Levels</a:t>
            </a:r>
            <a:endParaRPr lang="en-US" altLang="x-none" sz="4800">
              <a:solidFill>
                <a:schemeClr val="tx1"/>
              </a:solidFill>
              <a:ea typeface="ＭＳ Ｐゴシック" charset="-128"/>
            </a:endParaRPr>
          </a:p>
        </p:txBody>
      </p:sp>
      <p:graphicFrame>
        <p:nvGraphicFramePr>
          <p:cNvPr id="4" name="Chart 3"/>
          <p:cNvGraphicFramePr>
            <a:graphicFrameLocks/>
          </p:cNvGraphicFramePr>
          <p:nvPr/>
        </p:nvGraphicFramePr>
        <p:xfrm>
          <a:off x="381000" y="1295400"/>
          <a:ext cx="8381999"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86929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9294" y="76200"/>
            <a:ext cx="7109639" cy="830997"/>
          </a:xfrm>
          <a:prstGeom prst="rect">
            <a:avLst/>
          </a:prstGeom>
          <a:noFill/>
        </p:spPr>
        <p:txBody>
          <a:bodyPr wrap="none" rtlCol="0">
            <a:spAutoFit/>
          </a:bodyPr>
          <a:lstStyle/>
          <a:p>
            <a:pPr eaLnBrk="1" hangingPunct="1"/>
            <a:r>
              <a:rPr lang="en-US" altLang="en-US" sz="2400" b="1" dirty="0"/>
              <a:t>Industries reporting the highest percentage of </a:t>
            </a:r>
          </a:p>
          <a:p>
            <a:pPr eaLnBrk="1" hangingPunct="1"/>
            <a:r>
              <a:rPr lang="en-US" altLang="en-US" sz="2400" b="1" dirty="0"/>
              <a:t>BLLs &gt; 25µg/</a:t>
            </a:r>
            <a:r>
              <a:rPr lang="en-US" altLang="en-US" sz="2400" b="1" dirty="0" err="1"/>
              <a:t>dL</a:t>
            </a:r>
            <a:r>
              <a:rPr lang="en-US" altLang="en-US" sz="2400" b="1" dirty="0"/>
              <a:t> among workers  </a:t>
            </a:r>
          </a:p>
        </p:txBody>
      </p:sp>
      <p:pic>
        <p:nvPicPr>
          <p:cNvPr id="5" name="Picture 4"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263900" y="171450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416300" y="172974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568700" y="174498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721100" y="176022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nvPr>
        </p:nvGraphicFramePr>
        <p:xfrm>
          <a:off x="325014" y="1600200"/>
          <a:ext cx="8458200" cy="4496771"/>
        </p:xfrm>
        <a:graphic>
          <a:graphicData uri="http://schemas.openxmlformats.org/drawingml/2006/table">
            <a:tbl>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442913">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tx1"/>
                          </a:solidFill>
                          <a:effectLst/>
                          <a:latin typeface="Times New Roman" charset="0"/>
                          <a:ea typeface="MS PGothic" charset="-128"/>
                        </a:rPr>
                        <a:t>Manufacturing</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tx1"/>
                          </a:solidFill>
                          <a:effectLst/>
                          <a:latin typeface="Times New Roman" charset="0"/>
                          <a:ea typeface="MS PGothic" charset="-128"/>
                        </a:rPr>
                        <a:t>Construction</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tx1"/>
                          </a:solidFill>
                          <a:effectLst/>
                          <a:latin typeface="Times New Roman" charset="0"/>
                          <a:ea typeface="MS PGothic" charset="-128"/>
                        </a:rPr>
                        <a:t>Services</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tx1"/>
                          </a:solidFill>
                          <a:effectLst/>
                          <a:latin typeface="Times New Roman" charset="0"/>
                          <a:ea typeface="MS PGothic" charset="-128"/>
                        </a:rPr>
                        <a:t>Mining</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675">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Storage battery manufacturing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Painting and wall covering contractors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Remediation services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PGothic" charset="-128"/>
                        </a:rPr>
                        <a:t>Copper, nickel, lead, zinc mining, gold</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Alumina and aluminum production and processing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Highway, street, and bridge construction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Amusement and recreation services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Times New Roman" charset="0"/>
                        <a:ea typeface="MS PGothic"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Nonferrous metal (except copper and aluminum) rolling, drawing, extruding, and alloying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Times New Roman" charset="0"/>
                          <a:ea typeface="MS Mincho" charset="-128"/>
                        </a:rPr>
                        <a:t>Residential building construction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chemeClr val="tx1"/>
                          </a:solidFill>
                          <a:effectLst/>
                          <a:latin typeface="Times New Roman" charset="0"/>
                          <a:ea typeface="MS Mincho" charset="-128"/>
                        </a:rPr>
                        <a:t>Automotive, mechanical, and electrical repair and maintenance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defRPr sz="8600">
                          <a:solidFill>
                            <a:schemeClr val="tx1"/>
                          </a:solidFill>
                          <a:latin typeface="Times New Roman" charset="0"/>
                          <a:ea typeface="MS PGothic" charset="-128"/>
                        </a:defRPr>
                      </a:lvl1pPr>
                      <a:lvl2pPr marL="742950" indent="-285750" defTabSz="457200">
                        <a:spcBef>
                          <a:spcPct val="20000"/>
                        </a:spcBef>
                        <a:defRPr sz="7500">
                          <a:solidFill>
                            <a:schemeClr val="tx1"/>
                          </a:solidFill>
                          <a:latin typeface="Times New Roman" charset="0"/>
                          <a:ea typeface="MS PGothic" charset="-128"/>
                        </a:defRPr>
                      </a:lvl2pPr>
                      <a:lvl3pPr marL="1143000" indent="-228600" defTabSz="457200">
                        <a:spcBef>
                          <a:spcPct val="20000"/>
                        </a:spcBef>
                        <a:defRPr sz="6600">
                          <a:solidFill>
                            <a:schemeClr val="tx1"/>
                          </a:solidFill>
                          <a:latin typeface="Times New Roman" charset="0"/>
                          <a:ea typeface="MS PGothic" charset="-128"/>
                        </a:defRPr>
                      </a:lvl3pPr>
                      <a:lvl4pPr marL="1600200" indent="-228600" defTabSz="457200">
                        <a:spcBef>
                          <a:spcPct val="20000"/>
                        </a:spcBef>
                        <a:defRPr sz="5400">
                          <a:solidFill>
                            <a:schemeClr val="tx1"/>
                          </a:solidFill>
                          <a:latin typeface="Times New Roman" charset="0"/>
                          <a:ea typeface="MS PGothic" charset="-128"/>
                        </a:defRPr>
                      </a:lvl4pPr>
                      <a:lvl5pPr marL="2057400" indent="-228600" defTabSz="457200">
                        <a:spcBef>
                          <a:spcPct val="20000"/>
                        </a:spcBef>
                        <a:defRPr sz="5400">
                          <a:solidFill>
                            <a:schemeClr val="tx1"/>
                          </a:solidFill>
                          <a:latin typeface="Times New Roman" charset="0"/>
                          <a:ea typeface="MS PGothic" charset="-128"/>
                        </a:defRPr>
                      </a:lvl5pPr>
                      <a:lvl6pPr marL="2514600" indent="-228600" defTabSz="457200" eaLnBrk="0" fontAlgn="base" hangingPunct="0">
                        <a:spcBef>
                          <a:spcPct val="20000"/>
                        </a:spcBef>
                        <a:spcAft>
                          <a:spcPct val="0"/>
                        </a:spcAft>
                        <a:defRPr sz="5400">
                          <a:solidFill>
                            <a:schemeClr val="tx1"/>
                          </a:solidFill>
                          <a:latin typeface="Times New Roman" charset="0"/>
                          <a:ea typeface="MS PGothic" charset="-128"/>
                        </a:defRPr>
                      </a:lvl6pPr>
                      <a:lvl7pPr marL="2971800" indent="-228600" defTabSz="457200" eaLnBrk="0" fontAlgn="base" hangingPunct="0">
                        <a:spcBef>
                          <a:spcPct val="20000"/>
                        </a:spcBef>
                        <a:spcAft>
                          <a:spcPct val="0"/>
                        </a:spcAft>
                        <a:defRPr sz="5400">
                          <a:solidFill>
                            <a:schemeClr val="tx1"/>
                          </a:solidFill>
                          <a:latin typeface="Times New Roman" charset="0"/>
                          <a:ea typeface="MS PGothic" charset="-128"/>
                        </a:defRPr>
                      </a:lvl7pPr>
                      <a:lvl8pPr marL="3429000" indent="-228600" defTabSz="457200" eaLnBrk="0" fontAlgn="base" hangingPunct="0">
                        <a:spcBef>
                          <a:spcPct val="20000"/>
                        </a:spcBef>
                        <a:spcAft>
                          <a:spcPct val="0"/>
                        </a:spcAft>
                        <a:defRPr sz="5400">
                          <a:solidFill>
                            <a:schemeClr val="tx1"/>
                          </a:solidFill>
                          <a:latin typeface="Times New Roman" charset="0"/>
                          <a:ea typeface="MS PGothic" charset="-128"/>
                        </a:defRPr>
                      </a:lvl8pPr>
                      <a:lvl9pPr marL="3886200" indent="-228600" defTabSz="457200" eaLnBrk="0" fontAlgn="base" hangingPunct="0">
                        <a:spcBef>
                          <a:spcPct val="20000"/>
                        </a:spcBef>
                        <a:spcAft>
                          <a:spcPct val="0"/>
                        </a:spcAft>
                        <a:defRPr sz="5400">
                          <a:solidFill>
                            <a:schemeClr val="tx1"/>
                          </a:solidFill>
                          <a:latin typeface="Times New Roman"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dirty="0">
                        <a:ln>
                          <a:noFill/>
                        </a:ln>
                        <a:solidFill>
                          <a:schemeClr val="tx1"/>
                        </a:solidFill>
                        <a:effectLst/>
                        <a:latin typeface="Times New Roman" charset="0"/>
                        <a:ea typeface="MS PGothic"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4025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152400" y="76200"/>
            <a:ext cx="8839200" cy="762000"/>
          </a:xfrm>
        </p:spPr>
        <p:txBody>
          <a:bodyPr/>
          <a:lstStyle/>
          <a:p>
            <a:r>
              <a:rPr lang="en-US" b="1">
                <a:solidFill>
                  <a:schemeClr val="tx1"/>
                </a:solidFill>
              </a:rPr>
              <a:t>Small Dose of Toxicology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2" y="1365514"/>
            <a:ext cx="2114550" cy="2819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723" y="1323785"/>
            <a:ext cx="2235200" cy="29028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273" y="1365515"/>
            <a:ext cx="2211021" cy="28611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294" y="1323785"/>
            <a:ext cx="2239264" cy="2895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891" y="4268372"/>
            <a:ext cx="1491424" cy="2284828"/>
          </a:xfrm>
          <a:prstGeom prst="rect">
            <a:avLst/>
          </a:prstGeom>
        </p:spPr>
      </p:pic>
      <p:sp>
        <p:nvSpPr>
          <p:cNvPr id="7" name="TextBox 6"/>
          <p:cNvSpPr txBox="1"/>
          <p:nvPr/>
        </p:nvSpPr>
        <p:spPr>
          <a:xfrm>
            <a:off x="3385723" y="4269544"/>
            <a:ext cx="5605877" cy="2062103"/>
          </a:xfrm>
          <a:prstGeom prst="rect">
            <a:avLst/>
          </a:prstGeom>
          <a:noFill/>
        </p:spPr>
        <p:txBody>
          <a:bodyPr wrap="square" rtlCol="0">
            <a:spAutoFit/>
          </a:bodyPr>
          <a:lstStyle/>
          <a:p>
            <a:pPr algn="ctr"/>
            <a:r>
              <a:rPr lang="en-US" sz="2800" b="1" dirty="0"/>
              <a:t>FREE</a:t>
            </a:r>
            <a:endParaRPr lang="en-US" sz="3600" b="1" dirty="0"/>
          </a:p>
          <a:p>
            <a:pPr algn="ctr"/>
            <a:r>
              <a:rPr lang="en-US" sz="2800" dirty="0" err="1"/>
              <a:t>www.asmalldoseoftoxicology.org</a:t>
            </a:r>
            <a:endParaRPr lang="en-US" sz="3600" dirty="0"/>
          </a:p>
          <a:p>
            <a:pPr algn="ctr"/>
            <a:r>
              <a:rPr lang="en-US" sz="3600" dirty="0"/>
              <a:t>English, Spanish, Arabic, German, Chinese</a:t>
            </a:r>
          </a:p>
        </p:txBody>
      </p:sp>
    </p:spTree>
    <p:extLst>
      <p:ext uri="{BB962C8B-B14F-4D97-AF65-F5344CB8AC3E}">
        <p14:creationId xmlns:p14="http://schemas.microsoft.com/office/powerpoint/2010/main" val="85589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347" y="224135"/>
            <a:ext cx="8547533" cy="461665"/>
          </a:xfrm>
          <a:prstGeom prst="rect">
            <a:avLst/>
          </a:prstGeom>
          <a:noFill/>
        </p:spPr>
        <p:txBody>
          <a:bodyPr wrap="none" rtlCol="0">
            <a:spAutoFit/>
          </a:bodyPr>
          <a:lstStyle/>
          <a:p>
            <a:pPr eaLnBrk="1" hangingPunct="1"/>
            <a:r>
              <a:rPr lang="en-US" altLang="en-US" sz="2400" b="1" dirty="0"/>
              <a:t>Industries with commonly reported family lead exposure</a:t>
            </a:r>
          </a:p>
        </p:txBody>
      </p:sp>
      <p:pic>
        <p:nvPicPr>
          <p:cNvPr id="5" name="Picture 4"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263900" y="171450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416300" y="172974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568700" y="174498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721100" y="176022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1600200"/>
            <a:ext cx="6934200" cy="3970318"/>
          </a:xfrm>
          <a:prstGeom prst="rect">
            <a:avLst/>
          </a:prstGeom>
        </p:spPr>
        <p:txBody>
          <a:bodyPr wrap="square">
            <a:spAutoFit/>
          </a:bodyPr>
          <a:lstStyle/>
          <a:p>
            <a:pPr algn="l"/>
            <a:r>
              <a:rPr lang="en-US" altLang="en-US" sz="2800" b="1" dirty="0"/>
              <a:t>Lead smelting</a:t>
            </a:r>
          </a:p>
          <a:p>
            <a:pPr algn="l"/>
            <a:r>
              <a:rPr lang="en-US" altLang="en-US" sz="2800" b="1" dirty="0"/>
              <a:t>Battery manufacturing/recycling</a:t>
            </a:r>
          </a:p>
          <a:p>
            <a:pPr algn="l"/>
            <a:r>
              <a:rPr lang="en-US" altLang="en-US" sz="2800" b="1" dirty="0"/>
              <a:t>Radiator repair</a:t>
            </a:r>
          </a:p>
          <a:p>
            <a:pPr algn="l"/>
            <a:r>
              <a:rPr lang="en-US" altLang="en-US" sz="2800" b="1" dirty="0"/>
              <a:t>Electrical components manufacturing</a:t>
            </a:r>
          </a:p>
          <a:p>
            <a:pPr algn="l"/>
            <a:r>
              <a:rPr lang="en-US" altLang="en-US" sz="2800" b="1" dirty="0"/>
              <a:t>Pottery/ceramics</a:t>
            </a:r>
          </a:p>
          <a:p>
            <a:pPr algn="l"/>
            <a:r>
              <a:rPr lang="en-US" altLang="en-US" sz="2800" b="1" dirty="0"/>
              <a:t>Stained glass making  </a:t>
            </a:r>
          </a:p>
          <a:p>
            <a:pPr algn="l"/>
            <a:r>
              <a:rPr lang="en-US" altLang="en-US" sz="2800" b="1" dirty="0"/>
              <a:t>Carpentry / remodeling / furniture repair</a:t>
            </a:r>
          </a:p>
          <a:p>
            <a:pPr algn="l"/>
            <a:endParaRPr lang="en-US" altLang="en-US" sz="2800" b="1" dirty="0"/>
          </a:p>
          <a:p>
            <a:pPr algn="l"/>
            <a:r>
              <a:rPr lang="en-US" altLang="en-US" sz="2800" b="1" dirty="0"/>
              <a:t>Fishing sinkers</a:t>
            </a:r>
            <a:endParaRPr lang="en-US" altLang="en-US" sz="2400" b="1" dirty="0"/>
          </a:p>
        </p:txBody>
      </p:sp>
    </p:spTree>
    <p:extLst>
      <p:ext uri="{BB962C8B-B14F-4D97-AF65-F5344CB8AC3E}">
        <p14:creationId xmlns:p14="http://schemas.microsoft.com/office/powerpoint/2010/main" val="5044680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7467" y="224135"/>
            <a:ext cx="6933309" cy="707886"/>
          </a:xfrm>
          <a:prstGeom prst="rect">
            <a:avLst/>
          </a:prstGeom>
          <a:noFill/>
        </p:spPr>
        <p:txBody>
          <a:bodyPr wrap="none" rtlCol="0">
            <a:spAutoFit/>
          </a:bodyPr>
          <a:lstStyle/>
          <a:p>
            <a:pPr eaLnBrk="1" hangingPunct="1"/>
            <a:r>
              <a:rPr lang="en-US" altLang="en-US" sz="4000" b="1" dirty="0"/>
              <a:t>Firing ranges and shooting </a:t>
            </a:r>
          </a:p>
        </p:txBody>
      </p:sp>
      <p:pic>
        <p:nvPicPr>
          <p:cNvPr id="5" name="Picture 4"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263900" y="171450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416300" y="172974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568700" y="174498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3721100" y="176022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1600200"/>
            <a:ext cx="8534400" cy="5078313"/>
          </a:xfrm>
          <a:prstGeom prst="rect">
            <a:avLst/>
          </a:prstGeom>
        </p:spPr>
        <p:txBody>
          <a:bodyPr wrap="square">
            <a:spAutoFit/>
          </a:bodyPr>
          <a:lstStyle/>
          <a:p>
            <a:pPr algn="l"/>
            <a:r>
              <a:rPr lang="en-US" altLang="en-US" sz="2400" b="1" dirty="0"/>
              <a:t>About 1 million U.S. law enforcement officers train at indoor ranges, while 20 million citizens engage in target shooting as a leisure activity; as of 2011 there were about 270 million civilian-owned firearms in the U.S.</a:t>
            </a:r>
          </a:p>
          <a:p>
            <a:pPr algn="l"/>
            <a:endParaRPr lang="en-US" altLang="en-US" sz="2400" b="1" dirty="0"/>
          </a:p>
          <a:p>
            <a:pPr algn="l"/>
            <a:r>
              <a:rPr lang="en-US" sz="2400" b="1" dirty="0"/>
              <a:t>The National Sport Shooting Foundation (NSSF) stated that in 2011 in the United States there were 13,049,050 handgun shooters, 13,170,417 rifle shooters, 9,713,033 shotgun shooters, and 3,730,567 muzzleloader shooters  </a:t>
            </a:r>
            <a:endParaRPr lang="en-US" altLang="en-US" sz="2400" b="1" dirty="0"/>
          </a:p>
          <a:p>
            <a:pPr algn="l"/>
            <a:endParaRPr lang="en-US" altLang="en-US" sz="2400" b="1" dirty="0"/>
          </a:p>
          <a:p>
            <a:pPr algn="l"/>
            <a:r>
              <a:rPr lang="en-US" altLang="en-US" sz="2400" b="1" dirty="0"/>
              <a:t>US shooting ranges at 16,000 to 18,000 as of 2013 </a:t>
            </a:r>
          </a:p>
          <a:p>
            <a:pPr algn="l"/>
            <a:endParaRPr lang="en-US" altLang="en-US" sz="2400" b="1" dirty="0"/>
          </a:p>
          <a:p>
            <a:pPr algn="l"/>
            <a:r>
              <a:rPr lang="en-US" sz="1800" dirty="0"/>
              <a:t>Laidlaw, M.A.S., </a:t>
            </a:r>
            <a:r>
              <a:rPr lang="en-US" sz="1800" dirty="0" err="1"/>
              <a:t>Filippelli</a:t>
            </a:r>
            <a:r>
              <a:rPr lang="en-US" sz="1800" dirty="0"/>
              <a:t>, G., </a:t>
            </a:r>
            <a:r>
              <a:rPr lang="en-US" sz="1800" dirty="0" err="1"/>
              <a:t>Mielke</a:t>
            </a:r>
            <a:r>
              <a:rPr lang="en-US" sz="1800" dirty="0"/>
              <a:t>, H. et al. Lead exposure at firing ranges—a review Environ Health (2017) 16: 34. doi:10.1186/s12940-017-0246-0</a:t>
            </a:r>
          </a:p>
        </p:txBody>
      </p:sp>
    </p:spTree>
    <p:extLst>
      <p:ext uri="{BB962C8B-B14F-4D97-AF65-F5344CB8AC3E}">
        <p14:creationId xmlns:p14="http://schemas.microsoft.com/office/powerpoint/2010/main" val="74737277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4787" y="224135"/>
            <a:ext cx="6318653" cy="461665"/>
          </a:xfrm>
          <a:prstGeom prst="rect">
            <a:avLst/>
          </a:prstGeom>
          <a:noFill/>
        </p:spPr>
        <p:txBody>
          <a:bodyPr wrap="none" rtlCol="0">
            <a:spAutoFit/>
          </a:bodyPr>
          <a:lstStyle/>
          <a:p>
            <a:pPr eaLnBrk="1" hangingPunct="1"/>
            <a:r>
              <a:rPr lang="en-US" altLang="en-US" sz="2400" b="1" dirty="0"/>
              <a:t>Worker populations of particular concern</a:t>
            </a:r>
          </a:p>
        </p:txBody>
      </p:sp>
      <p:pic>
        <p:nvPicPr>
          <p:cNvPr id="9" name="Picture 8" descr="EHN image_adapted.png"/>
          <p:cNvPicPr>
            <a:picLocks noChangeAspect="1"/>
          </p:cNvPicPr>
          <p:nvPr/>
        </p:nvPicPr>
        <p:blipFill>
          <a:blip r:embed="rId2">
            <a:extLst>
              <a:ext uri="{28A0092B-C50C-407E-A947-70E740481C1C}">
                <a14:useLocalDpi xmlns:a14="http://schemas.microsoft.com/office/drawing/2010/main" val="0"/>
              </a:ext>
            </a:extLst>
          </a:blip>
          <a:srcRect r="2341"/>
          <a:stretch>
            <a:fillRect/>
          </a:stretch>
        </p:blipFill>
        <p:spPr bwMode="auto">
          <a:xfrm>
            <a:off x="-152400" y="83820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1600200"/>
            <a:ext cx="6934200" cy="4154984"/>
          </a:xfrm>
          <a:prstGeom prst="rect">
            <a:avLst/>
          </a:prstGeom>
        </p:spPr>
        <p:txBody>
          <a:bodyPr wrap="square">
            <a:spAutoFit/>
          </a:bodyPr>
          <a:lstStyle/>
          <a:p>
            <a:pPr algn="l" eaLnBrk="1" hangingPunct="1"/>
            <a:r>
              <a:rPr lang="en-US" altLang="en-US" sz="2400" b="1" dirty="0"/>
              <a:t>What is a Worker ???</a:t>
            </a:r>
          </a:p>
          <a:p>
            <a:pPr lvl="1" algn="l" eaLnBrk="1" hangingPunct="1"/>
            <a:r>
              <a:rPr lang="en-US" altLang="en-US" sz="2400" dirty="0"/>
              <a:t>Younger workers ages 14-21</a:t>
            </a:r>
          </a:p>
          <a:p>
            <a:pPr lvl="2" algn="l" eaLnBrk="1" hangingPunct="1"/>
            <a:r>
              <a:rPr lang="en-US" altLang="en-US" sz="2400" dirty="0"/>
              <a:t>Organ systems are still developing</a:t>
            </a:r>
          </a:p>
          <a:p>
            <a:pPr lvl="2" algn="l" eaLnBrk="1" hangingPunct="1"/>
            <a:r>
              <a:rPr lang="en-US" altLang="en-US" sz="2400" dirty="0"/>
              <a:t>Neurological systems especially vulnerable </a:t>
            </a:r>
          </a:p>
          <a:p>
            <a:pPr lvl="1" algn="l" eaLnBrk="1" hangingPunct="1"/>
            <a:r>
              <a:rPr lang="en-US" altLang="en-US" sz="2400" dirty="0"/>
              <a:t>Women of reproductive age</a:t>
            </a:r>
          </a:p>
          <a:p>
            <a:pPr lvl="2" algn="l" eaLnBrk="1" hangingPunct="1"/>
            <a:r>
              <a:rPr lang="en-US" altLang="en-US" sz="2400" dirty="0"/>
              <a:t>Implications for fetal &amp; child exposures</a:t>
            </a:r>
          </a:p>
          <a:p>
            <a:pPr lvl="1" algn="l" eaLnBrk="1" hangingPunct="1"/>
            <a:r>
              <a:rPr lang="en-US" altLang="en-US" sz="2400" dirty="0"/>
              <a:t>Ethnic/minority groups: </a:t>
            </a:r>
          </a:p>
          <a:p>
            <a:pPr lvl="2" algn="l" eaLnBrk="1" hangingPunct="1"/>
            <a:r>
              <a:rPr lang="en-US" altLang="en-US" sz="2400" dirty="0"/>
              <a:t>Disproportionate exposures based on job patterns</a:t>
            </a:r>
          </a:p>
          <a:p>
            <a:pPr lvl="2" algn="l" eaLnBrk="1" hangingPunct="1"/>
            <a:r>
              <a:rPr lang="en-US" altLang="en-US" sz="2400" dirty="0"/>
              <a:t>May have inadequate understanding of risks because of language barriers </a:t>
            </a:r>
          </a:p>
        </p:txBody>
      </p:sp>
    </p:spTree>
    <p:extLst>
      <p:ext uri="{BB962C8B-B14F-4D97-AF65-F5344CB8AC3E}">
        <p14:creationId xmlns:p14="http://schemas.microsoft.com/office/powerpoint/2010/main" val="86970545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24618"/>
            <a:ext cx="6934200" cy="830997"/>
          </a:xfrm>
          <a:prstGeom prst="rect">
            <a:avLst/>
          </a:prstGeom>
        </p:spPr>
        <p:txBody>
          <a:bodyPr wrap="square">
            <a:spAutoFit/>
          </a:bodyPr>
          <a:lstStyle/>
          <a:p>
            <a:r>
              <a:rPr lang="en-US" altLang="en-US" sz="2400" b="1" u="sng" dirty="0">
                <a:latin typeface="Arial" charset="0"/>
              </a:rPr>
              <a:t>Take-Home Lead Exposure: </a:t>
            </a:r>
          </a:p>
          <a:p>
            <a:r>
              <a:rPr lang="en-US" altLang="en-US" sz="2400" b="1" u="sng" dirty="0">
                <a:latin typeface="Arial" charset="0"/>
              </a:rPr>
              <a:t>Estimated Risks to Children</a:t>
            </a:r>
          </a:p>
        </p:txBody>
      </p:sp>
      <p:sp>
        <p:nvSpPr>
          <p:cNvPr id="3" name="Rectangle 2"/>
          <p:cNvSpPr/>
          <p:nvPr/>
        </p:nvSpPr>
        <p:spPr>
          <a:xfrm>
            <a:off x="876300" y="1105839"/>
            <a:ext cx="7391400" cy="5262979"/>
          </a:xfrm>
          <a:prstGeom prst="rect">
            <a:avLst/>
          </a:prstGeom>
        </p:spPr>
        <p:txBody>
          <a:bodyPr wrap="square">
            <a:spAutoFit/>
          </a:bodyPr>
          <a:lstStyle/>
          <a:p>
            <a:pPr marL="342900" indent="-342900" algn="l">
              <a:buFont typeface="Arial" charset="0"/>
              <a:buChar char="•"/>
              <a:defRPr/>
            </a:pPr>
            <a:r>
              <a:rPr lang="en-US" sz="2400" dirty="0"/>
              <a:t>OSHA estimates of workers exposed to lead: </a:t>
            </a:r>
          </a:p>
          <a:p>
            <a:pPr marL="800100" lvl="1" indent="-342900" algn="l">
              <a:buFont typeface="Arial" charset="0"/>
              <a:buChar char="•"/>
              <a:defRPr/>
            </a:pPr>
            <a:r>
              <a:rPr lang="en-US" sz="2400" dirty="0">
                <a:cs typeface="ＭＳ Ｐゴシック" charset="0"/>
              </a:rPr>
              <a:t>General industry: 804,000 workers</a:t>
            </a:r>
          </a:p>
          <a:p>
            <a:pPr marL="800100" lvl="1" indent="-342900" algn="l">
              <a:buFont typeface="Arial" charset="0"/>
              <a:buChar char="•"/>
              <a:defRPr/>
            </a:pPr>
            <a:r>
              <a:rPr lang="en-US" sz="2400" dirty="0">
                <a:cs typeface="ＭＳ Ｐゴシック" charset="0"/>
              </a:rPr>
              <a:t>Construction industry: 838,000 workers </a:t>
            </a:r>
          </a:p>
          <a:p>
            <a:pPr marL="800100" lvl="1" indent="-342900" algn="l">
              <a:buFont typeface="Arial" charset="0"/>
              <a:buChar char="•"/>
              <a:defRPr/>
            </a:pPr>
            <a:r>
              <a:rPr lang="en-US" sz="2400" i="1" dirty="0">
                <a:cs typeface="ＭＳ Ｐゴシック" charset="0"/>
              </a:rPr>
              <a:t>Not included: potential exposure through firing/shooting ranges </a:t>
            </a:r>
          </a:p>
          <a:p>
            <a:pPr marL="342900" indent="-342900" algn="l">
              <a:buFont typeface="Arial" charset="0"/>
              <a:buChar char="•"/>
              <a:defRPr/>
            </a:pPr>
            <a:r>
              <a:rPr lang="en-US" sz="2400" dirty="0"/>
              <a:t>Estimates of child exposures from take-home lead (based on Roscoe et al 1999): </a:t>
            </a:r>
          </a:p>
          <a:p>
            <a:pPr marL="800100" lvl="1" indent="-342900" algn="l">
              <a:buFont typeface="Arial" charset="0"/>
              <a:buChar char="•"/>
              <a:defRPr/>
            </a:pPr>
            <a:r>
              <a:rPr lang="en-US" sz="2400" dirty="0">
                <a:cs typeface="ＭＳ Ｐゴシック" charset="0"/>
              </a:rPr>
              <a:t>If we assume that 10% of all workers take lead home to their families, then 160,000 families affected by occupational lead exposure</a:t>
            </a:r>
          </a:p>
          <a:p>
            <a:pPr marL="800100" lvl="1" indent="-342900" algn="l">
              <a:buFont typeface="Arial" charset="0"/>
              <a:buChar char="•"/>
              <a:defRPr/>
            </a:pPr>
            <a:r>
              <a:rPr lang="en-US" sz="2400" dirty="0">
                <a:cs typeface="ＭＳ Ｐゴシック" charset="0"/>
              </a:rPr>
              <a:t>If we assume that one child per family is affected, then 160,000 children might be exposed through take-home lead exposure from the workplace </a:t>
            </a:r>
          </a:p>
        </p:txBody>
      </p:sp>
    </p:spTree>
    <p:extLst>
      <p:ext uri="{BB962C8B-B14F-4D97-AF65-F5344CB8AC3E}">
        <p14:creationId xmlns:p14="http://schemas.microsoft.com/office/powerpoint/2010/main" val="72611661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229600" cy="646331"/>
          </a:xfrm>
          <a:prstGeom prst="rect">
            <a:avLst/>
          </a:prstGeom>
        </p:spPr>
        <p:txBody>
          <a:bodyPr wrap="square">
            <a:spAutoFit/>
          </a:bodyPr>
          <a:lstStyle/>
          <a:p>
            <a:pPr eaLnBrk="1" hangingPunct="1"/>
            <a:r>
              <a:rPr lang="en-US" altLang="en-US" sz="3600" b="1" u="sng" dirty="0">
                <a:latin typeface="Arial" charset="0"/>
              </a:rPr>
              <a:t>Conclusions &amp; Recommendations</a:t>
            </a:r>
            <a:endParaRPr lang="en-US" altLang="en-US" sz="3600" b="1" dirty="0">
              <a:latin typeface="Arial" charset="0"/>
            </a:endParaRPr>
          </a:p>
        </p:txBody>
      </p:sp>
      <p:sp>
        <p:nvSpPr>
          <p:cNvPr id="6" name="Rectangle 5"/>
          <p:cNvSpPr/>
          <p:nvPr/>
        </p:nvSpPr>
        <p:spPr>
          <a:xfrm>
            <a:off x="1066800" y="1061621"/>
            <a:ext cx="6934200" cy="5262979"/>
          </a:xfrm>
          <a:prstGeom prst="rect">
            <a:avLst/>
          </a:prstGeom>
        </p:spPr>
        <p:txBody>
          <a:bodyPr wrap="square">
            <a:spAutoFit/>
          </a:bodyPr>
          <a:lstStyle/>
          <a:p>
            <a:pPr marL="457200" indent="-457200" algn="l" eaLnBrk="1" hangingPunct="1">
              <a:buFont typeface="+mj-lt"/>
              <a:buAutoNum type="arabicPeriod"/>
            </a:pPr>
            <a:r>
              <a:rPr lang="en-US" altLang="en-US" sz="2400" dirty="0"/>
              <a:t>Current occupational lead standards </a:t>
            </a:r>
            <a:r>
              <a:rPr lang="en-US" altLang="en-US" sz="2400" b="1" dirty="0"/>
              <a:t>are not protective for workers and their families</a:t>
            </a:r>
            <a:r>
              <a:rPr lang="en-US" altLang="en-US" sz="2400" dirty="0"/>
              <a:t>. </a:t>
            </a:r>
          </a:p>
          <a:p>
            <a:pPr marL="457200" indent="-457200" algn="l" eaLnBrk="1" hangingPunct="1">
              <a:buFont typeface="+mj-lt"/>
              <a:buAutoNum type="arabicPeriod"/>
            </a:pPr>
            <a:r>
              <a:rPr lang="en-US" altLang="en-US" sz="2400" dirty="0"/>
              <a:t>Occupational lead standards should be updated to </a:t>
            </a:r>
            <a:r>
              <a:rPr lang="en-US" altLang="en-US" sz="2400" b="1" dirty="0"/>
              <a:t>prevent BLLs greater than 5 µg/</a:t>
            </a:r>
            <a:r>
              <a:rPr lang="en-US" altLang="en-US" sz="2400" b="1" dirty="0" err="1"/>
              <a:t>dL</a:t>
            </a:r>
            <a:r>
              <a:rPr lang="en-US" altLang="en-US" sz="2400" b="1" dirty="0"/>
              <a:t> in all workers</a:t>
            </a:r>
            <a:r>
              <a:rPr lang="en-US" altLang="en-US" sz="2400" dirty="0"/>
              <a:t>, in accordance with current scientific and medical evidence. This change would eliminate the arbitrary distinction between workers and children.</a:t>
            </a:r>
          </a:p>
          <a:p>
            <a:pPr marL="457200" indent="-457200" algn="l" eaLnBrk="1" hangingPunct="1">
              <a:buFont typeface="+mj-lt"/>
              <a:buAutoNum type="arabicPeriod"/>
            </a:pPr>
            <a:r>
              <a:rPr lang="en-US" altLang="en-US" sz="2400" dirty="0"/>
              <a:t>Children of workers exposed to lead on the job should receive </a:t>
            </a:r>
            <a:r>
              <a:rPr lang="en-US" altLang="en-US" sz="2400" b="1" dirty="0"/>
              <a:t>regular BLL screening</a:t>
            </a:r>
          </a:p>
          <a:p>
            <a:pPr marL="457200" indent="-457200" algn="l" eaLnBrk="1" hangingPunct="1">
              <a:buFont typeface="+mj-lt"/>
              <a:buAutoNum type="arabicPeriod"/>
            </a:pPr>
            <a:r>
              <a:rPr lang="en-US" altLang="en-US" sz="2400" b="1" dirty="0"/>
              <a:t>CDC acknowledges that there is no safe level of lead</a:t>
            </a:r>
            <a:r>
              <a:rPr lang="en-US" altLang="en-US" sz="2400" dirty="0"/>
              <a:t>. We have an ethical responsibility to protect workers and children from known hazards such as lead. </a:t>
            </a:r>
          </a:p>
        </p:txBody>
      </p:sp>
    </p:spTree>
    <p:extLst>
      <p:ext uri="{BB962C8B-B14F-4D97-AF65-F5344CB8AC3E}">
        <p14:creationId xmlns:p14="http://schemas.microsoft.com/office/powerpoint/2010/main" val="36334312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533400" y="46038"/>
            <a:ext cx="8153400" cy="762000"/>
          </a:xfrm>
        </p:spPr>
        <p:txBody>
          <a:bodyPr/>
          <a:lstStyle/>
          <a:p>
            <a:pPr eaLnBrk="1" hangingPunct="1"/>
            <a:r>
              <a:rPr lang="en-US" altLang="x-none" b="1">
                <a:solidFill>
                  <a:schemeClr val="tx1"/>
                </a:solidFill>
                <a:ea typeface="ＭＳ Ｐゴシック" charset="-128"/>
              </a:rPr>
              <a:t>Lead 10 to 2</a:t>
            </a:r>
            <a:endParaRPr lang="en-US" altLang="x-none" sz="4800">
              <a:solidFill>
                <a:schemeClr val="tx1"/>
              </a:solidFill>
              <a:ea typeface="ＭＳ Ｐゴシック" charset="-128"/>
            </a:endParaRPr>
          </a:p>
        </p:txBody>
      </p:sp>
      <p:sp>
        <p:nvSpPr>
          <p:cNvPr id="83970" name="Text Box 3"/>
          <p:cNvSpPr txBox="1">
            <a:spLocks noChangeArrowheads="1"/>
          </p:cNvSpPr>
          <p:nvPr/>
        </p:nvSpPr>
        <p:spPr bwMode="auto">
          <a:xfrm>
            <a:off x="304800" y="1600200"/>
            <a:ext cx="8458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ea typeface="ＭＳ Ｐゴシック" charset="-128"/>
              </a:defRPr>
            </a:lvl1pPr>
            <a:lvl2pPr marL="742950" indent="-285750" eaLnBrk="0" hangingPunct="0">
              <a:defRPr sz="4400">
                <a:solidFill>
                  <a:schemeClr val="tx2"/>
                </a:solidFill>
                <a:latin typeface="Arial" charset="0"/>
                <a:ea typeface="ＭＳ Ｐゴシック" charset="-128"/>
              </a:defRPr>
            </a:lvl2pPr>
            <a:lvl3pPr marL="1143000" indent="-228600" eaLnBrk="0" hangingPunct="0">
              <a:defRPr sz="4400">
                <a:solidFill>
                  <a:schemeClr val="tx2"/>
                </a:solidFill>
                <a:latin typeface="Arial" charset="0"/>
                <a:ea typeface="ＭＳ Ｐゴシック" charset="-128"/>
              </a:defRPr>
            </a:lvl3pPr>
            <a:lvl4pPr marL="1600200" indent="-228600" eaLnBrk="0" hangingPunct="0">
              <a:defRPr sz="4400">
                <a:solidFill>
                  <a:schemeClr val="tx2"/>
                </a:solidFill>
                <a:latin typeface="Arial" charset="0"/>
                <a:ea typeface="ＭＳ Ｐゴシック" charset="-128"/>
              </a:defRPr>
            </a:lvl4pPr>
            <a:lvl5pPr marL="2057400" indent="-228600" eaLnBrk="0" hangingPunct="0">
              <a:defRPr sz="4400">
                <a:solidFill>
                  <a:schemeClr val="tx2"/>
                </a:solidFill>
                <a:latin typeface="Arial" charset="0"/>
                <a:ea typeface="ＭＳ Ｐゴシック" charset="-128"/>
              </a:defRPr>
            </a:lvl5pPr>
            <a:lvl6pPr marL="2514600" indent="-228600" eaLnBrk="0" fontAlgn="base" hangingPunct="0">
              <a:spcBef>
                <a:spcPct val="0"/>
              </a:spcBef>
              <a:spcAft>
                <a:spcPct val="0"/>
              </a:spcAft>
              <a:defRPr sz="4400">
                <a:solidFill>
                  <a:schemeClr val="tx2"/>
                </a:solidFill>
                <a:latin typeface="Arial" charset="0"/>
                <a:ea typeface="ＭＳ Ｐゴシック" charset="-128"/>
              </a:defRPr>
            </a:lvl6pPr>
            <a:lvl7pPr marL="2971800" indent="-228600" eaLnBrk="0" fontAlgn="base" hangingPunct="0">
              <a:spcBef>
                <a:spcPct val="0"/>
              </a:spcBef>
              <a:spcAft>
                <a:spcPct val="0"/>
              </a:spcAft>
              <a:defRPr sz="4400">
                <a:solidFill>
                  <a:schemeClr val="tx2"/>
                </a:solidFill>
                <a:latin typeface="Arial" charset="0"/>
                <a:ea typeface="ＭＳ Ｐゴシック" charset="-128"/>
              </a:defRPr>
            </a:lvl7pPr>
            <a:lvl8pPr marL="3429000" indent="-228600" eaLnBrk="0" fontAlgn="base" hangingPunct="0">
              <a:spcBef>
                <a:spcPct val="0"/>
              </a:spcBef>
              <a:spcAft>
                <a:spcPct val="0"/>
              </a:spcAft>
              <a:defRPr sz="4400">
                <a:solidFill>
                  <a:schemeClr val="tx2"/>
                </a:solidFill>
                <a:latin typeface="Arial" charset="0"/>
                <a:ea typeface="ＭＳ Ｐゴシック" charset="-128"/>
              </a:defRPr>
            </a:lvl8pPr>
            <a:lvl9pPr marL="3886200" indent="-2286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3600" b="1"/>
              <a:t>Rationale for Lowering the Blood Lead Action Level From 10 to 2 µg/dL</a:t>
            </a:r>
            <a:endParaRPr lang="en-US" altLang="x-none" sz="2800" b="1"/>
          </a:p>
          <a:p>
            <a:pPr eaLnBrk="1" hangingPunct="1"/>
            <a:endParaRPr lang="en-US" altLang="x-none" sz="2800" b="1"/>
          </a:p>
          <a:p>
            <a:pPr eaLnBrk="1" hangingPunct="1"/>
            <a:r>
              <a:rPr lang="en-US" altLang="x-none" sz="2800" b="1"/>
              <a:t>Steven G. Gilbert and Bernard Weiss</a:t>
            </a:r>
          </a:p>
          <a:p>
            <a:pPr eaLnBrk="1" hangingPunct="1"/>
            <a:endParaRPr lang="en-US" altLang="x-none" sz="2800" b="1"/>
          </a:p>
          <a:p>
            <a:pPr eaLnBrk="1" hangingPunct="1"/>
            <a:r>
              <a:rPr lang="en-US" altLang="x-none" sz="2800" b="1"/>
              <a:t>Neurotoxicology Vol 27/5, September 2006, pp 693-701. http://dx.doi.org/10.1016/j.neuro.2006.06.008</a:t>
            </a:r>
          </a:p>
        </p:txBody>
      </p:sp>
    </p:spTree>
    <p:extLst>
      <p:ext uri="{BB962C8B-B14F-4D97-AF65-F5344CB8AC3E}">
        <p14:creationId xmlns:p14="http://schemas.microsoft.com/office/powerpoint/2010/main" val="180379564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533400" y="42317"/>
            <a:ext cx="8153400" cy="769441"/>
          </a:xfrm>
        </p:spPr>
        <p:txBody>
          <a:bodyPr/>
          <a:lstStyle/>
          <a:p>
            <a:pPr eaLnBrk="1" hangingPunct="1"/>
            <a:r>
              <a:rPr lang="en-US" altLang="x-none" b="1" dirty="0">
                <a:solidFill>
                  <a:schemeClr val="tx1"/>
                </a:solidFill>
                <a:ea typeface="ＭＳ Ｐゴシック" charset="-128"/>
              </a:rPr>
              <a:t>Project TENDR</a:t>
            </a:r>
            <a:endParaRPr lang="en-US" altLang="x-none" sz="4800" dirty="0">
              <a:solidFill>
                <a:schemeClr val="tx1"/>
              </a:solidFill>
              <a:ea typeface="ＭＳ Ｐゴシック" charset="-128"/>
            </a:endParaRPr>
          </a:p>
        </p:txBody>
      </p:sp>
      <p:sp>
        <p:nvSpPr>
          <p:cNvPr id="83970" name="Text Box 3"/>
          <p:cNvSpPr txBox="1">
            <a:spLocks noChangeArrowheads="1"/>
          </p:cNvSpPr>
          <p:nvPr/>
        </p:nvSpPr>
        <p:spPr bwMode="auto">
          <a:xfrm>
            <a:off x="228600" y="1295400"/>
            <a:ext cx="8763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charset="0"/>
                <a:ea typeface="ＭＳ Ｐゴシック" charset="-128"/>
              </a:defRPr>
            </a:lvl1pPr>
            <a:lvl2pPr marL="742950" indent="-285750" eaLnBrk="0" hangingPunct="0">
              <a:defRPr sz="4400">
                <a:solidFill>
                  <a:schemeClr val="tx2"/>
                </a:solidFill>
                <a:latin typeface="Arial" charset="0"/>
                <a:ea typeface="ＭＳ Ｐゴシック" charset="-128"/>
              </a:defRPr>
            </a:lvl2pPr>
            <a:lvl3pPr marL="1143000" indent="-228600" eaLnBrk="0" hangingPunct="0">
              <a:defRPr sz="4400">
                <a:solidFill>
                  <a:schemeClr val="tx2"/>
                </a:solidFill>
                <a:latin typeface="Arial" charset="0"/>
                <a:ea typeface="ＭＳ Ｐゴシック" charset="-128"/>
              </a:defRPr>
            </a:lvl3pPr>
            <a:lvl4pPr marL="1600200" indent="-228600" eaLnBrk="0" hangingPunct="0">
              <a:defRPr sz="4400">
                <a:solidFill>
                  <a:schemeClr val="tx2"/>
                </a:solidFill>
                <a:latin typeface="Arial" charset="0"/>
                <a:ea typeface="ＭＳ Ｐゴシック" charset="-128"/>
              </a:defRPr>
            </a:lvl4pPr>
            <a:lvl5pPr marL="2057400" indent="-228600" eaLnBrk="0" hangingPunct="0">
              <a:defRPr sz="4400">
                <a:solidFill>
                  <a:schemeClr val="tx2"/>
                </a:solidFill>
                <a:latin typeface="Arial" charset="0"/>
                <a:ea typeface="ＭＳ Ｐゴシック" charset="-128"/>
              </a:defRPr>
            </a:lvl5pPr>
            <a:lvl6pPr marL="2514600" indent="-228600" eaLnBrk="0" fontAlgn="base" hangingPunct="0">
              <a:spcBef>
                <a:spcPct val="0"/>
              </a:spcBef>
              <a:spcAft>
                <a:spcPct val="0"/>
              </a:spcAft>
              <a:defRPr sz="4400">
                <a:solidFill>
                  <a:schemeClr val="tx2"/>
                </a:solidFill>
                <a:latin typeface="Arial" charset="0"/>
                <a:ea typeface="ＭＳ Ｐゴシック" charset="-128"/>
              </a:defRPr>
            </a:lvl6pPr>
            <a:lvl7pPr marL="2971800" indent="-228600" eaLnBrk="0" fontAlgn="base" hangingPunct="0">
              <a:spcBef>
                <a:spcPct val="0"/>
              </a:spcBef>
              <a:spcAft>
                <a:spcPct val="0"/>
              </a:spcAft>
              <a:defRPr sz="4400">
                <a:solidFill>
                  <a:schemeClr val="tx2"/>
                </a:solidFill>
                <a:latin typeface="Arial" charset="0"/>
                <a:ea typeface="ＭＳ Ｐゴシック" charset="-128"/>
              </a:defRPr>
            </a:lvl7pPr>
            <a:lvl8pPr marL="3429000" indent="-228600" eaLnBrk="0" fontAlgn="base" hangingPunct="0">
              <a:spcBef>
                <a:spcPct val="0"/>
              </a:spcBef>
              <a:spcAft>
                <a:spcPct val="0"/>
              </a:spcAft>
              <a:defRPr sz="4400">
                <a:solidFill>
                  <a:schemeClr val="tx2"/>
                </a:solidFill>
                <a:latin typeface="Arial" charset="0"/>
                <a:ea typeface="ＭＳ Ｐゴシック" charset="-128"/>
              </a:defRPr>
            </a:lvl8pPr>
            <a:lvl9pPr marL="3886200" indent="-228600" eaLnBrk="0" fontAlgn="base" hangingPunct="0">
              <a:spcBef>
                <a:spcPct val="0"/>
              </a:spcBef>
              <a:spcAft>
                <a:spcPct val="0"/>
              </a:spcAft>
              <a:defRPr sz="4400">
                <a:solidFill>
                  <a:schemeClr val="tx2"/>
                </a:solidFill>
                <a:latin typeface="Arial" charset="0"/>
                <a:ea typeface="ＭＳ Ｐゴシック" charset="-128"/>
              </a:defRPr>
            </a:lvl9pPr>
          </a:lstStyle>
          <a:p>
            <a:r>
              <a:rPr lang="en-US" altLang="en-US" sz="2800" b="1" dirty="0"/>
              <a:t>Recommendations</a:t>
            </a:r>
          </a:p>
          <a:p>
            <a:r>
              <a:rPr lang="en-US" altLang="en-US" sz="2800" b="1" dirty="0"/>
              <a:t>Project TENDR recommends that the US government adopt the following national goals: ensure that, by 2021, no child has a blood lead level greater than 5 </a:t>
            </a:r>
            <a:r>
              <a:rPr lang="en-US" altLang="en-US" sz="2800" b="1" dirty="0" err="1"/>
              <a:t>μg</a:t>
            </a:r>
            <a:r>
              <a:rPr lang="en-US" altLang="en-US" sz="2800" b="1" dirty="0"/>
              <a:t>/</a:t>
            </a:r>
            <a:r>
              <a:rPr lang="en-US" altLang="en-US" sz="2800" b="1" dirty="0" err="1"/>
              <a:t>dL</a:t>
            </a:r>
            <a:r>
              <a:rPr lang="en-US" altLang="en-US" sz="2800" b="1" dirty="0"/>
              <a:t> and, by 2030, no child has a blood lead level greater than 1 </a:t>
            </a:r>
            <a:r>
              <a:rPr lang="en-US" altLang="en-US" sz="2800" b="1" dirty="0" err="1"/>
              <a:t>μg</a:t>
            </a:r>
            <a:r>
              <a:rPr lang="en-US" altLang="en-US" sz="2800" b="1" dirty="0"/>
              <a:t>/</a:t>
            </a:r>
            <a:r>
              <a:rPr lang="en-US" altLang="en-US" sz="2800" b="1" dirty="0" err="1"/>
              <a:t>dL</a:t>
            </a:r>
            <a:r>
              <a:rPr lang="en-US" altLang="en-US" sz="2800" b="1" dirty="0"/>
              <a:t>.</a:t>
            </a:r>
            <a:endParaRPr lang="en-US" altLang="en-US" sz="2800" dirty="0"/>
          </a:p>
          <a:p>
            <a:endParaRPr lang="en-US" altLang="en-US" sz="2000" dirty="0"/>
          </a:p>
          <a:p>
            <a:r>
              <a:rPr lang="en-US" altLang="en-US" sz="2000" dirty="0"/>
              <a:t>Project TENDR: Targeting Environmental Neuro-Developmental Risks. The TENDR Consensus Statement. Environmental Health Perspectives. Vol. 124:7  July 2016. </a:t>
            </a:r>
          </a:p>
          <a:p>
            <a:endParaRPr lang="en-US" altLang="en-US" sz="1400" dirty="0"/>
          </a:p>
          <a:p>
            <a:r>
              <a:rPr lang="en-US" sz="2000" dirty="0" err="1"/>
              <a:t>Bellinger</a:t>
            </a:r>
            <a:r>
              <a:rPr lang="en-US" sz="2000" dirty="0"/>
              <a:t> DC, Chen A, </a:t>
            </a:r>
            <a:r>
              <a:rPr lang="en-US" sz="2000" dirty="0" err="1"/>
              <a:t>Lanphear</a:t>
            </a:r>
            <a:r>
              <a:rPr lang="en-US" sz="2000" dirty="0"/>
              <a:t> BP. Establishing and Achieving National Goals for Preventing Lead Toxicity and Exposure in Children. </a:t>
            </a:r>
            <a:r>
              <a:rPr lang="en-US" sz="2000" i="1" dirty="0"/>
              <a:t>JAMA </a:t>
            </a:r>
            <a:r>
              <a:rPr lang="en-US" sz="2000" i="1" dirty="0" err="1"/>
              <a:t>Pediatr</a:t>
            </a:r>
            <a:r>
              <a:rPr lang="en-US" sz="2000" i="1" dirty="0"/>
              <a:t>.</a:t>
            </a:r>
            <a:r>
              <a:rPr lang="en-US" sz="2000" dirty="0"/>
              <a:t> Published online May 15, 2017. doi:10.1001/jamapediatrics.2017.0775</a:t>
            </a:r>
            <a:r>
              <a:rPr lang="en-US" altLang="en-US" sz="2000" dirty="0"/>
              <a:t> </a:t>
            </a:r>
          </a:p>
        </p:txBody>
      </p:sp>
    </p:spTree>
    <p:extLst>
      <p:ext uri="{BB962C8B-B14F-4D97-AF65-F5344CB8AC3E}">
        <p14:creationId xmlns:p14="http://schemas.microsoft.com/office/powerpoint/2010/main" val="210733752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533400" y="68759"/>
            <a:ext cx="8153400" cy="769441"/>
          </a:xfrm>
        </p:spPr>
        <p:txBody>
          <a:bodyPr/>
          <a:lstStyle/>
          <a:p>
            <a:pPr eaLnBrk="1" hangingPunct="1"/>
            <a:r>
              <a:rPr lang="en-US" altLang="x-none" b="1" dirty="0">
                <a:solidFill>
                  <a:schemeClr val="tx1"/>
                </a:solidFill>
                <a:ea typeface="ＭＳ Ｐゴシック" charset="-128"/>
              </a:rPr>
              <a:t>Lead </a:t>
            </a:r>
            <a:r>
              <a:rPr lang="mr-IN" altLang="x-none" b="1" dirty="0">
                <a:solidFill>
                  <a:schemeClr val="tx1"/>
                </a:solidFill>
                <a:ea typeface="ＭＳ Ｐゴシック" charset="-128"/>
              </a:rPr>
              <a:t>–</a:t>
            </a:r>
            <a:r>
              <a:rPr lang="en-US" altLang="x-none" b="1" dirty="0">
                <a:solidFill>
                  <a:schemeClr val="tx1"/>
                </a:solidFill>
                <a:ea typeface="ＭＳ Ｐゴシック" charset="-128"/>
              </a:rPr>
              <a:t> Global Issue</a:t>
            </a:r>
            <a:endParaRPr lang="en-US" altLang="x-none" sz="4800" dirty="0">
              <a:solidFill>
                <a:schemeClr val="tx1"/>
              </a:solidFill>
              <a:ea typeface="ＭＳ Ｐゴシック" charset="-128"/>
            </a:endParaRPr>
          </a:p>
        </p:txBody>
      </p:sp>
      <p:sp>
        <p:nvSpPr>
          <p:cNvPr id="83970" name="Text Box 3"/>
          <p:cNvSpPr txBox="1">
            <a:spLocks noChangeArrowheads="1"/>
          </p:cNvSpPr>
          <p:nvPr/>
        </p:nvSpPr>
        <p:spPr bwMode="auto">
          <a:xfrm>
            <a:off x="304800" y="1066800"/>
            <a:ext cx="8458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charset="0"/>
                <a:ea typeface="ＭＳ Ｐゴシック" charset="-128"/>
              </a:defRPr>
            </a:lvl1pPr>
            <a:lvl2pPr marL="742950" indent="-285750" eaLnBrk="0" hangingPunct="0">
              <a:defRPr sz="4400">
                <a:solidFill>
                  <a:schemeClr val="tx2"/>
                </a:solidFill>
                <a:latin typeface="Arial" charset="0"/>
                <a:ea typeface="ＭＳ Ｐゴシック" charset="-128"/>
              </a:defRPr>
            </a:lvl2pPr>
            <a:lvl3pPr marL="1143000" indent="-228600" eaLnBrk="0" hangingPunct="0">
              <a:defRPr sz="4400">
                <a:solidFill>
                  <a:schemeClr val="tx2"/>
                </a:solidFill>
                <a:latin typeface="Arial" charset="0"/>
                <a:ea typeface="ＭＳ Ｐゴシック" charset="-128"/>
              </a:defRPr>
            </a:lvl3pPr>
            <a:lvl4pPr marL="1600200" indent="-228600" eaLnBrk="0" hangingPunct="0">
              <a:defRPr sz="4400">
                <a:solidFill>
                  <a:schemeClr val="tx2"/>
                </a:solidFill>
                <a:latin typeface="Arial" charset="0"/>
                <a:ea typeface="ＭＳ Ｐゴシック" charset="-128"/>
              </a:defRPr>
            </a:lvl4pPr>
            <a:lvl5pPr marL="2057400" indent="-228600" eaLnBrk="0" hangingPunct="0">
              <a:defRPr sz="4400">
                <a:solidFill>
                  <a:schemeClr val="tx2"/>
                </a:solidFill>
                <a:latin typeface="Arial" charset="0"/>
                <a:ea typeface="ＭＳ Ｐゴシック" charset="-128"/>
              </a:defRPr>
            </a:lvl5pPr>
            <a:lvl6pPr marL="2514600" indent="-228600" eaLnBrk="0" fontAlgn="base" hangingPunct="0">
              <a:spcBef>
                <a:spcPct val="0"/>
              </a:spcBef>
              <a:spcAft>
                <a:spcPct val="0"/>
              </a:spcAft>
              <a:defRPr sz="4400">
                <a:solidFill>
                  <a:schemeClr val="tx2"/>
                </a:solidFill>
                <a:latin typeface="Arial" charset="0"/>
                <a:ea typeface="ＭＳ Ｐゴシック" charset="-128"/>
              </a:defRPr>
            </a:lvl6pPr>
            <a:lvl7pPr marL="2971800" indent="-228600" eaLnBrk="0" fontAlgn="base" hangingPunct="0">
              <a:spcBef>
                <a:spcPct val="0"/>
              </a:spcBef>
              <a:spcAft>
                <a:spcPct val="0"/>
              </a:spcAft>
              <a:defRPr sz="4400">
                <a:solidFill>
                  <a:schemeClr val="tx2"/>
                </a:solidFill>
                <a:latin typeface="Arial" charset="0"/>
                <a:ea typeface="ＭＳ Ｐゴシック" charset="-128"/>
              </a:defRPr>
            </a:lvl7pPr>
            <a:lvl8pPr marL="3429000" indent="-228600" eaLnBrk="0" fontAlgn="base" hangingPunct="0">
              <a:spcBef>
                <a:spcPct val="0"/>
              </a:spcBef>
              <a:spcAft>
                <a:spcPct val="0"/>
              </a:spcAft>
              <a:defRPr sz="4400">
                <a:solidFill>
                  <a:schemeClr val="tx2"/>
                </a:solidFill>
                <a:latin typeface="Arial" charset="0"/>
                <a:ea typeface="ＭＳ Ｐゴシック" charset="-128"/>
              </a:defRPr>
            </a:lvl8pPr>
            <a:lvl9pPr marL="3886200" indent="-228600" eaLnBrk="0" fontAlgn="base" hangingPunct="0">
              <a:spcBef>
                <a:spcPct val="0"/>
              </a:spcBef>
              <a:spcAft>
                <a:spcPct val="0"/>
              </a:spcAft>
              <a:defRPr sz="4400">
                <a:solidFill>
                  <a:schemeClr val="tx2"/>
                </a:solidFill>
                <a:latin typeface="Arial" charset="0"/>
                <a:ea typeface="ＭＳ Ｐゴシック" charset="-128"/>
              </a:defRPr>
            </a:lvl9pPr>
          </a:lstStyle>
          <a:p>
            <a:r>
              <a:rPr lang="en-US" sz="3200" b="1" dirty="0"/>
              <a:t>Childhood Lead Exposure May </a:t>
            </a:r>
            <a:r>
              <a:rPr lang="en-US" sz="3200" b="1"/>
              <a:t>Cost Developing Countries </a:t>
            </a:r>
            <a:r>
              <a:rPr lang="en-US" sz="3200" b="1" dirty="0"/>
              <a:t>Nearly $1 Trillion </a:t>
            </a:r>
          </a:p>
          <a:p>
            <a:endParaRPr lang="en-US" sz="2800" b="1" dirty="0"/>
          </a:p>
          <a:p>
            <a:r>
              <a:rPr lang="en-US" sz="2800" b="1" dirty="0"/>
              <a:t>Results: We estimated a total cost of $977 billions of international dollars in low- and middle-income countries, with economic losses equal to $134.7 billion in Africa, $142.3 billion in Latin America and the Caribbean, and $699.9 billion in Asia. total economic loss in the range of $728.6–1162.5 billion. </a:t>
            </a:r>
            <a:endParaRPr lang="en-US" sz="2800" dirty="0"/>
          </a:p>
          <a:p>
            <a:r>
              <a:rPr lang="en-US" sz="3600" dirty="0"/>
              <a:t> </a:t>
            </a:r>
            <a:r>
              <a:rPr lang="en-US" sz="1800" b="1" dirty="0" err="1"/>
              <a:t>Attina</a:t>
            </a:r>
            <a:r>
              <a:rPr lang="en-US" sz="1800" b="1" dirty="0"/>
              <a:t> TM, </a:t>
            </a:r>
            <a:r>
              <a:rPr lang="en-US" sz="1800" b="1" dirty="0" err="1"/>
              <a:t>Trasande</a:t>
            </a:r>
            <a:r>
              <a:rPr lang="en-US" sz="1800" b="1" dirty="0"/>
              <a:t> L. 2013. Economic costs of childhood lead exposure in low- and middle-income countries. Environ Health </a:t>
            </a:r>
            <a:r>
              <a:rPr lang="en-US" sz="1800" b="1" dirty="0" err="1"/>
              <a:t>Perspect</a:t>
            </a:r>
            <a:r>
              <a:rPr lang="en-US" sz="1800" b="1" dirty="0"/>
              <a:t> 121:1097–1102; </a:t>
            </a:r>
            <a:r>
              <a:rPr lang="en-US" sz="1800" b="1" u="sng" dirty="0"/>
              <a:t>http://</a:t>
            </a:r>
            <a:r>
              <a:rPr lang="en-US" sz="1800" b="1" u="sng" dirty="0" err="1"/>
              <a:t>dx.doi</a:t>
            </a:r>
            <a:r>
              <a:rPr lang="en-US" sz="1800" b="1" u="sng" dirty="0"/>
              <a:t>. org/10.1289/ehp.1206424 </a:t>
            </a:r>
            <a:endParaRPr lang="en-US" sz="1800" dirty="0"/>
          </a:p>
        </p:txBody>
      </p:sp>
    </p:spTree>
    <p:extLst>
      <p:ext uri="{BB962C8B-B14F-4D97-AF65-F5344CB8AC3E}">
        <p14:creationId xmlns:p14="http://schemas.microsoft.com/office/powerpoint/2010/main" val="17214427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066800" y="1524000"/>
            <a:ext cx="7239000" cy="4521751"/>
          </a:xfrm>
          <a:prstGeom prst="rect">
            <a:avLst/>
          </a:prstGeom>
          <a:noFill/>
          <a:ln w="12700">
            <a:noFill/>
            <a:miter lim="800000"/>
            <a:headEnd/>
            <a:tailEnd/>
          </a:ln>
        </p:spPr>
        <p:txBody>
          <a:bodyPr wrap="square" lIns="90488" tIns="44450" rIns="90488" bIns="44450">
            <a:prstTxWarp prst="textNoShape">
              <a:avLst/>
            </a:prstTxWarp>
            <a:spAutoFit/>
          </a:bodyPr>
          <a:lstStyle/>
          <a:p>
            <a:pPr eaLnBrk="0" hangingPunct="0">
              <a:spcBef>
                <a:spcPct val="20000"/>
              </a:spcBef>
            </a:pPr>
            <a:r>
              <a:rPr lang="en-US" sz="3600" b="1" dirty="0">
                <a:solidFill>
                  <a:schemeClr val="tx1"/>
                </a:solidFill>
              </a:rPr>
              <a:t>Get engaged with the process</a:t>
            </a:r>
          </a:p>
          <a:p>
            <a:pPr eaLnBrk="0" hangingPunct="0">
              <a:spcBef>
                <a:spcPct val="20000"/>
              </a:spcBef>
            </a:pPr>
            <a:r>
              <a:rPr lang="en-US" sz="3600" b="1" dirty="0">
                <a:solidFill>
                  <a:schemeClr val="tx1"/>
                </a:solidFill>
              </a:rPr>
              <a:t>Visit legislative people at all levels</a:t>
            </a:r>
          </a:p>
          <a:p>
            <a:pPr eaLnBrk="0" hangingPunct="0">
              <a:spcBef>
                <a:spcPct val="20000"/>
              </a:spcBef>
            </a:pPr>
            <a:r>
              <a:rPr lang="en-US" sz="3600" b="1" dirty="0">
                <a:solidFill>
                  <a:schemeClr val="tx1"/>
                </a:solidFill>
              </a:rPr>
              <a:t>Translate science to policy</a:t>
            </a:r>
          </a:p>
          <a:p>
            <a:pPr eaLnBrk="0" hangingPunct="0">
              <a:spcBef>
                <a:spcPct val="20000"/>
              </a:spcBef>
            </a:pPr>
            <a:r>
              <a:rPr lang="en-US" sz="3600" b="1" dirty="0">
                <a:solidFill>
                  <a:schemeClr val="tx1"/>
                </a:solidFill>
              </a:rPr>
              <a:t>Write editorials and Letters</a:t>
            </a:r>
          </a:p>
          <a:p>
            <a:pPr eaLnBrk="0" hangingPunct="0">
              <a:spcBef>
                <a:spcPct val="20000"/>
              </a:spcBef>
            </a:pPr>
            <a:r>
              <a:rPr lang="en-US" sz="3600" b="1">
                <a:solidFill>
                  <a:schemeClr val="tx1"/>
                </a:solidFill>
              </a:rPr>
              <a:t>Join NGOs</a:t>
            </a:r>
            <a:endParaRPr lang="en-US" sz="3600" b="1" dirty="0">
              <a:solidFill>
                <a:schemeClr val="tx1"/>
              </a:solidFill>
            </a:endParaRPr>
          </a:p>
          <a:p>
            <a:pPr eaLnBrk="0" hangingPunct="0">
              <a:spcBef>
                <a:spcPct val="20000"/>
              </a:spcBef>
            </a:pPr>
            <a:endParaRPr lang="en-US" sz="3600" b="1" dirty="0">
              <a:solidFill>
                <a:schemeClr val="tx1"/>
              </a:solidFill>
            </a:endParaRPr>
          </a:p>
        </p:txBody>
      </p:sp>
      <p:sp>
        <p:nvSpPr>
          <p:cNvPr id="62467"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Conclusion</a:t>
            </a:r>
          </a:p>
        </p:txBody>
      </p:sp>
    </p:spTree>
    <p:extLst>
      <p:ext uri="{BB962C8B-B14F-4D97-AF65-F5344CB8AC3E}">
        <p14:creationId xmlns:p14="http://schemas.microsoft.com/office/powerpoint/2010/main" val="208545700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799" name="Group 7"/>
          <p:cNvGrpSpPr>
            <a:grpSpLocks/>
          </p:cNvGrpSpPr>
          <p:nvPr/>
        </p:nvGrpSpPr>
        <p:grpSpPr bwMode="auto">
          <a:xfrm>
            <a:off x="1114425" y="1676400"/>
            <a:ext cx="6913563" cy="3505200"/>
            <a:chOff x="702" y="1056"/>
            <a:chExt cx="4355" cy="2208"/>
          </a:xfrm>
        </p:grpSpPr>
        <p:sp>
          <p:nvSpPr>
            <p:cNvPr id="289800" name="Freeform 8"/>
            <p:cNvSpPr>
              <a:spLocks/>
            </p:cNvSpPr>
            <p:nvPr/>
          </p:nvSpPr>
          <p:spPr bwMode="auto">
            <a:xfrm>
              <a:off x="702" y="1056"/>
              <a:ext cx="4355" cy="2208"/>
            </a:xfrm>
            <a:custGeom>
              <a:avLst/>
              <a:gdLst/>
              <a:ahLst/>
              <a:cxnLst>
                <a:cxn ang="0">
                  <a:pos x="3680" y="1081"/>
                </a:cxn>
                <a:cxn ang="0">
                  <a:pos x="3731" y="1184"/>
                </a:cxn>
                <a:cxn ang="0">
                  <a:pos x="3808" y="1267"/>
                </a:cxn>
                <a:cxn ang="0">
                  <a:pos x="3821" y="1363"/>
                </a:cxn>
                <a:cxn ang="0">
                  <a:pos x="3782" y="1446"/>
                </a:cxn>
                <a:cxn ang="0">
                  <a:pos x="3680" y="1542"/>
                </a:cxn>
                <a:cxn ang="0">
                  <a:pos x="3539" y="1606"/>
                </a:cxn>
                <a:cxn ang="0">
                  <a:pos x="3193" y="1657"/>
                </a:cxn>
                <a:cxn ang="0">
                  <a:pos x="2963" y="1644"/>
                </a:cxn>
                <a:cxn ang="0">
                  <a:pos x="2758" y="1574"/>
                </a:cxn>
                <a:cxn ang="0">
                  <a:pos x="2502" y="1414"/>
                </a:cxn>
                <a:cxn ang="0">
                  <a:pos x="2349" y="1267"/>
                </a:cxn>
                <a:cxn ang="0">
                  <a:pos x="2297" y="1177"/>
                </a:cxn>
                <a:cxn ang="0">
                  <a:pos x="2291" y="1107"/>
                </a:cxn>
                <a:cxn ang="0">
                  <a:pos x="2310" y="1062"/>
                </a:cxn>
                <a:cxn ang="0">
                  <a:pos x="2381" y="1011"/>
                </a:cxn>
                <a:cxn ang="0">
                  <a:pos x="2528" y="992"/>
                </a:cxn>
                <a:cxn ang="0">
                  <a:pos x="2547" y="998"/>
                </a:cxn>
                <a:cxn ang="0">
                  <a:pos x="2521" y="870"/>
                </a:cxn>
                <a:cxn ang="0">
                  <a:pos x="2240" y="838"/>
                </a:cxn>
                <a:cxn ang="0">
                  <a:pos x="2137" y="800"/>
                </a:cxn>
                <a:cxn ang="0">
                  <a:pos x="1056" y="217"/>
                </a:cxn>
                <a:cxn ang="0">
                  <a:pos x="614" y="25"/>
                </a:cxn>
                <a:cxn ang="0">
                  <a:pos x="429" y="0"/>
                </a:cxn>
                <a:cxn ang="0">
                  <a:pos x="141" y="32"/>
                </a:cxn>
                <a:cxn ang="0">
                  <a:pos x="38" y="109"/>
                </a:cxn>
                <a:cxn ang="0">
                  <a:pos x="0" y="173"/>
                </a:cxn>
                <a:cxn ang="0">
                  <a:pos x="0" y="224"/>
                </a:cxn>
                <a:cxn ang="0">
                  <a:pos x="32" y="288"/>
                </a:cxn>
                <a:cxn ang="0">
                  <a:pos x="192" y="390"/>
                </a:cxn>
                <a:cxn ang="0">
                  <a:pos x="480" y="454"/>
                </a:cxn>
                <a:cxn ang="0">
                  <a:pos x="832" y="544"/>
                </a:cxn>
                <a:cxn ang="0">
                  <a:pos x="1459" y="768"/>
                </a:cxn>
                <a:cxn ang="0">
                  <a:pos x="1837" y="960"/>
                </a:cxn>
                <a:cxn ang="0">
                  <a:pos x="2137" y="1184"/>
                </a:cxn>
                <a:cxn ang="0">
                  <a:pos x="2297" y="1369"/>
                </a:cxn>
                <a:cxn ang="0">
                  <a:pos x="2528" y="1593"/>
                </a:cxn>
                <a:cxn ang="0">
                  <a:pos x="2777" y="1747"/>
                </a:cxn>
                <a:cxn ang="0">
                  <a:pos x="2982" y="1804"/>
                </a:cxn>
                <a:cxn ang="0">
                  <a:pos x="3315" y="1804"/>
                </a:cxn>
                <a:cxn ang="0">
                  <a:pos x="3629" y="1708"/>
                </a:cxn>
                <a:cxn ang="0">
                  <a:pos x="3782" y="1600"/>
                </a:cxn>
                <a:cxn ang="0">
                  <a:pos x="3891" y="1433"/>
                </a:cxn>
                <a:cxn ang="0">
                  <a:pos x="3910" y="1337"/>
                </a:cxn>
                <a:cxn ang="0">
                  <a:pos x="3878" y="1248"/>
                </a:cxn>
                <a:cxn ang="0">
                  <a:pos x="3808" y="1171"/>
                </a:cxn>
              </a:cxnLst>
              <a:rect l="0" t="0" r="r" b="b"/>
              <a:pathLst>
                <a:path w="3910" h="1817">
                  <a:moveTo>
                    <a:pt x="3808" y="1171"/>
                  </a:moveTo>
                  <a:lnTo>
                    <a:pt x="3808" y="1171"/>
                  </a:lnTo>
                  <a:lnTo>
                    <a:pt x="3680" y="1081"/>
                  </a:lnTo>
                  <a:lnTo>
                    <a:pt x="3680" y="1081"/>
                  </a:lnTo>
                  <a:lnTo>
                    <a:pt x="3731" y="1184"/>
                  </a:lnTo>
                  <a:lnTo>
                    <a:pt x="3731" y="1184"/>
                  </a:lnTo>
                  <a:lnTo>
                    <a:pt x="3763" y="1209"/>
                  </a:lnTo>
                  <a:lnTo>
                    <a:pt x="3789" y="1235"/>
                  </a:lnTo>
                  <a:lnTo>
                    <a:pt x="3808" y="1267"/>
                  </a:lnTo>
                  <a:lnTo>
                    <a:pt x="3821" y="1292"/>
                  </a:lnTo>
                  <a:lnTo>
                    <a:pt x="3827" y="1331"/>
                  </a:lnTo>
                  <a:lnTo>
                    <a:pt x="3821" y="1363"/>
                  </a:lnTo>
                  <a:lnTo>
                    <a:pt x="3808" y="1408"/>
                  </a:lnTo>
                  <a:lnTo>
                    <a:pt x="3782" y="1446"/>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49" y="1267"/>
                  </a:lnTo>
                  <a:lnTo>
                    <a:pt x="2310" y="1203"/>
                  </a:lnTo>
                  <a:lnTo>
                    <a:pt x="2297" y="1177"/>
                  </a:lnTo>
                  <a:lnTo>
                    <a:pt x="2291" y="1152"/>
                  </a:lnTo>
                  <a:lnTo>
                    <a:pt x="2291" y="1126"/>
                  </a:lnTo>
                  <a:lnTo>
                    <a:pt x="2291" y="1107"/>
                  </a:lnTo>
                  <a:lnTo>
                    <a:pt x="2297" y="1081"/>
                  </a:lnTo>
                  <a:lnTo>
                    <a:pt x="2310" y="1062"/>
                  </a:lnTo>
                  <a:lnTo>
                    <a:pt x="2310" y="1062"/>
                  </a:lnTo>
                  <a:lnTo>
                    <a:pt x="2329" y="1036"/>
                  </a:lnTo>
                  <a:lnTo>
                    <a:pt x="2355" y="1024"/>
                  </a:lnTo>
                  <a:lnTo>
                    <a:pt x="2381" y="1011"/>
                  </a:lnTo>
                  <a:lnTo>
                    <a:pt x="2413" y="998"/>
                  </a:lnTo>
                  <a:lnTo>
                    <a:pt x="2477" y="992"/>
                  </a:lnTo>
                  <a:lnTo>
                    <a:pt x="2528" y="992"/>
                  </a:lnTo>
                  <a:lnTo>
                    <a:pt x="2528" y="992"/>
                  </a:lnTo>
                  <a:lnTo>
                    <a:pt x="2547" y="998"/>
                  </a:lnTo>
                  <a:lnTo>
                    <a:pt x="2547" y="998"/>
                  </a:lnTo>
                  <a:lnTo>
                    <a:pt x="2681" y="870"/>
                  </a:lnTo>
                  <a:lnTo>
                    <a:pt x="2681" y="870"/>
                  </a:lnTo>
                  <a:lnTo>
                    <a:pt x="2521" y="870"/>
                  </a:lnTo>
                  <a:lnTo>
                    <a:pt x="2374" y="857"/>
                  </a:lnTo>
                  <a:lnTo>
                    <a:pt x="2304" y="851"/>
                  </a:lnTo>
                  <a:lnTo>
                    <a:pt x="2240" y="838"/>
                  </a:lnTo>
                  <a:lnTo>
                    <a:pt x="2182" y="825"/>
                  </a:lnTo>
                  <a:lnTo>
                    <a:pt x="2137" y="800"/>
                  </a:lnTo>
                  <a:lnTo>
                    <a:pt x="2137" y="800"/>
                  </a:lnTo>
                  <a:lnTo>
                    <a:pt x="1734" y="582"/>
                  </a:lnTo>
                  <a:lnTo>
                    <a:pt x="1280" y="333"/>
                  </a:lnTo>
                  <a:lnTo>
                    <a:pt x="1056" y="217"/>
                  </a:lnTo>
                  <a:lnTo>
                    <a:pt x="851" y="121"/>
                  </a:lnTo>
                  <a:lnTo>
                    <a:pt x="685" y="51"/>
                  </a:lnTo>
                  <a:lnTo>
                    <a:pt x="614" y="25"/>
                  </a:lnTo>
                  <a:lnTo>
                    <a:pt x="557" y="13"/>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14" y="1267"/>
                  </a:lnTo>
                  <a:lnTo>
                    <a:pt x="2297" y="1369"/>
                  </a:lnTo>
                  <a:lnTo>
                    <a:pt x="2374" y="1452"/>
                  </a:lnTo>
                  <a:lnTo>
                    <a:pt x="2451" y="1529"/>
                  </a:lnTo>
                  <a:lnTo>
                    <a:pt x="2528" y="1593"/>
                  </a:lnTo>
                  <a:lnTo>
                    <a:pt x="2605" y="1651"/>
                  </a:lnTo>
                  <a:lnTo>
                    <a:pt x="2688" y="1702"/>
                  </a:lnTo>
                  <a:lnTo>
                    <a:pt x="2777" y="1747"/>
                  </a:lnTo>
                  <a:lnTo>
                    <a:pt x="2873" y="1779"/>
                  </a:lnTo>
                  <a:lnTo>
                    <a:pt x="2873" y="1779"/>
                  </a:lnTo>
                  <a:lnTo>
                    <a:pt x="2982" y="1804"/>
                  </a:lnTo>
                  <a:lnTo>
                    <a:pt x="3091" y="1817"/>
                  </a:lnTo>
                  <a:lnTo>
                    <a:pt x="3206" y="1817"/>
                  </a:lnTo>
                  <a:lnTo>
                    <a:pt x="3315" y="1804"/>
                  </a:lnTo>
                  <a:lnTo>
                    <a:pt x="3424" y="1785"/>
                  </a:lnTo>
                  <a:lnTo>
                    <a:pt x="3533" y="1753"/>
                  </a:lnTo>
                  <a:lnTo>
                    <a:pt x="3629" y="1708"/>
                  </a:lnTo>
                  <a:lnTo>
                    <a:pt x="3712" y="1657"/>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lnTo>
                    <a:pt x="3808" y="1171"/>
                  </a:lnTo>
                  <a:close/>
                </a:path>
              </a:pathLst>
            </a:custGeom>
            <a:solidFill>
              <a:srgbClr val="000000">
                <a:alpha val="50000"/>
              </a:srgbClr>
            </a:solidFill>
            <a:ln w="9525">
              <a:noFill/>
              <a:round/>
              <a:headEnd/>
              <a:tailEnd/>
            </a:ln>
          </p:spPr>
          <p:txBody>
            <a:bodyPr>
              <a:prstTxWarp prst="textNoShape">
                <a:avLst/>
              </a:prstTxWarp>
            </a:bodyPr>
            <a:lstStyle/>
            <a:p>
              <a:endParaRPr lang="en-US"/>
            </a:p>
          </p:txBody>
        </p:sp>
        <p:sp>
          <p:nvSpPr>
            <p:cNvPr id="289801" name="Freeform 9"/>
            <p:cNvSpPr>
              <a:spLocks/>
            </p:cNvSpPr>
            <p:nvPr/>
          </p:nvSpPr>
          <p:spPr bwMode="auto">
            <a:xfrm>
              <a:off x="3439" y="1909"/>
              <a:ext cx="1404" cy="1088"/>
            </a:xfrm>
            <a:custGeom>
              <a:avLst/>
              <a:gdLst/>
              <a:ahLst/>
              <a:cxnLst>
                <a:cxn ang="0">
                  <a:pos x="627" y="895"/>
                </a:cxn>
                <a:cxn ang="0">
                  <a:pos x="627" y="895"/>
                </a:cxn>
                <a:cxn ang="0">
                  <a:pos x="704" y="895"/>
                </a:cxn>
                <a:cxn ang="0">
                  <a:pos x="781" y="895"/>
                </a:cxn>
                <a:cxn ang="0">
                  <a:pos x="909" y="883"/>
                </a:cxn>
                <a:cxn ang="0">
                  <a:pos x="1018" y="857"/>
                </a:cxn>
                <a:cxn ang="0">
                  <a:pos x="1107" y="825"/>
                </a:cxn>
                <a:cxn ang="0">
                  <a:pos x="1178" y="787"/>
                </a:cxn>
                <a:cxn ang="0">
                  <a:pos x="1229" y="742"/>
                </a:cxn>
                <a:cxn ang="0">
                  <a:pos x="1242" y="723"/>
                </a:cxn>
                <a:cxn ang="0">
                  <a:pos x="1255" y="697"/>
                </a:cxn>
                <a:cxn ang="0">
                  <a:pos x="1261" y="678"/>
                </a:cxn>
                <a:cxn ang="0">
                  <a:pos x="1261" y="659"/>
                </a:cxn>
                <a:cxn ang="0">
                  <a:pos x="1261" y="659"/>
                </a:cxn>
                <a:cxn ang="0">
                  <a:pos x="1255" y="614"/>
                </a:cxn>
                <a:cxn ang="0">
                  <a:pos x="1242" y="569"/>
                </a:cxn>
                <a:cxn ang="0">
                  <a:pos x="1223" y="518"/>
                </a:cxn>
                <a:cxn ang="0">
                  <a:pos x="1191" y="467"/>
                </a:cxn>
                <a:cxn ang="0">
                  <a:pos x="1127" y="358"/>
                </a:cxn>
                <a:cxn ang="0">
                  <a:pos x="1037" y="255"/>
                </a:cxn>
                <a:cxn ang="0">
                  <a:pos x="947" y="160"/>
                </a:cxn>
                <a:cxn ang="0">
                  <a:pos x="896" y="115"/>
                </a:cxn>
                <a:cxn ang="0">
                  <a:pos x="845" y="76"/>
                </a:cxn>
                <a:cxn ang="0">
                  <a:pos x="800" y="44"/>
                </a:cxn>
                <a:cxn ang="0">
                  <a:pos x="755" y="25"/>
                </a:cxn>
                <a:cxn ang="0">
                  <a:pos x="711" y="6"/>
                </a:cxn>
                <a:cxn ang="0">
                  <a:pos x="666" y="0"/>
                </a:cxn>
                <a:cxn ang="0">
                  <a:pos x="666" y="0"/>
                </a:cxn>
                <a:cxn ang="0">
                  <a:pos x="627" y="0"/>
                </a:cxn>
                <a:cxn ang="0">
                  <a:pos x="583" y="12"/>
                </a:cxn>
                <a:cxn ang="0">
                  <a:pos x="531" y="32"/>
                </a:cxn>
                <a:cxn ang="0">
                  <a:pos x="480" y="51"/>
                </a:cxn>
                <a:cxn ang="0">
                  <a:pos x="384" y="115"/>
                </a:cxn>
                <a:cxn ang="0">
                  <a:pos x="282" y="192"/>
                </a:cxn>
                <a:cxn ang="0">
                  <a:pos x="192" y="275"/>
                </a:cxn>
                <a:cxn ang="0">
                  <a:pos x="109" y="351"/>
                </a:cxn>
                <a:cxn ang="0">
                  <a:pos x="51" y="415"/>
                </a:cxn>
                <a:cxn ang="0">
                  <a:pos x="13" y="460"/>
                </a:cxn>
                <a:cxn ang="0">
                  <a:pos x="13" y="460"/>
                </a:cxn>
                <a:cxn ang="0">
                  <a:pos x="0" y="492"/>
                </a:cxn>
                <a:cxn ang="0">
                  <a:pos x="0" y="524"/>
                </a:cxn>
                <a:cxn ang="0">
                  <a:pos x="0" y="556"/>
                </a:cxn>
                <a:cxn ang="0">
                  <a:pos x="13" y="588"/>
                </a:cxn>
                <a:cxn ang="0">
                  <a:pos x="32" y="627"/>
                </a:cxn>
                <a:cxn ang="0">
                  <a:pos x="64" y="659"/>
                </a:cxn>
                <a:cxn ang="0">
                  <a:pos x="96" y="691"/>
                </a:cxn>
                <a:cxn ang="0">
                  <a:pos x="135" y="729"/>
                </a:cxn>
                <a:cxn ang="0">
                  <a:pos x="186" y="761"/>
                </a:cxn>
                <a:cxn ang="0">
                  <a:pos x="237" y="787"/>
                </a:cxn>
                <a:cxn ang="0">
                  <a:pos x="288" y="819"/>
                </a:cxn>
                <a:cxn ang="0">
                  <a:pos x="352" y="838"/>
                </a:cxn>
                <a:cxn ang="0">
                  <a:pos x="416" y="863"/>
                </a:cxn>
                <a:cxn ang="0">
                  <a:pos x="487" y="876"/>
                </a:cxn>
                <a:cxn ang="0">
                  <a:pos x="557" y="889"/>
                </a:cxn>
                <a:cxn ang="0">
                  <a:pos x="627" y="895"/>
                </a:cxn>
                <a:cxn ang="0">
                  <a:pos x="627" y="895"/>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lnTo>
                    <a:pt x="627" y="895"/>
                  </a:lnTo>
                  <a:close/>
                </a:path>
              </a:pathLst>
            </a:custGeom>
            <a:solidFill>
              <a:srgbClr val="FF00FF">
                <a:alpha val="50000"/>
              </a:srgbClr>
            </a:solidFill>
            <a:ln w="9525">
              <a:noFill/>
              <a:round/>
              <a:headEnd/>
              <a:tailEnd/>
            </a:ln>
          </p:spPr>
          <p:txBody>
            <a:bodyPr>
              <a:prstTxWarp prst="textNoShape">
                <a:avLst/>
              </a:prstTxWarp>
            </a:bodyPr>
            <a:lstStyle/>
            <a:p>
              <a:endParaRPr lang="en-US"/>
            </a:p>
          </p:txBody>
        </p:sp>
      </p:grpSp>
      <p:sp>
        <p:nvSpPr>
          <p:cNvPr id="289797" name="Rectangle 5"/>
          <p:cNvSpPr>
            <a:spLocks noGrp="1" noChangeArrowheads="1"/>
          </p:cNvSpPr>
          <p:nvPr>
            <p:ph type="title" idx="4294967295"/>
          </p:nvPr>
        </p:nvSpPr>
        <p:spPr>
          <a:xfrm>
            <a:off x="76200" y="76200"/>
            <a:ext cx="9067800" cy="1104274"/>
          </a:xfrm>
        </p:spPr>
        <p:txBody>
          <a:bodyPr/>
          <a:lstStyle/>
          <a:p>
            <a:r>
              <a:rPr lang="en-US" b="1" dirty="0">
                <a:solidFill>
                  <a:schemeClr val="tx1"/>
                </a:solidFill>
              </a:rPr>
              <a:t>A Small Dose of </a:t>
            </a:r>
            <a:r>
              <a:rPr lang="en-US" b="1">
                <a:solidFill>
                  <a:schemeClr val="tx1"/>
                </a:solidFill>
              </a:rPr>
              <a:t>Connecting Dots</a:t>
            </a:r>
            <a:endParaRPr lang="en-US" b="1" dirty="0">
              <a:solidFill>
                <a:schemeClr val="tx1"/>
              </a:solidFill>
            </a:endParaRPr>
          </a:p>
        </p:txBody>
      </p:sp>
      <p:pic>
        <p:nvPicPr>
          <p:cNvPr id="289798" name="Picture 6" descr="bd00028_"/>
          <p:cNvPicPr>
            <a:picLocks noChangeAspect="1" noChangeArrowheads="1"/>
          </p:cNvPicPr>
          <p:nvPr/>
        </p:nvPicPr>
        <p:blipFill>
          <a:blip r:embed="rId3"/>
          <a:srcRect/>
          <a:stretch>
            <a:fillRect/>
          </a:stretch>
        </p:blipFill>
        <p:spPr bwMode="auto">
          <a:xfrm>
            <a:off x="2247900" y="1509713"/>
            <a:ext cx="4610100" cy="4516437"/>
          </a:xfrm>
          <a:prstGeom prst="rect">
            <a:avLst/>
          </a:prstGeom>
          <a:noFill/>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702"/>
            <a:ext cx="7772400" cy="830997"/>
          </a:xfrm>
        </p:spPr>
        <p:txBody>
          <a:bodyPr/>
          <a:lstStyle/>
          <a:p>
            <a:r>
              <a:rPr lang="en-US" sz="4800" b="1" dirty="0"/>
              <a:t>No Conflict of Interest</a:t>
            </a:r>
          </a:p>
        </p:txBody>
      </p:sp>
      <p:sp>
        <p:nvSpPr>
          <p:cNvPr id="3" name="TextBox 2"/>
          <p:cNvSpPr txBox="1"/>
          <p:nvPr/>
        </p:nvSpPr>
        <p:spPr>
          <a:xfrm>
            <a:off x="1143000" y="1828800"/>
            <a:ext cx="6858000" cy="4154984"/>
          </a:xfrm>
          <a:prstGeom prst="rect">
            <a:avLst/>
          </a:prstGeom>
          <a:noFill/>
        </p:spPr>
        <p:txBody>
          <a:bodyPr wrap="square" rtlCol="0">
            <a:spAutoFit/>
          </a:bodyPr>
          <a:lstStyle/>
          <a:p>
            <a:r>
              <a:rPr lang="en-US" b="1" dirty="0"/>
              <a:t>I have no conflict of interest but I am decidedly biased in thinking that everyone should have knowledge of the facts. </a:t>
            </a:r>
          </a:p>
        </p:txBody>
      </p:sp>
    </p:spTree>
    <p:extLst>
      <p:ext uri="{BB962C8B-B14F-4D97-AF65-F5344CB8AC3E}">
        <p14:creationId xmlns:p14="http://schemas.microsoft.com/office/powerpoint/2010/main" val="15603774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52400"/>
            <a:ext cx="4675328" cy="707886"/>
          </a:xfrm>
          <a:prstGeom prst="rect">
            <a:avLst/>
          </a:prstGeom>
          <a:noFill/>
        </p:spPr>
        <p:txBody>
          <a:bodyPr wrap="none" rtlCol="0">
            <a:spAutoFit/>
          </a:bodyPr>
          <a:lstStyle/>
          <a:p>
            <a:r>
              <a:rPr lang="en-US" sz="4000" b="1" dirty="0"/>
              <a:t>Inheriting The Future</a:t>
            </a:r>
          </a:p>
        </p:txBody>
      </p:sp>
      <p:sp>
        <p:nvSpPr>
          <p:cNvPr id="6" name="TextBox 5"/>
          <p:cNvSpPr txBox="1"/>
          <p:nvPr/>
        </p:nvSpPr>
        <p:spPr>
          <a:xfrm>
            <a:off x="457200" y="1219200"/>
            <a:ext cx="3581400" cy="5262979"/>
          </a:xfrm>
          <a:prstGeom prst="rect">
            <a:avLst/>
          </a:prstGeom>
          <a:noFill/>
        </p:spPr>
        <p:txBody>
          <a:bodyPr wrap="square" rtlCol="0">
            <a:spAutoFit/>
          </a:bodyPr>
          <a:lstStyle/>
          <a:p>
            <a:pPr marL="347663" indent="-347663">
              <a:buFont typeface="Arial"/>
              <a:buChar char="•"/>
            </a:pPr>
            <a:r>
              <a:rPr lang="en-US" sz="2800" b="1" dirty="0"/>
              <a:t>Global Warming</a:t>
            </a:r>
          </a:p>
          <a:p>
            <a:pPr marL="347663" indent="-347663">
              <a:buFont typeface="Arial"/>
              <a:buChar char="•"/>
            </a:pPr>
            <a:r>
              <a:rPr lang="en-US" sz="2800" b="1" dirty="0"/>
              <a:t>Burning Coal</a:t>
            </a:r>
          </a:p>
          <a:p>
            <a:pPr marL="347663" indent="-347663">
              <a:buFont typeface="Arial"/>
              <a:buChar char="•"/>
            </a:pPr>
            <a:r>
              <a:rPr lang="en-US" sz="2800" b="1" dirty="0"/>
              <a:t>Coal Waste</a:t>
            </a:r>
          </a:p>
          <a:p>
            <a:pPr marL="347663" indent="-347663">
              <a:buFont typeface="Arial"/>
              <a:buChar char="•"/>
            </a:pPr>
            <a:r>
              <a:rPr lang="en-US" sz="2800" b="1" dirty="0"/>
              <a:t>Mercury from Coal to Fish</a:t>
            </a:r>
          </a:p>
          <a:p>
            <a:pPr marL="347663" indent="-347663">
              <a:buFont typeface="Arial"/>
              <a:buChar char="•"/>
            </a:pPr>
            <a:r>
              <a:rPr lang="en-US" sz="2800" b="1" dirty="0"/>
              <a:t>Nuclear waste</a:t>
            </a:r>
          </a:p>
          <a:p>
            <a:pPr marL="347663" indent="-347663">
              <a:buFont typeface="Arial"/>
              <a:buChar char="•"/>
            </a:pPr>
            <a:r>
              <a:rPr lang="en-US" sz="2800" b="1" dirty="0"/>
              <a:t>Chemical body burden</a:t>
            </a:r>
          </a:p>
          <a:p>
            <a:pPr marL="347663" indent="-347663">
              <a:buFont typeface="Arial"/>
              <a:buChar char="•"/>
            </a:pPr>
            <a:r>
              <a:rPr lang="en-US" sz="2800" b="1" dirty="0"/>
              <a:t>Chemical use</a:t>
            </a:r>
          </a:p>
          <a:p>
            <a:pPr marL="347663" indent="-347663">
              <a:buFont typeface="Arial"/>
              <a:buChar char="•"/>
            </a:pPr>
            <a:r>
              <a:rPr lang="en-US" sz="2800" b="1" dirty="0"/>
              <a:t>Sustainability</a:t>
            </a:r>
          </a:p>
          <a:p>
            <a:pPr marL="347663" indent="-347663">
              <a:buFont typeface="Arial"/>
              <a:buChar char="•"/>
            </a:pPr>
            <a:r>
              <a:rPr lang="en-US" sz="2800" b="1" dirty="0"/>
              <a:t>LEAD !! (2017)</a:t>
            </a:r>
          </a:p>
          <a:p>
            <a:pPr marL="347663" indent="-347663">
              <a:buFont typeface="Arial"/>
              <a:buChar char="•"/>
            </a:pPr>
            <a:endParaRPr lang="en-US" sz="2800" b="1" dirty="0"/>
          </a:p>
        </p:txBody>
      </p:sp>
      <p:pic>
        <p:nvPicPr>
          <p:cNvPr id="7" name="Picture 6" descr="HMS.LJ.solar.b.07.01.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250" y="1219200"/>
            <a:ext cx="3943350" cy="5257800"/>
          </a:xfrm>
          <a:prstGeom prst="rect">
            <a:avLst/>
          </a:prstGeom>
        </p:spPr>
      </p:pic>
    </p:spTree>
    <p:extLst>
      <p:ext uri="{BB962C8B-B14F-4D97-AF65-F5344CB8AC3E}">
        <p14:creationId xmlns:p14="http://schemas.microsoft.com/office/powerpoint/2010/main" val="3085402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85566817"/>
              </p:ext>
            </p:extLst>
          </p:nvPr>
        </p:nvGraphicFramePr>
        <p:xfrm>
          <a:off x="152400" y="1254126"/>
          <a:ext cx="8872868" cy="529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73605" y="76200"/>
            <a:ext cx="5107487" cy="769441"/>
          </a:xfrm>
          <a:prstGeom prst="rect">
            <a:avLst/>
          </a:prstGeom>
          <a:noFill/>
        </p:spPr>
        <p:txBody>
          <a:bodyPr wrap="none" rtlCol="0">
            <a:spAutoFit/>
          </a:bodyPr>
          <a:lstStyle/>
          <a:p>
            <a:r>
              <a:rPr lang="en-US" b="1" dirty="0"/>
              <a:t>Fundamental Dots</a:t>
            </a:r>
          </a:p>
        </p:txBody>
      </p:sp>
    </p:spTree>
    <p:extLst>
      <p:ext uri="{BB962C8B-B14F-4D97-AF65-F5344CB8AC3E}">
        <p14:creationId xmlns:p14="http://schemas.microsoft.com/office/powerpoint/2010/main" val="7888708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189" y="152400"/>
            <a:ext cx="6673622" cy="646331"/>
          </a:xfrm>
          <a:prstGeom prst="rect">
            <a:avLst/>
          </a:prstGeom>
          <a:noFill/>
        </p:spPr>
        <p:txBody>
          <a:bodyPr wrap="none" rtlCol="0">
            <a:spAutoFit/>
          </a:bodyPr>
          <a:lstStyle/>
          <a:p>
            <a:r>
              <a:rPr lang="en-US" sz="3600" b="1"/>
              <a:t>Goals of Connecting </a:t>
            </a:r>
            <a:r>
              <a:rPr lang="en-US" sz="3600" b="1" dirty="0"/>
              <a:t>the Dots</a:t>
            </a:r>
          </a:p>
        </p:txBody>
      </p:sp>
      <p:sp>
        <p:nvSpPr>
          <p:cNvPr id="3" name="TextBox 2"/>
          <p:cNvSpPr txBox="1"/>
          <p:nvPr/>
        </p:nvSpPr>
        <p:spPr>
          <a:xfrm>
            <a:off x="1524000" y="1894344"/>
            <a:ext cx="6141425" cy="3539430"/>
          </a:xfrm>
          <a:prstGeom prst="rect">
            <a:avLst/>
          </a:prstGeom>
          <a:noFill/>
        </p:spPr>
        <p:txBody>
          <a:bodyPr wrap="none" rtlCol="0">
            <a:spAutoFit/>
          </a:bodyPr>
          <a:lstStyle/>
          <a:p>
            <a:pPr marL="457200" indent="-457200">
              <a:buFont typeface="Arial" charset="0"/>
              <a:buChar char="•"/>
            </a:pPr>
            <a:r>
              <a:rPr lang="en-US" sz="2800" b="1" dirty="0"/>
              <a:t>Broad understanding of science</a:t>
            </a:r>
          </a:p>
          <a:p>
            <a:pPr marL="457200" indent="-457200">
              <a:buFont typeface="Arial" charset="0"/>
              <a:buChar char="•"/>
            </a:pPr>
            <a:r>
              <a:rPr lang="en-US" sz="2800" b="1" dirty="0"/>
              <a:t>Critical issues</a:t>
            </a:r>
          </a:p>
          <a:p>
            <a:pPr marL="457200" indent="-457200">
              <a:buFont typeface="Arial" charset="0"/>
              <a:buChar char="•"/>
            </a:pPr>
            <a:r>
              <a:rPr lang="en-US" sz="2800" b="1" dirty="0"/>
              <a:t>Perspective - history</a:t>
            </a:r>
          </a:p>
          <a:p>
            <a:pPr marL="457200" indent="-457200">
              <a:buFont typeface="Arial" charset="0"/>
              <a:buChar char="•"/>
            </a:pPr>
            <a:r>
              <a:rPr lang="en-US" sz="2800" b="1" dirty="0"/>
              <a:t>Critical thinking about issues</a:t>
            </a:r>
          </a:p>
          <a:p>
            <a:pPr marL="457200" indent="-457200">
              <a:buFont typeface="Arial" charset="0"/>
              <a:buChar char="•"/>
            </a:pPr>
            <a:r>
              <a:rPr lang="en-US" sz="2800" b="1" dirty="0"/>
              <a:t>Using the knowledge we have</a:t>
            </a:r>
          </a:p>
          <a:p>
            <a:pPr marL="457200" indent="-457200">
              <a:buFont typeface="Arial" charset="0"/>
              <a:buChar char="•"/>
            </a:pPr>
            <a:r>
              <a:rPr lang="en-US" sz="2800" b="1" dirty="0"/>
              <a:t>Values - Ethics</a:t>
            </a:r>
          </a:p>
          <a:p>
            <a:pPr marL="457200" indent="-457200">
              <a:buFont typeface="Arial" charset="0"/>
              <a:buChar char="•"/>
            </a:pPr>
            <a:r>
              <a:rPr lang="en-US" sz="2800" b="1" dirty="0"/>
              <a:t>Better decision making</a:t>
            </a:r>
          </a:p>
          <a:p>
            <a:pPr marL="457200" indent="-457200">
              <a:buFont typeface="Arial" charset="0"/>
              <a:buChar char="•"/>
            </a:pPr>
            <a:r>
              <a:rPr lang="en-US" sz="2800" b="1" dirty="0"/>
              <a:t>Help in </a:t>
            </a:r>
            <a:r>
              <a:rPr lang="en-US" sz="2800" b="1" dirty="0" err="1"/>
              <a:t>Testifiying</a:t>
            </a:r>
            <a:r>
              <a:rPr lang="en-US" sz="2800" b="1" dirty="0"/>
              <a:t> </a:t>
            </a:r>
          </a:p>
        </p:txBody>
      </p:sp>
    </p:spTree>
    <p:extLst>
      <p:ext uri="{BB962C8B-B14F-4D97-AF65-F5344CB8AC3E}">
        <p14:creationId xmlns:p14="http://schemas.microsoft.com/office/powerpoint/2010/main" val="13823817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
            <a:ext cx="4724400" cy="923330"/>
          </a:xfrm>
          <a:prstGeom prst="rect">
            <a:avLst/>
          </a:prstGeom>
          <a:noFill/>
        </p:spPr>
        <p:txBody>
          <a:bodyPr wrap="square" rtlCol="0">
            <a:spAutoFit/>
          </a:bodyPr>
          <a:lstStyle/>
          <a:p>
            <a:pPr algn="ctr"/>
            <a:r>
              <a:rPr lang="en-US" sz="5400" b="1" dirty="0" err="1"/>
              <a:t>CtD</a:t>
            </a:r>
            <a:r>
              <a:rPr lang="en-US" sz="5400" b="1" dirty="0"/>
              <a:t> Essay</a:t>
            </a:r>
          </a:p>
        </p:txBody>
      </p:sp>
      <p:sp>
        <p:nvSpPr>
          <p:cNvPr id="5" name="TextBox 4"/>
          <p:cNvSpPr txBox="1"/>
          <p:nvPr/>
        </p:nvSpPr>
        <p:spPr>
          <a:xfrm>
            <a:off x="1617464" y="1371600"/>
            <a:ext cx="5969904" cy="5262979"/>
          </a:xfrm>
          <a:prstGeom prst="rect">
            <a:avLst/>
          </a:prstGeom>
          <a:noFill/>
        </p:spPr>
        <p:txBody>
          <a:bodyPr wrap="none" rtlCol="0">
            <a:spAutoFit/>
          </a:bodyPr>
          <a:lstStyle/>
          <a:p>
            <a:r>
              <a:rPr lang="en-US" sz="1600" b="1" dirty="0"/>
              <a:t>Connecting the Dots for Health – </a:t>
            </a:r>
            <a:r>
              <a:rPr lang="en-US" sz="1600" b="1" i="1" dirty="0"/>
              <a:t>Toxic issue</a:t>
            </a:r>
            <a:r>
              <a:rPr lang="en-US" sz="1600" dirty="0"/>
              <a:t> </a:t>
            </a:r>
          </a:p>
          <a:p>
            <a:r>
              <a:rPr lang="en-US" sz="1600" dirty="0"/>
              <a:t>No more that 3 pages – 4</a:t>
            </a:r>
            <a:r>
              <a:rPr lang="en-US" sz="1600" baseline="30000" dirty="0"/>
              <a:t>th</a:t>
            </a:r>
            <a:r>
              <a:rPr lang="en-US" sz="1600" dirty="0"/>
              <a:t> page is connecting the dots diagram</a:t>
            </a:r>
          </a:p>
          <a:p>
            <a:r>
              <a:rPr lang="en-US" sz="1600" dirty="0"/>
              <a:t> </a:t>
            </a:r>
          </a:p>
          <a:p>
            <a:r>
              <a:rPr lang="en-US" sz="1600" b="1" dirty="0"/>
              <a:t>Introduction</a:t>
            </a:r>
            <a:endParaRPr lang="en-US" sz="1600" dirty="0"/>
          </a:p>
          <a:p>
            <a:r>
              <a:rPr lang="en-US" sz="1600" dirty="0"/>
              <a:t>Subject – justify action</a:t>
            </a:r>
          </a:p>
          <a:p>
            <a:r>
              <a:rPr lang="en-US" sz="1600" dirty="0"/>
              <a:t> </a:t>
            </a:r>
          </a:p>
          <a:p>
            <a:r>
              <a:rPr lang="en-US" sz="1600" b="1" dirty="0"/>
              <a:t>Action</a:t>
            </a:r>
            <a:endParaRPr lang="en-US" sz="1600" dirty="0"/>
          </a:p>
          <a:p>
            <a:r>
              <a:rPr lang="en-US" sz="1600" dirty="0"/>
              <a:t>One sentence action statement </a:t>
            </a:r>
          </a:p>
          <a:p>
            <a:r>
              <a:rPr lang="en-US" sz="1600" dirty="0"/>
              <a:t> </a:t>
            </a:r>
          </a:p>
          <a:p>
            <a:r>
              <a:rPr lang="en-US" sz="1600" b="1" dirty="0"/>
              <a:t>Science</a:t>
            </a:r>
            <a:endParaRPr lang="en-US" sz="1600" dirty="0"/>
          </a:p>
          <a:p>
            <a:r>
              <a:rPr lang="en-US" sz="1600" dirty="0"/>
              <a:t>Brief over of science – exposure, health – vulnerable </a:t>
            </a:r>
          </a:p>
          <a:p>
            <a:r>
              <a:rPr lang="en-US" sz="1600" dirty="0"/>
              <a:t> </a:t>
            </a:r>
          </a:p>
          <a:p>
            <a:r>
              <a:rPr lang="en-US" sz="1600" b="1" dirty="0"/>
              <a:t>History</a:t>
            </a:r>
            <a:endParaRPr lang="en-US" sz="1600" dirty="0"/>
          </a:p>
          <a:p>
            <a:r>
              <a:rPr lang="en-US" sz="1600" dirty="0"/>
              <a:t>Key elements of history of issue  </a:t>
            </a:r>
          </a:p>
          <a:p>
            <a:r>
              <a:rPr lang="en-US" sz="1600" dirty="0"/>
              <a:t> </a:t>
            </a:r>
          </a:p>
          <a:p>
            <a:r>
              <a:rPr lang="en-US" sz="1600" b="1" dirty="0"/>
              <a:t>Ethics</a:t>
            </a:r>
            <a:endParaRPr lang="en-US" sz="1600" dirty="0"/>
          </a:p>
          <a:p>
            <a:r>
              <a:rPr lang="en-US" sz="1600" dirty="0"/>
              <a:t>Justify action  -  autonomy, justice</a:t>
            </a:r>
          </a:p>
          <a:p>
            <a:r>
              <a:rPr lang="en-US" sz="1600" dirty="0"/>
              <a:t> </a:t>
            </a:r>
          </a:p>
          <a:p>
            <a:r>
              <a:rPr lang="en-US" sz="1600" b="1" dirty="0"/>
              <a:t>Current Regulation</a:t>
            </a:r>
            <a:endParaRPr lang="en-US" sz="1600" dirty="0"/>
          </a:p>
          <a:p>
            <a:r>
              <a:rPr lang="en-US" sz="1600" dirty="0"/>
              <a:t> </a:t>
            </a:r>
          </a:p>
          <a:p>
            <a:r>
              <a:rPr lang="en-US" sz="1600" b="1" dirty="0"/>
              <a:t>References and Web sites</a:t>
            </a:r>
            <a:endParaRPr lang="en-US" sz="1600" dirty="0"/>
          </a:p>
        </p:txBody>
      </p:sp>
    </p:spTree>
    <p:extLst>
      <p:ext uri="{BB962C8B-B14F-4D97-AF65-F5344CB8AC3E}">
        <p14:creationId xmlns:p14="http://schemas.microsoft.com/office/powerpoint/2010/main" val="4938638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605" y="76200"/>
            <a:ext cx="5107487" cy="769441"/>
          </a:xfrm>
          <a:prstGeom prst="rect">
            <a:avLst/>
          </a:prstGeom>
          <a:noFill/>
        </p:spPr>
        <p:txBody>
          <a:bodyPr wrap="none" rtlCol="0">
            <a:spAutoFit/>
          </a:bodyPr>
          <a:lstStyle/>
          <a:p>
            <a:r>
              <a:rPr lang="en-US" b="1" dirty="0"/>
              <a:t>Fundamental Dots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45640"/>
            <a:ext cx="4645914" cy="6012359"/>
          </a:xfrm>
          <a:prstGeom prst="rect">
            <a:avLst/>
          </a:prstGeom>
        </p:spPr>
      </p:pic>
    </p:spTree>
    <p:extLst>
      <p:ext uri="{BB962C8B-B14F-4D97-AF65-F5344CB8AC3E}">
        <p14:creationId xmlns:p14="http://schemas.microsoft.com/office/powerpoint/2010/main" val="1171211358"/>
      </p:ext>
    </p:extLst>
  </p:cSld>
  <p:clrMapOvr>
    <a:masterClrMapping/>
  </p:clrMapOvr>
  <p:transition spd="med"/>
</p:sld>
</file>

<file path=ppt/theme/theme1.xml><?xml version="1.0" encoding="utf-8"?>
<a:theme xmlns:a="http://schemas.openxmlformats.org/drawingml/2006/main" name="Default Design">
  <a:themeElements>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spDef>
    <a:lnDef>
      <a:spPr bwMode="auto">
        <a:xfrm>
          <a:off x="0" y="0"/>
          <a:ext cx="1" cy="1"/>
        </a:xfrm>
        <a:custGeom>
          <a:avLst/>
          <a:gdLst/>
          <a:ahLst/>
          <a:cxnLst/>
          <a:rect l="0" t="0" r="0" b="0"/>
          <a:pathLst/>
        </a:custGeom>
        <a:noFill/>
        <a:ln w="3175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7269</TotalTime>
  <Words>1813</Words>
  <Application>Microsoft Macintosh PowerPoint</Application>
  <PresentationFormat>On-screen Show (4:3)</PresentationFormat>
  <Paragraphs>263</Paragraphs>
  <Slides>39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MS Mincho</vt:lpstr>
      <vt:lpstr>ＭＳ Ｐゴシック</vt:lpstr>
      <vt:lpstr>ＭＳ Ｐゴシック</vt:lpstr>
      <vt:lpstr>Arial</vt:lpstr>
      <vt:lpstr>Times New Roman</vt:lpstr>
      <vt:lpstr>Wingdings</vt:lpstr>
      <vt:lpstr>Default Design</vt:lpstr>
      <vt:lpstr>“Connecting the Dots:  Toxicological Decision-Making and Communication in 21st Century” </vt:lpstr>
      <vt:lpstr>A Small Dose of Toxicology 3rd Edition</vt:lpstr>
      <vt:lpstr>Small Dose of Toxicology</vt:lpstr>
      <vt:lpstr>No Conflict of Interest</vt:lpstr>
      <vt:lpstr>PowerPoint Presentation</vt:lpstr>
      <vt:lpstr>PowerPoint Presentation</vt:lpstr>
      <vt:lpstr>PowerPoint Presentation</vt:lpstr>
      <vt:lpstr>PowerPoint Presentation</vt:lpstr>
      <vt:lpstr>PowerPoint Presentation</vt:lpstr>
      <vt:lpstr>PowerPoint Presentation</vt:lpstr>
      <vt:lpstr>A Small Dose of Toxicology 2nd Edition</vt:lpstr>
      <vt:lpstr>Small Dose of Toxicology</vt:lpstr>
      <vt:lpstr>PowerPoint Presentation</vt:lpstr>
      <vt:lpstr>Milestones of Toxicology</vt:lpstr>
      <vt:lpstr>Milestones of Toxicology - Translations</vt:lpstr>
      <vt:lpstr>Agency Blood Lead Levels</vt:lpstr>
      <vt:lpstr>PowerPoint Presentation</vt:lpstr>
      <vt:lpstr>Human &amp; Environmental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Agency Blood Lead Levels</vt:lpstr>
      <vt:lpstr>PowerPoint Presentation</vt:lpstr>
      <vt:lpstr>PowerPoint Presentation</vt:lpstr>
      <vt:lpstr>PowerPoint Presentation</vt:lpstr>
      <vt:lpstr>PowerPoint Presentation</vt:lpstr>
      <vt:lpstr>PowerPoint Presentation</vt:lpstr>
      <vt:lpstr>PowerPoint Presentation</vt:lpstr>
      <vt:lpstr>Lead 10 to 2</vt:lpstr>
      <vt:lpstr>Project TENDR</vt:lpstr>
      <vt:lpstr>Lead – Global Issue</vt:lpstr>
      <vt:lpstr>Conclusion</vt:lpstr>
      <vt:lpstr>A Small Dose of Connecting Dots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Gilbert</dc:creator>
  <cp:lastModifiedBy>Steven Gilbert</cp:lastModifiedBy>
  <cp:revision>273</cp:revision>
  <cp:lastPrinted>2000-09-13T16:44:54Z</cp:lastPrinted>
  <dcterms:created xsi:type="dcterms:W3CDTF">2014-10-07T15:40:07Z</dcterms:created>
  <dcterms:modified xsi:type="dcterms:W3CDTF">2020-11-01T18:28:03Z</dcterms:modified>
</cp:coreProperties>
</file>